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5" d="100"/>
          <a:sy n="85" d="100"/>
        </p:scale>
        <p:origin x="-112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2011-11-15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2011-11-15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2011-11-15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2011-11-15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2011-11-15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2011-11-15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2011-11-15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2011-11-15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2011-11-15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2011-11-15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2011-11-15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2011-11-15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226196"/>
          </a:xfrm>
        </p:spPr>
        <p:txBody>
          <a:bodyPr>
            <a:normAutofit/>
          </a:bodyPr>
          <a:lstStyle/>
          <a:p>
            <a:r>
              <a:rPr lang="zh-CN" altLang="en-US" sz="6000" dirty="0" smtClean="0"/>
              <a:t>九年级话题作文的审题</a:t>
            </a:r>
            <a:r>
              <a:rPr lang="en-US" altLang="zh-CN" sz="6000" dirty="0" smtClean="0"/>
              <a:t/>
            </a:r>
            <a:br>
              <a:rPr lang="en-US" altLang="zh-CN" sz="6000" dirty="0" smtClean="0"/>
            </a:b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en-US" altLang="zh-CN" dirty="0" smtClean="0"/>
              <a:t>                                                                        </a:t>
            </a:r>
            <a:r>
              <a:rPr lang="zh-CN" altLang="en-US" dirty="0" smtClean="0"/>
              <a:t>岷县清水初中     郎永昊</a:t>
            </a:r>
            <a:endParaRPr lang="zh-CN" altLang="en-US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500042"/>
            <a:ext cx="8929718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/>
              <a:t>五、头顶樱桃树的小鹿</a:t>
            </a: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>       </a:t>
            </a:r>
            <a:r>
              <a:rPr lang="zh-CN" altLang="en-US" sz="3200" dirty="0" smtClean="0"/>
              <a:t>在森林里住着一个猎人。有一次，他在打猎途中遇到了一只美丽的小鹿，可是子弹打光了，于是他顺手把几粒吃剩的樱桃核放进了枪膛。枪响了，头部受伤的小鹿很快消失在密林深处。奇迹就由此发生了。</a:t>
            </a: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>         </a:t>
            </a:r>
            <a:r>
              <a:rPr lang="zh-CN" altLang="en-US" sz="3200" dirty="0" smtClean="0"/>
              <a:t>第二年春天，人们惊奇地发现，森林里出现了一只头顶上长着樱桃树的小鹿。樱桃小树在小鹿头顶上茂盛异常。在收获的季节里，小鹿摇落鲜红的樱桃果，把果实分给森林里所有的居民，包括那个射伤她的猎人。小鹿由此赢得了大家的喜爱与敬佩。</a:t>
            </a:r>
            <a:endParaRPr lang="zh-CN" alt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7158" y="357166"/>
            <a:ext cx="8501122" cy="68018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/>
              <a:t>　</a:t>
            </a:r>
            <a:r>
              <a:rPr lang="zh-CN" altLang="en-US" sz="4000" dirty="0" smtClean="0"/>
              <a:t>审题参考：人生就要像小鹿那样，敢于鼓起直面困难的勇气，把袭来的子弹仔细珍藏，在血和泪的浇灌下让她它长大、开花、结果。漫漫人生路，几多风雨，几多坎坷，所以我们一定要学会坚强，要笑着面对挫折和打击，并最终把它们转化成前进的动力。此外要学小鹿，像她那样以仁慈为怀，以德报怨，化敌为友，这样才能建立一个和谐的环境</a:t>
            </a:r>
            <a:r>
              <a:rPr lang="zh-CN" altLang="en-US" sz="2000" dirty="0" smtClean="0"/>
              <a:t>。</a:t>
            </a: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14282" y="428604"/>
            <a:ext cx="8643998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 smtClean="0"/>
              <a:t>　六、多了一层银子</a:t>
            </a:r>
            <a:endParaRPr lang="en-US" altLang="zh-CN" sz="3600" dirty="0" smtClean="0"/>
          </a:p>
          <a:p>
            <a:r>
              <a:rPr lang="en-US" altLang="zh-CN" sz="3600" dirty="0" smtClean="0"/>
              <a:t>              </a:t>
            </a:r>
            <a:r>
              <a:rPr lang="zh-CN" altLang="en-US" sz="3600" dirty="0" smtClean="0"/>
              <a:t>一个富人去拜访一位哲学家，请教他为什么自己有钱后变得越来越狭隘自私了。哲学家将他带到窗前，问：</a:t>
            </a:r>
            <a:r>
              <a:rPr lang="en-US" sz="3600" dirty="0" smtClean="0"/>
              <a:t>“</a:t>
            </a:r>
            <a:r>
              <a:rPr lang="zh-CN" altLang="en-US" sz="3600" dirty="0" smtClean="0"/>
              <a:t>向外看，告诉我你看到了什么？</a:t>
            </a:r>
            <a:r>
              <a:rPr lang="en-US" sz="3600" dirty="0" smtClean="0"/>
              <a:t>”</a:t>
            </a:r>
            <a:r>
              <a:rPr lang="zh-CN" altLang="en-US" sz="3600" dirty="0" smtClean="0"/>
              <a:t>富人说：</a:t>
            </a:r>
            <a:r>
              <a:rPr lang="en-US" sz="3600" dirty="0" smtClean="0"/>
              <a:t>“</a:t>
            </a:r>
            <a:r>
              <a:rPr lang="zh-CN" altLang="en-US" sz="3600" dirty="0" smtClean="0"/>
              <a:t>我看到了外面世界里有很多人。</a:t>
            </a:r>
            <a:r>
              <a:rPr lang="en-US" sz="3600" dirty="0" smtClean="0"/>
              <a:t>”</a:t>
            </a:r>
            <a:r>
              <a:rPr lang="zh-CN" altLang="en-US" sz="3600" dirty="0" smtClean="0"/>
              <a:t>哲学家又将他带到一面镜子前问：</a:t>
            </a:r>
            <a:r>
              <a:rPr lang="en-US" sz="3600" dirty="0" smtClean="0"/>
              <a:t>“</a:t>
            </a:r>
            <a:r>
              <a:rPr lang="zh-CN" altLang="en-US" sz="3600" dirty="0" smtClean="0"/>
              <a:t>现在你又看到了什么？</a:t>
            </a:r>
            <a:r>
              <a:rPr lang="en-US" sz="3600" dirty="0" smtClean="0"/>
              <a:t>”</a:t>
            </a:r>
            <a:r>
              <a:rPr lang="zh-CN" altLang="en-US" sz="3600" dirty="0" smtClean="0"/>
              <a:t>富人回答：</a:t>
            </a:r>
            <a:r>
              <a:rPr lang="en-US" sz="3600" dirty="0" smtClean="0"/>
              <a:t>“</a:t>
            </a:r>
            <a:r>
              <a:rPr lang="zh-CN" altLang="en-US" sz="3600" dirty="0" smtClean="0"/>
              <a:t>我自己。</a:t>
            </a:r>
            <a:r>
              <a:rPr lang="en-US" sz="3600" dirty="0" smtClean="0"/>
              <a:t>”</a:t>
            </a:r>
            <a:r>
              <a:rPr lang="zh-CN" altLang="en-US" sz="3600" dirty="0" smtClean="0"/>
              <a:t>哲学家一笑说：</a:t>
            </a:r>
            <a:r>
              <a:rPr lang="en-US" sz="3600" dirty="0" smtClean="0"/>
              <a:t>“</a:t>
            </a:r>
            <a:r>
              <a:rPr lang="zh-CN" altLang="en-US" sz="3600" dirty="0" smtClean="0"/>
              <a:t>窗子和镜子都是玻璃做的，区别只在于镜子多了一层薄薄的银子，但就是因为这一点银子，便叫你只看到自己</a:t>
            </a:r>
            <a:endParaRPr lang="zh-CN" alt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28596" y="357166"/>
            <a:ext cx="8501122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/>
              <a:t>　</a:t>
            </a:r>
            <a:r>
              <a:rPr lang="zh-CN" altLang="en-US" sz="3600" dirty="0" smtClean="0"/>
              <a:t>审题参考：窗子和镜子都是玻璃做的，只不过多了一层薄薄的水银，就使人只能看到自己而看不见别人了。世上见利忘义的人眼里只有</a:t>
            </a:r>
            <a:r>
              <a:rPr lang="en-US" sz="3600" dirty="0" smtClean="0"/>
              <a:t>“</a:t>
            </a:r>
            <a:r>
              <a:rPr lang="zh-CN" altLang="en-US" sz="3600" dirty="0" smtClean="0"/>
              <a:t>钱</a:t>
            </a:r>
            <a:r>
              <a:rPr lang="en-US" sz="3600" dirty="0" smtClean="0"/>
              <a:t>”</a:t>
            </a:r>
            <a:r>
              <a:rPr lang="zh-CN" altLang="en-US" sz="3600" dirty="0" smtClean="0"/>
              <a:t>，一身铜臭味，什么亲情、友情、同志情统统忘得一干二净。跳出钱眼吧！这样你的眼里不仅有自己，也会有世界。有人说，金钱不是万能的，没有金钱是万万不能的。而我说，精神不是万能的，没有精神是万万不能的。作为人还是要有一点精神，否则有奶便是娘，这与禽兽何异？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85720" y="285728"/>
            <a:ext cx="8572560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 smtClean="0"/>
              <a:t>七、饶了他吧</a:t>
            </a:r>
            <a:r>
              <a:rPr lang="en-US" sz="3600" dirty="0" smtClean="0"/>
              <a:t/>
            </a:r>
            <a:br>
              <a:rPr lang="en-US" sz="3600" dirty="0" smtClean="0"/>
            </a:br>
            <a:r>
              <a:rPr lang="en-US" sz="3600" dirty="0" smtClean="0"/>
              <a:t>         </a:t>
            </a:r>
            <a:r>
              <a:rPr lang="zh-CN" altLang="en-US" sz="3600" dirty="0" smtClean="0"/>
              <a:t>一天，英国诗人拜伦在伦敦的泰晤士河畔散步。他看见一个富人掉进河里，一个穷人奋不顾身地把富人救了上来。那个富人获救后，不仅没说一句感谢的话，而且还傲慢地甩给穷人一个铜钱。围观的人愤怒了，要把那个富人重新扔到河里去。拜伦不慌不忙地阻止了大家，说：</a:t>
            </a:r>
            <a:r>
              <a:rPr lang="en-US" sz="3600" dirty="0" smtClean="0"/>
              <a:t>“</a:t>
            </a:r>
            <a:r>
              <a:rPr lang="zh-CN" altLang="en-US" sz="3600" dirty="0" smtClean="0"/>
              <a:t>饶了他吧，他很清楚自己的价值是多少！</a:t>
            </a:r>
            <a:r>
              <a:rPr lang="en-US" sz="3600" dirty="0" smtClean="0"/>
              <a:t>”</a:t>
            </a:r>
            <a:br>
              <a:rPr lang="en-US" sz="3600" dirty="0" smtClean="0"/>
            </a:br>
            <a:r>
              <a:rPr lang="en-US" sz="3600" dirty="0" smtClean="0"/>
              <a:t>         </a:t>
            </a:r>
            <a:r>
              <a:rPr lang="zh-CN" altLang="en-US" sz="3600" dirty="0" smtClean="0"/>
              <a:t>富人听了拜伦的话，满面通红地抱头鼠窜。</a:t>
            </a:r>
            <a:endParaRPr lang="zh-CN" alt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7158" y="285728"/>
            <a:ext cx="8572560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dirty="0" smtClean="0"/>
              <a:t>审题参考：古人云：穷不失志，富不颠狂。救人一命，胜造七级浮图。穷人救富人，在情理之中，可是富人轻视穷人，实在太不应该。而拜伦一语惊人，顷刻之间化解矛盾，使富人无地自容，使穷人扬眉吐气。这就是语言的魅力之所在。</a:t>
            </a:r>
            <a:r>
              <a:rPr lang="en-US" sz="4000" dirty="0" smtClean="0"/>
              <a:t/>
            </a:r>
            <a:br>
              <a:rPr lang="en-US" sz="4000" dirty="0" smtClean="0"/>
            </a:br>
            <a:endParaRPr lang="zh-CN" altLang="en-US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7158" y="357166"/>
            <a:ext cx="8501122" cy="64017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/>
              <a:t>八、寓言一则</a:t>
            </a:r>
            <a:endParaRPr lang="en-US" altLang="zh-CN" sz="2800" dirty="0" smtClean="0"/>
          </a:p>
          <a:p>
            <a:r>
              <a:rPr lang="zh-CN" altLang="en-US" sz="2800" dirty="0" smtClean="0"/>
              <a:t>印度有一个著名的寓言：说的是父子俩在街上买了一头毛驴牵着回家。路上遇见了一个跛子，跛子说：</a:t>
            </a:r>
            <a:r>
              <a:rPr lang="en-US" sz="2800" dirty="0" smtClean="0"/>
              <a:t>“</a:t>
            </a:r>
            <a:r>
              <a:rPr lang="zh-CN" altLang="en-US" sz="2800" dirty="0" smtClean="0"/>
              <a:t>有了驴不骑，买毛驴干什么？</a:t>
            </a:r>
            <a:r>
              <a:rPr lang="en-US" sz="2800" dirty="0" smtClean="0"/>
              <a:t>”</a:t>
            </a:r>
            <a:r>
              <a:rPr lang="zh-CN" altLang="en-US" sz="2800" dirty="0" smtClean="0"/>
              <a:t>于是老人叫儿子骑了上去，自己跟着走。不久，被一个老头子看见了，便说：</a:t>
            </a:r>
            <a:r>
              <a:rPr lang="en-US" sz="2800" dirty="0" smtClean="0"/>
              <a:t>“</a:t>
            </a:r>
            <a:r>
              <a:rPr lang="zh-CN" altLang="en-US" sz="2800" dirty="0" smtClean="0"/>
              <a:t>年少的骑驴，让年老的跟着走，太不像话！</a:t>
            </a:r>
            <a:r>
              <a:rPr lang="en-US" sz="2800" dirty="0" smtClean="0"/>
              <a:t>”</a:t>
            </a:r>
            <a:r>
              <a:rPr lang="zh-CN" altLang="en-US" sz="2800" dirty="0" smtClean="0"/>
              <a:t>老人听了就叫儿子下去，自己骑上去。走着走着，被一个抱小孩的妇女看见了，便说：</a:t>
            </a:r>
            <a:r>
              <a:rPr lang="en-US" sz="2800" dirty="0" smtClean="0"/>
              <a:t>“</a:t>
            </a:r>
            <a:r>
              <a:rPr lang="zh-CN" altLang="en-US" sz="2800" dirty="0" smtClean="0"/>
              <a:t>做父亲的骑毛驴，倒叫儿子跟着走，心里怎么过得去？</a:t>
            </a:r>
            <a:r>
              <a:rPr lang="en-US" sz="2800" dirty="0" smtClean="0"/>
              <a:t>”</a:t>
            </a:r>
            <a:r>
              <a:rPr lang="zh-CN" altLang="en-US" sz="2800" dirty="0" smtClean="0"/>
              <a:t>于是老人就把儿子拉上驴背，一同骑着走。这时候被一个白发苍苍的老奶奶看见了，便说：</a:t>
            </a:r>
            <a:r>
              <a:rPr lang="en-US" sz="2800" dirty="0" smtClean="0"/>
              <a:t>“</a:t>
            </a:r>
            <a:r>
              <a:rPr lang="zh-CN" altLang="en-US" sz="2800" dirty="0" smtClean="0"/>
              <a:t>小小的一头毛驴，哪儿能经得住两个人压呢？真是太狠心了！</a:t>
            </a:r>
            <a:r>
              <a:rPr lang="en-US" sz="2800" dirty="0" smtClean="0"/>
              <a:t>”</a:t>
            </a:r>
            <a:r>
              <a:rPr lang="zh-CN" altLang="en-US" sz="2800" dirty="0" smtClean="0"/>
              <a:t>父子俩认为言之有理，于是只好抬着毛驴走。过一座桥时，毛驴因为不舒服，挣扎起来，结果掉进河里淹死了。</a:t>
            </a:r>
            <a:r>
              <a:rPr lang="en-US" dirty="0" smtClean="0"/>
              <a:t/>
            </a:r>
            <a:br>
              <a:rPr lang="en-US" dirty="0" smtClean="0"/>
            </a:b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85720" y="0"/>
            <a:ext cx="8572560" cy="77031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/>
              <a:t>　</a:t>
            </a:r>
            <a:r>
              <a:rPr lang="zh-CN" altLang="en-US" sz="4000" dirty="0" smtClean="0"/>
              <a:t>审题参考：同是骑毛驴这件事，世人各人有各人的看法。细细地想一想，每个人的话不无道理。可见每个人的情感、态度与价值观是由他们各自的不同情况、不同经历和不同处境所决定的。当各种各样的要求同时出现时，我们决不能盲从，要三思而行，想一想是否真有道理？然后再决定何去何从。自己的脑袋一定要长在自己脖子上。人云亦云，见风使舵，遇事无主见，即使是好心也会办出坏事。</a:t>
            </a:r>
            <a:r>
              <a:rPr lang="en-US" sz="4000" dirty="0" smtClean="0"/>
              <a:t/>
            </a:r>
            <a:br>
              <a:rPr lang="en-US" sz="4000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428604"/>
            <a:ext cx="9144000" cy="75713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8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ˎ̥" charset="0"/>
                <a:ea typeface="宋体" pitchFamily="2" charset="-122"/>
                <a:cs typeface="Times New Roman" pitchFamily="18" charset="0"/>
              </a:rPr>
              <a:t>　</a:t>
            </a: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ˎ̥" charset="0"/>
                <a:ea typeface="宋体" pitchFamily="2" charset="-122"/>
                <a:cs typeface="Times New Roman" pitchFamily="18" charset="0"/>
              </a:rPr>
              <a:t>九、扛枪的猴子</a:t>
            </a:r>
            <a:endParaRPr kumimoji="0" lang="zh-CN" altLang="en-US" sz="2800" b="0" i="0" u="none" strike="noStrike" cap="none" normalizeH="0" baseline="0" dirty="0" smtClean="0">
              <a:ln>
                <a:noFill/>
              </a:ln>
              <a:solidFill>
                <a:srgbClr val="333333"/>
              </a:solidFill>
              <a:effectLst/>
              <a:latin typeface="ˎ̥" charset="0"/>
              <a:ea typeface="宋体" pitchFamily="2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ˎ̥" charset="0"/>
                <a:ea typeface="宋体" pitchFamily="2" charset="-122"/>
                <a:cs typeface="Times New Roman" pitchFamily="18" charset="0"/>
              </a:rPr>
              <a:t>　一只猴子在猎人遗弃的木屋里发现了一支老旧烂的猎枪。猴子知道这种能够噴火的玩意儿很厉害，凶猛的老虎，残忍的狼和力大无比的熊都怕它。于是猴子欣喜若狂地把枪扛在肩上。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ˎ̥" charset="0"/>
                <a:ea typeface="ˎ̥" charset="0"/>
                <a:cs typeface="Times New Roman" pitchFamily="18" charset="0"/>
              </a:rPr>
              <a:t/>
            </a:r>
            <a:b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ˎ̥" charset="0"/>
                <a:ea typeface="ˎ̥" charset="0"/>
                <a:cs typeface="Times New Roman" pitchFamily="18" charset="0"/>
              </a:rPr>
            </a:b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ˎ̥" charset="0"/>
                <a:ea typeface="ˎ̥" charset="0"/>
                <a:cs typeface="Times New Roman" pitchFamily="18" charset="0"/>
              </a:rPr>
              <a:t>   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ˎ̥" charset="0"/>
                <a:ea typeface="宋体" pitchFamily="2" charset="-122"/>
                <a:cs typeface="Times New Roman" pitchFamily="18" charset="0"/>
              </a:rPr>
              <a:t>猴子觉得自己瞬间威风了许多，趾高气扬地在山林中绕了一圈，动物们见了它无不俯首称臣，这使它胆子更壮了，扛着枪闯进了一座城市。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ˎ̥" charset="0"/>
                <a:ea typeface="ˎ̥" charset="0"/>
                <a:cs typeface="Times New Roman" pitchFamily="18" charset="0"/>
              </a:rPr>
              <a:t/>
            </a:r>
            <a:b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ˎ̥" charset="0"/>
                <a:ea typeface="ˎ̥" charset="0"/>
                <a:cs typeface="Times New Roman" pitchFamily="18" charset="0"/>
              </a:rPr>
            </a:b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ˎ̥" charset="0"/>
                <a:ea typeface="宋体" pitchFamily="2" charset="-122"/>
                <a:cs typeface="Times New Roman" pitchFamily="18" charset="0"/>
              </a:rPr>
              <a:t>人们在喧闹的大街上发现了这只不可一世的猴子，由于它扛枪的样子十分滑稽，逗得围观的人哈哈大笑。猴子见人非但不怕它，而且还拿自己开心，特别恼火，便把枪口对准人群。也就在这时，猴子猛然想起了一个最最关键的问题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Arial"/>
                <a:ea typeface="ˎ̥" charset="0"/>
                <a:cs typeface="Times New Roman" pitchFamily="18" charset="0"/>
              </a:rPr>
              <a:t>——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ˎ̥" charset="0"/>
                <a:ea typeface="宋体" pitchFamily="2" charset="-122"/>
                <a:cs typeface="Times New Roman" pitchFamily="18" charset="0"/>
              </a:rPr>
              <a:t>它不会打枪。猴子于是彻底地绝望了，垂头丧气地把枪扔在地上，仓皇逃离城市，回到了属于它的山林。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ˎ̥" charset="0"/>
                <a:ea typeface="ˎ̥" charset="0"/>
                <a:cs typeface="Times New Roman" pitchFamily="18" charset="0"/>
              </a:rPr>
              <a:t/>
            </a:r>
            <a:b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ˎ̥" charset="0"/>
                <a:ea typeface="ˎ̥" charset="0"/>
                <a:cs typeface="Times New Roman" pitchFamily="18" charset="0"/>
              </a:rPr>
            </a:b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ˎ̥" charset="0"/>
                <a:ea typeface="ˎ̥" charset="0"/>
                <a:cs typeface="Times New Roman" pitchFamily="18" charset="0"/>
              </a:rPr>
              <a:t/>
            </a:r>
            <a:b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ˎ̥" charset="0"/>
                <a:ea typeface="ˎ̥" charset="0"/>
                <a:cs typeface="Times New Roman" pitchFamily="18" charset="0"/>
              </a:rPr>
            </a:br>
            <a:endParaRPr kumimoji="0" lang="zh-CN" altLang="en-US" sz="6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00034" y="285728"/>
            <a:ext cx="8358246" cy="4339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dirty="0" smtClean="0"/>
              <a:t>　审题参考：一个人在走运的时候，不要目空一切，不可一世，连自己姓什么，叫什么都忘了。要保持一颗平常心，在任何情况下，都要头脑清醒，不要忘记自己是谁，否则会受人以笑柄。</a:t>
            </a:r>
            <a:r>
              <a:rPr lang="en-US" sz="4000" dirty="0" smtClean="0"/>
              <a:t/>
            </a:r>
            <a:br>
              <a:rPr lang="en-US" sz="4000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85720" y="285728"/>
            <a:ext cx="8501122" cy="93256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6000" dirty="0" smtClean="0"/>
              <a:t>一、擦亮心窗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zh-CN" altLang="en-US" dirty="0" smtClean="0"/>
              <a:t>　</a:t>
            </a:r>
            <a:r>
              <a:rPr lang="zh-CN" altLang="en-US" sz="3200" dirty="0" smtClean="0"/>
              <a:t>　有一位女士，多年来总是嘲笑对面的女邻居懒惰：</a:t>
            </a:r>
            <a:r>
              <a:rPr lang="en-US" sz="3200" dirty="0" smtClean="0"/>
              <a:t>“</a:t>
            </a:r>
            <a:r>
              <a:rPr lang="zh-CN" altLang="en-US" sz="3200" dirty="0" smtClean="0"/>
              <a:t>你看她衣服永远都洗不干净，晾着的衣服上面总是有斑点！</a:t>
            </a:r>
            <a:r>
              <a:rPr lang="en-US" sz="3200" dirty="0" smtClean="0"/>
              <a:t>”</a:t>
            </a:r>
            <a:r>
              <a:rPr lang="zh-CN" altLang="en-US" sz="3200" dirty="0" smtClean="0"/>
              <a:t>有一天，这位女士的朋友到她家做客，听见她嘲笑对面的女士时，就仔细地观察起来。结果细心的朋友发现了问题所在，于是拿起一块抹布，把女士家的玻璃窗上的污垢擦干净，然后说：</a:t>
            </a:r>
            <a:r>
              <a:rPr lang="en-US" sz="3200" dirty="0" smtClean="0"/>
              <a:t>“</a:t>
            </a:r>
            <a:r>
              <a:rPr lang="zh-CN" altLang="en-US" sz="3200" dirty="0" smtClean="0"/>
              <a:t>你再看看，对面的衣服还脏吗？</a:t>
            </a:r>
            <a:r>
              <a:rPr lang="en-US" sz="3200" dirty="0" smtClean="0"/>
              <a:t>”</a:t>
            </a:r>
            <a:r>
              <a:rPr lang="zh-CN" altLang="en-US" sz="3200" dirty="0" smtClean="0"/>
              <a:t>原来是这位女士自己家的玻璃窗脏了。</a:t>
            </a:r>
            <a:endParaRPr lang="en-US" altLang="zh-CN" sz="3200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7158" y="285728"/>
            <a:ext cx="8501122" cy="64633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/>
              <a:t>　</a:t>
            </a:r>
            <a:r>
              <a:rPr lang="zh-CN" altLang="en-US" sz="3600" dirty="0" smtClean="0"/>
              <a:t>十、成功之道</a:t>
            </a:r>
            <a:r>
              <a:rPr lang="en-US" sz="3600" dirty="0" smtClean="0"/>
              <a:t/>
            </a:r>
            <a:br>
              <a:rPr lang="en-US" sz="3600" dirty="0" smtClean="0"/>
            </a:br>
            <a:r>
              <a:rPr lang="en-US" sz="3600" dirty="0" smtClean="0"/>
              <a:t/>
            </a:r>
            <a:br>
              <a:rPr lang="en-US" sz="3600" dirty="0" smtClean="0"/>
            </a:br>
            <a:r>
              <a:rPr lang="zh-CN" altLang="en-US" sz="3600" dirty="0" smtClean="0"/>
              <a:t>　　一个青年向一个富翁请教成功之道，富翁却拿了３块大小不等的西瓜放在青年面前。</a:t>
            </a:r>
            <a:r>
              <a:rPr lang="en-US" sz="3600" dirty="0" smtClean="0"/>
              <a:t>“</a:t>
            </a:r>
            <a:r>
              <a:rPr lang="zh-CN" altLang="en-US" sz="3600" dirty="0" smtClean="0"/>
              <a:t>你吃哪块？</a:t>
            </a:r>
            <a:r>
              <a:rPr lang="en-US" sz="3600" dirty="0" smtClean="0"/>
              <a:t>”</a:t>
            </a:r>
            <a:r>
              <a:rPr lang="zh-CN" altLang="en-US" sz="3600" dirty="0" smtClean="0"/>
              <a:t>富翁问。</a:t>
            </a:r>
            <a:r>
              <a:rPr lang="en-US" sz="3600" dirty="0" smtClean="0"/>
              <a:t>“</a:t>
            </a:r>
            <a:r>
              <a:rPr lang="zh-CN" altLang="en-US" sz="3600" dirty="0" smtClean="0"/>
              <a:t>当然是最大的那块！</a:t>
            </a:r>
            <a:r>
              <a:rPr lang="en-US" sz="3600" dirty="0" smtClean="0"/>
              <a:t>”</a:t>
            </a:r>
            <a:r>
              <a:rPr lang="zh-CN" altLang="en-US" sz="3600" dirty="0" smtClean="0"/>
              <a:t>说完两人开始吃起来。当富翁把最小的一块吃完又拿起了最后一块吃起来。显然富翁比青年吃得多。这时候富翁说：</a:t>
            </a:r>
            <a:r>
              <a:rPr lang="en-US" sz="3600" dirty="0" smtClean="0"/>
              <a:t>“</a:t>
            </a:r>
            <a:r>
              <a:rPr lang="zh-CN" altLang="en-US" sz="3600" dirty="0" smtClean="0"/>
              <a:t>要想成功，要懂得放弃，只有放弃眼前的利益，才能获得长远大利，这就是我的成功之道。</a:t>
            </a:r>
            <a:r>
              <a:rPr lang="en-US" sz="3600" dirty="0" smtClean="0"/>
              <a:t>”</a:t>
            </a:r>
            <a:r>
              <a:rPr lang="en-US" dirty="0" smtClean="0"/>
              <a:t/>
            </a:r>
            <a:br>
              <a:rPr lang="en-US" dirty="0" smtClean="0"/>
            </a:b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71472" y="357167"/>
            <a:ext cx="8358246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/>
              <a:t>　</a:t>
            </a:r>
            <a:r>
              <a:rPr lang="zh-CN" altLang="en-US" sz="3600" dirty="0" smtClean="0"/>
              <a:t>审题参考：只要放弃眼前利益，才不会因小失大。青年吃西瓜时吃大的，表面上看很聪明，占了大便宜，但从长远的观点来看问题，吃了大亏。而富翁表面上看是吃了大亏，但从长远的观点来看问题，却占了大便宜。因为小的吃起来快，富翁可以迅速地吃完第一块小的后再拿第二块，这样一来无疑形成了二大于一。富翁用三块西瓜形象地给青年上了一堂如何才能走向成功的课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7158" y="-1"/>
            <a:ext cx="8286808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 smtClean="0"/>
              <a:t>十一、盛饭的哲学</a:t>
            </a: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>       </a:t>
            </a:r>
            <a:r>
              <a:rPr lang="zh-CN" altLang="en-US" sz="2400" dirty="0" smtClean="0"/>
              <a:t>得克萨斯州的亚林诺到了上中学的年龄，母亲把他送入当地一所学校。学校实行全封闭寄宿管理制，在那里他得准备接受为期１０天的意志磨练。学校餐厅的午餐是无限量免费供应的，由于训练相当艰苦，往往等到亚林诺再去盛第二碗饭的时候，大锅里已是空空如也。</a:t>
            </a: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>         </a:t>
            </a:r>
            <a:r>
              <a:rPr lang="zh-CN" altLang="en-US" sz="2400" dirty="0" smtClean="0"/>
              <a:t>母亲来学校看儿子，亚林诺满腹委屈地向母亲倾诉。谁知母亲听后哈哈大笑说：</a:t>
            </a:r>
            <a:r>
              <a:rPr lang="en-US" sz="2400" dirty="0" smtClean="0"/>
              <a:t>“</a:t>
            </a:r>
            <a:r>
              <a:rPr lang="zh-CN" altLang="en-US" sz="2400" dirty="0" smtClean="0"/>
              <a:t>孩子，吃饭的时候，你是不是一开始就盛了满满一大碗？</a:t>
            </a:r>
            <a:r>
              <a:rPr lang="en-US" sz="2400" dirty="0" smtClean="0"/>
              <a:t>”</a:t>
            </a:r>
            <a:br>
              <a:rPr lang="en-US" sz="2400" dirty="0" smtClean="0"/>
            </a:br>
            <a:r>
              <a:rPr lang="en-US" sz="2400" dirty="0" smtClean="0"/>
              <a:t>    </a:t>
            </a:r>
            <a:r>
              <a:rPr lang="zh-CN" altLang="en-US" sz="2400" dirty="0" smtClean="0"/>
              <a:t>亚林诺回答：</a:t>
            </a:r>
            <a:r>
              <a:rPr lang="en-US" sz="2400" dirty="0" smtClean="0"/>
              <a:t>“</a:t>
            </a:r>
            <a:r>
              <a:rPr lang="zh-CN" altLang="en-US" sz="2400" dirty="0" smtClean="0"/>
              <a:t>是的。</a:t>
            </a:r>
            <a:r>
              <a:rPr lang="en-US" sz="2400" dirty="0" smtClean="0"/>
              <a:t>”</a:t>
            </a:r>
            <a:br>
              <a:rPr lang="en-US" sz="2400" dirty="0" smtClean="0"/>
            </a:br>
            <a:r>
              <a:rPr lang="en-US" sz="2400" dirty="0" smtClean="0"/>
              <a:t>     </a:t>
            </a:r>
            <a:r>
              <a:rPr lang="zh-CN" altLang="en-US" sz="2400" dirty="0" smtClean="0"/>
              <a:t>母亲又说：</a:t>
            </a:r>
            <a:r>
              <a:rPr lang="en-US" sz="2400" dirty="0" smtClean="0"/>
              <a:t>“</a:t>
            </a:r>
            <a:r>
              <a:rPr lang="zh-CN" altLang="en-US" sz="2400" dirty="0" smtClean="0"/>
              <a:t>这就对了，所以你吃不饱！</a:t>
            </a:r>
            <a:r>
              <a:rPr lang="en-US" sz="2400" dirty="0" smtClean="0"/>
              <a:t>”</a:t>
            </a:r>
            <a:br>
              <a:rPr lang="en-US" sz="2400" dirty="0" smtClean="0"/>
            </a:br>
            <a:r>
              <a:rPr lang="en-US" sz="2400" dirty="0" smtClean="0"/>
              <a:t>    </a:t>
            </a:r>
            <a:r>
              <a:rPr lang="zh-CN" altLang="en-US" sz="2400" dirty="0" smtClean="0"/>
              <a:t>亚林诺更诧异了：</a:t>
            </a:r>
            <a:r>
              <a:rPr lang="en-US" sz="2400" dirty="0" smtClean="0"/>
              <a:t>“</a:t>
            </a:r>
            <a:r>
              <a:rPr lang="zh-CN" altLang="en-US" sz="2400" dirty="0" smtClean="0"/>
              <a:t>我要是不先盛一大碗，就更吃不饱了。</a:t>
            </a:r>
            <a:r>
              <a:rPr lang="en-US" sz="2400" dirty="0" smtClean="0"/>
              <a:t>”</a:t>
            </a:r>
            <a:br>
              <a:rPr lang="en-US" sz="2400" dirty="0" smtClean="0"/>
            </a:br>
            <a:r>
              <a:rPr lang="en-US" sz="2400" dirty="0" smtClean="0"/>
              <a:t>     </a:t>
            </a:r>
            <a:r>
              <a:rPr lang="zh-CN" altLang="en-US" sz="2400" dirty="0" smtClean="0"/>
              <a:t>母亲神秘地一笑：</a:t>
            </a:r>
            <a:r>
              <a:rPr lang="en-US" sz="2400" dirty="0" smtClean="0"/>
              <a:t>“</a:t>
            </a:r>
            <a:r>
              <a:rPr lang="zh-CN" altLang="en-US" sz="2400" dirty="0" smtClean="0"/>
              <a:t>你可以先盛半碗，这样你肯定就比别人先吃完，就有时间去盛第二碗，而且可以是满满一大碗！</a:t>
            </a:r>
            <a:r>
              <a:rPr lang="en-US" sz="2400" dirty="0" smtClean="0"/>
              <a:t>”</a:t>
            </a:r>
            <a:br>
              <a:rPr lang="en-US" sz="2400" dirty="0" smtClean="0"/>
            </a:br>
            <a:endParaRPr lang="zh-CN" altLang="en-US" sz="2400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14282" y="214291"/>
            <a:ext cx="8715436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/>
              <a:t>　</a:t>
            </a:r>
            <a:r>
              <a:rPr lang="zh-CN" altLang="en-US" sz="3600" dirty="0" smtClean="0"/>
              <a:t>审题参考：俗话说，有得必有失。有时候表面上得到了不少，其实失去的更多。在我们的生活中，还有许多这样的小事，并不是没有办法，而是我们不曾换一个思维方式去想。亚林诺的母亲就是因为换了一个思维方式，告诉了儿子运用</a:t>
            </a:r>
            <a:r>
              <a:rPr lang="en-US" sz="3600" dirty="0" smtClean="0"/>
              <a:t>“</a:t>
            </a:r>
            <a:r>
              <a:rPr lang="zh-CN" altLang="en-US" sz="3600" dirty="0" smtClean="0"/>
              <a:t>先少后多</a:t>
            </a:r>
            <a:r>
              <a:rPr lang="en-US" sz="3600" dirty="0" smtClean="0"/>
              <a:t>”</a:t>
            </a:r>
            <a:r>
              <a:rPr lang="zh-CN" altLang="en-US" sz="3600" dirty="0" smtClean="0"/>
              <a:t>的秘诀，我相信，他下次再也不会饿肚子了。</a:t>
            </a:r>
            <a:r>
              <a:rPr lang="en-US" sz="3600" dirty="0" smtClean="0"/>
              <a:t/>
            </a:r>
            <a:br>
              <a:rPr lang="en-US" sz="3600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zh-CN" altLang="en-US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71472" y="785794"/>
            <a:ext cx="8358246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 smtClean="0"/>
              <a:t>十二、忙</a:t>
            </a: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zh-CN" altLang="en-US" sz="2400" dirty="0" smtClean="0"/>
              <a:t>　　有一个伐木工人在一家工厂工作，老板给他一把利斧。</a:t>
            </a: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zh-CN" altLang="en-US" sz="2400" dirty="0" smtClean="0"/>
              <a:t>　　第一天，他砍了２０棵；</a:t>
            </a: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zh-CN" altLang="en-US" sz="2400" dirty="0" smtClean="0"/>
              <a:t>　　第二天，他砍了１５棵；</a:t>
            </a: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zh-CN" altLang="en-US" sz="2400" dirty="0" smtClean="0"/>
              <a:t>　　第三天，他砍了１０棵。</a:t>
            </a: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zh-CN" altLang="en-US" sz="2400" dirty="0" smtClean="0"/>
              <a:t>　　于是心中很无奈，便去问老板。老板问他：</a:t>
            </a:r>
            <a:r>
              <a:rPr lang="en-US" sz="2400" dirty="0" smtClean="0"/>
              <a:t>“</a:t>
            </a:r>
            <a:r>
              <a:rPr lang="zh-CN" altLang="en-US" sz="2400" dirty="0" smtClean="0"/>
              <a:t>你上一次磨斧是什么时候？</a:t>
            </a:r>
            <a:r>
              <a:rPr lang="en-US" sz="2400" dirty="0" smtClean="0"/>
              <a:t>”</a:t>
            </a:r>
            <a:br>
              <a:rPr lang="en-US" sz="2400" dirty="0" smtClean="0"/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zh-CN" altLang="en-US" sz="2400" dirty="0" smtClean="0"/>
              <a:t>　　工人说：</a:t>
            </a:r>
            <a:r>
              <a:rPr lang="en-US" sz="2400" dirty="0" smtClean="0"/>
              <a:t>“</a:t>
            </a:r>
            <a:r>
              <a:rPr lang="zh-CN" altLang="en-US" sz="2400" dirty="0" smtClean="0"/>
              <a:t>我天天砍树，哪有时间去磨斧呢？</a:t>
            </a:r>
            <a:r>
              <a:rPr lang="en-US" sz="2400" dirty="0" smtClean="0"/>
              <a:t>”</a:t>
            </a:r>
            <a:br>
              <a:rPr lang="en-US" sz="2400" dirty="0" smtClean="0"/>
            </a:br>
            <a:endParaRPr lang="zh-CN" altLang="en-US" sz="2400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28596" y="500042"/>
            <a:ext cx="8429684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 smtClean="0"/>
              <a:t>审题参考：忙，往往会成为一些人的</a:t>
            </a:r>
            <a:r>
              <a:rPr lang="en-US" sz="3600" dirty="0" smtClean="0"/>
              <a:t>“</a:t>
            </a:r>
            <a:r>
              <a:rPr lang="zh-CN" altLang="en-US" sz="3600" dirty="0" smtClean="0"/>
              <a:t>口头禅</a:t>
            </a:r>
            <a:r>
              <a:rPr lang="en-US" sz="3600" dirty="0" smtClean="0"/>
              <a:t>”</a:t>
            </a:r>
            <a:r>
              <a:rPr lang="zh-CN" altLang="en-US" sz="3600" dirty="0" smtClean="0"/>
              <a:t>。借口一个</a:t>
            </a:r>
            <a:r>
              <a:rPr lang="en-US" sz="3600" dirty="0" smtClean="0"/>
              <a:t>“</a:t>
            </a:r>
            <a:r>
              <a:rPr lang="zh-CN" altLang="en-US" sz="3600" dirty="0" smtClean="0"/>
              <a:t>忙</a:t>
            </a:r>
            <a:r>
              <a:rPr lang="en-US" sz="3600" dirty="0" smtClean="0"/>
              <a:t>”</a:t>
            </a:r>
            <a:r>
              <a:rPr lang="zh-CN" altLang="en-US" sz="3600" dirty="0" smtClean="0"/>
              <a:t>字，就可以万事推得一干二净。就是这个</a:t>
            </a:r>
            <a:r>
              <a:rPr lang="en-US" sz="3600" dirty="0" smtClean="0"/>
              <a:t>“</a:t>
            </a:r>
            <a:r>
              <a:rPr lang="zh-CN" altLang="en-US" sz="3600" dirty="0" smtClean="0"/>
              <a:t>忙</a:t>
            </a:r>
            <a:r>
              <a:rPr lang="en-US" sz="3600" dirty="0" smtClean="0"/>
              <a:t>”</a:t>
            </a:r>
            <a:r>
              <a:rPr lang="zh-CN" altLang="en-US" sz="3600" dirty="0" smtClean="0"/>
              <a:t>字，害得很多人晕头转向，摸不着北。一个人只有以他的全部精力致力于某一事业时，才能成为真正的大师。如果借口</a:t>
            </a:r>
            <a:r>
              <a:rPr lang="en-US" sz="3600" dirty="0" smtClean="0"/>
              <a:t>“</a:t>
            </a:r>
            <a:r>
              <a:rPr lang="zh-CN" altLang="en-US" sz="3600" dirty="0" smtClean="0"/>
              <a:t>忙</a:t>
            </a:r>
            <a:r>
              <a:rPr lang="en-US" sz="3600" dirty="0" smtClean="0"/>
              <a:t>”</a:t>
            </a:r>
            <a:r>
              <a:rPr lang="zh-CN" altLang="en-US" sz="3600" dirty="0" smtClean="0"/>
              <a:t>就可以偏离大方向，最终将是一无所获。俗话说，磨刀不误砍柴功。欲速则不达。这些中华民族有益的格言我们不能因为一个</a:t>
            </a:r>
            <a:r>
              <a:rPr lang="en-US" sz="3600" dirty="0" smtClean="0"/>
              <a:t>“</a:t>
            </a:r>
            <a:r>
              <a:rPr lang="zh-CN" altLang="en-US" sz="3600" dirty="0" smtClean="0"/>
              <a:t>忙</a:t>
            </a:r>
            <a:r>
              <a:rPr lang="en-US" sz="3600" dirty="0" smtClean="0"/>
              <a:t>”</a:t>
            </a:r>
            <a:r>
              <a:rPr lang="zh-CN" altLang="en-US" sz="3600" dirty="0" smtClean="0"/>
              <a:t>字就忘到九霄云外了。</a:t>
            </a:r>
            <a:r>
              <a:rPr lang="en-US" sz="3600" dirty="0" smtClean="0"/>
              <a:t/>
            </a:r>
            <a:br>
              <a:rPr lang="en-US" sz="3600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zh-CN" altLang="en-US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14348" y="357167"/>
            <a:ext cx="8215370" cy="624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/>
              <a:t>十三、一句话一辈子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zh-CN" altLang="en-US" sz="2800" dirty="0" smtClean="0"/>
              <a:t>　　在茂密的山林里，有一位樵夫救了一只小熊，母熊对樵夫感激不尽。有一天，樵夫迷路了，遇见了母熊。母熊安排他住宿，还以丰盛的晚宴款待了他。第二天早晨，樵夫对母熊说：</a:t>
            </a:r>
            <a:r>
              <a:rPr lang="en-US" sz="2800" dirty="0" smtClean="0"/>
              <a:t>“</a:t>
            </a:r>
            <a:r>
              <a:rPr lang="zh-CN" altLang="en-US" sz="2800" dirty="0" smtClean="0"/>
              <a:t>你招待得很好，但我唯一不喜欢的地方就是你身上的那股臭味。</a:t>
            </a:r>
            <a:r>
              <a:rPr lang="en-US" sz="2800" dirty="0" smtClean="0"/>
              <a:t>”</a:t>
            </a:r>
            <a:r>
              <a:rPr lang="zh-CN" altLang="en-US" sz="2800" dirty="0" smtClean="0"/>
              <a:t>母熊心里怏怏不乐，说：</a:t>
            </a:r>
            <a:r>
              <a:rPr lang="en-US" sz="2800" dirty="0" smtClean="0"/>
              <a:t>“</a:t>
            </a:r>
            <a:r>
              <a:rPr lang="zh-CN" altLang="en-US" sz="2800" dirty="0" smtClean="0"/>
              <a:t>作为补偿你的就是请你用你的斧头砍我的头吧！</a:t>
            </a:r>
            <a:r>
              <a:rPr lang="en-US" sz="2800" dirty="0" smtClean="0"/>
              <a:t>”</a:t>
            </a:r>
            <a:r>
              <a:rPr lang="zh-CN" altLang="en-US" sz="2800" dirty="0" smtClean="0"/>
              <a:t>樵夫按要求做了。若干年后，樵夫遇到了母熊，问：</a:t>
            </a:r>
            <a:r>
              <a:rPr lang="en-US" sz="2800" dirty="0" smtClean="0"/>
              <a:t>“</a:t>
            </a:r>
            <a:r>
              <a:rPr lang="zh-CN" altLang="en-US" sz="2800" dirty="0" smtClean="0"/>
              <a:t>你头上的伤口好了吗？</a:t>
            </a:r>
            <a:r>
              <a:rPr lang="en-US" sz="2800" dirty="0" smtClean="0"/>
              <a:t>”</a:t>
            </a:r>
            <a:r>
              <a:rPr lang="zh-CN" altLang="en-US" sz="2800" dirty="0" smtClean="0"/>
              <a:t>母熊说：</a:t>
            </a:r>
            <a:r>
              <a:rPr lang="en-US" sz="2800" dirty="0" smtClean="0"/>
              <a:t>“</a:t>
            </a:r>
            <a:r>
              <a:rPr lang="zh-CN" altLang="en-US" sz="2800" dirty="0" smtClean="0"/>
              <a:t>噢！那次只痛了一阵子，伤口愈合后，我早就忘了。不过那次你说过的话，我一辈子也忘不了。</a:t>
            </a:r>
            <a:r>
              <a:rPr lang="en-US" sz="2800" dirty="0" smtClean="0"/>
              <a:t>”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zh-CN" altLang="en-US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28596" y="428604"/>
            <a:ext cx="8429684" cy="52937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dirty="0" smtClean="0"/>
              <a:t>审题参考：利刀割指伤易合，恶语伤人恨不消。在我们日常生活中不知有多少</a:t>
            </a:r>
            <a:r>
              <a:rPr lang="en-US" sz="4000" dirty="0" smtClean="0"/>
              <a:t>“</a:t>
            </a:r>
            <a:r>
              <a:rPr lang="zh-CN" altLang="en-US" sz="4000" dirty="0" smtClean="0"/>
              <a:t>樵夫</a:t>
            </a:r>
            <a:r>
              <a:rPr lang="en-US" sz="4000" dirty="0" smtClean="0"/>
              <a:t>”</a:t>
            </a:r>
            <a:r>
              <a:rPr lang="zh-CN" altLang="en-US" sz="4000" dirty="0" smtClean="0"/>
              <a:t>通过语言来有意无意地伤害人！你的一句话何许你已经忘得无影无踪了，但是或许别人会记得一辈子，恨你一辈子。管住自己的嘴巴吧！千万别让一句本不该出口的话去伤害那些善良的人啊！</a:t>
            </a:r>
            <a:r>
              <a:rPr lang="en-US" dirty="0" smtClean="0"/>
              <a:t/>
            </a:r>
            <a:br>
              <a:rPr lang="en-US" dirty="0" smtClean="0"/>
            </a:br>
            <a:endParaRPr lang="zh-CN" altLang="en-US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71472" y="357167"/>
            <a:ext cx="8286808" cy="64017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/>
              <a:t>十四、拒收的</a:t>
            </a:r>
            <a:r>
              <a:rPr lang="en-US" sz="2800" dirty="0" smtClean="0"/>
              <a:t>“</a:t>
            </a:r>
            <a:r>
              <a:rPr lang="zh-CN" altLang="en-US" sz="2800" dirty="0" smtClean="0"/>
              <a:t>礼物</a:t>
            </a:r>
            <a:r>
              <a:rPr lang="en-US" sz="2800" dirty="0" smtClean="0"/>
              <a:t>”</a:t>
            </a:r>
            <a:br>
              <a:rPr lang="en-US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zh-CN" altLang="en-US" sz="2800" dirty="0" smtClean="0"/>
              <a:t>　　一位禅师在旅途中，碰到了一个不喜欢他的人，连续好几天，走了好一段路，那人用尽各种方式污蔑他。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zh-CN" altLang="en-US" sz="2800" dirty="0" smtClean="0"/>
              <a:t>　　后来，禅师转身开口问那个人：</a:t>
            </a:r>
            <a:r>
              <a:rPr lang="en-US" sz="2800" dirty="0" smtClean="0"/>
              <a:t>“</a:t>
            </a:r>
            <a:r>
              <a:rPr lang="zh-CN" altLang="en-US" sz="2800" dirty="0" smtClean="0"/>
              <a:t>若有一人送你一份礼物，但你拒绝接受，那么这份礼物属谁呢？</a:t>
            </a:r>
            <a:r>
              <a:rPr lang="en-US" sz="2800" dirty="0" smtClean="0"/>
              <a:t>”</a:t>
            </a:r>
            <a:br>
              <a:rPr lang="en-US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zh-CN" altLang="en-US" sz="2800" dirty="0" smtClean="0"/>
              <a:t>　　那人回答：</a:t>
            </a:r>
            <a:r>
              <a:rPr lang="en-US" sz="2800" dirty="0" smtClean="0"/>
              <a:t>“</a:t>
            </a:r>
            <a:r>
              <a:rPr lang="zh-CN" altLang="en-US" sz="2800" dirty="0" smtClean="0"/>
              <a:t>那还用说，属于原本送礼的人。</a:t>
            </a:r>
            <a:r>
              <a:rPr lang="en-US" sz="2800" dirty="0" smtClean="0"/>
              <a:t>”</a:t>
            </a:r>
            <a:r>
              <a:rPr lang="zh-CN" altLang="en-US" sz="2800" dirty="0" smtClean="0"/>
              <a:t>禅师笑着说：</a:t>
            </a:r>
            <a:r>
              <a:rPr lang="en-US" sz="2800" dirty="0" smtClean="0"/>
              <a:t>“</a:t>
            </a:r>
            <a:r>
              <a:rPr lang="zh-CN" altLang="en-US" sz="2800" dirty="0" smtClean="0"/>
              <a:t>没错，那我拒绝接受你的谩骂，那就等于你在骂自己！</a:t>
            </a:r>
            <a:r>
              <a:rPr lang="en-US" sz="2800" dirty="0" smtClean="0"/>
              <a:t>”</a:t>
            </a:r>
            <a:br>
              <a:rPr lang="en-US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zh-CN" altLang="en-US" sz="2800" dirty="0" smtClean="0"/>
              <a:t>　　那人只好灰溜溜地走了。</a:t>
            </a:r>
            <a:r>
              <a:rPr lang="en-US" dirty="0" smtClean="0"/>
              <a:t/>
            </a:r>
            <a:br>
              <a:rPr lang="en-US" dirty="0" smtClean="0"/>
            </a:br>
            <a:endParaRPr lang="zh-CN" altLang="en-US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00034" y="357166"/>
            <a:ext cx="8143932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/>
              <a:t>　　</a:t>
            </a:r>
            <a:r>
              <a:rPr lang="zh-CN" altLang="en-US" sz="4800" dirty="0" smtClean="0"/>
              <a:t>审题参考：身正不怕影子斜。只要自己心灵健康，别人无论怎么说，怎么做，都无法影响你自己。狂犬的吼叫阻挡不住战马的前进，千万不要在乎别人想什么，说什么，走自己的路，让别人去说，把自主权始终牢牢地掌握在自己手里。</a:t>
            </a:r>
            <a:endParaRPr lang="zh-CN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85720" y="500042"/>
            <a:ext cx="8501122" cy="106182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/>
              <a:t>　</a:t>
            </a:r>
            <a:r>
              <a:rPr lang="zh-CN" altLang="en-US" sz="4800" dirty="0" smtClean="0"/>
              <a:t>审题参考</a:t>
            </a:r>
            <a:endParaRPr lang="en-US" altLang="zh-CN" sz="4800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r>
              <a:rPr lang="zh-CN" altLang="en-US" sz="4000" dirty="0" smtClean="0"/>
              <a:t>自己的玻璃窗脏了，透过这样的窗户看任何东西恐怕都是脏的。自己的心灵晦暗了，那么看任何人都是污浊的，有问题的，甚至是邪恶的。同时告诉人们，当你说别人不是时，应首先反省反省自己。</a:t>
            </a:r>
            <a:endParaRPr lang="en-US" altLang="zh-CN" sz="4000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00034" y="285728"/>
            <a:ext cx="8358246" cy="624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/>
              <a:t>　</a:t>
            </a:r>
            <a:r>
              <a:rPr lang="zh-CN" altLang="en-US" sz="2800" dirty="0" smtClean="0"/>
              <a:t>十五、朋友的照应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zh-CN" altLang="en-US" sz="2800" dirty="0" smtClean="0"/>
              <a:t>　　有个人晚上作了一个梦：梦见他来到一间两层楼的屋子里。进到第一层楼时，他发现一张大大的长桌子，两旁都坐着人，而桌子上摆满了丰盛的佳肴。可是没有一个人能吃得到，因为大家的手臂受到了魔法诅咒，全都变成直的，手肘不能弯曲，而桌子上的美食，夹不到口中，所以一个个愁容满面。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zh-CN" altLang="en-US" sz="2800" dirty="0" smtClean="0"/>
              <a:t>　　但是他听到楼上却充满着欢声笑语，他好奇地上楼一看，同样也是有一群人，情况同上面的人一样，手臂都不能能弯曲，但是因为对面的人彼此协作，互相帮对方夹菜，结果大家都吃得很尽兴。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zh-CN" altLang="en-US"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7158" y="285729"/>
            <a:ext cx="8643998" cy="624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dirty="0" smtClean="0"/>
              <a:t>审题参考：同样的遭遇，两样的结果，这是为什么？俗话说得好：一个好汉三个帮，一个篱笆三个桩。如果一个人仅凭孤舟独桨，单枪匹马，是难以打下一个属于自己的天下的。众人拾柴火焰高，众志才能成城。财富不是朋友，朋友才是财富。人在世上不能没有朋友，有了朋友的照应，就会化险为夷，遇难呈祥。可以这样说，人没有朋友，犹如地球上没有太阳一样。</a:t>
            </a:r>
            <a:endParaRPr lang="zh-CN" altLang="en-US" sz="40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214290"/>
            <a:ext cx="9144000" cy="96334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dirty="0" smtClean="0"/>
              <a:t>　二、别让心脏了</a:t>
            </a:r>
            <a:endParaRPr lang="en-US" altLang="zh-CN" sz="4000" dirty="0" smtClean="0"/>
          </a:p>
          <a:p>
            <a:endParaRPr lang="en-US" dirty="0" smtClean="0"/>
          </a:p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sz="2800" dirty="0" smtClean="0"/>
              <a:t>         </a:t>
            </a:r>
            <a:r>
              <a:rPr lang="zh-CN" altLang="en-US" sz="2800" dirty="0" smtClean="0"/>
              <a:t>有一次，一位朋友拿给他一叠复杂的插图让他描画，当然报酬很高。他一面干一面对我说，这些插图都这么难画，一定是那个朋友把容易描画的都选了去，让他啃</a:t>
            </a:r>
            <a:r>
              <a:rPr lang="en-US" sz="2800" dirty="0" smtClean="0"/>
              <a:t>“</a:t>
            </a:r>
            <a:r>
              <a:rPr lang="zh-CN" altLang="en-US" sz="2800" dirty="0" smtClean="0"/>
              <a:t>骨头</a:t>
            </a:r>
            <a:r>
              <a:rPr lang="en-US" sz="2800" dirty="0" smtClean="0"/>
              <a:t>”</a:t>
            </a:r>
            <a:r>
              <a:rPr lang="zh-CN" altLang="en-US" sz="2800" dirty="0" smtClean="0"/>
              <a:t>，于是他就对朋友心生不满，并敷衍了事。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zh-CN" altLang="en-US" sz="2800" dirty="0" smtClean="0"/>
              <a:t>　　几天以后，那位朋友来取插图，同时还带来了更多需要描画的插图，而且都比先前的那些插图容易描画。原来那个朋友是想让他先描画难画的，如果他能胜任那么容易画的他就更能胜任了。然而朋友看了他描画的插图后，没再留下那些容易描画的插图。事后那位朋友遗憾地告诉我：</a:t>
            </a:r>
            <a:r>
              <a:rPr lang="en-US" sz="2800" dirty="0" smtClean="0"/>
              <a:t>“</a:t>
            </a:r>
            <a:r>
              <a:rPr lang="zh-CN" altLang="en-US" sz="2800" dirty="0" smtClean="0"/>
              <a:t>本来我是想帮他牵上这条线，好让他以后一直帮这家出版社做下去的，可以固定地挣一笔</a:t>
            </a:r>
            <a:r>
              <a:rPr lang="en-US" sz="2800" dirty="0" smtClean="0"/>
              <a:t>‘</a:t>
            </a:r>
            <a:r>
              <a:rPr lang="zh-CN" altLang="en-US" sz="2800" dirty="0" smtClean="0"/>
              <a:t>外快</a:t>
            </a:r>
            <a:r>
              <a:rPr lang="en-US" sz="2800" dirty="0" smtClean="0"/>
              <a:t>’</a:t>
            </a:r>
            <a:r>
              <a:rPr lang="zh-CN" altLang="en-US" sz="2800" dirty="0" smtClean="0"/>
              <a:t>，谁知他不能胜任。</a:t>
            </a:r>
            <a:r>
              <a:rPr lang="en-US" sz="2800" dirty="0" smtClean="0"/>
              <a:t>”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/>
            </a:r>
            <a:br>
              <a:rPr lang="en-US" dirty="0" smtClean="0"/>
            </a:b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85720" y="571480"/>
            <a:ext cx="8858280" cy="104951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/>
              <a:t>　　</a:t>
            </a:r>
            <a:r>
              <a:rPr lang="zh-CN" altLang="en-US" sz="4400" dirty="0" smtClean="0"/>
              <a:t>审题参考：其实读了这篇短文后，我们不难知道，其实并不是文中我的亲戚的能力不能胜任，而是他的心不能胜任，他的心脏了，所以他总也看不清事实的真相，总以错误的眼光看待一切，最终贻误的是自己，只好眼睁睁地看着那煮熟的鸭子飞走了。这叫聪明反被聪明误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85720" y="357166"/>
            <a:ext cx="8643998" cy="108952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dirty="0" smtClean="0"/>
              <a:t>三、并非笑话</a:t>
            </a:r>
            <a:r>
              <a:rPr lang="en-US" sz="4400" dirty="0" smtClean="0"/>
              <a:t/>
            </a:r>
            <a:br>
              <a:rPr lang="en-US" sz="4400" dirty="0" smtClean="0"/>
            </a:br>
            <a:r>
              <a:rPr lang="en-US" sz="4400" dirty="0" smtClean="0"/>
              <a:t/>
            </a:r>
            <a:br>
              <a:rPr lang="en-US" sz="4400" dirty="0" smtClean="0"/>
            </a:br>
            <a:r>
              <a:rPr lang="zh-CN" altLang="en-US" sz="4400" dirty="0" smtClean="0"/>
              <a:t>　　有一则外国笑话说：一个被退稿的作者闯进编辑部怒气冲冲地责问：</a:t>
            </a:r>
            <a:r>
              <a:rPr lang="en-US" sz="4400" dirty="0" smtClean="0"/>
              <a:t>“</a:t>
            </a:r>
            <a:r>
              <a:rPr lang="zh-CN" altLang="en-US" sz="4400" dirty="0" smtClean="0"/>
              <a:t>你们根本就没把我的文章看完，怎么知道它不好？</a:t>
            </a:r>
            <a:r>
              <a:rPr lang="en-US" sz="4400" dirty="0" smtClean="0"/>
              <a:t>”</a:t>
            </a:r>
            <a:r>
              <a:rPr lang="zh-CN" altLang="en-US" sz="4400" dirty="0" smtClean="0"/>
              <a:t>老编辑笑道：</a:t>
            </a:r>
            <a:r>
              <a:rPr lang="en-US" sz="4400" dirty="0" smtClean="0"/>
              <a:t>“</a:t>
            </a:r>
            <a:r>
              <a:rPr lang="zh-CN" altLang="en-US" sz="4400" dirty="0" smtClean="0"/>
              <a:t>一个臭鸡蛋，如果你吃第一口时已经知道它是臭的，你还有必要把它吃完吗？</a:t>
            </a:r>
            <a:r>
              <a:rPr lang="en-US" sz="4400" dirty="0" smtClean="0"/>
              <a:t>”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85720" y="214290"/>
            <a:ext cx="8858280" cy="96026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800" dirty="0" smtClean="0"/>
              <a:t>审题参考：责人之心责己，恕己之心恕人。把埋怨别人的时间和精力用来发愤图强地学习一点东西不是更好吗？与其求人，不如求己。</a:t>
            </a:r>
            <a:endParaRPr lang="en-US" altLang="zh-CN" sz="4800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7158" y="335846"/>
            <a:ext cx="8786842" cy="6494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/>
              <a:t>四、两只小鸟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>     </a:t>
            </a:r>
            <a:r>
              <a:rPr lang="zh-CN" altLang="en-US" sz="2800" dirty="0" smtClean="0"/>
              <a:t>一只关在笼子里，一只放飞在野外。在笼子里的小鸟三餐无忧，在野外的小鸟自由自在。两只小鸟经常交谈。笼里的小鸟羡慕野外小鸟的自由自在；野外的小鸟则羡慕笼里的小鸟的安逸。一日，一只小鸟对另一只小鸟说：</a:t>
            </a:r>
            <a:r>
              <a:rPr lang="en-US" sz="2800" dirty="0" smtClean="0"/>
              <a:t>“</a:t>
            </a:r>
            <a:r>
              <a:rPr lang="zh-CN" altLang="en-US" sz="2800" dirty="0" smtClean="0"/>
              <a:t>咱们换一换吧！</a:t>
            </a:r>
            <a:r>
              <a:rPr lang="en-US" sz="2800" dirty="0" smtClean="0"/>
              <a:t>”</a:t>
            </a:r>
            <a:r>
              <a:rPr lang="zh-CN" altLang="en-US" sz="2800" dirty="0" smtClean="0"/>
              <a:t>另一只小鸟同意了。</a:t>
            </a:r>
            <a:r>
              <a:rPr lang="en-US" altLang="zh-CN" sz="2800" dirty="0" smtClean="0"/>
              <a:t>         </a:t>
            </a:r>
            <a:r>
              <a:rPr lang="zh-CN" altLang="en-US" sz="2800" dirty="0" smtClean="0"/>
              <a:t>于是笼子里的小鸟飞进了大自然，野外的小鸟飞进了笼子里。从笼子里飞出来的小鸟高高兴兴，在大自然里拼命地飞呀飞呀；飞进笼子里的小鸟也十分兴奋，因为不用为寻找食物而发愁了。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>      </a:t>
            </a:r>
            <a:r>
              <a:rPr lang="zh-CN" altLang="en-US" sz="2800" dirty="0" smtClean="0"/>
              <a:t>但不久，两只鸟都死了。一只是因饥饿而死，一只是因忧郁而死。从笼子里出来的小鸟获得了自由，却没有同时获得捕食的本领；飞进笼子里的小鸟获得了安逸，却失去了自由。</a:t>
            </a:r>
            <a:r>
              <a:rPr lang="en-US" sz="2000" dirty="0" smtClean="0"/>
              <a:t/>
            </a:r>
            <a:br>
              <a:rPr lang="en-US" sz="2000" dirty="0" smtClean="0"/>
            </a:br>
            <a:endParaRPr lang="zh-CN" alt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85720" y="500042"/>
            <a:ext cx="8858280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/>
              <a:t>　</a:t>
            </a:r>
            <a:r>
              <a:rPr lang="zh-CN" altLang="en-US" sz="4800" dirty="0" smtClean="0"/>
              <a:t>审题参考：本来两只鸟都生活得很幸福，各得其所，相安无事，但是，它们却这山望着那山高，欲壑难填，结果把那小命都搭上去了。这个悲剧告诉人们：知足者常乐。</a:t>
            </a:r>
            <a:r>
              <a:rPr lang="en-US" sz="4800" dirty="0" smtClean="0"/>
              <a:t/>
            </a:r>
            <a:br>
              <a:rPr lang="en-US" sz="4800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62</TotalTime>
  <Words>666</Words>
  <PresentationFormat>全屏显示(4:3)</PresentationFormat>
  <Paragraphs>127</Paragraphs>
  <Slides>31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2" baseType="lpstr">
      <vt:lpstr>Office 主题</vt:lpstr>
      <vt:lpstr>九年级话题作文的审题                                                                            岷县清水初中     郎永昊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九年级话题作文的审题                                                                            岷县清水初中     郎永昊</dc:title>
  <cp:lastModifiedBy>Administrator</cp:lastModifiedBy>
  <cp:revision>36</cp:revision>
  <dcterms:modified xsi:type="dcterms:W3CDTF">2011-11-15T00:59:01Z</dcterms:modified>
</cp:coreProperties>
</file>