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3" r:id="rId27"/>
    <p:sldId id="282" r:id="rId28"/>
    <p:sldId id="284" r:id="rId29"/>
    <p:sldId id="285" r:id="rId30"/>
    <p:sldId id="286" r:id="rId31"/>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74" d="100"/>
          <a:sy n="74" d="100"/>
        </p:scale>
        <p:origin x="576" y="72"/>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tags" Target="tags/tag1.xml" /><Relationship Id="rId33" Type="http://schemas.openxmlformats.org/officeDocument/2006/relationships/presProps" Target="presProps.xml" /><Relationship Id="rId34" Type="http://schemas.openxmlformats.org/officeDocument/2006/relationships/viewProps" Target="viewProps.xml" /><Relationship Id="rId35" Type="http://schemas.openxmlformats.org/officeDocument/2006/relationships/theme" Target="theme/theme1.xml" /><Relationship Id="rId36"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6743B60-1AD2-4BE4-8436-275363228143}" type="datetimeFigureOut">
              <a:rPr lang="zh-CN" altLang="en-US" smtClean="0"/>
              <a:t>2022-09-06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2C011D-9C84-4C85-8322-05DE66A9543A}" type="slidenum">
              <a:rPr lang="zh-CN" altLang="en-US" smtClean="0"/>
              <a:t>‹#›</a:t>
            </a:fld>
            <a:endParaRPr lang="zh-CN" altLang="en-US"/>
          </a:p>
        </p:txBody>
      </p:sp>
    </p:spTree>
    <p:extLst>
      <p:ext uri="{BB962C8B-B14F-4D97-AF65-F5344CB8AC3E}">
        <p14:creationId xmlns:p14="http://schemas.microsoft.com/office/powerpoint/2010/main" val="3325827766"/>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6743B60-1AD2-4BE4-8436-275363228143}" type="datetimeFigureOut">
              <a:rPr lang="zh-CN" altLang="en-US" smtClean="0"/>
              <a:t>2022-09-06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2C011D-9C84-4C85-8322-05DE66A9543A}" type="slidenum">
              <a:rPr lang="zh-CN" altLang="en-US" smtClean="0"/>
              <a:t>‹#›</a:t>
            </a:fld>
            <a:endParaRPr lang="zh-CN" altLang="en-US"/>
          </a:p>
        </p:txBody>
      </p:sp>
    </p:spTree>
    <p:extLst>
      <p:ext uri="{BB962C8B-B14F-4D97-AF65-F5344CB8AC3E}">
        <p14:creationId xmlns:p14="http://schemas.microsoft.com/office/powerpoint/2010/main" val="1323291291"/>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6743B60-1AD2-4BE4-8436-275363228143}" type="datetimeFigureOut">
              <a:rPr lang="zh-CN" altLang="en-US" smtClean="0"/>
              <a:t>2022-09-06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2C011D-9C84-4C85-8322-05DE66A9543A}" type="slidenum">
              <a:rPr lang="zh-CN" altLang="en-US" smtClean="0"/>
              <a:t>‹#›</a:t>
            </a:fld>
            <a:endParaRPr lang="zh-CN" altLang="en-US"/>
          </a:p>
        </p:txBody>
      </p:sp>
    </p:spTree>
    <p:extLst>
      <p:ext uri="{BB962C8B-B14F-4D97-AF65-F5344CB8AC3E}">
        <p14:creationId xmlns:p14="http://schemas.microsoft.com/office/powerpoint/2010/main" val="1680323779"/>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6743B60-1AD2-4BE4-8436-275363228143}" type="datetimeFigureOut">
              <a:rPr lang="zh-CN" altLang="en-US" smtClean="0"/>
              <a:t>2022-09-06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2C011D-9C84-4C85-8322-05DE66A9543A}" type="slidenum">
              <a:rPr lang="zh-CN" altLang="en-US" smtClean="0"/>
              <a:t>‹#›</a:t>
            </a:fld>
            <a:endParaRPr lang="zh-CN" altLang="en-US"/>
          </a:p>
        </p:txBody>
      </p:sp>
    </p:spTree>
    <p:extLst>
      <p:ext uri="{BB962C8B-B14F-4D97-AF65-F5344CB8AC3E}">
        <p14:creationId xmlns:p14="http://schemas.microsoft.com/office/powerpoint/2010/main" val="2165620598"/>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6743B60-1AD2-4BE4-8436-275363228143}" type="datetimeFigureOut">
              <a:rPr lang="zh-CN" altLang="en-US" smtClean="0"/>
              <a:t>2022-09-06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2C011D-9C84-4C85-8322-05DE66A9543A}" type="slidenum">
              <a:rPr lang="zh-CN" altLang="en-US" smtClean="0"/>
              <a:t>‹#›</a:t>
            </a:fld>
            <a:endParaRPr lang="zh-CN" altLang="en-US"/>
          </a:p>
        </p:txBody>
      </p:sp>
    </p:spTree>
    <p:extLst>
      <p:ext uri="{BB962C8B-B14F-4D97-AF65-F5344CB8AC3E}">
        <p14:creationId xmlns:p14="http://schemas.microsoft.com/office/powerpoint/2010/main" val="137507113"/>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6743B60-1AD2-4BE4-8436-275363228143}" type="datetimeFigureOut">
              <a:rPr lang="zh-CN" altLang="en-US" smtClean="0"/>
              <a:t>2022-09-06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2C011D-9C84-4C85-8322-05DE66A9543A}" type="slidenum">
              <a:rPr lang="zh-CN" altLang="en-US" smtClean="0"/>
              <a:t>‹#›</a:t>
            </a:fld>
            <a:endParaRPr lang="zh-CN" altLang="en-US"/>
          </a:p>
        </p:txBody>
      </p:sp>
    </p:spTree>
    <p:extLst>
      <p:ext uri="{BB962C8B-B14F-4D97-AF65-F5344CB8AC3E}">
        <p14:creationId xmlns:p14="http://schemas.microsoft.com/office/powerpoint/2010/main" val="1008344802"/>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6743B60-1AD2-4BE4-8436-275363228143}" type="datetimeFigureOut">
              <a:rPr lang="zh-CN" altLang="en-US" smtClean="0"/>
              <a:t>2022-09-06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72C011D-9C84-4C85-8322-05DE66A9543A}" type="slidenum">
              <a:rPr lang="zh-CN" altLang="en-US" smtClean="0"/>
              <a:t>‹#›</a:t>
            </a:fld>
            <a:endParaRPr lang="zh-CN" altLang="en-US"/>
          </a:p>
        </p:txBody>
      </p:sp>
    </p:spTree>
    <p:extLst>
      <p:ext uri="{BB962C8B-B14F-4D97-AF65-F5344CB8AC3E}">
        <p14:creationId xmlns:p14="http://schemas.microsoft.com/office/powerpoint/2010/main" val="2933969085"/>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6743B60-1AD2-4BE4-8436-275363228143}" type="datetimeFigureOut">
              <a:rPr lang="zh-CN" altLang="en-US" smtClean="0"/>
              <a:t>2022-09-06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72C011D-9C84-4C85-8322-05DE66A9543A}" type="slidenum">
              <a:rPr lang="zh-CN" altLang="en-US" smtClean="0"/>
              <a:t>‹#›</a:t>
            </a:fld>
            <a:endParaRPr lang="zh-CN" altLang="en-US"/>
          </a:p>
        </p:txBody>
      </p:sp>
    </p:spTree>
    <p:extLst>
      <p:ext uri="{BB962C8B-B14F-4D97-AF65-F5344CB8AC3E}">
        <p14:creationId xmlns:p14="http://schemas.microsoft.com/office/powerpoint/2010/main" val="201808024"/>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66743B60-1AD2-4BE4-8436-275363228143}" type="datetimeFigureOut">
              <a:rPr lang="zh-CN" altLang="en-US" smtClean="0"/>
              <a:t>2022-09-06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72C011D-9C84-4C85-8322-05DE66A9543A}" type="slidenum">
              <a:rPr lang="zh-CN" altLang="en-US" smtClean="0"/>
              <a:t>‹#›</a:t>
            </a:fld>
            <a:endParaRPr lang="zh-CN" altLang="en-US"/>
          </a:p>
        </p:txBody>
      </p:sp>
    </p:spTree>
    <p:extLst>
      <p:ext uri="{BB962C8B-B14F-4D97-AF65-F5344CB8AC3E}">
        <p14:creationId xmlns:p14="http://schemas.microsoft.com/office/powerpoint/2010/main" val="3093885720"/>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6743B60-1AD2-4BE4-8436-275363228143}" type="datetimeFigureOut">
              <a:rPr lang="zh-CN" altLang="en-US" smtClean="0"/>
              <a:t>2022-09-06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2C011D-9C84-4C85-8322-05DE66A9543A}" type="slidenum">
              <a:rPr lang="zh-CN" altLang="en-US" smtClean="0"/>
              <a:t>‹#›</a:t>
            </a:fld>
            <a:endParaRPr lang="zh-CN" altLang="en-US"/>
          </a:p>
        </p:txBody>
      </p:sp>
    </p:spTree>
    <p:extLst>
      <p:ext uri="{BB962C8B-B14F-4D97-AF65-F5344CB8AC3E}">
        <p14:creationId xmlns:p14="http://schemas.microsoft.com/office/powerpoint/2010/main" val="4140026450"/>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6743B60-1AD2-4BE4-8436-275363228143}" type="datetimeFigureOut">
              <a:rPr lang="zh-CN" altLang="en-US" smtClean="0"/>
              <a:t>2022-09-06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2C011D-9C84-4C85-8322-05DE66A9543A}" type="slidenum">
              <a:rPr lang="zh-CN" altLang="en-US" smtClean="0"/>
              <a:t>‹#›</a:t>
            </a:fld>
            <a:endParaRPr lang="zh-CN" altLang="en-US"/>
          </a:p>
        </p:txBody>
      </p:sp>
    </p:spTree>
    <p:extLst>
      <p:ext uri="{BB962C8B-B14F-4D97-AF65-F5344CB8AC3E}">
        <p14:creationId xmlns:p14="http://schemas.microsoft.com/office/powerpoint/2010/main" val="1070887249"/>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image" Target="../media/image2.jpeg" /><Relationship Id="rId15"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4">
            <a:lum/>
          </a:blip>
          <a:stretch>
            <a:fillRect t="-17000" b="-17000"/>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743B60-1AD2-4BE4-8436-275363228143}" type="datetimeFigureOut">
              <a:rPr lang="zh-CN" altLang="en-US" smtClean="0"/>
              <a:t>2022-09-06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2C011D-9C84-4C85-8322-05DE66A9543A}" type="slidenum">
              <a:rPr lang="zh-CN" altLang="en-US" smtClean="0"/>
              <a:t>‹#›</a:t>
            </a:fld>
            <a:endParaRPr lang="zh-CN" altLang="en-US"/>
          </a:p>
        </p:txBody>
      </p:sp>
      <p:pic>
        <p:nvPicPr>
          <p:cNvPr id="7"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42515611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a:xfrm>
            <a:off x="876886" y="1361514"/>
            <a:ext cx="10438227" cy="2387600"/>
          </a:xfrm>
        </p:spPr>
        <p:txBody>
          <a:bodyPr>
            <a:noAutofit/>
          </a:bodyPr>
          <a:lstStyle/>
          <a:p>
            <a:r>
              <a:rPr lang="zh-CN" altLang="en-US" sz="8800" smtClean="0">
                <a:ln>
                  <a:solidFill>
                    <a:srgbClr val="FF0000"/>
                  </a:solidFill>
                </a:ln>
                <a:solidFill>
                  <a:srgbClr val="00B050"/>
                </a:solidFill>
                <a:latin typeface="华文行楷" panose="02010800040101010101" pitchFamily="2" charset="-122"/>
                <a:ea typeface="华文行楷" panose="02010800040101010101" pitchFamily="2" charset="-122"/>
              </a:rPr>
              <a:t>运用有效的推理形式</a:t>
            </a:r>
            <a:endParaRPr lang="zh-CN" altLang="en-US" sz="8800">
              <a:ln>
                <a:solidFill>
                  <a:srgbClr val="FF0000"/>
                </a:solidFill>
              </a:ln>
              <a:solidFill>
                <a:srgbClr val="00B050"/>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2580833824"/>
      </p:ext>
    </p:ext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ctr"/>
            <a:r>
              <a:rPr lang="zh-CN" altLang="en-US" smtClean="0"/>
              <a:t>（二）假言推理</a:t>
            </a:r>
            <a:endParaRPr lang="zh-CN" altLang="en-US"/>
          </a:p>
        </p:txBody>
      </p:sp>
      <p:sp>
        <p:nvSpPr>
          <p:cNvPr id="3" name="内容占位符 2"/>
          <p:cNvSpPr>
            <a:spLocks noGrp="1"/>
          </p:cNvSpPr>
          <p:nvPr>
            <p:ph idx="1"/>
          </p:nvPr>
        </p:nvSpPr>
        <p:spPr/>
        <p:txBody>
          <a:bodyPr/>
          <a:lstStyle/>
          <a:p>
            <a:r>
              <a:rPr lang="zh-CN" altLang="en-US" smtClean="0"/>
              <a:t>    </a:t>
            </a:r>
            <a:r>
              <a:rPr lang="zh-CN" altLang="en-US" sz="3600" smtClean="0"/>
              <a:t>假言推理是以假言判断为前提的推理。假言推理分为充分条件假言推理和必要条件假言推理两种。</a:t>
            </a:r>
            <a:endParaRPr lang="zh-CN" altLang="en-US" sz="3600"/>
          </a:p>
        </p:txBody>
      </p:sp>
      <p:pic>
        <p:nvPicPr>
          <p:cNvPr id="4" name="图片 3"/>
          <p:cNvPicPr>
            <a:picLocks noChangeAspect="1"/>
          </p:cNvPicPr>
          <p:nvPr/>
        </p:nvPicPr>
        <p:blipFill>
          <a:blip r:embed="rId2"/>
          <a:srcRect l="12388" r="12585"/>
          <a:stretch>
            <a:fillRect/>
          </a:stretch>
        </p:blipFill>
        <p:spPr>
          <a:xfrm>
            <a:off x="6400042" y="3094891"/>
            <a:ext cx="2547009" cy="3394759"/>
          </a:xfrm>
          <a:prstGeom prst="rect">
            <a:avLst/>
          </a:prstGeom>
        </p:spPr>
      </p:pic>
    </p:spTree>
    <p:extLst>
      <p:ext uri="{BB962C8B-B14F-4D97-AF65-F5344CB8AC3E}">
        <p14:creationId xmlns:p14="http://schemas.microsoft.com/office/powerpoint/2010/main" val="83864148"/>
      </p:ext>
    </p:ext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838200" y="601736"/>
            <a:ext cx="10515600" cy="4351338"/>
          </a:xfrm>
        </p:spPr>
        <p:txBody>
          <a:bodyPr>
            <a:normAutofit/>
          </a:bodyPr>
          <a:lstStyle/>
          <a:p>
            <a:r>
              <a:rPr lang="en-US" altLang="zh-CN" sz="3200" smtClean="0"/>
              <a:t>   1</a:t>
            </a:r>
            <a:r>
              <a:rPr lang="zh-CN" altLang="en-US" sz="3200" smtClean="0"/>
              <a:t>、充分条件假言推理的基本原则是：小前提肯定大前提的前件，结论就肯定大前提的后件；小前提否定大前提的后件，结论就否定大前提的前件。</a:t>
            </a:r>
            <a:endParaRPr lang="en-US" altLang="zh-CN" sz="3200" smtClean="0"/>
          </a:p>
          <a:p>
            <a:r>
              <a:rPr lang="en-US" altLang="zh-CN" sz="3200"/>
              <a:t> </a:t>
            </a:r>
            <a:r>
              <a:rPr lang="en-US" altLang="zh-CN" sz="3200" smtClean="0"/>
              <a:t>    </a:t>
            </a:r>
            <a:r>
              <a:rPr lang="zh-CN" altLang="en-US" sz="3200" smtClean="0"/>
              <a:t>如下面的两个例子：①如果一个数的末位是</a:t>
            </a:r>
            <a:r>
              <a:rPr lang="en-US" altLang="zh-CN" sz="3200" smtClean="0"/>
              <a:t>0</a:t>
            </a:r>
            <a:r>
              <a:rPr lang="zh-CN" altLang="en-US" sz="3200" smtClean="0"/>
              <a:t>，那么这个数能被</a:t>
            </a:r>
            <a:r>
              <a:rPr lang="en-US" altLang="zh-CN" sz="3200" smtClean="0"/>
              <a:t>5</a:t>
            </a:r>
            <a:r>
              <a:rPr lang="zh-CN" altLang="en-US" sz="3200" smtClean="0"/>
              <a:t>整除；这个数的末位是</a:t>
            </a:r>
            <a:r>
              <a:rPr lang="en-US" altLang="zh-CN" sz="3200" smtClean="0"/>
              <a:t>0</a:t>
            </a:r>
            <a:r>
              <a:rPr lang="zh-CN" altLang="en-US" sz="3200" smtClean="0"/>
              <a:t>，所以这个数能被</a:t>
            </a:r>
            <a:r>
              <a:rPr lang="en-US" altLang="zh-CN" sz="3200" smtClean="0"/>
              <a:t>5</a:t>
            </a:r>
            <a:r>
              <a:rPr lang="zh-CN" altLang="en-US" sz="3200" smtClean="0"/>
              <a:t>整除；</a:t>
            </a:r>
            <a:endParaRPr lang="en-US" altLang="zh-CN" sz="3200" smtClean="0"/>
          </a:p>
          <a:p>
            <a:r>
              <a:rPr lang="en-US" altLang="zh-CN" sz="3200"/>
              <a:t> </a:t>
            </a:r>
            <a:r>
              <a:rPr lang="en-US" altLang="zh-CN" sz="3200" smtClean="0"/>
              <a:t>   </a:t>
            </a:r>
            <a:r>
              <a:rPr lang="zh-CN" altLang="en-US" sz="3200" smtClean="0"/>
              <a:t>②如果一个图形是正方形，那么它的四边相等；这个图形四边不相等，所以，它不是正方形。</a:t>
            </a:r>
            <a:endParaRPr lang="en-US" altLang="zh-CN" sz="3200" smtClean="0"/>
          </a:p>
          <a:p>
            <a:r>
              <a:rPr lang="en-US" altLang="zh-CN" sz="3200"/>
              <a:t> </a:t>
            </a:r>
            <a:r>
              <a:rPr lang="en-US" altLang="zh-CN" sz="3200" smtClean="0"/>
              <a:t>    </a:t>
            </a:r>
            <a:r>
              <a:rPr lang="zh-CN" altLang="en-US" sz="3200" smtClean="0"/>
              <a:t>两个例子中的大前提都是一个假言判断，所以这种推理尽管与三段论有相似的地方，但它不是三段论。</a:t>
            </a:r>
            <a:endParaRPr lang="zh-CN" altLang="en-US" sz="3200"/>
          </a:p>
        </p:txBody>
      </p:sp>
    </p:spTree>
    <p:extLst>
      <p:ext uri="{BB962C8B-B14F-4D97-AF65-F5344CB8AC3E}">
        <p14:creationId xmlns:p14="http://schemas.microsoft.com/office/powerpoint/2010/main" val="2392700805"/>
      </p:ext>
    </p:ext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936674" y="1065969"/>
            <a:ext cx="10515600" cy="4351338"/>
          </a:xfrm>
        </p:spPr>
        <p:txBody>
          <a:bodyPr>
            <a:normAutofit/>
          </a:bodyPr>
          <a:lstStyle/>
          <a:p>
            <a:r>
              <a:rPr lang="en-US" altLang="zh-CN" sz="3200" smtClean="0"/>
              <a:t>   2</a:t>
            </a:r>
            <a:r>
              <a:rPr lang="zh-CN" altLang="en-US" sz="3200" smtClean="0"/>
              <a:t>、必要条件假言推理的基本原则是：小前提肯定大前提的后件，结论就要肯定大前提的前件；小前提否定大前提的前件，结论就要否定大前提的后件。</a:t>
            </a:r>
            <a:endParaRPr lang="en-US" altLang="zh-CN" sz="3200" smtClean="0"/>
          </a:p>
          <a:p>
            <a:r>
              <a:rPr lang="en-US" altLang="zh-CN" sz="3200"/>
              <a:t> </a:t>
            </a:r>
            <a:r>
              <a:rPr lang="en-US" altLang="zh-CN" sz="3200" smtClean="0"/>
              <a:t>   </a:t>
            </a:r>
            <a:r>
              <a:rPr lang="zh-CN" altLang="en-US" sz="3200" smtClean="0"/>
              <a:t>如下面的两个例子：①只有肥料足，菜才长得好。这块地的菜长得好，所以，这块地肥料足。</a:t>
            </a:r>
            <a:endParaRPr lang="en-US" altLang="zh-CN" sz="3200" smtClean="0"/>
          </a:p>
          <a:p>
            <a:r>
              <a:rPr lang="en-US" altLang="zh-CN" sz="3200"/>
              <a:t> </a:t>
            </a:r>
            <a:r>
              <a:rPr lang="en-US" altLang="zh-CN" sz="3200" smtClean="0"/>
              <a:t>    </a:t>
            </a:r>
            <a:r>
              <a:rPr lang="zh-CN" altLang="en-US" sz="3200" smtClean="0"/>
              <a:t>②育种时，只有达到一定的温度，种子才能发芽。这次育种没有达到一定的温度，所以种子没有发芽。</a:t>
            </a:r>
            <a:endParaRPr lang="zh-CN" altLang="en-US" sz="3200"/>
          </a:p>
        </p:txBody>
      </p:sp>
    </p:spTree>
    <p:extLst>
      <p:ext uri="{BB962C8B-B14F-4D97-AF65-F5344CB8AC3E}">
        <p14:creationId xmlns:p14="http://schemas.microsoft.com/office/powerpoint/2010/main" val="3340920293"/>
      </p:ext>
    </p:ext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ctr"/>
            <a:r>
              <a:rPr lang="zh-CN" altLang="en-US" smtClean="0"/>
              <a:t>（三）选言推理</a:t>
            </a:r>
            <a:endParaRPr lang="zh-CN" altLang="en-US"/>
          </a:p>
        </p:txBody>
      </p:sp>
      <p:sp>
        <p:nvSpPr>
          <p:cNvPr id="3" name="内容占位符 2"/>
          <p:cNvSpPr>
            <a:spLocks noGrp="1"/>
          </p:cNvSpPr>
          <p:nvPr>
            <p:ph idx="1"/>
          </p:nvPr>
        </p:nvSpPr>
        <p:spPr/>
        <p:txBody>
          <a:bodyPr>
            <a:normAutofit/>
          </a:bodyPr>
          <a:lstStyle/>
          <a:p>
            <a:r>
              <a:rPr lang="zh-CN" altLang="en-US" sz="3600" smtClean="0"/>
              <a:t>    选言推理是以选言判断为前提的推理。</a:t>
            </a:r>
            <a:endParaRPr lang="en-US" altLang="zh-CN" sz="3600" smtClean="0"/>
          </a:p>
          <a:p>
            <a:r>
              <a:rPr lang="en-US" altLang="zh-CN" sz="3600"/>
              <a:t> </a:t>
            </a:r>
            <a:r>
              <a:rPr lang="en-US" altLang="zh-CN" sz="3600" smtClean="0"/>
              <a:t>   </a:t>
            </a:r>
            <a:r>
              <a:rPr lang="zh-CN" altLang="en-US" sz="3600" smtClean="0"/>
              <a:t>选言推理分为相容的选言推理和不相容的选言推理两种。</a:t>
            </a:r>
            <a:endParaRPr lang="zh-CN" altLang="en-US" sz="3600"/>
          </a:p>
        </p:txBody>
      </p:sp>
      <p:pic>
        <p:nvPicPr>
          <p:cNvPr id="4" name="图片 3"/>
          <p:cNvPicPr>
            <a:picLocks noChangeAspect="1"/>
          </p:cNvPicPr>
          <p:nvPr/>
        </p:nvPicPr>
        <p:blipFill>
          <a:blip r:embed="rId2"/>
          <a:srcRect t="4443" b="3987"/>
          <a:stretch>
            <a:fillRect/>
          </a:stretch>
        </p:blipFill>
        <p:spPr>
          <a:xfrm>
            <a:off x="5683347" y="3019290"/>
            <a:ext cx="3595761" cy="3292610"/>
          </a:xfrm>
          <a:prstGeom prst="rect">
            <a:avLst/>
          </a:prstGeom>
        </p:spPr>
      </p:pic>
    </p:spTree>
    <p:extLst>
      <p:ext uri="{BB962C8B-B14F-4D97-AF65-F5344CB8AC3E}">
        <p14:creationId xmlns:p14="http://schemas.microsoft.com/office/powerpoint/2010/main" val="1409157217"/>
      </p:ext>
    </p:ext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838200" y="812752"/>
            <a:ext cx="10515600" cy="4351338"/>
          </a:xfrm>
        </p:spPr>
        <p:txBody>
          <a:bodyPr/>
          <a:lstStyle/>
          <a:p>
            <a:r>
              <a:rPr lang="en-US" altLang="zh-CN" sz="3200" smtClean="0"/>
              <a:t>1</a:t>
            </a:r>
            <a:r>
              <a:rPr lang="zh-CN" altLang="en-US" sz="3200" smtClean="0"/>
              <a:t>、相容的选言推理的基本原则是：大前提是一个相容的选言判断，小前提否定了其中一个（或一部分）选言支，结论就要肯定剩下的一个选言支。</a:t>
            </a:r>
            <a:endParaRPr lang="en-US" altLang="zh-CN" sz="3200" smtClean="0"/>
          </a:p>
          <a:p>
            <a:r>
              <a:rPr lang="en-US" altLang="zh-CN" sz="3200"/>
              <a:t> </a:t>
            </a:r>
            <a:r>
              <a:rPr lang="en-US" altLang="zh-CN" sz="3200" smtClean="0"/>
              <a:t>   </a:t>
            </a:r>
            <a:r>
              <a:rPr lang="zh-CN" altLang="en-US" sz="3200" smtClean="0"/>
              <a:t>例如：这个三段论的错误，或者是前提不正确，或者是推理不符合规则；这个三段论的前提是正确的，所以，这个三段论的错误是推理不符合规则。</a:t>
            </a:r>
          </a:p>
          <a:p>
            <a:endParaRPr lang="zh-CN" altLang="en-US"/>
          </a:p>
        </p:txBody>
      </p:sp>
    </p:spTree>
    <p:extLst>
      <p:ext uri="{BB962C8B-B14F-4D97-AF65-F5344CB8AC3E}">
        <p14:creationId xmlns:p14="http://schemas.microsoft.com/office/powerpoint/2010/main" val="1867312502"/>
      </p:ext>
    </p:ext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838200" y="826819"/>
            <a:ext cx="10515600" cy="4351338"/>
          </a:xfrm>
        </p:spPr>
        <p:txBody>
          <a:bodyPr>
            <a:noAutofit/>
          </a:bodyPr>
          <a:lstStyle/>
          <a:p>
            <a:r>
              <a:rPr lang="en-US" altLang="zh-CN" sz="3200" smtClean="0"/>
              <a:t>2</a:t>
            </a:r>
            <a:r>
              <a:rPr lang="zh-CN" altLang="en-US" sz="3200" smtClean="0"/>
              <a:t>、不相容的选言推理的基本原则是：大前提是个不相容的选言判断，小前提肯定其中的一个选言支，结论则否定其他选言支；小前提否定除其中一个以外的选言支，结论则肯定剩下的那个选言支。</a:t>
            </a:r>
            <a:endParaRPr lang="en-US" altLang="zh-CN" sz="3200" smtClean="0"/>
          </a:p>
          <a:p>
            <a:r>
              <a:rPr lang="en-US" altLang="zh-CN" sz="3200"/>
              <a:t> </a:t>
            </a:r>
            <a:r>
              <a:rPr lang="en-US" altLang="zh-CN" sz="3200" smtClean="0"/>
              <a:t>  </a:t>
            </a:r>
            <a:r>
              <a:rPr lang="zh-CN" altLang="en-US" sz="3200" smtClean="0"/>
              <a:t>如下面的两个例子：①一个词，要么是褒义的，要么是贬义的，要么是中性的。“结果”是个中性词，所以，“结果”不是褒义词，也不是贬义词。</a:t>
            </a:r>
            <a:endParaRPr lang="en-US" altLang="zh-CN" sz="3200" smtClean="0"/>
          </a:p>
          <a:p>
            <a:r>
              <a:rPr lang="en-US" altLang="zh-CN" sz="3200"/>
              <a:t> </a:t>
            </a:r>
            <a:r>
              <a:rPr lang="en-US" altLang="zh-CN" sz="3200" smtClean="0"/>
              <a:t>   </a:t>
            </a:r>
            <a:r>
              <a:rPr lang="zh-CN" altLang="en-US" sz="3200" smtClean="0"/>
              <a:t>②一个三角形，要么是锐角三角形，要么是钝角三角形，要么是直角三角形。这个三角形不是锐角三角形和直角三角形，所以，它是个钝角三角形。</a:t>
            </a:r>
            <a:endParaRPr lang="zh-CN" altLang="en-US" sz="3200"/>
          </a:p>
        </p:txBody>
      </p:sp>
    </p:spTree>
    <p:extLst>
      <p:ext uri="{BB962C8B-B14F-4D97-AF65-F5344CB8AC3E}">
        <p14:creationId xmlns:p14="http://schemas.microsoft.com/office/powerpoint/2010/main" val="342063955"/>
      </p:ext>
    </p:ext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作业：</a:t>
            </a:r>
            <a:endParaRPr lang="zh-CN" altLang="en-US"/>
          </a:p>
        </p:txBody>
      </p:sp>
      <p:sp>
        <p:nvSpPr>
          <p:cNvPr id="3" name="内容占位符 2"/>
          <p:cNvSpPr>
            <a:spLocks noGrp="1"/>
          </p:cNvSpPr>
          <p:nvPr>
            <p:ph idx="1"/>
          </p:nvPr>
        </p:nvSpPr>
        <p:spPr/>
        <p:txBody>
          <a:bodyPr>
            <a:normAutofit/>
          </a:bodyPr>
          <a:lstStyle/>
          <a:p>
            <a:r>
              <a:rPr lang="zh-CN" altLang="en-US" sz="3600" smtClean="0"/>
              <a:t>    阅读</a:t>
            </a:r>
            <a:r>
              <a:rPr lang="en-US" altLang="zh-CN" sz="3600" smtClean="0"/>
              <a:t>《</a:t>
            </a:r>
            <a:r>
              <a:rPr lang="zh-CN" altLang="en-US" sz="3600" smtClean="0"/>
              <a:t>烛之武退秦师</a:t>
            </a:r>
            <a:r>
              <a:rPr lang="en-US" altLang="zh-CN" sz="3600" smtClean="0"/>
              <a:t>》</a:t>
            </a:r>
            <a:r>
              <a:rPr lang="zh-CN" altLang="en-US" sz="3600" smtClean="0"/>
              <a:t>，说出烛之武、秦伯、晋侯三人各自运用选言推理的思维过程。</a:t>
            </a:r>
            <a:endParaRPr lang="zh-CN" altLang="en-US" sz="3600"/>
          </a:p>
        </p:txBody>
      </p:sp>
      <p:pic>
        <p:nvPicPr>
          <p:cNvPr id="4" name="图片 3"/>
          <p:cNvPicPr>
            <a:picLocks noChangeAspect="1"/>
          </p:cNvPicPr>
          <p:nvPr/>
        </p:nvPicPr>
        <p:blipFill>
          <a:blip r:embed="rId2"/>
          <a:srcRect t="-721" r="14124" b="721"/>
          <a:stretch>
            <a:fillRect/>
          </a:stretch>
        </p:blipFill>
        <p:spPr>
          <a:xfrm>
            <a:off x="4912486" y="3004333"/>
            <a:ext cx="4089847" cy="3571875"/>
          </a:xfrm>
          <a:prstGeom prst="rect">
            <a:avLst/>
          </a:prstGeom>
        </p:spPr>
      </p:pic>
    </p:spTree>
    <p:extLst>
      <p:ext uri="{BB962C8B-B14F-4D97-AF65-F5344CB8AC3E}">
        <p14:creationId xmlns:p14="http://schemas.microsoft.com/office/powerpoint/2010/main" val="1508363122"/>
      </p:ext>
    </p:ext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ctr"/>
            <a:r>
              <a:rPr lang="zh-CN" altLang="en-US" smtClean="0"/>
              <a:t>二、归纳推理</a:t>
            </a:r>
            <a:endParaRPr lang="zh-CN" altLang="en-US"/>
          </a:p>
        </p:txBody>
      </p:sp>
      <p:sp>
        <p:nvSpPr>
          <p:cNvPr id="3" name="内容占位符 2"/>
          <p:cNvSpPr>
            <a:spLocks noGrp="1"/>
          </p:cNvSpPr>
          <p:nvPr>
            <p:ph idx="1"/>
          </p:nvPr>
        </p:nvSpPr>
        <p:spPr/>
        <p:txBody>
          <a:bodyPr/>
          <a:lstStyle/>
          <a:p>
            <a:r>
              <a:rPr lang="ja-JP" altLang="en-US" smtClean="0">
                <a:latin typeface="宋体" panose="02010600030101010101" pitchFamily="2" charset="-122"/>
                <a:ea typeface="宋体" panose="02010600030101010101" pitchFamily="2" charset="-122"/>
              </a:rPr>
              <a:t>  </a:t>
            </a:r>
            <a:r>
              <a:rPr lang="ja-JP" altLang="en-US" sz="3600" smtClean="0">
                <a:latin typeface="宋体" panose="02010600030101010101" pitchFamily="2" charset="-122"/>
                <a:ea typeface="宋体" panose="02010600030101010101" pitchFamily="2" charset="-122"/>
              </a:rPr>
              <a:t>归纳推理</a:t>
            </a:r>
            <a:r>
              <a:rPr lang="ja-JP" altLang="en-US" sz="3600">
                <a:latin typeface="宋体" panose="02010600030101010101" pitchFamily="2" charset="-122"/>
                <a:ea typeface="宋体" panose="02010600030101010101" pitchFamily="2" charset="-122"/>
              </a:rPr>
              <a:t>是一种由个别到一般的</a:t>
            </a:r>
            <a:r>
              <a:rPr lang="ja-JP" altLang="en-US" sz="3600" smtClean="0">
                <a:latin typeface="宋体" panose="02010600030101010101" pitchFamily="2" charset="-122"/>
                <a:ea typeface="宋体" panose="02010600030101010101" pitchFamily="2" charset="-122"/>
              </a:rPr>
              <a:t>推理</a:t>
            </a:r>
            <a:r>
              <a:rPr lang="zh-CN" altLang="en-US" sz="3600" smtClean="0">
                <a:latin typeface="宋体" panose="02010600030101010101" pitchFamily="2" charset="-122"/>
                <a:ea typeface="宋体" panose="02010600030101010101" pitchFamily="2" charset="-122"/>
              </a:rPr>
              <a:t>。由一</a:t>
            </a:r>
            <a:r>
              <a:rPr lang="ja-JP" altLang="en-US" sz="3600" smtClean="0">
                <a:latin typeface="宋体" panose="02010600030101010101" pitchFamily="2" charset="-122"/>
                <a:ea typeface="宋体" panose="02010600030101010101" pitchFamily="2" charset="-122"/>
              </a:rPr>
              <a:t>定</a:t>
            </a:r>
            <a:r>
              <a:rPr lang="ja-JP" altLang="en-US" sz="3600">
                <a:latin typeface="宋体" panose="02010600030101010101" pitchFamily="2" charset="-122"/>
                <a:ea typeface="宋体" panose="02010600030101010101" pitchFamily="2" charset="-122"/>
              </a:rPr>
              <a:t>程度的关于个别事物的观点过渡</a:t>
            </a:r>
            <a:r>
              <a:rPr lang="ja-JP" altLang="en-US" sz="3600" smtClean="0">
                <a:latin typeface="宋体" panose="02010600030101010101" pitchFamily="2" charset="-122"/>
                <a:ea typeface="宋体" panose="02010600030101010101" pitchFamily="2" charset="-122"/>
              </a:rPr>
              <a:t>到</a:t>
            </a:r>
            <a:r>
              <a:rPr lang="zh-CN" altLang="en-US" sz="3600">
                <a:latin typeface="宋体" panose="02010600030101010101" pitchFamily="2" charset="-122"/>
                <a:ea typeface="宋体" panose="02010600030101010101" pitchFamily="2" charset="-122"/>
              </a:rPr>
              <a:t>范围</a:t>
            </a:r>
            <a:r>
              <a:rPr lang="ja-JP" altLang="en-US" sz="3600" smtClean="0">
                <a:latin typeface="宋体" panose="02010600030101010101" pitchFamily="2" charset="-122"/>
                <a:ea typeface="宋体" panose="02010600030101010101" pitchFamily="2" charset="-122"/>
              </a:rPr>
              <a:t>较大</a:t>
            </a:r>
            <a:r>
              <a:rPr lang="ja-JP" altLang="en-US" sz="3600">
                <a:latin typeface="宋体" panose="02010600030101010101" pitchFamily="2" charset="-122"/>
                <a:ea typeface="宋体" panose="02010600030101010101" pitchFamily="2" charset="-122"/>
              </a:rPr>
              <a:t>的观点，由特殊具体的事例推导出一般原理、原则的解释方法</a:t>
            </a:r>
            <a:r>
              <a:rPr lang="ja-JP" altLang="en-US" sz="3600" smtClean="0">
                <a:latin typeface="宋体" panose="02010600030101010101" pitchFamily="2" charset="-122"/>
                <a:ea typeface="宋体" panose="02010600030101010101" pitchFamily="2" charset="-122"/>
              </a:rPr>
              <a:t>。</a:t>
            </a:r>
            <a:endParaRPr lang="en-US" altLang="ja-JP" sz="3600" smtClean="0">
              <a:latin typeface="宋体" panose="02010600030101010101" pitchFamily="2" charset="-122"/>
              <a:ea typeface="宋体" panose="02010600030101010101" pitchFamily="2" charset="-122"/>
            </a:endParaRPr>
          </a:p>
          <a:p>
            <a:endParaRPr lang="en-US" altLang="zh-CN" sz="3600">
              <a:latin typeface="宋体" panose="02010600030101010101" pitchFamily="2" charset="-122"/>
              <a:ea typeface="宋体" panose="02010600030101010101" pitchFamily="2" charset="-122"/>
            </a:endParaRPr>
          </a:p>
          <a:p>
            <a:r>
              <a:rPr lang="zh-CN" altLang="en-US" smtClean="0"/>
              <a:t>   </a:t>
            </a:r>
            <a:r>
              <a:rPr lang="zh-CN" altLang="en-US" sz="3200" smtClean="0"/>
              <a:t>自然界</a:t>
            </a:r>
            <a:r>
              <a:rPr lang="zh-CN" altLang="en-US" sz="3200"/>
              <a:t>和社会中的一般，都存在于个别、特殊之中，并通过个别而</a:t>
            </a:r>
            <a:r>
              <a:rPr lang="zh-CN" altLang="en-US" sz="3200" smtClean="0"/>
              <a:t>存在，一般</a:t>
            </a:r>
            <a:r>
              <a:rPr lang="zh-CN" altLang="en-US" sz="3200"/>
              <a:t>都存在于具体的对象和现象之中</a:t>
            </a:r>
          </a:p>
        </p:txBody>
      </p:sp>
    </p:spTree>
    <p:extLst>
      <p:ext uri="{BB962C8B-B14F-4D97-AF65-F5344CB8AC3E}">
        <p14:creationId xmlns:p14="http://schemas.microsoft.com/office/powerpoint/2010/main" val="1921275694"/>
      </p:ext>
    </p:ext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例：</a:t>
            </a:r>
            <a:endParaRPr lang="zh-CN" altLang="en-US"/>
          </a:p>
        </p:txBody>
      </p:sp>
      <p:sp>
        <p:nvSpPr>
          <p:cNvPr id="3" name="内容占位符 2"/>
          <p:cNvSpPr>
            <a:spLocks noGrp="1"/>
          </p:cNvSpPr>
          <p:nvPr>
            <p:ph idx="1"/>
          </p:nvPr>
        </p:nvSpPr>
        <p:spPr>
          <a:xfrm>
            <a:off x="838200" y="1690688"/>
            <a:ext cx="10515600" cy="4351338"/>
          </a:xfrm>
        </p:spPr>
        <p:txBody>
          <a:bodyPr>
            <a:normAutofit/>
          </a:bodyPr>
          <a:lstStyle/>
          <a:p>
            <a:r>
              <a:rPr lang="zh-CN" altLang="en-US" sz="3200" smtClean="0"/>
              <a:t>     在</a:t>
            </a:r>
            <a:r>
              <a:rPr lang="zh-CN" altLang="en-US" sz="3200"/>
              <a:t>一个平面内，直角三角形内角和是</a:t>
            </a:r>
            <a:r>
              <a:rPr lang="en-US" altLang="zh-CN" sz="3200"/>
              <a:t>180</a:t>
            </a:r>
            <a:r>
              <a:rPr lang="zh-CN" altLang="en-US" sz="3200"/>
              <a:t>度，锐角三角形内角和是</a:t>
            </a:r>
            <a:r>
              <a:rPr lang="en-US" altLang="zh-CN" sz="3200"/>
              <a:t>180</a:t>
            </a:r>
            <a:r>
              <a:rPr lang="zh-CN" altLang="en-US" sz="3200"/>
              <a:t>度，钝角三角形内角和是</a:t>
            </a:r>
            <a:r>
              <a:rPr lang="en-US" altLang="zh-CN" sz="3200"/>
              <a:t>180</a:t>
            </a:r>
            <a:r>
              <a:rPr lang="zh-CN" altLang="en-US" sz="3200"/>
              <a:t>度，直角三角形、锐角三角形和钝角三角形是全部的三角形；所以，平面内的一切三角形内角和都是</a:t>
            </a:r>
            <a:r>
              <a:rPr lang="en-US" altLang="zh-CN" sz="3200"/>
              <a:t>180</a:t>
            </a:r>
            <a:r>
              <a:rPr lang="zh-CN" altLang="en-US" sz="3200"/>
              <a:t>度。</a:t>
            </a:r>
          </a:p>
        </p:txBody>
      </p:sp>
      <p:pic>
        <p:nvPicPr>
          <p:cNvPr id="4" name="图片 3"/>
          <p:cNvPicPr>
            <a:picLocks noChangeAspect="1"/>
          </p:cNvPicPr>
          <p:nvPr/>
        </p:nvPicPr>
        <p:blipFill>
          <a:blip r:embed="rId2"/>
          <a:stretch>
            <a:fillRect/>
          </a:stretch>
        </p:blipFill>
        <p:spPr>
          <a:xfrm>
            <a:off x="6096000" y="3160597"/>
            <a:ext cx="3593876" cy="3697403"/>
          </a:xfrm>
          <a:prstGeom prst="rect">
            <a:avLst/>
          </a:prstGeom>
        </p:spPr>
      </p:pic>
    </p:spTree>
    <p:extLst>
      <p:ext uri="{BB962C8B-B14F-4D97-AF65-F5344CB8AC3E}">
        <p14:creationId xmlns:p14="http://schemas.microsoft.com/office/powerpoint/2010/main" val="2467572818"/>
      </p:ext>
    </p:ext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807593" y="872588"/>
            <a:ext cx="6787167" cy="4351338"/>
          </a:xfrm>
        </p:spPr>
        <p:txBody>
          <a:bodyPr/>
          <a:lstStyle/>
          <a:p>
            <a:r>
              <a:rPr lang="zh-CN" altLang="en-US" smtClean="0"/>
              <a:t>    </a:t>
            </a:r>
            <a:r>
              <a:rPr lang="zh-CN" altLang="en-US" sz="3600" smtClean="0"/>
              <a:t>根据</a:t>
            </a:r>
            <a:r>
              <a:rPr lang="zh-CN" altLang="en-US" sz="3600"/>
              <a:t>前提所考察对象范围的不同，把归纳推理分为完全归纳推理和不完全归纳推理。完全归纳推理考察了某类事物的全部对象，不完全归纳推理则仅仅考察了某类事物的部分对象。并进一步根据前提是否揭示对象与其属性间的因果联系，把不完全归纳推理分为简单枚举归纳推理和科学归纳推理。</a:t>
            </a:r>
          </a:p>
        </p:txBody>
      </p:sp>
    </p:spTree>
    <p:extLst>
      <p:ext uri="{BB962C8B-B14F-4D97-AF65-F5344CB8AC3E}">
        <p14:creationId xmlns:p14="http://schemas.microsoft.com/office/powerpoint/2010/main" val="2466040415"/>
      </p:ext>
    </p:ext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908538" y="1586475"/>
            <a:ext cx="4859215" cy="4351338"/>
          </a:xfrm>
        </p:spPr>
        <p:txBody>
          <a:bodyPr>
            <a:normAutofit/>
          </a:bodyPr>
          <a:lstStyle/>
          <a:p>
            <a:r>
              <a:rPr lang="zh-CN" altLang="en-US" sz="3600" smtClean="0"/>
              <a:t>     常见的推理形式主要有三种：演绎推理、归纳推理、类比推理</a:t>
            </a:r>
            <a:endParaRPr lang="zh-CN" altLang="en-US" sz="3600"/>
          </a:p>
        </p:txBody>
      </p:sp>
      <p:pic>
        <p:nvPicPr>
          <p:cNvPr id="4" name="图片 3"/>
          <p:cNvPicPr>
            <a:picLocks noChangeAspect="1"/>
          </p:cNvPicPr>
          <p:nvPr/>
        </p:nvPicPr>
        <p:blipFill>
          <a:blip r:embed="rId2"/>
          <a:srcRect l="15065" r="14338"/>
          <a:stretch>
            <a:fillRect/>
          </a:stretch>
        </p:blipFill>
        <p:spPr>
          <a:xfrm>
            <a:off x="6231988" y="1175313"/>
            <a:ext cx="3362180" cy="4762500"/>
          </a:xfrm>
          <a:prstGeom prst="rect">
            <a:avLst/>
          </a:prstGeom>
        </p:spPr>
      </p:pic>
    </p:spTree>
    <p:extLst>
      <p:ext uri="{BB962C8B-B14F-4D97-AF65-F5344CB8AC3E}">
        <p14:creationId xmlns:p14="http://schemas.microsoft.com/office/powerpoint/2010/main" val="1023020656"/>
      </p:ext>
    </p:ext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ctr"/>
            <a:r>
              <a:rPr lang="zh-CN" altLang="en-US" smtClean="0"/>
              <a:t>（一）完全归纳</a:t>
            </a:r>
            <a:endParaRPr lang="zh-CN" altLang="en-US"/>
          </a:p>
        </p:txBody>
      </p:sp>
      <p:sp>
        <p:nvSpPr>
          <p:cNvPr id="3" name="内容占位符 2"/>
          <p:cNvSpPr>
            <a:spLocks noGrp="1"/>
          </p:cNvSpPr>
          <p:nvPr>
            <p:ph idx="1"/>
          </p:nvPr>
        </p:nvSpPr>
        <p:spPr/>
        <p:txBody>
          <a:bodyPr/>
          <a:lstStyle/>
          <a:p>
            <a:r>
              <a:rPr lang="zh-CN" altLang="en-US" smtClean="0"/>
              <a:t>   </a:t>
            </a:r>
            <a:r>
              <a:rPr lang="zh-CN" altLang="en-US" sz="3200" smtClean="0"/>
              <a:t>完全</a:t>
            </a:r>
            <a:r>
              <a:rPr lang="zh-CN" altLang="en-US" sz="3200"/>
              <a:t>归纳推理</a:t>
            </a:r>
            <a:r>
              <a:rPr lang="zh-CN" altLang="en-US" sz="3200" smtClean="0"/>
              <a:t>是根据</a:t>
            </a:r>
            <a:r>
              <a:rPr lang="zh-CN" altLang="en-US" sz="3200"/>
              <a:t>某类事物每一对象都具有某种属性，从而推出该类事物都具有该种属性的</a:t>
            </a:r>
            <a:r>
              <a:rPr lang="zh-CN" altLang="en-US" sz="3200" smtClean="0"/>
              <a:t>结论。</a:t>
            </a:r>
            <a:endParaRPr lang="en-US" altLang="zh-CN" sz="3200" smtClean="0"/>
          </a:p>
          <a:p>
            <a:r>
              <a:rPr lang="zh-CN" altLang="en-US" sz="3200" smtClean="0"/>
              <a:t>   例如</a:t>
            </a:r>
            <a:r>
              <a:rPr lang="zh-CN" altLang="en-US" sz="3200"/>
              <a:t>：已知欧洲有矿藏，亚洲有矿藏，非洲有矿藏，北美洲有矿藏，南美洲有矿藏，大洋洲有矿藏，南极洲有矿藏，而欧洲，亚洲，非洲，北美洲，南美洲，大洋洲，南极洲是地球上的全部大洲，所以，地球上所有大洲都有矿藏。</a:t>
            </a:r>
          </a:p>
        </p:txBody>
      </p:sp>
    </p:spTree>
    <p:extLst>
      <p:ext uri="{BB962C8B-B14F-4D97-AF65-F5344CB8AC3E}">
        <p14:creationId xmlns:p14="http://schemas.microsoft.com/office/powerpoint/2010/main" val="3593199409"/>
      </p:ext>
    </p:ext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mtClean="0"/>
              <a:t>   </a:t>
            </a:r>
            <a:r>
              <a:rPr lang="zh-CN" altLang="en-US" sz="3200" smtClean="0"/>
              <a:t>完全</a:t>
            </a:r>
            <a:r>
              <a:rPr lang="zh-CN" altLang="en-US" sz="3200"/>
              <a:t>归纳推理的特点是：在前提中考察了一类事物的全部对象，结论没有超出前提所断定的知识范围，因此，其前提和结论之间的联系是必然的。</a:t>
            </a:r>
          </a:p>
          <a:p>
            <a:r>
              <a:rPr lang="zh-CN" altLang="en-US" sz="3200" smtClean="0"/>
              <a:t>   运用</a:t>
            </a:r>
            <a:r>
              <a:rPr lang="zh-CN" altLang="en-US" sz="3200"/>
              <a:t>完全归纳推理要获得正确的结论，必须满足两条要求：</a:t>
            </a:r>
            <a:r>
              <a:rPr lang="en-US" altLang="zh-CN" sz="3200"/>
              <a:t>(1)</a:t>
            </a:r>
            <a:r>
              <a:rPr lang="zh-CN" altLang="en-US" sz="3200"/>
              <a:t>在前提中考察了一类事物的全部对象。</a:t>
            </a:r>
            <a:r>
              <a:rPr lang="en-US" altLang="zh-CN" sz="3200"/>
              <a:t>(2)</a:t>
            </a:r>
            <a:r>
              <a:rPr lang="zh-CN" altLang="en-US" sz="3200"/>
              <a:t>前提中对该类事物每一对象所作的断定都是真的。</a:t>
            </a:r>
          </a:p>
        </p:txBody>
      </p:sp>
    </p:spTree>
    <p:extLst>
      <p:ext uri="{BB962C8B-B14F-4D97-AF65-F5344CB8AC3E}">
        <p14:creationId xmlns:p14="http://schemas.microsoft.com/office/powerpoint/2010/main" val="2615434441"/>
      </p:ext>
    </p:ext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ctr"/>
            <a:r>
              <a:rPr lang="zh-CN" altLang="en-US" smtClean="0"/>
              <a:t>（二）不完全归纳</a:t>
            </a:r>
            <a:endParaRPr lang="zh-CN" altLang="en-US"/>
          </a:p>
        </p:txBody>
      </p:sp>
      <p:sp>
        <p:nvSpPr>
          <p:cNvPr id="3" name="内容占位符 2"/>
          <p:cNvSpPr>
            <a:spLocks noGrp="1"/>
          </p:cNvSpPr>
          <p:nvPr>
            <p:ph idx="1"/>
          </p:nvPr>
        </p:nvSpPr>
        <p:spPr/>
        <p:txBody>
          <a:bodyPr/>
          <a:lstStyle/>
          <a:p>
            <a:r>
              <a:rPr lang="zh-CN" altLang="en-US" smtClean="0"/>
              <a:t>    </a:t>
            </a:r>
            <a:r>
              <a:rPr lang="zh-CN" altLang="en-US" sz="3200" smtClean="0"/>
              <a:t>不完全</a:t>
            </a:r>
            <a:r>
              <a:rPr lang="zh-CN" altLang="en-US" sz="3200"/>
              <a:t>归纳推理</a:t>
            </a:r>
            <a:r>
              <a:rPr lang="zh-CN" altLang="en-US" sz="3200" smtClean="0"/>
              <a:t>是根据</a:t>
            </a:r>
            <a:r>
              <a:rPr lang="zh-CN" altLang="en-US" sz="3200"/>
              <a:t>某类事物部分对象都具有某种属性，从而推出该类事物都具有该种属性的结论</a:t>
            </a:r>
            <a:r>
              <a:rPr lang="zh-CN" altLang="en-US" sz="3200" smtClean="0"/>
              <a:t>。</a:t>
            </a:r>
            <a:endParaRPr lang="en-US" altLang="zh-CN" sz="3200" smtClean="0"/>
          </a:p>
          <a:p>
            <a:r>
              <a:rPr lang="en-US" altLang="zh-CN" sz="3200"/>
              <a:t> </a:t>
            </a:r>
            <a:r>
              <a:rPr lang="en-US" altLang="zh-CN" sz="3200" smtClean="0"/>
              <a:t>  </a:t>
            </a:r>
            <a:r>
              <a:rPr lang="zh-CN" altLang="en-US" sz="3200" smtClean="0"/>
              <a:t>不完全</a:t>
            </a:r>
            <a:r>
              <a:rPr lang="zh-CN" altLang="en-US" sz="3200"/>
              <a:t>归纳推理包括简单枚举</a:t>
            </a:r>
            <a:r>
              <a:rPr lang="zh-CN" altLang="en-US" sz="3200" smtClean="0"/>
              <a:t>归纳推理、科学</a:t>
            </a:r>
            <a:r>
              <a:rPr lang="zh-CN" altLang="en-US" sz="3200"/>
              <a:t>归纳推理。</a:t>
            </a:r>
          </a:p>
        </p:txBody>
      </p:sp>
      <p:pic>
        <p:nvPicPr>
          <p:cNvPr id="4" name="图片 3"/>
          <p:cNvPicPr>
            <a:picLocks noChangeAspect="1"/>
          </p:cNvPicPr>
          <p:nvPr/>
        </p:nvPicPr>
        <p:blipFill>
          <a:blip r:embed="rId2"/>
          <a:stretch>
            <a:fillRect/>
          </a:stretch>
        </p:blipFill>
        <p:spPr>
          <a:xfrm>
            <a:off x="6096000" y="3271234"/>
            <a:ext cx="2576750" cy="3437384"/>
          </a:xfrm>
          <a:prstGeom prst="rect">
            <a:avLst/>
          </a:prstGeom>
        </p:spPr>
      </p:pic>
    </p:spTree>
    <p:extLst>
      <p:ext uri="{BB962C8B-B14F-4D97-AF65-F5344CB8AC3E}">
        <p14:creationId xmlns:p14="http://schemas.microsoft.com/office/powerpoint/2010/main" val="426838580"/>
      </p:ext>
    </p:ext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ctr"/>
            <a:r>
              <a:rPr lang="en-US" altLang="zh-CN" smtClean="0"/>
              <a:t>1</a:t>
            </a:r>
            <a:r>
              <a:rPr lang="zh-CN" altLang="en-US" smtClean="0"/>
              <a:t>、简单归纳推理</a:t>
            </a:r>
            <a:endParaRPr lang="zh-CN" altLang="en-US"/>
          </a:p>
        </p:txBody>
      </p:sp>
      <p:sp>
        <p:nvSpPr>
          <p:cNvPr id="3" name="内容占位符 2"/>
          <p:cNvSpPr>
            <a:spLocks noGrp="1"/>
          </p:cNvSpPr>
          <p:nvPr>
            <p:ph idx="1"/>
          </p:nvPr>
        </p:nvSpPr>
        <p:spPr/>
        <p:txBody>
          <a:bodyPr>
            <a:normAutofit/>
          </a:bodyPr>
          <a:lstStyle/>
          <a:p>
            <a:r>
              <a:rPr lang="zh-CN" altLang="en-US" sz="3200" smtClean="0"/>
              <a:t>   在</a:t>
            </a:r>
            <a:r>
              <a:rPr lang="zh-CN" altLang="en-US" sz="3200"/>
              <a:t>一类事物中，根据已观察到的部分对象都具有某种属性，并且没有遇到任何反例，从而推出该类事物都具有该种属性的结论，这就是简单枚举归纳推理</a:t>
            </a:r>
            <a:r>
              <a:rPr lang="zh-CN" altLang="en-US" sz="3200" smtClean="0"/>
              <a:t>。</a:t>
            </a:r>
            <a:endParaRPr lang="en-US" altLang="zh-CN" sz="3200" smtClean="0"/>
          </a:p>
          <a:p>
            <a:r>
              <a:rPr lang="en-US" altLang="zh-CN" sz="3200"/>
              <a:t> </a:t>
            </a:r>
            <a:r>
              <a:rPr lang="en-US" altLang="zh-CN" sz="3200" smtClean="0"/>
              <a:t>  </a:t>
            </a:r>
            <a:r>
              <a:rPr lang="zh-CN" altLang="en-US" sz="3200" smtClean="0"/>
              <a:t>比如</a:t>
            </a:r>
            <a:r>
              <a:rPr lang="zh-CN" altLang="en-US" sz="3200"/>
              <a:t>，被誉为“数学王冠上的明珠“的“哥德巴赫猜想“就是用了简单枚举归纳推理提出来的。哥德巴赫并没有把所有奇数都列举出来</a:t>
            </a:r>
            <a:r>
              <a:rPr lang="en-US" altLang="zh-CN" sz="3200"/>
              <a:t>(</a:t>
            </a:r>
            <a:r>
              <a:rPr lang="zh-CN" altLang="en-US" sz="3200"/>
              <a:t>事实上也不可能</a:t>
            </a:r>
            <a:r>
              <a:rPr lang="en-US" altLang="zh-CN" sz="3200"/>
              <a:t>)</a:t>
            </a:r>
            <a:r>
              <a:rPr lang="zh-CN" altLang="en-US" sz="3200"/>
              <a:t>，只是从少数例子出发就提出了一个猜想：所有大于</a:t>
            </a:r>
            <a:r>
              <a:rPr lang="en-US" altLang="zh-CN" sz="3200"/>
              <a:t>5</a:t>
            </a:r>
            <a:r>
              <a:rPr lang="zh-CN" altLang="en-US" sz="3200"/>
              <a:t>的奇数都可以分解为三个素数之和。</a:t>
            </a:r>
          </a:p>
        </p:txBody>
      </p:sp>
    </p:spTree>
    <p:extLst>
      <p:ext uri="{BB962C8B-B14F-4D97-AF65-F5344CB8AC3E}">
        <p14:creationId xmlns:p14="http://schemas.microsoft.com/office/powerpoint/2010/main" val="2800286563"/>
      </p:ext>
    </p:ext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223458"/>
            <a:ext cx="10515600" cy="678064"/>
          </a:xfrm>
        </p:spPr>
        <p:txBody>
          <a:bodyPr/>
          <a:lstStyle/>
          <a:p>
            <a:pPr algn="ctr"/>
            <a:r>
              <a:rPr lang="en-US" altLang="zh-CN" smtClean="0"/>
              <a:t>2</a:t>
            </a:r>
            <a:r>
              <a:rPr lang="zh-CN" altLang="en-US" smtClean="0"/>
              <a:t>、科学归纳</a:t>
            </a:r>
            <a:endParaRPr lang="zh-CN" altLang="en-US"/>
          </a:p>
        </p:txBody>
      </p:sp>
      <p:sp>
        <p:nvSpPr>
          <p:cNvPr id="3" name="内容占位符 2"/>
          <p:cNvSpPr>
            <a:spLocks noGrp="1"/>
          </p:cNvSpPr>
          <p:nvPr>
            <p:ph idx="1"/>
          </p:nvPr>
        </p:nvSpPr>
        <p:spPr>
          <a:xfrm>
            <a:off x="619260" y="850006"/>
            <a:ext cx="11126272" cy="4351338"/>
          </a:xfrm>
        </p:spPr>
        <p:txBody>
          <a:bodyPr/>
          <a:lstStyle/>
          <a:p>
            <a:r>
              <a:rPr lang="zh-CN" altLang="en-US" smtClean="0"/>
              <a:t>     科学</a:t>
            </a:r>
            <a:r>
              <a:rPr lang="zh-CN" altLang="en-US"/>
              <a:t>归纳推理</a:t>
            </a:r>
            <a:r>
              <a:rPr lang="zh-CN" altLang="en-US" smtClean="0"/>
              <a:t>是根据</a:t>
            </a:r>
            <a:r>
              <a:rPr lang="zh-CN" altLang="en-US"/>
              <a:t>某类事物中部分对象与某种属性间因果联系的分析，推出该类事物具有该种属性的推理</a:t>
            </a:r>
            <a:r>
              <a:rPr lang="zh-CN" altLang="en-US" smtClean="0"/>
              <a:t>。</a:t>
            </a:r>
            <a:endParaRPr lang="en-US" altLang="zh-CN" smtClean="0"/>
          </a:p>
          <a:p>
            <a:r>
              <a:rPr lang="zh-CN" altLang="en-US" smtClean="0"/>
              <a:t>例如</a:t>
            </a:r>
            <a:r>
              <a:rPr lang="zh-CN" altLang="en-US"/>
              <a:t>：</a:t>
            </a:r>
          </a:p>
          <a:p>
            <a:r>
              <a:rPr lang="zh-CN" altLang="en-US"/>
              <a:t>金受热后体积膨胀；</a:t>
            </a:r>
          </a:p>
          <a:p>
            <a:r>
              <a:rPr lang="zh-CN" altLang="en-US"/>
              <a:t>银受热后体积膨胀；</a:t>
            </a:r>
          </a:p>
          <a:p>
            <a:r>
              <a:rPr lang="zh-CN" altLang="en-US"/>
              <a:t>铜受热后体积膨胀；</a:t>
            </a:r>
          </a:p>
          <a:p>
            <a:r>
              <a:rPr lang="zh-CN" altLang="en-US"/>
              <a:t>铁受热后体积膨胀；</a:t>
            </a:r>
          </a:p>
          <a:p>
            <a:r>
              <a:rPr lang="zh-CN" altLang="en-US"/>
              <a:t>因为金属受热后，分子的凝聚力减弱，分子运动加速，分子彼此距离加大，从而导致膨胀，而金，银，铜，铁都是金属；</a:t>
            </a:r>
          </a:p>
          <a:p>
            <a:r>
              <a:rPr lang="zh-CN" altLang="en-US"/>
              <a:t>所以，所有金属受热后体积都膨胀</a:t>
            </a:r>
            <a:r>
              <a:rPr lang="zh-CN" altLang="en-US" smtClean="0"/>
              <a:t>。</a:t>
            </a:r>
            <a:endParaRPr lang="en-US" altLang="zh-CN" smtClean="0"/>
          </a:p>
          <a:p>
            <a:r>
              <a:rPr lang="zh-CN" altLang="en-US" smtClean="0"/>
              <a:t>    上例</a:t>
            </a:r>
            <a:r>
              <a:rPr lang="zh-CN" altLang="en-US"/>
              <a:t>在前提中不仅考察了一类事物的部分对象有某种属性，而且进一步指出了对象与属性之间的因果联系，由此推出结论。这就是科学归纳推理。</a:t>
            </a:r>
          </a:p>
        </p:txBody>
      </p:sp>
    </p:spTree>
    <p:extLst>
      <p:ext uri="{BB962C8B-B14F-4D97-AF65-F5344CB8AC3E}">
        <p14:creationId xmlns:p14="http://schemas.microsoft.com/office/powerpoint/2010/main" val="1814638635"/>
      </p:ext>
    </p:ext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ctr"/>
            <a:r>
              <a:rPr lang="zh-CN" altLang="en-US" smtClean="0"/>
              <a:t>三、类比推理</a:t>
            </a:r>
            <a:endParaRPr lang="zh-CN" altLang="en-US"/>
          </a:p>
        </p:txBody>
      </p:sp>
      <p:sp>
        <p:nvSpPr>
          <p:cNvPr id="3" name="内容占位符 2"/>
          <p:cNvSpPr>
            <a:spLocks noGrp="1"/>
          </p:cNvSpPr>
          <p:nvPr>
            <p:ph idx="1"/>
          </p:nvPr>
        </p:nvSpPr>
        <p:spPr>
          <a:xfrm>
            <a:off x="838200" y="1825625"/>
            <a:ext cx="7082307" cy="4351338"/>
          </a:xfrm>
        </p:spPr>
        <p:txBody>
          <a:bodyPr/>
          <a:lstStyle/>
          <a:p>
            <a:r>
              <a:rPr lang="zh-CN" altLang="en-US" smtClean="0"/>
              <a:t>     </a:t>
            </a:r>
            <a:r>
              <a:rPr lang="zh-CN" altLang="en-US" sz="3200" smtClean="0"/>
              <a:t>类比推理</a:t>
            </a:r>
            <a:r>
              <a:rPr lang="zh-CN" altLang="en-US" sz="3200"/>
              <a:t>亦称“类推”。推理的一种形式。根据两个对象在某些属性上相同或相似，通过比较而推断出它们在其他属性上也相同的推理过程</a:t>
            </a:r>
            <a:r>
              <a:rPr lang="zh-CN" altLang="en-US" sz="3200" smtClean="0"/>
              <a:t>。</a:t>
            </a:r>
            <a:endParaRPr lang="en-US" altLang="zh-CN" sz="3200" smtClean="0"/>
          </a:p>
          <a:p>
            <a:r>
              <a:rPr lang="en-US" altLang="zh-CN" sz="3200"/>
              <a:t> </a:t>
            </a:r>
            <a:r>
              <a:rPr lang="en-US" altLang="zh-CN" sz="3200" smtClean="0"/>
              <a:t>    </a:t>
            </a:r>
            <a:r>
              <a:rPr lang="zh-CN" altLang="en-US" sz="3200" smtClean="0"/>
              <a:t>它</a:t>
            </a:r>
            <a:r>
              <a:rPr lang="zh-CN" altLang="en-US" sz="3200"/>
              <a:t>是从观察个别现象开始的，因而近似归纳推理。但它又不是由特殊到一般，而是由特殊到特殊，因而又不同于归纳推理</a:t>
            </a:r>
            <a:r>
              <a:rPr lang="zh-CN" altLang="en-US" sz="3200" smtClean="0"/>
              <a:t>。</a:t>
            </a:r>
            <a:endParaRPr lang="en-US" altLang="zh-CN" sz="3200" smtClean="0"/>
          </a:p>
          <a:p>
            <a:r>
              <a:rPr lang="en-US" altLang="zh-CN" sz="3200"/>
              <a:t> </a:t>
            </a:r>
            <a:r>
              <a:rPr lang="en-US" altLang="zh-CN" sz="3200" smtClean="0"/>
              <a:t>   </a:t>
            </a:r>
            <a:endParaRPr lang="zh-CN" altLang="en-US" sz="3200"/>
          </a:p>
        </p:txBody>
      </p:sp>
      <p:pic>
        <p:nvPicPr>
          <p:cNvPr id="4" name="图片 3"/>
          <p:cNvPicPr>
            <a:picLocks noChangeAspect="1"/>
          </p:cNvPicPr>
          <p:nvPr/>
        </p:nvPicPr>
        <p:blipFill>
          <a:blip r:embed="rId2"/>
          <a:stretch>
            <a:fillRect/>
          </a:stretch>
        </p:blipFill>
        <p:spPr>
          <a:xfrm>
            <a:off x="8139447" y="1825625"/>
            <a:ext cx="3490980" cy="3333492"/>
          </a:xfrm>
          <a:prstGeom prst="rect">
            <a:avLst/>
          </a:prstGeom>
        </p:spPr>
      </p:pic>
    </p:spTree>
    <p:extLst>
      <p:ext uri="{BB962C8B-B14F-4D97-AF65-F5344CB8AC3E}">
        <p14:creationId xmlns:p14="http://schemas.microsoft.com/office/powerpoint/2010/main" val="4115389838"/>
      </p:ext>
    </p:ext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如：</a:t>
            </a:r>
            <a:endParaRPr lang="zh-CN" altLang="en-US"/>
          </a:p>
        </p:txBody>
      </p:sp>
      <p:sp>
        <p:nvSpPr>
          <p:cNvPr id="3" name="内容占位符 2"/>
          <p:cNvSpPr>
            <a:spLocks noGrp="1"/>
          </p:cNvSpPr>
          <p:nvPr>
            <p:ph sz="half" idx="1"/>
          </p:nvPr>
        </p:nvSpPr>
        <p:spPr>
          <a:xfrm>
            <a:off x="966989" y="1823993"/>
            <a:ext cx="4158803" cy="1241179"/>
          </a:xfrm>
          <a:ln>
            <a:solidFill>
              <a:srgbClr val="FF0000"/>
            </a:solidFill>
          </a:ln>
        </p:spPr>
        <p:txBody>
          <a:bodyPr>
            <a:normAutofit/>
          </a:bodyPr>
          <a:lstStyle/>
          <a:p>
            <a:r>
              <a:rPr lang="zh-CN" altLang="en-US" sz="3200"/>
              <a:t>阳光：紫外线</a:t>
            </a:r>
          </a:p>
          <a:p>
            <a:r>
              <a:rPr lang="en-US" altLang="zh-CN" sz="3200" smtClean="0"/>
              <a:t> </a:t>
            </a:r>
            <a:r>
              <a:rPr lang="zh-CN" altLang="en-US" sz="3200" smtClean="0"/>
              <a:t>海水</a:t>
            </a:r>
            <a:r>
              <a:rPr lang="zh-CN" altLang="en-US" sz="3200"/>
              <a:t>：</a:t>
            </a:r>
            <a:r>
              <a:rPr lang="zh-CN" altLang="en-US" sz="3200" smtClean="0"/>
              <a:t>氯化钠</a:t>
            </a:r>
            <a:endParaRPr lang="en-US" altLang="zh-CN" sz="3200" smtClean="0"/>
          </a:p>
        </p:txBody>
      </p:sp>
      <p:sp>
        <p:nvSpPr>
          <p:cNvPr id="4" name="内容占位符 3"/>
          <p:cNvSpPr>
            <a:spLocks noGrp="1"/>
          </p:cNvSpPr>
          <p:nvPr>
            <p:ph sz="half" idx="2"/>
          </p:nvPr>
        </p:nvSpPr>
        <p:spPr>
          <a:xfrm>
            <a:off x="5489619" y="3065172"/>
            <a:ext cx="5181600" cy="1596980"/>
          </a:xfrm>
          <a:ln>
            <a:solidFill>
              <a:srgbClr val="FF0000"/>
            </a:solidFill>
          </a:ln>
        </p:spPr>
        <p:txBody>
          <a:bodyPr>
            <a:normAutofit/>
          </a:bodyPr>
          <a:lstStyle/>
          <a:p>
            <a:r>
              <a:rPr lang="zh-CN" altLang="en-US" sz="3200"/>
              <a:t>考试：学生：</a:t>
            </a:r>
            <a:r>
              <a:rPr lang="zh-CN" altLang="en-US" sz="3200" smtClean="0"/>
              <a:t>成绩</a:t>
            </a:r>
            <a:endParaRPr lang="zh-CN" altLang="en-US" sz="3200"/>
          </a:p>
          <a:p>
            <a:r>
              <a:rPr lang="en-US" altLang="zh-CN" sz="3200" smtClean="0"/>
              <a:t> C</a:t>
            </a:r>
            <a:r>
              <a:rPr lang="en-US" altLang="zh-CN" sz="3200"/>
              <a:t>.</a:t>
            </a:r>
            <a:r>
              <a:rPr lang="zh-CN" altLang="en-US" sz="3200"/>
              <a:t>工作：职员：工资</a:t>
            </a:r>
            <a:r>
              <a:rPr lang="zh-CN" altLang="en-US" sz="3200" smtClean="0"/>
              <a:t>待遇</a:t>
            </a:r>
            <a:endParaRPr lang="en-US" altLang="zh-CN" sz="3200" smtClean="0"/>
          </a:p>
        </p:txBody>
      </p:sp>
    </p:spTree>
    <p:extLst>
      <p:ext uri="{BB962C8B-B14F-4D97-AF65-F5344CB8AC3E}">
        <p14:creationId xmlns:p14="http://schemas.microsoft.com/office/powerpoint/2010/main" val="505820096"/>
      </p:ext>
    </p:ext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作业：</a:t>
            </a:r>
            <a:endParaRPr lang="zh-CN" altLang="en-US"/>
          </a:p>
        </p:txBody>
      </p:sp>
      <p:sp>
        <p:nvSpPr>
          <p:cNvPr id="3" name="内容占位符 2"/>
          <p:cNvSpPr>
            <a:spLocks noGrp="1"/>
          </p:cNvSpPr>
          <p:nvPr>
            <p:ph idx="1"/>
          </p:nvPr>
        </p:nvSpPr>
        <p:spPr>
          <a:xfrm>
            <a:off x="2537138" y="1690688"/>
            <a:ext cx="8546206" cy="4351338"/>
          </a:xfrm>
        </p:spPr>
        <p:txBody>
          <a:bodyPr>
            <a:normAutofit/>
          </a:bodyPr>
          <a:lstStyle/>
          <a:p>
            <a:r>
              <a:rPr lang="zh-CN" altLang="en-US" sz="3600"/>
              <a:t>杂志对于（ ）相当于（ ）对于农民</a:t>
            </a:r>
          </a:p>
          <a:p>
            <a:r>
              <a:rPr lang="en-US" altLang="zh-CN" sz="3600" smtClean="0"/>
              <a:t> A</a:t>
            </a:r>
            <a:r>
              <a:rPr lang="zh-CN" altLang="en-US" sz="3600"/>
              <a:t>．报纸 果农 </a:t>
            </a:r>
            <a:endParaRPr lang="en-US" altLang="zh-CN" sz="3600" smtClean="0"/>
          </a:p>
          <a:p>
            <a:r>
              <a:rPr lang="en-US" altLang="zh-CN" sz="3600"/>
              <a:t> </a:t>
            </a:r>
            <a:r>
              <a:rPr lang="en-US" altLang="zh-CN" sz="3600" smtClean="0"/>
              <a:t>B</a:t>
            </a:r>
            <a:r>
              <a:rPr lang="en-US" altLang="zh-CN" sz="3600"/>
              <a:t>.</a:t>
            </a:r>
            <a:r>
              <a:rPr lang="zh-CN" altLang="en-US" sz="3600"/>
              <a:t>传媒 农业</a:t>
            </a:r>
          </a:p>
          <a:p>
            <a:r>
              <a:rPr lang="en-US" altLang="zh-CN" sz="3600" smtClean="0"/>
              <a:t> C</a:t>
            </a:r>
            <a:r>
              <a:rPr lang="zh-CN" altLang="en-US" sz="3600"/>
              <a:t>．书刊 </a:t>
            </a:r>
            <a:r>
              <a:rPr lang="zh-CN" altLang="en-US" sz="3600" smtClean="0"/>
              <a:t>农村</a:t>
            </a:r>
            <a:endParaRPr lang="en-US" altLang="zh-CN" sz="3600" smtClean="0"/>
          </a:p>
          <a:p>
            <a:r>
              <a:rPr lang="zh-CN" altLang="en-US" sz="3600" smtClean="0"/>
              <a:t> </a:t>
            </a:r>
            <a:r>
              <a:rPr lang="en-US" altLang="zh-CN" sz="3600"/>
              <a:t>D.</a:t>
            </a:r>
            <a:r>
              <a:rPr lang="zh-CN" altLang="en-US" sz="3600"/>
              <a:t>编辑 菠菜</a:t>
            </a:r>
          </a:p>
        </p:txBody>
      </p:sp>
    </p:spTree>
    <p:extLst>
      <p:ext uri="{BB962C8B-B14F-4D97-AF65-F5344CB8AC3E}">
        <p14:creationId xmlns:p14="http://schemas.microsoft.com/office/powerpoint/2010/main" val="4066159591"/>
      </p:ext>
    </p:ext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ctr"/>
            <a:r>
              <a:rPr lang="zh-CN" altLang="en-US" smtClean="0"/>
              <a:t>课堂练习</a:t>
            </a:r>
            <a:endParaRPr lang="zh-CN" altLang="en-US"/>
          </a:p>
        </p:txBody>
      </p:sp>
      <p:sp>
        <p:nvSpPr>
          <p:cNvPr id="3" name="内容占位符 2"/>
          <p:cNvSpPr>
            <a:spLocks noGrp="1"/>
          </p:cNvSpPr>
          <p:nvPr>
            <p:ph idx="1"/>
          </p:nvPr>
        </p:nvSpPr>
        <p:spPr/>
        <p:txBody>
          <a:bodyPr>
            <a:normAutofit/>
          </a:bodyPr>
          <a:lstStyle/>
          <a:p>
            <a:r>
              <a:rPr lang="zh-CN" altLang="en-US" sz="3200" smtClean="0"/>
              <a:t>运用合作探究的方法，概括分析以下案例采用的推理形式。</a:t>
            </a:r>
            <a:endParaRPr lang="en-US" altLang="zh-CN" sz="3200" smtClean="0"/>
          </a:p>
          <a:p>
            <a:r>
              <a:rPr lang="en-US" altLang="zh-CN" sz="3200" smtClean="0"/>
              <a:t>   1</a:t>
            </a:r>
            <a:r>
              <a:rPr lang="zh-CN" altLang="en-US" sz="3200"/>
              <a:t>、楚人以晏子短，为小门于大门之侧而延晏子。晏子不人，日：“使狗国者，从狗门人</a:t>
            </a:r>
            <a:r>
              <a:rPr lang="zh-CN" altLang="en-US" sz="3200" smtClean="0"/>
              <a:t>。今</a:t>
            </a:r>
            <a:r>
              <a:rPr lang="zh-CN" altLang="en-US" sz="3200"/>
              <a:t>臣使楚，不当从此门人。</a:t>
            </a:r>
            <a:r>
              <a:rPr lang="zh-CN" altLang="en-US" sz="3200" smtClean="0"/>
              <a:t>”</a:t>
            </a:r>
            <a:r>
              <a:rPr lang="en-US" altLang="zh-CN" sz="3200"/>
              <a:t> (《</a:t>
            </a:r>
            <a:r>
              <a:rPr lang="zh-CN" altLang="en-US" sz="3200"/>
              <a:t>晏子使楚</a:t>
            </a:r>
            <a:r>
              <a:rPr lang="en-US" altLang="zh-CN" sz="3200"/>
              <a:t>》)</a:t>
            </a:r>
            <a:endParaRPr lang="zh-CN" altLang="en-US" sz="3200"/>
          </a:p>
        </p:txBody>
      </p:sp>
    </p:spTree>
    <p:extLst>
      <p:ext uri="{BB962C8B-B14F-4D97-AF65-F5344CB8AC3E}">
        <p14:creationId xmlns:p14="http://schemas.microsoft.com/office/powerpoint/2010/main" val="1711825030"/>
      </p:ext>
    </p:ext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838200" y="576374"/>
            <a:ext cx="10515600" cy="4351338"/>
          </a:xfrm>
        </p:spPr>
        <p:txBody>
          <a:bodyPr>
            <a:normAutofit/>
          </a:bodyPr>
          <a:lstStyle/>
          <a:p>
            <a:r>
              <a:rPr lang="en-US" altLang="zh-CN" sz="3200" smtClean="0"/>
              <a:t>2</a:t>
            </a:r>
            <a:r>
              <a:rPr lang="zh-CN" altLang="en-US" sz="3200" smtClean="0"/>
              <a:t>、</a:t>
            </a:r>
            <a:r>
              <a:rPr lang="en-US" altLang="zh-CN" sz="3200" smtClean="0"/>
              <a:t>《</a:t>
            </a:r>
            <a:r>
              <a:rPr lang="zh-CN" altLang="en-US" sz="3200"/>
              <a:t>红楼梦</a:t>
            </a:r>
            <a:r>
              <a:rPr lang="en-US" altLang="zh-CN" sz="3200"/>
              <a:t>》</a:t>
            </a:r>
            <a:r>
              <a:rPr lang="zh-CN" altLang="en-US" sz="3200"/>
              <a:t>第六十四回，贾宝玉得知林黛玉在私室内用瓜果私祭时想：“但我此刻走去，见他伤感，必极力劝解，又怕他烦恼郁结于心，若不去，又恐他过于伤感，无人劝止。两件皆足致疾。</a:t>
            </a:r>
            <a:r>
              <a:rPr lang="zh-CN" altLang="en-US" sz="3200" smtClean="0"/>
              <a:t>”</a:t>
            </a:r>
            <a:endParaRPr lang="en-US" altLang="zh-CN" sz="3200" smtClean="0"/>
          </a:p>
          <a:p>
            <a:endParaRPr lang="en-US" altLang="zh-CN" sz="3200" smtClean="0"/>
          </a:p>
          <a:p>
            <a:r>
              <a:rPr lang="en-US" altLang="zh-CN" sz="3200" smtClean="0"/>
              <a:t>3</a:t>
            </a:r>
            <a:r>
              <a:rPr lang="zh-CN" altLang="en-US" sz="3200" smtClean="0"/>
              <a:t>、大概</a:t>
            </a:r>
            <a:r>
              <a:rPr lang="zh-CN" altLang="en-US" sz="3200"/>
              <a:t>是物以稀为贵罢。北京的白菜运往浙江，便用红头绳系住菜根，倒挂在水果店头，尊为“胶菜”；福建野生着的芦荟，一到北京就请进温室，且美其名曰“龙舌兰”。（鲁迅</a:t>
            </a:r>
            <a:r>
              <a:rPr lang="en-US" altLang="zh-CN" sz="3200"/>
              <a:t>《</a:t>
            </a:r>
            <a:r>
              <a:rPr lang="zh-CN" altLang="en-US" sz="3200"/>
              <a:t>藤野先生</a:t>
            </a:r>
            <a:r>
              <a:rPr lang="en-US" altLang="zh-CN" sz="3200"/>
              <a:t>》)</a:t>
            </a:r>
            <a:endParaRPr lang="zh-CN" altLang="en-US" sz="3200"/>
          </a:p>
        </p:txBody>
      </p:sp>
    </p:spTree>
    <p:extLst>
      <p:ext uri="{BB962C8B-B14F-4D97-AF65-F5344CB8AC3E}">
        <p14:creationId xmlns:p14="http://schemas.microsoft.com/office/powerpoint/2010/main" val="2397464352"/>
      </p:ext>
    </p:ext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ctr"/>
            <a:r>
              <a:rPr lang="zh-CN" altLang="en-US" smtClean="0"/>
              <a:t>一、演绎推理</a:t>
            </a:r>
            <a:endParaRPr lang="zh-CN" altLang="en-US"/>
          </a:p>
        </p:txBody>
      </p:sp>
      <p:sp>
        <p:nvSpPr>
          <p:cNvPr id="3" name="内容占位符 2"/>
          <p:cNvSpPr>
            <a:spLocks noGrp="1"/>
          </p:cNvSpPr>
          <p:nvPr>
            <p:ph idx="1"/>
          </p:nvPr>
        </p:nvSpPr>
        <p:spPr/>
        <p:txBody>
          <a:bodyPr>
            <a:normAutofit/>
          </a:bodyPr>
          <a:lstStyle/>
          <a:p>
            <a:r>
              <a:rPr lang="zh-CN" altLang="en-US" sz="3200" smtClean="0"/>
              <a:t>   演绎推理，就是从一般性的前提出发，通过推导即“演绎”，得出具体陈述或个别结论的过程。</a:t>
            </a:r>
            <a:endParaRPr lang="en-US" altLang="zh-CN" sz="3200" smtClean="0"/>
          </a:p>
          <a:p>
            <a:r>
              <a:rPr lang="en-US" altLang="zh-CN" sz="3200"/>
              <a:t> </a:t>
            </a:r>
            <a:r>
              <a:rPr lang="en-US" altLang="zh-CN" sz="3200" smtClean="0"/>
              <a:t>   </a:t>
            </a:r>
            <a:r>
              <a:rPr lang="zh-CN" altLang="en-US" sz="3200" smtClean="0"/>
              <a:t>关于演绎推理，还存在以下几种定义：演绎推理是从一般到特殊的推理；它是前提蕴含结论的推理；它是前提和结论之间具有必然联系的推理；演绎推理就是前提与结论之间具有充分条件或充分必要条件联系的必然性推理。</a:t>
            </a:r>
            <a:endParaRPr lang="en-US" altLang="zh-CN" sz="3200" smtClean="0"/>
          </a:p>
          <a:p>
            <a:r>
              <a:rPr lang="zh-CN" altLang="en-US" sz="3200" smtClean="0"/>
              <a:t>    演绎推理的形式有三段论、假言推理和选言推理等</a:t>
            </a:r>
            <a:endParaRPr lang="zh-CN" altLang="en-US" sz="3200"/>
          </a:p>
        </p:txBody>
      </p:sp>
    </p:spTree>
    <p:extLst>
      <p:ext uri="{BB962C8B-B14F-4D97-AF65-F5344CB8AC3E}">
        <p14:creationId xmlns:p14="http://schemas.microsoft.com/office/powerpoint/2010/main" val="102825089"/>
      </p:ext>
    </p:ext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altLang="zh-CN" sz="3200" smtClean="0"/>
              <a:t>4</a:t>
            </a:r>
            <a:r>
              <a:rPr lang="zh-CN" altLang="en-US" sz="3200" smtClean="0"/>
              <a:t>、臣</a:t>
            </a:r>
            <a:r>
              <a:rPr lang="zh-CN" altLang="en-US" sz="3200"/>
              <a:t>诚知不如公美。臣之妻私臣，臣之妾畏臣，臣之客欲有求于臣，皆以美于徐公。今齐地方千里，百二十城，宫妇左右莫不私王，朝廷之臣莫不畏王，四境之内莫不有求于王：由此观之，王之蔽甚矣。</a:t>
            </a:r>
            <a:r>
              <a:rPr lang="en-US" altLang="zh-CN" sz="3200"/>
              <a:t>(《</a:t>
            </a:r>
            <a:r>
              <a:rPr lang="zh-CN" altLang="en-US" sz="3200"/>
              <a:t>邹忌讽齐王纳</a:t>
            </a:r>
            <a:r>
              <a:rPr lang="en-US" altLang="zh-CN" sz="3200"/>
              <a:t>》)</a:t>
            </a:r>
            <a:endParaRPr lang="zh-CN" altLang="en-US" sz="3200"/>
          </a:p>
        </p:txBody>
      </p:sp>
      <p:pic>
        <p:nvPicPr>
          <p:cNvPr id="4" name="New picture"/>
          <p:cNvPicPr/>
          <p:nvPr/>
        </p:nvPicPr>
        <p:blipFill>
          <a:blip r:embed="rId2"/>
          <a:stretch>
            <a:fillRect/>
          </a:stretch>
        </p:blipFill>
        <p:spPr>
          <a:xfrm>
            <a:off x="10160000" y="10502900"/>
            <a:ext cx="368300" cy="266700"/>
          </a:xfrm>
          <a:prstGeom prst="cube">
            <a:avLst/>
          </a:prstGeom>
        </p:spPr>
      </p:pic>
    </p:spTree>
    <p:extLst>
      <p:ext uri="{BB962C8B-B14F-4D97-AF65-F5344CB8AC3E}">
        <p14:creationId xmlns:p14="http://schemas.microsoft.com/office/powerpoint/2010/main" val="571949491"/>
      </p:ext>
    </p:ext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ctr"/>
            <a:r>
              <a:rPr lang="zh-CN" altLang="en-US" smtClean="0"/>
              <a:t>（一）三段论</a:t>
            </a:r>
            <a:endParaRPr lang="zh-CN" altLang="en-US"/>
          </a:p>
        </p:txBody>
      </p:sp>
      <p:sp>
        <p:nvSpPr>
          <p:cNvPr id="3" name="内容占位符 2"/>
          <p:cNvSpPr>
            <a:spLocks noGrp="1"/>
          </p:cNvSpPr>
          <p:nvPr>
            <p:ph idx="1"/>
          </p:nvPr>
        </p:nvSpPr>
        <p:spPr/>
        <p:txBody>
          <a:bodyPr/>
          <a:lstStyle/>
          <a:p>
            <a:r>
              <a:rPr lang="zh-CN" altLang="en-US" smtClean="0"/>
              <a:t>     </a:t>
            </a:r>
            <a:r>
              <a:rPr lang="zh-CN" altLang="en-US" sz="3200" smtClean="0"/>
              <a:t>三段论是由两个含有一个共同项的性质判断作前提，得出一个新的性质判断为结论的演绎推理。</a:t>
            </a:r>
            <a:endParaRPr lang="en-US" altLang="zh-CN" sz="3200" smtClean="0"/>
          </a:p>
          <a:p>
            <a:endParaRPr lang="zh-CN" altLang="en-US" sz="3200"/>
          </a:p>
        </p:txBody>
      </p:sp>
      <p:pic>
        <p:nvPicPr>
          <p:cNvPr id="4" name="图片 3"/>
          <p:cNvPicPr>
            <a:picLocks noChangeAspect="1"/>
          </p:cNvPicPr>
          <p:nvPr/>
        </p:nvPicPr>
        <p:blipFill>
          <a:blip r:embed="rId2"/>
          <a:stretch>
            <a:fillRect/>
          </a:stretch>
        </p:blipFill>
        <p:spPr>
          <a:xfrm>
            <a:off x="6274191" y="3227363"/>
            <a:ext cx="3236155" cy="3236155"/>
          </a:xfrm>
          <a:prstGeom prst="rect">
            <a:avLst/>
          </a:prstGeom>
        </p:spPr>
      </p:pic>
    </p:spTree>
    <p:extLst>
      <p:ext uri="{BB962C8B-B14F-4D97-AF65-F5344CB8AC3E}">
        <p14:creationId xmlns:p14="http://schemas.microsoft.com/office/powerpoint/2010/main" val="3036656019"/>
      </p:ext>
    </p:ext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461844" y="760962"/>
            <a:ext cx="8483991" cy="4351338"/>
          </a:xfrm>
        </p:spPr>
        <p:txBody>
          <a:bodyPr>
            <a:normAutofit/>
          </a:bodyPr>
          <a:lstStyle/>
          <a:p>
            <a:r>
              <a:rPr lang="zh-CN" altLang="en-US" sz="3200" smtClean="0"/>
              <a:t> 三段论包含三个部分：</a:t>
            </a:r>
            <a:endParaRPr lang="en-US" altLang="zh-CN" sz="3200" smtClean="0"/>
          </a:p>
          <a:p>
            <a:r>
              <a:rPr lang="en-US" altLang="zh-CN" sz="3200"/>
              <a:t> </a:t>
            </a:r>
            <a:r>
              <a:rPr lang="en-US" altLang="zh-CN" sz="3200" smtClean="0"/>
              <a:t>   </a:t>
            </a:r>
            <a:r>
              <a:rPr lang="zh-CN" altLang="en-US" sz="3200" smtClean="0"/>
              <a:t>大前提</a:t>
            </a:r>
            <a:r>
              <a:rPr lang="en-US" altLang="zh-CN" sz="3200"/>
              <a:t>——</a:t>
            </a:r>
            <a:r>
              <a:rPr lang="zh-CN" altLang="en-US" sz="3200" smtClean="0"/>
              <a:t>已知的一般原理</a:t>
            </a:r>
            <a:endParaRPr lang="en-US" altLang="zh-CN" sz="3200" smtClean="0"/>
          </a:p>
          <a:p>
            <a:r>
              <a:rPr lang="en-US" altLang="zh-CN" sz="3200"/>
              <a:t> </a:t>
            </a:r>
            <a:r>
              <a:rPr lang="en-US" altLang="zh-CN" sz="3200" smtClean="0"/>
              <a:t>   </a:t>
            </a:r>
            <a:r>
              <a:rPr lang="zh-CN" altLang="en-US" sz="3200" smtClean="0"/>
              <a:t>小前提</a:t>
            </a:r>
            <a:r>
              <a:rPr lang="en-US" altLang="zh-CN" sz="3200"/>
              <a:t>——</a:t>
            </a:r>
            <a:r>
              <a:rPr lang="zh-CN" altLang="en-US" sz="3200" smtClean="0"/>
              <a:t>所研究的特殊情况</a:t>
            </a:r>
            <a:endParaRPr lang="en-US" altLang="zh-CN" sz="3200" smtClean="0"/>
          </a:p>
          <a:p>
            <a:r>
              <a:rPr lang="en-US" altLang="zh-CN" sz="3200"/>
              <a:t> </a:t>
            </a:r>
            <a:r>
              <a:rPr lang="en-US" altLang="zh-CN" sz="3200" smtClean="0"/>
              <a:t>   </a:t>
            </a:r>
            <a:r>
              <a:rPr lang="zh-CN" altLang="en-US" sz="3200" smtClean="0"/>
              <a:t>结论</a:t>
            </a:r>
            <a:r>
              <a:rPr lang="en-US" altLang="zh-CN" sz="3200"/>
              <a:t>——</a:t>
            </a:r>
            <a:r>
              <a:rPr lang="zh-CN" altLang="en-US" sz="3200" smtClean="0"/>
              <a:t>根据一般原理，对特殊情况作出判断。</a:t>
            </a:r>
            <a:endParaRPr lang="en-US" altLang="zh-CN" sz="3200" smtClean="0"/>
          </a:p>
          <a:p>
            <a:r>
              <a:rPr lang="zh-CN" altLang="en-US" sz="3200" smtClean="0"/>
              <a:t>    因此，三段论推理由且只由大前提、小前提和结论的三个性质判断组成。</a:t>
            </a:r>
            <a:endParaRPr lang="en-US" altLang="zh-CN" sz="3200" smtClean="0"/>
          </a:p>
          <a:p>
            <a:r>
              <a:rPr lang="zh-CN" altLang="en-US" sz="3200" smtClean="0"/>
              <a:t>    如果一个三段论只有两个词项或四个词项，那么大小项就找不到一个联系的共同项，因而无从确定大小项之间的关系。因此，一个正确的三段论仅允许有三个不同的词项。</a:t>
            </a:r>
            <a:endParaRPr lang="zh-CN" altLang="en-US" sz="3200"/>
          </a:p>
        </p:txBody>
      </p:sp>
    </p:spTree>
    <p:extLst>
      <p:ext uri="{BB962C8B-B14F-4D97-AF65-F5344CB8AC3E}">
        <p14:creationId xmlns:p14="http://schemas.microsoft.com/office/powerpoint/2010/main" val="3431814169"/>
      </p:ext>
    </p:ext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例：</a:t>
            </a:r>
            <a:endParaRPr lang="zh-CN" altLang="en-US"/>
          </a:p>
        </p:txBody>
      </p:sp>
      <p:sp>
        <p:nvSpPr>
          <p:cNvPr id="3" name="内容占位符 2"/>
          <p:cNvSpPr>
            <a:spLocks noGrp="1"/>
          </p:cNvSpPr>
          <p:nvPr>
            <p:ph idx="1"/>
          </p:nvPr>
        </p:nvSpPr>
        <p:spPr>
          <a:xfrm>
            <a:off x="838200" y="1825625"/>
            <a:ext cx="10515600" cy="2014855"/>
          </a:xfrm>
        </p:spPr>
        <p:txBody>
          <a:bodyPr>
            <a:normAutofit/>
          </a:bodyPr>
          <a:lstStyle/>
          <a:p>
            <a:r>
              <a:rPr lang="zh-CN" altLang="en-US" sz="3600" smtClean="0"/>
              <a:t>凡绿色植物都含有叶绿素   </a:t>
            </a:r>
            <a:r>
              <a:rPr lang="en-US" altLang="zh-CN" sz="3600" smtClean="0"/>
              <a:t>——</a:t>
            </a:r>
            <a:r>
              <a:rPr lang="zh-CN" altLang="en-US" sz="3600" smtClean="0"/>
              <a:t>大前提</a:t>
            </a:r>
            <a:endParaRPr lang="en-US" altLang="zh-CN" sz="3600" smtClean="0"/>
          </a:p>
          <a:p>
            <a:r>
              <a:rPr lang="zh-CN" altLang="en-US" sz="3600" smtClean="0"/>
              <a:t>菠菜是绿色植物                     </a:t>
            </a:r>
            <a:r>
              <a:rPr lang="en-US" altLang="zh-CN" sz="3600" smtClean="0"/>
              <a:t>——</a:t>
            </a:r>
            <a:r>
              <a:rPr lang="zh-CN" altLang="en-US" sz="3600" smtClean="0"/>
              <a:t>小前提</a:t>
            </a:r>
            <a:endParaRPr lang="en-US" altLang="zh-CN" sz="3600" smtClean="0"/>
          </a:p>
          <a:p>
            <a:r>
              <a:rPr lang="zh-CN" altLang="en-US" sz="3600" smtClean="0"/>
              <a:t>所以菠菜含有叶绿素            </a:t>
            </a:r>
            <a:r>
              <a:rPr lang="en-US" altLang="zh-CN" sz="3600" smtClean="0"/>
              <a:t>——</a:t>
            </a:r>
            <a:r>
              <a:rPr lang="zh-CN" altLang="en-US" sz="3600" smtClean="0"/>
              <a:t>结论</a:t>
            </a:r>
            <a:endParaRPr lang="zh-CN" altLang="en-US" sz="3600"/>
          </a:p>
        </p:txBody>
      </p:sp>
    </p:spTree>
    <p:extLst>
      <p:ext uri="{BB962C8B-B14F-4D97-AF65-F5344CB8AC3E}">
        <p14:creationId xmlns:p14="http://schemas.microsoft.com/office/powerpoint/2010/main" val="3016021413"/>
      </p:ext>
    </p:ext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试一试：辨析</a:t>
            </a:r>
            <a:endParaRPr lang="zh-CN" altLang="en-US"/>
          </a:p>
        </p:txBody>
      </p:sp>
      <p:sp>
        <p:nvSpPr>
          <p:cNvPr id="3" name="内容占位符 2"/>
          <p:cNvSpPr>
            <a:spLocks noGrp="1"/>
          </p:cNvSpPr>
          <p:nvPr>
            <p:ph idx="1"/>
          </p:nvPr>
        </p:nvSpPr>
        <p:spPr>
          <a:xfrm>
            <a:off x="838200" y="1825625"/>
            <a:ext cx="6997505" cy="4351338"/>
          </a:xfrm>
        </p:spPr>
        <p:txBody>
          <a:bodyPr>
            <a:normAutofit/>
          </a:bodyPr>
          <a:lstStyle/>
          <a:p>
            <a:r>
              <a:rPr lang="zh-CN" altLang="en-US" sz="3600" smtClean="0">
                <a:sym typeface="Wingdings" panose="05000000000000000000" pitchFamily="2" charset="2"/>
              </a:rPr>
              <a:t></a:t>
            </a:r>
            <a:r>
              <a:rPr lang="zh-CN" altLang="en-US" sz="3600" smtClean="0"/>
              <a:t>人民教师都是知识分子</a:t>
            </a:r>
            <a:endParaRPr lang="en-US" altLang="zh-CN" sz="3600" smtClean="0"/>
          </a:p>
          <a:p>
            <a:r>
              <a:rPr lang="zh-CN" altLang="en-US" sz="3600" smtClean="0">
                <a:sym typeface="Wingdings" panose="05000000000000000000" pitchFamily="2" charset="2"/>
              </a:rPr>
              <a:t></a:t>
            </a:r>
            <a:r>
              <a:rPr lang="zh-CN" altLang="en-US" sz="3600" smtClean="0"/>
              <a:t>知识分子都是应该受到尊重的</a:t>
            </a:r>
            <a:endParaRPr lang="en-US" altLang="zh-CN" sz="3600" smtClean="0"/>
          </a:p>
          <a:p>
            <a:r>
              <a:rPr lang="zh-CN" altLang="en-US" sz="3600" smtClean="0">
                <a:sym typeface="Wingdings" panose="05000000000000000000" pitchFamily="2" charset="2"/>
              </a:rPr>
              <a:t></a:t>
            </a:r>
            <a:r>
              <a:rPr lang="zh-CN" altLang="en-US" sz="3600" smtClean="0"/>
              <a:t>人民教师都是应该受到尊重的</a:t>
            </a:r>
            <a:endParaRPr lang="zh-CN" altLang="en-US" sz="3600"/>
          </a:p>
        </p:txBody>
      </p:sp>
      <p:pic>
        <p:nvPicPr>
          <p:cNvPr id="4" name="图片 3"/>
          <p:cNvPicPr>
            <a:picLocks noChangeAspect="1"/>
          </p:cNvPicPr>
          <p:nvPr/>
        </p:nvPicPr>
        <p:blipFill>
          <a:blip r:embed="rId2"/>
          <a:stretch>
            <a:fillRect/>
          </a:stretch>
        </p:blipFill>
        <p:spPr>
          <a:xfrm>
            <a:off x="7161261" y="1300969"/>
            <a:ext cx="3552825" cy="4762500"/>
          </a:xfrm>
          <a:prstGeom prst="rect">
            <a:avLst/>
          </a:prstGeom>
        </p:spPr>
      </p:pic>
    </p:spTree>
    <p:extLst>
      <p:ext uri="{BB962C8B-B14F-4D97-AF65-F5344CB8AC3E}">
        <p14:creationId xmlns:p14="http://schemas.microsoft.com/office/powerpoint/2010/main" val="4250614378"/>
      </p:ext>
    </p:ext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616591" y="1253331"/>
            <a:ext cx="6949440" cy="4351338"/>
          </a:xfrm>
        </p:spPr>
        <p:txBody>
          <a:bodyPr>
            <a:noAutofit/>
          </a:bodyPr>
          <a:lstStyle/>
          <a:p>
            <a:r>
              <a:rPr lang="zh-CN" altLang="en-US" sz="3200" smtClean="0"/>
              <a:t>       结论中的主项叫作小项，用“ </a:t>
            </a:r>
            <a:r>
              <a:rPr lang="en-US" altLang="zh-CN" sz="3200" smtClean="0"/>
              <a:t>S ”</a:t>
            </a:r>
            <a:r>
              <a:rPr lang="zh-CN" altLang="en-US" sz="3200" smtClean="0"/>
              <a:t>表示，如上例中的“菠菜”；结论中的谓项叫作大项，用“ </a:t>
            </a:r>
            <a:r>
              <a:rPr lang="en-US" altLang="zh-CN" sz="3200" smtClean="0"/>
              <a:t>P ”</a:t>
            </a:r>
            <a:r>
              <a:rPr lang="zh-CN" altLang="en-US" sz="3200" smtClean="0"/>
              <a:t>表示，如上例中的“叶绿素”；两个前提中共有的项叫作中项，用“ </a:t>
            </a:r>
            <a:r>
              <a:rPr lang="en-US" altLang="zh-CN" sz="3200" smtClean="0"/>
              <a:t>M ”</a:t>
            </a:r>
            <a:r>
              <a:rPr lang="zh-CN" altLang="en-US" sz="3200" smtClean="0"/>
              <a:t>表示，如上例中的“绿色植物”。三段论推理是根据两个前提所表明的中项 </a:t>
            </a:r>
            <a:r>
              <a:rPr lang="en-US" altLang="zh-CN" sz="3200" smtClean="0"/>
              <a:t>M </a:t>
            </a:r>
            <a:r>
              <a:rPr lang="zh-CN" altLang="en-US" sz="3200" smtClean="0"/>
              <a:t>与大项 </a:t>
            </a:r>
            <a:r>
              <a:rPr lang="en-US" altLang="zh-CN" sz="3200" smtClean="0"/>
              <a:t>P </a:t>
            </a:r>
            <a:r>
              <a:rPr lang="zh-CN" altLang="en-US" sz="3200" smtClean="0"/>
              <a:t>和小项 </a:t>
            </a:r>
            <a:r>
              <a:rPr lang="en-US" altLang="zh-CN" sz="3200" smtClean="0"/>
              <a:t>S </a:t>
            </a:r>
            <a:r>
              <a:rPr lang="zh-CN" altLang="en-US" sz="3200" smtClean="0"/>
              <a:t>之间的关系，通过中项 </a:t>
            </a:r>
            <a:r>
              <a:rPr lang="en-US" altLang="zh-CN" sz="3200" smtClean="0"/>
              <a:t>M </a:t>
            </a:r>
            <a:r>
              <a:rPr lang="zh-CN" altLang="en-US" sz="3200" smtClean="0"/>
              <a:t>的媒介作用，从而推导出确定小项 </a:t>
            </a:r>
            <a:r>
              <a:rPr lang="en-US" altLang="zh-CN" sz="3200" smtClean="0"/>
              <a:t>S </a:t>
            </a:r>
            <a:r>
              <a:rPr lang="zh-CN" altLang="en-US" sz="3200" smtClean="0"/>
              <a:t>与大项 </a:t>
            </a:r>
            <a:r>
              <a:rPr lang="en-US" altLang="zh-CN" sz="3200" smtClean="0"/>
              <a:t>P </a:t>
            </a:r>
            <a:r>
              <a:rPr lang="zh-CN" altLang="en-US" sz="3200" smtClean="0"/>
              <a:t>之间关系的结论。</a:t>
            </a:r>
            <a:endParaRPr lang="zh-CN" altLang="en-US" sz="3200"/>
          </a:p>
        </p:txBody>
      </p:sp>
    </p:spTree>
    <p:extLst>
      <p:ext uri="{BB962C8B-B14F-4D97-AF65-F5344CB8AC3E}">
        <p14:creationId xmlns:p14="http://schemas.microsoft.com/office/powerpoint/2010/main" val="3724772206"/>
      </p:ext>
    </p:ext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作业：完成下面的三段论推理</a:t>
            </a:r>
            <a:endParaRPr lang="zh-CN" altLang="en-US"/>
          </a:p>
        </p:txBody>
      </p:sp>
      <p:sp>
        <p:nvSpPr>
          <p:cNvPr id="3" name="内容占位符 2"/>
          <p:cNvSpPr>
            <a:spLocks noGrp="1"/>
          </p:cNvSpPr>
          <p:nvPr>
            <p:ph idx="1"/>
          </p:nvPr>
        </p:nvSpPr>
        <p:spPr/>
        <p:txBody>
          <a:bodyPr>
            <a:normAutofit/>
          </a:bodyPr>
          <a:lstStyle/>
          <a:p>
            <a:r>
              <a:rPr lang="en-US" altLang="zh-CN" sz="3600" smtClean="0"/>
              <a:t>1</a:t>
            </a:r>
            <a:r>
              <a:rPr lang="zh-CN" altLang="en-US" sz="3600" smtClean="0"/>
              <a:t>、分析“人非圣贤，孰能无过”这句话包含的“三段论”推理。</a:t>
            </a:r>
            <a:endParaRPr lang="en-US" altLang="zh-CN" sz="3600" smtClean="0"/>
          </a:p>
          <a:p>
            <a:endParaRPr lang="en-US" altLang="zh-CN" sz="3600"/>
          </a:p>
          <a:p>
            <a:r>
              <a:rPr lang="en-US" altLang="zh-CN" sz="3600" smtClean="0"/>
              <a:t>2</a:t>
            </a:r>
            <a:r>
              <a:rPr lang="zh-CN" altLang="en-US" sz="3600" smtClean="0"/>
              <a:t>、苏轼</a:t>
            </a:r>
            <a:r>
              <a:rPr lang="en-US" altLang="zh-CN" sz="3600" smtClean="0"/>
              <a:t>《</a:t>
            </a:r>
            <a:r>
              <a:rPr lang="zh-CN" altLang="en-US" sz="3600" smtClean="0"/>
              <a:t>赤壁赋</a:t>
            </a:r>
            <a:r>
              <a:rPr lang="en-US" altLang="zh-CN" sz="3600" smtClean="0"/>
              <a:t>》</a:t>
            </a:r>
            <a:r>
              <a:rPr lang="zh-CN" altLang="en-US" sz="3600" smtClean="0"/>
              <a:t>“且夫天地之间，物各有主，苟非吾之所有，虽一毫而莫取”是一个隐去了“小前提”和“结论”的三段论，请写出推理过程。</a:t>
            </a:r>
            <a:endParaRPr lang="zh-CN" altLang="en-US" sz="3600"/>
          </a:p>
        </p:txBody>
      </p:sp>
    </p:spTree>
    <p:extLst>
      <p:ext uri="{BB962C8B-B14F-4D97-AF65-F5344CB8AC3E}">
        <p14:creationId xmlns:p14="http://schemas.microsoft.com/office/powerpoint/2010/main" val="1798856892"/>
      </p:ext>
    </p:extLst>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93</Paragraphs>
  <Slides>30</Slides>
  <Notes>0</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30</vt:i4>
      </vt:variant>
    </vt:vector>
  </HeadingPairs>
  <TitlesOfParts>
    <vt:vector baseType="lpstr" size="37">
      <vt:lpstr>Arial</vt:lpstr>
      <vt:lpstr>Calibri Light</vt:lpstr>
      <vt:lpstr>Calibri</vt:lpstr>
      <vt:lpstr>华文行楷</vt:lpstr>
      <vt:lpstr>Wingdings</vt:lpstr>
      <vt:lpstr>宋体</vt:lpstr>
      <vt:lpstr>Office 主题</vt:lpstr>
      <vt:lpstr>运用有效的推理形式</vt:lpstr>
      <vt:lpstr>PowerPoint Presentation</vt:lpstr>
      <vt:lpstr>一、演绎推理</vt:lpstr>
      <vt:lpstr>（一）三段论</vt:lpstr>
      <vt:lpstr>PowerPoint Presentation</vt:lpstr>
      <vt:lpstr>例：</vt:lpstr>
      <vt:lpstr>试一试：辨析</vt:lpstr>
      <vt:lpstr>PowerPoint Presentation</vt:lpstr>
      <vt:lpstr>作业：完成下面的三段论推理</vt:lpstr>
      <vt:lpstr>（二）假言推理</vt:lpstr>
      <vt:lpstr>PowerPoint Presentation</vt:lpstr>
      <vt:lpstr>PowerPoint Presentation</vt:lpstr>
      <vt:lpstr>（三）选言推理</vt:lpstr>
      <vt:lpstr>PowerPoint Presentation</vt:lpstr>
      <vt:lpstr>PowerPoint Presentation</vt:lpstr>
      <vt:lpstr>作业：</vt:lpstr>
      <vt:lpstr>二、归纳推理</vt:lpstr>
      <vt:lpstr>例：</vt:lpstr>
      <vt:lpstr>PowerPoint Presentation</vt:lpstr>
      <vt:lpstr>（一）完全归纳</vt:lpstr>
      <vt:lpstr>PowerPoint Presentation</vt:lpstr>
      <vt:lpstr>（二）不完全归纳</vt:lpstr>
      <vt:lpstr>1、简单归纳推理</vt:lpstr>
      <vt:lpstr>2、科学归纳</vt:lpstr>
      <vt:lpstr>三、类比推理</vt:lpstr>
      <vt:lpstr>如：</vt:lpstr>
      <vt:lpstr>作业：</vt:lpstr>
      <vt:lpstr>课堂练习</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2022-09-14T11:11:28.056</cp:lastPrinted>
  <dcterms:created xsi:type="dcterms:W3CDTF">2022-09-14T11:11:28Z</dcterms:created>
  <dcterms:modified xsi:type="dcterms:W3CDTF">2022-09-14T03:11:31Z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