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1919" r:id="rId2"/>
    <p:sldId id="1918" r:id="rId3"/>
    <p:sldId id="1920" r:id="rId4"/>
    <p:sldId id="1921" r:id="rId5"/>
    <p:sldId id="1957" r:id="rId6"/>
    <p:sldId id="1958" r:id="rId7"/>
    <p:sldId id="1922" r:id="rId8"/>
    <p:sldId id="1944" r:id="rId9"/>
    <p:sldId id="1915" r:id="rId10"/>
    <p:sldId id="271" r:id="rId11"/>
    <p:sldId id="312" r:id="rId12"/>
    <p:sldId id="313" r:id="rId13"/>
    <p:sldId id="1923" r:id="rId14"/>
    <p:sldId id="1964" r:id="rId15"/>
    <p:sldId id="1965" r:id="rId16"/>
    <p:sldId id="1966" r:id="rId17"/>
    <p:sldId id="1967" r:id="rId18"/>
    <p:sldId id="1968" r:id="rId19"/>
    <p:sldId id="1962" r:id="rId20"/>
    <p:sldId id="1963" r:id="rId21"/>
    <p:sldId id="272" r:id="rId22"/>
    <p:sldId id="263" r:id="rId23"/>
    <p:sldId id="320" r:id="rId24"/>
    <p:sldId id="1930" r:id="rId25"/>
    <p:sldId id="1970" r:id="rId26"/>
    <p:sldId id="1971" r:id="rId27"/>
    <p:sldId id="1972" r:id="rId28"/>
    <p:sldId id="1973" r:id="rId29"/>
    <p:sldId id="1974" r:id="rId30"/>
    <p:sldId id="1933" r:id="rId31"/>
    <p:sldId id="325" r:id="rId32"/>
    <p:sldId id="326" r:id="rId33"/>
    <p:sldId id="1924" r:id="rId34"/>
    <p:sldId id="1947" r:id="rId35"/>
    <p:sldId id="1925" r:id="rId36"/>
    <p:sldId id="1948" r:id="rId37"/>
    <p:sldId id="1929" r:id="rId38"/>
    <p:sldId id="2002" r:id="rId39"/>
    <p:sldId id="1975" r:id="rId40"/>
    <p:sldId id="1976" r:id="rId41"/>
    <p:sldId id="1977" r:id="rId42"/>
    <p:sldId id="1978" r:id="rId43"/>
    <p:sldId id="1979" r:id="rId44"/>
    <p:sldId id="1980" r:id="rId45"/>
    <p:sldId id="1981" r:id="rId46"/>
    <p:sldId id="1983" r:id="rId47"/>
    <p:sldId id="1984" r:id="rId48"/>
    <p:sldId id="1945" r:id="rId49"/>
    <p:sldId id="1934" r:id="rId50"/>
    <p:sldId id="1949" r:id="rId51"/>
    <p:sldId id="1935" r:id="rId52"/>
    <p:sldId id="1950" r:id="rId53"/>
    <p:sldId id="2006" r:id="rId54"/>
    <p:sldId id="2008" r:id="rId55"/>
    <p:sldId id="1992" r:id="rId56"/>
    <p:sldId id="2003" r:id="rId57"/>
    <p:sldId id="2004" r:id="rId58"/>
    <p:sldId id="2005" r:id="rId59"/>
    <p:sldId id="1993" r:id="rId60"/>
    <p:sldId id="1994" r:id="rId61"/>
    <p:sldId id="1995" r:id="rId62"/>
    <p:sldId id="1998" r:id="rId63"/>
    <p:sldId id="1999" r:id="rId64"/>
    <p:sldId id="2000" r:id="rId65"/>
    <p:sldId id="1946" r:id="rId66"/>
    <p:sldId id="1936" r:id="rId67"/>
    <p:sldId id="1959" r:id="rId68"/>
    <p:sldId id="1960" r:id="rId69"/>
    <p:sldId id="1961" r:id="rId70"/>
    <p:sldId id="1953" r:id="rId71"/>
    <p:sldId id="2009" r:id="rId72"/>
  </p:sldIdLst>
  <p:sldSz cx="9144000" cy="5143500" type="screen16x9"/>
  <p:notesSz cx="6858000" cy="9144000"/>
  <p:custDataLst>
    <p:tags r:id="rId7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84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tags" Target="tags/tag1.xml" /><Relationship Id="rId74" Type="http://schemas.openxmlformats.org/officeDocument/2006/relationships/presProps" Target="presProps.xml" /><Relationship Id="rId75" Type="http://schemas.openxmlformats.org/officeDocument/2006/relationships/viewProps" Target="viewProps.xml" /><Relationship Id="rId76" Type="http://schemas.openxmlformats.org/officeDocument/2006/relationships/theme" Target="theme/theme1.xml" /><Relationship Id="rId77" Type="http://schemas.openxmlformats.org/officeDocument/2006/relationships/tableStyles" Target="tableStyles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62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70.xml" TargetMode="Internal" /><Relationship Id="rId3" Type="http://schemas.openxmlformats.org/officeDocument/2006/relationships/image" Target="../media/image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title=""/>
          <p:cNvPicPr>
            <a:picLocks noChangeAspect="1" noChangeArrowheads="1"/>
          </p:cNvPicPr>
          <p:nvPr/>
        </p:nvPicPr>
        <p:blipFill>
          <a:blip r:embed="rId2"/>
          <a:srcRect t="29830" b="8806"/>
          <a:stretch>
            <a:fillRect/>
          </a:stretch>
        </p:blipFill>
        <p:spPr bwMode="auto">
          <a:xfrm>
            <a:off x="0" y="-36"/>
            <a:ext cx="4800600" cy="5143536"/>
          </a:xfrm>
          <a:prstGeom prst="rect">
            <a:avLst/>
          </a:prstGeom>
          <a:noFill/>
        </p:spPr>
      </p:pic>
      <p:sp>
        <p:nvSpPr>
          <p:cNvPr id="5" name="TextBox 4" title=""/>
          <p:cNvSpPr txBox="1"/>
          <p:nvPr/>
        </p:nvSpPr>
        <p:spPr>
          <a:xfrm>
            <a:off x="4857752" y="1500180"/>
            <a:ext cx="4000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4800" b="1" smtClean="0"/>
              <a:t>种树郭橐驼传</a:t>
            </a:r>
            <a:endParaRPr lang="en-US" altLang="zh-CN" sz="4800" b="1" smtClean="0"/>
          </a:p>
          <a:p>
            <a:pPr algn="r">
              <a:lnSpc>
                <a:spcPct val="150000"/>
              </a:lnSpc>
            </a:pPr>
            <a:r>
              <a:rPr lang="en-US" altLang="zh-CN" sz="3200" b="1" smtClean="0"/>
              <a:t>——</a:t>
            </a:r>
            <a:r>
              <a:rPr lang="zh-CN" altLang="en-US" sz="3200" b="1" smtClean="0"/>
              <a:t>（唐）柳宗元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 title=""/>
          <p:cNvSpPr/>
          <p:nvPr/>
        </p:nvSpPr>
        <p:spPr>
          <a:xfrm>
            <a:off x="3286116" y="1071552"/>
            <a:ext cx="2214578" cy="221457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/>
              <a:t>1</a:t>
            </a:r>
            <a:endParaRPr lang="zh-CN" altLang="en-US" sz="8800" b="1"/>
          </a:p>
        </p:txBody>
      </p:sp>
      <p:sp>
        <p:nvSpPr>
          <p:cNvPr id="5" name="矩形 4" title=""/>
          <p:cNvSpPr/>
          <p:nvPr/>
        </p:nvSpPr>
        <p:spPr>
          <a:xfrm>
            <a:off x="1857356" y="3500444"/>
            <a:ext cx="49632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介绍郭橐驼命名由来及籍里。 </a:t>
            </a:r>
            <a:endParaRPr lang="zh-CN" altLang="en-US" sz="2800" b="1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0" y="-66861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  <a:spcBef>
                <a:spcPct val="50000"/>
              </a:spcBef>
            </a:pPr>
            <a:r>
              <a:rPr lang="zh-CN" altLang="en-US" sz="3200" b="1"/>
              <a:t>郭橐驼，</a:t>
            </a:r>
            <a:r>
              <a:rPr lang="zh-CN" altLang="en-US" sz="3200" b="1" u="sng">
                <a:solidFill>
                  <a:srgbClr val="7030A0"/>
                </a:solidFill>
              </a:rPr>
              <a:t>不知</a:t>
            </a:r>
            <a:r>
              <a:rPr lang="zh-CN" altLang="en-US" sz="3200" b="1" u="sng">
                <a:solidFill>
                  <a:srgbClr val="0070C0"/>
                </a:solidFill>
              </a:rPr>
              <a:t>始</a:t>
            </a:r>
            <a:r>
              <a:rPr lang="zh-CN" altLang="en-US" sz="3200" b="1" u="sng">
                <a:solidFill>
                  <a:srgbClr val="7030A0"/>
                </a:solidFill>
              </a:rPr>
              <a:t>何</a:t>
            </a:r>
            <a:r>
              <a:rPr lang="zh-CN" altLang="en-US" sz="3200" b="1" u="sng">
                <a:solidFill>
                  <a:srgbClr val="FF0000"/>
                </a:solidFill>
              </a:rPr>
              <a:t>名</a:t>
            </a:r>
            <a:r>
              <a:rPr lang="zh-CN" altLang="en-US" sz="3200" b="1"/>
              <a:t>。</a:t>
            </a:r>
            <a:r>
              <a:rPr lang="zh-CN" altLang="en-US" sz="3200" b="1">
                <a:solidFill>
                  <a:srgbClr val="FF0000"/>
                </a:solidFill>
              </a:rPr>
              <a:t>病</a:t>
            </a:r>
            <a:r>
              <a:rPr lang="zh-CN" altLang="en-US" sz="3200" b="1">
                <a:solidFill>
                  <a:srgbClr val="0070C0"/>
                </a:solidFill>
              </a:rPr>
              <a:t>偻</a:t>
            </a:r>
            <a:r>
              <a:rPr lang="zh-CN" altLang="en-US" sz="3200" b="1"/>
              <a:t>，</a:t>
            </a:r>
            <a:r>
              <a:rPr lang="zh-CN" altLang="en-US" sz="3200" b="1">
                <a:solidFill>
                  <a:srgbClr val="0070C0"/>
                </a:solidFill>
              </a:rPr>
              <a:t>隆然</a:t>
            </a:r>
            <a:r>
              <a:rPr lang="zh-CN" altLang="en-US" sz="3200" b="1"/>
              <a:t>伏行，有</a:t>
            </a:r>
            <a:r>
              <a:rPr lang="zh-CN" altLang="en-US" sz="3200" b="1">
                <a:solidFill>
                  <a:srgbClr val="0070C0"/>
                </a:solidFill>
              </a:rPr>
              <a:t>类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橐驼</a:t>
            </a:r>
            <a:r>
              <a:rPr lang="zh-CN" altLang="en-US" sz="3200" b="1"/>
              <a:t>者，</a:t>
            </a:r>
            <a:r>
              <a:rPr lang="zh-CN" altLang="en-US" sz="3200" b="1">
                <a:solidFill>
                  <a:srgbClr val="0070C0"/>
                </a:solidFill>
              </a:rPr>
              <a:t>故</a:t>
            </a:r>
            <a:r>
              <a:rPr lang="zh-CN" altLang="en-US" sz="3200" b="1" u="sng">
                <a:solidFill>
                  <a:srgbClr val="0070C0"/>
                </a:solidFill>
              </a:rPr>
              <a:t>乡人</a:t>
            </a:r>
            <a:r>
              <a:rPr lang="zh-CN" altLang="en-US" sz="3200" b="1"/>
              <a:t>号之“驼”。驼闻之曰：“甚善。</a:t>
            </a:r>
            <a:r>
              <a:rPr lang="zh-CN" altLang="en-US" sz="3200" b="1">
                <a:solidFill>
                  <a:srgbClr val="FF0000"/>
                </a:solidFill>
              </a:rPr>
              <a:t>名</a:t>
            </a:r>
            <a:r>
              <a:rPr lang="zh-CN" altLang="en-US" sz="3200" b="1"/>
              <a:t>我</a:t>
            </a:r>
            <a:r>
              <a:rPr lang="zh-CN" altLang="en-US" sz="3200" b="1">
                <a:solidFill>
                  <a:srgbClr val="0070C0"/>
                </a:solidFill>
              </a:rPr>
              <a:t>固当</a:t>
            </a:r>
            <a:r>
              <a:rPr lang="zh-CN" altLang="en-US" sz="3200" b="1"/>
              <a:t>。”</a:t>
            </a:r>
            <a:r>
              <a:rPr lang="zh-CN" altLang="en-US" sz="3200" b="1">
                <a:solidFill>
                  <a:srgbClr val="0070C0"/>
                </a:solidFill>
              </a:rPr>
              <a:t>因</a:t>
            </a:r>
            <a:r>
              <a:rPr lang="zh-CN" altLang="en-US" sz="3200" b="1"/>
              <a:t>舍其名，亦自谓</a:t>
            </a:r>
            <a:r>
              <a:rPr lang="zh-CN" altLang="en-US" sz="3200" b="1">
                <a:hlinkClick r:id="rId2" action="ppaction://hlinksldjump"/>
              </a:rPr>
              <a:t>橐驼</a:t>
            </a:r>
            <a:r>
              <a:rPr lang="zh-CN" altLang="en-US" sz="3200" b="1"/>
              <a:t>云。</a:t>
            </a:r>
          </a:p>
        </p:txBody>
      </p:sp>
      <p:sp>
        <p:nvSpPr>
          <p:cNvPr id="3" name="TextBox 2" title=""/>
          <p:cNvSpPr txBox="1"/>
          <p:nvPr/>
        </p:nvSpPr>
        <p:spPr>
          <a:xfrm>
            <a:off x="142844" y="538449"/>
            <a:ext cx="1428760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起初当初</a:t>
            </a:r>
          </a:p>
        </p:txBody>
      </p:sp>
      <p:sp>
        <p:nvSpPr>
          <p:cNvPr id="5" name="TextBox 4" title=""/>
          <p:cNvSpPr txBox="1"/>
          <p:nvPr/>
        </p:nvSpPr>
        <p:spPr>
          <a:xfrm>
            <a:off x="4145549" y="587280"/>
            <a:ext cx="857256" cy="830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伛偻</a:t>
            </a:r>
            <a:endParaRPr lang="en-US" altLang="zh-CN" sz="2400" b="1">
              <a:solidFill>
                <a:srgbClr val="0070C0"/>
              </a:solidFill>
            </a:endParaRPr>
          </a:p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驼背</a:t>
            </a:r>
          </a:p>
        </p:txBody>
      </p:sp>
      <p:sp>
        <p:nvSpPr>
          <p:cNvPr id="6" name="TextBox 5" title=""/>
          <p:cNvSpPr txBox="1"/>
          <p:nvPr/>
        </p:nvSpPr>
        <p:spPr>
          <a:xfrm>
            <a:off x="1644244" y="1038515"/>
            <a:ext cx="1428760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宾语前置</a:t>
            </a:r>
          </a:p>
        </p:txBody>
      </p:sp>
      <p:sp>
        <p:nvSpPr>
          <p:cNvPr id="9" name="TextBox 8" title=""/>
          <p:cNvSpPr txBox="1"/>
          <p:nvPr/>
        </p:nvSpPr>
        <p:spPr>
          <a:xfrm>
            <a:off x="5016079" y="597917"/>
            <a:ext cx="2129833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背高起的样子</a:t>
            </a:r>
          </a:p>
        </p:txBody>
      </p:sp>
      <p:sp>
        <p:nvSpPr>
          <p:cNvPr id="12" name="TextBox 11" title=""/>
          <p:cNvSpPr txBox="1"/>
          <p:nvPr/>
        </p:nvSpPr>
        <p:spPr>
          <a:xfrm>
            <a:off x="990815" y="3478237"/>
            <a:ext cx="805594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本来</a:t>
            </a:r>
          </a:p>
        </p:txBody>
      </p:sp>
      <p:sp>
        <p:nvSpPr>
          <p:cNvPr id="13" name="TextBox 12" title=""/>
          <p:cNvSpPr txBox="1"/>
          <p:nvPr/>
        </p:nvSpPr>
        <p:spPr>
          <a:xfrm>
            <a:off x="3251583" y="570108"/>
            <a:ext cx="857256" cy="83099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</a:rPr>
              <a:t>n-v</a:t>
            </a:r>
            <a:r>
              <a:rPr lang="zh-CN" altLang="en-US" sz="2400" b="1">
                <a:solidFill>
                  <a:schemeClr val="bg1"/>
                </a:solidFill>
              </a:rPr>
              <a:t>患病</a:t>
            </a:r>
          </a:p>
        </p:txBody>
      </p:sp>
      <p:sp>
        <p:nvSpPr>
          <p:cNvPr id="15" name="TextBox 14" title=""/>
          <p:cNvSpPr txBox="1"/>
          <p:nvPr/>
        </p:nvSpPr>
        <p:spPr>
          <a:xfrm>
            <a:off x="939153" y="2038077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因此</a:t>
            </a:r>
          </a:p>
        </p:txBody>
      </p:sp>
      <p:sp>
        <p:nvSpPr>
          <p:cNvPr id="16" name="TextBox 4" title="">
            <a:extLst>
              <a:ext uri="{FF2B5EF4-FFF2-40B4-BE49-F238E27FC236}">
                <a16:creationId xmlns:a16="http://schemas.microsoft.com/office/drawing/2014/main" id="{DD5D1F08-78C6-48DF-9464-4CDE5EE13238}"/>
              </a:ext>
            </a:extLst>
          </p:cNvPr>
          <p:cNvSpPr txBox="1"/>
          <p:nvPr/>
        </p:nvSpPr>
        <p:spPr>
          <a:xfrm>
            <a:off x="7216408" y="570107"/>
            <a:ext cx="857256" cy="830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类似</a:t>
            </a:r>
            <a:endParaRPr lang="en-US" altLang="zh-CN" sz="2400" b="1">
              <a:solidFill>
                <a:srgbClr val="0070C0"/>
              </a:solidFill>
            </a:endParaRPr>
          </a:p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相似</a:t>
            </a:r>
          </a:p>
        </p:txBody>
      </p:sp>
      <p:sp>
        <p:nvSpPr>
          <p:cNvPr id="17" name="TextBox 4" title="">
            <a:extLst>
              <a:ext uri="{FF2B5EF4-FFF2-40B4-BE49-F238E27FC236}">
                <a16:creationId xmlns:a16="http://schemas.microsoft.com/office/drawing/2014/main" id="{E07CA41A-C8A5-48F5-82E8-7FA05082BB55}"/>
              </a:ext>
            </a:extLst>
          </p:cNvPr>
          <p:cNvSpPr txBox="1"/>
          <p:nvPr/>
        </p:nvSpPr>
        <p:spPr>
          <a:xfrm>
            <a:off x="8124837" y="570107"/>
            <a:ext cx="857256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骆驼</a:t>
            </a:r>
          </a:p>
        </p:txBody>
      </p:sp>
      <p:sp>
        <p:nvSpPr>
          <p:cNvPr id="18" name="TextBox 14" title="">
            <a:extLst>
              <a:ext uri="{FF2B5EF4-FFF2-40B4-BE49-F238E27FC236}">
                <a16:creationId xmlns:a16="http://schemas.microsoft.com/office/drawing/2014/main" id="{85D120BC-A954-43AE-B6F5-F1C93FEFAE43}"/>
              </a:ext>
            </a:extLst>
          </p:cNvPr>
          <p:cNvSpPr txBox="1"/>
          <p:nvPr/>
        </p:nvSpPr>
        <p:spPr>
          <a:xfrm>
            <a:off x="1835695" y="2038077"/>
            <a:ext cx="1415887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家乡的人</a:t>
            </a:r>
          </a:p>
        </p:txBody>
      </p:sp>
      <p:sp>
        <p:nvSpPr>
          <p:cNvPr id="20" name="TextBox 12" title="">
            <a:extLst>
              <a:ext uri="{FF2B5EF4-FFF2-40B4-BE49-F238E27FC236}">
                <a16:creationId xmlns:a16="http://schemas.microsoft.com/office/drawing/2014/main" id="{040EE566-789F-494A-A119-1B4B113C20E2}"/>
              </a:ext>
            </a:extLst>
          </p:cNvPr>
          <p:cNvSpPr txBox="1"/>
          <p:nvPr/>
        </p:nvSpPr>
        <p:spPr>
          <a:xfrm>
            <a:off x="81897" y="3462043"/>
            <a:ext cx="857256" cy="83099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</a:rPr>
              <a:t>n-v</a:t>
            </a:r>
            <a:r>
              <a:rPr lang="zh-CN" altLang="en-US" sz="2400" b="1">
                <a:solidFill>
                  <a:schemeClr val="bg1"/>
                </a:solidFill>
              </a:rPr>
              <a:t>起名</a:t>
            </a:r>
          </a:p>
        </p:txBody>
      </p:sp>
      <p:sp>
        <p:nvSpPr>
          <p:cNvPr id="21" name="TextBox 11" title="">
            <a:extLst>
              <a:ext uri="{FF2B5EF4-FFF2-40B4-BE49-F238E27FC236}">
                <a16:creationId xmlns:a16="http://schemas.microsoft.com/office/drawing/2014/main" id="{405DA962-EED3-4430-8757-4A93866BC292}"/>
              </a:ext>
            </a:extLst>
          </p:cNvPr>
          <p:cNvSpPr txBox="1"/>
          <p:nvPr/>
        </p:nvSpPr>
        <p:spPr>
          <a:xfrm>
            <a:off x="971600" y="3982293"/>
            <a:ext cx="1224136" cy="830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合适的</a:t>
            </a:r>
            <a:endParaRPr lang="en-US" altLang="zh-CN" sz="2400" b="1">
              <a:solidFill>
                <a:srgbClr val="0070C0"/>
              </a:solidFill>
            </a:endParaRPr>
          </a:p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恰当的</a:t>
            </a:r>
          </a:p>
        </p:txBody>
      </p:sp>
      <p:sp>
        <p:nvSpPr>
          <p:cNvPr id="22" name="TextBox 11" title="">
            <a:extLst>
              <a:ext uri="{FF2B5EF4-FFF2-40B4-BE49-F238E27FC236}">
                <a16:creationId xmlns:a16="http://schemas.microsoft.com/office/drawing/2014/main" id="{13831E1A-999A-445C-81FA-EBF501B5C91D}"/>
              </a:ext>
            </a:extLst>
          </p:cNvPr>
          <p:cNvSpPr txBox="1"/>
          <p:nvPr/>
        </p:nvSpPr>
        <p:spPr>
          <a:xfrm>
            <a:off x="2398254" y="3462043"/>
            <a:ext cx="805594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于是</a:t>
            </a:r>
          </a:p>
        </p:txBody>
      </p:sp>
      <p:sp>
        <p:nvSpPr>
          <p:cNvPr id="19" name="TextBox 18" title=""/>
          <p:cNvSpPr txBox="1"/>
          <p:nvPr/>
        </p:nvSpPr>
        <p:spPr>
          <a:xfrm>
            <a:off x="1643042" y="576850"/>
            <a:ext cx="1571636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</a:rPr>
              <a:t>n-v</a:t>
            </a:r>
            <a:r>
              <a:rPr lang="zh-CN" altLang="en-US" sz="2400" b="1" smtClean="0">
                <a:solidFill>
                  <a:schemeClr val="bg1"/>
                </a:solidFill>
              </a:rPr>
              <a:t>叫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42844" y="214296"/>
            <a:ext cx="8786874" cy="3250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/>
              <a:t> </a:t>
            </a:r>
            <a:r>
              <a:rPr kumimoji="1" lang="zh-CN" altLang="en-US" sz="2800" b="1">
                <a:solidFill>
                  <a:srgbClr val="000000"/>
                </a:solidFill>
              </a:rPr>
              <a:t>郭橐驼，不知道（他）</a:t>
            </a:r>
            <a:r>
              <a:rPr kumimoji="1" lang="zh-CN" altLang="en-US" sz="2800" b="1" u="sng">
                <a:solidFill>
                  <a:srgbClr val="000000"/>
                </a:solidFill>
              </a:rPr>
              <a:t>原来</a:t>
            </a:r>
            <a:r>
              <a:rPr kumimoji="1" lang="zh-CN" altLang="en-US" sz="2800" b="1">
                <a:solidFill>
                  <a:srgbClr val="000000"/>
                </a:solidFill>
              </a:rPr>
              <a:t>（叫）什么名。</a:t>
            </a:r>
            <a:r>
              <a:rPr kumimoji="1" lang="zh-CN" altLang="en-US" sz="2800" b="1" u="sng">
                <a:solidFill>
                  <a:srgbClr val="FF0000"/>
                </a:solidFill>
              </a:rPr>
              <a:t>患</a:t>
            </a:r>
            <a:r>
              <a:rPr kumimoji="1" lang="zh-CN" altLang="en-US" sz="2800" b="1">
                <a:solidFill>
                  <a:srgbClr val="000000"/>
                </a:solidFill>
              </a:rPr>
              <a:t>了脊背弯曲的</a:t>
            </a:r>
            <a:r>
              <a:rPr kumimoji="1" lang="zh-CN" altLang="en-US" sz="2800" b="1" u="sng">
                <a:solidFill>
                  <a:srgbClr val="FF0000"/>
                </a:solidFill>
              </a:rPr>
              <a:t>病</a:t>
            </a:r>
            <a:r>
              <a:rPr kumimoji="1" lang="zh-CN" altLang="en-US" sz="2800" b="1">
                <a:solidFill>
                  <a:srgbClr val="000000"/>
                </a:solidFill>
              </a:rPr>
              <a:t>，（脊背）高高突起，弯着腰走路，好像骆驼一样，所以乡里的人</a:t>
            </a:r>
            <a:r>
              <a:rPr kumimoji="1" lang="zh-CN" altLang="en-US" sz="2800" b="1">
                <a:solidFill>
                  <a:srgbClr val="FF0000"/>
                </a:solidFill>
              </a:rPr>
              <a:t>给他起个外号</a:t>
            </a:r>
            <a:r>
              <a:rPr kumimoji="1" lang="zh-CN" altLang="en-US" sz="2800" b="1">
                <a:solidFill>
                  <a:srgbClr val="000000"/>
                </a:solidFill>
              </a:rPr>
              <a:t>叫“驼”。驼听说起外号的事，说：“很好。给我</a:t>
            </a:r>
            <a:r>
              <a:rPr kumimoji="1" lang="zh-CN" altLang="en-US" sz="2800" b="1">
                <a:solidFill>
                  <a:srgbClr val="FF0000"/>
                </a:solidFill>
              </a:rPr>
              <a:t>起这个名字</a:t>
            </a:r>
            <a:r>
              <a:rPr kumimoji="1" lang="zh-CN" altLang="en-US" sz="2800" b="1">
                <a:solidFill>
                  <a:srgbClr val="000000"/>
                </a:solidFill>
              </a:rPr>
              <a:t>本来就很恰当。”</a:t>
            </a:r>
            <a:r>
              <a:rPr kumimoji="1" lang="zh-CN" altLang="en-US" sz="2800" b="1">
                <a:solidFill>
                  <a:srgbClr val="FF0000"/>
                </a:solidFill>
              </a:rPr>
              <a:t>于是</a:t>
            </a:r>
            <a:r>
              <a:rPr kumimoji="1" lang="zh-CN" altLang="en-US" sz="2800" b="1">
                <a:solidFill>
                  <a:srgbClr val="000000"/>
                </a:solidFill>
              </a:rPr>
              <a:t>舍弃他（原来）的名，也自称起“橐驼”了。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285720" y="214296"/>
            <a:ext cx="3799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smtClean="0"/>
              <a:t>Q</a:t>
            </a:r>
            <a:r>
              <a:rPr lang="zh-CN" altLang="en-US" sz="2400" b="1" smtClean="0"/>
              <a:t>：橐驼是个什么样的人？</a:t>
            </a:r>
            <a:endParaRPr lang="zh-CN" altLang="en-US" sz="2400" b="1"/>
          </a:p>
        </p:txBody>
      </p:sp>
      <p:sp>
        <p:nvSpPr>
          <p:cNvPr id="6" name="矩形 5" title=""/>
          <p:cNvSpPr/>
          <p:nvPr/>
        </p:nvSpPr>
        <p:spPr>
          <a:xfrm>
            <a:off x="428596" y="3429006"/>
            <a:ext cx="8143932" cy="11371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smtClean="0">
                <a:solidFill>
                  <a:schemeClr val="bg1"/>
                </a:solidFill>
                <a:latin typeface="宋体"/>
              </a:rPr>
              <a:t>名貌之奇是宾，性格之奇是主，</a:t>
            </a:r>
            <a:endParaRPr lang="en-US" altLang="zh-CN" sz="2400" b="1" smtClean="0">
              <a:solidFill>
                <a:schemeClr val="bg1"/>
              </a:solidFill>
              <a:latin typeface="宋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smtClean="0">
                <a:solidFill>
                  <a:schemeClr val="bg1"/>
                </a:solidFill>
                <a:latin typeface="宋体"/>
              </a:rPr>
              <a:t>为写其不凡业绩、不凡言论</a:t>
            </a:r>
            <a:r>
              <a:rPr lang="zh-CN" altLang="en-US" sz="2400" b="1" smtClean="0">
                <a:solidFill>
                  <a:srgbClr val="FFFF00"/>
                </a:solidFill>
                <a:latin typeface="宋体"/>
              </a:rPr>
              <a:t>张本</a:t>
            </a:r>
            <a:r>
              <a:rPr lang="zh-CN" altLang="en-US" sz="2400" b="1" smtClean="0">
                <a:solidFill>
                  <a:schemeClr val="bg1"/>
                </a:solidFill>
                <a:latin typeface="宋体"/>
              </a:rPr>
              <a:t>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428596" y="928676"/>
            <a:ext cx="492443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smtClean="0"/>
              <a:t>名</a:t>
            </a:r>
            <a:endParaRPr lang="zh-CN" altLang="en-US" sz="2400" b="1"/>
          </a:p>
        </p:txBody>
      </p:sp>
      <p:sp>
        <p:nvSpPr>
          <p:cNvPr id="8" name="矩形 7" title=""/>
          <p:cNvSpPr/>
          <p:nvPr/>
        </p:nvSpPr>
        <p:spPr>
          <a:xfrm>
            <a:off x="428596" y="1571618"/>
            <a:ext cx="492443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smtClean="0"/>
              <a:t>貌</a:t>
            </a:r>
            <a:endParaRPr lang="zh-CN" altLang="en-US" sz="2400" b="1"/>
          </a:p>
        </p:txBody>
      </p:sp>
      <p:sp>
        <p:nvSpPr>
          <p:cNvPr id="9" name="矩形 8" title=""/>
          <p:cNvSpPr/>
          <p:nvPr/>
        </p:nvSpPr>
        <p:spPr>
          <a:xfrm>
            <a:off x="428596" y="2214560"/>
            <a:ext cx="492443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smtClean="0"/>
              <a:t>性</a:t>
            </a:r>
            <a:endParaRPr lang="zh-CN" altLang="en-US" sz="2400" b="1"/>
          </a:p>
        </p:txBody>
      </p:sp>
      <p:sp>
        <p:nvSpPr>
          <p:cNvPr id="10" name="矩形 9" title=""/>
          <p:cNvSpPr/>
          <p:nvPr/>
        </p:nvSpPr>
        <p:spPr>
          <a:xfrm>
            <a:off x="1071538" y="1571618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0070C0"/>
                </a:solidFill>
              </a:rPr>
              <a:t>隆然伏行，有类橐驼者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000100" y="2143122"/>
            <a:ext cx="257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甚善，名我固当</a:t>
            </a:r>
            <a:endParaRPr lang="zh-CN" alt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矩形 12" title=""/>
          <p:cNvSpPr/>
          <p:nvPr/>
        </p:nvSpPr>
        <p:spPr>
          <a:xfrm>
            <a:off x="1071538" y="928676"/>
            <a:ext cx="65902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C00000"/>
                </a:solidFill>
              </a:rPr>
              <a:t>不知始何名</a:t>
            </a:r>
            <a:r>
              <a:rPr lang="en-US" altLang="zh-CN" sz="2400" b="1" smtClean="0"/>
              <a:t>—</a:t>
            </a:r>
            <a:r>
              <a:rPr lang="zh-CN" altLang="en-US" sz="2400" b="1" smtClean="0">
                <a:solidFill>
                  <a:srgbClr val="C00000"/>
                </a:solidFill>
              </a:rPr>
              <a:t>乡人号之“驼”</a:t>
            </a:r>
            <a:r>
              <a:rPr lang="en-US" altLang="zh-CN" sz="2400" b="1" smtClean="0"/>
              <a:t>—</a:t>
            </a:r>
            <a:r>
              <a:rPr lang="zh-CN" altLang="en-US" sz="2400" b="1" smtClean="0">
                <a:solidFill>
                  <a:srgbClr val="C00000"/>
                </a:solidFill>
              </a:rPr>
              <a:t>自谓“橐驼”云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5" name="矩形 14" title=""/>
          <p:cNvSpPr/>
          <p:nvPr/>
        </p:nvSpPr>
        <p:spPr>
          <a:xfrm>
            <a:off x="3500430" y="2285998"/>
            <a:ext cx="3897221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2400" b="1" smtClean="0"/>
              <a:t>坦荡明达，不因病偻而自卑</a:t>
            </a:r>
            <a:endParaRPr lang="en-US" altLang="zh-CN" sz="2400" b="1" smtClean="0"/>
          </a:p>
          <a:p>
            <a:pPr algn="ctr"/>
            <a:r>
              <a:rPr lang="zh-CN" altLang="en-US" sz="2400" b="1" smtClean="0"/>
              <a:t>（顺天致性）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3" grpId="0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9573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始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285734"/>
            <a:ext cx="730039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开始，开端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养生丧死无憾，王道之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也。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寡人之于国也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9" name="矩形 8" title=""/>
          <p:cNvSpPr/>
          <p:nvPr/>
        </p:nvSpPr>
        <p:spPr>
          <a:xfrm>
            <a:off x="1403648" y="2363724"/>
            <a:ext cx="2969083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开始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千里之行，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于足下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03648" y="3292418"/>
            <a:ext cx="361349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最早的，最初的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祖</a:t>
            </a:r>
          </a:p>
        </p:txBody>
      </p:sp>
      <p:sp>
        <p:nvSpPr>
          <p:cNvPr id="12" name="矩形 11" title=""/>
          <p:cNvSpPr/>
          <p:nvPr/>
        </p:nvSpPr>
        <p:spPr>
          <a:xfrm>
            <a:off x="1428728" y="1142990"/>
            <a:ext cx="8228535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当初，起初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燕赵之君，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有远略，能守其土，义不赂秦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六国论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郭橐驼，不知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何名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9573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始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357290" y="3929072"/>
            <a:ext cx="3000396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title=""/>
          <p:cNvSpPr/>
          <p:nvPr/>
        </p:nvSpPr>
        <p:spPr>
          <a:xfrm>
            <a:off x="1428728" y="357172"/>
            <a:ext cx="6372257" cy="27392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⑤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adv.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刚刚，才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年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十八九，便言多令才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孔雀东南飞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新妇初来时，小姑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扶床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孔雀东南飞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寒暑易节，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一反焉。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愚公移山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是夕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觉有迁谪意。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琵琶行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至丹以荆卿为计，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速祸焉。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六国论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endParaRPr lang="zh-CN" altLang="en-US" sz="2400" b="1" i="1">
              <a:solidFill>
                <a:srgbClr val="0070C0"/>
              </a:solidFill>
              <a:latin typeface="+mj-ea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289328" y="242398"/>
            <a:ext cx="1576072" cy="923330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❤类</a:t>
            </a:r>
            <a:endParaRPr lang="zh-CN" altLang="en-US" sz="5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 title=""/>
          <p:cNvSpPr/>
          <p:nvPr/>
        </p:nvSpPr>
        <p:spPr>
          <a:xfrm>
            <a:off x="1785918" y="357172"/>
            <a:ext cx="80574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 i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实词</a:t>
            </a:r>
            <a:r>
              <a:rPr lang="en-US" altLang="zh-CN" sz="2400" b="1" i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类似，相似</a:t>
            </a:r>
            <a:endParaRPr lang="en-US" altLang="zh-CN" sz="24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其详密多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类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此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韩镛传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病偻，隆然伏行，有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类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橐驼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者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若是，则与吾业者其亦有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类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乎？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204700" y="117983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214428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当</a:t>
            </a:r>
            <a:endParaRPr lang="en-US" altLang="zh-CN" sz="60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❤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28728" y="0"/>
            <a:ext cx="6372257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应当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臣知欺大王之罪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当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诛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廉颇蔺相如列传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臣生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当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陨首，死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当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结草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陈情表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7" name="矩形 6" title=""/>
          <p:cNvSpPr/>
          <p:nvPr/>
        </p:nvSpPr>
        <p:spPr>
          <a:xfrm>
            <a:off x="1428728" y="1359287"/>
            <a:ext cx="575349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抵御，抵挡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料大王士卒足以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当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项王乎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鸿门宴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9" name="矩形 8" title=""/>
          <p:cNvSpPr/>
          <p:nvPr/>
        </p:nvSpPr>
        <p:spPr>
          <a:xfrm>
            <a:off x="1437525" y="2418548"/>
            <a:ext cx="513473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承担，充当，担任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猥以微贱，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当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侍东宫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陈情表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0" name="矩形 9" title=""/>
          <p:cNvSpPr/>
          <p:nvPr/>
        </p:nvSpPr>
        <p:spPr>
          <a:xfrm>
            <a:off x="1428728" y="3480851"/>
            <a:ext cx="482536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④介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在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当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是时，妇手拍儿声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口技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4226155812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285866"/>
            <a:ext cx="960519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当</a:t>
            </a:r>
            <a:endParaRPr lang="en-US" altLang="zh-CN" sz="60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❤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 title=""/>
          <p:cNvSpPr/>
          <p:nvPr/>
        </p:nvSpPr>
        <p:spPr>
          <a:xfrm>
            <a:off x="1428728" y="28588"/>
            <a:ext cx="559961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⑤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adv.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往昔，指过去一段时间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遥想公瑾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当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念奴娇 赤壁怀古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3" name="矩形 12" title=""/>
          <p:cNvSpPr/>
          <p:nvPr/>
        </p:nvSpPr>
        <p:spPr>
          <a:xfrm>
            <a:off x="1428728" y="1070494"/>
            <a:ext cx="668163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⑥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adv.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一定，将会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不久</a:t>
            </a:r>
            <a:r>
              <a:rPr lang="zh-CN" altLang="en-US" sz="2400" b="1" i="1">
                <a:solidFill>
                  <a:srgbClr val="C00000"/>
                </a:solidFill>
                <a:latin typeface="+mj-ea"/>
              </a:rPr>
              <a:t>当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归还，还必相迎取。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孔雀东南飞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4" name="矩形 13" title="">
            <a:extLst>
              <a:ext uri="{FF2B5EF4-FFF2-40B4-BE49-F238E27FC236}">
                <a16:creationId xmlns:a16="http://schemas.microsoft.com/office/drawing/2014/main" id="{532CC259-81C4-48D3-A9BE-FEBD1CE670B2}"/>
              </a:ext>
            </a:extLst>
          </p:cNvPr>
          <p:cNvSpPr/>
          <p:nvPr/>
        </p:nvSpPr>
        <p:spPr>
          <a:xfrm>
            <a:off x="1419899" y="2139702"/>
            <a:ext cx="590899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⑦通“倘”如果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当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与秦相较，或未易量。 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六国论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7" name="矩形 6" title="">
            <a:extLst>
              <a:ext uri="{FF2B5EF4-FFF2-40B4-BE49-F238E27FC236}">
                <a16:creationId xmlns:a16="http://schemas.microsoft.com/office/drawing/2014/main" id="{92917402-0E42-4817-87D3-62669D178B52}"/>
              </a:ext>
            </a:extLst>
          </p:cNvPr>
          <p:cNvSpPr/>
          <p:nvPr/>
        </p:nvSpPr>
        <p:spPr>
          <a:xfrm>
            <a:off x="1403648" y="3219822"/>
            <a:ext cx="482536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⑦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合适的，恰当的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名我固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当</a:t>
            </a:r>
            <a:r>
              <a:rPr lang="zh-CN" altLang="en-US" sz="2400" b="1"/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1237881135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563638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因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-18"/>
            <a:ext cx="637225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依靠，凭借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人之力而敝之，不仁。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烛之武退秦师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践华为城，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河为池。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过秦论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endParaRPr lang="en-US" altLang="zh-CN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403648" y="1428742"/>
            <a:ext cx="6681637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趁机，趁着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击沛公于坐。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鸿门宴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利乘便，宰割天下，分裂山河。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过秦论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不如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善遇之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鸿门宴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0" name="矩形 9" title=""/>
          <p:cNvSpPr/>
          <p:nvPr/>
        </p:nvSpPr>
        <p:spPr>
          <a:xfrm>
            <a:off x="1403648" y="3286130"/>
            <a:ext cx="4825360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沿袭，接续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蒙故业，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遗策。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过秦论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陈陈相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endParaRPr lang="en-US" altLang="zh-CN" sz="2400" b="1" i="1">
              <a:solidFill>
                <a:srgbClr val="FF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44939456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3" title=""/>
          <p:cNvPicPr>
            <a:picLocks noChangeAspect="1" noChangeArrowheads="1"/>
          </p:cNvPicPr>
          <p:nvPr/>
        </p:nvPicPr>
        <p:blipFill>
          <a:blip r:embed="rId2"/>
          <a:srcRect l="81210"/>
          <a:stretch>
            <a:fillRect/>
          </a:stretch>
        </p:blipFill>
        <p:spPr bwMode="auto">
          <a:xfrm flipH="1">
            <a:off x="6786578" y="0"/>
            <a:ext cx="2357422" cy="5108919"/>
          </a:xfrm>
          <a:prstGeom prst="rect">
            <a:avLst/>
          </a:prstGeom>
          <a:noFill/>
        </p:spPr>
      </p:pic>
      <p:pic>
        <p:nvPicPr>
          <p:cNvPr id="2051" name="Picture 3" title="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" y="0"/>
            <a:ext cx="6786578" cy="5108919"/>
          </a:xfrm>
          <a:prstGeom prst="rect">
            <a:avLst/>
          </a:prstGeom>
          <a:noFill/>
        </p:spPr>
      </p:pic>
      <p:sp>
        <p:nvSpPr>
          <p:cNvPr id="4" name="矩形 3" title=""/>
          <p:cNvSpPr/>
          <p:nvPr/>
        </p:nvSpPr>
        <p:spPr>
          <a:xfrm>
            <a:off x="5286380" y="928676"/>
            <a:ext cx="32861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smtClean="0"/>
              <a:t>古人勤于植树，树木造福于古人。因而激发了历代文人墨客的诗意，他们常对喜爱的树题诗吟咏。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563638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因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03648" y="-18"/>
            <a:ext cx="652774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介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经由，通过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宾客至蔺相如门谢罪。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-《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廉颇蔺相如列传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FF0000"/>
              </a:solidFill>
              <a:latin typeface="+mj-ea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03648" y="1071552"/>
            <a:ext cx="482536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⑤ 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原因，机会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于今无会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孔雀东南飞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2" name="矩形 11" title=""/>
          <p:cNvSpPr/>
          <p:nvPr/>
        </p:nvSpPr>
        <p:spPr>
          <a:xfrm>
            <a:off x="1403648" y="2143122"/>
            <a:ext cx="8228535" cy="2369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⑥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adv.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于是，因此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项王即日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留沛公与饮。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鸿门宴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以是人多以书假余，余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得遍观群书。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送东阳马生序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游于三辅，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入京师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张衡传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王授璧，相如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持璧却立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廉颇蔺相如列传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因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舍其名，亦自谓橐驼云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28002739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 title=""/>
          <p:cNvSpPr/>
          <p:nvPr/>
        </p:nvSpPr>
        <p:spPr>
          <a:xfrm>
            <a:off x="3331432" y="759257"/>
            <a:ext cx="2214578" cy="221457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/>
              <a:t>2</a:t>
            </a:r>
            <a:endParaRPr lang="zh-CN" altLang="en-US" sz="7200" b="1"/>
          </a:p>
        </p:txBody>
      </p:sp>
      <p:sp>
        <p:nvSpPr>
          <p:cNvPr id="6" name="矩形 5" title=""/>
          <p:cNvSpPr/>
          <p:nvPr/>
        </p:nvSpPr>
        <p:spPr>
          <a:xfrm>
            <a:off x="2071670" y="3286130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chemeClr val="bg1">
                    <a:lumMod val="50000"/>
                  </a:schemeClr>
                </a:solidFill>
              </a:rPr>
              <a:t>介绍郭橐驼以种树为职业。</a:t>
            </a:r>
            <a:endParaRPr lang="zh-CN" altLang="en-US" sz="2800" b="1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0" y="-516182"/>
            <a:ext cx="9144000" cy="4809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ct val="50000"/>
              </a:spcBef>
            </a:pPr>
            <a:r>
              <a:rPr lang="zh-CN" altLang="en-US" sz="3200" b="1"/>
              <a:t>其乡曰丰乐乡，在长安西。驼</a:t>
            </a:r>
            <a:r>
              <a:rPr lang="zh-CN" altLang="en-US" sz="3200" b="1">
                <a:solidFill>
                  <a:srgbClr val="FF0000"/>
                </a:solidFill>
              </a:rPr>
              <a:t>业</a:t>
            </a:r>
            <a:r>
              <a:rPr lang="zh-CN" altLang="en-US" sz="3200" b="1"/>
              <a:t>种树，凡长安豪富人</a:t>
            </a:r>
            <a:r>
              <a:rPr lang="zh-CN" altLang="en-US" sz="3200" b="1">
                <a:solidFill>
                  <a:srgbClr val="0070C0"/>
                </a:solidFill>
              </a:rPr>
              <a:t>为</a:t>
            </a:r>
            <a:r>
              <a:rPr lang="zh-CN" altLang="en-US" sz="3200" b="1"/>
              <a:t>观游及卖果者，皆</a:t>
            </a:r>
            <a:r>
              <a:rPr lang="zh-CN" altLang="en-US" sz="3200" b="1">
                <a:solidFill>
                  <a:srgbClr val="0070C0"/>
                </a:solidFill>
              </a:rPr>
              <a:t>争</a:t>
            </a:r>
            <a:r>
              <a:rPr lang="zh-CN" altLang="en-US" sz="3200" b="1"/>
              <a:t>迎</a:t>
            </a:r>
            <a:r>
              <a:rPr lang="zh-CN" altLang="en-US" sz="3200" b="1" u="sng">
                <a:solidFill>
                  <a:srgbClr val="0070C0"/>
                </a:solidFill>
              </a:rPr>
              <a:t>取养</a:t>
            </a:r>
            <a:r>
              <a:rPr lang="zh-CN" altLang="en-US" sz="3200" b="1"/>
              <a:t>。</a:t>
            </a:r>
            <a:r>
              <a:rPr lang="zh-CN" altLang="en-US" sz="3200" b="1">
                <a:solidFill>
                  <a:srgbClr val="0070C0"/>
                </a:solidFill>
              </a:rPr>
              <a:t>视</a:t>
            </a:r>
            <a:r>
              <a:rPr lang="zh-CN" altLang="en-US" sz="3200" b="1"/>
              <a:t>驼所种树，</a:t>
            </a:r>
            <a:r>
              <a:rPr lang="zh-CN" altLang="en-US" sz="3200" b="1">
                <a:solidFill>
                  <a:srgbClr val="0070C0"/>
                </a:solidFill>
              </a:rPr>
              <a:t>或</a:t>
            </a:r>
            <a:r>
              <a:rPr lang="zh-CN" altLang="en-US" sz="3200" b="1"/>
              <a:t>移徙，无不活；且硕茂，早</a:t>
            </a:r>
            <a:r>
              <a:rPr lang="zh-CN" altLang="en-US" sz="3200" b="1">
                <a:solidFill>
                  <a:srgbClr val="FF0000"/>
                </a:solidFill>
              </a:rPr>
              <a:t>实</a:t>
            </a:r>
            <a:r>
              <a:rPr lang="zh-CN" altLang="en-US" sz="3200" b="1">
                <a:solidFill>
                  <a:srgbClr val="FF33CC"/>
                </a:solidFill>
              </a:rPr>
              <a:t>以</a:t>
            </a:r>
            <a:r>
              <a:rPr lang="zh-CN" altLang="en-US" sz="3200" b="1">
                <a:solidFill>
                  <a:srgbClr val="0070C0"/>
                </a:solidFill>
              </a:rPr>
              <a:t>蕃</a:t>
            </a:r>
            <a:r>
              <a:rPr lang="zh-CN" altLang="en-US" sz="3200" b="1"/>
              <a:t>。他植者虽</a:t>
            </a:r>
            <a:r>
              <a:rPr lang="zh-CN" altLang="en-US" sz="3200" b="1" u="sng">
                <a:solidFill>
                  <a:srgbClr val="0070C0"/>
                </a:solidFill>
              </a:rPr>
              <a:t>窥伺</a:t>
            </a:r>
            <a:r>
              <a:rPr lang="zh-CN" altLang="en-US" sz="3200" b="1"/>
              <a:t>效慕，莫能</a:t>
            </a:r>
            <a:r>
              <a:rPr lang="zh-CN" altLang="en-US" sz="3200" b="1">
                <a:solidFill>
                  <a:srgbClr val="0070C0"/>
                </a:solidFill>
              </a:rPr>
              <a:t>如</a:t>
            </a:r>
            <a:r>
              <a:rPr lang="zh-CN" altLang="en-US" sz="3200" b="1"/>
              <a:t>也。</a:t>
            </a:r>
          </a:p>
        </p:txBody>
      </p:sp>
      <p:sp>
        <p:nvSpPr>
          <p:cNvPr id="10" name="TextBox 9" title=""/>
          <p:cNvSpPr txBox="1"/>
          <p:nvPr/>
        </p:nvSpPr>
        <p:spPr>
          <a:xfrm>
            <a:off x="4355976" y="177966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争着</a:t>
            </a:r>
          </a:p>
        </p:txBody>
      </p:sp>
      <p:sp>
        <p:nvSpPr>
          <p:cNvPr id="12" name="TextBox 11" title=""/>
          <p:cNvSpPr txBox="1"/>
          <p:nvPr/>
        </p:nvSpPr>
        <p:spPr>
          <a:xfrm>
            <a:off x="0" y="4271843"/>
            <a:ext cx="14756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暗中窥探</a:t>
            </a:r>
          </a:p>
        </p:txBody>
      </p:sp>
      <p:sp>
        <p:nvSpPr>
          <p:cNvPr id="13" name="TextBox 12" title="">
            <a:extLst>
              <a:ext uri="{FF2B5EF4-FFF2-40B4-BE49-F238E27FC236}">
                <a16:creationId xmlns:a16="http://schemas.microsoft.com/office/drawing/2014/main" id="{70E37379-E9B3-4A41-9D3D-8FCB36CB69F2}"/>
              </a:ext>
            </a:extLst>
          </p:cNvPr>
          <p:cNvSpPr txBox="1"/>
          <p:nvPr/>
        </p:nvSpPr>
        <p:spPr>
          <a:xfrm>
            <a:off x="4932040" y="555526"/>
            <a:ext cx="1320417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以</a:t>
            </a:r>
            <a:r>
              <a:rPr lang="en-US" altLang="zh-CN" sz="2400" b="1">
                <a:solidFill>
                  <a:schemeClr val="bg1"/>
                </a:solidFill>
              </a:rPr>
              <a:t>…</a:t>
            </a:r>
            <a:r>
              <a:rPr lang="zh-CN" altLang="en-US" sz="2400" b="1">
                <a:solidFill>
                  <a:schemeClr val="bg1"/>
                </a:solidFill>
              </a:rPr>
              <a:t>为业</a:t>
            </a:r>
          </a:p>
        </p:txBody>
      </p:sp>
      <p:sp>
        <p:nvSpPr>
          <p:cNvPr id="14" name="TextBox 9" title="">
            <a:extLst>
              <a:ext uri="{FF2B5EF4-FFF2-40B4-BE49-F238E27FC236}">
                <a16:creationId xmlns:a16="http://schemas.microsoft.com/office/drawing/2014/main" id="{D452907C-3600-4F72-A330-1BA03C93D9F3}"/>
              </a:ext>
            </a:extLst>
          </p:cNvPr>
          <p:cNvSpPr txBox="1"/>
          <p:nvPr/>
        </p:nvSpPr>
        <p:spPr>
          <a:xfrm>
            <a:off x="714348" y="177966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作为</a:t>
            </a:r>
          </a:p>
        </p:txBody>
      </p:sp>
      <p:sp>
        <p:nvSpPr>
          <p:cNvPr id="16" name="TextBox 9" title="">
            <a:extLst>
              <a:ext uri="{FF2B5EF4-FFF2-40B4-BE49-F238E27FC236}">
                <a16:creationId xmlns:a16="http://schemas.microsoft.com/office/drawing/2014/main" id="{61DF6215-779A-4A3A-B218-A7C6532AAAC9}"/>
              </a:ext>
            </a:extLst>
          </p:cNvPr>
          <p:cNvSpPr txBox="1"/>
          <p:nvPr/>
        </p:nvSpPr>
        <p:spPr>
          <a:xfrm>
            <a:off x="5298920" y="177966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雇佣</a:t>
            </a:r>
          </a:p>
        </p:txBody>
      </p:sp>
      <p:sp>
        <p:nvSpPr>
          <p:cNvPr id="17" name="TextBox 9" title="">
            <a:extLst>
              <a:ext uri="{FF2B5EF4-FFF2-40B4-BE49-F238E27FC236}">
                <a16:creationId xmlns:a16="http://schemas.microsoft.com/office/drawing/2014/main" id="{E88749AA-CA5C-437C-8456-C980BF9A3D3F}"/>
              </a:ext>
            </a:extLst>
          </p:cNvPr>
          <p:cNvSpPr txBox="1"/>
          <p:nvPr/>
        </p:nvSpPr>
        <p:spPr>
          <a:xfrm>
            <a:off x="6516216" y="1774960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察看</a:t>
            </a:r>
          </a:p>
        </p:txBody>
      </p:sp>
      <p:sp>
        <p:nvSpPr>
          <p:cNvPr id="18" name="TextBox 9" title="">
            <a:extLst>
              <a:ext uri="{FF2B5EF4-FFF2-40B4-BE49-F238E27FC236}">
                <a16:creationId xmlns:a16="http://schemas.microsoft.com/office/drawing/2014/main" id="{4DDC2B86-08AA-4BC3-AEDC-6974C5243BF7}"/>
              </a:ext>
            </a:extLst>
          </p:cNvPr>
          <p:cNvSpPr txBox="1"/>
          <p:nvPr/>
        </p:nvSpPr>
        <p:spPr>
          <a:xfrm>
            <a:off x="0" y="3029586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或者</a:t>
            </a:r>
          </a:p>
        </p:txBody>
      </p:sp>
      <p:sp>
        <p:nvSpPr>
          <p:cNvPr id="19" name="TextBox 12" title="">
            <a:extLst>
              <a:ext uri="{FF2B5EF4-FFF2-40B4-BE49-F238E27FC236}">
                <a16:creationId xmlns:a16="http://schemas.microsoft.com/office/drawing/2014/main" id="{0563600A-4A69-4EC8-8519-BFFAFA2AFB94}"/>
              </a:ext>
            </a:extLst>
          </p:cNvPr>
          <p:cNvSpPr txBox="1"/>
          <p:nvPr/>
        </p:nvSpPr>
        <p:spPr>
          <a:xfrm>
            <a:off x="4067944" y="3003798"/>
            <a:ext cx="1599732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</a:rPr>
              <a:t>N-v</a:t>
            </a:r>
            <a:r>
              <a:rPr lang="zh-CN" altLang="en-US" sz="2400" b="1">
                <a:solidFill>
                  <a:schemeClr val="bg1"/>
                </a:solidFill>
              </a:rPr>
              <a:t>结果实</a:t>
            </a:r>
          </a:p>
        </p:txBody>
      </p:sp>
      <p:sp>
        <p:nvSpPr>
          <p:cNvPr id="20" name="TextBox 9" title="">
            <a:extLst>
              <a:ext uri="{FF2B5EF4-FFF2-40B4-BE49-F238E27FC236}">
                <a16:creationId xmlns:a16="http://schemas.microsoft.com/office/drawing/2014/main" id="{AEA02C55-4F3C-4049-9087-519FB6C2B310}"/>
              </a:ext>
            </a:extLst>
          </p:cNvPr>
          <p:cNvSpPr txBox="1"/>
          <p:nvPr/>
        </p:nvSpPr>
        <p:spPr>
          <a:xfrm>
            <a:off x="5730967" y="3003798"/>
            <a:ext cx="857256" cy="461665"/>
          </a:xfrm>
          <a:prstGeom prst="rect">
            <a:avLst/>
          </a:prstGeom>
          <a:noFill/>
          <a:ln w="19050">
            <a:solidFill>
              <a:srgbClr val="FF33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FF33CC"/>
                </a:solidFill>
              </a:rPr>
              <a:t>而且</a:t>
            </a:r>
          </a:p>
        </p:txBody>
      </p:sp>
      <p:sp>
        <p:nvSpPr>
          <p:cNvPr id="21" name="TextBox 9" title="">
            <a:extLst>
              <a:ext uri="{FF2B5EF4-FFF2-40B4-BE49-F238E27FC236}">
                <a16:creationId xmlns:a16="http://schemas.microsoft.com/office/drawing/2014/main" id="{2EB619EF-5DF1-4DC4-92C7-691DCE6311A7}"/>
              </a:ext>
            </a:extLst>
          </p:cNvPr>
          <p:cNvSpPr txBox="1"/>
          <p:nvPr/>
        </p:nvSpPr>
        <p:spPr>
          <a:xfrm>
            <a:off x="6651514" y="3003797"/>
            <a:ext cx="1160846" cy="830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繁多的茂盛的</a:t>
            </a:r>
          </a:p>
        </p:txBody>
      </p:sp>
      <p:sp>
        <p:nvSpPr>
          <p:cNvPr id="22" name="TextBox 11" title="">
            <a:extLst>
              <a:ext uri="{FF2B5EF4-FFF2-40B4-BE49-F238E27FC236}">
                <a16:creationId xmlns:a16="http://schemas.microsoft.com/office/drawing/2014/main" id="{CEED9822-36CB-4540-A73E-9814552120F5}"/>
              </a:ext>
            </a:extLst>
          </p:cNvPr>
          <p:cNvSpPr txBox="1"/>
          <p:nvPr/>
        </p:nvSpPr>
        <p:spPr>
          <a:xfrm>
            <a:off x="2699792" y="4227934"/>
            <a:ext cx="111561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比得上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285720" y="214296"/>
            <a:ext cx="8643998" cy="386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他的家乡叫丰乐乡，在长安西边。驼</a:t>
            </a:r>
            <a:r>
              <a:rPr kumimoji="1"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以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种树</a:t>
            </a:r>
            <a:r>
              <a:rPr kumimoji="1"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为业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，凡是长安有钱有势的人（把种树）</a:t>
            </a:r>
            <a:r>
              <a:rPr kumimoji="1"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作为观赏游玩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的以及卖果的，都争着迎接和</a:t>
            </a:r>
            <a:r>
              <a:rPr kumimoji="1" lang="zh-CN" altLang="en-US" sz="2800" b="1" u="sng">
                <a:solidFill>
                  <a:schemeClr val="accent2"/>
                </a:solidFill>
                <a:latin typeface="+mj-ea"/>
                <a:ea typeface="+mj-ea"/>
              </a:rPr>
              <a:t>雇用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（橐驼）。察看驼所种的树，</a:t>
            </a:r>
            <a:r>
              <a:rPr kumimoji="1"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即或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移植，没有不活的；而且</a:t>
            </a:r>
            <a:r>
              <a:rPr kumimoji="1"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硕大茂盛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，</a:t>
            </a:r>
            <a:r>
              <a:rPr kumimoji="1"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结果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早</a:t>
            </a:r>
            <a:r>
              <a:rPr kumimoji="1" lang="zh-CN" altLang="en-US" sz="2800" b="1">
                <a:solidFill>
                  <a:schemeClr val="accent2"/>
                </a:solidFill>
                <a:latin typeface="+mj-ea"/>
                <a:ea typeface="+mj-ea"/>
              </a:rPr>
              <a:t>并且</a:t>
            </a:r>
            <a:r>
              <a:rPr kumimoji="1" lang="zh-CN" altLang="en-US" sz="2800" b="1" i="1">
                <a:solidFill>
                  <a:schemeClr val="accent2"/>
                </a:solidFill>
                <a:latin typeface="+mj-ea"/>
                <a:ea typeface="+mj-ea"/>
              </a:rPr>
              <a:t>多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。其他种植的人</a:t>
            </a:r>
            <a:r>
              <a:rPr kumimoji="1" lang="zh-CN" altLang="en-US" sz="2800" b="1">
                <a:solidFill>
                  <a:schemeClr val="accent2"/>
                </a:solidFill>
                <a:latin typeface="+mj-ea"/>
                <a:ea typeface="+mj-ea"/>
              </a:rPr>
              <a:t>虽然</a:t>
            </a:r>
            <a:r>
              <a:rPr kumimoji="1"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暗中观察，效仿羡慕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，没有能</a:t>
            </a:r>
            <a:r>
              <a:rPr kumimoji="1" lang="zh-CN" altLang="en-US" sz="2800" b="1">
                <a:solidFill>
                  <a:schemeClr val="accent2"/>
                </a:solidFill>
                <a:latin typeface="+mj-ea"/>
                <a:ea typeface="+mj-ea"/>
              </a:rPr>
              <a:t>赶得上</a:t>
            </a:r>
            <a:r>
              <a:rPr kumimoji="1"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（他）</a:t>
            </a:r>
            <a:r>
              <a:rPr kumimoji="1" lang="zh-CN" altLang="en-US" sz="2800" b="1">
                <a:solidFill>
                  <a:srgbClr val="000000"/>
                </a:solidFill>
                <a:latin typeface="+mj-ea"/>
                <a:ea typeface="+mj-ea"/>
              </a:rPr>
              <a:t>的。</a:t>
            </a:r>
            <a:endParaRPr lang="zh-CN" altLang="en-US" sz="2800" b="1">
              <a:solidFill>
                <a:srgbClr val="4D4D4D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214283" y="214296"/>
            <a:ext cx="86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smtClean="0"/>
              <a:t>Q</a:t>
            </a:r>
            <a:r>
              <a:rPr lang="zh-CN" altLang="en-US" sz="2400" b="1" smtClean="0"/>
              <a:t>：郭橐驼他是干什么的？他种树本领如何？从哪些方面可以看出来？</a:t>
            </a:r>
            <a:endParaRPr lang="zh-CN" altLang="en-US" sz="2400" b="1" smtClean="0"/>
          </a:p>
        </p:txBody>
      </p:sp>
      <p:sp>
        <p:nvSpPr>
          <p:cNvPr id="6" name="Text Box 17" title=""/>
          <p:cNvSpPr txBox="1">
            <a:spLocks noChangeArrowheads="1"/>
          </p:cNvSpPr>
          <p:nvPr/>
        </p:nvSpPr>
        <p:spPr bwMode="auto">
          <a:xfrm>
            <a:off x="285720" y="2071684"/>
            <a:ext cx="106680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/>
              <a:t>高超</a:t>
            </a:r>
          </a:p>
        </p:txBody>
      </p:sp>
      <p:sp>
        <p:nvSpPr>
          <p:cNvPr id="9" name="Text Box 20" title=""/>
          <p:cNvSpPr txBox="1">
            <a:spLocks noChangeArrowheads="1"/>
          </p:cNvSpPr>
          <p:nvPr/>
        </p:nvSpPr>
        <p:spPr bwMode="auto">
          <a:xfrm>
            <a:off x="7215206" y="1571618"/>
            <a:ext cx="857256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/>
              <a:t>侧面</a:t>
            </a:r>
            <a:endParaRPr lang="zh-CN" altLang="en-US" sz="2400" b="1"/>
          </a:p>
        </p:txBody>
      </p:sp>
      <p:sp>
        <p:nvSpPr>
          <p:cNvPr id="12" name="矩形 11" title=""/>
          <p:cNvSpPr/>
          <p:nvPr/>
        </p:nvSpPr>
        <p:spPr>
          <a:xfrm>
            <a:off x="1785918" y="1000114"/>
            <a:ext cx="664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smtClean="0"/>
              <a:t>凡长安豪家富人为观游及卖果者，皆争迎取养。</a:t>
            </a:r>
            <a:endParaRPr lang="zh-CN" altLang="en-US" sz="2400" b="1"/>
          </a:p>
        </p:txBody>
      </p:sp>
      <p:sp>
        <p:nvSpPr>
          <p:cNvPr id="13" name="矩形 12" title=""/>
          <p:cNvSpPr/>
          <p:nvPr/>
        </p:nvSpPr>
        <p:spPr>
          <a:xfrm>
            <a:off x="1785918" y="1857370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smtClean="0"/>
              <a:t>视驼所种树，或迁徙，无不活，且硕茂，早实以蕃。</a:t>
            </a:r>
          </a:p>
        </p:txBody>
      </p:sp>
      <p:sp>
        <p:nvSpPr>
          <p:cNvPr id="14" name="矩形 13" title=""/>
          <p:cNvSpPr/>
          <p:nvPr/>
        </p:nvSpPr>
        <p:spPr>
          <a:xfrm>
            <a:off x="1785918" y="2895903"/>
            <a:ext cx="7715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/>
              <a:t>他植者虽窥伺效慕，莫能如也。</a:t>
            </a:r>
            <a:endParaRPr lang="zh-CN" altLang="en-US" sz="2400" b="1"/>
          </a:p>
        </p:txBody>
      </p:sp>
      <p:sp>
        <p:nvSpPr>
          <p:cNvPr id="15" name="左大括号 14" title=""/>
          <p:cNvSpPr/>
          <p:nvPr/>
        </p:nvSpPr>
        <p:spPr>
          <a:xfrm>
            <a:off x="1428728" y="1357304"/>
            <a:ext cx="285752" cy="2000264"/>
          </a:xfrm>
          <a:prstGeom prst="leftBrace">
            <a:avLst>
              <a:gd name="adj1" fmla="val 62513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20" title=""/>
          <p:cNvSpPr txBox="1">
            <a:spLocks noChangeArrowheads="1"/>
          </p:cNvSpPr>
          <p:nvPr/>
        </p:nvSpPr>
        <p:spPr bwMode="auto">
          <a:xfrm>
            <a:off x="7929586" y="2428874"/>
            <a:ext cx="857256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/>
              <a:t>正面</a:t>
            </a:r>
            <a:endParaRPr lang="zh-CN" altLang="en-US" sz="2400" b="1"/>
          </a:p>
        </p:txBody>
      </p:sp>
      <p:sp>
        <p:nvSpPr>
          <p:cNvPr id="17" name="Text Box 20" title=""/>
          <p:cNvSpPr txBox="1">
            <a:spLocks noChangeArrowheads="1"/>
          </p:cNvSpPr>
          <p:nvPr/>
        </p:nvSpPr>
        <p:spPr bwMode="auto">
          <a:xfrm>
            <a:off x="6215074" y="2857502"/>
            <a:ext cx="857256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/>
              <a:t>反衬</a:t>
            </a:r>
            <a:endParaRPr lang="zh-CN" altLang="en-US" sz="2400" b="1"/>
          </a:p>
        </p:txBody>
      </p:sp>
      <p:sp>
        <p:nvSpPr>
          <p:cNvPr id="19" name="矩形 18" title=""/>
          <p:cNvSpPr/>
          <p:nvPr/>
        </p:nvSpPr>
        <p:spPr>
          <a:xfrm>
            <a:off x="428596" y="3643320"/>
            <a:ext cx="8143932" cy="12003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b="1" smtClean="0"/>
              <a:t>作者从</a:t>
            </a:r>
            <a:r>
              <a:rPr lang="zh-CN" altLang="en-US" sz="2400" b="1" smtClean="0">
                <a:solidFill>
                  <a:srgbClr val="FFFF00"/>
                </a:solidFill>
              </a:rPr>
              <a:t>买树者</a:t>
            </a:r>
            <a:r>
              <a:rPr lang="zh-CN" altLang="en-US" sz="2400" b="1" smtClean="0"/>
              <a:t>、</a:t>
            </a:r>
            <a:r>
              <a:rPr lang="zh-CN" altLang="en-US" sz="2400" b="1" smtClean="0">
                <a:solidFill>
                  <a:srgbClr val="FFFF00"/>
                </a:solidFill>
              </a:rPr>
              <a:t>树</a:t>
            </a:r>
            <a:r>
              <a:rPr lang="zh-CN" altLang="en-US" sz="2400" b="1" smtClean="0"/>
              <a:t>、</a:t>
            </a:r>
            <a:r>
              <a:rPr lang="zh-CN" altLang="en-US" sz="2400" b="1" smtClean="0">
                <a:solidFill>
                  <a:srgbClr val="FFFF00"/>
                </a:solidFill>
              </a:rPr>
              <a:t>他植者</a:t>
            </a:r>
            <a:r>
              <a:rPr lang="zh-CN" altLang="en-US" sz="2400" b="1" smtClean="0"/>
              <a:t>三个角度，极写郭橐驼种树之业绩非凡，令读者悬念陡生：</a:t>
            </a:r>
            <a:r>
              <a:rPr lang="zh-CN" altLang="en-US" sz="2400" b="1" smtClean="0">
                <a:solidFill>
                  <a:srgbClr val="FF0000"/>
                </a:solidFill>
              </a:rPr>
              <a:t>此老宁有养树仙方乎？</a:t>
            </a:r>
            <a:r>
              <a:rPr lang="zh-CN" altLang="en-US" sz="2400" b="1" smtClean="0"/>
              <a:t>为橐驼言论</a:t>
            </a:r>
            <a:r>
              <a:rPr lang="zh-CN" altLang="en-US" sz="2400" b="1" smtClean="0">
                <a:solidFill>
                  <a:srgbClr val="00B0F0"/>
                </a:solidFill>
              </a:rPr>
              <a:t>张本</a:t>
            </a:r>
            <a:r>
              <a:rPr lang="zh-CN" altLang="en-US" sz="2400" b="1" smtClean="0"/>
              <a:t>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2" grpId="0"/>
      <p:bldP spid="13" grpId="0"/>
      <p:bldP spid="14" grpId="0"/>
      <p:bldP spid="15" grpId="0" animBg="1"/>
      <p:bldP spid="16" grpId="0" animBg="1"/>
      <p:bldP spid="17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9573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取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28728" y="0"/>
            <a:ext cx="8537915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攻占，夺取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南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汉中，西举巴蜀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过秦论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廉颇为赵将，伐齐，大破之，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阳晋。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廉颇蔺相如列传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9" name="矩形 8" title=""/>
          <p:cNvSpPr/>
          <p:nvPr/>
        </p:nvSpPr>
        <p:spPr>
          <a:xfrm>
            <a:off x="1357290" y="1285866"/>
            <a:ext cx="884729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拿，拿来占有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财物无所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，妇女无所幸。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鸿门宴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臣观大王无意偿赵王城邑，故臣复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璧。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廉颇蔺相如列传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奈何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之尽锱铢，用之如泥沙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阿房宫赋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8" name="矩形 7" title=""/>
          <p:cNvSpPr/>
          <p:nvPr/>
        </p:nvSpPr>
        <p:spPr>
          <a:xfrm>
            <a:off x="1403648" y="2917082"/>
            <a:ext cx="513473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提取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青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之于蓝，而青于蓝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劝学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1403648" y="3829821"/>
            <a:ext cx="575349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开辟，开通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伐竹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道，下见小潭。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小石潭记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9573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取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353620" y="1074970"/>
            <a:ext cx="513473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⑥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选取，求取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舍生而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义者也。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鱼我所欲也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9" name="矩形 8" title=""/>
          <p:cNvSpPr/>
          <p:nvPr/>
        </p:nvSpPr>
        <p:spPr>
          <a:xfrm>
            <a:off x="1379616" y="2012972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⑦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通“娶”，娶妻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今若相遣归，终老不复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孔雀东南飞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8" name="矩形 7" title=""/>
          <p:cNvSpPr/>
          <p:nvPr/>
        </p:nvSpPr>
        <p:spPr>
          <a:xfrm>
            <a:off x="1403648" y="4016556"/>
            <a:ext cx="2529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⑧ 取告：请假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10252289" y="553509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北</a:t>
            </a:r>
          </a:p>
        </p:txBody>
      </p:sp>
      <p:sp>
        <p:nvSpPr>
          <p:cNvPr id="11" name="矩形 10" title=""/>
          <p:cNvSpPr/>
          <p:nvPr/>
        </p:nvSpPr>
        <p:spPr>
          <a:xfrm>
            <a:off x="1387298" y="70278"/>
            <a:ext cx="730039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⑤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选用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此学者不可以不深思而慎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之也。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游褒禅山记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2" name="矩形 11" title="">
            <a:extLst>
              <a:ext uri="{FF2B5EF4-FFF2-40B4-BE49-F238E27FC236}">
                <a16:creationId xmlns:a16="http://schemas.microsoft.com/office/drawing/2014/main" id="{F7E218BC-4D0A-4F80-ADE2-BC419AE7755F}"/>
              </a:ext>
            </a:extLst>
          </p:cNvPr>
          <p:cNvSpPr/>
          <p:nvPr/>
        </p:nvSpPr>
        <p:spPr>
          <a:xfrm>
            <a:off x="1403648" y="2931790"/>
            <a:ext cx="9466053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⑧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招致，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雇佣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凡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长安豪富人为观游及卖果者，皆争迎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取养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9573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窥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0"/>
            <a:ext cx="606287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看，观察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朝服衣冠，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窥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镜。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邹忌讽齐王纳谏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9" name="矩形 8" title=""/>
          <p:cNvSpPr/>
          <p:nvPr/>
        </p:nvSpPr>
        <p:spPr>
          <a:xfrm>
            <a:off x="1403648" y="1071552"/>
            <a:ext cx="420660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偷看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蔽林间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窥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之。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黔之驴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8" name="矩形 7" title=""/>
          <p:cNvSpPr/>
          <p:nvPr/>
        </p:nvSpPr>
        <p:spPr>
          <a:xfrm>
            <a:off x="1403648" y="2143122"/>
            <a:ext cx="754886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窥伺，暗中观望动静，等待机会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君臣固守以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窥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周室 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过秦论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他植者虽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窥伺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效慕，莫能如也。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1434177" y="3571882"/>
            <a:ext cx="397416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通“跬”，半步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窥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步难行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乌有先生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568862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如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</a:p>
        </p:txBody>
      </p:sp>
      <p:sp>
        <p:nvSpPr>
          <p:cNvPr id="6" name="左大括号 5" title=""/>
          <p:cNvSpPr/>
          <p:nvPr/>
        </p:nvSpPr>
        <p:spPr>
          <a:xfrm>
            <a:off x="1130723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90763" y="2032273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如同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隔篁竹，闻水声，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鸣佩环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小石潭记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75656" y="-18"/>
            <a:ext cx="6681637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去往到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（报赴之造如诣去往适）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坐须臾，沛公起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厕。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鸿门宴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纵一苇之所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，凌万顷之茫然。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赤壁赋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</a:endParaRPr>
          </a:p>
          <a:p>
            <a:pPr marL="514350" indent="-514350"/>
            <a:endParaRPr lang="en-US" altLang="zh-CN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 title=""/>
          <p:cNvSpPr/>
          <p:nvPr/>
        </p:nvSpPr>
        <p:spPr>
          <a:xfrm>
            <a:off x="1490763" y="1214428"/>
            <a:ext cx="482536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依照，遵从，按照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诏本郡岁治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戬法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郑戬传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1500166" y="2907199"/>
            <a:ext cx="7609776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及，比得上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徐公来，孰视之，自以为不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邹忌讽齐王纳谏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天时不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地利，地利不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人和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孟子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他植者虽窥伺效慕，莫能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也。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种树郭橐驼传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568862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如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6" name="左大括号 5" title=""/>
          <p:cNvSpPr/>
          <p:nvPr/>
        </p:nvSpPr>
        <p:spPr>
          <a:xfrm>
            <a:off x="1130723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75656" y="250438"/>
            <a:ext cx="822853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⑥表假设，倘若，如果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洛阳亲友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相问，一片冰心在玉壶。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芙蓉楼送辛渐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 title=""/>
          <p:cNvSpPr/>
          <p:nvPr/>
        </p:nvSpPr>
        <p:spPr>
          <a:xfrm>
            <a:off x="1490763" y="1214428"/>
            <a:ext cx="699101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⑦助词，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的样子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短褐穿结，箪瓢屡空，晏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五柳先生传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2" name="矩形 11" title=""/>
          <p:cNvSpPr/>
          <p:nvPr/>
        </p:nvSpPr>
        <p:spPr>
          <a:xfrm>
            <a:off x="1500166" y="2285998"/>
            <a:ext cx="482536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⑧如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何：把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怎么办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如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太行王屋何？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愚公移山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4" name="矩形 13" title=""/>
          <p:cNvSpPr/>
          <p:nvPr/>
        </p:nvSpPr>
        <p:spPr>
          <a:xfrm>
            <a:off x="1500166" y="3214692"/>
            <a:ext cx="668163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⑨如何：奈何，怎么办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如何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四纪为天子，不及卢家有莫愁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马嵬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 title=""/>
          <p:cNvSpPr/>
          <p:nvPr/>
        </p:nvSpPr>
        <p:spPr>
          <a:xfrm>
            <a:off x="3786182" y="214296"/>
            <a:ext cx="514353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b="1" smtClean="0">
                <a:solidFill>
                  <a:srgbClr val="C00000"/>
                </a:solidFill>
              </a:rPr>
              <a:t>萦萦窗下兰，密密堂前柳。</a:t>
            </a:r>
            <a:endParaRPr lang="en-US" altLang="zh-CN" sz="2400" b="1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——</a:t>
            </a:r>
            <a:r>
              <a:rPr lang="zh-CN" altLang="en-US" sz="2400" smtClean="0"/>
              <a:t>五柳先生归隐后，自家门前种五株柳树</a:t>
            </a:r>
            <a:endParaRPr lang="en-US" altLang="zh-CN" sz="2400" smtClean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b="1" smtClean="0">
                <a:solidFill>
                  <a:srgbClr val="0070C0"/>
                </a:solidFill>
              </a:rPr>
              <a:t>奉气桃栽一百根，春前为送浣花溪。</a:t>
            </a:r>
            <a:endParaRPr lang="en-US" altLang="zh-CN" sz="2400" b="1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——</a:t>
            </a:r>
            <a:r>
              <a:rPr lang="zh-CN" altLang="en-US" sz="2400" smtClean="0"/>
              <a:t>杜甫流浪四川浣花溪，向当地人要桃树苗</a:t>
            </a:r>
            <a:endParaRPr lang="en-US" altLang="zh-CN" sz="2400" smtClean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b="1" smtClean="0">
                <a:solidFill>
                  <a:srgbClr val="7030A0"/>
                </a:solidFill>
              </a:rPr>
              <a:t>柳州柳刺史，种树柳江边。</a:t>
            </a:r>
            <a:endParaRPr lang="en-US" altLang="zh-CN" sz="2400" b="1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——</a:t>
            </a:r>
            <a:r>
              <a:rPr lang="zh-CN" altLang="en-US" sz="2400" smtClean="0"/>
              <a:t>“柳痴”柳州刺史柳宗元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zh-CN" altLang="en-US" sz="2400"/>
          </a:p>
        </p:txBody>
      </p:sp>
      <p:pic>
        <p:nvPicPr>
          <p:cNvPr id="3075" name="Picture 3" title="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"/>
            <a:ext cx="3518333" cy="5143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 title=""/>
          <p:cNvSpPr/>
          <p:nvPr/>
        </p:nvSpPr>
        <p:spPr>
          <a:xfrm>
            <a:off x="3331432" y="759257"/>
            <a:ext cx="2214578" cy="221457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smtClean="0"/>
              <a:t>3</a:t>
            </a:r>
            <a:endParaRPr lang="zh-CN" altLang="en-US" sz="7200" b="1"/>
          </a:p>
        </p:txBody>
      </p:sp>
      <p:sp>
        <p:nvSpPr>
          <p:cNvPr id="6" name="矩形 5" title=""/>
          <p:cNvSpPr/>
          <p:nvPr/>
        </p:nvSpPr>
        <p:spPr>
          <a:xfrm>
            <a:off x="2491603" y="3286130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chemeClr val="bg1">
                    <a:lumMod val="50000"/>
                  </a:schemeClr>
                </a:solidFill>
              </a:rPr>
              <a:t>由郭橐驼自述种树之法。</a:t>
            </a:r>
            <a:endParaRPr lang="zh-CN" altLang="en-US" sz="2800" b="1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0" y="-516182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/>
              <a:t>有问之，对曰：“橐驼非能使木</a:t>
            </a:r>
            <a:r>
              <a:rPr lang="zh-CN" altLang="en-US" sz="3200" b="1">
                <a:solidFill>
                  <a:srgbClr val="FF0000"/>
                </a:solidFill>
              </a:rPr>
              <a:t>寿</a:t>
            </a:r>
            <a:r>
              <a:rPr lang="zh-CN" altLang="en-US" sz="3200" b="1"/>
              <a:t>且</a:t>
            </a:r>
            <a:r>
              <a:rPr lang="zh-CN" altLang="en-US" sz="3200" b="1">
                <a:solidFill>
                  <a:srgbClr val="0070C0"/>
                </a:solidFill>
              </a:rPr>
              <a:t>孳</a:t>
            </a:r>
            <a:r>
              <a:rPr lang="zh-CN" altLang="en-US" sz="3200" b="1"/>
              <a:t>也，能顺木之</a:t>
            </a:r>
            <a:r>
              <a:rPr lang="zh-CN" altLang="en-US" sz="3200" b="1">
                <a:solidFill>
                  <a:srgbClr val="0070C0"/>
                </a:solidFill>
              </a:rPr>
              <a:t>天</a:t>
            </a:r>
            <a:r>
              <a:rPr lang="zh-CN" altLang="en-US" sz="3200" b="1">
                <a:solidFill>
                  <a:srgbClr val="FF33CC"/>
                </a:solidFill>
              </a:rPr>
              <a:t>以</a:t>
            </a:r>
            <a:r>
              <a:rPr lang="zh-CN" altLang="en-US" sz="3200" b="1">
                <a:solidFill>
                  <a:srgbClr val="0070C0"/>
                </a:solidFill>
              </a:rPr>
              <a:t>致</a:t>
            </a:r>
            <a:r>
              <a:rPr lang="zh-CN" altLang="en-US" sz="3200" b="1"/>
              <a:t>其性焉</a:t>
            </a:r>
            <a:r>
              <a:rPr lang="zh-CN" altLang="en-US" sz="3200" b="1">
                <a:solidFill>
                  <a:srgbClr val="0070C0"/>
                </a:solidFill>
              </a:rPr>
              <a:t>尔</a:t>
            </a:r>
            <a:r>
              <a:rPr lang="zh-CN" altLang="en-US" sz="3200" b="1"/>
              <a:t>。凡</a:t>
            </a:r>
            <a:r>
              <a:rPr lang="zh-CN" altLang="en-US" sz="3200" b="1">
                <a:solidFill>
                  <a:srgbClr val="0070C0"/>
                </a:solidFill>
              </a:rPr>
              <a:t>植</a:t>
            </a:r>
            <a:r>
              <a:rPr lang="zh-CN" altLang="en-US" sz="3200" b="1"/>
              <a:t>木之</a:t>
            </a:r>
            <a:r>
              <a:rPr lang="zh-CN" altLang="en-US" sz="3200" b="1">
                <a:solidFill>
                  <a:srgbClr val="0070C0"/>
                </a:solidFill>
              </a:rPr>
              <a:t>性</a:t>
            </a:r>
            <a:r>
              <a:rPr lang="zh-CN" altLang="en-US" sz="3200" b="1"/>
              <a:t>，</a:t>
            </a:r>
            <a:r>
              <a:rPr lang="zh-CN" altLang="en-US" sz="3200" b="1" smtClean="0"/>
              <a:t>其</a:t>
            </a:r>
            <a:r>
              <a:rPr lang="zh-CN" altLang="en-US" sz="3200" b="1" smtClean="0">
                <a:solidFill>
                  <a:srgbClr val="0070C0"/>
                </a:solidFill>
              </a:rPr>
              <a:t>本</a:t>
            </a:r>
            <a:r>
              <a:rPr lang="zh-CN" altLang="en-US" sz="3200" b="1" smtClean="0"/>
              <a:t>欲</a:t>
            </a:r>
            <a:r>
              <a:rPr lang="zh-CN" altLang="en-US" sz="3200" b="1"/>
              <a:t>舒，其</a:t>
            </a:r>
            <a:r>
              <a:rPr lang="zh-CN" altLang="en-US" sz="3200" b="1">
                <a:solidFill>
                  <a:srgbClr val="0070C0"/>
                </a:solidFill>
              </a:rPr>
              <a:t>培</a:t>
            </a:r>
            <a:r>
              <a:rPr lang="zh-CN" altLang="en-US" sz="3200" b="1"/>
              <a:t>欲平，其土欲</a:t>
            </a:r>
            <a:r>
              <a:rPr lang="zh-CN" altLang="en-US" sz="3200" b="1">
                <a:solidFill>
                  <a:srgbClr val="0070C0"/>
                </a:solidFill>
              </a:rPr>
              <a:t>故</a:t>
            </a:r>
            <a:r>
              <a:rPr lang="zh-CN" altLang="en-US" sz="3200" b="1"/>
              <a:t>，其</a:t>
            </a:r>
            <a:r>
              <a:rPr lang="zh-CN" altLang="en-US" sz="3200" b="1">
                <a:solidFill>
                  <a:srgbClr val="FF0000"/>
                </a:solidFill>
              </a:rPr>
              <a:t>筑</a:t>
            </a:r>
            <a:r>
              <a:rPr lang="zh-CN" altLang="en-US" sz="3200" b="1"/>
              <a:t>欲</a:t>
            </a:r>
            <a:r>
              <a:rPr lang="zh-CN" altLang="en-US" sz="3200" b="1">
                <a:solidFill>
                  <a:srgbClr val="0070C0"/>
                </a:solidFill>
              </a:rPr>
              <a:t>密</a:t>
            </a:r>
            <a:r>
              <a:rPr lang="zh-CN" altLang="en-US" sz="3200" b="1"/>
              <a:t>。</a:t>
            </a:r>
            <a:r>
              <a:rPr lang="zh-CN" altLang="en-US" sz="3200" b="1">
                <a:solidFill>
                  <a:srgbClr val="0070C0"/>
                </a:solidFill>
              </a:rPr>
              <a:t>既然</a:t>
            </a:r>
            <a:r>
              <a:rPr lang="zh-CN" altLang="en-US" sz="3200" b="1">
                <a:solidFill>
                  <a:srgbClr val="FF0000"/>
                </a:solidFill>
              </a:rPr>
              <a:t>已</a:t>
            </a:r>
            <a:r>
              <a:rPr lang="zh-CN" altLang="en-US" sz="3200" b="1"/>
              <a:t>，勿动勿</a:t>
            </a:r>
            <a:r>
              <a:rPr lang="zh-CN" altLang="en-US" sz="3200" b="1">
                <a:solidFill>
                  <a:srgbClr val="0070C0"/>
                </a:solidFill>
              </a:rPr>
              <a:t>虑</a:t>
            </a:r>
            <a:r>
              <a:rPr lang="zh-CN" altLang="en-US" sz="3200" b="1"/>
              <a:t>，</a:t>
            </a:r>
            <a:r>
              <a:rPr lang="zh-CN" altLang="en-US" sz="3200" b="1">
                <a:solidFill>
                  <a:srgbClr val="0070C0"/>
                </a:solidFill>
              </a:rPr>
              <a:t>去</a:t>
            </a:r>
            <a:r>
              <a:rPr lang="zh-CN" altLang="en-US" sz="3200" b="1"/>
              <a:t>不复</a:t>
            </a:r>
            <a:r>
              <a:rPr lang="zh-CN" altLang="en-US" sz="3200" b="1">
                <a:solidFill>
                  <a:srgbClr val="0070C0"/>
                </a:solidFill>
              </a:rPr>
              <a:t>顾</a:t>
            </a:r>
            <a:r>
              <a:rPr lang="zh-CN" altLang="en-US" sz="3200" b="1"/>
              <a:t>。其</a:t>
            </a:r>
            <a:r>
              <a:rPr lang="zh-CN" altLang="en-US" sz="3200" b="1">
                <a:solidFill>
                  <a:srgbClr val="0070C0"/>
                </a:solidFill>
              </a:rPr>
              <a:t>莳</a:t>
            </a:r>
            <a:r>
              <a:rPr lang="zh-CN" altLang="en-US" sz="3200" b="1"/>
              <a:t>也若子，其</a:t>
            </a:r>
            <a:r>
              <a:rPr lang="zh-CN" altLang="en-US" sz="3200" b="1">
                <a:solidFill>
                  <a:srgbClr val="0070C0"/>
                </a:solidFill>
              </a:rPr>
              <a:t>置</a:t>
            </a:r>
            <a:r>
              <a:rPr lang="zh-CN" altLang="en-US" sz="3200" b="1"/>
              <a:t>也若弃</a:t>
            </a:r>
            <a:r>
              <a:rPr lang="zh-CN" altLang="en-US" sz="3200" b="1" smtClean="0"/>
              <a:t>，</a:t>
            </a:r>
            <a:endParaRPr lang="zh-CN" altLang="en-US" sz="3200" b="1"/>
          </a:p>
        </p:txBody>
      </p:sp>
      <p:sp>
        <p:nvSpPr>
          <p:cNvPr id="10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4788024" y="555526"/>
            <a:ext cx="1872208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</a:rPr>
              <a:t>N-v</a:t>
            </a:r>
            <a:r>
              <a:rPr lang="zh-CN" altLang="en-US" sz="2400" b="1">
                <a:solidFill>
                  <a:schemeClr val="bg1"/>
                </a:solidFill>
              </a:rPr>
              <a:t>活的长久</a:t>
            </a:r>
          </a:p>
        </p:txBody>
      </p:sp>
      <p:sp>
        <p:nvSpPr>
          <p:cNvPr id="11" name="TextBox 9" title="">
            <a:extLst>
              <a:ext uri="{FF2B5EF4-FFF2-40B4-BE49-F238E27FC236}">
                <a16:creationId xmlns:a16="http://schemas.microsoft.com/office/drawing/2014/main" id="{401EF24A-C8B5-4095-97C9-2819E8A73E5B}"/>
              </a:ext>
            </a:extLst>
          </p:cNvPr>
          <p:cNvSpPr txBox="1"/>
          <p:nvPr/>
        </p:nvSpPr>
        <p:spPr>
          <a:xfrm>
            <a:off x="6732240" y="555525"/>
            <a:ext cx="155453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生长繁育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2" name="TextBox 9" title="">
            <a:extLst>
              <a:ext uri="{FF2B5EF4-FFF2-40B4-BE49-F238E27FC236}">
                <a16:creationId xmlns:a16="http://schemas.microsoft.com/office/drawing/2014/main" id="{5D35A641-A703-424F-A80E-F53F21A9071D}"/>
              </a:ext>
            </a:extLst>
          </p:cNvPr>
          <p:cNvSpPr txBox="1"/>
          <p:nvPr/>
        </p:nvSpPr>
        <p:spPr>
          <a:xfrm>
            <a:off x="697248" y="804089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天性</a:t>
            </a:r>
          </a:p>
        </p:txBody>
      </p:sp>
      <p:sp>
        <p:nvSpPr>
          <p:cNvPr id="13" name="TextBox 9" title="">
            <a:extLst>
              <a:ext uri="{FF2B5EF4-FFF2-40B4-BE49-F238E27FC236}">
                <a16:creationId xmlns:a16="http://schemas.microsoft.com/office/drawing/2014/main" id="{1497C8C0-19AA-4F9C-A3A2-2D7CCE61CA70}"/>
              </a:ext>
            </a:extLst>
          </p:cNvPr>
          <p:cNvSpPr txBox="1"/>
          <p:nvPr/>
        </p:nvSpPr>
        <p:spPr>
          <a:xfrm>
            <a:off x="1626512" y="804089"/>
            <a:ext cx="1145288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极、尽</a:t>
            </a:r>
          </a:p>
        </p:txBody>
      </p:sp>
      <p:sp>
        <p:nvSpPr>
          <p:cNvPr id="14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4359396" y="177966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种植</a:t>
            </a:r>
          </a:p>
        </p:txBody>
      </p:sp>
      <p:sp>
        <p:nvSpPr>
          <p:cNvPr id="15" name="TextBox 9" title="">
            <a:extLst>
              <a:ext uri="{FF2B5EF4-FFF2-40B4-BE49-F238E27FC236}">
                <a16:creationId xmlns:a16="http://schemas.microsoft.com/office/drawing/2014/main" id="{3A2A6066-9671-4946-9DE5-9169A0E14F19}"/>
              </a:ext>
            </a:extLst>
          </p:cNvPr>
          <p:cNvSpPr txBox="1"/>
          <p:nvPr/>
        </p:nvSpPr>
        <p:spPr>
          <a:xfrm>
            <a:off x="5586952" y="177966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方法</a:t>
            </a:r>
          </a:p>
        </p:txBody>
      </p:sp>
      <p:sp>
        <p:nvSpPr>
          <p:cNvPr id="9" name="TextBox 9" title="">
            <a:extLst>
              <a:ext uri="{FF2B5EF4-FFF2-40B4-BE49-F238E27FC236}">
                <a16:creationId xmlns:a16="http://schemas.microsoft.com/office/drawing/2014/main" id="{3A2A6066-9671-4946-9DE5-9169A0E14F19}"/>
              </a:ext>
            </a:extLst>
          </p:cNvPr>
          <p:cNvSpPr txBox="1"/>
          <p:nvPr/>
        </p:nvSpPr>
        <p:spPr>
          <a:xfrm>
            <a:off x="6572264" y="1785932"/>
            <a:ext cx="1500198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树木的根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6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57158" y="300037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培土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7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214678" y="2000246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旧的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8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3071802" y="3000378"/>
            <a:ext cx="1372142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</a:rPr>
              <a:t>N-v</a:t>
            </a:r>
            <a:r>
              <a:rPr lang="zh-CN" altLang="en-US" sz="2400" b="1" smtClean="0">
                <a:solidFill>
                  <a:schemeClr val="bg1"/>
                </a:solidFill>
              </a:rPr>
              <a:t>捣土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4515382" y="3000378"/>
            <a:ext cx="857256" cy="830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密实</a:t>
            </a:r>
            <a:endParaRPr lang="en-US" altLang="zh-CN" sz="2400" b="1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结实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0" name="TextBox 9" title="">
            <a:extLst>
              <a:ext uri="{FF2B5EF4-FFF2-40B4-BE49-F238E27FC236}">
                <a16:creationId xmlns:a16="http://schemas.microsoft.com/office/drawing/2014/main" id="{3A2A6066-9671-4946-9DE5-9169A0E14F19}"/>
              </a:ext>
            </a:extLst>
          </p:cNvPr>
          <p:cNvSpPr txBox="1"/>
          <p:nvPr/>
        </p:nvSpPr>
        <p:spPr>
          <a:xfrm>
            <a:off x="5444076" y="300037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已经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1" name="TextBox 9" title="">
            <a:extLst>
              <a:ext uri="{FF2B5EF4-FFF2-40B4-BE49-F238E27FC236}">
                <a16:creationId xmlns:a16="http://schemas.microsoft.com/office/drawing/2014/main" id="{3A2A6066-9671-4946-9DE5-9169A0E14F19}"/>
              </a:ext>
            </a:extLst>
          </p:cNvPr>
          <p:cNvSpPr txBox="1"/>
          <p:nvPr/>
        </p:nvSpPr>
        <p:spPr>
          <a:xfrm>
            <a:off x="6372770" y="300037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这样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2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7294022" y="3000378"/>
            <a:ext cx="1872208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通“矣”了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3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57158" y="4214824"/>
            <a:ext cx="857256" cy="830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忧虑担心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4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1285852" y="4214824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离开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5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357422" y="4214824"/>
            <a:ext cx="1143008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回头看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6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571868" y="4214824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种植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7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6000760" y="4214824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放置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8" name="TextBox 9" title="">
            <a:extLst>
              <a:ext uri="{FF2B5EF4-FFF2-40B4-BE49-F238E27FC236}">
                <a16:creationId xmlns:a16="http://schemas.microsoft.com/office/drawing/2014/main" id="{5D35A641-A703-424F-A80E-F53F21A9071D}"/>
              </a:ext>
            </a:extLst>
          </p:cNvPr>
          <p:cNvSpPr txBox="1"/>
          <p:nvPr/>
        </p:nvSpPr>
        <p:spPr>
          <a:xfrm>
            <a:off x="1142976" y="1752895"/>
            <a:ext cx="857256" cy="461665"/>
          </a:xfrm>
          <a:prstGeom prst="rect">
            <a:avLst/>
          </a:prstGeom>
          <a:noFill/>
          <a:ln w="19050">
            <a:solidFill>
              <a:srgbClr val="FF33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FF33CC"/>
                </a:solidFill>
              </a:rPr>
              <a:t>从而</a:t>
            </a:r>
            <a:endParaRPr lang="zh-CN" altLang="en-US" sz="2400" b="1">
              <a:solidFill>
                <a:srgbClr val="FF33CC"/>
              </a:solidFill>
            </a:endParaRPr>
          </a:p>
        </p:txBody>
      </p:sp>
      <p:sp>
        <p:nvSpPr>
          <p:cNvPr id="29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000364" y="785800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罢了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0" y="0"/>
            <a:ext cx="9144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smtClean="0">
                <a:ea typeface="仿宋_GB2312" pitchFamily="49" charset="-122"/>
              </a:rPr>
              <a:t>有（人）问他（种树的方法），回答说：“橐驼并不是能使</a:t>
            </a:r>
            <a:r>
              <a:rPr kumimoji="1" lang="zh-CN" altLang="en-US" sz="2800" b="1" smtClean="0">
                <a:solidFill>
                  <a:srgbClr val="FF0000"/>
                </a:solidFill>
                <a:ea typeface="仿宋_GB2312" pitchFamily="49" charset="-122"/>
              </a:rPr>
              <a:t>树木长寿</a:t>
            </a:r>
            <a:r>
              <a:rPr kumimoji="1" lang="zh-CN" altLang="en-US" sz="2800" b="1" smtClean="0">
                <a:ea typeface="仿宋_GB2312" pitchFamily="49" charset="-122"/>
              </a:rPr>
              <a:t>而且</a:t>
            </a:r>
            <a:r>
              <a:rPr kumimoji="1" lang="zh-CN" altLang="en-US" sz="2800" b="1" smtClean="0">
                <a:solidFill>
                  <a:srgbClr val="FF0000"/>
                </a:solidFill>
                <a:ea typeface="仿宋_GB2312" pitchFamily="49" charset="-122"/>
              </a:rPr>
              <a:t>茂盛</a:t>
            </a:r>
            <a:r>
              <a:rPr kumimoji="1" lang="zh-CN" altLang="en-US" sz="2800" b="1" smtClean="0">
                <a:ea typeface="仿宋_GB2312" pitchFamily="49" charset="-122"/>
              </a:rPr>
              <a:t>啊，（而是）能</a:t>
            </a:r>
            <a:r>
              <a:rPr kumimoji="1" lang="zh-CN" altLang="en-US" sz="2800" b="1" smtClean="0">
                <a:solidFill>
                  <a:srgbClr val="FF0000"/>
                </a:solidFill>
                <a:ea typeface="仿宋_GB2312" pitchFamily="49" charset="-122"/>
              </a:rPr>
              <a:t>顺应</a:t>
            </a:r>
            <a:r>
              <a:rPr kumimoji="1" lang="zh-CN" altLang="en-US" sz="2800" b="1" smtClean="0">
                <a:ea typeface="仿宋_GB2312" pitchFamily="49" charset="-122"/>
              </a:rPr>
              <a:t>树木的自然生长规律以</a:t>
            </a:r>
            <a:r>
              <a:rPr kumimoji="1" lang="zh-CN" altLang="en-US" sz="2800" b="1" u="sng" smtClean="0">
                <a:solidFill>
                  <a:srgbClr val="FF0000"/>
                </a:solidFill>
                <a:ea typeface="仿宋_GB2312" pitchFamily="49" charset="-122"/>
              </a:rPr>
              <a:t>使它的本性发展</a:t>
            </a:r>
            <a:r>
              <a:rPr kumimoji="1" lang="zh-CN" altLang="en-US" sz="2800" b="1" smtClean="0">
                <a:ea typeface="仿宋_GB2312" pitchFamily="49" charset="-122"/>
              </a:rPr>
              <a:t>而已。大凡种树的方法，（它的）根要舒展，（它的）培土要平，（它的）土要旧的，（它的）捣土要结实。已经这样做了，不要（再）动，不要忧虑，离开后就</a:t>
            </a:r>
            <a:r>
              <a:rPr kumimoji="1" lang="zh-CN" altLang="en-US" sz="2800" b="1" smtClean="0">
                <a:solidFill>
                  <a:srgbClr val="FF0000"/>
                </a:solidFill>
                <a:ea typeface="仿宋_GB2312" pitchFamily="49" charset="-122"/>
              </a:rPr>
              <a:t>不再去看</a:t>
            </a:r>
            <a:r>
              <a:rPr kumimoji="1" lang="zh-CN" altLang="en-US" sz="2800" b="1" smtClean="0">
                <a:ea typeface="仿宋_GB2312" pitchFamily="49" charset="-122"/>
              </a:rPr>
              <a:t>。 （那）种植（小心得）</a:t>
            </a:r>
            <a:r>
              <a:rPr kumimoji="1" lang="zh-CN" altLang="en-US" sz="2800" b="1" smtClean="0">
                <a:solidFill>
                  <a:srgbClr val="FF0000"/>
                </a:solidFill>
                <a:ea typeface="仿宋_GB2312" pitchFamily="49" charset="-122"/>
              </a:rPr>
              <a:t>像对待孩子</a:t>
            </a:r>
            <a:r>
              <a:rPr kumimoji="1" lang="zh-CN" altLang="en-US" sz="2800" b="1" smtClean="0">
                <a:ea typeface="仿宋_GB2312" pitchFamily="49" charset="-122"/>
              </a:rPr>
              <a:t>，（那）放在一边（不管）</a:t>
            </a:r>
            <a:r>
              <a:rPr kumimoji="1" lang="zh-CN" altLang="en-US" sz="2800" b="1" smtClean="0">
                <a:solidFill>
                  <a:srgbClr val="FF0000"/>
                </a:solidFill>
                <a:ea typeface="仿宋_GB2312" pitchFamily="49" charset="-122"/>
              </a:rPr>
              <a:t>像抛弃掉了</a:t>
            </a:r>
            <a:r>
              <a:rPr kumimoji="1" lang="zh-CN" altLang="en-US" sz="2800" b="1" smtClean="0">
                <a:ea typeface="仿宋_GB2312" pitchFamily="49" charset="-122"/>
              </a:rPr>
              <a:t>，</a:t>
            </a:r>
            <a:endParaRPr kumimoji="1" lang="zh-CN" altLang="en-US" sz="2800" b="1">
              <a:ea typeface="仿宋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0" y="-516182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smtClean="0"/>
              <a:t>则</a:t>
            </a:r>
            <a:r>
              <a:rPr lang="zh-CN" altLang="en-US" sz="3200" b="1"/>
              <a:t>其天者</a:t>
            </a:r>
            <a:r>
              <a:rPr lang="zh-CN" altLang="en-US" sz="3200" b="1">
                <a:solidFill>
                  <a:srgbClr val="0070C0"/>
                </a:solidFill>
              </a:rPr>
              <a:t>全</a:t>
            </a:r>
            <a:r>
              <a:rPr lang="zh-CN" altLang="en-US" sz="3200" b="1"/>
              <a:t>而其性</a:t>
            </a:r>
            <a:r>
              <a:rPr lang="zh-CN" altLang="en-US" sz="3200" b="1">
                <a:solidFill>
                  <a:srgbClr val="0070C0"/>
                </a:solidFill>
              </a:rPr>
              <a:t>得</a:t>
            </a:r>
            <a:r>
              <a:rPr lang="zh-CN" altLang="en-US" sz="3200" b="1"/>
              <a:t>矣。故吾不害其长而已，非有能</a:t>
            </a:r>
            <a:r>
              <a:rPr lang="zh-CN" altLang="en-US" sz="3200" b="1">
                <a:solidFill>
                  <a:srgbClr val="FF0000"/>
                </a:solidFill>
              </a:rPr>
              <a:t>硕茂</a:t>
            </a:r>
            <a:r>
              <a:rPr lang="zh-CN" altLang="en-US" sz="3200" b="1"/>
              <a:t>之也；不</a:t>
            </a:r>
            <a:r>
              <a:rPr lang="zh-CN" altLang="en-US" sz="3200" b="1">
                <a:solidFill>
                  <a:srgbClr val="0070C0"/>
                </a:solidFill>
              </a:rPr>
              <a:t>抑耗</a:t>
            </a:r>
            <a:r>
              <a:rPr lang="zh-CN" altLang="en-US" sz="3200" b="1"/>
              <a:t>其实而已，非有能</a:t>
            </a:r>
            <a:r>
              <a:rPr lang="zh-CN" altLang="en-US" sz="3200" b="1">
                <a:solidFill>
                  <a:srgbClr val="FF0000"/>
                </a:solidFill>
              </a:rPr>
              <a:t>早</a:t>
            </a:r>
            <a:r>
              <a:rPr lang="zh-CN" altLang="en-US" sz="3200" b="1"/>
              <a:t>而</a:t>
            </a:r>
            <a:r>
              <a:rPr lang="zh-CN" altLang="en-US" sz="3200" b="1">
                <a:solidFill>
                  <a:srgbClr val="FF0000"/>
                </a:solidFill>
              </a:rPr>
              <a:t>蕃</a:t>
            </a:r>
            <a:r>
              <a:rPr lang="zh-CN" altLang="en-US" sz="3200" b="1"/>
              <a:t>之也。他植者则不然。根</a:t>
            </a:r>
            <a:r>
              <a:rPr lang="zh-CN" altLang="en-US" sz="3200" b="1">
                <a:solidFill>
                  <a:srgbClr val="0070C0"/>
                </a:solidFill>
              </a:rPr>
              <a:t>拳</a:t>
            </a:r>
            <a:r>
              <a:rPr lang="zh-CN" altLang="en-US" sz="3200" b="1"/>
              <a:t>而土</a:t>
            </a:r>
            <a:r>
              <a:rPr lang="zh-CN" altLang="en-US" sz="3200" b="1">
                <a:solidFill>
                  <a:srgbClr val="0070C0"/>
                </a:solidFill>
              </a:rPr>
              <a:t>易</a:t>
            </a:r>
            <a:r>
              <a:rPr lang="zh-CN" altLang="en-US" sz="3200" b="1"/>
              <a:t>，其</a:t>
            </a:r>
            <a:r>
              <a:rPr lang="zh-CN" altLang="en-US" sz="3200" b="1">
                <a:solidFill>
                  <a:srgbClr val="FF0000"/>
                </a:solidFill>
              </a:rPr>
              <a:t>培</a:t>
            </a:r>
            <a:r>
              <a:rPr lang="zh-CN" altLang="en-US" sz="3200" b="1"/>
              <a:t>之也，</a:t>
            </a:r>
            <a:r>
              <a:rPr lang="zh-CN" altLang="en-US" sz="3200" b="1">
                <a:solidFill>
                  <a:srgbClr val="0070C0"/>
                </a:solidFill>
              </a:rPr>
              <a:t>若</a:t>
            </a:r>
            <a:r>
              <a:rPr lang="zh-CN" altLang="en-US" sz="3200" b="1"/>
              <a:t>不</a:t>
            </a:r>
            <a:r>
              <a:rPr lang="zh-CN" altLang="en-US" sz="3200" b="1">
                <a:solidFill>
                  <a:srgbClr val="0070C0"/>
                </a:solidFill>
              </a:rPr>
              <a:t>过</a:t>
            </a:r>
            <a:r>
              <a:rPr lang="zh-CN" altLang="en-US" sz="3200" b="1"/>
              <a:t>焉则不</a:t>
            </a:r>
            <a:r>
              <a:rPr lang="zh-CN" altLang="en-US" sz="3200" b="1">
                <a:solidFill>
                  <a:srgbClr val="0070C0"/>
                </a:solidFill>
              </a:rPr>
              <a:t>及</a:t>
            </a:r>
            <a:r>
              <a:rPr lang="zh-CN" altLang="en-US" sz="3200" b="1"/>
              <a:t>。</a:t>
            </a:r>
            <a:r>
              <a:rPr lang="zh-CN" altLang="en-US" sz="3200" b="1">
                <a:solidFill>
                  <a:srgbClr val="0070C0"/>
                </a:solidFill>
              </a:rPr>
              <a:t>苟</a:t>
            </a:r>
            <a:r>
              <a:rPr lang="zh-CN" altLang="en-US" sz="3200" b="1"/>
              <a:t>有能</a:t>
            </a:r>
            <a:r>
              <a:rPr lang="zh-CN" altLang="en-US" sz="3200" b="1">
                <a:solidFill>
                  <a:srgbClr val="0070C0"/>
                </a:solidFill>
              </a:rPr>
              <a:t>反是</a:t>
            </a:r>
            <a:r>
              <a:rPr lang="zh-CN" altLang="en-US" sz="3200" b="1"/>
              <a:t>者，则又爱之太</a:t>
            </a:r>
            <a:r>
              <a:rPr lang="zh-CN" altLang="en-US" sz="3200" b="1">
                <a:solidFill>
                  <a:srgbClr val="0070C0"/>
                </a:solidFill>
              </a:rPr>
              <a:t>恩</a:t>
            </a:r>
            <a:r>
              <a:rPr lang="zh-CN" altLang="en-US" sz="3200" b="1" smtClean="0"/>
              <a:t>，</a:t>
            </a:r>
            <a:endParaRPr lang="zh-CN" altLang="en-US" sz="3200" b="1"/>
          </a:p>
        </p:txBody>
      </p:sp>
      <p:sp>
        <p:nvSpPr>
          <p:cNvPr id="10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0" y="1785932"/>
            <a:ext cx="2857488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使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硕大</a:t>
            </a:r>
            <a:r>
              <a:rPr lang="en-US" altLang="zh-CN" sz="2400" b="1" smtClean="0">
                <a:solidFill>
                  <a:schemeClr val="bg1"/>
                </a:solidFill>
              </a:rPr>
              <a:t>/</a:t>
            </a:r>
            <a:r>
              <a:rPr lang="zh-CN" altLang="en-US" sz="2400" b="1" smtClean="0">
                <a:solidFill>
                  <a:schemeClr val="bg1"/>
                </a:solidFill>
              </a:rPr>
              <a:t>使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茂盛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2" name="TextBox 9" title="">
            <a:extLst>
              <a:ext uri="{FF2B5EF4-FFF2-40B4-BE49-F238E27FC236}">
                <a16:creationId xmlns:a16="http://schemas.microsoft.com/office/drawing/2014/main" id="{5D35A641-A703-424F-A80E-F53F21A9071D}"/>
              </a:ext>
            </a:extLst>
          </p:cNvPr>
          <p:cNvSpPr txBox="1"/>
          <p:nvPr/>
        </p:nvSpPr>
        <p:spPr>
          <a:xfrm>
            <a:off x="1500166" y="538449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保全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4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857620" y="178593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损耗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6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4357686" y="300037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拳曲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7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928926" y="1752895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抑制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8" name="TextBox 9" title="">
            <a:extLst>
              <a:ext uri="{FF2B5EF4-FFF2-40B4-BE49-F238E27FC236}">
                <a16:creationId xmlns:a16="http://schemas.microsoft.com/office/drawing/2014/main" id="{5D35A641-A703-424F-A80E-F53F21A9071D}"/>
              </a:ext>
            </a:extLst>
          </p:cNvPr>
          <p:cNvSpPr txBox="1"/>
          <p:nvPr/>
        </p:nvSpPr>
        <p:spPr>
          <a:xfrm>
            <a:off x="3214678" y="538449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得到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9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6000760" y="1785932"/>
            <a:ext cx="2643206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使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早熟</a:t>
            </a:r>
            <a:r>
              <a:rPr lang="en-US" altLang="zh-CN" sz="2400" b="1" smtClean="0">
                <a:solidFill>
                  <a:schemeClr val="bg1"/>
                </a:solidFill>
              </a:rPr>
              <a:t>/</a:t>
            </a:r>
            <a:r>
              <a:rPr lang="zh-CN" altLang="en-US" sz="2400" b="1" smtClean="0">
                <a:solidFill>
                  <a:schemeClr val="bg1"/>
                </a:solidFill>
              </a:rPr>
              <a:t>使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繁多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0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5643570" y="300037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更换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1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6643702" y="3000378"/>
            <a:ext cx="1357322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为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培土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2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0" y="321469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如果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3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928662" y="321469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过于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4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285984" y="321469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达到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5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214678" y="321469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假如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6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643306" y="4214824"/>
            <a:ext cx="1428760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与</a:t>
            </a:r>
            <a:r>
              <a:rPr lang="en-US" altLang="zh-CN" sz="2400" b="1" smtClean="0">
                <a:solidFill>
                  <a:srgbClr val="0070C0"/>
                </a:solidFill>
              </a:rPr>
              <a:t>…</a:t>
            </a:r>
            <a:r>
              <a:rPr lang="zh-CN" altLang="en-US" sz="2400" b="1" smtClean="0">
                <a:solidFill>
                  <a:srgbClr val="0070C0"/>
                </a:solidFill>
              </a:rPr>
              <a:t>相反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7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5143504" y="4214824"/>
            <a:ext cx="1428760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代词：这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8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8001024" y="4214824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情深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6" grpId="0" animBg="1"/>
      <p:bldP spid="1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214282" y="214296"/>
            <a:ext cx="864399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smtClean="0">
                <a:ea typeface="仿宋_GB2312" pitchFamily="49" charset="-122"/>
              </a:rPr>
              <a:t>那么它的天然（品质）</a:t>
            </a:r>
            <a:r>
              <a:rPr kumimoji="1" lang="zh-CN" altLang="en-US" sz="2800" b="1" smtClean="0">
                <a:solidFill>
                  <a:srgbClr val="FF0000"/>
                </a:solidFill>
                <a:ea typeface="仿宋_GB2312" pitchFamily="49" charset="-122"/>
              </a:rPr>
              <a:t>保全</a:t>
            </a:r>
            <a:r>
              <a:rPr kumimoji="1" lang="zh-CN" altLang="en-US" sz="2800" b="1" smtClean="0">
                <a:ea typeface="仿宋_GB2312" pitchFamily="49" charset="-122"/>
              </a:rPr>
              <a:t>而它的本性（就）</a:t>
            </a:r>
            <a:r>
              <a:rPr kumimoji="1" lang="zh-CN" altLang="en-US" sz="2800" b="1" smtClean="0">
                <a:solidFill>
                  <a:srgbClr val="FF0000"/>
                </a:solidFill>
                <a:ea typeface="仿宋_GB2312" pitchFamily="49" charset="-122"/>
              </a:rPr>
              <a:t>不会丧失了</a:t>
            </a:r>
            <a:r>
              <a:rPr kumimoji="1" lang="zh-CN" altLang="en-US" sz="2800" b="1" smtClean="0">
                <a:ea typeface="仿宋_GB2312" pitchFamily="49" charset="-122"/>
              </a:rPr>
              <a:t>。所以我不</a:t>
            </a:r>
            <a:r>
              <a:rPr kumimoji="1" lang="zh-CN" altLang="en-US" sz="2800" b="1" u="sng" smtClean="0">
                <a:solidFill>
                  <a:srgbClr val="FF0000"/>
                </a:solidFill>
                <a:ea typeface="仿宋_GB2312" pitchFamily="49" charset="-122"/>
              </a:rPr>
              <a:t>妨害</a:t>
            </a:r>
            <a:r>
              <a:rPr kumimoji="1" lang="zh-CN" altLang="en-US" sz="2800" b="1" smtClean="0">
                <a:ea typeface="仿宋_GB2312" pitchFamily="49" charset="-122"/>
              </a:rPr>
              <a:t>它长而已，（并）不是有能</a:t>
            </a:r>
            <a:r>
              <a:rPr kumimoji="1" lang="zh-CN" altLang="en-US" sz="2800" b="1" u="sng" smtClean="0">
                <a:ea typeface="仿宋_GB2312" pitchFamily="49" charset="-122"/>
              </a:rPr>
              <a:t>使</a:t>
            </a:r>
            <a:r>
              <a:rPr kumimoji="1" lang="zh-CN" altLang="en-US" sz="2800" b="1" smtClean="0">
                <a:ea typeface="仿宋_GB2312" pitchFamily="49" charset="-122"/>
              </a:rPr>
              <a:t>它</a:t>
            </a:r>
            <a:r>
              <a:rPr kumimoji="1" lang="zh-CN" altLang="en-US" sz="2800" b="1" u="sng" smtClean="0">
                <a:ea typeface="仿宋_GB2312" pitchFamily="49" charset="-122"/>
              </a:rPr>
              <a:t>硕大茂盛</a:t>
            </a:r>
            <a:r>
              <a:rPr kumimoji="1" lang="zh-CN" altLang="en-US" sz="2800" b="1" smtClean="0">
                <a:ea typeface="仿宋_GB2312" pitchFamily="49" charset="-122"/>
              </a:rPr>
              <a:t>的（本领）啊；不抑制损耗它的果实而已，（并）不是有能使它早并且多（结果）的（本领）啊。其他种植的人则不是这样。（树的）根拳曲而土常换，他给树培土啊，如果</a:t>
            </a:r>
            <a:r>
              <a:rPr kumimoji="1" lang="zh-CN" altLang="en-US" sz="2800" b="1" u="sng" smtClean="0">
                <a:solidFill>
                  <a:srgbClr val="FF0000"/>
                </a:solidFill>
                <a:ea typeface="仿宋_GB2312" pitchFamily="49" charset="-122"/>
              </a:rPr>
              <a:t>不是过多就是不够</a:t>
            </a:r>
            <a:r>
              <a:rPr kumimoji="1" lang="zh-CN" altLang="en-US" sz="2800" b="1" smtClean="0">
                <a:ea typeface="仿宋_GB2312" pitchFamily="49" charset="-122"/>
              </a:rPr>
              <a:t>。假使有能不这样的，则又爱它太情深，忧它太过分。</a:t>
            </a:r>
            <a:endParaRPr lang="zh-CN" altLang="en-US" sz="2800" b="1"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0" y="-516182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smtClean="0">
                <a:solidFill>
                  <a:srgbClr val="FF0000"/>
                </a:solidFill>
              </a:rPr>
              <a:t>忧</a:t>
            </a:r>
            <a:r>
              <a:rPr lang="zh-CN" altLang="en-US" sz="3200" b="1"/>
              <a:t>之太</a:t>
            </a:r>
            <a:r>
              <a:rPr lang="zh-CN" altLang="en-US" sz="3200" b="1">
                <a:solidFill>
                  <a:srgbClr val="0070C0"/>
                </a:solidFill>
              </a:rPr>
              <a:t>勤</a:t>
            </a:r>
            <a:r>
              <a:rPr lang="zh-CN" altLang="en-US" sz="3200" b="1"/>
              <a:t>。</a:t>
            </a:r>
            <a:r>
              <a:rPr lang="zh-CN" altLang="en-US" sz="3200" b="1">
                <a:solidFill>
                  <a:srgbClr val="FF0000"/>
                </a:solidFill>
              </a:rPr>
              <a:t>旦</a:t>
            </a:r>
            <a:r>
              <a:rPr lang="zh-CN" altLang="en-US" sz="3200" b="1"/>
              <a:t>视而</a:t>
            </a:r>
            <a:r>
              <a:rPr lang="zh-CN" altLang="en-US" sz="3200" b="1">
                <a:solidFill>
                  <a:srgbClr val="FF0000"/>
                </a:solidFill>
              </a:rPr>
              <a:t>暮</a:t>
            </a:r>
            <a:r>
              <a:rPr lang="zh-CN" altLang="en-US" sz="3200" b="1"/>
              <a:t>抚，已</a:t>
            </a:r>
            <a:r>
              <a:rPr lang="zh-CN" altLang="en-US" sz="3200" b="1">
                <a:solidFill>
                  <a:srgbClr val="0070C0"/>
                </a:solidFill>
              </a:rPr>
              <a:t>去</a:t>
            </a:r>
            <a:r>
              <a:rPr lang="zh-CN" altLang="en-US" sz="3200" b="1"/>
              <a:t>而复</a:t>
            </a:r>
            <a:r>
              <a:rPr lang="zh-CN" altLang="en-US" sz="3200" b="1">
                <a:solidFill>
                  <a:srgbClr val="0070C0"/>
                </a:solidFill>
              </a:rPr>
              <a:t>顾</a:t>
            </a:r>
            <a:r>
              <a:rPr lang="zh-CN" altLang="en-US" sz="3200" b="1"/>
              <a:t>。甚者，</a:t>
            </a:r>
            <a:r>
              <a:rPr lang="zh-CN" altLang="en-US" sz="3200" b="1">
                <a:solidFill>
                  <a:srgbClr val="FF0000"/>
                </a:solidFill>
              </a:rPr>
              <a:t>爪</a:t>
            </a:r>
            <a:r>
              <a:rPr lang="zh-CN" altLang="en-US" sz="3200" b="1"/>
              <a:t>其肤以</a:t>
            </a:r>
            <a:r>
              <a:rPr lang="zh-CN" altLang="en-US" sz="3200" b="1">
                <a:solidFill>
                  <a:srgbClr val="0070C0"/>
                </a:solidFill>
              </a:rPr>
              <a:t>验</a:t>
            </a:r>
            <a:r>
              <a:rPr lang="zh-CN" altLang="en-US" sz="3200" b="1"/>
              <a:t>其</a:t>
            </a:r>
            <a:r>
              <a:rPr lang="zh-CN" altLang="en-US" sz="3200" b="1">
                <a:solidFill>
                  <a:srgbClr val="0070C0"/>
                </a:solidFill>
              </a:rPr>
              <a:t>生枯</a:t>
            </a:r>
            <a:r>
              <a:rPr lang="zh-CN" altLang="en-US" sz="3200" b="1"/>
              <a:t>，摇其</a:t>
            </a:r>
            <a:r>
              <a:rPr lang="zh-CN" altLang="en-US" sz="3200" b="1">
                <a:solidFill>
                  <a:srgbClr val="0070C0"/>
                </a:solidFill>
              </a:rPr>
              <a:t>本</a:t>
            </a:r>
            <a:r>
              <a:rPr lang="zh-CN" altLang="en-US" sz="3200" b="1"/>
              <a:t>以观其疏</a:t>
            </a:r>
            <a:r>
              <a:rPr lang="zh-CN" altLang="en-US" sz="3200" b="1">
                <a:solidFill>
                  <a:srgbClr val="0070C0"/>
                </a:solidFill>
              </a:rPr>
              <a:t>密</a:t>
            </a:r>
            <a:r>
              <a:rPr lang="zh-CN" altLang="en-US" sz="3200" b="1"/>
              <a:t>，而木之性</a:t>
            </a:r>
            <a:r>
              <a:rPr lang="zh-CN" altLang="en-US" sz="3200" b="1">
                <a:solidFill>
                  <a:srgbClr val="FF0000"/>
                </a:solidFill>
              </a:rPr>
              <a:t>日</a:t>
            </a:r>
            <a:r>
              <a:rPr lang="zh-CN" altLang="en-US" sz="3200" b="1"/>
              <a:t>以</a:t>
            </a:r>
            <a:r>
              <a:rPr lang="zh-CN" altLang="en-US" sz="3200" b="1">
                <a:solidFill>
                  <a:srgbClr val="0070C0"/>
                </a:solidFill>
              </a:rPr>
              <a:t>离</a:t>
            </a:r>
            <a:r>
              <a:rPr lang="zh-CN" altLang="en-US" sz="3200" b="1"/>
              <a:t>矣。虽曰爱之，</a:t>
            </a:r>
            <a:r>
              <a:rPr lang="zh-CN" altLang="en-US" sz="3200" b="1">
                <a:solidFill>
                  <a:srgbClr val="00B050"/>
                </a:solidFill>
              </a:rPr>
              <a:t>其实</a:t>
            </a:r>
            <a:r>
              <a:rPr lang="zh-CN" altLang="en-US" sz="3200" b="1"/>
              <a:t>害之；虽曰</a:t>
            </a:r>
            <a:r>
              <a:rPr lang="zh-CN" altLang="en-US" sz="3200" b="1">
                <a:solidFill>
                  <a:srgbClr val="FF0000"/>
                </a:solidFill>
              </a:rPr>
              <a:t>忧</a:t>
            </a:r>
            <a:r>
              <a:rPr lang="zh-CN" altLang="en-US" sz="3200" b="1"/>
              <a:t>之，其实仇之：</a:t>
            </a:r>
            <a:r>
              <a:rPr lang="zh-CN" altLang="en-US" sz="3200" b="1" u="sng">
                <a:solidFill>
                  <a:srgbClr val="7030A0"/>
                </a:solidFill>
              </a:rPr>
              <a:t>故不我若也。吾又何能为哉？</a:t>
            </a:r>
            <a:r>
              <a:rPr lang="zh-CN" altLang="en-US" sz="3200" b="1"/>
              <a:t>”</a:t>
            </a:r>
          </a:p>
        </p:txBody>
      </p:sp>
      <p:sp>
        <p:nvSpPr>
          <p:cNvPr id="10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0" y="571486"/>
            <a:ext cx="1428728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为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担忧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4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1500166" y="571486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殷勤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5" name="TextBox 9" title="">
            <a:extLst>
              <a:ext uri="{FF2B5EF4-FFF2-40B4-BE49-F238E27FC236}">
                <a16:creationId xmlns:a16="http://schemas.microsoft.com/office/drawing/2014/main" id="{3A2A6066-9671-4946-9DE5-9169A0E14F19}"/>
              </a:ext>
            </a:extLst>
          </p:cNvPr>
          <p:cNvSpPr txBox="1"/>
          <p:nvPr/>
        </p:nvSpPr>
        <p:spPr>
          <a:xfrm>
            <a:off x="6000760" y="177966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密实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7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1857356" y="1714494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活的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8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2428860" y="571486"/>
            <a:ext cx="2857520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</a:rPr>
              <a:t>N-</a:t>
            </a:r>
            <a:r>
              <a:rPr lang="zh-CN" altLang="en-US" sz="2400" b="1" smtClean="0">
                <a:solidFill>
                  <a:schemeClr val="bg1"/>
                </a:solidFill>
              </a:rPr>
              <a:t>状在早上</a:t>
            </a:r>
            <a:r>
              <a:rPr lang="en-US" altLang="zh-CN" sz="2400" b="1" smtClean="0">
                <a:solidFill>
                  <a:schemeClr val="bg1"/>
                </a:solidFill>
              </a:rPr>
              <a:t>/</a:t>
            </a:r>
            <a:r>
              <a:rPr lang="zh-CN" altLang="en-US" sz="2400" b="1" smtClean="0">
                <a:solidFill>
                  <a:schemeClr val="bg1"/>
                </a:solidFill>
              </a:rPr>
              <a:t>在傍晚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071802" y="3000378"/>
            <a:ext cx="1443580" cy="46166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B050"/>
                </a:solidFill>
              </a:rPr>
              <a:t>它实际上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  <p:sp>
        <p:nvSpPr>
          <p:cNvPr id="22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7572396" y="571486"/>
            <a:ext cx="1571604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</a:rPr>
              <a:t>N-v</a:t>
            </a:r>
            <a:r>
              <a:rPr lang="zh-CN" altLang="en-US" sz="2400" b="1" smtClean="0">
                <a:solidFill>
                  <a:schemeClr val="bg1"/>
                </a:solidFill>
              </a:rPr>
              <a:t>用手抓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8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5357818" y="571486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离开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9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6286512" y="571486"/>
            <a:ext cx="121444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回头看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0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714612" y="1714494"/>
            <a:ext cx="121444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枯萎的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1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14282" y="1714494"/>
            <a:ext cx="157163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检验验证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2" name="TextBox 9" title="">
            <a:extLst>
              <a:ext uri="{FF2B5EF4-FFF2-40B4-BE49-F238E27FC236}">
                <a16:creationId xmlns:a16="http://schemas.microsoft.com/office/drawing/2014/main" id="{3A2A6066-9671-4946-9DE5-9169A0E14F19}"/>
              </a:ext>
            </a:extLst>
          </p:cNvPr>
          <p:cNvSpPr txBox="1"/>
          <p:nvPr/>
        </p:nvSpPr>
        <p:spPr>
          <a:xfrm>
            <a:off x="4000496" y="1785932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树干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3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0" y="3000378"/>
            <a:ext cx="2071670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</a:rPr>
              <a:t>N-</a:t>
            </a:r>
            <a:r>
              <a:rPr lang="zh-CN" altLang="en-US" sz="2400" b="1" smtClean="0">
                <a:solidFill>
                  <a:schemeClr val="bg1"/>
                </a:solidFill>
              </a:rPr>
              <a:t>状一天天的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4" name="TextBox 9" title="">
            <a:extLst>
              <a:ext uri="{FF2B5EF4-FFF2-40B4-BE49-F238E27FC236}">
                <a16:creationId xmlns:a16="http://schemas.microsoft.com/office/drawing/2014/main" id="{3A2A6066-9671-4946-9DE5-9169A0E14F19}"/>
              </a:ext>
            </a:extLst>
          </p:cNvPr>
          <p:cNvSpPr txBox="1"/>
          <p:nvPr/>
        </p:nvSpPr>
        <p:spPr>
          <a:xfrm>
            <a:off x="2143108" y="300037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背离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5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6429388" y="3000378"/>
            <a:ext cx="1428728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为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担忧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6" name="TextBox 35" title=""/>
          <p:cNvSpPr txBox="1"/>
          <p:nvPr/>
        </p:nvSpPr>
        <p:spPr>
          <a:xfrm>
            <a:off x="2500298" y="4214824"/>
            <a:ext cx="1428760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宾语前置</a:t>
            </a:r>
          </a:p>
        </p:txBody>
      </p:sp>
      <p:sp>
        <p:nvSpPr>
          <p:cNvPr id="37" name="TextBox 36" title=""/>
          <p:cNvSpPr txBox="1"/>
          <p:nvPr/>
        </p:nvSpPr>
        <p:spPr>
          <a:xfrm>
            <a:off x="5643570" y="4214824"/>
            <a:ext cx="1428760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宾语前置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214282" y="214296"/>
            <a:ext cx="864399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smtClean="0">
                <a:latin typeface="宋体"/>
              </a:rPr>
              <a:t>早晨察看，晚上抚摸，已经离开而又回来看。严重的，</a:t>
            </a:r>
            <a:r>
              <a:rPr kumimoji="1" lang="zh-CN" altLang="en-US" sz="2800" b="1" smtClean="0">
                <a:solidFill>
                  <a:srgbClr val="FF0000"/>
                </a:solidFill>
                <a:latin typeface="宋体"/>
              </a:rPr>
              <a:t>用指甲划破</a:t>
            </a:r>
            <a:r>
              <a:rPr kumimoji="1" lang="zh-CN" altLang="en-US" sz="2800" b="1" smtClean="0">
                <a:latin typeface="宋体"/>
              </a:rPr>
              <a:t>树皮来检验它的生死，摇晃树干来看它（栽得）是疏松还是密实，而树木的</a:t>
            </a:r>
            <a:r>
              <a:rPr kumimoji="1" lang="zh-CN" altLang="en-US" sz="2800" b="1" smtClean="0">
                <a:solidFill>
                  <a:srgbClr val="FF0000"/>
                </a:solidFill>
                <a:latin typeface="宋体"/>
              </a:rPr>
              <a:t>本性</a:t>
            </a:r>
            <a:r>
              <a:rPr kumimoji="1" lang="zh-CN" altLang="en-US" sz="2800" b="1" smtClean="0">
                <a:latin typeface="宋体"/>
              </a:rPr>
              <a:t>一天比一天</a:t>
            </a:r>
            <a:r>
              <a:rPr kumimoji="1" lang="zh-CN" altLang="en-US" sz="2800" b="1" smtClean="0">
                <a:solidFill>
                  <a:srgbClr val="FF0000"/>
                </a:solidFill>
                <a:latin typeface="宋体"/>
              </a:rPr>
              <a:t>远去</a:t>
            </a:r>
            <a:r>
              <a:rPr kumimoji="1" lang="zh-CN" altLang="en-US" sz="2800" b="1" smtClean="0">
                <a:latin typeface="宋体"/>
              </a:rPr>
              <a:t>。虽说是爱它，其实是害它；虽说是忧虑它，其实是仇恨它：</a:t>
            </a:r>
            <a:r>
              <a:rPr kumimoji="1" lang="zh-CN" altLang="en-US" sz="2800" b="1" u="sng" smtClean="0">
                <a:solidFill>
                  <a:srgbClr val="FF0000"/>
                </a:solidFill>
                <a:latin typeface="宋体"/>
              </a:rPr>
              <a:t>所以不如我啊</a:t>
            </a:r>
            <a:r>
              <a:rPr kumimoji="1" lang="zh-CN" altLang="en-US" sz="2800" b="1" smtClean="0">
                <a:latin typeface="宋体"/>
              </a:rPr>
              <a:t>。</a:t>
            </a:r>
            <a:r>
              <a:rPr kumimoji="1" lang="zh-CN" altLang="en-US" sz="2800" b="1" u="sng" smtClean="0">
                <a:solidFill>
                  <a:srgbClr val="FF0000"/>
                </a:solidFill>
                <a:latin typeface="宋体"/>
              </a:rPr>
              <a:t>我又能做（别的）什么呢？” </a:t>
            </a:r>
            <a:endParaRPr lang="zh-CN" altLang="en-US" sz="2800" b="1" u="sng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 title=""/>
          <p:cNvSpPr/>
          <p:nvPr/>
        </p:nvSpPr>
        <p:spPr>
          <a:xfrm>
            <a:off x="2928926" y="181259"/>
            <a:ext cx="1107997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/>
              <a:t>郭橐驼</a:t>
            </a:r>
          </a:p>
        </p:txBody>
      </p:sp>
      <p:sp>
        <p:nvSpPr>
          <p:cNvPr id="17" name="矩形 16" title=""/>
          <p:cNvSpPr/>
          <p:nvPr/>
        </p:nvSpPr>
        <p:spPr>
          <a:xfrm>
            <a:off x="6572264" y="181259"/>
            <a:ext cx="11079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/>
              <a:t>他植者</a:t>
            </a:r>
          </a:p>
        </p:txBody>
      </p:sp>
      <p:sp>
        <p:nvSpPr>
          <p:cNvPr id="18" name="矩形 17" title=""/>
          <p:cNvSpPr/>
          <p:nvPr/>
        </p:nvSpPr>
        <p:spPr>
          <a:xfrm>
            <a:off x="214282" y="609887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7030A0"/>
                </a:solidFill>
              </a:rPr>
              <a:t>原则</a:t>
            </a:r>
          </a:p>
        </p:txBody>
      </p:sp>
      <p:sp>
        <p:nvSpPr>
          <p:cNvPr id="19" name="矩形 18" title=""/>
          <p:cNvSpPr/>
          <p:nvPr/>
        </p:nvSpPr>
        <p:spPr>
          <a:xfrm>
            <a:off x="2285984" y="64292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C00000"/>
                </a:solidFill>
              </a:rPr>
              <a:t>顺木之天以致其性</a:t>
            </a:r>
          </a:p>
        </p:txBody>
      </p:sp>
      <p:sp>
        <p:nvSpPr>
          <p:cNvPr id="20" name="矩形 19" title=""/>
          <p:cNvSpPr/>
          <p:nvPr/>
        </p:nvSpPr>
        <p:spPr>
          <a:xfrm>
            <a:off x="6786578" y="644512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0070C0"/>
                </a:solidFill>
              </a:rPr>
              <a:t>无</a:t>
            </a:r>
          </a:p>
        </p:txBody>
      </p:sp>
      <p:sp>
        <p:nvSpPr>
          <p:cNvPr id="22" name="矩形 21" title=""/>
          <p:cNvSpPr/>
          <p:nvPr/>
        </p:nvSpPr>
        <p:spPr>
          <a:xfrm>
            <a:off x="1071538" y="1169249"/>
            <a:ext cx="785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移植</a:t>
            </a:r>
          </a:p>
        </p:txBody>
      </p:sp>
      <p:sp>
        <p:nvSpPr>
          <p:cNvPr id="23" name="矩形 22" title=""/>
          <p:cNvSpPr/>
          <p:nvPr/>
        </p:nvSpPr>
        <p:spPr>
          <a:xfrm>
            <a:off x="1571604" y="1142990"/>
            <a:ext cx="4296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smtClean="0">
                <a:solidFill>
                  <a:srgbClr val="C00000"/>
                </a:solidFill>
              </a:rPr>
              <a:t>本欲舒</a:t>
            </a:r>
            <a:r>
              <a:rPr lang="en-US" altLang="zh-CN" sz="2400" b="1" smtClean="0">
                <a:solidFill>
                  <a:srgbClr val="C00000"/>
                </a:solidFill>
              </a:rPr>
              <a:t>/</a:t>
            </a:r>
            <a:r>
              <a:rPr lang="zh-CN" altLang="en-US" sz="2400" b="1" smtClean="0">
                <a:solidFill>
                  <a:srgbClr val="C00000"/>
                </a:solidFill>
              </a:rPr>
              <a:t>培欲平</a:t>
            </a:r>
            <a:r>
              <a:rPr lang="en-US" altLang="zh-CN" sz="2400" b="1" smtClean="0">
                <a:solidFill>
                  <a:srgbClr val="C00000"/>
                </a:solidFill>
              </a:rPr>
              <a:t>/</a:t>
            </a:r>
            <a:r>
              <a:rPr lang="zh-CN" altLang="en-US" sz="2400" b="1" smtClean="0">
                <a:solidFill>
                  <a:srgbClr val="C00000"/>
                </a:solidFill>
              </a:rPr>
              <a:t>土欲故</a:t>
            </a:r>
            <a:r>
              <a:rPr lang="en-US" altLang="zh-CN" sz="2400" b="1" smtClean="0">
                <a:solidFill>
                  <a:srgbClr val="C00000"/>
                </a:solidFill>
              </a:rPr>
              <a:t>/</a:t>
            </a:r>
            <a:r>
              <a:rPr lang="zh-CN" altLang="en-US" sz="2400" b="1" smtClean="0">
                <a:solidFill>
                  <a:srgbClr val="C00000"/>
                </a:solidFill>
              </a:rPr>
              <a:t>筑欲密</a:t>
            </a:r>
            <a:endParaRPr lang="en-US" altLang="zh-CN" sz="2400" b="1" smtClean="0">
              <a:solidFill>
                <a:srgbClr val="C00000"/>
              </a:solidFill>
            </a:endParaRPr>
          </a:p>
        </p:txBody>
      </p:sp>
      <p:sp>
        <p:nvSpPr>
          <p:cNvPr id="24" name="矩形 23" title=""/>
          <p:cNvSpPr/>
          <p:nvPr/>
        </p:nvSpPr>
        <p:spPr>
          <a:xfrm>
            <a:off x="5929322" y="1142990"/>
            <a:ext cx="2643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70C0"/>
                </a:solidFill>
              </a:rPr>
              <a:t>根拳</a:t>
            </a:r>
            <a:r>
              <a:rPr lang="en-US" altLang="zh-CN" sz="2400" b="1" smtClean="0">
                <a:solidFill>
                  <a:srgbClr val="0070C0"/>
                </a:solidFill>
              </a:rPr>
              <a:t>/</a:t>
            </a:r>
            <a:r>
              <a:rPr lang="zh-CN" altLang="en-US" sz="2400" b="1" smtClean="0">
                <a:solidFill>
                  <a:srgbClr val="0070C0"/>
                </a:solidFill>
              </a:rPr>
              <a:t>土易</a:t>
            </a:r>
            <a:r>
              <a:rPr lang="en-US" altLang="zh-CN" sz="2400" b="1" smtClean="0">
                <a:solidFill>
                  <a:srgbClr val="0070C0"/>
                </a:solidFill>
              </a:rPr>
              <a:t>/</a:t>
            </a:r>
            <a:r>
              <a:rPr lang="zh-CN" altLang="en-US" sz="2400" b="1" smtClean="0">
                <a:solidFill>
                  <a:srgbClr val="0070C0"/>
                </a:solidFill>
              </a:rPr>
              <a:t>培不当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5" name="矩形 24" title=""/>
          <p:cNvSpPr/>
          <p:nvPr/>
        </p:nvSpPr>
        <p:spPr>
          <a:xfrm>
            <a:off x="1071554" y="2359024"/>
            <a:ext cx="785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管理</a:t>
            </a:r>
          </a:p>
        </p:txBody>
      </p:sp>
      <p:sp>
        <p:nvSpPr>
          <p:cNvPr id="26" name="矩形 25" title=""/>
          <p:cNvSpPr/>
          <p:nvPr/>
        </p:nvSpPr>
        <p:spPr>
          <a:xfrm>
            <a:off x="2143109" y="2214560"/>
            <a:ext cx="30003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C00000"/>
                </a:solidFill>
              </a:rPr>
              <a:t>勿动勿虑</a:t>
            </a:r>
            <a:r>
              <a:rPr lang="en-US" altLang="zh-CN" sz="2400" b="1" smtClean="0">
                <a:solidFill>
                  <a:srgbClr val="C00000"/>
                </a:solidFill>
              </a:rPr>
              <a:t>/</a:t>
            </a:r>
            <a:r>
              <a:rPr lang="zh-CN" altLang="en-US" sz="2400" b="1" smtClean="0">
                <a:solidFill>
                  <a:srgbClr val="C00000"/>
                </a:solidFill>
              </a:rPr>
              <a:t>去不复顾</a:t>
            </a:r>
            <a:r>
              <a:rPr lang="en-US" altLang="zh-CN" sz="2400" b="1" smtClean="0">
                <a:solidFill>
                  <a:srgbClr val="C00000"/>
                </a:solidFill>
              </a:rPr>
              <a:t>/</a:t>
            </a:r>
            <a:r>
              <a:rPr lang="zh-CN" altLang="en-US" sz="2400" b="1" smtClean="0">
                <a:solidFill>
                  <a:srgbClr val="C00000"/>
                </a:solidFill>
              </a:rPr>
              <a:t>不害其长</a:t>
            </a:r>
            <a:r>
              <a:rPr lang="en-US" altLang="zh-CN" sz="2400" b="1" smtClean="0">
                <a:solidFill>
                  <a:srgbClr val="C00000"/>
                </a:solidFill>
              </a:rPr>
              <a:t>/</a:t>
            </a:r>
            <a:r>
              <a:rPr lang="zh-CN" altLang="en-US" sz="2400" b="1" smtClean="0">
                <a:solidFill>
                  <a:srgbClr val="C00000"/>
                </a:solidFill>
              </a:rPr>
              <a:t>不耗其实</a:t>
            </a:r>
            <a:endParaRPr lang="en-US" altLang="zh-CN" sz="2400" b="1" smtClean="0">
              <a:solidFill>
                <a:srgbClr val="C00000"/>
              </a:solidFill>
            </a:endParaRPr>
          </a:p>
        </p:txBody>
      </p:sp>
      <p:sp>
        <p:nvSpPr>
          <p:cNvPr id="27" name="矩形 26" title=""/>
          <p:cNvSpPr/>
          <p:nvPr/>
        </p:nvSpPr>
        <p:spPr>
          <a:xfrm>
            <a:off x="5857884" y="2143122"/>
            <a:ext cx="3071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70C0"/>
                </a:solidFill>
              </a:rPr>
              <a:t>爱之太恩</a:t>
            </a:r>
            <a:r>
              <a:rPr lang="en-US" altLang="zh-CN" sz="2400" b="1" smtClean="0">
                <a:solidFill>
                  <a:srgbClr val="0070C0"/>
                </a:solidFill>
              </a:rPr>
              <a:t>/</a:t>
            </a:r>
            <a:r>
              <a:rPr lang="zh-CN" altLang="en-US" sz="2400" b="1" smtClean="0">
                <a:solidFill>
                  <a:srgbClr val="0070C0"/>
                </a:solidFill>
              </a:rPr>
              <a:t>忧之太勤</a:t>
            </a:r>
            <a:r>
              <a:rPr lang="en-US" altLang="zh-CN" sz="2400" b="1" smtClean="0">
                <a:solidFill>
                  <a:srgbClr val="0070C0"/>
                </a:solidFill>
              </a:rPr>
              <a:t>/</a:t>
            </a:r>
            <a:r>
              <a:rPr lang="zh-CN" altLang="en-US" sz="2400" b="1" smtClean="0">
                <a:solidFill>
                  <a:srgbClr val="0070C0"/>
                </a:solidFill>
              </a:rPr>
              <a:t>旦视暮抚</a:t>
            </a:r>
            <a:r>
              <a:rPr lang="en-US" altLang="zh-CN" sz="2400" b="1" smtClean="0">
                <a:solidFill>
                  <a:srgbClr val="0070C0"/>
                </a:solidFill>
              </a:rPr>
              <a:t>/</a:t>
            </a:r>
            <a:r>
              <a:rPr lang="zh-CN" altLang="en-US" sz="2400" b="1" smtClean="0">
                <a:solidFill>
                  <a:srgbClr val="0070C0"/>
                </a:solidFill>
              </a:rPr>
              <a:t>已去复顾</a:t>
            </a:r>
            <a:r>
              <a:rPr lang="en-US" altLang="zh-CN" sz="2400" b="1" smtClean="0">
                <a:solidFill>
                  <a:srgbClr val="0070C0"/>
                </a:solidFill>
              </a:rPr>
              <a:t>/</a:t>
            </a:r>
            <a:r>
              <a:rPr lang="zh-CN" altLang="en-US" sz="2400" b="1" smtClean="0">
                <a:solidFill>
                  <a:srgbClr val="0070C0"/>
                </a:solidFill>
              </a:rPr>
              <a:t>爪其皮肤</a:t>
            </a:r>
            <a:r>
              <a:rPr lang="en-US" altLang="zh-CN" sz="2400" b="1" smtClean="0">
                <a:solidFill>
                  <a:srgbClr val="0070C0"/>
                </a:solidFill>
              </a:rPr>
              <a:t>/</a:t>
            </a:r>
            <a:r>
              <a:rPr lang="zh-CN" altLang="en-US" sz="2400" b="1" smtClean="0">
                <a:solidFill>
                  <a:srgbClr val="0070C0"/>
                </a:solidFill>
              </a:rPr>
              <a:t>摇其根本</a:t>
            </a:r>
          </a:p>
        </p:txBody>
      </p:sp>
      <p:sp>
        <p:nvSpPr>
          <p:cNvPr id="28" name="矩形 27" title=""/>
          <p:cNvSpPr/>
          <p:nvPr/>
        </p:nvSpPr>
        <p:spPr>
          <a:xfrm>
            <a:off x="214282" y="350044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7030A0"/>
                </a:solidFill>
              </a:rPr>
              <a:t>结果</a:t>
            </a:r>
          </a:p>
        </p:txBody>
      </p:sp>
      <p:sp>
        <p:nvSpPr>
          <p:cNvPr id="29" name="矩形 28" title=""/>
          <p:cNvSpPr/>
          <p:nvPr/>
        </p:nvSpPr>
        <p:spPr>
          <a:xfrm>
            <a:off x="2285984" y="357188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C00000"/>
                </a:solidFill>
              </a:rPr>
              <a:t>其天者全而其性得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30" name="矩形 29" title=""/>
          <p:cNvSpPr/>
          <p:nvPr/>
        </p:nvSpPr>
        <p:spPr>
          <a:xfrm>
            <a:off x="5857884" y="3500444"/>
            <a:ext cx="29289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70C0"/>
                </a:solidFill>
              </a:rPr>
              <a:t>木之性日以离</a:t>
            </a:r>
            <a:r>
              <a:rPr lang="en-US" altLang="zh-CN" sz="2400" b="1" smtClean="0">
                <a:solidFill>
                  <a:srgbClr val="0070C0"/>
                </a:solidFill>
              </a:rPr>
              <a:t>/</a:t>
            </a:r>
            <a:r>
              <a:rPr lang="zh-CN" altLang="en-US" sz="2400" b="1" smtClean="0">
                <a:solidFill>
                  <a:srgbClr val="0070C0"/>
                </a:solidFill>
              </a:rPr>
              <a:t>害之仇之</a:t>
            </a:r>
            <a:r>
              <a:rPr lang="en-US" altLang="zh-CN" sz="2400" b="1" smtClean="0">
                <a:solidFill>
                  <a:srgbClr val="0070C0"/>
                </a:solidFill>
              </a:rPr>
              <a:t>/</a:t>
            </a:r>
            <a:r>
              <a:rPr lang="zh-CN" altLang="en-US" sz="2400" b="1" smtClean="0">
                <a:solidFill>
                  <a:srgbClr val="0070C0"/>
                </a:solidFill>
              </a:rPr>
              <a:t>不我若</a:t>
            </a:r>
          </a:p>
          <a:p>
            <a:pPr>
              <a:spcBef>
                <a:spcPct val="50000"/>
              </a:spcBef>
            </a:pPr>
            <a:endParaRPr lang="en-US" altLang="zh-CN" sz="2400" b="1" smtClean="0">
              <a:solidFill>
                <a:srgbClr val="0070C0"/>
              </a:solidFill>
            </a:endParaRPr>
          </a:p>
        </p:txBody>
      </p:sp>
      <p:sp>
        <p:nvSpPr>
          <p:cNvPr id="31" name="矩形 30" title=""/>
          <p:cNvSpPr/>
          <p:nvPr/>
        </p:nvSpPr>
        <p:spPr>
          <a:xfrm>
            <a:off x="214282" y="425322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7030A0"/>
                </a:solidFill>
              </a:rPr>
              <a:t>角度</a:t>
            </a:r>
          </a:p>
        </p:txBody>
      </p:sp>
      <p:sp>
        <p:nvSpPr>
          <p:cNvPr id="32" name="矩形 31" title=""/>
          <p:cNvSpPr/>
          <p:nvPr/>
        </p:nvSpPr>
        <p:spPr>
          <a:xfrm>
            <a:off x="3428992" y="4286262"/>
            <a:ext cx="49244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/>
              <a:t>正</a:t>
            </a:r>
          </a:p>
        </p:txBody>
      </p:sp>
      <p:sp>
        <p:nvSpPr>
          <p:cNvPr id="33" name="矩形 32" title=""/>
          <p:cNvSpPr/>
          <p:nvPr/>
        </p:nvSpPr>
        <p:spPr>
          <a:xfrm>
            <a:off x="7143768" y="4286262"/>
            <a:ext cx="49244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/>
              <a:t>反</a:t>
            </a:r>
          </a:p>
        </p:txBody>
      </p:sp>
      <p:cxnSp>
        <p:nvCxnSpPr>
          <p:cNvPr id="35" name="直接连接符 34" title=""/>
          <p:cNvCxnSpPr/>
          <p:nvPr/>
        </p:nvCxnSpPr>
        <p:spPr>
          <a:xfrm rot="5400000">
            <a:off x="3858414" y="2643982"/>
            <a:ext cx="4000528" cy="15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 title=""/>
          <p:cNvCxnSpPr/>
          <p:nvPr/>
        </p:nvCxnSpPr>
        <p:spPr>
          <a:xfrm>
            <a:off x="357158" y="1071552"/>
            <a:ext cx="8172000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 title=""/>
          <p:cNvCxnSpPr/>
          <p:nvPr/>
        </p:nvCxnSpPr>
        <p:spPr>
          <a:xfrm>
            <a:off x="357158" y="642924"/>
            <a:ext cx="8172000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 title=""/>
          <p:cNvSpPr/>
          <p:nvPr/>
        </p:nvSpPr>
        <p:spPr>
          <a:xfrm>
            <a:off x="214282" y="1540169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7030A0"/>
                </a:solidFill>
              </a:rPr>
              <a:t>方法</a:t>
            </a:r>
          </a:p>
        </p:txBody>
      </p:sp>
      <p:cxnSp>
        <p:nvCxnSpPr>
          <p:cNvPr id="44" name="直接连接符 43" title=""/>
          <p:cNvCxnSpPr/>
          <p:nvPr/>
        </p:nvCxnSpPr>
        <p:spPr>
          <a:xfrm rot="5400000">
            <a:off x="-929520" y="2643982"/>
            <a:ext cx="4000528" cy="15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 title=""/>
          <p:cNvCxnSpPr/>
          <p:nvPr/>
        </p:nvCxnSpPr>
        <p:spPr>
          <a:xfrm rot="5400000">
            <a:off x="382810" y="2330196"/>
            <a:ext cx="2376000" cy="15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 title=""/>
          <p:cNvCxnSpPr/>
          <p:nvPr/>
        </p:nvCxnSpPr>
        <p:spPr>
          <a:xfrm>
            <a:off x="1071538" y="2143122"/>
            <a:ext cx="7524000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 title=""/>
          <p:cNvSpPr/>
          <p:nvPr/>
        </p:nvSpPr>
        <p:spPr>
          <a:xfrm>
            <a:off x="2786050" y="1643056"/>
            <a:ext cx="142218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smtClean="0"/>
              <a:t>其莳若子</a:t>
            </a:r>
            <a:endParaRPr lang="zh-CN" altLang="en-US" sz="2400" b="1"/>
          </a:p>
        </p:txBody>
      </p:sp>
      <p:cxnSp>
        <p:nvCxnSpPr>
          <p:cNvPr id="48" name="直接连接符 47" title=""/>
          <p:cNvCxnSpPr/>
          <p:nvPr/>
        </p:nvCxnSpPr>
        <p:spPr>
          <a:xfrm>
            <a:off x="357158" y="3500444"/>
            <a:ext cx="8172000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 title=""/>
          <p:cNvSpPr/>
          <p:nvPr/>
        </p:nvSpPr>
        <p:spPr>
          <a:xfrm>
            <a:off x="2857488" y="3000378"/>
            <a:ext cx="1422185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smtClean="0"/>
              <a:t>其置若弃</a:t>
            </a:r>
            <a:endParaRPr lang="zh-CN" altLang="en-US" sz="2400" b="1"/>
          </a:p>
        </p:txBody>
      </p:sp>
      <p:cxnSp>
        <p:nvCxnSpPr>
          <p:cNvPr id="51" name="直接连接符 50" title=""/>
          <p:cNvCxnSpPr/>
          <p:nvPr/>
        </p:nvCxnSpPr>
        <p:spPr>
          <a:xfrm>
            <a:off x="357158" y="4284674"/>
            <a:ext cx="8172000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43" grpId="0"/>
      <p:bldP spid="47" grpId="0" animBg="1"/>
      <p:bldP spid="5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4" title="">
            <a:extLst>
              <a:ext uri="{FF2B5EF4-FFF2-40B4-BE49-F238E27FC236}">
                <a16:creationId xmlns:a16="http://schemas.microsoft.com/office/drawing/2014/main" id="{96C713F7-8E68-488F-A414-CB6FD224B845}"/>
              </a:ext>
            </a:extLst>
          </p:cNvPr>
          <p:cNvCxnSpPr/>
          <p:nvPr/>
        </p:nvCxnSpPr>
        <p:spPr>
          <a:xfrm>
            <a:off x="0" y="1928808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C59FD0D0-EE78-47CA-AD00-9F6DF401FBF6}"/>
              </a:ext>
            </a:extLst>
          </p:cNvPr>
          <p:cNvSpPr/>
          <p:nvPr/>
        </p:nvSpPr>
        <p:spPr>
          <a:xfrm>
            <a:off x="214282" y="214296"/>
            <a:ext cx="1928826" cy="1015663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</a:rPr>
              <a:t>孳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8F3F169E-2A8F-4334-BC3A-67918DE9EAD1}"/>
              </a:ext>
            </a:extLst>
          </p:cNvPr>
          <p:cNvSpPr/>
          <p:nvPr/>
        </p:nvSpPr>
        <p:spPr>
          <a:xfrm>
            <a:off x="1928794" y="285734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实词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3200" b="1" smtClean="0"/>
              <a:t>v.</a:t>
            </a:r>
            <a:r>
              <a:rPr lang="zh-CN" altLang="en-US" sz="3200" b="1" smtClean="0"/>
              <a:t>滋长，繁殖</a:t>
            </a:r>
            <a:endParaRPr lang="en-US" altLang="zh-CN" sz="3200" b="1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70C0"/>
                </a:solidFill>
              </a:rPr>
              <a:t>橐驼非能使木寿且</a:t>
            </a:r>
            <a:r>
              <a:rPr lang="zh-CN" altLang="en-US" sz="2400" b="1" smtClean="0">
                <a:solidFill>
                  <a:srgbClr val="FF0000"/>
                </a:solidFill>
              </a:rPr>
              <a:t>孳</a:t>
            </a:r>
            <a:r>
              <a:rPr lang="zh-CN" altLang="en-US" sz="2400" b="1" smtClean="0">
                <a:solidFill>
                  <a:srgbClr val="0070C0"/>
                </a:solidFill>
              </a:rPr>
              <a:t>也</a:t>
            </a:r>
            <a:r>
              <a:rPr lang="en-US" altLang="zh-CN" sz="2400" b="1" smtClean="0">
                <a:solidFill>
                  <a:srgbClr val="0070C0"/>
                </a:solidFill>
              </a:rPr>
              <a:t>——《</a:t>
            </a:r>
            <a:r>
              <a:rPr lang="zh-CN" altLang="en-US" sz="2400" b="1" smtClean="0">
                <a:solidFill>
                  <a:srgbClr val="0070C0"/>
                </a:solidFill>
              </a:rPr>
              <a:t>种树郭橐驼传</a:t>
            </a:r>
            <a:r>
              <a:rPr lang="en-US" altLang="zh-CN" sz="2400" b="1" smtClean="0">
                <a:solidFill>
                  <a:srgbClr val="0070C0"/>
                </a:solidFill>
              </a:rPr>
              <a:t>》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  <p:sp>
        <p:nvSpPr>
          <p:cNvPr id="12" name="矩形 11" title="">
            <a:extLst>
              <a:ext uri="{FF2B5EF4-FFF2-40B4-BE49-F238E27FC236}">
                <a16:creationId xmlns:a16="http://schemas.microsoft.com/office/drawing/2014/main" id="{C59FD0D0-EE78-47CA-AD00-9F6DF401FBF6}"/>
              </a:ext>
            </a:extLst>
          </p:cNvPr>
          <p:cNvSpPr/>
          <p:nvPr/>
        </p:nvSpPr>
        <p:spPr>
          <a:xfrm>
            <a:off x="214282" y="2115449"/>
            <a:ext cx="1928826" cy="1015663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</a:rPr>
              <a:t>莳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8F3F169E-2A8F-4334-BC3A-67918DE9EAD1}"/>
              </a:ext>
            </a:extLst>
          </p:cNvPr>
          <p:cNvSpPr/>
          <p:nvPr/>
        </p:nvSpPr>
        <p:spPr>
          <a:xfrm>
            <a:off x="1928794" y="2186887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实词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3200" b="1" smtClean="0"/>
              <a:t>v.</a:t>
            </a:r>
            <a:r>
              <a:rPr lang="zh-CN" altLang="en-US" sz="3200" b="1" smtClean="0"/>
              <a:t>滋长，繁殖</a:t>
            </a:r>
            <a:endParaRPr lang="en-US" altLang="zh-CN" sz="3200" b="1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70C0"/>
                </a:solidFill>
              </a:rPr>
              <a:t>其</a:t>
            </a:r>
            <a:r>
              <a:rPr lang="zh-CN" altLang="en-US" sz="2400" b="1" smtClean="0">
                <a:solidFill>
                  <a:srgbClr val="FF0000"/>
                </a:solidFill>
              </a:rPr>
              <a:t>莳</a:t>
            </a:r>
            <a:r>
              <a:rPr lang="zh-CN" altLang="en-US" sz="2400" b="1" smtClean="0">
                <a:solidFill>
                  <a:srgbClr val="0070C0"/>
                </a:solidFill>
              </a:rPr>
              <a:t>也若子，其置也若弃</a:t>
            </a:r>
            <a:r>
              <a:rPr lang="en-US" altLang="zh-CN" sz="2400" b="1" smtClean="0">
                <a:solidFill>
                  <a:srgbClr val="0070C0"/>
                </a:solidFill>
              </a:rPr>
              <a:t>——《</a:t>
            </a:r>
            <a:r>
              <a:rPr lang="zh-CN" altLang="en-US" sz="2400" b="1" smtClean="0">
                <a:solidFill>
                  <a:srgbClr val="0070C0"/>
                </a:solidFill>
              </a:rPr>
              <a:t>种树郭橐驼传</a:t>
            </a:r>
            <a:r>
              <a:rPr lang="en-US" altLang="zh-CN" sz="2400" b="1" smtClean="0">
                <a:solidFill>
                  <a:srgbClr val="0070C0"/>
                </a:solidFill>
              </a:rPr>
              <a:t>》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42844" y="1214428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致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1643056"/>
            <a:ext cx="668163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达到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假舆马者，非利足也，而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致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千里。。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劝学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endParaRPr lang="en-US" altLang="zh-CN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403648" y="2786064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获得，得到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然秦以区区之地，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致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万乘之势。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过秦论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2" name="矩形 11" title=""/>
          <p:cNvSpPr/>
          <p:nvPr/>
        </p:nvSpPr>
        <p:spPr>
          <a:xfrm>
            <a:off x="1403648" y="428610"/>
            <a:ext cx="760977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意志，情趣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虽世殊时异，所以兴怀，其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致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一也。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兰亭集序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3" name="矩形 12" title=""/>
          <p:cNvSpPr/>
          <p:nvPr/>
        </p:nvSpPr>
        <p:spPr>
          <a:xfrm>
            <a:off x="1428728" y="1571618"/>
            <a:ext cx="7358114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359712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title="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500048"/>
            <a:ext cx="3810001" cy="3819525"/>
          </a:xfrm>
          <a:prstGeom prst="rect">
            <a:avLst/>
          </a:prstGeom>
          <a:noFill/>
        </p:spPr>
      </p:pic>
      <p:sp>
        <p:nvSpPr>
          <p:cNvPr id="5" name="TextBox 4" title=""/>
          <p:cNvSpPr txBox="1"/>
          <p:nvPr/>
        </p:nvSpPr>
        <p:spPr>
          <a:xfrm>
            <a:off x="3929058" y="928676"/>
            <a:ext cx="52149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评价</a:t>
            </a:r>
            <a:r>
              <a:rPr lang="zh-CN" altLang="en-US" sz="2400" b="1" smtClean="0"/>
              <a:t>： “唐宋八大家”，柳柳州</a:t>
            </a:r>
            <a:endParaRPr lang="en-US" altLang="zh-CN" sz="2400" b="1" smtClean="0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观点</a:t>
            </a:r>
            <a:r>
              <a:rPr lang="zh-CN" altLang="en-US" sz="2400" b="1" smtClean="0"/>
              <a:t>：古文运动，文以明道</a:t>
            </a:r>
            <a:endParaRPr lang="en-US" altLang="zh-CN" sz="2400" b="1" smtClean="0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代表作</a:t>
            </a:r>
            <a:r>
              <a:rPr lang="zh-CN" altLang="en-US" sz="2400" b="1" smtClean="0"/>
              <a:t>：永州八记、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柳河东集</a:t>
            </a:r>
            <a:r>
              <a:rPr lang="en-US" altLang="zh-CN" sz="2400" b="1" smtClean="0"/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《</a:t>
            </a:r>
            <a:r>
              <a:rPr lang="zh-CN" altLang="en-US" sz="2400" b="1" smtClean="0"/>
              <a:t>捕蛇者说</a:t>
            </a:r>
            <a:r>
              <a:rPr lang="en-US" altLang="zh-CN" sz="2400" b="1" smtClean="0"/>
              <a:t>》——</a:t>
            </a:r>
            <a:r>
              <a:rPr lang="zh-CN" altLang="en-US" sz="2400" b="1" smtClean="0"/>
              <a:t>苛政猛于虎</a:t>
            </a:r>
            <a:endParaRPr lang="en-US" altLang="zh-CN" sz="2400" b="1" smtClean="0"/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《</a:t>
            </a:r>
            <a:r>
              <a:rPr lang="zh-CN" altLang="en-US" sz="2400" b="1" smtClean="0"/>
              <a:t>黔之驴</a:t>
            </a:r>
            <a:r>
              <a:rPr lang="en-US" altLang="zh-CN" sz="2400" b="1" smtClean="0"/>
              <a:t>》——</a:t>
            </a:r>
            <a:r>
              <a:rPr lang="zh-CN" altLang="en-US" sz="2400" b="1" smtClean="0"/>
              <a:t>黔驴技穷</a:t>
            </a:r>
            <a:endParaRPr lang="en-US" altLang="zh-CN" sz="2400" b="1" smtClean="0"/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《</a:t>
            </a:r>
            <a:r>
              <a:rPr lang="zh-CN" altLang="en-US" sz="2400" b="1" smtClean="0"/>
              <a:t>小石潭记</a:t>
            </a:r>
            <a:r>
              <a:rPr lang="en-US" altLang="zh-CN" sz="2400" b="1" smtClean="0"/>
              <a:t>》《</a:t>
            </a:r>
            <a:r>
              <a:rPr lang="zh-CN" altLang="en-US" sz="2400" b="1" smtClean="0"/>
              <a:t>始得西山宴游记</a:t>
            </a:r>
            <a:r>
              <a:rPr lang="en-US" altLang="zh-CN" sz="2400" b="1" smtClean="0"/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《</a:t>
            </a:r>
            <a:r>
              <a:rPr lang="zh-CN" altLang="en-US" sz="2400" b="1" smtClean="0"/>
              <a:t>江雪</a:t>
            </a:r>
            <a:r>
              <a:rPr lang="en-US" altLang="zh-CN" sz="2400" b="1" smtClean="0"/>
              <a:t>》——</a:t>
            </a:r>
            <a:r>
              <a:rPr lang="zh-CN" altLang="en-US" sz="2400" b="1" smtClean="0"/>
              <a:t>千万孤独</a:t>
            </a:r>
            <a:endParaRPr lang="zh-CN" altLang="en-US" sz="2400" b="1"/>
          </a:p>
        </p:txBody>
      </p:sp>
      <p:sp>
        <p:nvSpPr>
          <p:cNvPr id="6" name="TextBox 5" title=""/>
          <p:cNvSpPr txBox="1"/>
          <p:nvPr/>
        </p:nvSpPr>
        <p:spPr>
          <a:xfrm>
            <a:off x="4000496" y="285734"/>
            <a:ext cx="4929222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/>
              <a:t>柳宗元，字子厚，柳河东。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42844" y="1357304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致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03648" y="285734"/>
            <a:ext cx="7146508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招引，招纳，引来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致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天下之士，合从缔交，相与为一。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-《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过秦论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彼于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致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福者，未数数然也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逍遥游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0" name="矩形 9" title=""/>
          <p:cNvSpPr/>
          <p:nvPr/>
        </p:nvSpPr>
        <p:spPr>
          <a:xfrm>
            <a:off x="1403648" y="1785932"/>
            <a:ext cx="668163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⑤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导致，致使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女行无偏斜，何意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致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不厚？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孔雀东南飞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1" name="矩形 10" title=""/>
          <p:cNvSpPr/>
          <p:nvPr/>
        </p:nvSpPr>
        <p:spPr>
          <a:xfrm>
            <a:off x="1403648" y="2928940"/>
            <a:ext cx="7300396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⑥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极，尽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衡善机巧，尤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致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思于天文阴阳历算。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张衡传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能顺木之天以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致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其性焉尔。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13" name="矩形 12" title=""/>
          <p:cNvSpPr/>
          <p:nvPr/>
        </p:nvSpPr>
        <p:spPr>
          <a:xfrm>
            <a:off x="1428728" y="1571618"/>
            <a:ext cx="7358114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359712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643056"/>
            <a:ext cx="9573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本</a:t>
            </a:r>
            <a:endParaRPr lang="en-US" altLang="zh-CN" sz="60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❤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-18"/>
            <a:ext cx="63401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sz="2800" b="1"/>
              <a:t> </a:t>
            </a:r>
            <a:r>
              <a:rPr lang="en-US" altLang="zh-CN" sz="2800" b="1"/>
              <a:t>n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树木的根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i="1" smtClean="0">
                <a:solidFill>
                  <a:srgbClr val="0070C0"/>
                </a:solidFill>
                <a:latin typeface="+mj-ea"/>
                <a:ea typeface="黑体" pitchFamily="49" charset="-122"/>
              </a:rPr>
              <a:t>凡植木之性，其</a:t>
            </a:r>
            <a:r>
              <a:rPr lang="zh-CN" altLang="en-US" sz="2400" i="1" smtClean="0">
                <a:solidFill>
                  <a:srgbClr val="FF0000"/>
                </a:solidFill>
                <a:latin typeface="+mj-ea"/>
                <a:ea typeface="黑体" pitchFamily="49" charset="-122"/>
              </a:rPr>
              <a:t>本</a:t>
            </a:r>
            <a:r>
              <a:rPr lang="zh-CN" altLang="en-US" sz="2400" i="1" smtClean="0">
                <a:solidFill>
                  <a:srgbClr val="0070C0"/>
                </a:solidFill>
                <a:latin typeface="+mj-ea"/>
                <a:ea typeface="黑体" pitchFamily="49" charset="-122"/>
              </a:rPr>
              <a:t>欲舒</a:t>
            </a:r>
            <a:r>
              <a:rPr lang="en-US" altLang="zh-CN" sz="2400" i="1" smtClean="0">
                <a:solidFill>
                  <a:srgbClr val="0070C0"/>
                </a:solidFill>
                <a:latin typeface="+mj-ea"/>
                <a:ea typeface="黑体" pitchFamily="49" charset="-122"/>
              </a:rPr>
              <a:t>——《</a:t>
            </a:r>
            <a:r>
              <a:rPr lang="zh-CN" altLang="en-US" sz="2400" i="1" smtClean="0">
                <a:solidFill>
                  <a:srgbClr val="0070C0"/>
                </a:solidFill>
                <a:latin typeface="+mj-ea"/>
                <a:ea typeface="黑体" pitchFamily="49" charset="-122"/>
              </a:rPr>
              <a:t>种树郭橐驼传</a:t>
            </a:r>
            <a:r>
              <a:rPr lang="en-US" altLang="zh-CN" sz="2400" i="1" smtClean="0">
                <a:solidFill>
                  <a:srgbClr val="0070C0"/>
                </a:solidFill>
                <a:latin typeface="+mj-ea"/>
                <a:ea typeface="黑体" pitchFamily="49" charset="-122"/>
              </a:rPr>
              <a:t>》</a:t>
            </a:r>
            <a:endParaRPr lang="en-US" altLang="zh-CN" sz="2400" i="1">
              <a:solidFill>
                <a:srgbClr val="0070C0"/>
              </a:solidFill>
              <a:latin typeface="+mj-ea"/>
              <a:ea typeface="黑体" pitchFamily="49" charset="-122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403648" y="785800"/>
            <a:ext cx="575349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n.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草木的干茎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摇其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本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以观其疏密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366642" y="1571618"/>
            <a:ext cx="699101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推原，考察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抑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本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其成败之际，而皆自于人欤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伶官传序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1357290" y="2357436"/>
            <a:ext cx="544411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④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a.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自己方面的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你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本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身作亭长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哨遍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·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高祖还乡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357290" y="3071816"/>
            <a:ext cx="513473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⑤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a.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原来的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此之谓失其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本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心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鱼我所欲也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12" name="矩形 11" title=""/>
          <p:cNvSpPr/>
          <p:nvPr/>
        </p:nvSpPr>
        <p:spPr>
          <a:xfrm>
            <a:off x="1357290" y="3857634"/>
            <a:ext cx="4515980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⑥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adv.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本来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自言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本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是京城女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琵琶行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本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自无教训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孔雀东南飞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9573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筑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28728" y="0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①</a:t>
            </a:r>
            <a:r>
              <a:rPr lang="en-US" sz="2800" smtClean="0"/>
              <a:t> zhú 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n.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古代击弦乐器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高渐离击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筑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，荆轲和而歌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荆轲刺秦王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5" name="矩形 4" title=""/>
          <p:cNvSpPr/>
          <p:nvPr/>
        </p:nvSpPr>
        <p:spPr>
          <a:xfrm>
            <a:off x="1428728" y="1000114"/>
            <a:ext cx="668163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②</a:t>
            </a:r>
            <a:r>
              <a:rPr lang="en-US" sz="2800" smtClean="0"/>
              <a:t> zhù 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n.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捣土筑墙的杵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傅说举于版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筑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之间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生于忧患，死于安乐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28728" y="3071816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④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建造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乃是蒙恬北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筑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长城而守藩篱。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过秦论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28728" y="1928808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捣土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其土欲故，其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筑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欲密。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26155812"/>
      </p:ext>
    </p:ext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000114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顾</a:t>
            </a:r>
            <a:endParaRPr lang="en-US" altLang="zh-CN" sz="60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357290" y="0"/>
            <a:ext cx="7548861" cy="3108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回头看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相如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顾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召赵御史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廉颇蔺相如列传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  <a:ea typeface="+mj-ea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顾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笑舞阳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荆轲刺秦王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赢得仓皇北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顾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永遇乐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·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京口北固亭怀古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顾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见汉骑司马吕马童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项羽之死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既然已，勿动勿虑，去不复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顾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。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</a:endParaRPr>
          </a:p>
          <a:p>
            <a:endParaRPr lang="zh-CN" altLang="en-US" sz="2400" b="1" i="1">
              <a:solidFill>
                <a:srgbClr val="0070C0"/>
              </a:solidFill>
              <a:latin typeface="+mj-ea"/>
            </a:endParaRPr>
          </a:p>
          <a:p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403648" y="2500312"/>
            <a:ext cx="482536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看望，拜访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三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顾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臣于草庐之中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出师表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1403648" y="3571882"/>
            <a:ext cx="606287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adv.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反而，难道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人之立志，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顾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不如蜀鄙之僧哉？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为学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33521118"/>
      </p:ext>
    </p:ext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000114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顾</a:t>
            </a:r>
            <a:endParaRPr lang="en-US" altLang="zh-CN" sz="60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03648" y="428610"/>
            <a:ext cx="853791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⑤ 连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只是，但是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顾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吾念之，以先国家之急而后私仇也。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廉颇蔺相如列传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2" name="矩形 11" title="">
            <a:extLst>
              <a:ext uri="{FF2B5EF4-FFF2-40B4-BE49-F238E27FC236}">
                <a16:creationId xmlns:a16="http://schemas.microsoft.com/office/drawing/2014/main" id="{8C9D77CB-DF3E-4BE2-BD8B-7F43B163358F}"/>
              </a:ext>
            </a:extLst>
          </p:cNvPr>
          <p:cNvSpPr/>
          <p:nvPr/>
        </p:nvSpPr>
        <p:spPr>
          <a:xfrm>
            <a:off x="1475806" y="1714494"/>
            <a:ext cx="4515980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⑥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顾及、顾念、顾惜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至于伏剑不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顾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答苏武书</a:t>
            </a:r>
            <a:r>
              <a:rPr lang="zh-CN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en-US" altLang="zh-CN" sz="2400" b="1" i="1" smtClean="0">
              <a:solidFill>
                <a:srgbClr val="0070C0"/>
              </a:solidFill>
              <a:latin typeface="+mj-ea"/>
              <a:ea typeface="+mj-ea"/>
            </a:endParaRPr>
          </a:p>
          <a:p>
            <a:pPr marL="514350" indent="-514350"/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大行不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  <a:ea typeface="+mj-ea"/>
              </a:rPr>
              <a:t>顾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细谨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鸿门宴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33521118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352838"/>
            <a:ext cx="9573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置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151934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-20538"/>
            <a:ext cx="6620723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安放，放置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凿地为坎，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置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煴火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苏武传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乃幽武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置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大窖中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苏武传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置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杯焉则胶，水浅而舟大也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逍遥游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其莳也若子，其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  <a:ea typeface="+mj-ea"/>
              </a:rPr>
              <a:t>置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也若弃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03648" y="2136282"/>
            <a:ext cx="389722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购置，添置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置币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遗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单于。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苏武传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</p:txBody>
      </p:sp>
      <p:sp>
        <p:nvSpPr>
          <p:cNvPr id="12" name="矩形 11" title=""/>
          <p:cNvSpPr/>
          <p:nvPr/>
        </p:nvSpPr>
        <p:spPr>
          <a:xfrm>
            <a:off x="1426720" y="3000378"/>
            <a:ext cx="513473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放弃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沛公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置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车骑，脱身独骑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鸿门宴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</p:txBody>
      </p:sp>
      <p:sp>
        <p:nvSpPr>
          <p:cNvPr id="10" name="矩形 9" title=""/>
          <p:cNvSpPr/>
          <p:nvPr/>
        </p:nvSpPr>
        <p:spPr>
          <a:xfrm>
            <a:off x="1434685" y="3864474"/>
            <a:ext cx="420660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摆设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为武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置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酒设乐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苏武传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214428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过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❤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28729" y="0"/>
            <a:ext cx="77152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sz="2800" b="1"/>
              <a:t> </a:t>
            </a:r>
            <a:r>
              <a:rPr lang="en-US" altLang="zh-CN" sz="2800" b="1"/>
              <a:t>n.</a:t>
            </a:r>
            <a:r>
              <a:rPr lang="zh-CN" altLang="en-US" sz="2800" b="1"/>
              <a:t>过失，过错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能面刺寡人之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者，受上赏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邹忌讽齐王纳谏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则知明而行无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矣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劝学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是寡人之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也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烛之武退秦师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1428728" y="1785932"/>
            <a:ext cx="77152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②</a:t>
            </a:r>
            <a:r>
              <a:rPr lang="en-US" sz="2800" b="1"/>
              <a:t> </a:t>
            </a:r>
            <a:r>
              <a:rPr lang="en-US" altLang="zh-CN" sz="2800" b="1"/>
              <a:t>v.</a:t>
            </a:r>
            <a:r>
              <a:rPr lang="zh-CN" altLang="en-US" sz="2800" b="1"/>
              <a:t>胜过，超过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三十日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廉颇蔺相如列传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及叱秦王左右，势不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诛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荆轲刺秦王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子卿不欲降，何以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陵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苏武传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28728" y="3429006"/>
            <a:ext cx="77152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③</a:t>
            </a:r>
            <a:r>
              <a:rPr lang="en-US" sz="2800" b="1"/>
              <a:t> </a:t>
            </a:r>
            <a:r>
              <a:rPr lang="en-US" altLang="zh-CN" sz="2800" b="1"/>
              <a:t>v.</a:t>
            </a:r>
            <a:r>
              <a:rPr lang="zh-CN" altLang="en-US" sz="2800" b="1"/>
              <a:t>责备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闻大王有意督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之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鸿门宴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4226155812"/>
      </p:ext>
    </p:ext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214428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过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❤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28728" y="285734"/>
            <a:ext cx="77152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④</a:t>
            </a:r>
            <a:r>
              <a:rPr lang="en-US" sz="2800" b="1"/>
              <a:t> </a:t>
            </a:r>
            <a:r>
              <a:rPr lang="en-US" altLang="zh-CN" sz="2800" b="1"/>
              <a:t>v.</a:t>
            </a:r>
            <a:r>
              <a:rPr lang="zh-CN" altLang="en-US" sz="2800" b="1"/>
              <a:t>过分，</a:t>
            </a:r>
            <a:r>
              <a:rPr lang="zh-CN" altLang="en-US" sz="2800" b="1" smtClean="0"/>
              <a:t>过于，过多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以其境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清，不可久居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小石潭记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蒙拔擢，宠命优渥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陈情表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其培之也，若不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焉则不及。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428728" y="2000246"/>
            <a:ext cx="771527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⑤</a:t>
            </a:r>
            <a:r>
              <a:rPr lang="en-US" sz="2800" b="1"/>
              <a:t> </a:t>
            </a:r>
            <a:r>
              <a:rPr lang="en-US" altLang="zh-CN" sz="2800" b="1"/>
              <a:t>v.</a:t>
            </a:r>
            <a:r>
              <a:rPr lang="zh-CN" altLang="en-US" sz="2800" b="1"/>
              <a:t>拜访，探望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故人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我而死焉，无乃不可乎！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乌有先生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过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故人庄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28728" y="3250834"/>
            <a:ext cx="77152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/>
              <a:t>⑥</a:t>
            </a:r>
            <a:r>
              <a:rPr lang="en-US" sz="2800" b="1" smtClean="0"/>
              <a:t> </a:t>
            </a:r>
            <a:r>
              <a:rPr lang="en-US" altLang="zh-CN" sz="2800" b="1"/>
              <a:t>v</a:t>
            </a:r>
            <a:r>
              <a:rPr lang="en-US" altLang="zh-CN" sz="2800" b="1" smtClean="0"/>
              <a:t>.</a:t>
            </a:r>
            <a:r>
              <a:rPr lang="zh-CN" altLang="en-US" sz="2800" b="1" smtClean="0"/>
              <a:t>走过，经过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沉舟侧畔千帆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过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酬乐天出风扬州席上见赠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26155812"/>
      </p:ext>
    </p:ext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 title=""/>
          <p:cNvSpPr/>
          <p:nvPr/>
        </p:nvSpPr>
        <p:spPr>
          <a:xfrm>
            <a:off x="3331432" y="759257"/>
            <a:ext cx="2214578" cy="221457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smtClean="0"/>
              <a:t>4</a:t>
            </a:r>
            <a:endParaRPr lang="zh-CN" altLang="en-US" sz="7200" b="1"/>
          </a:p>
        </p:txBody>
      </p:sp>
      <p:sp>
        <p:nvSpPr>
          <p:cNvPr id="6" name="矩形 5" title=""/>
          <p:cNvSpPr/>
          <p:nvPr/>
        </p:nvSpPr>
        <p:spPr>
          <a:xfrm>
            <a:off x="1571604" y="3286130"/>
            <a:ext cx="595547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chemeClr val="bg1">
                    <a:lumMod val="50000"/>
                  </a:schemeClr>
                </a:solidFill>
              </a:rPr>
              <a:t>从郭橐驼之口发出治国安民的议论。</a:t>
            </a:r>
            <a:br>
              <a:rPr lang="zh-CN" altLang="en-US" sz="2800" b="1" smtClean="0">
                <a:solidFill>
                  <a:schemeClr val="bg1">
                    <a:lumMod val="50000"/>
                  </a:schemeClr>
                </a:solidFill>
              </a:rPr>
            </a:br>
            <a:endParaRPr lang="zh-CN" altLang="en-US" sz="2800" b="1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0" y="-571522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smtClean="0"/>
              <a:t>问者曰：“以子之</a:t>
            </a:r>
            <a:r>
              <a:rPr lang="zh-CN" altLang="en-US" sz="3200" b="1" smtClean="0">
                <a:solidFill>
                  <a:srgbClr val="0070C0"/>
                </a:solidFill>
              </a:rPr>
              <a:t>道</a:t>
            </a:r>
            <a:r>
              <a:rPr lang="zh-CN" altLang="en-US" sz="3200" b="1" smtClean="0"/>
              <a:t>，移之</a:t>
            </a:r>
            <a:r>
              <a:rPr lang="zh-CN" altLang="en-US" sz="3200" b="1" smtClean="0">
                <a:solidFill>
                  <a:srgbClr val="FF0000"/>
                </a:solidFill>
              </a:rPr>
              <a:t>官</a:t>
            </a:r>
            <a:r>
              <a:rPr lang="zh-CN" altLang="en-US" sz="3200" b="1" smtClean="0">
                <a:solidFill>
                  <a:srgbClr val="0070C0"/>
                </a:solidFill>
              </a:rPr>
              <a:t>理</a:t>
            </a:r>
            <a:r>
              <a:rPr lang="zh-CN" altLang="en-US" sz="3200" b="1" smtClean="0"/>
              <a:t>，可乎？”驼曰：“我知种树而已，</a:t>
            </a:r>
            <a:r>
              <a:rPr lang="zh-CN" altLang="en-US" sz="3200" b="1" u="sng" smtClean="0">
                <a:solidFill>
                  <a:srgbClr val="7030A0"/>
                </a:solidFill>
              </a:rPr>
              <a:t>理，非吾业也</a:t>
            </a:r>
            <a:r>
              <a:rPr lang="zh-CN" altLang="en-US" sz="3200" b="1" smtClean="0"/>
              <a:t>。然吾居乡，见</a:t>
            </a:r>
            <a:r>
              <a:rPr lang="zh-CN" altLang="en-US" sz="3200" b="1" smtClean="0">
                <a:solidFill>
                  <a:srgbClr val="0070C0"/>
                </a:solidFill>
              </a:rPr>
              <a:t>长人</a:t>
            </a:r>
            <a:r>
              <a:rPr lang="zh-CN" altLang="en-US" sz="3200" b="1" smtClean="0"/>
              <a:t>者好</a:t>
            </a:r>
            <a:r>
              <a:rPr lang="zh-CN" altLang="en-US" sz="3200" b="1" smtClean="0">
                <a:solidFill>
                  <a:srgbClr val="FF0000"/>
                </a:solidFill>
              </a:rPr>
              <a:t>烦</a:t>
            </a:r>
            <a:r>
              <a:rPr lang="zh-CN" altLang="en-US" sz="3200" b="1" smtClean="0"/>
              <a:t>其令，若甚怜</a:t>
            </a:r>
            <a:r>
              <a:rPr lang="zh-CN" altLang="en-US" sz="3200" b="1" smtClean="0">
                <a:solidFill>
                  <a:srgbClr val="0070C0"/>
                </a:solidFill>
              </a:rPr>
              <a:t>焉</a:t>
            </a:r>
            <a:r>
              <a:rPr lang="zh-CN" altLang="en-US" sz="3200" b="1" smtClean="0"/>
              <a:t>，而</a:t>
            </a:r>
            <a:r>
              <a:rPr lang="zh-CN" altLang="en-US" sz="3200" b="1" smtClean="0">
                <a:solidFill>
                  <a:srgbClr val="0070C0"/>
                </a:solidFill>
              </a:rPr>
              <a:t>卒</a:t>
            </a:r>
            <a:r>
              <a:rPr lang="zh-CN" altLang="en-US" sz="3200" b="1" smtClean="0"/>
              <a:t>以</a:t>
            </a:r>
            <a:r>
              <a:rPr lang="zh-CN" altLang="en-US" sz="3200" b="1" smtClean="0">
                <a:solidFill>
                  <a:srgbClr val="FF0000"/>
                </a:solidFill>
              </a:rPr>
              <a:t>祸</a:t>
            </a:r>
            <a:r>
              <a:rPr lang="zh-CN" altLang="en-US" sz="3200" b="1" smtClean="0"/>
              <a:t>。旦暮吏来而呼曰：‘官命促</a:t>
            </a:r>
            <a:r>
              <a:rPr lang="zh-CN" altLang="en-US" sz="3200" b="1" smtClean="0">
                <a:solidFill>
                  <a:srgbClr val="0070C0"/>
                </a:solidFill>
              </a:rPr>
              <a:t>尔</a:t>
            </a:r>
            <a:r>
              <a:rPr lang="zh-CN" altLang="en-US" sz="3200" b="1" smtClean="0"/>
              <a:t>耕，</a:t>
            </a:r>
            <a:r>
              <a:rPr lang="zh-CN" altLang="en-US" sz="3200" b="1" smtClean="0">
                <a:solidFill>
                  <a:srgbClr val="0070C0"/>
                </a:solidFill>
              </a:rPr>
              <a:t>勖</a:t>
            </a:r>
            <a:r>
              <a:rPr lang="en-US" altLang="zh-CN" sz="3200" b="1" smtClean="0">
                <a:solidFill>
                  <a:srgbClr val="0070C0"/>
                </a:solidFill>
              </a:rPr>
              <a:t>(xù)</a:t>
            </a:r>
            <a:r>
              <a:rPr lang="zh-CN" altLang="en-US" sz="3200" b="1" smtClean="0"/>
              <a:t>尔植，督尔</a:t>
            </a:r>
            <a:r>
              <a:rPr lang="zh-CN" altLang="en-US" sz="3200" b="1" smtClean="0">
                <a:solidFill>
                  <a:srgbClr val="0070C0"/>
                </a:solidFill>
              </a:rPr>
              <a:t>获</a:t>
            </a:r>
            <a:r>
              <a:rPr lang="zh-CN" altLang="en-US" sz="3200" b="1" smtClean="0"/>
              <a:t>，</a:t>
            </a:r>
            <a:endParaRPr lang="zh-CN" altLang="en-US" sz="3200" b="1"/>
          </a:p>
        </p:txBody>
      </p:sp>
      <p:sp>
        <p:nvSpPr>
          <p:cNvPr id="5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5214942" y="467011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统治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6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3857620" y="467011"/>
            <a:ext cx="1285852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</a:rPr>
              <a:t>N-v</a:t>
            </a:r>
            <a:r>
              <a:rPr lang="zh-CN" altLang="en-US" sz="2400" b="1" smtClean="0">
                <a:solidFill>
                  <a:schemeClr val="bg1"/>
                </a:solidFill>
              </a:rPr>
              <a:t>做官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7" name="TextBox 6" title=""/>
          <p:cNvSpPr txBox="1"/>
          <p:nvPr/>
        </p:nvSpPr>
        <p:spPr>
          <a:xfrm>
            <a:off x="4643438" y="1714494"/>
            <a:ext cx="1143008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判断句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8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0" y="2928940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管理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9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85720" y="192880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百姓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0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1214414" y="1928808"/>
            <a:ext cx="1428760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使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繁多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1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000364" y="2928940"/>
            <a:ext cx="2214578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代词，代百姓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2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5357818" y="2928940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最终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3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6286512" y="2928940"/>
            <a:ext cx="2857488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</a:rPr>
              <a:t>N-v</a:t>
            </a:r>
            <a:r>
              <a:rPr lang="zh-CN" altLang="en-US" sz="2400" b="1" smtClean="0">
                <a:solidFill>
                  <a:schemeClr val="bg1"/>
                </a:solidFill>
              </a:rPr>
              <a:t>造成或受到祸害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4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571868" y="4143386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你们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5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4500562" y="4143386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勉励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6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7286644" y="4143386"/>
            <a:ext cx="1500198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收割庄稼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7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928926" y="467011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方法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title="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WordArt 3" title=""/>
          <p:cNvSpPr>
            <a:spLocks noChangeArrowheads="1" noChangeShapeType="1" noTextEdit="1"/>
          </p:cNvSpPr>
          <p:nvPr/>
        </p:nvSpPr>
        <p:spPr bwMode="auto">
          <a:xfrm>
            <a:off x="684213" y="5734050"/>
            <a:ext cx="39592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1600"/>
          </a:p>
        </p:txBody>
      </p:sp>
      <p:sp>
        <p:nvSpPr>
          <p:cNvPr id="6" name="矩形 5" title=""/>
          <p:cNvSpPr/>
          <p:nvPr/>
        </p:nvSpPr>
        <p:spPr>
          <a:xfrm>
            <a:off x="3071802" y="0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mtClean="0"/>
              <a:t>广西柳州柳侯祠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357158" y="357172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smtClean="0">
                <a:solidFill>
                  <a:schemeClr val="accent2"/>
                </a:solidFill>
                <a:latin typeface="宋体"/>
              </a:rPr>
              <a:t>问的人说：“把你的（种树）经验，挪到当官治民上，行吗？”橐驼说：“我知道种树（的道理）而已，治理（百姓），不是我的事啊。但我居住在乡间，见做官的好多发政令，好像是很怜爱（百姓）啊，而最终却给他们带来灾祸。早晚官吏来而喊道：‘官府命令催促你们耕种，勉励你们种植，督促你们收获，</a:t>
            </a: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0" y="-571522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smtClean="0"/>
              <a:t>早</a:t>
            </a:r>
            <a:r>
              <a:rPr lang="zh-CN" altLang="en-US" sz="3200" b="1" smtClean="0">
                <a:solidFill>
                  <a:srgbClr val="0070C0"/>
                </a:solidFill>
              </a:rPr>
              <a:t>缫</a:t>
            </a:r>
            <a:r>
              <a:rPr lang="zh-CN" altLang="en-US" sz="3200" b="1" smtClean="0"/>
              <a:t>而</a:t>
            </a:r>
            <a:r>
              <a:rPr lang="zh-CN" altLang="en-US" sz="3200" b="1" smtClean="0">
                <a:solidFill>
                  <a:srgbClr val="0070C0"/>
                </a:solidFill>
              </a:rPr>
              <a:t>绪</a:t>
            </a:r>
            <a:r>
              <a:rPr lang="zh-CN" altLang="en-US" sz="3200" b="1" smtClean="0"/>
              <a:t>，早织而</a:t>
            </a:r>
            <a:r>
              <a:rPr lang="zh-CN" altLang="en-US" sz="3200" b="1" smtClean="0">
                <a:solidFill>
                  <a:srgbClr val="0070C0"/>
                </a:solidFill>
              </a:rPr>
              <a:t>缕</a:t>
            </a:r>
            <a:r>
              <a:rPr lang="zh-CN" altLang="en-US" sz="3200" b="1" smtClean="0"/>
              <a:t>，</a:t>
            </a:r>
            <a:r>
              <a:rPr lang="zh-CN" altLang="en-US" sz="3200" b="1" smtClean="0">
                <a:solidFill>
                  <a:srgbClr val="0070C0"/>
                </a:solidFill>
              </a:rPr>
              <a:t>字</a:t>
            </a:r>
            <a:r>
              <a:rPr lang="zh-CN" altLang="en-US" sz="3200" b="1" smtClean="0"/>
              <a:t>而幼孩，</a:t>
            </a:r>
            <a:r>
              <a:rPr lang="zh-CN" altLang="en-US" sz="3200" b="1" smtClean="0">
                <a:solidFill>
                  <a:srgbClr val="0070C0"/>
                </a:solidFill>
              </a:rPr>
              <a:t>遂</a:t>
            </a:r>
            <a:r>
              <a:rPr lang="zh-CN" altLang="en-US" sz="3200" b="1" smtClean="0"/>
              <a:t>而鸡豚。’鸣鼓而</a:t>
            </a:r>
            <a:r>
              <a:rPr lang="zh-CN" altLang="en-US" sz="3200" b="1" smtClean="0">
                <a:solidFill>
                  <a:srgbClr val="FF0000"/>
                </a:solidFill>
              </a:rPr>
              <a:t>聚</a:t>
            </a:r>
            <a:r>
              <a:rPr lang="zh-CN" altLang="en-US" sz="3200" b="1" smtClean="0"/>
              <a:t>之，击</a:t>
            </a:r>
            <a:r>
              <a:rPr lang="zh-CN" altLang="en-US" sz="3200" b="1" smtClean="0">
                <a:solidFill>
                  <a:srgbClr val="0070C0"/>
                </a:solidFill>
              </a:rPr>
              <a:t>木</a:t>
            </a:r>
            <a:r>
              <a:rPr lang="zh-CN" altLang="en-US" sz="3200" b="1" smtClean="0"/>
              <a:t>而召之。吾</a:t>
            </a:r>
            <a:r>
              <a:rPr lang="zh-CN" altLang="en-US" sz="3200" b="1" smtClean="0">
                <a:solidFill>
                  <a:srgbClr val="00B050"/>
                </a:solidFill>
              </a:rPr>
              <a:t>小人</a:t>
            </a:r>
            <a:r>
              <a:rPr lang="zh-CN" altLang="en-US" sz="3200" b="1" smtClean="0">
                <a:solidFill>
                  <a:srgbClr val="0070C0"/>
                </a:solidFill>
              </a:rPr>
              <a:t>辍</a:t>
            </a:r>
            <a:r>
              <a:rPr lang="zh-CN" altLang="en-US" sz="3200" b="1" smtClean="0">
                <a:solidFill>
                  <a:schemeClr val="accent6">
                    <a:lumMod val="75000"/>
                  </a:schemeClr>
                </a:solidFill>
              </a:rPr>
              <a:t>飧</a:t>
            </a:r>
            <a:r>
              <a:rPr lang="zh-CN" altLang="en-US" sz="3200" b="1" smtClean="0">
                <a:solidFill>
                  <a:srgbClr val="C00000"/>
                </a:solidFill>
              </a:rPr>
              <a:t>饔</a:t>
            </a:r>
            <a:r>
              <a:rPr lang="en-US" altLang="zh-CN" sz="3200" b="1" smtClean="0">
                <a:solidFill>
                  <a:srgbClr val="C00000"/>
                </a:solidFill>
              </a:rPr>
              <a:t>(yōng)</a:t>
            </a:r>
            <a:r>
              <a:rPr lang="zh-CN" altLang="en-US" sz="3200" b="1" smtClean="0"/>
              <a:t>以</a:t>
            </a:r>
            <a:r>
              <a:rPr lang="zh-CN" altLang="en-US" sz="3200" b="1" smtClean="0">
                <a:solidFill>
                  <a:srgbClr val="0070C0"/>
                </a:solidFill>
              </a:rPr>
              <a:t>劳</a:t>
            </a:r>
            <a:r>
              <a:rPr lang="zh-CN" altLang="en-US" sz="3200" b="1" smtClean="0"/>
              <a:t>吏者，且不得</a:t>
            </a:r>
            <a:r>
              <a:rPr lang="zh-CN" altLang="en-US" sz="3200" b="1" smtClean="0">
                <a:solidFill>
                  <a:srgbClr val="0070C0"/>
                </a:solidFill>
              </a:rPr>
              <a:t>暇</a:t>
            </a:r>
            <a:r>
              <a:rPr lang="zh-CN" altLang="en-US" sz="3200" b="1" smtClean="0"/>
              <a:t>，</a:t>
            </a:r>
            <a:r>
              <a:rPr lang="zh-CN" altLang="en-US" sz="3200" b="1" u="sng" smtClean="0">
                <a:solidFill>
                  <a:srgbClr val="7030A0"/>
                </a:solidFill>
              </a:rPr>
              <a:t>又何以</a:t>
            </a:r>
            <a:r>
              <a:rPr lang="zh-CN" altLang="en-US" sz="3200" b="1" u="sng" smtClean="0">
                <a:solidFill>
                  <a:srgbClr val="FF0000"/>
                </a:solidFill>
              </a:rPr>
              <a:t>蕃</a:t>
            </a:r>
            <a:r>
              <a:rPr lang="zh-CN" altLang="en-US" sz="3200" b="1" u="sng" smtClean="0">
                <a:solidFill>
                  <a:srgbClr val="7030A0"/>
                </a:solidFill>
              </a:rPr>
              <a:t>吾生而</a:t>
            </a:r>
            <a:r>
              <a:rPr lang="zh-CN" altLang="en-US" sz="3200" b="1" u="sng" smtClean="0">
                <a:solidFill>
                  <a:srgbClr val="FF0000"/>
                </a:solidFill>
              </a:rPr>
              <a:t>安</a:t>
            </a:r>
            <a:r>
              <a:rPr lang="zh-CN" altLang="en-US" sz="3200" b="1" u="sng" smtClean="0">
                <a:solidFill>
                  <a:srgbClr val="7030A0"/>
                </a:solidFill>
              </a:rPr>
              <a:t>吾性邪？</a:t>
            </a:r>
            <a:r>
              <a:rPr lang="zh-CN" altLang="en-US" sz="3200" b="1" smtClean="0"/>
              <a:t>故</a:t>
            </a:r>
            <a:r>
              <a:rPr lang="zh-CN" altLang="en-US" sz="3200" b="1" smtClean="0">
                <a:solidFill>
                  <a:srgbClr val="0070C0"/>
                </a:solidFill>
              </a:rPr>
              <a:t>病</a:t>
            </a:r>
            <a:r>
              <a:rPr lang="zh-CN" altLang="en-US" sz="3200" b="1" smtClean="0"/>
              <a:t>且</a:t>
            </a:r>
            <a:r>
              <a:rPr lang="zh-CN" altLang="en-US" sz="3200" b="1" smtClean="0">
                <a:solidFill>
                  <a:srgbClr val="0070C0"/>
                </a:solidFill>
              </a:rPr>
              <a:t>怠</a:t>
            </a:r>
            <a:r>
              <a:rPr lang="zh-CN" altLang="en-US" sz="3200" b="1" smtClean="0"/>
              <a:t>。若是，则与吾业者</a:t>
            </a:r>
            <a:r>
              <a:rPr lang="zh-CN" altLang="en-US" sz="3200" b="1" smtClean="0">
                <a:solidFill>
                  <a:srgbClr val="0070C0"/>
                </a:solidFill>
              </a:rPr>
              <a:t>其</a:t>
            </a:r>
            <a:r>
              <a:rPr lang="zh-CN" altLang="en-US" sz="3200" b="1" smtClean="0"/>
              <a:t>亦有</a:t>
            </a:r>
            <a:r>
              <a:rPr lang="zh-CN" altLang="en-US" sz="3200" b="1" smtClean="0">
                <a:solidFill>
                  <a:srgbClr val="0070C0"/>
                </a:solidFill>
              </a:rPr>
              <a:t>类</a:t>
            </a:r>
            <a:r>
              <a:rPr lang="zh-CN" altLang="en-US" sz="3200" b="1" smtClean="0"/>
              <a:t>乎？”</a:t>
            </a:r>
            <a:endParaRPr lang="zh-CN" altLang="en-US" sz="3200" b="1"/>
          </a:p>
        </p:txBody>
      </p:sp>
      <p:sp>
        <p:nvSpPr>
          <p:cNvPr id="5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14282" y="500048"/>
            <a:ext cx="1428760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煮茧抽丝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6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1714480" y="50004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头绪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7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286116" y="500048"/>
            <a:ext cx="571504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线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8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929058" y="50004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养育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9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5357818" y="500048"/>
            <a:ext cx="1428760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成长养成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0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857224" y="1752895"/>
            <a:ext cx="1428760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使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聚集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1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714612" y="1714494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梆子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2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5500694" y="1714494"/>
            <a:ext cx="857256" cy="46166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B050"/>
                </a:solidFill>
              </a:rPr>
              <a:t>小民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  <p:sp>
        <p:nvSpPr>
          <p:cNvPr id="13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6429388" y="1714494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停止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4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7358082" y="1714494"/>
            <a:ext cx="857256" cy="461665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晚饭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6858016" y="428610"/>
            <a:ext cx="2285984" cy="83099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C00000"/>
                </a:solidFill>
              </a:rPr>
              <a:t>熟食，有时专指早饭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6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0" y="2928940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慰劳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7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786050" y="2928940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空闲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8" name="TextBox 17" title=""/>
          <p:cNvSpPr txBox="1"/>
          <p:nvPr/>
        </p:nvSpPr>
        <p:spPr>
          <a:xfrm>
            <a:off x="7286644" y="2928940"/>
            <a:ext cx="1428760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宾语前置</a:t>
            </a:r>
          </a:p>
        </p:txBody>
      </p:sp>
      <p:sp>
        <p:nvSpPr>
          <p:cNvPr id="19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4286248" y="2928940"/>
            <a:ext cx="1428760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使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繁衍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0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5786446" y="2928940"/>
            <a:ext cx="1428760" cy="4616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使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安顿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285720" y="4143386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穷困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2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1214414" y="4143386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懈怠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3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5214942" y="4071948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大概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24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6429388" y="4143386"/>
            <a:ext cx="85725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相似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357158" y="357172"/>
            <a:ext cx="8501122" cy="386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（让）你们早早地煮蚕茧</a:t>
            </a:r>
            <a:r>
              <a:rPr lang="zh-CN" altLang="en-US" sz="28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抽取</a:t>
            </a:r>
            <a:r>
              <a:rPr lang="zh-CN" altLang="en-US" sz="2800" b="1" smtClea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蚕丝，早早地</a:t>
            </a:r>
            <a:r>
              <a:rPr lang="zh-CN" altLang="en-US" sz="28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纺</a:t>
            </a:r>
            <a:r>
              <a:rPr lang="zh-CN" altLang="en-US" sz="2800" b="1" smtClea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你们的线，</a:t>
            </a:r>
            <a:r>
              <a:rPr lang="zh-CN" altLang="en-US" sz="28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养育</a:t>
            </a:r>
            <a:r>
              <a:rPr lang="zh-CN" altLang="en-US" sz="2800" b="1" smtClea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你们的小孩，</a:t>
            </a:r>
            <a:r>
              <a:rPr lang="zh-CN" altLang="en-US" sz="28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喂大</a:t>
            </a:r>
            <a:r>
              <a:rPr lang="zh-CN" altLang="en-US" sz="2800" b="1" smtClea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你们的鸡和猪。</a:t>
            </a:r>
            <a:r>
              <a:rPr lang="zh-CN" altLang="en-US" sz="2800" b="1" smtClean="0">
                <a:solidFill>
                  <a:schemeClr val="accent2"/>
                </a:solidFill>
                <a:ea typeface="仿宋_GB2312" pitchFamily="49" charset="-122"/>
              </a:rPr>
              <a:t>’</a:t>
            </a:r>
            <a:r>
              <a:rPr lang="zh-CN" altLang="en-US" sz="2800" b="1" smtClea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敲鼓而聚集他们，敲梆</a:t>
            </a:r>
            <a:r>
              <a:rPr lang="en-US" altLang="zh-CN" sz="2800" b="1" err="1" smtClean="0"/>
              <a:t>bāng</a:t>
            </a:r>
            <a:r>
              <a:rPr lang="zh-CN" altLang="en-US" sz="2800" b="1" smtClea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子而召唤他们。</a:t>
            </a:r>
            <a:r>
              <a:rPr kumimoji="1" lang="zh-CN" altLang="en-US" sz="2800" b="1" smtClean="0">
                <a:solidFill>
                  <a:schemeClr val="accent2"/>
                </a:solidFill>
                <a:ea typeface="仿宋_GB2312" pitchFamily="49" charset="-122"/>
              </a:rPr>
              <a:t>我们小百姓顾不上吃饭来应酬慰劳差吏，尚且都没有空暇，又靠什么来使我们人口兴旺，生活安定呢？</a:t>
            </a:r>
            <a:r>
              <a:rPr lang="zh-CN" altLang="en-US" sz="2800" b="1" smtClea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所以穷困并且懈怠。像这样，那么和我所从事的行业难道也有类似吗？</a:t>
            </a:r>
            <a:r>
              <a:rPr lang="zh-CN" altLang="en-US" sz="2800" b="1" smtClean="0">
                <a:solidFill>
                  <a:schemeClr val="accent2"/>
                </a:solidFill>
                <a:ea typeface="仿宋_GB2312" pitchFamily="49" charset="-122"/>
              </a:rPr>
              <a:t>”</a:t>
            </a:r>
            <a:r>
              <a:rPr lang="zh-CN" altLang="en-US" sz="2800" b="1" u="sng" smtClea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endParaRPr lang="zh-CN" altLang="en-US" sz="2800" b="1" u="sng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642910" y="1176027"/>
            <a:ext cx="6885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latin typeface="华文楷体"/>
              </a:rPr>
              <a:t>Q</a:t>
            </a:r>
            <a:r>
              <a:rPr lang="zh-CN" altLang="en-US" sz="2400" b="1" smtClean="0">
                <a:latin typeface="华文楷体"/>
              </a:rPr>
              <a:t>：“</a:t>
            </a:r>
            <a:r>
              <a:rPr lang="zh-CN" altLang="en-US" sz="2400" b="1" smtClean="0">
                <a:latin typeface="宋体"/>
              </a:rPr>
              <a:t>问者</a:t>
            </a:r>
            <a:r>
              <a:rPr lang="zh-CN" altLang="en-US" sz="2400" b="1" smtClean="0">
                <a:latin typeface="华文楷体"/>
              </a:rPr>
              <a:t>”</a:t>
            </a:r>
            <a:r>
              <a:rPr lang="zh-CN" altLang="en-US" sz="2400" b="1" smtClean="0">
                <a:latin typeface="宋体"/>
              </a:rPr>
              <a:t>问</a:t>
            </a:r>
            <a:r>
              <a:rPr lang="zh-CN" altLang="en-US" sz="2400" b="1" smtClean="0">
                <a:latin typeface="华文楷体"/>
              </a:rPr>
              <a:t>“</a:t>
            </a:r>
            <a:r>
              <a:rPr lang="zh-CN" altLang="en-US" sz="2400" b="1" smtClean="0">
                <a:latin typeface="宋体"/>
              </a:rPr>
              <a:t>养树</a:t>
            </a:r>
            <a:r>
              <a:rPr lang="zh-CN" altLang="en-US" sz="2400" b="1" smtClean="0">
                <a:latin typeface="华文楷体"/>
              </a:rPr>
              <a:t>”</a:t>
            </a:r>
            <a:r>
              <a:rPr lang="zh-CN" altLang="en-US" sz="2400" b="1" smtClean="0">
                <a:latin typeface="宋体"/>
              </a:rPr>
              <a:t>后，提出了怎样的建议？</a:t>
            </a:r>
            <a:endParaRPr lang="zh-CN" altLang="en-US" sz="2400" b="1"/>
          </a:p>
        </p:txBody>
      </p:sp>
      <p:sp>
        <p:nvSpPr>
          <p:cNvPr id="5" name="矩形 4" title=""/>
          <p:cNvSpPr/>
          <p:nvPr/>
        </p:nvSpPr>
        <p:spPr>
          <a:xfrm>
            <a:off x="2714612" y="1747531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宋体"/>
              </a:rPr>
              <a:t>以子之道，移之官理，可乎？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矩形 5" title=""/>
          <p:cNvSpPr/>
          <p:nvPr/>
        </p:nvSpPr>
        <p:spPr>
          <a:xfrm>
            <a:off x="642910" y="2500312"/>
            <a:ext cx="5963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latin typeface="华文楷体"/>
              </a:rPr>
              <a:t>Q</a:t>
            </a:r>
            <a:r>
              <a:rPr lang="zh-CN" altLang="en-US" sz="2400" b="1" smtClean="0">
                <a:latin typeface="华文楷体"/>
              </a:rPr>
              <a:t>：</a:t>
            </a:r>
            <a:r>
              <a:rPr lang="zh-CN" altLang="en-US" sz="2400" b="1" smtClean="0">
                <a:latin typeface="宋体"/>
              </a:rPr>
              <a:t>驼是怎样评价，描述官吏烦令扰民的？</a:t>
            </a:r>
            <a:endParaRPr lang="zh-CN" altLang="en-US" sz="2400" b="1"/>
          </a:p>
        </p:txBody>
      </p:sp>
      <p:sp>
        <p:nvSpPr>
          <p:cNvPr id="7" name="矩形 6" title=""/>
          <p:cNvSpPr/>
          <p:nvPr/>
        </p:nvSpPr>
        <p:spPr>
          <a:xfrm>
            <a:off x="2714612" y="3071816"/>
            <a:ext cx="3820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宋体"/>
              </a:rPr>
              <a:t>祸</a:t>
            </a:r>
            <a:r>
              <a:rPr lang="en-US" altLang="zh-CN" sz="2400" b="1" smtClean="0">
                <a:solidFill>
                  <a:srgbClr val="FF0000"/>
                </a:solidFill>
              </a:rPr>
              <a:t>——</a:t>
            </a:r>
            <a:r>
              <a:rPr lang="zh-CN" altLang="en-US" sz="2400" b="1" smtClean="0">
                <a:solidFill>
                  <a:srgbClr val="FF0000"/>
                </a:solidFill>
                <a:latin typeface="宋体"/>
              </a:rPr>
              <a:t>呼、鼓、聚、击、召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3" title=""/>
          <p:cNvSpPr txBox="1">
            <a:spLocks noChangeArrowheads="1"/>
          </p:cNvSpPr>
          <p:nvPr/>
        </p:nvSpPr>
        <p:spPr bwMode="auto">
          <a:xfrm>
            <a:off x="428596" y="1251416"/>
            <a:ext cx="857256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/>
              <a:t>种树</a:t>
            </a:r>
          </a:p>
        </p:txBody>
      </p:sp>
      <p:sp>
        <p:nvSpPr>
          <p:cNvPr id="6" name="Text Box 4" title=""/>
          <p:cNvSpPr txBox="1">
            <a:spLocks noChangeArrowheads="1"/>
          </p:cNvSpPr>
          <p:nvPr/>
        </p:nvSpPr>
        <p:spPr bwMode="auto">
          <a:xfrm>
            <a:off x="1785918" y="822788"/>
            <a:ext cx="435771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 sz="2400" b="1"/>
              <a:t>郭橐驼：</a:t>
            </a:r>
            <a:r>
              <a:rPr lang="zh-CN" altLang="en-US" sz="2400" b="1">
                <a:solidFill>
                  <a:srgbClr val="0070C0"/>
                </a:solidFill>
              </a:rPr>
              <a:t>顺木之天以致其性</a:t>
            </a:r>
          </a:p>
        </p:txBody>
      </p:sp>
      <p:sp>
        <p:nvSpPr>
          <p:cNvPr id="7" name="Text Box 5" title=""/>
          <p:cNvSpPr txBox="1">
            <a:spLocks noChangeArrowheads="1"/>
          </p:cNvSpPr>
          <p:nvPr/>
        </p:nvSpPr>
        <p:spPr bwMode="auto">
          <a:xfrm>
            <a:off x="1785918" y="1680044"/>
            <a:ext cx="578647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 sz="2400" b="1"/>
              <a:t>他植者：</a:t>
            </a:r>
            <a:r>
              <a:rPr lang="zh-CN" altLang="en-US" sz="2400" b="1">
                <a:solidFill>
                  <a:srgbClr val="0070C0"/>
                </a:solidFill>
              </a:rPr>
              <a:t>违反木之天性，勤虑害树</a:t>
            </a:r>
          </a:p>
        </p:txBody>
      </p:sp>
      <p:sp>
        <p:nvSpPr>
          <p:cNvPr id="8" name="Text Box 6" title=""/>
          <p:cNvSpPr txBox="1">
            <a:spLocks noChangeArrowheads="1"/>
          </p:cNvSpPr>
          <p:nvPr/>
        </p:nvSpPr>
        <p:spPr bwMode="auto">
          <a:xfrm>
            <a:off x="428596" y="3680308"/>
            <a:ext cx="857256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/>
              <a:t>治民</a:t>
            </a:r>
          </a:p>
        </p:txBody>
      </p:sp>
      <p:sp>
        <p:nvSpPr>
          <p:cNvPr id="10" name="Text Box 8" title=""/>
          <p:cNvSpPr txBox="1">
            <a:spLocks noChangeArrowheads="1"/>
          </p:cNvSpPr>
          <p:nvPr/>
        </p:nvSpPr>
        <p:spPr bwMode="auto">
          <a:xfrm flipH="1">
            <a:off x="1857356" y="3251680"/>
            <a:ext cx="3892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400" b="1"/>
              <a:t>现实：</a:t>
            </a:r>
            <a:r>
              <a:rPr lang="zh-CN" altLang="en-US" sz="2400" b="1">
                <a:solidFill>
                  <a:srgbClr val="C00000"/>
                </a:solidFill>
              </a:rPr>
              <a:t>官吏烦令扰民</a:t>
            </a:r>
          </a:p>
        </p:txBody>
      </p:sp>
      <p:sp>
        <p:nvSpPr>
          <p:cNvPr id="11" name="Text Box 9" title=""/>
          <p:cNvSpPr txBox="1">
            <a:spLocks noChangeArrowheads="1"/>
          </p:cNvSpPr>
          <p:nvPr/>
        </p:nvSpPr>
        <p:spPr bwMode="auto">
          <a:xfrm>
            <a:off x="1857356" y="3900968"/>
            <a:ext cx="47529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400" b="1"/>
              <a:t>理想：</a:t>
            </a:r>
            <a:r>
              <a:rPr lang="zh-CN" altLang="en-US" sz="2400" b="1">
                <a:solidFill>
                  <a:srgbClr val="C00000"/>
                </a:solidFill>
              </a:rPr>
              <a:t>顺民之性以养其民</a:t>
            </a:r>
          </a:p>
        </p:txBody>
      </p:sp>
      <p:sp>
        <p:nvSpPr>
          <p:cNvPr id="21" name="AutoShape 19" title=""/>
          <p:cNvSpPr/>
          <p:nvPr/>
        </p:nvSpPr>
        <p:spPr bwMode="auto">
          <a:xfrm>
            <a:off x="1428728" y="679912"/>
            <a:ext cx="358775" cy="1512887"/>
          </a:xfrm>
          <a:prstGeom prst="leftBrace">
            <a:avLst>
              <a:gd name="adj1" fmla="val 35140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2400" b="1"/>
          </a:p>
        </p:txBody>
      </p:sp>
      <p:sp>
        <p:nvSpPr>
          <p:cNvPr id="22" name="AutoShape 20" title=""/>
          <p:cNvSpPr/>
          <p:nvPr/>
        </p:nvSpPr>
        <p:spPr bwMode="auto">
          <a:xfrm>
            <a:off x="1357290" y="3394556"/>
            <a:ext cx="358775" cy="936625"/>
          </a:xfrm>
          <a:prstGeom prst="leftBrace">
            <a:avLst>
              <a:gd name="adj1" fmla="val 21755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2400" b="1"/>
          </a:p>
        </p:txBody>
      </p:sp>
      <p:sp>
        <p:nvSpPr>
          <p:cNvPr id="24" name="下箭头 23" title=""/>
          <p:cNvSpPr/>
          <p:nvPr/>
        </p:nvSpPr>
        <p:spPr>
          <a:xfrm>
            <a:off x="714348" y="2037234"/>
            <a:ext cx="285752" cy="14287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title=""/>
          <p:cNvSpPr/>
          <p:nvPr/>
        </p:nvSpPr>
        <p:spPr>
          <a:xfrm>
            <a:off x="6929454" y="214296"/>
            <a:ext cx="2000264" cy="193899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smtClean="0"/>
              <a:t>根拳而土易       </a:t>
            </a:r>
          </a:p>
          <a:p>
            <a:pPr algn="ctr"/>
            <a:r>
              <a:rPr lang="zh-CN" altLang="en-US" sz="2400" b="1" smtClean="0"/>
              <a:t>旦视而暮抚       </a:t>
            </a:r>
          </a:p>
          <a:p>
            <a:pPr algn="ctr"/>
            <a:r>
              <a:rPr lang="zh-CN" altLang="en-US" sz="2400" b="1" smtClean="0"/>
              <a:t>已去而复顾       </a:t>
            </a:r>
          </a:p>
          <a:p>
            <a:pPr algn="ctr"/>
            <a:r>
              <a:rPr lang="zh-CN" altLang="en-US" sz="2400" b="1" smtClean="0"/>
              <a:t>爪其肤以验       </a:t>
            </a:r>
          </a:p>
          <a:p>
            <a:pPr algn="ctr"/>
            <a:r>
              <a:rPr lang="zh-CN" altLang="en-US" sz="2400" b="1" smtClean="0"/>
              <a:t>摇其本以观</a:t>
            </a:r>
            <a:endParaRPr lang="zh-CN" altLang="en-US" sz="2400" b="1"/>
          </a:p>
        </p:txBody>
      </p:sp>
      <p:sp>
        <p:nvSpPr>
          <p:cNvPr id="13" name="矩形 12" title=""/>
          <p:cNvSpPr/>
          <p:nvPr/>
        </p:nvSpPr>
        <p:spPr>
          <a:xfrm>
            <a:off x="6929454" y="2214560"/>
            <a:ext cx="2000264" cy="26776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smtClean="0"/>
              <a:t>促尔耕</a:t>
            </a:r>
          </a:p>
          <a:p>
            <a:pPr algn="ctr"/>
            <a:r>
              <a:rPr lang="zh-CN" altLang="en-US" sz="2400" b="1" smtClean="0"/>
              <a:t>勖尔植</a:t>
            </a:r>
          </a:p>
          <a:p>
            <a:pPr algn="ctr"/>
            <a:r>
              <a:rPr lang="zh-CN" altLang="en-US" sz="2400" b="1" smtClean="0"/>
              <a:t>督尔获</a:t>
            </a:r>
          </a:p>
          <a:p>
            <a:pPr algn="ctr"/>
            <a:r>
              <a:rPr lang="zh-CN" altLang="en-US" sz="2400" b="1" smtClean="0"/>
              <a:t>早缫而绪</a:t>
            </a:r>
          </a:p>
          <a:p>
            <a:pPr algn="ctr"/>
            <a:r>
              <a:rPr lang="zh-CN" altLang="en-US" sz="2400" b="1" smtClean="0"/>
              <a:t>早织而缕</a:t>
            </a:r>
          </a:p>
          <a:p>
            <a:pPr algn="ctr"/>
            <a:r>
              <a:rPr lang="zh-CN" altLang="en-US" sz="2400" b="1" smtClean="0"/>
              <a:t>字则幼孩</a:t>
            </a:r>
          </a:p>
          <a:p>
            <a:pPr algn="ctr"/>
            <a:r>
              <a:rPr lang="zh-CN" altLang="en-US" sz="2400" b="1" smtClean="0"/>
              <a:t>遂而鸡豚</a:t>
            </a:r>
            <a:endParaRPr lang="zh-CN" altLang="en-US" sz="2400" b="1"/>
          </a:p>
        </p:txBody>
      </p:sp>
      <p:sp>
        <p:nvSpPr>
          <p:cNvPr id="14" name="Text Box 4" title=""/>
          <p:cNvSpPr txBox="1">
            <a:spLocks noChangeArrowheads="1"/>
          </p:cNvSpPr>
          <p:nvPr/>
        </p:nvSpPr>
        <p:spPr bwMode="auto">
          <a:xfrm>
            <a:off x="1571604" y="2322986"/>
            <a:ext cx="3214710" cy="83099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b="1"/>
              <a:t>虽曰爱</a:t>
            </a:r>
            <a:r>
              <a:rPr lang="zh-CN" altLang="en-US" sz="2400" b="1" smtClean="0"/>
              <a:t>之，其实</a:t>
            </a:r>
            <a:r>
              <a:rPr lang="zh-CN" altLang="en-US" sz="2400" b="1"/>
              <a:t>害之；        </a:t>
            </a:r>
          </a:p>
          <a:p>
            <a:r>
              <a:rPr lang="zh-CN" altLang="en-US" sz="2400" b="1"/>
              <a:t>虽曰忧之</a:t>
            </a:r>
            <a:r>
              <a:rPr lang="zh-CN" altLang="en-US" sz="2400" b="1" smtClean="0"/>
              <a:t>，其实</a:t>
            </a:r>
            <a:r>
              <a:rPr lang="zh-CN" altLang="en-US" sz="2400" b="1"/>
              <a:t>仇之。</a:t>
            </a:r>
          </a:p>
        </p:txBody>
      </p:sp>
      <p:sp>
        <p:nvSpPr>
          <p:cNvPr id="15" name="矩形 14" title=""/>
          <p:cNvSpPr/>
          <p:nvPr/>
        </p:nvSpPr>
        <p:spPr>
          <a:xfrm>
            <a:off x="357158" y="142858"/>
            <a:ext cx="56557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smtClean="0">
                <a:latin typeface="华文楷体"/>
              </a:rPr>
              <a:t>Q</a:t>
            </a:r>
            <a:r>
              <a:rPr lang="zh-CN" altLang="en-US" sz="2400" b="1" smtClean="0">
                <a:latin typeface="华文楷体"/>
              </a:rPr>
              <a:t>：“</a:t>
            </a:r>
            <a:r>
              <a:rPr lang="zh-CN" altLang="en-US" sz="2400" b="1" smtClean="0">
                <a:latin typeface="宋体"/>
              </a:rPr>
              <a:t>养树</a:t>
            </a:r>
            <a:r>
              <a:rPr lang="zh-CN" altLang="en-US" sz="2400" b="1" smtClean="0">
                <a:latin typeface="华文楷体"/>
              </a:rPr>
              <a:t>”</a:t>
            </a:r>
            <a:r>
              <a:rPr lang="zh-CN" altLang="en-US" sz="2400" b="1" smtClean="0">
                <a:latin typeface="宋体"/>
              </a:rPr>
              <a:t>和</a:t>
            </a:r>
            <a:r>
              <a:rPr lang="zh-CN" altLang="en-US" sz="2400" b="1" smtClean="0">
                <a:latin typeface="华文楷体"/>
              </a:rPr>
              <a:t>“</a:t>
            </a:r>
            <a:r>
              <a:rPr lang="zh-CN" altLang="en-US" sz="2400" b="1" smtClean="0">
                <a:latin typeface="宋体"/>
              </a:rPr>
              <a:t>养人</a:t>
            </a:r>
            <a:r>
              <a:rPr lang="zh-CN" altLang="en-US" sz="2400" b="1" smtClean="0">
                <a:latin typeface="华文楷体"/>
              </a:rPr>
              <a:t>”</a:t>
            </a:r>
            <a:r>
              <a:rPr lang="zh-CN" altLang="en-US" sz="2400" b="1" smtClean="0">
                <a:latin typeface="宋体"/>
              </a:rPr>
              <a:t>有何相通之处？</a:t>
            </a:r>
            <a:endParaRPr lang="zh-CN" altLang="en-US" sz="2400" b="1">
              <a:latin typeface="宋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10" grpId="0"/>
      <p:bldP spid="11" grpId="0"/>
      <p:bldP spid="21" grpId="0" animBg="1"/>
      <p:bldP spid="22" grpId="0" animBg="1"/>
      <p:bldP spid="24" grpId="0" animBg="1"/>
      <p:bldP spid="12" grpId="0" animBg="1"/>
      <p:bldP spid="13" grpId="0" animBg="1"/>
      <p:bldP spid="14" grpId="0" animBg="1"/>
      <p:bldP spid="1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103425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烦</a:t>
            </a:r>
            <a:endParaRPr lang="en-US" altLang="zh-CN" sz="6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8239339" y="541286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情</a:t>
            </a:r>
          </a:p>
        </p:txBody>
      </p:sp>
      <p:sp>
        <p:nvSpPr>
          <p:cNvPr id="12" name="矩形 11" title=""/>
          <p:cNvSpPr/>
          <p:nvPr/>
        </p:nvSpPr>
        <p:spPr>
          <a:xfrm>
            <a:off x="1428728" y="571486"/>
            <a:ext cx="100013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/>
              <a:t>①</a:t>
            </a:r>
            <a:r>
              <a:rPr lang="en-US" sz="2800" b="1" smtClean="0"/>
              <a:t> </a:t>
            </a:r>
            <a:r>
              <a:rPr lang="en-US" altLang="zh-CN" sz="2800" b="1" smtClean="0"/>
              <a:t>v.</a:t>
            </a:r>
            <a:r>
              <a:rPr lang="zh-CN" altLang="en-US" sz="2800" b="1" smtClean="0"/>
              <a:t>烦闷，烦躁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怅然心中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烦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孔雀东南飞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28728" y="1857370"/>
            <a:ext cx="100013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zh-CN" altLang="en-US" sz="2800" b="1" smtClean="0"/>
              <a:t>② </a:t>
            </a:r>
            <a:r>
              <a:rPr lang="en-US" altLang="zh-CN" sz="2800" b="1" smtClean="0"/>
              <a:t>v.</a:t>
            </a:r>
            <a:r>
              <a:rPr lang="zh-CN" altLang="en-US" sz="2800" b="1" smtClean="0"/>
              <a:t>烦劳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若亡郑而有益于君，敢以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烦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执事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烛之武退秦师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428728" y="3071816"/>
            <a:ext cx="1000132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zh-CN" altLang="en-US" sz="2800" b="1" smtClean="0"/>
              <a:t>③</a:t>
            </a:r>
            <a:r>
              <a:rPr lang="en-US" altLang="zh-CN" sz="2800" b="1" smtClean="0"/>
              <a:t>a.</a:t>
            </a:r>
            <a:r>
              <a:rPr lang="zh-CN" altLang="en-US" sz="2800" b="1" smtClean="0"/>
              <a:t>繁多的，繁杂的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三顾频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烦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天下计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蜀相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见长人者好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烦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其令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1665935043"/>
      </p:ext>
    </p:ext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4" title="">
            <a:extLst>
              <a:ext uri="{FF2B5EF4-FFF2-40B4-BE49-F238E27FC236}">
                <a16:creationId xmlns:a16="http://schemas.microsoft.com/office/drawing/2014/main" id="{96C713F7-8E68-488F-A414-CB6FD224B845}"/>
              </a:ext>
            </a:extLst>
          </p:cNvPr>
          <p:cNvCxnSpPr/>
          <p:nvPr/>
        </p:nvCxnSpPr>
        <p:spPr>
          <a:xfrm>
            <a:off x="0" y="1928808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C59FD0D0-EE78-47CA-AD00-9F6DF401FBF6}"/>
              </a:ext>
            </a:extLst>
          </p:cNvPr>
          <p:cNvSpPr/>
          <p:nvPr/>
        </p:nvSpPr>
        <p:spPr>
          <a:xfrm>
            <a:off x="214282" y="214296"/>
            <a:ext cx="1928826" cy="1015663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</a:rPr>
              <a:t>勖</a:t>
            </a:r>
            <a:r>
              <a:rPr lang="en-US" altLang="zh-CN" sz="4400" b="1" smtClean="0">
                <a:solidFill>
                  <a:srgbClr val="FF0000"/>
                </a:solidFill>
              </a:rPr>
              <a:t>(xù)</a:t>
            </a:r>
            <a:endParaRPr lang="zh-CN" altLang="en-US" sz="4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8F3F169E-2A8F-4334-BC3A-67918DE9EAD1}"/>
              </a:ext>
            </a:extLst>
          </p:cNvPr>
          <p:cNvSpPr/>
          <p:nvPr/>
        </p:nvSpPr>
        <p:spPr>
          <a:xfrm>
            <a:off x="1928794" y="285734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实词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3200" b="1" smtClean="0"/>
              <a:t>v.</a:t>
            </a:r>
            <a:r>
              <a:rPr lang="zh-CN" altLang="en-US" sz="3200" b="1" smtClean="0"/>
              <a:t>勉励</a:t>
            </a:r>
            <a:endParaRPr lang="en-US" altLang="zh-CN" sz="3200" b="1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勖</a:t>
            </a:r>
            <a:r>
              <a:rPr lang="en-US" altLang="zh-CN" sz="2400" b="1" smtClean="0">
                <a:solidFill>
                  <a:srgbClr val="FF0000"/>
                </a:solidFill>
              </a:rPr>
              <a:t>(xù)</a:t>
            </a:r>
            <a:r>
              <a:rPr lang="zh-CN" altLang="en-US" sz="2400" b="1" smtClean="0">
                <a:solidFill>
                  <a:srgbClr val="0070C0"/>
                </a:solidFill>
              </a:rPr>
              <a:t>尔植，督尔获</a:t>
            </a:r>
            <a:r>
              <a:rPr lang="en-US" altLang="zh-CN" sz="2400" b="1" smtClean="0">
                <a:solidFill>
                  <a:srgbClr val="0070C0"/>
                </a:solidFill>
              </a:rPr>
              <a:t>——《</a:t>
            </a:r>
            <a:r>
              <a:rPr lang="zh-CN" altLang="en-US" sz="2400" b="1" smtClean="0">
                <a:solidFill>
                  <a:srgbClr val="0070C0"/>
                </a:solidFill>
              </a:rPr>
              <a:t>种树郭橐驼传</a:t>
            </a:r>
            <a:r>
              <a:rPr lang="en-US" altLang="zh-CN" sz="2400" b="1" smtClean="0">
                <a:solidFill>
                  <a:srgbClr val="0070C0"/>
                </a:solidFill>
              </a:rPr>
              <a:t>》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  <p:sp>
        <p:nvSpPr>
          <p:cNvPr id="12" name="矩形 11" title="">
            <a:extLst>
              <a:ext uri="{FF2B5EF4-FFF2-40B4-BE49-F238E27FC236}">
                <a16:creationId xmlns:a16="http://schemas.microsoft.com/office/drawing/2014/main" id="{C59FD0D0-EE78-47CA-AD00-9F6DF401FBF6}"/>
              </a:ext>
            </a:extLst>
          </p:cNvPr>
          <p:cNvSpPr/>
          <p:nvPr/>
        </p:nvSpPr>
        <p:spPr>
          <a:xfrm>
            <a:off x="214282" y="2115449"/>
            <a:ext cx="1928826" cy="1015663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缫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8F3F169E-2A8F-4334-BC3A-67918DE9EAD1}"/>
              </a:ext>
            </a:extLst>
          </p:cNvPr>
          <p:cNvSpPr/>
          <p:nvPr/>
        </p:nvSpPr>
        <p:spPr>
          <a:xfrm>
            <a:off x="1928794" y="2186887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实词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3200" b="1" smtClean="0"/>
              <a:t>n.</a:t>
            </a:r>
            <a:r>
              <a:rPr lang="zh-CN" altLang="en-US" sz="3200" b="1" smtClean="0"/>
              <a:t>煮蚕茧抽丝</a:t>
            </a:r>
            <a:endParaRPr lang="en-US" altLang="zh-CN" sz="3200" b="1" smtClean="0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70C0"/>
                </a:solidFill>
              </a:rPr>
              <a:t>早</a:t>
            </a:r>
            <a:r>
              <a:rPr lang="zh-CN" altLang="en-US" sz="2400" b="1" smtClean="0">
                <a:solidFill>
                  <a:srgbClr val="FF0000"/>
                </a:solidFill>
              </a:rPr>
              <a:t>缫</a:t>
            </a:r>
            <a:r>
              <a:rPr lang="zh-CN" altLang="en-US" sz="2400" b="1" smtClean="0">
                <a:solidFill>
                  <a:srgbClr val="0070C0"/>
                </a:solidFill>
              </a:rPr>
              <a:t>而绪，早织而缕</a:t>
            </a:r>
            <a:r>
              <a:rPr lang="en-US" altLang="zh-CN" sz="2400" b="1" smtClean="0">
                <a:solidFill>
                  <a:srgbClr val="0070C0"/>
                </a:solidFill>
              </a:rPr>
              <a:t>——《</a:t>
            </a:r>
            <a:r>
              <a:rPr lang="zh-CN" altLang="en-US" sz="2400" b="1" smtClean="0">
                <a:solidFill>
                  <a:srgbClr val="0070C0"/>
                </a:solidFill>
              </a:rPr>
              <a:t>种树郭橐驼传</a:t>
            </a:r>
            <a:r>
              <a:rPr lang="en-US" altLang="zh-CN" sz="2400" b="1" smtClean="0">
                <a:solidFill>
                  <a:srgbClr val="0070C0"/>
                </a:solidFill>
              </a:rPr>
              <a:t>》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4" title="">
            <a:extLst>
              <a:ext uri="{FF2B5EF4-FFF2-40B4-BE49-F238E27FC236}">
                <a16:creationId xmlns:a16="http://schemas.microsoft.com/office/drawing/2014/main" id="{96C713F7-8E68-488F-A414-CB6FD224B845}"/>
              </a:ext>
            </a:extLst>
          </p:cNvPr>
          <p:cNvCxnSpPr/>
          <p:nvPr/>
        </p:nvCxnSpPr>
        <p:spPr>
          <a:xfrm>
            <a:off x="0" y="1928808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C59FD0D0-EE78-47CA-AD00-9F6DF401FBF6}"/>
              </a:ext>
            </a:extLst>
          </p:cNvPr>
          <p:cNvSpPr/>
          <p:nvPr/>
        </p:nvSpPr>
        <p:spPr>
          <a:xfrm>
            <a:off x="214282" y="2329763"/>
            <a:ext cx="1928826" cy="1015663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遂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8F3F169E-2A8F-4334-BC3A-67918DE9EAD1}"/>
              </a:ext>
            </a:extLst>
          </p:cNvPr>
          <p:cNvSpPr/>
          <p:nvPr/>
        </p:nvSpPr>
        <p:spPr>
          <a:xfrm>
            <a:off x="1928794" y="2401201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实词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3200" b="1" smtClean="0"/>
              <a:t>v.</a:t>
            </a:r>
            <a:r>
              <a:rPr lang="zh-CN" altLang="en-US" sz="3200" b="1" smtClean="0"/>
              <a:t>顺利的成长。</a:t>
            </a:r>
            <a:endParaRPr lang="en-US" altLang="zh-CN" sz="3200" b="1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70C0"/>
                </a:solidFill>
              </a:rPr>
              <a:t>六畜</a:t>
            </a:r>
            <a:r>
              <a:rPr lang="zh-CN" altLang="en-US" sz="2400" b="1" smtClean="0">
                <a:solidFill>
                  <a:srgbClr val="FF0000"/>
                </a:solidFill>
              </a:rPr>
              <a:t>遂</a:t>
            </a:r>
            <a:r>
              <a:rPr lang="zh-CN" altLang="en-US" sz="2400" b="1" smtClean="0">
                <a:solidFill>
                  <a:srgbClr val="0070C0"/>
                </a:solidFill>
              </a:rPr>
              <a:t>，五谷殖。</a:t>
            </a:r>
            <a:r>
              <a:rPr lang="en-US" altLang="zh-CN" sz="2400" b="1" smtClean="0">
                <a:solidFill>
                  <a:srgbClr val="0070C0"/>
                </a:solidFill>
              </a:rPr>
              <a:t>——《</a:t>
            </a:r>
            <a:r>
              <a:rPr lang="zh-CN" altLang="en-US" sz="2400" b="1" smtClean="0">
                <a:solidFill>
                  <a:srgbClr val="0070C0"/>
                </a:solidFill>
              </a:rPr>
              <a:t>韩非子</a:t>
            </a:r>
            <a:r>
              <a:rPr lang="en-US" altLang="zh-CN" sz="2400" b="1" smtClean="0">
                <a:solidFill>
                  <a:srgbClr val="0070C0"/>
                </a:solidFill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70C0"/>
                </a:solidFill>
              </a:rPr>
              <a:t>字而幼孩，</a:t>
            </a:r>
            <a:r>
              <a:rPr lang="zh-CN" altLang="en-US" sz="2400" b="1" smtClean="0">
                <a:solidFill>
                  <a:srgbClr val="FF0000"/>
                </a:solidFill>
              </a:rPr>
              <a:t>遂</a:t>
            </a:r>
            <a:r>
              <a:rPr lang="zh-CN" altLang="en-US" sz="2400" b="1" smtClean="0">
                <a:solidFill>
                  <a:srgbClr val="0070C0"/>
                </a:solidFill>
              </a:rPr>
              <a:t>而鸡豚。</a:t>
            </a:r>
            <a:r>
              <a:rPr lang="en-US" altLang="zh-CN" sz="2400" b="1" smtClean="0">
                <a:solidFill>
                  <a:srgbClr val="0070C0"/>
                </a:solidFill>
              </a:rPr>
              <a:t>——《</a:t>
            </a:r>
            <a:r>
              <a:rPr lang="zh-CN" altLang="en-US" sz="2400" b="1" smtClean="0">
                <a:solidFill>
                  <a:srgbClr val="0070C0"/>
                </a:solidFill>
              </a:rPr>
              <a:t>种树郭橐驼传</a:t>
            </a:r>
            <a:r>
              <a:rPr lang="en-US" altLang="zh-CN" sz="2400" b="1" smtClean="0">
                <a:solidFill>
                  <a:srgbClr val="0070C0"/>
                </a:solidFill>
              </a:rPr>
              <a:t>》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C59FD0D0-EE78-47CA-AD00-9F6DF401FBF6}"/>
              </a:ext>
            </a:extLst>
          </p:cNvPr>
          <p:cNvSpPr/>
          <p:nvPr/>
        </p:nvSpPr>
        <p:spPr>
          <a:xfrm>
            <a:off x="214282" y="-18"/>
            <a:ext cx="1928826" cy="1015663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>
            <a:extLst>
              <a:ext uri="{FF2B5EF4-FFF2-40B4-BE49-F238E27FC236}">
                <a16:creationId xmlns:a16="http://schemas.microsoft.com/office/drawing/2014/main" id="{8F3F169E-2A8F-4334-BC3A-67918DE9EAD1}"/>
              </a:ext>
            </a:extLst>
          </p:cNvPr>
          <p:cNvSpPr/>
          <p:nvPr/>
        </p:nvSpPr>
        <p:spPr>
          <a:xfrm>
            <a:off x="1928794" y="71420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实词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3200" b="1" smtClean="0"/>
              <a:t>v.</a:t>
            </a:r>
            <a:r>
              <a:rPr lang="zh-CN" altLang="en-US" sz="3200" b="1" smtClean="0"/>
              <a:t>抚养养育</a:t>
            </a:r>
            <a:endParaRPr lang="en-US" altLang="zh-CN" sz="3200" b="1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字</a:t>
            </a:r>
            <a:r>
              <a:rPr lang="zh-CN" altLang="en-US" sz="2400" b="1" smtClean="0">
                <a:solidFill>
                  <a:srgbClr val="0070C0"/>
                </a:solidFill>
              </a:rPr>
              <a:t>而幼孩，遂而鸡豚。</a:t>
            </a:r>
            <a:r>
              <a:rPr lang="en-US" altLang="zh-CN" sz="2400" b="1" smtClean="0">
                <a:solidFill>
                  <a:srgbClr val="0070C0"/>
                </a:solidFill>
              </a:rPr>
              <a:t>——《</a:t>
            </a:r>
            <a:r>
              <a:rPr lang="zh-CN" altLang="en-US" sz="2400" b="1" smtClean="0">
                <a:solidFill>
                  <a:srgbClr val="0070C0"/>
                </a:solidFill>
              </a:rPr>
              <a:t>种树郭橐驼传</a:t>
            </a:r>
            <a:r>
              <a:rPr lang="en-US" altLang="zh-CN" sz="2400" b="1" smtClean="0">
                <a:solidFill>
                  <a:srgbClr val="0070C0"/>
                </a:solidFill>
              </a:rPr>
              <a:t>》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4" title="">
            <a:extLst>
              <a:ext uri="{FF2B5EF4-FFF2-40B4-BE49-F238E27FC236}">
                <a16:creationId xmlns:a16="http://schemas.microsoft.com/office/drawing/2014/main" id="{96C713F7-8E68-488F-A414-CB6FD224B845}"/>
              </a:ext>
            </a:extLst>
          </p:cNvPr>
          <p:cNvCxnSpPr/>
          <p:nvPr/>
        </p:nvCxnSpPr>
        <p:spPr>
          <a:xfrm>
            <a:off x="0" y="1928808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C59FD0D0-EE78-47CA-AD00-9F6DF401FBF6}"/>
              </a:ext>
            </a:extLst>
          </p:cNvPr>
          <p:cNvSpPr/>
          <p:nvPr/>
        </p:nvSpPr>
        <p:spPr>
          <a:xfrm>
            <a:off x="214282" y="2329763"/>
            <a:ext cx="1928826" cy="1015663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</a:rPr>
              <a:t>饔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8F3F169E-2A8F-4334-BC3A-67918DE9EAD1}"/>
              </a:ext>
            </a:extLst>
          </p:cNvPr>
          <p:cNvSpPr/>
          <p:nvPr/>
        </p:nvSpPr>
        <p:spPr>
          <a:xfrm>
            <a:off x="1928794" y="2401201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文学常识</a:t>
            </a:r>
            <a:r>
              <a:rPr lang="en-US" altLang="zh-CN" sz="2800" b="1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3200" b="1" smtClean="0"/>
              <a:t>n.</a:t>
            </a:r>
            <a:r>
              <a:rPr lang="zh-CN" altLang="en-US" sz="3200" b="1" smtClean="0"/>
              <a:t>熟食，有时专指早饭</a:t>
            </a:r>
            <a:endParaRPr lang="en-US" altLang="zh-CN" sz="3200" b="1" smtClean="0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70C0"/>
                </a:solidFill>
              </a:rPr>
              <a:t>吾小人辍飧</a:t>
            </a:r>
            <a:r>
              <a:rPr lang="zh-CN" altLang="en-US" sz="2400" b="1" smtClean="0">
                <a:solidFill>
                  <a:srgbClr val="FF0000"/>
                </a:solidFill>
              </a:rPr>
              <a:t>饔</a:t>
            </a:r>
            <a:r>
              <a:rPr lang="en-US" altLang="zh-CN" sz="2400" b="1" smtClean="0">
                <a:solidFill>
                  <a:srgbClr val="FF0000"/>
                </a:solidFill>
              </a:rPr>
              <a:t>(</a:t>
            </a:r>
            <a:r>
              <a:rPr lang="en-US" altLang="zh-CN" sz="2400" b="1" err="1" smtClean="0">
                <a:solidFill>
                  <a:srgbClr val="0070C0"/>
                </a:solidFill>
              </a:rPr>
              <a:t>yōng)</a:t>
            </a:r>
            <a:r>
              <a:rPr lang="zh-CN" altLang="en-US" sz="2400" b="1" smtClean="0">
                <a:solidFill>
                  <a:srgbClr val="0070C0"/>
                </a:solidFill>
              </a:rPr>
              <a:t>以劳吏者。</a:t>
            </a:r>
            <a:r>
              <a:rPr lang="en-US" altLang="zh-CN" sz="2400" b="1" smtClean="0">
                <a:solidFill>
                  <a:srgbClr val="0070C0"/>
                </a:solidFill>
              </a:rPr>
              <a:t>——《</a:t>
            </a:r>
            <a:r>
              <a:rPr lang="zh-CN" altLang="en-US" sz="2400" b="1" smtClean="0">
                <a:solidFill>
                  <a:srgbClr val="0070C0"/>
                </a:solidFill>
              </a:rPr>
              <a:t>种树郭橐驼传</a:t>
            </a:r>
            <a:r>
              <a:rPr lang="en-US" altLang="zh-CN" sz="2400" b="1" smtClean="0">
                <a:solidFill>
                  <a:srgbClr val="0070C0"/>
                </a:solidFill>
              </a:rPr>
              <a:t>》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C59FD0D0-EE78-47CA-AD00-9F6DF401FBF6}"/>
              </a:ext>
            </a:extLst>
          </p:cNvPr>
          <p:cNvSpPr/>
          <p:nvPr/>
        </p:nvSpPr>
        <p:spPr>
          <a:xfrm>
            <a:off x="214282" y="-18"/>
            <a:ext cx="1928826" cy="1015663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</a:rPr>
              <a:t>飧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>
            <a:extLst>
              <a:ext uri="{FF2B5EF4-FFF2-40B4-BE49-F238E27FC236}">
                <a16:creationId xmlns:a16="http://schemas.microsoft.com/office/drawing/2014/main" id="{8F3F169E-2A8F-4334-BC3A-67918DE9EAD1}"/>
              </a:ext>
            </a:extLst>
          </p:cNvPr>
          <p:cNvSpPr/>
          <p:nvPr/>
        </p:nvSpPr>
        <p:spPr>
          <a:xfrm>
            <a:off x="1928794" y="71420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文学常识</a:t>
            </a:r>
            <a:r>
              <a:rPr lang="en-US" altLang="zh-CN" sz="2800" b="1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3200" b="1" smtClean="0"/>
              <a:t>n.</a:t>
            </a:r>
            <a:r>
              <a:rPr lang="zh-CN" altLang="en-US" sz="3200" b="1" smtClean="0"/>
              <a:t>晚饭</a:t>
            </a:r>
            <a:endParaRPr lang="en-US" altLang="zh-CN" sz="3200" b="1"/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70C0"/>
                </a:solidFill>
              </a:rPr>
              <a:t>吾小人辍</a:t>
            </a:r>
            <a:r>
              <a:rPr lang="zh-CN" altLang="en-US" sz="2400" b="1" smtClean="0">
                <a:solidFill>
                  <a:srgbClr val="FF0000"/>
                </a:solidFill>
              </a:rPr>
              <a:t>飧</a:t>
            </a:r>
            <a:r>
              <a:rPr lang="zh-CN" altLang="en-US" sz="2400" b="1" smtClean="0">
                <a:solidFill>
                  <a:srgbClr val="0070C0"/>
                </a:solidFill>
              </a:rPr>
              <a:t>饔</a:t>
            </a:r>
            <a:r>
              <a:rPr lang="en-US" altLang="zh-CN" sz="2400" b="1" smtClean="0">
                <a:solidFill>
                  <a:srgbClr val="0070C0"/>
                </a:solidFill>
              </a:rPr>
              <a:t>(yōng)</a:t>
            </a:r>
            <a:r>
              <a:rPr lang="zh-CN" altLang="en-US" sz="2400" b="1" smtClean="0">
                <a:solidFill>
                  <a:srgbClr val="0070C0"/>
                </a:solidFill>
              </a:rPr>
              <a:t>以劳吏者。</a:t>
            </a:r>
            <a:r>
              <a:rPr lang="en-US" altLang="zh-CN" sz="2400" b="1" smtClean="0">
                <a:solidFill>
                  <a:srgbClr val="0070C0"/>
                </a:solidFill>
              </a:rPr>
              <a:t>——《</a:t>
            </a:r>
            <a:r>
              <a:rPr lang="zh-CN" altLang="en-US" sz="2400" b="1" smtClean="0">
                <a:solidFill>
                  <a:srgbClr val="0070C0"/>
                </a:solidFill>
              </a:rPr>
              <a:t>种树郭橐驼传</a:t>
            </a:r>
            <a:r>
              <a:rPr lang="en-US" altLang="zh-CN" sz="2400" b="1" smtClean="0">
                <a:solidFill>
                  <a:srgbClr val="0070C0"/>
                </a:solidFill>
              </a:rPr>
              <a:t>》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785932"/>
            <a:ext cx="9573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劳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-20538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功劳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蔺相如徒以口舌为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廉颇蔺相如列传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03648" y="818240"/>
            <a:ext cx="397416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鸟名，即“伯劳”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燕分飞，比喻夫妻离别</a:t>
            </a:r>
          </a:p>
        </p:txBody>
      </p:sp>
      <p:sp>
        <p:nvSpPr>
          <p:cNvPr id="9" name="矩形 8" title=""/>
          <p:cNvSpPr/>
          <p:nvPr/>
        </p:nvSpPr>
        <p:spPr>
          <a:xfrm>
            <a:off x="1403648" y="1607190"/>
            <a:ext cx="7244291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慰劳，慰问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师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/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军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: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劳师、劳军，犒劳慰劳军队</a:t>
            </a:r>
            <a:endParaRPr lang="en-US" altLang="zh-CN" sz="2400" b="1" i="1">
              <a:solidFill>
                <a:srgbClr val="0070C0"/>
              </a:solidFill>
              <a:latin typeface="+mj-ea"/>
              <a:ea typeface="+mj-ea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玺书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异曰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后汉书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·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冯异传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吾小人辍飧饔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(yōng)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以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吏者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  <a:ea typeface="+mj-ea"/>
            </a:endParaRPr>
          </a:p>
          <a:p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03648" y="3113322"/>
            <a:ext cx="6681637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使之劳累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其筋骨，饿其体肤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生于忧患死于安乐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2400" b="1" i="1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 marL="514350" indent="-514350"/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3" name="矩形 12" title=""/>
          <p:cNvSpPr/>
          <p:nvPr/>
        </p:nvSpPr>
        <p:spPr>
          <a:xfrm>
            <a:off x="1357290" y="0"/>
            <a:ext cx="7572428" cy="9286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title="">
            <a:extLst>
              <a:ext uri="{FF2B5EF4-FFF2-40B4-BE49-F238E27FC236}">
                <a16:creationId xmlns:a16="http://schemas.microsoft.com/office/drawing/2014/main" id="{C9F8EF1A-AE80-4DDA-B5A1-972F24A4FAB7}"/>
              </a:ext>
            </a:extLst>
          </p:cNvPr>
          <p:cNvSpPr/>
          <p:nvPr/>
        </p:nvSpPr>
        <p:spPr>
          <a:xfrm>
            <a:off x="1403648" y="4006518"/>
            <a:ext cx="606287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⑤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操劳、劳动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今日还家去，念母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家里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孔雀东南飞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title=""/>
          <p:cNvPicPr>
            <a:picLocks noChangeAspect="1" noChangeArrowheads="1"/>
          </p:cNvPicPr>
          <p:nvPr/>
        </p:nvPicPr>
        <p:blipFill>
          <a:blip r:embed="rId2"/>
          <a:srcRect b="1076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WordArt 3" title=""/>
          <p:cNvSpPr>
            <a:spLocks noChangeArrowheads="1" noChangeShapeType="1" noTextEdit="1"/>
          </p:cNvSpPr>
          <p:nvPr/>
        </p:nvSpPr>
        <p:spPr bwMode="auto">
          <a:xfrm>
            <a:off x="684213" y="5734050"/>
            <a:ext cx="39592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1600"/>
          </a:p>
        </p:txBody>
      </p:sp>
      <p:sp>
        <p:nvSpPr>
          <p:cNvPr id="6" name="矩形 5" title=""/>
          <p:cNvSpPr/>
          <p:nvPr/>
        </p:nvSpPr>
        <p:spPr>
          <a:xfrm>
            <a:off x="357158" y="271462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kern="1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</a:rPr>
              <a:t>柳宗元衣冠冢</a:t>
            </a:r>
            <a:endParaRPr lang="zh-CN" altLang="en-US" sz="28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</a:endParaRPr>
          </a:p>
        </p:txBody>
      </p:sp>
      <p:sp>
        <p:nvSpPr>
          <p:cNvPr id="8" name="WordArt 3" title=""/>
          <p:cNvSpPr>
            <a:spLocks noChangeArrowheads="1" noChangeShapeType="1" noTextEdit="1"/>
          </p:cNvSpPr>
          <p:nvPr/>
        </p:nvSpPr>
        <p:spPr bwMode="auto">
          <a:xfrm>
            <a:off x="836613" y="5886450"/>
            <a:ext cx="39592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785932"/>
            <a:ext cx="9573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劳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 title=""/>
          <p:cNvSpPr/>
          <p:nvPr/>
        </p:nvSpPr>
        <p:spPr>
          <a:xfrm>
            <a:off x="1357290" y="0"/>
            <a:ext cx="7572428" cy="9286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title=""/>
          <p:cNvSpPr/>
          <p:nvPr/>
        </p:nvSpPr>
        <p:spPr>
          <a:xfrm>
            <a:off x="1377737" y="36124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⑦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勤劳的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自谓少明用心于学甚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送东阳马生序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5" name="矩形 14" title="">
            <a:extLst>
              <a:ext uri="{FF2B5EF4-FFF2-40B4-BE49-F238E27FC236}">
                <a16:creationId xmlns:a16="http://schemas.microsoft.com/office/drawing/2014/main" id="{D004A861-EB54-4DF2-9243-8E73A06FAF2E}"/>
              </a:ext>
            </a:extLst>
          </p:cNvPr>
          <p:cNvSpPr/>
          <p:nvPr/>
        </p:nvSpPr>
        <p:spPr>
          <a:xfrm>
            <a:off x="1403648" y="1049086"/>
            <a:ext cx="9466053" cy="2369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⑧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劳苦的，劳累的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坐大厦之下而诵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诗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书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，无奔走之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矣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送东阳马生序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止：辛劳，劳苦。民亦劳止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南史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·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徐孝嗣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  <a:p>
            <a:pPr marL="514350" indent="-514350"/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苦：辛劳，辛苦</a:t>
            </a:r>
            <a:endParaRPr lang="en-US" altLang="zh-CN" sz="2400" b="1" i="1">
              <a:solidFill>
                <a:srgbClr val="0070C0"/>
              </a:solidFill>
              <a:latin typeface="+mj-ea"/>
              <a:ea typeface="+mj-ea"/>
            </a:endParaRPr>
          </a:p>
          <a:p>
            <a:pPr marL="514350" indent="-514350"/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苦而功高日此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鸿门宴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  <a:p>
            <a:pPr marL="514350" indent="-514350"/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374837C-50FA-487D-A0B9-8734F394603B}"/>
              </a:ext>
            </a:extLst>
          </p:cNvPr>
          <p:cNvSpPr/>
          <p:nvPr/>
        </p:nvSpPr>
        <p:spPr>
          <a:xfrm>
            <a:off x="1403648" y="3276068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⑨劳劳：惆怅，失意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举手长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劳劳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，二情同依依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孔雀东南飞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54979156"/>
      </p:ext>
    </p:extLst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9573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蕃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 title=""/>
          <p:cNvSpPr/>
          <p:nvPr/>
        </p:nvSpPr>
        <p:spPr>
          <a:xfrm>
            <a:off x="1428728" y="142858"/>
            <a:ext cx="771527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①</a:t>
            </a:r>
            <a:r>
              <a:rPr lang="en-US" altLang="zh-CN" sz="2800" b="1"/>
              <a:t>v .</a:t>
            </a:r>
            <a:r>
              <a:rPr lang="zh-CN" altLang="en-US" sz="2800" b="1"/>
              <a:t>繁殖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视事三年，上书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乞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骸骨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张衡传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又何以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蕃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吾生而安吾性邪？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28728" y="1285866"/>
            <a:ext cx="77152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②</a:t>
            </a:r>
            <a:r>
              <a:rPr lang="en-US" altLang="zh-CN" sz="2800" b="1"/>
              <a:t>v. </a:t>
            </a:r>
            <a:r>
              <a:rPr lang="zh-CN" altLang="en-US" sz="2800" b="1"/>
              <a:t>养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又何以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蕃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吾生而安吾性邪？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8" name="矩形 7" title=""/>
          <p:cNvSpPr/>
          <p:nvPr/>
        </p:nvSpPr>
        <p:spPr>
          <a:xfrm>
            <a:off x="1428728" y="2375062"/>
            <a:ext cx="92155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③</a:t>
            </a:r>
            <a:r>
              <a:rPr lang="en-US" sz="2800" b="1"/>
              <a:t> </a:t>
            </a:r>
            <a:r>
              <a:rPr lang="en-US" altLang="zh-CN" sz="2800" b="1"/>
              <a:t>a.</a:t>
            </a:r>
            <a:r>
              <a:rPr lang="zh-CN" altLang="en-US" sz="2800" b="1"/>
              <a:t>茂盛的，繁多的</a:t>
            </a:r>
            <a:endParaRPr lang="en-US" altLang="zh-CN" sz="2800" b="1"/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水陆草木之花，可爱者甚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蕃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爱莲说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且硕茂，早实以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蕃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抑耗其实而已，非有能早而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蕃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之也。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10950682"/>
      </p:ext>
    </p:extLst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568862"/>
            <a:ext cx="96051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病</a:t>
            </a:r>
          </a:p>
        </p:txBody>
      </p:sp>
      <p:sp>
        <p:nvSpPr>
          <p:cNvPr id="6" name="左大括号 5" title=""/>
          <p:cNvSpPr/>
          <p:nvPr/>
        </p:nvSpPr>
        <p:spPr>
          <a:xfrm>
            <a:off x="1043608" y="214296"/>
            <a:ext cx="432048" cy="471490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857238"/>
            <a:ext cx="730039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缺点，毛病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苟且之习复成，最时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病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之大者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宋史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·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程瑀传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03648" y="2500312"/>
            <a:ext cx="575349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损害，伤害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南方多末作以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病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农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宋史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·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辛弃疾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403648" y="3286130"/>
            <a:ext cx="3278462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⑤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怨恨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憎恨怨望疾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病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痛恶忌衔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1414453" y="-18"/>
            <a:ext cx="668163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重病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万里悲秋常作客，百年多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病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独登台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登高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390270" y="1643056"/>
            <a:ext cx="63722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生病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老臣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病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足，曾不能疾走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触龙说赵太后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2" name="矩形 11" title=""/>
          <p:cNvSpPr/>
          <p:nvPr/>
        </p:nvSpPr>
        <p:spPr>
          <a:xfrm>
            <a:off x="1428728" y="4143386"/>
            <a:ext cx="451598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⑥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a.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贫穷困苦的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故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  <a:ea typeface="+mj-ea"/>
              </a:rPr>
              <a:t>病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且怠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  <a:ea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568862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</a:t>
            </a:r>
            <a:endParaRPr lang="en-US" altLang="zh-CN" sz="60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-18"/>
            <a:ext cx="1447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代词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03648" y="1071552"/>
            <a:ext cx="884729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adv.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表示推测，估计语气：大概，也许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圣人之所以为圣，愚人之所以为愚，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其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皆出于此乎？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师说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  <a:ea typeface="+mj-ea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实迷途其未远，觉今是而昨非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。归去来兮辞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若是，则与吾业者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其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亦有类乎？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zh-CN" altLang="en-US" sz="2400" b="1" i="1" smtClean="0">
              <a:solidFill>
                <a:srgbClr val="0070C0"/>
              </a:solidFill>
              <a:latin typeface="+mj-ea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403648" y="3214692"/>
            <a:ext cx="699101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adv.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表示期望，商榷语气：还是，应当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以乱易整，不武，吾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其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还也。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烛之武退秦师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568862"/>
            <a:ext cx="95731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</a:t>
            </a:r>
            <a:endParaRPr lang="en-US" altLang="zh-CN" sz="60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03648" y="142858"/>
            <a:ext cx="9775433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④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adv.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表示反问语气：岂，难道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尽吾志也而不能至者，可以无悔矣，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其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孰能讥之乎？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游褒禅山记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  <a:ea typeface="+mj-ea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今其智乃反不能及，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其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可怪也欤！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师说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  <a:ea typeface="+mj-ea"/>
              </a:rPr>
              <a:t>》</a:t>
            </a:r>
          </a:p>
        </p:txBody>
      </p:sp>
      <p:sp>
        <p:nvSpPr>
          <p:cNvPr id="10" name="矩形 9" title=""/>
          <p:cNvSpPr/>
          <p:nvPr/>
        </p:nvSpPr>
        <p:spPr>
          <a:xfrm>
            <a:off x="1403648" y="2214560"/>
            <a:ext cx="8228535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⑤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adv.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表示选择语气：是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还是？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514350" indent="-514350"/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其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真无马邪？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其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真不知马也！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马说</a:t>
            </a:r>
            <a:r>
              <a:rPr lang="zh-CN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  <a:ea typeface="+mj-ea"/>
            </a:endParaRPr>
          </a:p>
          <a:p>
            <a:pPr marL="514350" indent="-514350"/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天之苍苍，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其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正色邪？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  <a:ea typeface="+mj-ea"/>
              </a:rPr>
              <a:t>其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远而无所至极邪？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  <a:ea typeface="+mj-ea"/>
              </a:rPr>
              <a:t>逍遥游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  <a:ea typeface="+mj-ea"/>
              </a:rPr>
              <a:t>》</a:t>
            </a:r>
            <a:endParaRPr lang="zh-CN" altLang="en-US" sz="2400" b="1" i="1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 title=""/>
          <p:cNvSpPr/>
          <p:nvPr/>
        </p:nvSpPr>
        <p:spPr>
          <a:xfrm>
            <a:off x="3331432" y="759257"/>
            <a:ext cx="2214578" cy="221457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smtClean="0"/>
              <a:t>5</a:t>
            </a:r>
            <a:endParaRPr lang="zh-CN" altLang="en-US" sz="7200" b="1"/>
          </a:p>
        </p:txBody>
      </p:sp>
      <p:sp>
        <p:nvSpPr>
          <p:cNvPr id="6" name="矩形 5" title=""/>
          <p:cNvSpPr/>
          <p:nvPr/>
        </p:nvSpPr>
        <p:spPr>
          <a:xfrm>
            <a:off x="3148488" y="3286130"/>
            <a:ext cx="270939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chemeClr val="bg1">
                    <a:lumMod val="50000"/>
                  </a:schemeClr>
                </a:solidFill>
              </a:rPr>
              <a:t>点明写作目的。</a:t>
            </a:r>
            <a:br>
              <a:rPr lang="zh-CN" altLang="en-US" sz="2800" b="1" smtClean="0">
                <a:solidFill>
                  <a:schemeClr val="bg1">
                    <a:lumMod val="50000"/>
                  </a:schemeClr>
                </a:solidFill>
              </a:rPr>
            </a:br>
            <a:endParaRPr lang="zh-CN" altLang="en-US" sz="2800" b="1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0" y="-571522"/>
            <a:ext cx="9144000" cy="2347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smtClean="0"/>
              <a:t>问者</a:t>
            </a:r>
            <a:r>
              <a:rPr lang="zh-CN" altLang="en-US" sz="3200" b="1" smtClean="0">
                <a:solidFill>
                  <a:srgbClr val="0070C0"/>
                </a:solidFill>
              </a:rPr>
              <a:t>嘻</a:t>
            </a:r>
            <a:r>
              <a:rPr lang="zh-CN" altLang="en-US" sz="3200" b="1" smtClean="0"/>
              <a:t>曰：“不亦</a:t>
            </a:r>
            <a:r>
              <a:rPr lang="zh-CN" altLang="en-US" sz="3200" b="1" smtClean="0">
                <a:solidFill>
                  <a:srgbClr val="0070C0"/>
                </a:solidFill>
              </a:rPr>
              <a:t>善</a:t>
            </a:r>
            <a:r>
              <a:rPr lang="zh-CN" altLang="en-US" sz="3200" b="1" smtClean="0"/>
              <a:t>夫！吾问</a:t>
            </a:r>
            <a:r>
              <a:rPr lang="zh-CN" altLang="en-US" sz="3200" b="1" smtClean="0">
                <a:solidFill>
                  <a:srgbClr val="0070C0"/>
                </a:solidFill>
              </a:rPr>
              <a:t>养</a:t>
            </a:r>
            <a:r>
              <a:rPr lang="zh-CN" altLang="en-US" sz="3200" b="1" smtClean="0"/>
              <a:t>树，得</a:t>
            </a:r>
            <a:r>
              <a:rPr lang="zh-CN" altLang="en-US" sz="3200" b="1" smtClean="0">
                <a:solidFill>
                  <a:srgbClr val="0070C0"/>
                </a:solidFill>
              </a:rPr>
              <a:t>养人术</a:t>
            </a:r>
            <a:r>
              <a:rPr lang="zh-CN" altLang="en-US" sz="3200" b="1" smtClean="0"/>
              <a:t>。”</a:t>
            </a:r>
            <a:r>
              <a:rPr lang="zh-CN" altLang="en-US" sz="3200" b="1" smtClean="0">
                <a:solidFill>
                  <a:srgbClr val="FF0000"/>
                </a:solidFill>
              </a:rPr>
              <a:t>传</a:t>
            </a:r>
            <a:r>
              <a:rPr lang="zh-CN" altLang="en-US" sz="3200" b="1" smtClean="0"/>
              <a:t>其事</a:t>
            </a:r>
            <a:r>
              <a:rPr lang="zh-CN" altLang="en-US" sz="3200" b="1" u="sng" smtClean="0">
                <a:solidFill>
                  <a:srgbClr val="7030A0"/>
                </a:solidFill>
              </a:rPr>
              <a:t>以为</a:t>
            </a:r>
            <a:r>
              <a:rPr lang="zh-CN" altLang="en-US" sz="3200" b="1" smtClean="0"/>
              <a:t>官戒也。</a:t>
            </a:r>
            <a:endParaRPr lang="zh-CN" altLang="en-US" sz="3200" b="1"/>
          </a:p>
        </p:txBody>
      </p:sp>
      <p:sp>
        <p:nvSpPr>
          <p:cNvPr id="3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0" y="1785932"/>
            <a:ext cx="1428760" cy="83099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</a:rPr>
              <a:t>n-v</a:t>
            </a:r>
            <a:r>
              <a:rPr lang="zh-CN" altLang="en-US" sz="2400" b="1" smtClean="0">
                <a:solidFill>
                  <a:schemeClr val="bg1"/>
                </a:solidFill>
              </a:rPr>
              <a:t>记述以传于世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" name="TextBox 12" title="">
            <a:extLst>
              <a:ext uri="{FF2B5EF4-FFF2-40B4-BE49-F238E27FC236}">
                <a16:creationId xmlns:a16="http://schemas.microsoft.com/office/drawing/2014/main" id="{9AE680F7-59F1-4D11-97F1-009D88F1C406}"/>
              </a:ext>
            </a:extLst>
          </p:cNvPr>
          <p:cNvSpPr txBox="1"/>
          <p:nvPr/>
        </p:nvSpPr>
        <p:spPr>
          <a:xfrm>
            <a:off x="1500166" y="1785932"/>
            <a:ext cx="1428760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</a:rPr>
              <a:t>把</a:t>
            </a:r>
            <a:r>
              <a:rPr lang="en-US" altLang="zh-CN" sz="2400" b="1" smtClean="0">
                <a:solidFill>
                  <a:schemeClr val="bg1"/>
                </a:solidFill>
              </a:rPr>
              <a:t>…</a:t>
            </a:r>
            <a:r>
              <a:rPr lang="zh-CN" altLang="en-US" sz="2400" b="1" smtClean="0">
                <a:solidFill>
                  <a:schemeClr val="bg1"/>
                </a:solidFill>
              </a:rPr>
              <a:t>作为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6" name="矩形 5" title=""/>
          <p:cNvSpPr/>
          <p:nvPr/>
        </p:nvSpPr>
        <p:spPr>
          <a:xfrm>
            <a:off x="285720" y="2571750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问的人说：“这不是很好吗？我问种树，却得到了治民的方法。”于是，我把这件事</a:t>
            </a:r>
            <a:r>
              <a:rPr lang="zh-CN" altLang="en-US" sz="2800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记载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下来，</a:t>
            </a:r>
            <a:r>
              <a:rPr lang="zh-CN" altLang="en-US" sz="2800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作为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官吏们的鉴戒。</a:t>
            </a:r>
            <a:endParaRPr lang="zh-CN" altLang="en-US" sz="28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642910" y="500048"/>
            <a:ext cx="1143008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表赞叹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8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3357554" y="500048"/>
            <a:ext cx="500066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好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9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5143504" y="500048"/>
            <a:ext cx="928694" cy="830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栽培种植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0" name="TextBox 9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6143636" y="500048"/>
            <a:ext cx="928694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保养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1" name="TextBox 10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7143768" y="500048"/>
            <a:ext cx="928694" cy="830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人民百姓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2" name="TextBox 11" title="">
            <a:extLst>
              <a:ext uri="{FF2B5EF4-FFF2-40B4-BE49-F238E27FC236}">
                <a16:creationId xmlns:a16="http://schemas.microsoft.com/office/drawing/2014/main" id="{75E16214-4E1E-4186-88E4-6B4CC70AF35A}"/>
              </a:ext>
            </a:extLst>
          </p:cNvPr>
          <p:cNvSpPr txBox="1"/>
          <p:nvPr/>
        </p:nvSpPr>
        <p:spPr>
          <a:xfrm>
            <a:off x="8143900" y="500048"/>
            <a:ext cx="928694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70C0"/>
                </a:solidFill>
              </a:rPr>
              <a:t>方法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42787" y="1928808"/>
            <a:ext cx="9573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养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403648" y="214296"/>
            <a:ext cx="652774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培植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吾问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养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树，得养人术。 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5" name="矩形 4" title=""/>
          <p:cNvSpPr/>
          <p:nvPr/>
        </p:nvSpPr>
        <p:spPr>
          <a:xfrm>
            <a:off x="1439190" y="1142990"/>
            <a:ext cx="513473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供养，抚养，赡养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乌鸟私情，愿乞终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养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陈情表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8" name="矩形 7" title=""/>
          <p:cNvSpPr/>
          <p:nvPr/>
        </p:nvSpPr>
        <p:spPr>
          <a:xfrm>
            <a:off x="1428728" y="2214560"/>
            <a:ext cx="606287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保养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吾闻庖丁之言，得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养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生焉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庖丁解牛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endParaRPr lang="en-US" altLang="zh-CN" sz="2400" b="1" i="1" smtClean="0">
              <a:solidFill>
                <a:srgbClr val="0070C0"/>
              </a:solidFill>
              <a:latin typeface="+mj-ea"/>
            </a:endParaRPr>
          </a:p>
          <a:p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428728" y="2214560"/>
            <a:ext cx="6527749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保养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吾闻庖丁之言，得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养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生焉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庖丁解牛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吾问养树，得</a:t>
            </a:r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养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人术。 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</a:p>
          <a:p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26155812"/>
      </p:ext>
    </p:extLst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1204176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传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sz="3200" err="1"/>
              <a:t>chuán</a:t>
            </a:r>
            <a:endParaRPr lang="en-US" sz="3200"/>
          </a:p>
          <a:p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28728" y="0"/>
            <a:ext cx="760977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传送，传递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秦王大喜，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以示美人及左右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廉颇蔺相如列传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5" name="矩形 4" title=""/>
          <p:cNvSpPr/>
          <p:nvPr/>
        </p:nvSpPr>
        <p:spPr>
          <a:xfrm>
            <a:off x="1428728" y="785800"/>
            <a:ext cx="575349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传授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师者，所以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道受业解惑也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师说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7" name="矩形 6" title=""/>
          <p:cNvSpPr/>
          <p:nvPr/>
        </p:nvSpPr>
        <p:spPr>
          <a:xfrm>
            <a:off x="1428728" y="1607760"/>
            <a:ext cx="6991016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v.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流传，传扬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师道之不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也，久矣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师说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和氏璧，天下所共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宝也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廉颇蔺相如列传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4226155812"/>
      </p:ext>
    </p:extLst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07504" y="1988135"/>
            <a:ext cx="1192955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传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sz="3200" err="1"/>
              <a:t>zhuàn</a:t>
            </a:r>
            <a:endParaRPr lang="en-US" altLang="zh-CN" sz="6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1043608" y="339502"/>
            <a:ext cx="432048" cy="4392488"/>
          </a:xfrm>
          <a:prstGeom prst="leftBrace">
            <a:avLst>
              <a:gd name="adj1" fmla="val 8529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428728" y="214296"/>
            <a:ext cx="575349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驿舍，设于驿站的房舍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舍相如广成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舍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廉颇蔺相如列传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5" name="矩形 4" title=""/>
          <p:cNvSpPr/>
          <p:nvPr/>
        </p:nvSpPr>
        <p:spPr>
          <a:xfrm>
            <a:off x="1428728" y="2357436"/>
            <a:ext cx="451598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n.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解释六经的著作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六艺经</a:t>
            </a:r>
            <a:r>
              <a:rPr lang="zh-CN" altLang="en-US" sz="2400" b="1" i="1">
                <a:solidFill>
                  <a:srgbClr val="FF0000"/>
                </a:solidFill>
                <a:latin typeface="+mj-ea"/>
              </a:rPr>
              <a:t>传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皆通习之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>
                <a:solidFill>
                  <a:srgbClr val="0070C0"/>
                </a:solidFill>
                <a:latin typeface="+mj-ea"/>
              </a:rPr>
              <a:t>师说</a:t>
            </a:r>
            <a:r>
              <a:rPr lang="en-US" altLang="zh-CN" sz="2400" b="1" i="1">
                <a:solidFill>
                  <a:srgbClr val="0070C0"/>
                </a:solidFill>
                <a:latin typeface="+mj-ea"/>
              </a:rPr>
              <a:t>》</a:t>
            </a:r>
          </a:p>
        </p:txBody>
      </p:sp>
      <p:sp>
        <p:nvSpPr>
          <p:cNvPr id="7" name="矩形 6" title=""/>
          <p:cNvSpPr/>
          <p:nvPr/>
        </p:nvSpPr>
        <p:spPr>
          <a:xfrm>
            <a:off x="1428728" y="3571882"/>
            <a:ext cx="606287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③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n.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记述事迹以传于世的文字，传记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i="1" smtClean="0">
                <a:solidFill>
                  <a:srgbClr val="FF0000"/>
                </a:solidFill>
                <a:latin typeface="+mj-ea"/>
              </a:rPr>
              <a:t>传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其事以为官戒也。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——《</a:t>
            </a:r>
            <a:r>
              <a:rPr lang="zh-CN" altLang="en-US" sz="2400" b="1" i="1" smtClean="0">
                <a:solidFill>
                  <a:srgbClr val="0070C0"/>
                </a:solidFill>
                <a:latin typeface="+mj-ea"/>
              </a:rPr>
              <a:t>种树郭橐驼传</a:t>
            </a:r>
            <a:r>
              <a:rPr lang="en-US" altLang="zh-CN" sz="2400" b="1" i="1" smtClean="0">
                <a:solidFill>
                  <a:srgbClr val="0070C0"/>
                </a:solidFill>
                <a:latin typeface="+mj-ea"/>
              </a:rPr>
              <a:t>》</a:t>
            </a:r>
            <a:endParaRPr lang="en-US" altLang="zh-CN" sz="2400" b="1" i="1">
              <a:solidFill>
                <a:srgbClr val="0070C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26155812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214282" y="214296"/>
            <a:ext cx="85725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b="1" smtClean="0"/>
              <a:t>这篇寓言体的传记，是柳宗元早年在长安任职时的作品。</a:t>
            </a:r>
            <a:endParaRPr lang="en-US" altLang="zh-CN" sz="2400" b="1" smtClean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b="1" smtClean="0"/>
              <a:t>本文是针对当时</a:t>
            </a:r>
            <a:r>
              <a:rPr lang="zh-CN" altLang="en-US" sz="2400" b="1" u="sng" smtClean="0">
                <a:solidFill>
                  <a:schemeClr val="accent6">
                    <a:lumMod val="75000"/>
                  </a:schemeClr>
                </a:solidFill>
              </a:rPr>
              <a:t>官吏繁政扰民</a:t>
            </a:r>
            <a:r>
              <a:rPr lang="zh-CN" altLang="en-US" sz="2400" b="1" smtClean="0"/>
              <a:t>的现象发而为言的，中唐时期，豪强地主兼并掠夺土地日益严重，“</a:t>
            </a:r>
            <a:r>
              <a:rPr lang="zh-CN" altLang="en-US" sz="2400" b="1" smtClean="0">
                <a:solidFill>
                  <a:srgbClr val="C00000"/>
                </a:solidFill>
              </a:rPr>
              <a:t>富者兼地数万亩，贫者无容足之居</a:t>
            </a:r>
            <a:r>
              <a:rPr lang="zh-CN" altLang="en-US" sz="2400" b="1" smtClean="0"/>
              <a:t>”。仅有一点土地的农民，除了交纳正常的绢粟外，还要承受地方军政掌管摊派下来的各种杂税。各地官僚为了巩固自己的地位，竞相向朝廷进奉，加紧对下层的盘剥，于是“</a:t>
            </a:r>
            <a:r>
              <a:rPr lang="zh-CN" altLang="en-US" sz="2400" b="1" smtClean="0">
                <a:solidFill>
                  <a:srgbClr val="0070C0"/>
                </a:solidFill>
              </a:rPr>
              <a:t>通津达道者税之，莳蔬艺果者税之，死亡者税之</a:t>
            </a:r>
            <a:r>
              <a:rPr lang="zh-CN" altLang="en-US" sz="2400" b="1" smtClean="0"/>
              <a:t>”，民不聊生，这就是柳宗元写作本文的社会背景。  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 title=""/>
          <p:cNvSpPr/>
          <p:nvPr/>
        </p:nvSpPr>
        <p:spPr>
          <a:xfrm>
            <a:off x="500034" y="357172"/>
            <a:ext cx="4572000" cy="5831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/>
              <a:t>Q</a:t>
            </a:r>
            <a:r>
              <a:rPr lang="zh-CN" altLang="en-US" sz="2400" b="1" smtClean="0"/>
              <a:t>：作者写此文的用意何在？</a:t>
            </a:r>
            <a:endParaRPr lang="zh-CN" altLang="en-US" sz="2400" b="1" smtClean="0"/>
          </a:p>
        </p:txBody>
      </p:sp>
      <p:sp>
        <p:nvSpPr>
          <p:cNvPr id="7" name="矩形 6" title=""/>
          <p:cNvSpPr/>
          <p:nvPr/>
        </p:nvSpPr>
        <p:spPr>
          <a:xfrm>
            <a:off x="428596" y="1000114"/>
            <a:ext cx="8072494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800" b="1" u="sng" smtClean="0">
                <a:solidFill>
                  <a:srgbClr val="FF0000"/>
                </a:solidFill>
              </a:rPr>
              <a:t>传</a:t>
            </a:r>
            <a:r>
              <a:rPr lang="zh-CN" altLang="en-US" sz="2800" b="1" smtClean="0">
                <a:solidFill>
                  <a:srgbClr val="FF0000"/>
                </a:solidFill>
              </a:rPr>
              <a:t>其事以为官戒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800" smtClean="0">
                <a:solidFill>
                  <a:srgbClr val="0033CC"/>
                </a:solidFill>
                <a:latin typeface="Calibri" pitchFamily="34" charset="0"/>
              </a:rPr>
              <a:t>警示上层统治者清肃吏治，顺应老百姓的生活习惯和生产规律，让他们休养生息，才能恢复元气。</a:t>
            </a:r>
            <a:endParaRPr lang="en-US" altLang="zh-CN" sz="2800" smtClean="0">
              <a:solidFill>
                <a:srgbClr val="0033CC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800" b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建议：</a:t>
            </a:r>
            <a:r>
              <a:rPr lang="zh-CN" altLang="en-US" sz="2800" b="1" smtClean="0">
                <a:solidFill>
                  <a:schemeClr val="accent6">
                    <a:lumMod val="75000"/>
                  </a:schemeClr>
                </a:solidFill>
                <a:latin typeface="宋体"/>
                <a:ea typeface="楷体_GB2312"/>
                <a:cs typeface="楷体_GB2312"/>
              </a:rPr>
              <a:t>顺民之性以养民</a:t>
            </a:r>
            <a:endParaRPr lang="zh-CN" altLang="en-US" sz="2800" b="1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 title=""/>
          <p:cNvSpPr/>
          <p:nvPr/>
        </p:nvSpPr>
        <p:spPr>
          <a:xfrm>
            <a:off x="500034" y="357172"/>
            <a:ext cx="4572000" cy="5831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/>
              <a:t>Q</a:t>
            </a:r>
            <a:r>
              <a:rPr lang="zh-CN" altLang="en-US" sz="2400" b="1" smtClean="0"/>
              <a:t>：怎么明理，用了什么方法？</a:t>
            </a:r>
          </a:p>
        </p:txBody>
      </p:sp>
      <p:sp>
        <p:nvSpPr>
          <p:cNvPr id="7" name="矩形 6" title=""/>
          <p:cNvSpPr/>
          <p:nvPr/>
        </p:nvSpPr>
        <p:spPr>
          <a:xfrm>
            <a:off x="285720" y="1000114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 smtClean="0">
                <a:solidFill>
                  <a:srgbClr val="C00000"/>
                </a:solidFill>
              </a:rPr>
              <a:t>运用了多重对比：</a:t>
            </a:r>
            <a:br>
              <a:rPr lang="zh-CN" altLang="en-US" sz="2400" b="1" smtClean="0"/>
            </a:br>
            <a:r>
              <a:rPr lang="en-US" altLang="zh-CN" sz="2400" b="1" smtClean="0"/>
              <a:t>1.</a:t>
            </a:r>
            <a:r>
              <a:rPr lang="zh-CN" altLang="en-US" sz="2400" b="1" smtClean="0">
                <a:solidFill>
                  <a:srgbClr val="C00000"/>
                </a:solidFill>
              </a:rPr>
              <a:t>郭橐驼</a:t>
            </a:r>
            <a:r>
              <a:rPr lang="en-US" altLang="zh-CN" sz="2400" b="1" err="1" smtClean="0"/>
              <a:t>vs</a:t>
            </a:r>
            <a:r>
              <a:rPr lang="zh-CN" altLang="en-US" sz="2400" b="1" smtClean="0">
                <a:solidFill>
                  <a:srgbClr val="0070C0"/>
                </a:solidFill>
              </a:rPr>
              <a:t>其他种树者</a:t>
            </a:r>
            <a:r>
              <a:rPr lang="zh-CN" altLang="en-US" sz="2400" b="1" smtClean="0"/>
              <a:t>；</a:t>
            </a:r>
            <a:br>
              <a:rPr lang="zh-CN" altLang="en-US" sz="2400" b="1" smtClean="0"/>
            </a:br>
            <a:r>
              <a:rPr lang="en-US" altLang="zh-CN" sz="2400" b="1" smtClean="0"/>
              <a:t>2.</a:t>
            </a:r>
            <a:r>
              <a:rPr lang="zh-CN" altLang="en-US" sz="2400" b="1" smtClean="0"/>
              <a:t>其他种树者中</a:t>
            </a:r>
            <a:r>
              <a:rPr lang="zh-CN" altLang="en-US" sz="2400" b="1" smtClean="0">
                <a:solidFill>
                  <a:srgbClr val="C00000"/>
                </a:solidFill>
              </a:rPr>
              <a:t>过于疏懒者</a:t>
            </a:r>
            <a:r>
              <a:rPr lang="en-US" altLang="zh-CN" sz="2400" b="1" err="1" smtClean="0"/>
              <a:t>vs</a:t>
            </a:r>
            <a:r>
              <a:rPr lang="zh-CN" altLang="en-US" sz="2400" b="1" smtClean="0">
                <a:solidFill>
                  <a:srgbClr val="0070C0"/>
                </a:solidFill>
              </a:rPr>
              <a:t>过于勤勉者</a:t>
            </a:r>
            <a:r>
              <a:rPr lang="zh-CN" altLang="en-US" sz="2400" b="1" smtClean="0"/>
              <a:t>；</a:t>
            </a:r>
            <a:br>
              <a:rPr lang="zh-CN" altLang="en-US" sz="2400" b="1" smtClean="0"/>
            </a:br>
            <a:r>
              <a:rPr lang="en-US" altLang="zh-CN" sz="2400" b="1" smtClean="0"/>
              <a:t>3.</a:t>
            </a:r>
            <a:r>
              <a:rPr lang="zh-CN" altLang="en-US" sz="2400" b="1" smtClean="0"/>
              <a:t>用</a:t>
            </a:r>
            <a:r>
              <a:rPr lang="zh-CN" altLang="en-US" sz="2400" b="1" smtClean="0">
                <a:solidFill>
                  <a:srgbClr val="C00000"/>
                </a:solidFill>
              </a:rPr>
              <a:t>种树之理</a:t>
            </a:r>
            <a:r>
              <a:rPr lang="en-US" altLang="zh-CN" sz="2400" b="1" err="1" smtClean="0"/>
              <a:t>vs</a:t>
            </a:r>
            <a:r>
              <a:rPr lang="zh-CN" altLang="en-US" sz="2400" b="1" smtClean="0">
                <a:solidFill>
                  <a:srgbClr val="0070C0"/>
                </a:solidFill>
              </a:rPr>
              <a:t>为官之理（类比）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title="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17874" y="1"/>
            <a:ext cx="3626126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Text Box 3" title=""/>
          <p:cNvSpPr txBox="1">
            <a:spLocks noChangeArrowheads="1"/>
          </p:cNvSpPr>
          <p:nvPr/>
        </p:nvSpPr>
        <p:spPr bwMode="auto">
          <a:xfrm>
            <a:off x="285720" y="495300"/>
            <a:ext cx="4857784" cy="3471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15000"/>
              </a:spcBef>
            </a:pPr>
            <a:r>
              <a:rPr lang="zh-CN" altLang="en-US" sz="2400" b="1"/>
              <a:t>    </a:t>
            </a:r>
            <a:r>
              <a:rPr lang="zh-CN" altLang="en-US" sz="2400" b="1" smtClean="0"/>
              <a:t>     余</a:t>
            </a:r>
            <a:r>
              <a:rPr lang="zh-CN" altLang="en-US" sz="2400" b="1"/>
              <a:t>闻而愈悲。孔子曰：“苛</a:t>
            </a:r>
            <a:r>
              <a:rPr lang="zh-CN" altLang="en-US" sz="2400" b="1" u="sng">
                <a:solidFill>
                  <a:schemeClr val="accent6">
                    <a:lumMod val="75000"/>
                  </a:schemeClr>
                </a:solidFill>
              </a:rPr>
              <a:t>政猛于虎也。</a:t>
            </a:r>
            <a:r>
              <a:rPr lang="zh-CN" altLang="en-US" sz="2400" b="1"/>
              <a:t>”吾尝疑乎是，今以蒋氏观之，犹信。呜呼！孰知</a:t>
            </a:r>
            <a:r>
              <a:rPr lang="zh-CN" altLang="en-US" sz="2400" b="1" u="sng">
                <a:solidFill>
                  <a:srgbClr val="7030A0"/>
                </a:solidFill>
              </a:rPr>
              <a:t>赋敛之毒有甚是蛇者乎</a:t>
            </a:r>
            <a:r>
              <a:rPr lang="zh-CN" altLang="en-US" sz="2400" b="1"/>
              <a:t>？故为之说，以</a:t>
            </a:r>
            <a:r>
              <a:rPr lang="zh-CN" altLang="en-US" sz="2400" b="1" smtClean="0"/>
              <a:t>俟（期待希望）夫</a:t>
            </a:r>
            <a:r>
              <a:rPr lang="zh-CN" altLang="en-US" sz="2400" b="1"/>
              <a:t>观人风者得焉。</a:t>
            </a:r>
          </a:p>
          <a:p>
            <a:pPr algn="r">
              <a:lnSpc>
                <a:spcPct val="150000"/>
              </a:lnSpc>
              <a:spcBef>
                <a:spcPct val="15000"/>
              </a:spcBef>
            </a:pPr>
            <a:r>
              <a:rPr lang="zh-CN" altLang="en-US" sz="2400" b="1"/>
              <a:t>    </a:t>
            </a:r>
            <a:r>
              <a:rPr lang="zh-CN" altLang="en-US" sz="2400" b="1" smtClean="0"/>
              <a:t>            </a:t>
            </a:r>
            <a:r>
              <a:rPr lang="en-US" altLang="zh-CN" sz="2400" b="1" smtClean="0"/>
              <a:t>——《</a:t>
            </a:r>
            <a:r>
              <a:rPr lang="zh-CN" altLang="en-US" sz="2400" b="1"/>
              <a:t>捕蛇者说</a:t>
            </a:r>
            <a:r>
              <a:rPr lang="en-US" altLang="zh-CN" sz="2400" b="1"/>
              <a:t>》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633773F8-86C1-4247-ADAB-5B368A3948B0}"/>
              </a:ext>
            </a:extLst>
          </p:cNvPr>
          <p:cNvSpPr/>
          <p:nvPr/>
        </p:nvSpPr>
        <p:spPr>
          <a:xfrm>
            <a:off x="214282" y="1571618"/>
            <a:ext cx="8496944" cy="24929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 sz="2400" b="1" smtClean="0">
                <a:solidFill>
                  <a:srgbClr val="C00000"/>
                </a:solidFill>
              </a:rPr>
              <a:t>传</a:t>
            </a:r>
            <a:r>
              <a:rPr lang="zh-CN" altLang="en-US" sz="2400" b="1"/>
              <a:t>：文体的一种，即人物传记。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 sz="2400" b="1" smtClean="0"/>
              <a:t>本文</a:t>
            </a:r>
            <a:r>
              <a:rPr lang="zh-CN" altLang="en-US" sz="2400" b="1"/>
              <a:t>实际上是一个</a:t>
            </a:r>
            <a:r>
              <a:rPr lang="zh-CN" altLang="en-US" sz="2400" b="1">
                <a:solidFill>
                  <a:srgbClr val="C00000"/>
                </a:solidFill>
              </a:rPr>
              <a:t>讽喻性极强</a:t>
            </a:r>
            <a:r>
              <a:rPr lang="zh-CN" altLang="en-US" sz="2400" b="1"/>
              <a:t>的</a:t>
            </a:r>
            <a:r>
              <a:rPr lang="zh-CN" altLang="en-US" sz="2400" b="1">
                <a:solidFill>
                  <a:srgbClr val="C00000"/>
                </a:solidFill>
              </a:rPr>
              <a:t>寓言故事</a:t>
            </a:r>
            <a:r>
              <a:rPr lang="zh-CN" altLang="en-US" sz="2400" b="1" smtClean="0"/>
              <a:t>。从</a:t>
            </a:r>
            <a:r>
              <a:rPr lang="zh-CN" altLang="en-US" sz="2400" b="1"/>
              <a:t>内容和风格上看，当是柳宗元早年在长安任职时期的作品。郭橐驼种树的本事已不可考，后世学者多认为这是</a:t>
            </a:r>
            <a:r>
              <a:rPr lang="zh-CN" altLang="en-US" sz="2400" b="1">
                <a:solidFill>
                  <a:srgbClr val="0070C0"/>
                </a:solidFill>
              </a:rPr>
              <a:t>设事明理</a:t>
            </a:r>
            <a:r>
              <a:rPr lang="zh-CN" altLang="en-US" sz="2400" b="1"/>
              <a:t>之作。</a:t>
            </a:r>
          </a:p>
        </p:txBody>
      </p:sp>
      <p:sp>
        <p:nvSpPr>
          <p:cNvPr id="3" name="TextBox 2" title=""/>
          <p:cNvSpPr txBox="1"/>
          <p:nvPr/>
        </p:nvSpPr>
        <p:spPr>
          <a:xfrm>
            <a:off x="500034" y="285734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/>
              <a:t>种树郭橐驼</a:t>
            </a:r>
            <a:r>
              <a:rPr lang="zh-CN" altLang="en-US" sz="4800" b="1" smtClean="0">
                <a:solidFill>
                  <a:srgbClr val="C00000"/>
                </a:solidFill>
              </a:rPr>
              <a:t>传</a:t>
            </a:r>
            <a:endParaRPr lang="zh-CN" altLang="en-US" sz="48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3001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612</Paragraphs>
  <Slides>71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baseType="lpstr" size="81">
      <vt:lpstr>Arial</vt:lpstr>
      <vt:lpstr>Calibri</vt:lpstr>
      <vt:lpstr>宋体</vt:lpstr>
      <vt:lpstr>Wingdings</vt:lpstr>
      <vt:lpstr>Times New Roman</vt:lpstr>
      <vt:lpstr>黑体</vt:lpstr>
      <vt:lpstr>仿宋_GB2312</vt:lpstr>
      <vt:lpstr>华文楷体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2023-08-24T11:37:15.281</cp:lastPrinted>
  <dcterms:created xsi:type="dcterms:W3CDTF">2023-08-24T11:37:15Z</dcterms:created>
  <dcterms:modified xsi:type="dcterms:W3CDTF">2023-08-24T03:37:15Z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