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57" r:id="rId4"/>
    <p:sldId id="514" r:id="rId5"/>
    <p:sldId id="259" r:id="rId6"/>
    <p:sldId id="264" r:id="rId7"/>
    <p:sldId id="263" r:id="rId8"/>
    <p:sldId id="467" r:id="rId9"/>
    <p:sldId id="420" r:id="rId10"/>
    <p:sldId id="333" r:id="rId11"/>
    <p:sldId id="334" r:id="rId12"/>
    <p:sldId id="339" r:id="rId13"/>
    <p:sldId id="340" r:id="rId14"/>
    <p:sldId id="380" r:id="rId15"/>
    <p:sldId id="335" r:id="rId16"/>
    <p:sldId id="336" r:id="rId17"/>
    <p:sldId id="379" r:id="rId18"/>
    <p:sldId id="421" r:id="rId19"/>
    <p:sldId id="337" r:id="rId20"/>
    <p:sldId id="338" r:id="rId21"/>
    <p:sldId id="565" r:id="rId22"/>
    <p:sldId id="566" r:id="rId23"/>
    <p:sldId id="567" r:id="rId24"/>
    <p:sldId id="568" r:id="rId25"/>
    <p:sldId id="604" r:id="rId26"/>
    <p:sldId id="603" r:id="rId27"/>
    <p:sldId id="262" r:id="rId28"/>
    <p:sldId id="261" r:id="rId29"/>
    <p:sldId id="265" r:id="rId30"/>
    <p:sldId id="266" r:id="rId31"/>
    <p:sldId id="267" r:id="rId32"/>
    <p:sldId id="268" r:id="rId33"/>
    <p:sldId id="269" r:id="rId34"/>
    <p:sldId id="270" r:id="rId35"/>
    <p:sldId id="271" r:id="rId36"/>
    <p:sldId id="272" r:id="rId37"/>
    <p:sldId id="273" r:id="rId38"/>
    <p:sldId id="274" r:id="rId39"/>
    <p:sldId id="275" r:id="rId40"/>
    <p:sldId id="298" r:id="rId41"/>
    <p:sldId id="299" r:id="rId42"/>
    <p:sldId id="276" r:id="rId43"/>
    <p:sldId id="278" r:id="rId44"/>
    <p:sldId id="280" r:id="rId45"/>
    <p:sldId id="281" r:id="rId46"/>
    <p:sldId id="282" r:id="rId47"/>
    <p:sldId id="283" r:id="rId48"/>
    <p:sldId id="284" r:id="rId49"/>
    <p:sldId id="285" r:id="rId50"/>
    <p:sldId id="300" r:id="rId51"/>
    <p:sldId id="301" r:id="rId52"/>
    <p:sldId id="302" r:id="rId53"/>
    <p:sldId id="303" r:id="rId54"/>
    <p:sldId id="304" r:id="rId55"/>
    <p:sldId id="305" r:id="rId56"/>
    <p:sldId id="306" r:id="rId57"/>
    <p:sldId id="307" r:id="rId58"/>
    <p:sldId id="308" r:id="rId59"/>
    <p:sldId id="309" r:id="rId60"/>
    <p:sldId id="277" r:id="rId61"/>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CC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3" d="100"/>
          <a:sy n="73" d="100"/>
        </p:scale>
        <p:origin x="-1284" y="-84"/>
      </p:cViewPr>
      <p:guideLst>
        <p:guide orient="horz" pos="2128"/>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newsflash/>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newsflash/>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GIF"/><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GI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GI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GI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GI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GIF"/></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GIF"/><Relationship Id="rId1" Type="http://schemas.openxmlformats.org/officeDocument/2006/relationships/image" Target="../media/image16.GIF"/></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GIF"/><Relationship Id="rId1" Type="http://schemas.openxmlformats.org/officeDocument/2006/relationships/image" Target="../media/image18.GI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GIF"/></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GI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GI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GIF"/><Relationship Id="rId1" Type="http://schemas.openxmlformats.org/officeDocument/2006/relationships/image" Target="../media/image6.GIF"/></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GIF"/></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GIF"/><Relationship Id="rId1" Type="http://schemas.openxmlformats.org/officeDocument/2006/relationships/image" Target="../media/image19.GIF"/></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GIF"/><Relationship Id="rId1" Type="http://schemas.openxmlformats.org/officeDocument/2006/relationships/image" Target="../media/image25.GIF"/></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GIF"/><Relationship Id="rId1" Type="http://schemas.openxmlformats.org/officeDocument/2006/relationships/image" Target="../media/image30.GIF"/></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GIF"/></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GIF"/></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GIF"/></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GIF"/></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GIF"/><Relationship Id="rId1" Type="http://schemas.openxmlformats.org/officeDocument/2006/relationships/image" Target="../media/image19.GIF"/></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GIF"/><Relationship Id="rId1" Type="http://schemas.openxmlformats.org/officeDocument/2006/relationships/image" Target="../media/image34.GI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GIF"/><Relationship Id="rId1" Type="http://schemas.openxmlformats.org/officeDocument/2006/relationships/image" Target="../media/image36.GIF"/></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GIF"/></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GIF"/></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GIF"/></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GIF"/></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GIF"/></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GIF"/><Relationship Id="rId1" Type="http://schemas.openxmlformats.org/officeDocument/2006/relationships/image" Target="../media/image43.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GIF"/><Relationship Id="rId1" Type="http://schemas.openxmlformats.org/officeDocument/2006/relationships/image" Target="../media/image44.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GIF"/><Relationship Id="rId1" Type="http://schemas.openxmlformats.org/officeDocument/2006/relationships/image" Target="../media/image32.GIF"/></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microsoft.com/office/2007/relationships/media" Target="file:///F:\&#19971;&#24180;&#32423;&#35821;&#25991;&#19978;&#20876;&#35838;&#20214;&#65288;&#26032;&#65289;\&#19971;&#19978;&#22235;&#26032;\16&#35819;&#23376;&#20070;\&#26391;&#35829;&#12298;&#35819;&#23376;&#20070;&#12299;_.mp3" TargetMode="External"/><Relationship Id="rId1" Type="http://schemas.openxmlformats.org/officeDocument/2006/relationships/audio" Target="file:///F:\&#19971;&#24180;&#32423;&#35821;&#25991;&#19978;&#20876;&#35838;&#20214;&#65288;&#26032;&#65289;\&#19971;&#19978;&#22235;&#26032;\16&#35819;&#23376;&#20070;\&#26391;&#35829;&#12298;&#35819;&#23376;&#20070;&#12299;_.mp3" TargetMode="Externa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9" name="标题 4097"/>
          <p:cNvSpPr>
            <a:spLocks noGrp="1"/>
          </p:cNvSpPr>
          <p:nvPr>
            <p:ph type="title"/>
          </p:nvPr>
        </p:nvSpPr>
        <p:spPr>
          <a:xfrm>
            <a:off x="457200" y="0"/>
            <a:ext cx="8229600" cy="765175"/>
          </a:xfrm>
        </p:spPr>
        <p:txBody>
          <a:bodyPr anchor="ctr"/>
          <a:p>
            <a:r>
              <a:rPr lang="zh-CN" altLang="en-US" sz="4000" b="1" dirty="0">
                <a:solidFill>
                  <a:srgbClr val="FF0000"/>
                </a:solidFill>
              </a:rPr>
              <a:t>导入新课</a:t>
            </a:r>
            <a:endParaRPr lang="zh-CN" altLang="en-US" sz="4000" b="1" dirty="0">
              <a:solidFill>
                <a:srgbClr val="FF0000"/>
              </a:solidFill>
            </a:endParaRPr>
          </a:p>
        </p:txBody>
      </p:sp>
      <p:sp>
        <p:nvSpPr>
          <p:cNvPr id="2050" name="文本占位符 4098"/>
          <p:cNvSpPr>
            <a:spLocks noGrp="1"/>
          </p:cNvSpPr>
          <p:nvPr>
            <p:ph idx="1"/>
          </p:nvPr>
        </p:nvSpPr>
        <p:spPr>
          <a:xfrm>
            <a:off x="0" y="836613"/>
            <a:ext cx="9144000" cy="6021387"/>
          </a:xfrm>
        </p:spPr>
        <p:txBody>
          <a:bodyPr anchor="t"/>
          <a:p>
            <a:pPr>
              <a:lnSpc>
                <a:spcPct val="90000"/>
              </a:lnSpc>
              <a:buNone/>
            </a:pPr>
            <a:r>
              <a:rPr lang="en-US" altLang="zh-CN" dirty="0"/>
              <a:t>         </a:t>
            </a:r>
            <a:r>
              <a:rPr lang="en-US" altLang="zh-CN" sz="4000" b="1" dirty="0"/>
              <a:t>《</a:t>
            </a:r>
            <a:r>
              <a:rPr lang="zh-CN" altLang="en-US" sz="4000" b="1" dirty="0"/>
              <a:t>诫子书</a:t>
            </a:r>
            <a:r>
              <a:rPr lang="en-US" altLang="zh-CN" sz="4000" b="1" dirty="0"/>
              <a:t>》</a:t>
            </a:r>
            <a:r>
              <a:rPr lang="zh-CN" altLang="en-US" sz="4000" b="1" dirty="0"/>
              <a:t>是诸葛亮写给其子诸葛瞻的，全文短短八十六字，虽阐述的是敬业奉献、修身养性、治学做人的深刻道理，但读来发人深省。它可以看作是诸葛亮对其一生的总结。诸葛亮也是一位品格高洁才学渊博的父亲，对儿子的殷殷教诲与无限期望尽在言中。通过这些智慧理性、简练谨严的文字，将普天下为人父者的爱子之情表达得如此深切。</a:t>
            </a:r>
            <a:endParaRPr lang="zh-CN" altLang="en-US" sz="4000" b="1" dirty="0"/>
          </a:p>
        </p:txBody>
      </p:sp>
      <p:pic>
        <p:nvPicPr>
          <p:cNvPr id="2051" name="图片 4099" descr="t01bd3616c9c4a3c445"/>
          <p:cNvPicPr>
            <a:picLocks noChangeAspect="1"/>
          </p:cNvPicPr>
          <p:nvPr/>
        </p:nvPicPr>
        <p:blipFill>
          <a:blip r:embed="rId1"/>
          <a:stretch>
            <a:fillRect/>
          </a:stretch>
        </p:blipFill>
        <p:spPr>
          <a:xfrm>
            <a:off x="0" y="188913"/>
            <a:ext cx="1547813" cy="1296987"/>
          </a:xfrm>
          <a:prstGeom prst="rect">
            <a:avLst/>
          </a:prstGeom>
          <a:noFill/>
          <a:ln w="9525">
            <a:noFill/>
          </a:ln>
        </p:spPr>
      </p:pic>
      <p:pic>
        <p:nvPicPr>
          <p:cNvPr id="2052" name="图片 4100" descr="t01cd3713349b2cbc58"/>
          <p:cNvPicPr>
            <a:picLocks noChangeAspect="1"/>
          </p:cNvPicPr>
          <p:nvPr/>
        </p:nvPicPr>
        <p:blipFill>
          <a:blip r:embed="rId2"/>
          <a:stretch>
            <a:fillRect/>
          </a:stretch>
        </p:blipFill>
        <p:spPr>
          <a:xfrm>
            <a:off x="5940425" y="6021388"/>
            <a:ext cx="3203575" cy="836612"/>
          </a:xfrm>
          <a:prstGeom prst="rect">
            <a:avLst/>
          </a:prstGeom>
          <a:noFill/>
          <a:ln w="9525">
            <a:noFill/>
          </a:ln>
        </p:spPr>
      </p:pic>
    </p:spTree>
  </p:cSld>
  <p:clrMapOvr>
    <a:masterClrMapping/>
  </p:clrMapOvr>
  <p:transition spd="med">
    <p:newsfla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74955"/>
            <a:ext cx="2226310" cy="881380"/>
          </a:xfrm>
        </p:spPr>
        <p:txBody>
          <a:bodyPr/>
          <a:p>
            <a:r>
              <a:rPr lang="zh-CN" altLang="en-US"/>
              <a:t>译文</a:t>
            </a:r>
            <a:endParaRPr lang="zh-CN" altLang="en-US"/>
          </a:p>
        </p:txBody>
      </p:sp>
      <p:sp>
        <p:nvSpPr>
          <p:cNvPr id="3" name="内容占位符 2"/>
          <p:cNvSpPr>
            <a:spLocks noGrp="1"/>
          </p:cNvSpPr>
          <p:nvPr>
            <p:ph idx="1"/>
          </p:nvPr>
        </p:nvSpPr>
        <p:spPr>
          <a:xfrm>
            <a:off x="165100" y="1521460"/>
            <a:ext cx="8823960" cy="4605020"/>
          </a:xfrm>
        </p:spPr>
        <p:txBody>
          <a:bodyPr/>
          <a:p>
            <a:r>
              <a:rPr lang="zh-CN" altLang="en-US" sz="5400"/>
              <a:t>君子的行为操守，以宁静来修养身心，以节俭来培养美德。不能内心恬淡不慕名利，就无法明确志向，不能宁静专一，就无法达到远大目标。</a:t>
            </a:r>
            <a:endParaRPr lang="zh-CN" altLang="en-US" sz="5400"/>
          </a:p>
        </p:txBody>
      </p:sp>
    </p:spTree>
  </p:cSld>
  <p:clrMapOvr>
    <a:masterClrMapping/>
  </p:clrMapOvr>
  <p:transition spd="med">
    <p:newsfla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54305" y="83185"/>
            <a:ext cx="2941320" cy="730250"/>
          </a:xfrm>
        </p:spPr>
        <p:txBody>
          <a:bodyPr/>
          <a:p>
            <a:r>
              <a:rPr lang="zh-CN" altLang="en-US"/>
              <a:t>赏析一</a:t>
            </a:r>
            <a:endParaRPr lang="zh-CN" altLang="en-US"/>
          </a:p>
        </p:txBody>
      </p:sp>
      <p:sp>
        <p:nvSpPr>
          <p:cNvPr id="3" name="内容占位符 2"/>
          <p:cNvSpPr>
            <a:spLocks noGrp="1"/>
          </p:cNvSpPr>
          <p:nvPr>
            <p:ph idx="1"/>
          </p:nvPr>
        </p:nvSpPr>
        <p:spPr>
          <a:xfrm>
            <a:off x="295910" y="3003550"/>
            <a:ext cx="3709035" cy="3314065"/>
          </a:xfrm>
        </p:spPr>
        <p:txBody>
          <a:bodyPr/>
          <a:p>
            <a:pPr>
              <a:lnSpc>
                <a:spcPct val="80000"/>
              </a:lnSpc>
              <a:spcBef>
                <a:spcPct val="50000"/>
              </a:spcBef>
              <a:buClrTx/>
              <a:buNone/>
            </a:pPr>
            <a:r>
              <a:rPr lang="zh-CN" altLang="en-US" b="1" dirty="0">
                <a:sym typeface="+mn-ea"/>
              </a:rPr>
              <a:t>夫</a:t>
            </a:r>
            <a:r>
              <a:rPr lang="en-US" altLang="zh-CN" b="1" dirty="0">
                <a:solidFill>
                  <a:srgbClr val="FF0000"/>
                </a:solidFill>
                <a:sym typeface="+mn-ea"/>
              </a:rPr>
              <a:t>/</a:t>
            </a:r>
            <a:r>
              <a:rPr lang="zh-CN" altLang="en-US" b="1" dirty="0">
                <a:sym typeface="+mn-ea"/>
              </a:rPr>
              <a:t>君子</a:t>
            </a:r>
            <a:r>
              <a:rPr lang="en-US" altLang="zh-CN" b="1" dirty="0">
                <a:solidFill>
                  <a:srgbClr val="FF0000"/>
                </a:solidFill>
                <a:sym typeface="+mn-ea"/>
              </a:rPr>
              <a:t>/</a:t>
            </a:r>
            <a:r>
              <a:rPr lang="zh-CN" altLang="en-US" b="1" dirty="0">
                <a:sym typeface="+mn-ea"/>
              </a:rPr>
              <a:t>之行</a:t>
            </a:r>
            <a:r>
              <a:rPr lang="en-US" altLang="zh-CN" b="1" dirty="0">
                <a:sym typeface="+mn-ea"/>
              </a:rPr>
              <a:t>,</a:t>
            </a:r>
            <a:endParaRPr lang="en-US" altLang="zh-CN" b="1" dirty="0">
              <a:sym typeface="+mn-ea"/>
            </a:endParaRPr>
          </a:p>
          <a:p>
            <a:pPr>
              <a:spcBef>
                <a:spcPct val="50000"/>
              </a:spcBef>
              <a:buClrTx/>
              <a:buNone/>
            </a:pPr>
            <a:r>
              <a:rPr lang="zh-CN" altLang="en-US" b="1" dirty="0">
                <a:solidFill>
                  <a:srgbClr val="FF0000"/>
                </a:solidFill>
                <a:latin typeface="微软雅黑" panose="020B0503020204020204" charset="-122"/>
                <a:ea typeface="微软雅黑" panose="020B0503020204020204" charset="-122"/>
                <a:sym typeface="+mn-ea"/>
              </a:rPr>
              <a:t>静</a:t>
            </a:r>
            <a:r>
              <a:rPr lang="en-US" altLang="zh-CN" b="1" dirty="0">
                <a:solidFill>
                  <a:srgbClr val="FF0000"/>
                </a:solidFill>
                <a:sym typeface="+mn-ea"/>
              </a:rPr>
              <a:t>/</a:t>
            </a:r>
            <a:r>
              <a:rPr lang="zh-CN" altLang="en-US" b="1" dirty="0">
                <a:sym typeface="+mn-ea"/>
              </a:rPr>
              <a:t>以修身</a:t>
            </a:r>
            <a:r>
              <a:rPr lang="en-US" altLang="zh-CN" b="1" dirty="0">
                <a:sym typeface="+mn-ea"/>
              </a:rPr>
              <a:t>,</a:t>
            </a:r>
            <a:endParaRPr lang="en-US" altLang="zh-CN" b="1" dirty="0">
              <a:sym typeface="+mn-ea"/>
            </a:endParaRPr>
          </a:p>
          <a:p>
            <a:pPr>
              <a:spcBef>
                <a:spcPct val="50000"/>
              </a:spcBef>
              <a:buClrTx/>
              <a:buNone/>
            </a:pPr>
            <a:r>
              <a:rPr lang="zh-CN" altLang="en-US" b="1" dirty="0">
                <a:solidFill>
                  <a:srgbClr val="FF0000"/>
                </a:solidFill>
                <a:latin typeface="微软雅黑" panose="020B0503020204020204" charset="-122"/>
                <a:ea typeface="微软雅黑" panose="020B0503020204020204" charset="-122"/>
                <a:sym typeface="+mn-ea"/>
              </a:rPr>
              <a:t>俭</a:t>
            </a:r>
            <a:r>
              <a:rPr lang="en-US" altLang="zh-CN" b="1" dirty="0">
                <a:solidFill>
                  <a:srgbClr val="FF0000"/>
                </a:solidFill>
                <a:sym typeface="+mn-ea"/>
              </a:rPr>
              <a:t>/</a:t>
            </a:r>
            <a:r>
              <a:rPr lang="zh-CN" altLang="en-US" b="1" dirty="0">
                <a:sym typeface="+mn-ea"/>
              </a:rPr>
              <a:t>以养德。</a:t>
            </a:r>
            <a:endParaRPr lang="zh-CN" altLang="en-US" b="1" dirty="0">
              <a:sym typeface="+mn-ea"/>
            </a:endParaRPr>
          </a:p>
          <a:p>
            <a:pPr>
              <a:spcBef>
                <a:spcPct val="50000"/>
              </a:spcBef>
              <a:buClrTx/>
              <a:buNone/>
            </a:pPr>
            <a:endParaRPr lang="zh-CN" altLang="en-US"/>
          </a:p>
        </p:txBody>
      </p:sp>
      <p:sp>
        <p:nvSpPr>
          <p:cNvPr id="4" name="文本框 3"/>
          <p:cNvSpPr txBox="1"/>
          <p:nvPr/>
        </p:nvSpPr>
        <p:spPr>
          <a:xfrm>
            <a:off x="179705" y="5311140"/>
            <a:ext cx="8818880" cy="1322070"/>
          </a:xfrm>
          <a:prstGeom prst="rect">
            <a:avLst/>
          </a:prstGeom>
          <a:noFill/>
        </p:spPr>
        <p:txBody>
          <a:bodyPr wrap="none" rtlCol="0">
            <a:spAutoFit/>
          </a:bodyPr>
          <a:p>
            <a:r>
              <a:rPr lang="zh-CN" altLang="en-US" sz="4000">
                <a:solidFill>
                  <a:srgbClr val="FF0000"/>
                </a:solidFill>
              </a:rPr>
              <a:t>句意：作者开篇就明确提出修身养德的</a:t>
            </a:r>
            <a:endParaRPr lang="zh-CN" altLang="en-US" sz="4000">
              <a:solidFill>
                <a:srgbClr val="FF0000"/>
              </a:solidFill>
            </a:endParaRPr>
          </a:p>
          <a:p>
            <a:r>
              <a:rPr lang="zh-CN" altLang="en-US" sz="4000">
                <a:solidFill>
                  <a:srgbClr val="FF0000"/>
                </a:solidFill>
              </a:rPr>
              <a:t>要求，并指出修身养德的具体途径。</a:t>
            </a:r>
            <a:endParaRPr lang="zh-CN" altLang="en-US" sz="4000">
              <a:solidFill>
                <a:srgbClr val="FF0000"/>
              </a:solidFill>
            </a:endParaRPr>
          </a:p>
        </p:txBody>
      </p:sp>
      <p:sp>
        <p:nvSpPr>
          <p:cNvPr id="5" name="右大括号 4"/>
          <p:cNvSpPr/>
          <p:nvPr/>
        </p:nvSpPr>
        <p:spPr>
          <a:xfrm>
            <a:off x="2388235" y="3637915"/>
            <a:ext cx="274955" cy="1449705"/>
          </a:xfrm>
          <a:prstGeom prst="rightBrace">
            <a:avLst/>
          </a:prstGeom>
          <a:solidFill>
            <a:schemeClr val="bg1"/>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2803525" y="3939540"/>
            <a:ext cx="6786880" cy="1322070"/>
          </a:xfrm>
          <a:prstGeom prst="rect">
            <a:avLst/>
          </a:prstGeom>
          <a:noFill/>
        </p:spPr>
        <p:txBody>
          <a:bodyPr wrap="none" rtlCol="0">
            <a:spAutoFit/>
          </a:bodyPr>
          <a:p>
            <a:r>
              <a:rPr lang="zh-CN" altLang="en-US" sz="4000">
                <a:solidFill>
                  <a:srgbClr val="FF0000"/>
                </a:solidFill>
              </a:rPr>
              <a:t>指出修身养德的方法和途径，</a:t>
            </a:r>
            <a:endParaRPr lang="zh-CN" altLang="en-US" sz="4000">
              <a:solidFill>
                <a:srgbClr val="FF0000"/>
              </a:solidFill>
            </a:endParaRPr>
          </a:p>
          <a:p>
            <a:r>
              <a:rPr lang="zh-CN" altLang="en-US" sz="4000">
                <a:solidFill>
                  <a:srgbClr val="FF0000"/>
                </a:solidFill>
              </a:rPr>
              <a:t>提出本文观点。</a:t>
            </a:r>
            <a:endParaRPr lang="zh-CN" altLang="en-US" sz="4000">
              <a:solidFill>
                <a:srgbClr val="FF0000"/>
              </a:solidFill>
            </a:endParaRPr>
          </a:p>
        </p:txBody>
      </p:sp>
      <p:sp>
        <p:nvSpPr>
          <p:cNvPr id="10" name="文本框 9"/>
          <p:cNvSpPr txBox="1"/>
          <p:nvPr/>
        </p:nvSpPr>
        <p:spPr>
          <a:xfrm>
            <a:off x="552450" y="2013585"/>
            <a:ext cx="1927225" cy="583565"/>
          </a:xfrm>
          <a:prstGeom prst="rect">
            <a:avLst/>
          </a:prstGeom>
          <a:noFill/>
        </p:spPr>
        <p:txBody>
          <a:bodyPr wrap="none" rtlCol="0">
            <a:spAutoFit/>
          </a:bodyPr>
          <a:p>
            <a:pPr algn="l"/>
            <a:r>
              <a:rPr lang="zh-CN" altLang="en-US" sz="3200" b="1" dirty="0">
                <a:solidFill>
                  <a:srgbClr val="FF0000"/>
                </a:solidFill>
                <a:latin typeface="微软雅黑" panose="020B0503020204020204" charset="-122"/>
                <a:ea typeface="微软雅黑" panose="020B0503020204020204" charset="-122"/>
                <a:sym typeface="+mn-ea"/>
              </a:rPr>
              <a:t>俭</a:t>
            </a:r>
            <a:r>
              <a:rPr lang="en-US" altLang="zh-CN" sz="3200" b="1" dirty="0">
                <a:solidFill>
                  <a:srgbClr val="FF0000"/>
                </a:solidFill>
                <a:sym typeface="+mn-ea"/>
              </a:rPr>
              <a:t>/</a:t>
            </a:r>
            <a:r>
              <a:rPr lang="zh-CN" altLang="en-US" sz="3200" b="1" dirty="0">
                <a:sym typeface="+mn-ea"/>
              </a:rPr>
              <a:t>以养德</a:t>
            </a:r>
            <a:endParaRPr lang="zh-CN" altLang="en-US" sz="3200" b="1" dirty="0">
              <a:sym typeface="+mn-ea"/>
            </a:endParaRPr>
          </a:p>
        </p:txBody>
      </p:sp>
      <p:sp>
        <p:nvSpPr>
          <p:cNvPr id="11" name="文本框 10"/>
          <p:cNvSpPr txBox="1"/>
          <p:nvPr/>
        </p:nvSpPr>
        <p:spPr>
          <a:xfrm>
            <a:off x="2803525" y="2186305"/>
            <a:ext cx="6195060" cy="1753235"/>
          </a:xfrm>
          <a:prstGeom prst="rect">
            <a:avLst/>
          </a:prstGeom>
          <a:noFill/>
        </p:spPr>
        <p:txBody>
          <a:bodyPr wrap="square" rtlCol="0">
            <a:spAutoFit/>
          </a:bodyPr>
          <a:p>
            <a:r>
              <a:rPr lang="en-US" altLang="zh-CN" sz="3600"/>
              <a:t>—</a:t>
            </a:r>
            <a:r>
              <a:rPr lang="zh-CN" altLang="en-US" sz="3600"/>
              <a:t>强调物质生活的低要求对个人品德修炼的关键性作用。可见作者严于律己的品质</a:t>
            </a:r>
            <a:endParaRPr lang="zh-CN" altLang="en-US" sz="3600"/>
          </a:p>
        </p:txBody>
      </p:sp>
      <p:sp>
        <p:nvSpPr>
          <p:cNvPr id="12" name="文本框 11"/>
          <p:cNvSpPr txBox="1"/>
          <p:nvPr/>
        </p:nvSpPr>
        <p:spPr>
          <a:xfrm>
            <a:off x="443865" y="962660"/>
            <a:ext cx="2144395" cy="645160"/>
          </a:xfrm>
          <a:prstGeom prst="rect">
            <a:avLst/>
          </a:prstGeom>
          <a:noFill/>
        </p:spPr>
        <p:txBody>
          <a:bodyPr wrap="none" rtlCol="0" anchor="t">
            <a:spAutoFit/>
          </a:bodyPr>
          <a:p>
            <a:r>
              <a:rPr lang="zh-CN" altLang="en-US" sz="3600" b="1" dirty="0">
                <a:solidFill>
                  <a:srgbClr val="FF0000"/>
                </a:solidFill>
                <a:latin typeface="微软雅黑" panose="020B0503020204020204" charset="-122"/>
                <a:ea typeface="微软雅黑" panose="020B0503020204020204" charset="-122"/>
                <a:sym typeface="+mn-ea"/>
              </a:rPr>
              <a:t>静</a:t>
            </a:r>
            <a:r>
              <a:rPr lang="en-US" altLang="zh-CN" sz="3600" b="1" dirty="0">
                <a:solidFill>
                  <a:srgbClr val="FF0000"/>
                </a:solidFill>
                <a:sym typeface="+mn-ea"/>
              </a:rPr>
              <a:t>/</a:t>
            </a:r>
            <a:r>
              <a:rPr lang="zh-CN" altLang="en-US" sz="3600" b="1" dirty="0">
                <a:sym typeface="+mn-ea"/>
              </a:rPr>
              <a:t>以修身</a:t>
            </a:r>
            <a:endParaRPr lang="en-US" altLang="zh-CN" sz="3600" b="1" dirty="0">
              <a:sym typeface="+mn-ea"/>
            </a:endParaRPr>
          </a:p>
        </p:txBody>
      </p:sp>
      <p:sp>
        <p:nvSpPr>
          <p:cNvPr id="13" name="文本框 12"/>
          <p:cNvSpPr txBox="1"/>
          <p:nvPr/>
        </p:nvSpPr>
        <p:spPr>
          <a:xfrm>
            <a:off x="2663190" y="624205"/>
            <a:ext cx="5521960" cy="1322070"/>
          </a:xfrm>
          <a:prstGeom prst="rect">
            <a:avLst/>
          </a:prstGeom>
          <a:noFill/>
        </p:spPr>
        <p:txBody>
          <a:bodyPr wrap="square" rtlCol="0">
            <a:spAutoFit/>
          </a:bodyPr>
          <a:p>
            <a:r>
              <a:rPr lang="en-US" altLang="zh-CN" sz="4000"/>
              <a:t>—</a:t>
            </a:r>
            <a:r>
              <a:rPr lang="zh-CN" altLang="en-US" sz="4000"/>
              <a:t>强调内心宁静对个人品德修养的重要作用</a:t>
            </a:r>
            <a:endParaRPr lang="zh-CN" altLang="en-US" sz="4000"/>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2"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2" nodeType="clickEffect">
                                  <p:stCondLst>
                                    <p:cond delay="0"/>
                                  </p:stCondLst>
                                  <p:childTnLst>
                                    <p:set>
                                      <p:cBhvr>
                                        <p:cTn id="36" dur="1" fill="hold">
                                          <p:stCondLst>
                                            <p:cond delay="0"/>
                                          </p:stCondLst>
                                        </p:cTn>
                                        <p:tgtEl>
                                          <p:spTgt spid="3">
                                            <p:txEl>
                                              <p:pRg st="1" end="1"/>
                                            </p:txEl>
                                          </p:spTgt>
                                        </p:tgtEl>
                                        <p:attrNameLst>
                                          <p:attrName>style.visibility</p:attrName>
                                        </p:attrNameLst>
                                      </p:cBhvr>
                                      <p:to>
                                        <p:strVal val="visible"/>
                                      </p:to>
                                    </p:set>
                                    <p:anim calcmode="lin" valueType="num">
                                      <p:cBhvr additive="base">
                                        <p:cTn id="3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2"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 calcmode="lin" valueType="num">
                                      <p:cBhvr additive="base">
                                        <p:cTn id="4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2"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2"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P spid="6" grpId="1"/>
      <p:bldP spid="4" grpId="1"/>
      <p:bldP spid="12" grpId="0"/>
      <p:bldP spid="13" grpId="0"/>
      <p:bldP spid="10" grpId="0"/>
      <p:bldP spid="11" grpId="0"/>
      <p:bldP spid="3" grpId="2" build="p"/>
      <p:bldP spid="6" grpId="2"/>
      <p:bldP spid="4" grpId="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33985" y="1579880"/>
            <a:ext cx="8809990" cy="4546600"/>
          </a:xfrm>
        </p:spPr>
        <p:txBody>
          <a:bodyPr/>
          <a:p>
            <a:pPr>
              <a:spcBef>
                <a:spcPct val="50000"/>
              </a:spcBef>
              <a:buClrTx/>
              <a:buNone/>
            </a:pPr>
            <a:r>
              <a:rPr lang="zh-CN" altLang="en-US" b="1" dirty="0">
                <a:sym typeface="+mn-ea"/>
              </a:rPr>
              <a:t>非淡泊</a:t>
            </a:r>
            <a:r>
              <a:rPr lang="en-US" altLang="zh-CN" b="1" dirty="0">
                <a:solidFill>
                  <a:srgbClr val="FF0000"/>
                </a:solidFill>
                <a:sym typeface="+mn-ea"/>
              </a:rPr>
              <a:t>/</a:t>
            </a:r>
            <a:r>
              <a:rPr lang="zh-CN" altLang="en-US" b="1" dirty="0">
                <a:sym typeface="+mn-ea"/>
              </a:rPr>
              <a:t>无以</a:t>
            </a:r>
            <a:r>
              <a:rPr lang="en-US" altLang="zh-CN" b="1" dirty="0">
                <a:solidFill>
                  <a:srgbClr val="FF0000"/>
                </a:solidFill>
                <a:sym typeface="+mn-ea"/>
              </a:rPr>
              <a:t>/</a:t>
            </a:r>
            <a:r>
              <a:rPr lang="zh-CN" altLang="en-US" b="1" dirty="0">
                <a:sym typeface="+mn-ea"/>
              </a:rPr>
              <a:t>明志</a:t>
            </a:r>
            <a:r>
              <a:rPr lang="en-US" altLang="zh-CN" b="1" dirty="0">
                <a:sym typeface="+mn-ea"/>
              </a:rPr>
              <a:t>,</a:t>
            </a:r>
            <a:endParaRPr lang="en-US" altLang="zh-CN" b="1" dirty="0">
              <a:sym typeface="+mn-ea"/>
            </a:endParaRPr>
          </a:p>
          <a:p>
            <a:pPr>
              <a:spcBef>
                <a:spcPct val="50000"/>
              </a:spcBef>
              <a:buClrTx/>
              <a:buNone/>
            </a:pPr>
            <a:r>
              <a:rPr lang="zh-CN" altLang="en-US" b="1" dirty="0">
                <a:sym typeface="+mn-ea"/>
              </a:rPr>
              <a:t>非宁静</a:t>
            </a:r>
            <a:r>
              <a:rPr lang="en-US" altLang="zh-CN" b="1" dirty="0">
                <a:solidFill>
                  <a:srgbClr val="FF0000"/>
                </a:solidFill>
                <a:sym typeface="+mn-ea"/>
              </a:rPr>
              <a:t>/</a:t>
            </a:r>
            <a:r>
              <a:rPr lang="zh-CN" altLang="en-US" b="1" dirty="0">
                <a:sym typeface="+mn-ea"/>
              </a:rPr>
              <a:t>无以</a:t>
            </a:r>
            <a:r>
              <a:rPr lang="en-US" altLang="zh-CN" b="1" dirty="0">
                <a:solidFill>
                  <a:srgbClr val="FF0000"/>
                </a:solidFill>
                <a:sym typeface="+mn-ea"/>
              </a:rPr>
              <a:t>/</a:t>
            </a:r>
            <a:r>
              <a:rPr lang="zh-CN" altLang="en-US" b="1" dirty="0">
                <a:sym typeface="+mn-ea"/>
              </a:rPr>
              <a:t>致远。</a:t>
            </a:r>
            <a:endParaRPr lang="zh-CN" altLang="en-US"/>
          </a:p>
        </p:txBody>
      </p:sp>
      <p:sp>
        <p:nvSpPr>
          <p:cNvPr id="7" name="右大括号 6"/>
          <p:cNvSpPr/>
          <p:nvPr/>
        </p:nvSpPr>
        <p:spPr>
          <a:xfrm>
            <a:off x="3658870" y="1505585"/>
            <a:ext cx="274955" cy="1449705"/>
          </a:xfrm>
          <a:prstGeom prst="rightBrace">
            <a:avLst/>
          </a:prstGeom>
          <a:solidFill>
            <a:schemeClr val="bg1"/>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9" name="文本框 8"/>
          <p:cNvSpPr txBox="1"/>
          <p:nvPr/>
        </p:nvSpPr>
        <p:spPr>
          <a:xfrm>
            <a:off x="4062095" y="1744345"/>
            <a:ext cx="4881245" cy="1322070"/>
          </a:xfrm>
          <a:prstGeom prst="rect">
            <a:avLst/>
          </a:prstGeom>
          <a:noFill/>
        </p:spPr>
        <p:txBody>
          <a:bodyPr wrap="square" rtlCol="0">
            <a:spAutoFit/>
          </a:bodyPr>
          <a:p>
            <a:r>
              <a:rPr lang="zh-CN" altLang="en-US" sz="4000">
                <a:solidFill>
                  <a:srgbClr val="FF0000"/>
                </a:solidFill>
              </a:rPr>
              <a:t>淡泊宁静是</a:t>
            </a:r>
            <a:r>
              <a:rPr lang="en-US" altLang="zh-CN" sz="4000">
                <a:solidFill>
                  <a:srgbClr val="FF0000"/>
                </a:solidFill>
              </a:rPr>
              <a:t>“</a:t>
            </a:r>
            <a:r>
              <a:rPr lang="zh-CN" altLang="en-US" sz="4000">
                <a:solidFill>
                  <a:srgbClr val="FF0000"/>
                </a:solidFill>
              </a:rPr>
              <a:t>明志</a:t>
            </a:r>
            <a:r>
              <a:rPr lang="en-US" altLang="zh-CN" sz="4000">
                <a:solidFill>
                  <a:srgbClr val="FF0000"/>
                </a:solidFill>
              </a:rPr>
              <a:t>”</a:t>
            </a:r>
            <a:r>
              <a:rPr lang="zh-CN" altLang="en-US" sz="4000">
                <a:solidFill>
                  <a:srgbClr val="FF0000"/>
                </a:solidFill>
              </a:rPr>
              <a:t>的前提</a:t>
            </a:r>
            <a:endParaRPr lang="zh-CN" altLang="en-US" sz="4000">
              <a:solidFill>
                <a:srgbClr val="FF0000"/>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74955"/>
            <a:ext cx="3677920" cy="1042670"/>
          </a:xfrm>
        </p:spPr>
        <p:txBody>
          <a:bodyPr/>
          <a:p>
            <a:r>
              <a:rPr lang="zh-CN" altLang="en-US"/>
              <a:t>第一层的意思</a:t>
            </a:r>
            <a:endParaRPr lang="zh-CN" altLang="en-US"/>
          </a:p>
        </p:txBody>
      </p:sp>
      <p:sp>
        <p:nvSpPr>
          <p:cNvPr id="3" name="内容占位符 2"/>
          <p:cNvSpPr>
            <a:spLocks noGrp="1"/>
          </p:cNvSpPr>
          <p:nvPr>
            <p:ph idx="1"/>
          </p:nvPr>
        </p:nvSpPr>
        <p:spPr>
          <a:xfrm>
            <a:off x="175260" y="1600200"/>
            <a:ext cx="8864600" cy="4939665"/>
          </a:xfrm>
        </p:spPr>
        <p:txBody>
          <a:bodyPr/>
          <a:p>
            <a:r>
              <a:rPr lang="zh-CN" altLang="en-US" sz="8000">
                <a:solidFill>
                  <a:srgbClr val="FF0000"/>
                </a:solidFill>
              </a:rPr>
              <a:t>开头作者提出</a:t>
            </a:r>
            <a:r>
              <a:rPr lang="en-US" altLang="zh-CN" sz="8000">
                <a:solidFill>
                  <a:srgbClr val="FF0000"/>
                </a:solidFill>
              </a:rPr>
              <a:t>“</a:t>
            </a:r>
            <a:r>
              <a:rPr lang="zh-CN" altLang="en-US" sz="8000">
                <a:solidFill>
                  <a:srgbClr val="FF0000"/>
                </a:solidFill>
              </a:rPr>
              <a:t>静以修身俭以养德</a:t>
            </a:r>
            <a:r>
              <a:rPr lang="en-US" altLang="zh-CN" sz="8000">
                <a:solidFill>
                  <a:srgbClr val="FF0000"/>
                </a:solidFill>
              </a:rPr>
              <a:t>”</a:t>
            </a:r>
            <a:r>
              <a:rPr lang="zh-CN" altLang="en-US" sz="8000">
                <a:solidFill>
                  <a:srgbClr val="FF0000"/>
                </a:solidFill>
              </a:rPr>
              <a:t>的观点，并阐发了静的价值。</a:t>
            </a:r>
            <a:endParaRPr lang="zh-CN" altLang="en-US" sz="8000">
              <a:solidFill>
                <a:srgbClr val="FF0000"/>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48885" y="144145"/>
            <a:ext cx="3991610" cy="819785"/>
          </a:xfrm>
        </p:spPr>
        <p:txBody>
          <a:bodyPr/>
          <a:p>
            <a:r>
              <a:rPr lang="zh-CN" altLang="en-US"/>
              <a:t>赏析译文（二）</a:t>
            </a:r>
            <a:endParaRPr lang="zh-CN" altLang="en-US"/>
          </a:p>
        </p:txBody>
      </p:sp>
      <p:sp>
        <p:nvSpPr>
          <p:cNvPr id="3" name="内容占位符 2"/>
          <p:cNvSpPr>
            <a:spLocks noGrp="1"/>
          </p:cNvSpPr>
          <p:nvPr>
            <p:ph idx="1"/>
          </p:nvPr>
        </p:nvSpPr>
        <p:spPr>
          <a:xfrm>
            <a:off x="104140" y="1398270"/>
            <a:ext cx="8502015" cy="5505450"/>
          </a:xfrm>
        </p:spPr>
        <p:txBody>
          <a:bodyPr/>
          <a:p>
            <a:r>
              <a:rPr lang="zh-CN" altLang="en-US" b="1" dirty="0">
                <a:sym typeface="+mn-ea"/>
              </a:rPr>
              <a:t>夫</a:t>
            </a:r>
            <a:r>
              <a:rPr lang="en-US" altLang="zh-CN" b="1" dirty="0">
                <a:solidFill>
                  <a:srgbClr val="FF0000"/>
                </a:solidFill>
                <a:sym typeface="+mn-ea"/>
              </a:rPr>
              <a:t>/</a:t>
            </a:r>
            <a:r>
              <a:rPr lang="zh-CN" altLang="en-US" b="1" dirty="0">
                <a:sym typeface="+mn-ea"/>
              </a:rPr>
              <a:t>学</a:t>
            </a:r>
            <a:r>
              <a:rPr lang="en-US" altLang="zh-CN" b="1" dirty="0">
                <a:solidFill>
                  <a:srgbClr val="FF0000"/>
                </a:solidFill>
                <a:sym typeface="+mn-ea"/>
              </a:rPr>
              <a:t>/</a:t>
            </a:r>
            <a:r>
              <a:rPr lang="zh-CN" altLang="en-US" b="1" dirty="0">
                <a:sym typeface="+mn-ea"/>
              </a:rPr>
              <a:t>须静也，</a:t>
            </a:r>
            <a:r>
              <a:rPr lang="zh-CN" altLang="en-US" b="1" dirty="0">
                <a:solidFill>
                  <a:srgbClr val="FF0000"/>
                </a:solidFill>
                <a:sym typeface="+mn-ea"/>
              </a:rPr>
              <a:t>才</a:t>
            </a:r>
            <a:r>
              <a:rPr lang="en-US" altLang="zh-CN" b="1" dirty="0">
                <a:solidFill>
                  <a:srgbClr val="FF0000"/>
                </a:solidFill>
                <a:sym typeface="+mn-ea"/>
              </a:rPr>
              <a:t>/</a:t>
            </a:r>
            <a:r>
              <a:rPr lang="zh-CN" altLang="en-US" b="1" dirty="0">
                <a:sym typeface="+mn-ea"/>
              </a:rPr>
              <a:t>须学也。</a:t>
            </a:r>
            <a:endParaRPr lang="zh-CN" altLang="en-US" b="1" dirty="0">
              <a:sym typeface="+mn-ea"/>
            </a:endParaRPr>
          </a:p>
          <a:p>
            <a:endParaRPr lang="zh-CN" altLang="en-US" b="1" dirty="0">
              <a:sym typeface="+mn-ea"/>
            </a:endParaRPr>
          </a:p>
          <a:p>
            <a:endParaRPr lang="zh-CN" altLang="en-US" b="1" dirty="0">
              <a:sym typeface="+mn-ea"/>
            </a:endParaRPr>
          </a:p>
          <a:p>
            <a:r>
              <a:rPr lang="zh-CN" altLang="en-US" b="1" dirty="0">
                <a:sym typeface="+mn-ea"/>
              </a:rPr>
              <a:t>非学</a:t>
            </a:r>
            <a:r>
              <a:rPr lang="en-US" altLang="zh-CN" b="1" dirty="0">
                <a:solidFill>
                  <a:srgbClr val="FF0000"/>
                </a:solidFill>
                <a:sym typeface="+mn-ea"/>
              </a:rPr>
              <a:t>/</a:t>
            </a:r>
            <a:r>
              <a:rPr lang="zh-CN" altLang="en-US" b="1" dirty="0">
                <a:sym typeface="+mn-ea"/>
              </a:rPr>
              <a:t>无以</a:t>
            </a:r>
            <a:r>
              <a:rPr lang="en-US" altLang="zh-CN" b="1" dirty="0">
                <a:solidFill>
                  <a:srgbClr val="FF0000"/>
                </a:solidFill>
                <a:sym typeface="+mn-ea"/>
              </a:rPr>
              <a:t>/</a:t>
            </a:r>
            <a:r>
              <a:rPr lang="zh-CN" altLang="en-US" b="1" u="sng" dirty="0">
                <a:solidFill>
                  <a:srgbClr val="FF0000"/>
                </a:solidFill>
                <a:sym typeface="+mn-ea"/>
              </a:rPr>
              <a:t>广</a:t>
            </a:r>
            <a:r>
              <a:rPr lang="zh-CN" altLang="en-US" b="1" dirty="0">
                <a:sym typeface="+mn-ea"/>
              </a:rPr>
              <a:t>才，非</a:t>
            </a:r>
            <a:r>
              <a:rPr lang="zh-CN" altLang="en-US" b="1" u="sng" dirty="0">
                <a:solidFill>
                  <a:srgbClr val="FF0000"/>
                </a:solidFill>
                <a:sym typeface="+mn-ea"/>
              </a:rPr>
              <a:t>志</a:t>
            </a:r>
            <a:r>
              <a:rPr lang="en-US" altLang="zh-CN" b="1" dirty="0">
                <a:solidFill>
                  <a:srgbClr val="FF0000"/>
                </a:solidFill>
                <a:sym typeface="+mn-ea"/>
              </a:rPr>
              <a:t>/</a:t>
            </a:r>
            <a:r>
              <a:rPr lang="zh-CN" altLang="en-US" b="1" dirty="0">
                <a:sym typeface="+mn-ea"/>
              </a:rPr>
              <a:t>无以</a:t>
            </a:r>
            <a:r>
              <a:rPr lang="en-US" altLang="zh-CN" b="1" dirty="0">
                <a:solidFill>
                  <a:srgbClr val="FF0000"/>
                </a:solidFill>
                <a:sym typeface="+mn-ea"/>
              </a:rPr>
              <a:t>/</a:t>
            </a:r>
            <a:r>
              <a:rPr lang="zh-CN" altLang="en-US" b="1" dirty="0">
                <a:sym typeface="+mn-ea"/>
              </a:rPr>
              <a:t>成学。</a:t>
            </a:r>
            <a:endParaRPr lang="zh-CN" altLang="en-US" b="1" dirty="0">
              <a:sym typeface="+mn-ea"/>
            </a:endParaRPr>
          </a:p>
          <a:p>
            <a:endParaRPr lang="zh-CN" altLang="en-US" b="1" dirty="0">
              <a:sym typeface="+mn-ea"/>
            </a:endParaRPr>
          </a:p>
          <a:p>
            <a:endParaRPr lang="zh-CN" altLang="en-US" b="1" dirty="0">
              <a:sym typeface="+mn-ea"/>
            </a:endParaRPr>
          </a:p>
          <a:p>
            <a:r>
              <a:rPr lang="zh-CN" altLang="en-US" b="1" u="sng" dirty="0">
                <a:solidFill>
                  <a:srgbClr val="FF0000"/>
                </a:solidFill>
                <a:sym typeface="+mn-ea"/>
              </a:rPr>
              <a:t>淫慢</a:t>
            </a:r>
            <a:r>
              <a:rPr lang="en-US" altLang="zh-CN" b="1" dirty="0">
                <a:solidFill>
                  <a:srgbClr val="FF0000"/>
                </a:solidFill>
                <a:sym typeface="+mn-ea"/>
              </a:rPr>
              <a:t>/</a:t>
            </a:r>
            <a:r>
              <a:rPr lang="zh-CN" altLang="en-US" b="1" dirty="0">
                <a:sym typeface="+mn-ea"/>
              </a:rPr>
              <a:t>则</a:t>
            </a:r>
            <a:r>
              <a:rPr lang="en-US" altLang="zh-CN" b="1" dirty="0">
                <a:solidFill>
                  <a:srgbClr val="FF0000"/>
                </a:solidFill>
                <a:sym typeface="+mn-ea"/>
              </a:rPr>
              <a:t>/</a:t>
            </a:r>
            <a:r>
              <a:rPr lang="zh-CN" altLang="en-US" b="1" dirty="0">
                <a:sym typeface="+mn-ea"/>
              </a:rPr>
              <a:t>不能</a:t>
            </a:r>
            <a:r>
              <a:rPr lang="en-US" altLang="zh-CN" b="1" dirty="0">
                <a:solidFill>
                  <a:srgbClr val="FF0000"/>
                </a:solidFill>
                <a:sym typeface="+mn-ea"/>
              </a:rPr>
              <a:t>/</a:t>
            </a:r>
            <a:r>
              <a:rPr lang="zh-CN" altLang="en-US" b="1" dirty="0">
                <a:solidFill>
                  <a:srgbClr val="FF0000"/>
                </a:solidFill>
                <a:sym typeface="+mn-ea"/>
              </a:rPr>
              <a:t>励精</a:t>
            </a:r>
            <a:r>
              <a:rPr lang="zh-CN" altLang="en-US" b="1" dirty="0">
                <a:sym typeface="+mn-ea"/>
              </a:rPr>
              <a:t>，</a:t>
            </a:r>
            <a:r>
              <a:rPr lang="zh-CN" altLang="en-US" b="1" u="sng" dirty="0">
                <a:solidFill>
                  <a:srgbClr val="FF0000"/>
                </a:solidFill>
                <a:sym typeface="+mn-ea"/>
              </a:rPr>
              <a:t>险躁</a:t>
            </a:r>
            <a:r>
              <a:rPr lang="en-US" altLang="zh-CN" b="1" u="sng" dirty="0">
                <a:solidFill>
                  <a:srgbClr val="FF0000"/>
                </a:solidFill>
                <a:sym typeface="+mn-ea"/>
              </a:rPr>
              <a:t>/</a:t>
            </a:r>
            <a:r>
              <a:rPr lang="zh-CN" altLang="en-US" b="1" dirty="0">
                <a:sym typeface="+mn-ea"/>
              </a:rPr>
              <a:t>则</a:t>
            </a:r>
            <a:r>
              <a:rPr lang="en-US" altLang="zh-CN" b="1" dirty="0">
                <a:solidFill>
                  <a:srgbClr val="FF0000"/>
                </a:solidFill>
                <a:sym typeface="+mn-ea"/>
              </a:rPr>
              <a:t>/</a:t>
            </a:r>
            <a:r>
              <a:rPr lang="zh-CN" altLang="en-US" b="1" dirty="0">
                <a:sym typeface="+mn-ea"/>
              </a:rPr>
              <a:t>不能</a:t>
            </a:r>
            <a:r>
              <a:rPr lang="en-US" altLang="zh-CN" b="1" dirty="0">
                <a:solidFill>
                  <a:srgbClr val="FF0000"/>
                </a:solidFill>
                <a:sym typeface="+mn-ea"/>
              </a:rPr>
              <a:t>/</a:t>
            </a:r>
            <a:r>
              <a:rPr lang="zh-CN" altLang="en-US" b="1" dirty="0">
                <a:solidFill>
                  <a:srgbClr val="FF0000"/>
                </a:solidFill>
                <a:sym typeface="+mn-ea"/>
              </a:rPr>
              <a:t>治性</a:t>
            </a:r>
            <a:r>
              <a:rPr lang="zh-CN" altLang="en-US" b="1" dirty="0">
                <a:sym typeface="+mn-ea"/>
              </a:rPr>
              <a:t>。</a:t>
            </a:r>
            <a:endParaRPr lang="zh-CN" altLang="en-US"/>
          </a:p>
        </p:txBody>
      </p:sp>
      <p:sp>
        <p:nvSpPr>
          <p:cNvPr id="4" name="圆角矩形标注 3"/>
          <p:cNvSpPr/>
          <p:nvPr/>
        </p:nvSpPr>
        <p:spPr>
          <a:xfrm>
            <a:off x="2724785" y="655955"/>
            <a:ext cx="1388745" cy="611505"/>
          </a:xfrm>
          <a:prstGeom prst="wedgeRoundRectCallout">
            <a:avLst>
              <a:gd name="adj1" fmla="val 617"/>
              <a:gd name="adj2" fmla="val 1053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才干</a:t>
            </a:r>
            <a:endParaRPr lang="zh-CN" altLang="en-US" sz="4000">
              <a:solidFill>
                <a:srgbClr val="FF0000"/>
              </a:solidFill>
            </a:endParaRPr>
          </a:p>
        </p:txBody>
      </p:sp>
      <p:sp>
        <p:nvSpPr>
          <p:cNvPr id="5" name="圆角矩形标注 4"/>
          <p:cNvSpPr/>
          <p:nvPr/>
        </p:nvSpPr>
        <p:spPr>
          <a:xfrm rot="10800000" flipV="1">
            <a:off x="1788795" y="2140585"/>
            <a:ext cx="1477645" cy="548005"/>
          </a:xfrm>
          <a:prstGeom prst="wedgeRoundRectCallout">
            <a:avLst>
              <a:gd name="adj1" fmla="val -5737"/>
              <a:gd name="adj2" fmla="val 15428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增长</a:t>
            </a:r>
            <a:endParaRPr lang="zh-CN" altLang="en-US" sz="4000">
              <a:solidFill>
                <a:srgbClr val="FF0000"/>
              </a:solidFill>
            </a:endParaRPr>
          </a:p>
        </p:txBody>
      </p:sp>
      <p:sp>
        <p:nvSpPr>
          <p:cNvPr id="6" name="圆角矩形标注 5"/>
          <p:cNvSpPr/>
          <p:nvPr/>
        </p:nvSpPr>
        <p:spPr>
          <a:xfrm>
            <a:off x="3388995" y="1999615"/>
            <a:ext cx="2366645" cy="1075055"/>
          </a:xfrm>
          <a:prstGeom prst="wedgeRoundRectCallout">
            <a:avLst>
              <a:gd name="adj1" fmla="val -9726"/>
              <a:gd name="adj2" fmla="val 6907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立下志向</a:t>
            </a:r>
            <a:endParaRPr lang="zh-CN" altLang="en-US" sz="4000">
              <a:solidFill>
                <a:srgbClr val="FF0000"/>
              </a:solidFill>
            </a:endParaRPr>
          </a:p>
        </p:txBody>
      </p:sp>
      <p:sp>
        <p:nvSpPr>
          <p:cNvPr id="7" name="圆角矩形标注 6"/>
          <p:cNvSpPr/>
          <p:nvPr/>
        </p:nvSpPr>
        <p:spPr>
          <a:xfrm>
            <a:off x="195580" y="5721985"/>
            <a:ext cx="5440045" cy="984885"/>
          </a:xfrm>
          <a:prstGeom prst="wedgeRoundRectCallout">
            <a:avLst>
              <a:gd name="adj1" fmla="val -37965"/>
              <a:gd name="adj2" fmla="val -911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放纵懈怠，淫，放纵，慢，懈怠</a:t>
            </a:r>
            <a:endParaRPr lang="zh-CN" altLang="en-US" sz="4000">
              <a:solidFill>
                <a:srgbClr val="FF0000"/>
              </a:solidFill>
            </a:endParaRPr>
          </a:p>
        </p:txBody>
      </p:sp>
      <p:sp>
        <p:nvSpPr>
          <p:cNvPr id="8" name="圆角矩形标注 7"/>
          <p:cNvSpPr/>
          <p:nvPr/>
        </p:nvSpPr>
        <p:spPr>
          <a:xfrm>
            <a:off x="2724785" y="3845560"/>
            <a:ext cx="2324735" cy="611505"/>
          </a:xfrm>
          <a:prstGeom prst="wedgeRoundRectCallout">
            <a:avLst>
              <a:gd name="adj1" fmla="val -19106"/>
              <a:gd name="adj2" fmla="val 1432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振奋精神</a:t>
            </a:r>
            <a:endParaRPr lang="zh-CN" altLang="en-US" sz="4000">
              <a:solidFill>
                <a:srgbClr val="FF0000"/>
              </a:solidFill>
            </a:endParaRPr>
          </a:p>
        </p:txBody>
      </p:sp>
      <p:sp>
        <p:nvSpPr>
          <p:cNvPr id="9" name="圆角矩形标注 8"/>
          <p:cNvSpPr/>
          <p:nvPr/>
        </p:nvSpPr>
        <p:spPr>
          <a:xfrm>
            <a:off x="5166995" y="3623945"/>
            <a:ext cx="2758440" cy="1014095"/>
          </a:xfrm>
          <a:prstGeom prst="wedgeRoundRectCallout">
            <a:avLst>
              <a:gd name="adj1" fmla="val -62776"/>
              <a:gd name="adj2" fmla="val 8725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轻薄浮躁，险，轻薄</a:t>
            </a:r>
            <a:endParaRPr lang="zh-CN" altLang="en-US" sz="4000">
              <a:solidFill>
                <a:srgbClr val="FF0000"/>
              </a:solidFill>
            </a:endParaRPr>
          </a:p>
        </p:txBody>
      </p:sp>
      <p:sp>
        <p:nvSpPr>
          <p:cNvPr id="10" name="圆角矩形标注 9"/>
          <p:cNvSpPr/>
          <p:nvPr/>
        </p:nvSpPr>
        <p:spPr>
          <a:xfrm>
            <a:off x="6108700" y="5525135"/>
            <a:ext cx="2931795" cy="1378585"/>
          </a:xfrm>
          <a:prstGeom prst="wedgeRoundRectCallout">
            <a:avLst>
              <a:gd name="adj1" fmla="val -14284"/>
              <a:gd name="adj2" fmla="val -634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修养性情。治，修养</a:t>
            </a:r>
            <a:endParaRPr lang="zh-CN" altLang="en-US" sz="4000">
              <a:solidFill>
                <a:srgbClr val="FF0000"/>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P spid="6" grpId="0" animBg="1"/>
      <p:bldP spid="7" grpId="0" bldLvl="0" animBg="1"/>
      <p:bldP spid="8"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74955"/>
            <a:ext cx="2406650" cy="880110"/>
          </a:xfrm>
        </p:spPr>
        <p:txBody>
          <a:bodyPr/>
          <a:p>
            <a:r>
              <a:rPr lang="zh-CN" altLang="en-US"/>
              <a:t>译文二</a:t>
            </a:r>
            <a:endParaRPr lang="zh-CN" altLang="en-US"/>
          </a:p>
        </p:txBody>
      </p:sp>
      <p:sp>
        <p:nvSpPr>
          <p:cNvPr id="3" name="内容占位符 2"/>
          <p:cNvSpPr>
            <a:spLocks noGrp="1"/>
          </p:cNvSpPr>
          <p:nvPr>
            <p:ph idx="1"/>
          </p:nvPr>
        </p:nvSpPr>
        <p:spPr>
          <a:xfrm>
            <a:off x="184785" y="1165860"/>
            <a:ext cx="8502015" cy="5212715"/>
          </a:xfrm>
        </p:spPr>
        <p:txBody>
          <a:bodyPr/>
          <a:p>
            <a:r>
              <a:rPr lang="zh-CN" altLang="en-US" sz="4800"/>
              <a:t>学习必须静心专一，而才干来自于学习。</a:t>
            </a:r>
            <a:endParaRPr lang="zh-CN" altLang="en-US" sz="4800"/>
          </a:p>
          <a:p>
            <a:r>
              <a:rPr lang="zh-CN" altLang="en-US" sz="4800"/>
              <a:t>不学习就无法增长才干，不定下志向就无法学有所成。</a:t>
            </a:r>
            <a:endParaRPr lang="zh-CN" altLang="en-US" sz="4800"/>
          </a:p>
          <a:p>
            <a:r>
              <a:rPr lang="zh-CN" altLang="en-US" sz="4800"/>
              <a:t>放纵懈怠，就无法振奋精神；轻薄浮躁，就不能修养性情。</a:t>
            </a:r>
            <a:endParaRPr lang="zh-CN" altLang="en-US" sz="4800"/>
          </a:p>
        </p:txBody>
      </p:sp>
    </p:spTree>
  </p:cSld>
  <p:clrMapOvr>
    <a:masterClrMapping/>
  </p:clrMapOvr>
  <p:transition spd="med">
    <p:newsfla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3975" y="86995"/>
            <a:ext cx="9036050" cy="6725920"/>
          </a:xfrm>
        </p:spPr>
        <p:txBody>
          <a:bodyPr/>
          <a:p>
            <a:endParaRPr lang="zh-CN" altLang="en-US" b="1" dirty="0">
              <a:sym typeface="+mn-ea"/>
            </a:endParaRPr>
          </a:p>
          <a:p>
            <a:r>
              <a:rPr lang="zh-CN" altLang="en-US" b="1" dirty="0">
                <a:sym typeface="+mn-ea"/>
              </a:rPr>
              <a:t>夫</a:t>
            </a:r>
            <a:r>
              <a:rPr lang="en-US" altLang="zh-CN" b="1" dirty="0">
                <a:solidFill>
                  <a:srgbClr val="FF0000"/>
                </a:solidFill>
                <a:sym typeface="+mn-ea"/>
              </a:rPr>
              <a:t>/</a:t>
            </a:r>
            <a:r>
              <a:rPr lang="zh-CN" altLang="en-US" b="1" dirty="0">
                <a:sym typeface="+mn-ea"/>
              </a:rPr>
              <a:t>学</a:t>
            </a:r>
            <a:r>
              <a:rPr lang="en-US" altLang="zh-CN" b="1" dirty="0">
                <a:solidFill>
                  <a:srgbClr val="FF0000"/>
                </a:solidFill>
                <a:sym typeface="+mn-ea"/>
              </a:rPr>
              <a:t>/</a:t>
            </a:r>
            <a:r>
              <a:rPr lang="zh-CN" altLang="en-US" b="1" dirty="0">
                <a:sym typeface="+mn-ea"/>
              </a:rPr>
              <a:t>须静也，</a:t>
            </a:r>
            <a:endParaRPr lang="zh-CN" altLang="en-US" b="1" dirty="0">
              <a:sym typeface="+mn-ea"/>
            </a:endParaRPr>
          </a:p>
          <a:p>
            <a:r>
              <a:rPr lang="zh-CN" altLang="en-US" b="1" dirty="0">
                <a:sym typeface="+mn-ea"/>
              </a:rPr>
              <a:t>才</a:t>
            </a:r>
            <a:r>
              <a:rPr lang="en-US" altLang="zh-CN" b="1" dirty="0">
                <a:solidFill>
                  <a:srgbClr val="FF0000"/>
                </a:solidFill>
                <a:sym typeface="+mn-ea"/>
              </a:rPr>
              <a:t>/</a:t>
            </a:r>
            <a:r>
              <a:rPr lang="zh-CN" altLang="en-US" b="1" dirty="0">
                <a:sym typeface="+mn-ea"/>
              </a:rPr>
              <a:t>须学也。</a:t>
            </a:r>
            <a:endParaRPr lang="zh-CN" altLang="en-US" b="1" dirty="0">
              <a:sym typeface="+mn-ea"/>
            </a:endParaRPr>
          </a:p>
          <a:p>
            <a:endParaRPr lang="zh-CN" altLang="en-US" b="1" dirty="0">
              <a:sym typeface="+mn-ea"/>
            </a:endParaRPr>
          </a:p>
          <a:p>
            <a:r>
              <a:rPr lang="zh-CN" altLang="en-US" b="1" dirty="0">
                <a:sym typeface="+mn-ea"/>
              </a:rPr>
              <a:t>非学</a:t>
            </a:r>
            <a:r>
              <a:rPr lang="en-US" altLang="zh-CN" b="1" dirty="0">
                <a:solidFill>
                  <a:srgbClr val="FF0000"/>
                </a:solidFill>
                <a:sym typeface="+mn-ea"/>
              </a:rPr>
              <a:t>/</a:t>
            </a:r>
            <a:r>
              <a:rPr lang="zh-CN" altLang="en-US" b="1" dirty="0">
                <a:sym typeface="+mn-ea"/>
              </a:rPr>
              <a:t>无以</a:t>
            </a:r>
            <a:r>
              <a:rPr lang="en-US" altLang="zh-CN" b="1" dirty="0">
                <a:solidFill>
                  <a:srgbClr val="FF0000"/>
                </a:solidFill>
                <a:sym typeface="+mn-ea"/>
              </a:rPr>
              <a:t>/</a:t>
            </a:r>
            <a:r>
              <a:rPr lang="zh-CN" altLang="en-US" b="1" dirty="0">
                <a:sym typeface="+mn-ea"/>
              </a:rPr>
              <a:t>广才，</a:t>
            </a:r>
            <a:endParaRPr lang="zh-CN" altLang="en-US" b="1" dirty="0">
              <a:sym typeface="+mn-ea"/>
            </a:endParaRPr>
          </a:p>
          <a:p>
            <a:r>
              <a:rPr lang="zh-CN" altLang="en-US" b="1" dirty="0">
                <a:sym typeface="+mn-ea"/>
              </a:rPr>
              <a:t>非志</a:t>
            </a:r>
            <a:r>
              <a:rPr lang="en-US" altLang="zh-CN" b="1" dirty="0">
                <a:solidFill>
                  <a:srgbClr val="FF0000"/>
                </a:solidFill>
                <a:sym typeface="+mn-ea"/>
              </a:rPr>
              <a:t>/</a:t>
            </a:r>
            <a:r>
              <a:rPr lang="zh-CN" altLang="en-US" b="1" dirty="0">
                <a:sym typeface="+mn-ea"/>
              </a:rPr>
              <a:t>无以</a:t>
            </a:r>
            <a:r>
              <a:rPr lang="en-US" altLang="zh-CN" b="1" dirty="0">
                <a:solidFill>
                  <a:srgbClr val="FF0000"/>
                </a:solidFill>
                <a:sym typeface="+mn-ea"/>
              </a:rPr>
              <a:t>/</a:t>
            </a:r>
            <a:r>
              <a:rPr lang="zh-CN" altLang="en-US" b="1" dirty="0">
                <a:sym typeface="+mn-ea"/>
              </a:rPr>
              <a:t>成学。</a:t>
            </a:r>
            <a:endParaRPr lang="zh-CN" altLang="en-US" b="1" dirty="0">
              <a:sym typeface="+mn-ea"/>
            </a:endParaRPr>
          </a:p>
          <a:p>
            <a:endParaRPr lang="zh-CN" altLang="en-US" b="1" dirty="0">
              <a:sym typeface="+mn-ea"/>
            </a:endParaRPr>
          </a:p>
          <a:p>
            <a:r>
              <a:rPr lang="zh-CN" altLang="en-US" b="1" dirty="0">
                <a:sym typeface="+mn-ea"/>
              </a:rPr>
              <a:t>淫慢</a:t>
            </a:r>
            <a:r>
              <a:rPr lang="en-US" altLang="zh-CN" b="1" dirty="0">
                <a:solidFill>
                  <a:srgbClr val="FF0000"/>
                </a:solidFill>
                <a:sym typeface="+mn-ea"/>
              </a:rPr>
              <a:t>/</a:t>
            </a:r>
            <a:r>
              <a:rPr lang="zh-CN" altLang="en-US" b="1" dirty="0">
                <a:sym typeface="+mn-ea"/>
              </a:rPr>
              <a:t>则</a:t>
            </a:r>
            <a:r>
              <a:rPr lang="en-US" altLang="zh-CN" b="1" dirty="0">
                <a:solidFill>
                  <a:srgbClr val="FF0000"/>
                </a:solidFill>
                <a:sym typeface="+mn-ea"/>
              </a:rPr>
              <a:t>/</a:t>
            </a:r>
            <a:r>
              <a:rPr lang="zh-CN" altLang="en-US" b="1" dirty="0">
                <a:sym typeface="+mn-ea"/>
              </a:rPr>
              <a:t>不能</a:t>
            </a:r>
            <a:r>
              <a:rPr lang="en-US" altLang="zh-CN" b="1" dirty="0">
                <a:solidFill>
                  <a:srgbClr val="FF0000"/>
                </a:solidFill>
                <a:sym typeface="+mn-ea"/>
              </a:rPr>
              <a:t>/</a:t>
            </a:r>
            <a:r>
              <a:rPr lang="zh-CN" altLang="en-US" b="1" dirty="0">
                <a:sym typeface="+mn-ea"/>
              </a:rPr>
              <a:t>励精，</a:t>
            </a:r>
            <a:endParaRPr lang="zh-CN" altLang="en-US" b="1" dirty="0">
              <a:sym typeface="+mn-ea"/>
            </a:endParaRPr>
          </a:p>
          <a:p>
            <a:r>
              <a:rPr lang="zh-CN" altLang="en-US" b="1" dirty="0">
                <a:sym typeface="+mn-ea"/>
              </a:rPr>
              <a:t>险躁</a:t>
            </a:r>
            <a:r>
              <a:rPr lang="en-US" altLang="zh-CN" b="1" dirty="0">
                <a:solidFill>
                  <a:srgbClr val="FF0000"/>
                </a:solidFill>
                <a:sym typeface="+mn-ea"/>
              </a:rPr>
              <a:t>/</a:t>
            </a:r>
            <a:r>
              <a:rPr lang="zh-CN" altLang="en-US" b="1" dirty="0">
                <a:sym typeface="+mn-ea"/>
              </a:rPr>
              <a:t>则</a:t>
            </a:r>
            <a:r>
              <a:rPr lang="en-US" altLang="zh-CN" b="1" dirty="0">
                <a:solidFill>
                  <a:srgbClr val="FF0000"/>
                </a:solidFill>
                <a:sym typeface="+mn-ea"/>
              </a:rPr>
              <a:t>/</a:t>
            </a:r>
            <a:r>
              <a:rPr lang="zh-CN" altLang="en-US" b="1" dirty="0">
                <a:sym typeface="+mn-ea"/>
              </a:rPr>
              <a:t>不能</a:t>
            </a:r>
            <a:r>
              <a:rPr lang="en-US" altLang="zh-CN" b="1" dirty="0">
                <a:solidFill>
                  <a:srgbClr val="FF0000"/>
                </a:solidFill>
                <a:sym typeface="+mn-ea"/>
              </a:rPr>
              <a:t>/</a:t>
            </a:r>
            <a:r>
              <a:rPr lang="zh-CN" altLang="en-US" b="1" dirty="0">
                <a:sym typeface="+mn-ea"/>
              </a:rPr>
              <a:t>治性。</a:t>
            </a:r>
            <a:endParaRPr lang="zh-CN" altLang="en-US"/>
          </a:p>
        </p:txBody>
      </p:sp>
      <p:sp>
        <p:nvSpPr>
          <p:cNvPr id="4" name="右大括号 3"/>
          <p:cNvSpPr/>
          <p:nvPr/>
        </p:nvSpPr>
        <p:spPr>
          <a:xfrm>
            <a:off x="3239770" y="2299335"/>
            <a:ext cx="305435" cy="1377950"/>
          </a:xfrm>
          <a:prstGeom prst="righ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p>
            <a:pPr algn="ctr"/>
            <a:endParaRPr lang="zh-CN" altLang="en-US"/>
          </a:p>
        </p:txBody>
      </p:sp>
      <p:sp>
        <p:nvSpPr>
          <p:cNvPr id="5" name="文本框 4"/>
          <p:cNvSpPr txBox="1"/>
          <p:nvPr/>
        </p:nvSpPr>
        <p:spPr>
          <a:xfrm>
            <a:off x="3613150" y="2030730"/>
            <a:ext cx="5669280" cy="1753235"/>
          </a:xfrm>
          <a:prstGeom prst="rect">
            <a:avLst/>
          </a:prstGeom>
          <a:noFill/>
        </p:spPr>
        <p:txBody>
          <a:bodyPr wrap="none" rtlCol="0">
            <a:spAutoFit/>
          </a:bodyPr>
          <a:p>
            <a:r>
              <a:rPr lang="zh-CN" altLang="en-US" sz="3600">
                <a:solidFill>
                  <a:srgbClr val="FF0000"/>
                </a:solidFill>
              </a:rPr>
              <a:t>作者将立志，学习和成才</a:t>
            </a:r>
            <a:endParaRPr lang="zh-CN" altLang="en-US" sz="3600">
              <a:solidFill>
                <a:srgbClr val="FF0000"/>
              </a:solidFill>
            </a:endParaRPr>
          </a:p>
          <a:p>
            <a:r>
              <a:rPr lang="zh-CN" altLang="en-US" sz="3600">
                <a:solidFill>
                  <a:srgbClr val="FF0000"/>
                </a:solidFill>
              </a:rPr>
              <a:t>三者关系在一起，告诫</a:t>
            </a:r>
            <a:endParaRPr lang="zh-CN" altLang="en-US" sz="3600">
              <a:solidFill>
                <a:srgbClr val="FF0000"/>
              </a:solidFill>
            </a:endParaRPr>
          </a:p>
          <a:p>
            <a:r>
              <a:rPr lang="zh-CN" altLang="en-US" sz="3600">
                <a:solidFill>
                  <a:srgbClr val="FF0000"/>
                </a:solidFill>
              </a:rPr>
              <a:t>儿子要志存高远，勤学成才</a:t>
            </a:r>
            <a:endParaRPr lang="zh-CN" altLang="en-US" sz="3600">
              <a:solidFill>
                <a:srgbClr val="FF0000"/>
              </a:solidFill>
            </a:endParaRPr>
          </a:p>
        </p:txBody>
      </p:sp>
      <p:sp>
        <p:nvSpPr>
          <p:cNvPr id="6" name="文本框 5"/>
          <p:cNvSpPr txBox="1"/>
          <p:nvPr/>
        </p:nvSpPr>
        <p:spPr>
          <a:xfrm>
            <a:off x="3895090" y="3955415"/>
            <a:ext cx="4754880" cy="2553335"/>
          </a:xfrm>
          <a:prstGeom prst="rect">
            <a:avLst/>
          </a:prstGeom>
          <a:noFill/>
        </p:spPr>
        <p:txBody>
          <a:bodyPr wrap="none" rtlCol="0">
            <a:spAutoFit/>
          </a:bodyPr>
          <a:p>
            <a:r>
              <a:rPr lang="zh-CN" altLang="en-US" sz="4000">
                <a:solidFill>
                  <a:srgbClr val="FF0000"/>
                </a:solidFill>
              </a:rPr>
              <a:t>从反面告诫儿子</a:t>
            </a:r>
            <a:endParaRPr lang="zh-CN" altLang="en-US" sz="4000">
              <a:solidFill>
                <a:srgbClr val="FF0000"/>
              </a:solidFill>
            </a:endParaRPr>
          </a:p>
          <a:p>
            <a:r>
              <a:rPr lang="zh-CN" altLang="en-US" sz="4000">
                <a:solidFill>
                  <a:srgbClr val="FF0000"/>
                </a:solidFill>
              </a:rPr>
              <a:t>学习态度要端正，</a:t>
            </a:r>
            <a:endParaRPr lang="zh-CN" altLang="en-US" sz="4000">
              <a:solidFill>
                <a:srgbClr val="FF0000"/>
              </a:solidFill>
            </a:endParaRPr>
          </a:p>
          <a:p>
            <a:r>
              <a:rPr lang="zh-CN" altLang="en-US" sz="4000">
                <a:solidFill>
                  <a:srgbClr val="FF0000"/>
                </a:solidFill>
              </a:rPr>
              <a:t>不能好高骛远，</a:t>
            </a:r>
            <a:endParaRPr lang="zh-CN" altLang="en-US" sz="4000">
              <a:solidFill>
                <a:srgbClr val="FF0000"/>
              </a:solidFill>
            </a:endParaRPr>
          </a:p>
          <a:p>
            <a:r>
              <a:rPr lang="zh-CN" altLang="en-US" sz="4000">
                <a:solidFill>
                  <a:srgbClr val="FF0000"/>
                </a:solidFill>
              </a:rPr>
              <a:t>急于求成浮躁不专。</a:t>
            </a:r>
            <a:endParaRPr lang="zh-CN" altLang="en-US" sz="4000">
              <a:solidFill>
                <a:srgbClr val="FF0000"/>
              </a:solidFill>
            </a:endParaRPr>
          </a:p>
        </p:txBody>
      </p:sp>
      <p:sp>
        <p:nvSpPr>
          <p:cNvPr id="7" name="右大括号 6"/>
          <p:cNvSpPr/>
          <p:nvPr/>
        </p:nvSpPr>
        <p:spPr>
          <a:xfrm>
            <a:off x="3714115" y="4073525"/>
            <a:ext cx="180975" cy="1377950"/>
          </a:xfrm>
          <a:prstGeom prst="righ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p>
            <a:pPr algn="ctr"/>
            <a:endParaRPr lang="zh-CN" altLang="en-US"/>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74955"/>
            <a:ext cx="3878580" cy="819785"/>
          </a:xfrm>
        </p:spPr>
        <p:txBody>
          <a:bodyPr/>
          <a:p>
            <a:r>
              <a:rPr lang="zh-CN" altLang="en-US"/>
              <a:t>第二层层意</a:t>
            </a:r>
            <a:endParaRPr lang="zh-CN" altLang="en-US"/>
          </a:p>
        </p:txBody>
      </p:sp>
      <p:sp>
        <p:nvSpPr>
          <p:cNvPr id="3" name="内容占位符 2"/>
          <p:cNvSpPr>
            <a:spLocks noGrp="1"/>
          </p:cNvSpPr>
          <p:nvPr>
            <p:ph idx="1"/>
          </p:nvPr>
        </p:nvSpPr>
        <p:spPr>
          <a:xfrm>
            <a:off x="457200" y="1600200"/>
            <a:ext cx="8623300" cy="4526280"/>
          </a:xfrm>
        </p:spPr>
        <p:txBody>
          <a:bodyPr/>
          <a:p>
            <a:r>
              <a:rPr lang="zh-CN" altLang="en-US" sz="6600">
                <a:solidFill>
                  <a:srgbClr val="FF0000"/>
                </a:solidFill>
              </a:rPr>
              <a:t>阐述学才志三者关系，表明淫慢和险躁（不静）的害处，正反结合证明观点</a:t>
            </a:r>
            <a:endParaRPr lang="zh-CN" altLang="en-US" sz="6600">
              <a:solidFill>
                <a:srgbClr val="FF0000"/>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74625" y="255270"/>
            <a:ext cx="3213100" cy="598170"/>
          </a:xfrm>
        </p:spPr>
        <p:txBody>
          <a:bodyPr/>
          <a:p>
            <a:r>
              <a:rPr lang="zh-CN" altLang="en-US"/>
              <a:t>译文赏析</a:t>
            </a:r>
            <a:endParaRPr lang="zh-CN" altLang="en-US"/>
          </a:p>
        </p:txBody>
      </p:sp>
      <p:sp>
        <p:nvSpPr>
          <p:cNvPr id="3" name="内容占位符 2"/>
          <p:cNvSpPr>
            <a:spLocks noGrp="1"/>
          </p:cNvSpPr>
          <p:nvPr>
            <p:ph idx="1"/>
          </p:nvPr>
        </p:nvSpPr>
        <p:spPr>
          <a:xfrm>
            <a:off x="174625" y="1035685"/>
            <a:ext cx="8876030" cy="5796915"/>
          </a:xfrm>
        </p:spPr>
        <p:txBody>
          <a:bodyPr/>
          <a:p>
            <a:endParaRPr lang="zh-CN" altLang="en-US" b="1" dirty="0">
              <a:sym typeface="+mn-ea"/>
            </a:endParaRPr>
          </a:p>
          <a:p>
            <a:r>
              <a:rPr lang="zh-CN" altLang="en-US" b="1" dirty="0">
                <a:sym typeface="+mn-ea"/>
              </a:rPr>
              <a:t>年</a:t>
            </a:r>
            <a:r>
              <a:rPr lang="en-US" altLang="zh-CN" b="1" dirty="0">
                <a:solidFill>
                  <a:srgbClr val="FF0000"/>
                </a:solidFill>
                <a:sym typeface="+mn-ea"/>
              </a:rPr>
              <a:t>/</a:t>
            </a:r>
            <a:r>
              <a:rPr lang="zh-CN" altLang="en-US" b="1" dirty="0">
                <a:sym typeface="+mn-ea"/>
              </a:rPr>
              <a:t>与时</a:t>
            </a:r>
            <a:r>
              <a:rPr lang="zh-CN" altLang="en-US" b="1" dirty="0">
                <a:solidFill>
                  <a:srgbClr val="FF0000"/>
                </a:solidFill>
                <a:sym typeface="+mn-ea"/>
              </a:rPr>
              <a:t>驰</a:t>
            </a:r>
            <a:r>
              <a:rPr lang="zh-CN" altLang="en-US" b="1" dirty="0">
                <a:sym typeface="+mn-ea"/>
              </a:rPr>
              <a:t>，意</a:t>
            </a:r>
            <a:r>
              <a:rPr lang="en-US" altLang="zh-CN" b="1" dirty="0">
                <a:solidFill>
                  <a:srgbClr val="FF0000"/>
                </a:solidFill>
                <a:sym typeface="+mn-ea"/>
              </a:rPr>
              <a:t>/</a:t>
            </a:r>
            <a:r>
              <a:rPr lang="zh-CN" altLang="en-US" b="1" dirty="0">
                <a:sym typeface="+mn-ea"/>
              </a:rPr>
              <a:t>与日去，</a:t>
            </a:r>
            <a:endParaRPr lang="zh-CN" altLang="en-US" b="1" dirty="0">
              <a:sym typeface="+mn-ea"/>
            </a:endParaRPr>
          </a:p>
          <a:p>
            <a:endParaRPr lang="zh-CN" altLang="en-US" b="1" dirty="0">
              <a:sym typeface="+mn-ea"/>
            </a:endParaRPr>
          </a:p>
          <a:p>
            <a:endParaRPr lang="zh-CN" altLang="en-US" b="1" dirty="0">
              <a:sym typeface="+mn-ea"/>
            </a:endParaRPr>
          </a:p>
          <a:p>
            <a:r>
              <a:rPr lang="zh-CN" altLang="en-US" b="1" dirty="0">
                <a:sym typeface="+mn-ea"/>
              </a:rPr>
              <a:t>遂成</a:t>
            </a:r>
            <a:r>
              <a:rPr lang="en-US" altLang="zh-CN" b="1" dirty="0">
                <a:solidFill>
                  <a:srgbClr val="FF0000"/>
                </a:solidFill>
                <a:sym typeface="+mn-ea"/>
              </a:rPr>
              <a:t>/</a:t>
            </a:r>
            <a:r>
              <a:rPr lang="zh-CN" altLang="en-US" b="1" dirty="0">
                <a:solidFill>
                  <a:srgbClr val="FF0000"/>
                </a:solidFill>
                <a:sym typeface="+mn-ea"/>
              </a:rPr>
              <a:t>枯落</a:t>
            </a:r>
            <a:r>
              <a:rPr lang="zh-CN" altLang="en-US" b="1" dirty="0">
                <a:sym typeface="+mn-ea"/>
              </a:rPr>
              <a:t>，多不</a:t>
            </a:r>
            <a:r>
              <a:rPr lang="en-US" altLang="zh-CN" b="1" dirty="0">
                <a:solidFill>
                  <a:srgbClr val="FF0000"/>
                </a:solidFill>
                <a:sym typeface="+mn-ea"/>
              </a:rPr>
              <a:t>/</a:t>
            </a:r>
            <a:r>
              <a:rPr lang="zh-CN" altLang="en-US" b="1" dirty="0">
                <a:sym typeface="+mn-ea"/>
              </a:rPr>
              <a:t>接世，</a:t>
            </a:r>
            <a:endParaRPr lang="zh-CN" altLang="en-US" b="1" dirty="0">
              <a:sym typeface="+mn-ea"/>
            </a:endParaRPr>
          </a:p>
          <a:p>
            <a:endParaRPr lang="zh-CN" altLang="en-US" b="1" dirty="0">
              <a:sym typeface="+mn-ea"/>
            </a:endParaRPr>
          </a:p>
          <a:p>
            <a:endParaRPr lang="zh-CN" altLang="en-US" b="1" dirty="0">
              <a:sym typeface="+mn-ea"/>
            </a:endParaRPr>
          </a:p>
          <a:p>
            <a:r>
              <a:rPr lang="zh-CN" altLang="en-US" b="1" dirty="0">
                <a:sym typeface="+mn-ea"/>
              </a:rPr>
              <a:t>悲守</a:t>
            </a:r>
            <a:r>
              <a:rPr lang="en-US" altLang="zh-CN" b="1" dirty="0">
                <a:solidFill>
                  <a:srgbClr val="FF0000"/>
                </a:solidFill>
                <a:sym typeface="+mn-ea"/>
              </a:rPr>
              <a:t>/</a:t>
            </a:r>
            <a:r>
              <a:rPr lang="zh-CN" altLang="en-US" b="1" dirty="0">
                <a:solidFill>
                  <a:srgbClr val="FF0000"/>
                </a:solidFill>
                <a:sym typeface="+mn-ea"/>
              </a:rPr>
              <a:t>穷庐</a:t>
            </a:r>
            <a:r>
              <a:rPr lang="zh-CN" altLang="en-US" b="1" dirty="0">
                <a:sym typeface="+mn-ea"/>
              </a:rPr>
              <a:t>，将</a:t>
            </a:r>
            <a:r>
              <a:rPr lang="en-US" altLang="zh-CN" b="1" dirty="0">
                <a:solidFill>
                  <a:srgbClr val="FF0000"/>
                </a:solidFill>
                <a:sym typeface="+mn-ea"/>
              </a:rPr>
              <a:t>/</a:t>
            </a:r>
            <a:r>
              <a:rPr lang="zh-CN" altLang="en-US" b="1" u="sng" dirty="0">
                <a:solidFill>
                  <a:srgbClr val="FF0000"/>
                </a:solidFill>
                <a:sym typeface="+mn-ea"/>
              </a:rPr>
              <a:t>复何</a:t>
            </a:r>
            <a:r>
              <a:rPr lang="zh-CN" altLang="en-US" b="1" dirty="0">
                <a:sym typeface="+mn-ea"/>
              </a:rPr>
              <a:t>及！</a:t>
            </a:r>
            <a:endParaRPr lang="zh-CN" altLang="en-US"/>
          </a:p>
        </p:txBody>
      </p:sp>
      <p:sp>
        <p:nvSpPr>
          <p:cNvPr id="4" name="圆角矩形标注 3"/>
          <p:cNvSpPr/>
          <p:nvPr/>
        </p:nvSpPr>
        <p:spPr>
          <a:xfrm>
            <a:off x="429260" y="853440"/>
            <a:ext cx="4646930" cy="612140"/>
          </a:xfrm>
          <a:prstGeom prst="wedgeRoundRectCallout">
            <a:avLst>
              <a:gd name="adj1" fmla="val -8652"/>
              <a:gd name="adj2" fmla="val 971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疾行</a:t>
            </a:r>
            <a:r>
              <a:rPr lang="zh-CN" altLang="en-US" sz="4000"/>
              <a:t>，</a:t>
            </a:r>
            <a:r>
              <a:rPr lang="zh-CN" altLang="en-US" sz="4000">
                <a:solidFill>
                  <a:srgbClr val="FF0000"/>
                </a:solidFill>
              </a:rPr>
              <a:t>指迅速逝去</a:t>
            </a:r>
            <a:endParaRPr lang="zh-CN" altLang="en-US" sz="4000">
              <a:solidFill>
                <a:srgbClr val="FF0000"/>
              </a:solidFill>
            </a:endParaRPr>
          </a:p>
        </p:txBody>
      </p:sp>
      <p:sp>
        <p:nvSpPr>
          <p:cNvPr id="5" name="圆角矩形标注 4"/>
          <p:cNvSpPr/>
          <p:nvPr/>
        </p:nvSpPr>
        <p:spPr>
          <a:xfrm>
            <a:off x="298450" y="2204085"/>
            <a:ext cx="3516630" cy="914400"/>
          </a:xfrm>
          <a:prstGeom prst="wedgeRoundRectCallout">
            <a:avLst>
              <a:gd name="adj1" fmla="val -4640"/>
              <a:gd name="adj2" fmla="val 10666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凋落，衰残</a:t>
            </a:r>
            <a:endParaRPr lang="zh-CN" altLang="en-US" sz="4000">
              <a:solidFill>
                <a:srgbClr val="FF0000"/>
              </a:solidFill>
            </a:endParaRPr>
          </a:p>
        </p:txBody>
      </p:sp>
      <p:sp>
        <p:nvSpPr>
          <p:cNvPr id="6" name="圆角矩形标注 5"/>
          <p:cNvSpPr/>
          <p:nvPr/>
        </p:nvSpPr>
        <p:spPr>
          <a:xfrm>
            <a:off x="298450" y="4005580"/>
            <a:ext cx="4591050" cy="1042035"/>
          </a:xfrm>
          <a:prstGeom prst="wedgeRoundRectCallout">
            <a:avLst>
              <a:gd name="adj1" fmla="val -11383"/>
              <a:gd name="adj2" fmla="val 7705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穷困潦倒的人居住的陋室</a:t>
            </a:r>
            <a:endParaRPr lang="zh-CN" altLang="en-US" sz="4000">
              <a:solidFill>
                <a:srgbClr val="FF0000"/>
              </a:solidFill>
            </a:endParaRPr>
          </a:p>
        </p:txBody>
      </p:sp>
      <p:sp>
        <p:nvSpPr>
          <p:cNvPr id="7" name="圆角矩形标注 6"/>
          <p:cNvSpPr/>
          <p:nvPr/>
        </p:nvSpPr>
        <p:spPr>
          <a:xfrm>
            <a:off x="1254125" y="6043930"/>
            <a:ext cx="2051050" cy="611505"/>
          </a:xfrm>
          <a:prstGeom prst="wedgeRoundRectCallout">
            <a:avLst>
              <a:gd name="adj1" fmla="val 56873"/>
              <a:gd name="adj2" fmla="val -11915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b="1">
                <a:solidFill>
                  <a:srgbClr val="FF0000"/>
                </a:solidFill>
              </a:rPr>
              <a:t>又，再</a:t>
            </a:r>
            <a:endParaRPr lang="zh-CN" altLang="en-US" sz="4000" b="1">
              <a:solidFill>
                <a:srgbClr val="FF0000"/>
              </a:solidFill>
            </a:endParaRPr>
          </a:p>
        </p:txBody>
      </p:sp>
      <p:sp>
        <p:nvSpPr>
          <p:cNvPr id="8" name="圆角矩形标注 7"/>
          <p:cNvSpPr/>
          <p:nvPr/>
        </p:nvSpPr>
        <p:spPr>
          <a:xfrm>
            <a:off x="3688080" y="5962650"/>
            <a:ext cx="1625600" cy="692785"/>
          </a:xfrm>
          <a:prstGeom prst="wedgeRoundRectCallout">
            <a:avLst>
              <a:gd name="adj1" fmla="val -35290"/>
              <a:gd name="adj2" fmla="val -8769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怎么</a:t>
            </a:r>
            <a:endParaRPr lang="zh-CN" altLang="en-US" sz="4000">
              <a:solidFill>
                <a:srgbClr val="FF0000"/>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build="p"/>
      <p:bldP spid="4" grpId="0" animBg="1"/>
      <p:bldP spid="5" grpId="0" animBg="1"/>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译文三</a:t>
            </a:r>
            <a:endParaRPr lang="zh-CN" altLang="en-US"/>
          </a:p>
        </p:txBody>
      </p:sp>
      <p:sp>
        <p:nvSpPr>
          <p:cNvPr id="3" name="内容占位符 2"/>
          <p:cNvSpPr>
            <a:spLocks noGrp="1"/>
          </p:cNvSpPr>
          <p:nvPr>
            <p:ph idx="1"/>
          </p:nvPr>
        </p:nvSpPr>
        <p:spPr>
          <a:xfrm>
            <a:off x="265430" y="1327785"/>
            <a:ext cx="8795385" cy="4930140"/>
          </a:xfrm>
        </p:spPr>
        <p:txBody>
          <a:bodyPr/>
          <a:p>
            <a:r>
              <a:rPr lang="en-US" altLang="zh-CN" sz="4400"/>
              <a:t> </a:t>
            </a:r>
            <a:r>
              <a:rPr lang="zh-CN" altLang="en-US" sz="4800">
                <a:solidFill>
                  <a:srgbClr val="FF0000"/>
                </a:solidFill>
              </a:rPr>
              <a:t>年纪随同时光而疾速逝去，意志随岁月而消失，最终凋落衰残，大多对社会没有任何贡献，只能悲哀地坐守着那穷困的陋室，那时再悔恨又怎么来得及。</a:t>
            </a:r>
            <a:endParaRPr lang="zh-CN" altLang="en-US" sz="4800">
              <a:solidFill>
                <a:srgbClr val="FF0000"/>
              </a:solidFill>
            </a:endParaRPr>
          </a:p>
        </p:txBody>
      </p:sp>
    </p:spTree>
  </p:cSld>
  <p:clrMapOvr>
    <a:masterClrMapping/>
  </p:clrMapOvr>
  <p:transition spd="med">
    <p:newsflash/>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3" name="标题 3073"/>
          <p:cNvSpPr>
            <a:spLocks noGrp="1"/>
          </p:cNvSpPr>
          <p:nvPr>
            <p:ph type="title"/>
          </p:nvPr>
        </p:nvSpPr>
        <p:spPr>
          <a:xfrm>
            <a:off x="395288" y="0"/>
            <a:ext cx="8229600" cy="1143000"/>
          </a:xfrm>
        </p:spPr>
        <p:txBody>
          <a:bodyPr anchor="ctr"/>
          <a:p>
            <a:r>
              <a:rPr lang="en-US" altLang="zh-CN" b="1" dirty="0">
                <a:solidFill>
                  <a:srgbClr val="FF0000"/>
                </a:solidFill>
              </a:rPr>
              <a:t>16</a:t>
            </a:r>
            <a:r>
              <a:rPr lang="zh-CN" altLang="en-US" b="1" dirty="0">
                <a:solidFill>
                  <a:srgbClr val="FF0000"/>
                </a:solidFill>
              </a:rPr>
              <a:t>、诫子书</a:t>
            </a:r>
            <a:endParaRPr lang="zh-CN" altLang="en-US" b="1" dirty="0">
              <a:solidFill>
                <a:srgbClr val="FF0000"/>
              </a:solidFill>
            </a:endParaRPr>
          </a:p>
        </p:txBody>
      </p:sp>
      <p:pic>
        <p:nvPicPr>
          <p:cNvPr id="3075" name="图片 3082" descr="t0110b9a21b18e3b621"/>
          <p:cNvPicPr>
            <a:picLocks noChangeAspect="1"/>
          </p:cNvPicPr>
          <p:nvPr/>
        </p:nvPicPr>
        <p:blipFill>
          <a:blip r:embed="rId1"/>
          <a:stretch>
            <a:fillRect/>
          </a:stretch>
        </p:blipFill>
        <p:spPr>
          <a:xfrm>
            <a:off x="0" y="0"/>
            <a:ext cx="2771775" cy="1125538"/>
          </a:xfrm>
          <a:prstGeom prst="rect">
            <a:avLst/>
          </a:prstGeom>
          <a:noFill/>
          <a:ln w="9525">
            <a:noFill/>
          </a:ln>
        </p:spPr>
      </p:pic>
      <p:sp>
        <p:nvSpPr>
          <p:cNvPr id="3076" name="文本框 1"/>
          <p:cNvSpPr txBox="1"/>
          <p:nvPr/>
        </p:nvSpPr>
        <p:spPr>
          <a:xfrm>
            <a:off x="6664325" y="220663"/>
            <a:ext cx="2124075" cy="701675"/>
          </a:xfrm>
          <a:prstGeom prst="rect">
            <a:avLst/>
          </a:prstGeom>
          <a:noFill/>
          <a:ln w="9525">
            <a:noFill/>
          </a:ln>
        </p:spPr>
        <p:txBody>
          <a:bodyPr anchor="t">
            <a:spAutoFit/>
          </a:bodyPr>
          <a:p>
            <a:pPr lvl="0" indent="0">
              <a:spcBef>
                <a:spcPct val="50000"/>
              </a:spcBef>
            </a:pPr>
            <a:r>
              <a:rPr lang="zh-CN" altLang="en-US" sz="4000" b="1" dirty="0">
                <a:latin typeface="Arial" panose="020B0604020202020204" pitchFamily="34" charset="0"/>
                <a:ea typeface="宋体" panose="02010600030101010101" pitchFamily="2" charset="-122"/>
              </a:rPr>
              <a:t>诸葛亮</a:t>
            </a:r>
            <a:endParaRPr lang="zh-CN" altLang="en-US" sz="4000" b="1" dirty="0">
              <a:latin typeface="Arial" panose="020B0604020202020204" pitchFamily="34" charset="0"/>
              <a:ea typeface="宋体" panose="02010600030101010101" pitchFamily="2" charset="-122"/>
            </a:endParaRPr>
          </a:p>
        </p:txBody>
      </p:sp>
      <p:pic>
        <p:nvPicPr>
          <p:cNvPr id="3" name="内容占位符 2"/>
          <p:cNvPicPr>
            <a:picLocks noChangeAspect="1"/>
          </p:cNvPicPr>
          <p:nvPr>
            <p:ph idx="1"/>
          </p:nvPr>
        </p:nvPicPr>
        <p:blipFill>
          <a:blip r:embed="rId2"/>
          <a:stretch>
            <a:fillRect/>
          </a:stretch>
        </p:blipFill>
        <p:spPr>
          <a:xfrm>
            <a:off x="532130" y="1618615"/>
            <a:ext cx="7877810" cy="3900170"/>
          </a:xfrm>
          <a:prstGeom prst="rect">
            <a:avLst/>
          </a:prstGeom>
        </p:spPr>
      </p:pic>
    </p:spTree>
  </p:cSld>
  <p:clrMapOvr>
    <a:masterClrMapping/>
  </p:clrMapOvr>
  <p:transition spd="med">
    <p:newsfla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74955"/>
            <a:ext cx="2861310" cy="850265"/>
          </a:xfrm>
        </p:spPr>
        <p:txBody>
          <a:bodyPr/>
          <a:p>
            <a:r>
              <a:rPr lang="zh-CN" altLang="en-US"/>
              <a:t>赏析</a:t>
            </a:r>
            <a:endParaRPr lang="zh-CN" altLang="en-US"/>
          </a:p>
        </p:txBody>
      </p:sp>
      <p:sp>
        <p:nvSpPr>
          <p:cNvPr id="3" name="内容占位符 2"/>
          <p:cNvSpPr>
            <a:spLocks noGrp="1"/>
          </p:cNvSpPr>
          <p:nvPr>
            <p:ph idx="1"/>
          </p:nvPr>
        </p:nvSpPr>
        <p:spPr>
          <a:xfrm>
            <a:off x="457200" y="1600200"/>
            <a:ext cx="2861310" cy="4526280"/>
          </a:xfrm>
        </p:spPr>
        <p:txBody>
          <a:bodyPr/>
          <a:p>
            <a:r>
              <a:rPr lang="zh-CN" altLang="en-US" b="1" dirty="0">
                <a:sym typeface="+mn-ea"/>
              </a:rPr>
              <a:t>年</a:t>
            </a:r>
            <a:r>
              <a:rPr lang="en-US" altLang="zh-CN" b="1" dirty="0">
                <a:solidFill>
                  <a:srgbClr val="FF0000"/>
                </a:solidFill>
                <a:sym typeface="+mn-ea"/>
              </a:rPr>
              <a:t>/</a:t>
            </a:r>
            <a:r>
              <a:rPr lang="zh-CN" altLang="en-US" b="1" dirty="0">
                <a:sym typeface="+mn-ea"/>
              </a:rPr>
              <a:t>与时驰，</a:t>
            </a:r>
            <a:endParaRPr lang="zh-CN" altLang="en-US" b="1" dirty="0">
              <a:sym typeface="+mn-ea"/>
            </a:endParaRPr>
          </a:p>
          <a:p>
            <a:r>
              <a:rPr lang="zh-CN" altLang="en-US" b="1" dirty="0">
                <a:sym typeface="+mn-ea"/>
              </a:rPr>
              <a:t>意</a:t>
            </a:r>
            <a:r>
              <a:rPr lang="en-US" altLang="zh-CN" b="1" dirty="0">
                <a:solidFill>
                  <a:srgbClr val="FF0000"/>
                </a:solidFill>
                <a:sym typeface="+mn-ea"/>
              </a:rPr>
              <a:t>/</a:t>
            </a:r>
            <a:r>
              <a:rPr lang="zh-CN" altLang="en-US" b="1" dirty="0">
                <a:sym typeface="+mn-ea"/>
              </a:rPr>
              <a:t>与日去，</a:t>
            </a:r>
            <a:endParaRPr lang="zh-CN" altLang="en-US" b="1" dirty="0">
              <a:sym typeface="+mn-ea"/>
            </a:endParaRPr>
          </a:p>
          <a:p>
            <a:r>
              <a:rPr lang="zh-CN" altLang="en-US" b="1" dirty="0">
                <a:sym typeface="+mn-ea"/>
              </a:rPr>
              <a:t>遂成</a:t>
            </a:r>
            <a:r>
              <a:rPr lang="en-US" altLang="zh-CN" b="1" dirty="0">
                <a:solidFill>
                  <a:srgbClr val="FF0000"/>
                </a:solidFill>
                <a:sym typeface="+mn-ea"/>
              </a:rPr>
              <a:t>/</a:t>
            </a:r>
            <a:r>
              <a:rPr lang="zh-CN" altLang="en-US" b="1" dirty="0">
                <a:sym typeface="+mn-ea"/>
              </a:rPr>
              <a:t>枯落，</a:t>
            </a:r>
            <a:endParaRPr lang="zh-CN" altLang="en-US" b="1" dirty="0">
              <a:sym typeface="+mn-ea"/>
            </a:endParaRPr>
          </a:p>
          <a:p>
            <a:r>
              <a:rPr lang="zh-CN" altLang="en-US" b="1" dirty="0">
                <a:sym typeface="+mn-ea"/>
              </a:rPr>
              <a:t>多不</a:t>
            </a:r>
            <a:r>
              <a:rPr lang="en-US" altLang="zh-CN" b="1" dirty="0">
                <a:solidFill>
                  <a:srgbClr val="FF0000"/>
                </a:solidFill>
                <a:sym typeface="+mn-ea"/>
              </a:rPr>
              <a:t>/</a:t>
            </a:r>
            <a:r>
              <a:rPr lang="zh-CN" altLang="en-US" b="1" dirty="0">
                <a:sym typeface="+mn-ea"/>
              </a:rPr>
              <a:t>接世，</a:t>
            </a:r>
            <a:endParaRPr lang="zh-CN" altLang="en-US" b="1" dirty="0">
              <a:sym typeface="+mn-ea"/>
            </a:endParaRPr>
          </a:p>
          <a:p>
            <a:r>
              <a:rPr lang="zh-CN" altLang="en-US" b="1" dirty="0">
                <a:sym typeface="+mn-ea"/>
              </a:rPr>
              <a:t>悲守</a:t>
            </a:r>
            <a:r>
              <a:rPr lang="en-US" altLang="zh-CN" b="1" dirty="0">
                <a:solidFill>
                  <a:srgbClr val="FF0000"/>
                </a:solidFill>
                <a:sym typeface="+mn-ea"/>
              </a:rPr>
              <a:t>/</a:t>
            </a:r>
            <a:r>
              <a:rPr lang="zh-CN" altLang="en-US" b="1" dirty="0">
                <a:sym typeface="+mn-ea"/>
              </a:rPr>
              <a:t>穷庐，</a:t>
            </a:r>
            <a:endParaRPr lang="zh-CN" altLang="en-US" b="1" dirty="0">
              <a:sym typeface="+mn-ea"/>
            </a:endParaRPr>
          </a:p>
          <a:p>
            <a:r>
              <a:rPr lang="zh-CN" altLang="en-US" b="1" dirty="0">
                <a:sym typeface="+mn-ea"/>
              </a:rPr>
              <a:t>将</a:t>
            </a:r>
            <a:r>
              <a:rPr lang="en-US" altLang="zh-CN" b="1" dirty="0">
                <a:solidFill>
                  <a:srgbClr val="FF0000"/>
                </a:solidFill>
                <a:sym typeface="+mn-ea"/>
              </a:rPr>
              <a:t>/</a:t>
            </a:r>
            <a:r>
              <a:rPr lang="zh-CN" altLang="en-US" b="1" dirty="0">
                <a:sym typeface="+mn-ea"/>
              </a:rPr>
              <a:t>复何及！</a:t>
            </a:r>
            <a:endParaRPr lang="zh-CN" altLang="en-US"/>
          </a:p>
        </p:txBody>
      </p:sp>
      <p:sp>
        <p:nvSpPr>
          <p:cNvPr id="4" name="右大括号 3"/>
          <p:cNvSpPr/>
          <p:nvPr/>
        </p:nvSpPr>
        <p:spPr>
          <a:xfrm>
            <a:off x="2814320" y="1809750"/>
            <a:ext cx="274955" cy="34163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3199130" y="2066290"/>
            <a:ext cx="5770880" cy="2122805"/>
          </a:xfrm>
          <a:prstGeom prst="rect">
            <a:avLst/>
          </a:prstGeom>
          <a:noFill/>
        </p:spPr>
        <p:txBody>
          <a:bodyPr wrap="none" rtlCol="0">
            <a:spAutoFit/>
          </a:bodyPr>
          <a:p>
            <a:r>
              <a:rPr lang="zh-CN" altLang="en-US" sz="4400"/>
              <a:t>从</a:t>
            </a:r>
            <a:r>
              <a:rPr lang="zh-CN" altLang="en-US" sz="4400"/>
              <a:t>反面论述，强调勤学</a:t>
            </a:r>
            <a:endParaRPr lang="zh-CN" altLang="en-US" sz="4400"/>
          </a:p>
          <a:p>
            <a:r>
              <a:rPr lang="zh-CN" altLang="en-US" sz="4400"/>
              <a:t>刻苦，不能荒废学业，</a:t>
            </a:r>
            <a:endParaRPr lang="zh-CN" altLang="en-US" sz="4400"/>
          </a:p>
          <a:p>
            <a:r>
              <a:rPr lang="zh-CN" altLang="en-US" sz="4400"/>
              <a:t>暗</a:t>
            </a:r>
            <a:r>
              <a:rPr lang="zh-CN" altLang="en-US" sz="4400" u="sng">
                <a:solidFill>
                  <a:srgbClr val="FF0000"/>
                </a:solidFill>
              </a:rPr>
              <a:t>含惜</a:t>
            </a:r>
            <a:r>
              <a:rPr lang="zh-CN" altLang="en-US" sz="4400"/>
              <a:t>时之意。</a:t>
            </a:r>
            <a:endParaRPr lang="zh-CN" altLang="en-US" sz="4400"/>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第三层层意</a:t>
            </a:r>
            <a:endParaRPr lang="zh-CN" altLang="en-US"/>
          </a:p>
        </p:txBody>
      </p:sp>
      <p:sp>
        <p:nvSpPr>
          <p:cNvPr id="3" name="内容占位符 2"/>
          <p:cNvSpPr>
            <a:spLocks noGrp="1"/>
          </p:cNvSpPr>
          <p:nvPr>
            <p:ph idx="1"/>
          </p:nvPr>
        </p:nvSpPr>
        <p:spPr/>
        <p:txBody>
          <a:bodyPr/>
          <a:p>
            <a:r>
              <a:rPr lang="zh-CN" altLang="en-US" sz="5400"/>
              <a:t>从反面强调，勤学刻苦，不能荒废学业，暗含</a:t>
            </a:r>
            <a:r>
              <a:rPr lang="zh-CN" altLang="en-US" sz="5400">
                <a:solidFill>
                  <a:srgbClr val="FF0000"/>
                </a:solidFill>
              </a:rPr>
              <a:t>惜时之意，</a:t>
            </a:r>
            <a:endParaRPr lang="zh-CN" altLang="en-US" sz="5400">
              <a:solidFill>
                <a:srgbClr val="FF0000"/>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94945" y="184150"/>
            <a:ext cx="3023870" cy="770255"/>
          </a:xfrm>
        </p:spPr>
        <p:txBody>
          <a:bodyPr/>
          <a:p>
            <a:r>
              <a:rPr lang="zh-CN" altLang="en-US"/>
              <a:t>设问思考</a:t>
            </a:r>
            <a:endParaRPr lang="zh-CN" altLang="en-US"/>
          </a:p>
        </p:txBody>
      </p:sp>
      <p:sp>
        <p:nvSpPr>
          <p:cNvPr id="3" name="内容占位符 2"/>
          <p:cNvSpPr>
            <a:spLocks noGrp="1"/>
          </p:cNvSpPr>
          <p:nvPr>
            <p:ph idx="1"/>
          </p:nvPr>
        </p:nvSpPr>
        <p:spPr>
          <a:xfrm>
            <a:off x="194945" y="954405"/>
            <a:ext cx="8481695" cy="1478280"/>
          </a:xfrm>
        </p:spPr>
        <p:txBody>
          <a:bodyPr/>
          <a:p>
            <a:r>
              <a:rPr lang="en-US" altLang="zh-CN" sz="3600"/>
              <a:t>1</a:t>
            </a:r>
            <a:r>
              <a:rPr lang="zh-CN" altLang="en-US" sz="3600"/>
              <a:t>诸葛亮围绕学习告诫儿子，要成才需要具备那几个条件？它们是什么关系？</a:t>
            </a:r>
            <a:endParaRPr lang="zh-CN" altLang="en-US" sz="3600"/>
          </a:p>
        </p:txBody>
      </p:sp>
      <p:sp>
        <p:nvSpPr>
          <p:cNvPr id="4" name="文本框 3"/>
          <p:cNvSpPr txBox="1"/>
          <p:nvPr/>
        </p:nvSpPr>
        <p:spPr>
          <a:xfrm>
            <a:off x="110490" y="2298700"/>
            <a:ext cx="9003665" cy="4399915"/>
          </a:xfrm>
          <a:prstGeom prst="rect">
            <a:avLst/>
          </a:prstGeom>
          <a:noFill/>
        </p:spPr>
        <p:txBody>
          <a:bodyPr wrap="square" rtlCol="0">
            <a:spAutoFit/>
          </a:bodyPr>
          <a:p>
            <a:r>
              <a:rPr lang="zh-CN" altLang="en-US" sz="4000">
                <a:solidFill>
                  <a:srgbClr val="FF0000"/>
                </a:solidFill>
              </a:rPr>
              <a:t>条件一是立志；</a:t>
            </a:r>
            <a:endParaRPr lang="zh-CN" altLang="en-US" sz="4000">
              <a:solidFill>
                <a:srgbClr val="FF0000"/>
              </a:solidFill>
            </a:endParaRPr>
          </a:p>
          <a:p>
            <a:r>
              <a:rPr lang="zh-CN" altLang="en-US" sz="4000">
                <a:solidFill>
                  <a:srgbClr val="FF0000"/>
                </a:solidFill>
              </a:rPr>
              <a:t>条件二是学习；</a:t>
            </a:r>
            <a:endParaRPr lang="zh-CN" altLang="en-US" sz="4000">
              <a:solidFill>
                <a:srgbClr val="FF0000"/>
              </a:solidFill>
            </a:endParaRPr>
          </a:p>
          <a:p>
            <a:r>
              <a:rPr lang="zh-CN" altLang="en-US" sz="4000">
                <a:solidFill>
                  <a:srgbClr val="FF0000"/>
                </a:solidFill>
              </a:rPr>
              <a:t>第三个条件是惜时。</a:t>
            </a:r>
            <a:endParaRPr lang="zh-CN" altLang="en-US" sz="4000">
              <a:solidFill>
                <a:srgbClr val="FF0000"/>
              </a:solidFill>
            </a:endParaRPr>
          </a:p>
          <a:p>
            <a:r>
              <a:rPr lang="zh-CN" altLang="en-US" sz="4000">
                <a:solidFill>
                  <a:srgbClr val="FF0000"/>
                </a:solidFill>
              </a:rPr>
              <a:t>三者关系</a:t>
            </a:r>
            <a:r>
              <a:rPr lang="en-US" altLang="zh-CN" sz="4000">
                <a:solidFill>
                  <a:srgbClr val="FF0000"/>
                </a:solidFill>
              </a:rPr>
              <a:t>;</a:t>
            </a:r>
            <a:r>
              <a:rPr lang="zh-CN" altLang="en-US" sz="4000">
                <a:solidFill>
                  <a:srgbClr val="FF0000"/>
                </a:solidFill>
              </a:rPr>
              <a:t>这三者是互相联系的，缺一</a:t>
            </a:r>
            <a:endParaRPr lang="zh-CN" altLang="en-US" sz="4000">
              <a:solidFill>
                <a:srgbClr val="FF0000"/>
              </a:solidFill>
            </a:endParaRPr>
          </a:p>
          <a:p>
            <a:r>
              <a:rPr lang="zh-CN" altLang="en-US" sz="4000">
                <a:solidFill>
                  <a:srgbClr val="FF0000"/>
                </a:solidFill>
              </a:rPr>
              <a:t>不可。</a:t>
            </a:r>
            <a:endParaRPr lang="zh-CN" altLang="en-US" sz="4000">
              <a:solidFill>
                <a:srgbClr val="FF0000"/>
              </a:solidFill>
            </a:endParaRPr>
          </a:p>
          <a:p>
            <a:r>
              <a:rPr lang="zh-CN" altLang="en-US" sz="4000">
                <a:solidFill>
                  <a:schemeClr val="tx1"/>
                </a:solidFill>
              </a:rPr>
              <a:t>诸葛亮主张以学广才，志又是学习成才</a:t>
            </a:r>
            <a:endParaRPr lang="zh-CN" altLang="en-US" sz="4000">
              <a:solidFill>
                <a:schemeClr val="tx1"/>
              </a:solidFill>
            </a:endParaRPr>
          </a:p>
          <a:p>
            <a:r>
              <a:rPr lang="zh-CN" altLang="en-US" sz="4000">
                <a:solidFill>
                  <a:schemeClr val="tx1"/>
                </a:solidFill>
              </a:rPr>
              <a:t>的前提和基础，而学习有必须珍惜时间。</a:t>
            </a:r>
            <a:endParaRPr lang="zh-CN" altLang="en-US" sz="4000">
              <a:solidFill>
                <a:schemeClr val="tx1"/>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 calcmode="lin" valueType="num">
                                      <p:cBhvr additive="base">
                                        <p:cTn id="3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 calcmode="lin" valueType="num">
                                      <p:cBhvr additive="base">
                                        <p:cTn id="41"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5" end="5"/>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
                                            <p:txEl>
                                              <p:pRg st="6" end="6"/>
                                            </p:txEl>
                                          </p:spTgt>
                                        </p:tgtEl>
                                        <p:attrNameLst>
                                          <p:attrName>style.visibility</p:attrName>
                                        </p:attrNameLst>
                                      </p:cBhvr>
                                      <p:to>
                                        <p:strVal val="visible"/>
                                      </p:to>
                                    </p:set>
                                    <p:anim calcmode="lin" valueType="num">
                                      <p:cBhvr additive="base">
                                        <p:cTn id="4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en-US" altLang="zh-CN"/>
              <a:t>2</a:t>
            </a:r>
            <a:r>
              <a:rPr lang="zh-CN" altLang="en-US" sz="3600"/>
              <a:t>联系上下文，谈谈你对志与学的关系如何理解</a:t>
            </a:r>
            <a:endParaRPr lang="zh-CN" altLang="en-US" sz="3600"/>
          </a:p>
        </p:txBody>
      </p:sp>
      <p:sp>
        <p:nvSpPr>
          <p:cNvPr id="3" name="内容占位符 2"/>
          <p:cNvSpPr>
            <a:spLocks noGrp="1"/>
          </p:cNvSpPr>
          <p:nvPr>
            <p:ph idx="1"/>
          </p:nvPr>
        </p:nvSpPr>
        <p:spPr>
          <a:xfrm>
            <a:off x="234950" y="1600200"/>
            <a:ext cx="8754745" cy="4526280"/>
          </a:xfrm>
        </p:spPr>
        <p:txBody>
          <a:bodyPr/>
          <a:p>
            <a:r>
              <a:rPr lang="zh-CN" altLang="en-US" sz="5400">
                <a:solidFill>
                  <a:srgbClr val="FF0000"/>
                </a:solidFill>
              </a:rPr>
              <a:t>文章很重视志的作用，一方面要靠淡泊宁静来明志；一方面强调无志则不足以成学，即没有志向，就没有学习目标</a:t>
            </a:r>
            <a:endParaRPr lang="zh-CN" altLang="en-US" sz="5400">
              <a:solidFill>
                <a:srgbClr val="FF0000"/>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59385" y="274955"/>
            <a:ext cx="8401685" cy="2707005"/>
          </a:xfrm>
        </p:spPr>
        <p:txBody>
          <a:bodyPr/>
          <a:p>
            <a:pPr algn="l"/>
            <a:r>
              <a:rPr lang="en-US" altLang="zh-CN"/>
              <a:t>3</a:t>
            </a:r>
            <a:r>
              <a:rPr lang="zh-CN" altLang="en-US" b="1" dirty="0">
                <a:sym typeface="+mn-ea"/>
              </a:rPr>
              <a:t>文中有两句话常被人们用作“志当存高远”的座右铭，请写出这两句话</a:t>
            </a:r>
            <a:r>
              <a:rPr lang="en-US" altLang="zh-CN" b="1" dirty="0">
                <a:sym typeface="+mn-ea"/>
              </a:rPr>
              <a:t>?</a:t>
            </a:r>
            <a:br>
              <a:rPr lang="en-US" altLang="zh-CN" b="1" dirty="0"/>
            </a:br>
            <a:r>
              <a:rPr lang="en-US" altLang="zh-CN" b="1" dirty="0">
                <a:sym typeface="+mn-ea"/>
              </a:rPr>
              <a:t>          </a:t>
            </a:r>
            <a:endParaRPr lang="en-US" altLang="zh-CN"/>
          </a:p>
        </p:txBody>
      </p:sp>
      <p:sp>
        <p:nvSpPr>
          <p:cNvPr id="3" name="内容占位符 2"/>
          <p:cNvSpPr>
            <a:spLocks noGrp="1"/>
          </p:cNvSpPr>
          <p:nvPr>
            <p:ph idx="1"/>
          </p:nvPr>
        </p:nvSpPr>
        <p:spPr>
          <a:xfrm>
            <a:off x="582930" y="3145155"/>
            <a:ext cx="7978140" cy="3295015"/>
          </a:xfrm>
        </p:spPr>
        <p:txBody>
          <a:bodyPr/>
          <a:p>
            <a:r>
              <a:rPr lang="zh-CN" altLang="en-US" sz="7200" b="1" dirty="0">
                <a:solidFill>
                  <a:srgbClr val="FF0000"/>
                </a:solidFill>
                <a:sym typeface="+mn-ea"/>
              </a:rPr>
              <a:t>非淡泊无以明志，非宁静无以致远。</a:t>
            </a:r>
            <a:br>
              <a:rPr lang="zh-CN" altLang="en-US" sz="7200" b="1" dirty="0">
                <a:solidFill>
                  <a:srgbClr val="FF0000"/>
                </a:solidFill>
                <a:sym typeface="+mn-ea"/>
              </a:rPr>
            </a:br>
            <a:endParaRPr lang="zh-CN" altLang="en-US" sz="7200" b="1" dirty="0">
              <a:solidFill>
                <a:srgbClr val="FF0000"/>
              </a:solidFill>
              <a:sym typeface="+mn-ea"/>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4465" y="204470"/>
            <a:ext cx="2921000" cy="760095"/>
          </a:xfrm>
        </p:spPr>
        <p:txBody>
          <a:bodyPr/>
          <a:p>
            <a:r>
              <a:rPr lang="zh-CN" altLang="en-US"/>
              <a:t>主题</a:t>
            </a:r>
            <a:endParaRPr lang="zh-CN" altLang="en-US"/>
          </a:p>
        </p:txBody>
      </p:sp>
      <p:sp>
        <p:nvSpPr>
          <p:cNvPr id="3" name="内容占位符 2"/>
          <p:cNvSpPr>
            <a:spLocks noGrp="1"/>
          </p:cNvSpPr>
          <p:nvPr>
            <p:ph idx="1"/>
          </p:nvPr>
        </p:nvSpPr>
        <p:spPr/>
        <p:txBody>
          <a:bodyPr/>
          <a:p>
            <a:r>
              <a:rPr lang="zh-CN" altLang="en-US" sz="4800">
                <a:solidFill>
                  <a:srgbClr val="FF0000"/>
                </a:solidFill>
              </a:rPr>
              <a:t>这篇以议论为主的文言文，主要论述修身治学，强调淡泊宁静的价值，，表达了对儿子在修身治学方面的殷切希望。</a:t>
            </a:r>
            <a:endParaRPr lang="zh-CN" altLang="en-US" sz="4800">
              <a:solidFill>
                <a:srgbClr val="FF0000"/>
              </a:solidFill>
            </a:endParaRPr>
          </a:p>
        </p:txBody>
      </p:sp>
    </p:spTree>
  </p:cSld>
  <p:clrMapOvr>
    <a:masterClrMapping/>
  </p:clrMapOvr>
  <p:transition spd="med">
    <p:newsflash/>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3" name="标题 8193"/>
          <p:cNvSpPr>
            <a:spLocks noGrp="1"/>
          </p:cNvSpPr>
          <p:nvPr>
            <p:ph type="title"/>
          </p:nvPr>
        </p:nvSpPr>
        <p:spPr>
          <a:xfrm>
            <a:off x="457200" y="0"/>
            <a:ext cx="8229600" cy="765175"/>
          </a:xfrm>
        </p:spPr>
        <p:txBody>
          <a:bodyPr anchor="ctr"/>
          <a:p>
            <a:r>
              <a:rPr lang="zh-CN" altLang="en-US" sz="4000" b="1" dirty="0">
                <a:solidFill>
                  <a:srgbClr val="FF0000"/>
                </a:solidFill>
              </a:rPr>
              <a:t>注释</a:t>
            </a:r>
            <a:endParaRPr lang="zh-CN" altLang="en-US" sz="4000" b="1" dirty="0">
              <a:solidFill>
                <a:srgbClr val="FF0000"/>
              </a:solidFill>
            </a:endParaRPr>
          </a:p>
        </p:txBody>
      </p:sp>
      <p:sp>
        <p:nvSpPr>
          <p:cNvPr id="8194" name="文本占位符 8194"/>
          <p:cNvSpPr>
            <a:spLocks noGrp="1"/>
          </p:cNvSpPr>
          <p:nvPr>
            <p:ph idx="1"/>
          </p:nvPr>
        </p:nvSpPr>
        <p:spPr>
          <a:xfrm>
            <a:off x="0" y="1052513"/>
            <a:ext cx="9144000" cy="5805487"/>
          </a:xfrm>
        </p:spPr>
        <p:txBody>
          <a:bodyPr anchor="t"/>
          <a:p>
            <a:pPr>
              <a:buNone/>
            </a:pPr>
            <a:r>
              <a:rPr lang="en-US" altLang="zh-CN" sz="4000" b="1" dirty="0"/>
              <a:t>         </a:t>
            </a:r>
            <a:r>
              <a:rPr lang="zh-CN" altLang="en-US" sz="4000" b="1" dirty="0"/>
              <a:t>【</a:t>
            </a:r>
            <a:r>
              <a:rPr lang="en-US" altLang="zh-CN" sz="4000" b="1" dirty="0"/>
              <a:t>1</a:t>
            </a:r>
            <a:r>
              <a:rPr lang="zh-CN" altLang="en-US" sz="4000" b="1" dirty="0"/>
              <a:t>】</a:t>
            </a:r>
            <a:r>
              <a:rPr lang="zh-CN" altLang="en-US" sz="4000" b="1" dirty="0">
                <a:solidFill>
                  <a:srgbClr val="FF0000"/>
                </a:solidFill>
              </a:rPr>
              <a:t>夫（</a:t>
            </a:r>
            <a:r>
              <a:rPr lang="en-US" altLang="zh-CN" sz="4000" b="1" dirty="0">
                <a:solidFill>
                  <a:srgbClr val="FF0000"/>
                </a:solidFill>
              </a:rPr>
              <a:t>fú</a:t>
            </a:r>
            <a:r>
              <a:rPr lang="zh-CN" altLang="en-US" sz="4000" b="1" dirty="0">
                <a:solidFill>
                  <a:srgbClr val="FF0000"/>
                </a:solidFill>
              </a:rPr>
              <a:t>）：</a:t>
            </a:r>
            <a:r>
              <a:rPr lang="zh-CN" altLang="en-US" sz="4000" b="1" dirty="0"/>
              <a:t>语气词，用于句首，表示发端。 </a:t>
            </a:r>
            <a:endParaRPr lang="zh-CN" altLang="en-US" sz="4000" b="1" dirty="0"/>
          </a:p>
          <a:p>
            <a:pPr>
              <a:buNone/>
            </a:pPr>
            <a:r>
              <a:rPr lang="zh-CN" altLang="en-US" sz="4000" b="1" dirty="0"/>
              <a:t>         【</a:t>
            </a:r>
            <a:r>
              <a:rPr lang="en-US" altLang="zh-CN" sz="4000" b="1" dirty="0"/>
              <a:t>2</a:t>
            </a:r>
            <a:r>
              <a:rPr lang="zh-CN" altLang="en-US" sz="4000" b="1" dirty="0"/>
              <a:t>】</a:t>
            </a:r>
            <a:r>
              <a:rPr lang="zh-CN" altLang="en-US" sz="4000" b="1" dirty="0">
                <a:solidFill>
                  <a:srgbClr val="FF0000"/>
                </a:solidFill>
              </a:rPr>
              <a:t>君子：</a:t>
            </a:r>
            <a:r>
              <a:rPr lang="zh-CN" altLang="en-US" sz="4000" b="1" dirty="0"/>
              <a:t>品德高尚的人。 </a:t>
            </a:r>
            <a:endParaRPr lang="zh-CN" altLang="en-US" sz="4000" b="1" dirty="0"/>
          </a:p>
          <a:p>
            <a:pPr>
              <a:buNone/>
            </a:pPr>
            <a:r>
              <a:rPr lang="zh-CN" altLang="en-US" sz="4000" b="1" dirty="0"/>
              <a:t>         【</a:t>
            </a:r>
            <a:r>
              <a:rPr lang="en-US" altLang="zh-CN" sz="4000" b="1" dirty="0"/>
              <a:t>3</a:t>
            </a:r>
            <a:r>
              <a:rPr lang="zh-CN" altLang="en-US" sz="4000" b="1" dirty="0"/>
              <a:t>】</a:t>
            </a:r>
            <a:r>
              <a:rPr lang="zh-CN" altLang="en-US" sz="4000" b="1" dirty="0">
                <a:solidFill>
                  <a:srgbClr val="FF0000"/>
                </a:solidFill>
              </a:rPr>
              <a:t>行：</a:t>
            </a:r>
            <a:r>
              <a:rPr lang="zh-CN" altLang="en-US" sz="4000" b="1" dirty="0"/>
              <a:t>指行为操守。 </a:t>
            </a:r>
            <a:endParaRPr lang="zh-CN" altLang="en-US" sz="4000" b="1" dirty="0"/>
          </a:p>
          <a:p>
            <a:pPr>
              <a:buNone/>
            </a:pPr>
            <a:r>
              <a:rPr lang="zh-CN" altLang="en-US" sz="4000" b="1" dirty="0"/>
              <a:t>         【</a:t>
            </a:r>
            <a:r>
              <a:rPr lang="en-US" altLang="zh-CN" sz="4000" b="1" dirty="0"/>
              <a:t>4</a:t>
            </a:r>
            <a:r>
              <a:rPr lang="zh-CN" altLang="en-US" sz="4000" b="1" dirty="0"/>
              <a:t>】  </a:t>
            </a:r>
            <a:r>
              <a:rPr lang="zh-CN" altLang="en-US" sz="4000" b="1" dirty="0">
                <a:solidFill>
                  <a:srgbClr val="FF0000"/>
                </a:solidFill>
              </a:rPr>
              <a:t>修身：</a:t>
            </a:r>
            <a:r>
              <a:rPr lang="zh-CN" altLang="en-US" sz="4000" b="1" dirty="0"/>
              <a:t>个人的品德修养。 </a:t>
            </a:r>
            <a:endParaRPr lang="zh-CN" altLang="en-US" sz="4000" b="1" dirty="0"/>
          </a:p>
          <a:p>
            <a:pPr>
              <a:buNone/>
            </a:pPr>
            <a:r>
              <a:rPr lang="zh-CN" altLang="en-US" sz="4000" b="1" dirty="0"/>
              <a:t>         【</a:t>
            </a:r>
            <a:r>
              <a:rPr lang="en-US" altLang="zh-CN" sz="4000" b="1" dirty="0"/>
              <a:t>5</a:t>
            </a:r>
            <a:r>
              <a:rPr lang="zh-CN" altLang="en-US" sz="4000" b="1" dirty="0"/>
              <a:t>】</a:t>
            </a:r>
            <a:r>
              <a:rPr lang="zh-CN" altLang="en-US" sz="4000" b="1" dirty="0">
                <a:solidFill>
                  <a:srgbClr val="FF0000"/>
                </a:solidFill>
              </a:rPr>
              <a:t>淡（</a:t>
            </a:r>
            <a:r>
              <a:rPr lang="en-US" altLang="zh-CN" sz="4000" b="1" dirty="0">
                <a:solidFill>
                  <a:srgbClr val="FF0000"/>
                </a:solidFill>
              </a:rPr>
              <a:t>dàn</a:t>
            </a:r>
            <a:r>
              <a:rPr lang="zh-CN" altLang="en-US" sz="4000" b="1" dirty="0">
                <a:solidFill>
                  <a:srgbClr val="FF0000"/>
                </a:solidFill>
              </a:rPr>
              <a:t>）泊：</a:t>
            </a:r>
            <a:r>
              <a:rPr lang="zh-CN" altLang="en-US" sz="4000" b="1" dirty="0"/>
              <a:t>安静而不贪图功名利禄。内心恬淡，不慕名利。清心寡欲。 </a:t>
            </a:r>
            <a:endParaRPr lang="zh-CN" altLang="en-US" sz="4000" b="1" dirty="0"/>
          </a:p>
        </p:txBody>
      </p:sp>
      <p:pic>
        <p:nvPicPr>
          <p:cNvPr id="8195" name="图片 8196" descr="t012bbb3ac2ee73033c"/>
          <p:cNvPicPr>
            <a:picLocks noChangeAspect="1"/>
          </p:cNvPicPr>
          <p:nvPr/>
        </p:nvPicPr>
        <p:blipFill>
          <a:blip r:embed="rId1"/>
          <a:stretch>
            <a:fillRect/>
          </a:stretch>
        </p:blipFill>
        <p:spPr>
          <a:xfrm>
            <a:off x="0" y="2781300"/>
            <a:ext cx="1258888" cy="2303463"/>
          </a:xfrm>
          <a:prstGeom prst="rect">
            <a:avLst/>
          </a:prstGeom>
          <a:noFill/>
          <a:ln w="9525">
            <a:noFill/>
          </a:ln>
        </p:spPr>
      </p:pic>
    </p:spTree>
  </p:cSld>
  <p:clrMapOvr>
    <a:masterClrMapping/>
  </p:clrMapOvr>
  <p:transition spd="med">
    <p:newsflash/>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7" name="标题 7169"/>
          <p:cNvSpPr>
            <a:spLocks noGrp="1"/>
          </p:cNvSpPr>
          <p:nvPr>
            <p:ph type="title"/>
          </p:nvPr>
        </p:nvSpPr>
        <p:spPr/>
        <p:txBody>
          <a:bodyPr anchor="ctr"/>
          <a:p>
            <a:br>
              <a:rPr lang="en-US" altLang="zh-CN" sz="4000" dirty="0"/>
            </a:br>
            <a:endParaRPr lang="en-US" altLang="zh-CN" sz="4000" dirty="0"/>
          </a:p>
        </p:txBody>
      </p:sp>
      <p:sp>
        <p:nvSpPr>
          <p:cNvPr id="9218" name="文本占位符 7170"/>
          <p:cNvSpPr>
            <a:spLocks noGrp="1"/>
          </p:cNvSpPr>
          <p:nvPr>
            <p:ph idx="1"/>
          </p:nvPr>
        </p:nvSpPr>
        <p:spPr>
          <a:xfrm>
            <a:off x="0" y="0"/>
            <a:ext cx="9144000" cy="6858000"/>
          </a:xfrm>
        </p:spPr>
        <p:txBody>
          <a:bodyPr anchor="t"/>
          <a:p>
            <a:pPr>
              <a:buNone/>
            </a:pPr>
            <a:r>
              <a:rPr lang="en-US" altLang="zh-CN" sz="4000" b="1" dirty="0"/>
              <a:t>         </a:t>
            </a:r>
            <a:r>
              <a:rPr lang="zh-CN" altLang="en-US" sz="4000" b="1" dirty="0"/>
              <a:t>【</a:t>
            </a:r>
            <a:r>
              <a:rPr lang="en-US" altLang="zh-CN" sz="4000" b="1" dirty="0"/>
              <a:t>6</a:t>
            </a:r>
            <a:r>
              <a:rPr lang="zh-CN" altLang="en-US" sz="4000" b="1" dirty="0"/>
              <a:t>】</a:t>
            </a:r>
            <a:r>
              <a:rPr lang="zh-CN" altLang="en-US" sz="4000" b="1" dirty="0">
                <a:solidFill>
                  <a:srgbClr val="FF0000"/>
                </a:solidFill>
              </a:rPr>
              <a:t>明志：明确志向</a:t>
            </a:r>
            <a:r>
              <a:rPr lang="zh-CN" altLang="en-US" sz="4000" b="1" dirty="0"/>
              <a:t>。 </a:t>
            </a:r>
            <a:endParaRPr lang="zh-CN" altLang="en-US" sz="4000" b="1" dirty="0"/>
          </a:p>
          <a:p>
            <a:pPr>
              <a:buNone/>
            </a:pPr>
            <a:r>
              <a:rPr lang="zh-CN" altLang="en-US" sz="4000" b="1" dirty="0"/>
              <a:t>         【</a:t>
            </a:r>
            <a:r>
              <a:rPr lang="en-US" altLang="zh-CN" sz="4000" b="1" dirty="0"/>
              <a:t>7</a:t>
            </a:r>
            <a:r>
              <a:rPr lang="zh-CN" altLang="en-US" sz="4000" b="1" dirty="0"/>
              <a:t>】</a:t>
            </a:r>
            <a:r>
              <a:rPr lang="zh-CN" altLang="en-US" sz="4000" b="1" dirty="0">
                <a:solidFill>
                  <a:srgbClr val="FF0000"/>
                </a:solidFill>
              </a:rPr>
              <a:t>宁静：</a:t>
            </a:r>
            <a:r>
              <a:rPr lang="zh-CN" altLang="en-US" sz="4000" b="1" dirty="0"/>
              <a:t>这里指安静，集中精神，不分散精力。 </a:t>
            </a:r>
            <a:endParaRPr lang="zh-CN" altLang="en-US" sz="4000" b="1" dirty="0"/>
          </a:p>
          <a:p>
            <a:pPr>
              <a:buNone/>
            </a:pPr>
            <a:r>
              <a:rPr lang="zh-CN" altLang="en-US" sz="4000" b="1" dirty="0"/>
              <a:t>         【</a:t>
            </a:r>
            <a:r>
              <a:rPr lang="en-US" altLang="zh-CN" sz="4000" b="1" dirty="0"/>
              <a:t>8</a:t>
            </a:r>
            <a:r>
              <a:rPr lang="zh-CN" altLang="en-US" sz="4000" b="1" dirty="0"/>
              <a:t>】</a:t>
            </a:r>
            <a:r>
              <a:rPr lang="zh-CN" altLang="en-US" sz="4000" b="1" dirty="0">
                <a:solidFill>
                  <a:srgbClr val="FF0000"/>
                </a:solidFill>
              </a:rPr>
              <a:t>致远：</a:t>
            </a:r>
            <a:r>
              <a:rPr lang="zh-CN" altLang="en-US" sz="4000" b="1" dirty="0"/>
              <a:t>实现远大目标。 </a:t>
            </a:r>
            <a:endParaRPr lang="zh-CN" altLang="en-US" sz="4000" b="1" dirty="0"/>
          </a:p>
          <a:p>
            <a:pPr>
              <a:buNone/>
            </a:pPr>
            <a:r>
              <a:rPr lang="zh-CN" altLang="en-US" sz="4000" b="1" dirty="0"/>
              <a:t>         【</a:t>
            </a:r>
            <a:r>
              <a:rPr lang="en-US" altLang="zh-CN" sz="4000" b="1" dirty="0"/>
              <a:t>9</a:t>
            </a:r>
            <a:r>
              <a:rPr lang="zh-CN" altLang="en-US" sz="4000" b="1" dirty="0"/>
              <a:t>】</a:t>
            </a:r>
            <a:r>
              <a:rPr lang="zh-CN" altLang="en-US" sz="4000" b="1" dirty="0">
                <a:solidFill>
                  <a:srgbClr val="FF0000"/>
                </a:solidFill>
              </a:rPr>
              <a:t>广才：</a:t>
            </a:r>
            <a:r>
              <a:rPr lang="zh-CN" altLang="en-US" sz="4000" b="1" dirty="0"/>
              <a:t>使才智广博。 </a:t>
            </a:r>
            <a:endParaRPr lang="zh-CN" altLang="en-US" sz="4000" b="1" dirty="0"/>
          </a:p>
          <a:p>
            <a:pPr>
              <a:buNone/>
            </a:pPr>
            <a:r>
              <a:rPr lang="zh-CN" altLang="en-US" sz="4000" b="1" dirty="0"/>
              <a:t>         【</a:t>
            </a:r>
            <a:r>
              <a:rPr lang="en-US" altLang="zh-CN" sz="4000" b="1" dirty="0"/>
              <a:t>10</a:t>
            </a:r>
            <a:r>
              <a:rPr lang="zh-CN" altLang="en-US" sz="4000" b="1" dirty="0"/>
              <a:t>】</a:t>
            </a:r>
            <a:r>
              <a:rPr lang="zh-CN" altLang="en-US" sz="4000" b="1" dirty="0">
                <a:solidFill>
                  <a:srgbClr val="FF0000"/>
                </a:solidFill>
              </a:rPr>
              <a:t>淫（</a:t>
            </a:r>
            <a:r>
              <a:rPr lang="en-US" altLang="zh-CN" sz="4000" b="1" dirty="0">
                <a:solidFill>
                  <a:srgbClr val="FF0000"/>
                </a:solidFill>
              </a:rPr>
              <a:t>yín</a:t>
            </a:r>
            <a:r>
              <a:rPr lang="zh-CN" altLang="en-US" sz="4000" b="1" dirty="0">
                <a:solidFill>
                  <a:srgbClr val="FF0000"/>
                </a:solidFill>
              </a:rPr>
              <a:t>）漫：</a:t>
            </a:r>
            <a:r>
              <a:rPr lang="zh-CN" altLang="en-US" sz="4000" b="1" dirty="0"/>
              <a:t>过度怠慢。漫：怠惰，淫：过度。 </a:t>
            </a:r>
            <a:endParaRPr lang="zh-CN" altLang="en-US" sz="4000" b="1" dirty="0"/>
          </a:p>
          <a:p>
            <a:pPr>
              <a:buNone/>
            </a:pPr>
            <a:r>
              <a:rPr lang="zh-CN" altLang="en-US" sz="4000" b="1" dirty="0"/>
              <a:t>         【</a:t>
            </a:r>
            <a:r>
              <a:rPr lang="en-US" altLang="zh-CN" sz="4000" b="1" dirty="0"/>
              <a:t>11</a:t>
            </a:r>
            <a:r>
              <a:rPr lang="zh-CN" altLang="en-US" sz="4000" b="1" dirty="0"/>
              <a:t>】</a:t>
            </a:r>
            <a:r>
              <a:rPr lang="zh-CN" altLang="en-US" sz="4000" b="1" dirty="0">
                <a:solidFill>
                  <a:srgbClr val="FF0000"/>
                </a:solidFill>
              </a:rPr>
              <a:t>励精：</a:t>
            </a:r>
            <a:r>
              <a:rPr lang="zh-CN" altLang="en-US" sz="4000" b="1" dirty="0"/>
              <a:t>振奋精神。励：奋勉，振奋。</a:t>
            </a:r>
            <a:r>
              <a:rPr lang="zh-CN" altLang="en-US" dirty="0"/>
              <a:t> </a:t>
            </a:r>
            <a:endParaRPr lang="zh-CN" altLang="en-US" dirty="0"/>
          </a:p>
        </p:txBody>
      </p:sp>
      <p:pic>
        <p:nvPicPr>
          <p:cNvPr id="9219" name="图片 7171" descr="t01fa0b0264f8bed739"/>
          <p:cNvPicPr>
            <a:picLocks noChangeAspect="1"/>
          </p:cNvPicPr>
          <p:nvPr/>
        </p:nvPicPr>
        <p:blipFill>
          <a:blip r:embed="rId1"/>
          <a:stretch>
            <a:fillRect/>
          </a:stretch>
        </p:blipFill>
        <p:spPr>
          <a:xfrm>
            <a:off x="2916238" y="5734050"/>
            <a:ext cx="6227762" cy="1123950"/>
          </a:xfrm>
          <a:prstGeom prst="rect">
            <a:avLst/>
          </a:prstGeom>
          <a:noFill/>
          <a:ln w="9525">
            <a:noFill/>
          </a:ln>
        </p:spPr>
      </p:pic>
    </p:spTree>
  </p:cSld>
  <p:clrMapOvr>
    <a:masterClrMapping/>
  </p:clrMapOvr>
  <p:transition spd="med">
    <p:newsflash/>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1" name="标题 11265"/>
          <p:cNvSpPr>
            <a:spLocks noGrp="1"/>
          </p:cNvSpPr>
          <p:nvPr>
            <p:ph type="title"/>
          </p:nvPr>
        </p:nvSpPr>
        <p:spPr/>
        <p:txBody>
          <a:bodyPr anchor="ctr"/>
          <a:p>
            <a:br>
              <a:rPr lang="en-US" altLang="zh-CN" sz="4000" dirty="0"/>
            </a:br>
            <a:endParaRPr lang="en-US" altLang="zh-CN" sz="4000" dirty="0"/>
          </a:p>
        </p:txBody>
      </p:sp>
      <p:sp>
        <p:nvSpPr>
          <p:cNvPr id="10242" name="文本占位符 11266"/>
          <p:cNvSpPr>
            <a:spLocks noGrp="1"/>
          </p:cNvSpPr>
          <p:nvPr>
            <p:ph idx="1"/>
          </p:nvPr>
        </p:nvSpPr>
        <p:spPr>
          <a:xfrm>
            <a:off x="0" y="0"/>
            <a:ext cx="9144000" cy="6858000"/>
          </a:xfrm>
        </p:spPr>
        <p:txBody>
          <a:bodyPr anchor="t"/>
          <a:p>
            <a:pPr>
              <a:buNone/>
            </a:pPr>
            <a:r>
              <a:rPr lang="en-US" altLang="zh-CN" sz="4000" b="1" dirty="0"/>
              <a:t>        </a:t>
            </a:r>
            <a:r>
              <a:rPr lang="zh-CN" altLang="en-US" sz="4000" b="1" dirty="0"/>
              <a:t>【</a:t>
            </a:r>
            <a:r>
              <a:rPr lang="en-US" altLang="zh-CN" sz="4000" b="1" dirty="0"/>
              <a:t>12</a:t>
            </a:r>
            <a:r>
              <a:rPr lang="zh-CN" altLang="en-US" sz="4000" b="1" dirty="0"/>
              <a:t>】</a:t>
            </a:r>
            <a:r>
              <a:rPr lang="zh-CN" altLang="en-US" sz="4000" b="1" dirty="0">
                <a:solidFill>
                  <a:srgbClr val="FF0000"/>
                </a:solidFill>
              </a:rPr>
              <a:t>险躁：</a:t>
            </a:r>
            <a:r>
              <a:rPr lang="zh-CN" altLang="en-US" sz="4000" b="1" dirty="0"/>
              <a:t>暴躁、浮躁，与上文“宁静”相对而言。 </a:t>
            </a:r>
            <a:endParaRPr lang="zh-CN" altLang="en-US" sz="4000" b="1" dirty="0"/>
          </a:p>
          <a:p>
            <a:pPr>
              <a:buNone/>
            </a:pPr>
            <a:r>
              <a:rPr lang="zh-CN" altLang="en-US" sz="4000" b="1" dirty="0"/>
              <a:t>        【</a:t>
            </a:r>
            <a:r>
              <a:rPr lang="en-US" altLang="zh-CN" sz="4000" b="1" dirty="0"/>
              <a:t>13</a:t>
            </a:r>
            <a:r>
              <a:rPr lang="zh-CN" altLang="en-US" sz="4000" b="1" dirty="0"/>
              <a:t>】</a:t>
            </a:r>
            <a:r>
              <a:rPr lang="zh-CN" altLang="en-US" sz="4000" b="1" dirty="0">
                <a:solidFill>
                  <a:srgbClr val="FF0000"/>
                </a:solidFill>
              </a:rPr>
              <a:t>治性：</a:t>
            </a:r>
            <a:r>
              <a:rPr lang="zh-CN" altLang="en-US" sz="4000" b="1" dirty="0"/>
              <a:t>治通冶，陶冶性情。 </a:t>
            </a:r>
            <a:endParaRPr lang="zh-CN" altLang="en-US" sz="4000" b="1" dirty="0"/>
          </a:p>
          <a:p>
            <a:pPr>
              <a:buNone/>
            </a:pPr>
            <a:r>
              <a:rPr lang="zh-CN" altLang="en-US" sz="4000" b="1" dirty="0"/>
              <a:t>        【</a:t>
            </a:r>
            <a:r>
              <a:rPr lang="en-US" altLang="zh-CN" sz="4000" b="1" dirty="0"/>
              <a:t>14</a:t>
            </a:r>
            <a:r>
              <a:rPr lang="zh-CN" altLang="en-US" sz="4000" b="1" dirty="0"/>
              <a:t>】</a:t>
            </a:r>
            <a:r>
              <a:rPr lang="zh-CN" altLang="en-US" sz="4000" b="1" dirty="0">
                <a:solidFill>
                  <a:srgbClr val="FF0000"/>
                </a:solidFill>
              </a:rPr>
              <a:t>与：</a:t>
            </a:r>
            <a:r>
              <a:rPr lang="zh-CN" altLang="en-US" sz="4000" b="1" dirty="0"/>
              <a:t>跟随。 </a:t>
            </a:r>
            <a:endParaRPr lang="zh-CN" altLang="en-US" sz="4000" b="1" dirty="0"/>
          </a:p>
          <a:p>
            <a:pPr>
              <a:buNone/>
            </a:pPr>
            <a:r>
              <a:rPr lang="zh-CN" altLang="en-US" sz="4000" b="1" dirty="0"/>
              <a:t>        【</a:t>
            </a:r>
            <a:r>
              <a:rPr lang="en-US" altLang="zh-CN" sz="4000" b="1" dirty="0"/>
              <a:t>15</a:t>
            </a:r>
            <a:r>
              <a:rPr lang="zh-CN" altLang="en-US" sz="4000" b="1" dirty="0"/>
              <a:t>】</a:t>
            </a:r>
            <a:r>
              <a:rPr lang="zh-CN" altLang="en-US" sz="4000" b="1" dirty="0">
                <a:solidFill>
                  <a:srgbClr val="FF0000"/>
                </a:solidFill>
              </a:rPr>
              <a:t>驰：</a:t>
            </a:r>
            <a:r>
              <a:rPr lang="zh-CN" altLang="en-US" sz="4000" b="1" dirty="0"/>
              <a:t>消失、逝去。 </a:t>
            </a:r>
            <a:endParaRPr lang="zh-CN" altLang="en-US" sz="4000" b="1" dirty="0"/>
          </a:p>
          <a:p>
            <a:pPr>
              <a:buNone/>
            </a:pPr>
            <a:r>
              <a:rPr lang="zh-CN" altLang="en-US" sz="4000" b="1" dirty="0"/>
              <a:t>        【</a:t>
            </a:r>
            <a:r>
              <a:rPr lang="en-US" altLang="zh-CN" sz="4000" b="1" dirty="0"/>
              <a:t>16</a:t>
            </a:r>
            <a:r>
              <a:rPr lang="zh-CN" altLang="en-US" sz="4000" b="1" dirty="0"/>
              <a:t>】</a:t>
            </a:r>
            <a:r>
              <a:rPr lang="zh-CN" altLang="en-US" sz="4000" b="1" dirty="0">
                <a:solidFill>
                  <a:srgbClr val="FF0000"/>
                </a:solidFill>
              </a:rPr>
              <a:t>日：</a:t>
            </a:r>
            <a:r>
              <a:rPr lang="zh-CN" altLang="en-US" sz="4000" b="1" dirty="0"/>
              <a:t>时间。 </a:t>
            </a:r>
            <a:endParaRPr lang="zh-CN" altLang="en-US" sz="4000" b="1" dirty="0"/>
          </a:p>
          <a:p>
            <a:pPr>
              <a:buNone/>
            </a:pPr>
            <a:r>
              <a:rPr lang="zh-CN" altLang="en-US" sz="4000" b="1" dirty="0"/>
              <a:t>        【</a:t>
            </a:r>
            <a:r>
              <a:rPr lang="en-US" altLang="zh-CN" sz="4000" b="1" dirty="0"/>
              <a:t>17</a:t>
            </a:r>
            <a:r>
              <a:rPr lang="zh-CN" altLang="en-US" sz="4000" b="1" dirty="0"/>
              <a:t>】</a:t>
            </a:r>
            <a:r>
              <a:rPr lang="zh-CN" altLang="en-US" sz="4000" b="1" dirty="0">
                <a:solidFill>
                  <a:srgbClr val="FF0000"/>
                </a:solidFill>
              </a:rPr>
              <a:t>遂：</a:t>
            </a:r>
            <a:r>
              <a:rPr lang="zh-CN" altLang="en-US" sz="4000" b="1" dirty="0"/>
              <a:t>于是，就。 </a:t>
            </a:r>
            <a:endParaRPr lang="zh-CN" altLang="en-US" sz="4000" b="1" dirty="0"/>
          </a:p>
          <a:p>
            <a:pPr>
              <a:buNone/>
            </a:pPr>
            <a:r>
              <a:rPr lang="zh-CN" altLang="en-US" sz="4000" b="1" dirty="0"/>
              <a:t>        【</a:t>
            </a:r>
            <a:r>
              <a:rPr lang="en-US" altLang="zh-CN" sz="4000" b="1" dirty="0"/>
              <a:t>18</a:t>
            </a:r>
            <a:r>
              <a:rPr lang="zh-CN" altLang="en-US" sz="4000" b="1" dirty="0"/>
              <a:t>】</a:t>
            </a:r>
            <a:r>
              <a:rPr lang="zh-CN" altLang="en-US" sz="4000" b="1" dirty="0">
                <a:solidFill>
                  <a:srgbClr val="FF0000"/>
                </a:solidFill>
              </a:rPr>
              <a:t>枯落：</a:t>
            </a:r>
            <a:r>
              <a:rPr lang="zh-CN" altLang="en-US" sz="4000" b="1" dirty="0"/>
              <a:t>枯枝和落叶，此指枯叶一样飘零，形容人韶华逝去。 </a:t>
            </a:r>
            <a:endParaRPr lang="zh-CN" altLang="en-US" sz="4000" b="1" dirty="0"/>
          </a:p>
        </p:txBody>
      </p:sp>
      <p:pic>
        <p:nvPicPr>
          <p:cNvPr id="10243" name="图片 11267" descr="t0139cd750c73f6119c"/>
          <p:cNvPicPr>
            <a:picLocks noChangeAspect="1"/>
          </p:cNvPicPr>
          <p:nvPr/>
        </p:nvPicPr>
        <p:blipFill>
          <a:blip r:embed="rId1"/>
          <a:stretch>
            <a:fillRect/>
          </a:stretch>
        </p:blipFill>
        <p:spPr>
          <a:xfrm>
            <a:off x="6877050" y="2276475"/>
            <a:ext cx="2266950" cy="2592388"/>
          </a:xfrm>
          <a:prstGeom prst="rect">
            <a:avLst/>
          </a:prstGeom>
          <a:noFill/>
          <a:ln w="9525">
            <a:noFill/>
          </a:ln>
        </p:spPr>
      </p:pic>
    </p:spTree>
  </p:cSld>
  <p:clrMapOvr>
    <a:masterClrMapping/>
  </p:clrMapOvr>
  <p:transition spd="med">
    <p:newsflash/>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265" name="标题 12289"/>
          <p:cNvSpPr>
            <a:spLocks noGrp="1"/>
          </p:cNvSpPr>
          <p:nvPr>
            <p:ph type="title"/>
          </p:nvPr>
        </p:nvSpPr>
        <p:spPr/>
        <p:txBody>
          <a:bodyPr anchor="ctr"/>
          <a:p>
            <a:br>
              <a:rPr lang="en-US" altLang="zh-CN" sz="4000" dirty="0"/>
            </a:br>
            <a:endParaRPr lang="en-US" altLang="zh-CN" sz="4000" dirty="0"/>
          </a:p>
        </p:txBody>
      </p:sp>
      <p:sp>
        <p:nvSpPr>
          <p:cNvPr id="11266" name="文本占位符 12290"/>
          <p:cNvSpPr>
            <a:spLocks noGrp="1"/>
          </p:cNvSpPr>
          <p:nvPr>
            <p:ph idx="1"/>
          </p:nvPr>
        </p:nvSpPr>
        <p:spPr>
          <a:xfrm>
            <a:off x="0" y="0"/>
            <a:ext cx="9144000" cy="6858000"/>
          </a:xfrm>
        </p:spPr>
        <p:txBody>
          <a:bodyPr anchor="t"/>
          <a:p>
            <a:pPr>
              <a:buNone/>
            </a:pPr>
            <a:r>
              <a:rPr lang="en-US" altLang="zh-CN" sz="4000" b="1" dirty="0"/>
              <a:t>        </a:t>
            </a:r>
            <a:r>
              <a:rPr lang="zh-CN" altLang="en-US" sz="4000" b="1" dirty="0"/>
              <a:t>【</a:t>
            </a:r>
            <a:r>
              <a:rPr lang="en-US" altLang="zh-CN" sz="4000" b="1" dirty="0"/>
              <a:t>19</a:t>
            </a:r>
            <a:r>
              <a:rPr lang="zh-CN" altLang="en-US" sz="4000" b="1" dirty="0"/>
              <a:t>】</a:t>
            </a:r>
            <a:r>
              <a:rPr lang="zh-CN" altLang="en-US" sz="4000" b="1" dirty="0">
                <a:solidFill>
                  <a:srgbClr val="FF0000"/>
                </a:solidFill>
              </a:rPr>
              <a:t>多不接世：</a:t>
            </a:r>
            <a:r>
              <a:rPr lang="zh-CN" altLang="en-US" sz="4000" b="1" dirty="0"/>
              <a:t>意思是对社会没有任何贡献。接世，接触社会，对社会有益。有“用世”的意思。 </a:t>
            </a:r>
            <a:endParaRPr lang="zh-CN" altLang="en-US" sz="4000" b="1" dirty="0"/>
          </a:p>
          <a:p>
            <a:pPr>
              <a:buNone/>
            </a:pPr>
            <a:r>
              <a:rPr lang="zh-CN" altLang="en-US" sz="4000" b="1" dirty="0"/>
              <a:t>        【</a:t>
            </a:r>
            <a:r>
              <a:rPr lang="en-US" altLang="zh-CN" sz="4000" b="1" dirty="0"/>
              <a:t>20</a:t>
            </a:r>
            <a:r>
              <a:rPr lang="zh-CN" altLang="en-US" sz="4000" b="1" dirty="0"/>
              <a:t>】</a:t>
            </a:r>
            <a:r>
              <a:rPr lang="zh-CN" altLang="en-US" sz="4000" b="1" dirty="0">
                <a:solidFill>
                  <a:srgbClr val="FF0000"/>
                </a:solidFill>
              </a:rPr>
              <a:t>穷庐：</a:t>
            </a:r>
            <a:r>
              <a:rPr lang="zh-CN" altLang="en-US" sz="4000" b="1" dirty="0"/>
              <a:t>破房子。 </a:t>
            </a:r>
            <a:endParaRPr lang="zh-CN" altLang="en-US" sz="4000" b="1" dirty="0"/>
          </a:p>
          <a:p>
            <a:pPr>
              <a:buNone/>
            </a:pPr>
            <a:r>
              <a:rPr lang="zh-CN" altLang="en-US" sz="4000" b="1" dirty="0"/>
              <a:t>        【</a:t>
            </a:r>
            <a:r>
              <a:rPr lang="en-US" altLang="zh-CN" sz="4000" b="1" dirty="0"/>
              <a:t>21</a:t>
            </a:r>
            <a:r>
              <a:rPr lang="zh-CN" altLang="en-US" sz="4000" b="1" dirty="0"/>
              <a:t>】</a:t>
            </a:r>
            <a:r>
              <a:rPr lang="zh-CN" altLang="en-US" sz="4000" b="1" dirty="0">
                <a:solidFill>
                  <a:srgbClr val="FF0000"/>
                </a:solidFill>
              </a:rPr>
              <a:t>将复何及：</a:t>
            </a:r>
            <a:r>
              <a:rPr lang="zh-CN" altLang="en-US" sz="4000" b="1" dirty="0"/>
              <a:t>又怎么来得及呢</a:t>
            </a:r>
            <a:r>
              <a:rPr lang="en-US" altLang="zh-CN" sz="4000" b="1" dirty="0">
                <a:latin typeface="宋体" panose="02010600030101010101" pitchFamily="2" charset="-122"/>
              </a:rPr>
              <a:t>!</a:t>
            </a:r>
            <a:endParaRPr lang="en-US" altLang="zh-CN" sz="4000" b="1" dirty="0">
              <a:latin typeface="宋体" panose="02010600030101010101" pitchFamily="2" charset="-122"/>
            </a:endParaRPr>
          </a:p>
        </p:txBody>
      </p:sp>
      <p:pic>
        <p:nvPicPr>
          <p:cNvPr id="11267" name="图片 12291" descr="t017ea54fca5d7c2fb9"/>
          <p:cNvPicPr>
            <a:picLocks noChangeAspect="1"/>
          </p:cNvPicPr>
          <p:nvPr/>
        </p:nvPicPr>
        <p:blipFill>
          <a:blip r:embed="rId1"/>
          <a:stretch>
            <a:fillRect/>
          </a:stretch>
        </p:blipFill>
        <p:spPr>
          <a:xfrm>
            <a:off x="0" y="3860800"/>
            <a:ext cx="9144000" cy="2997200"/>
          </a:xfrm>
          <a:prstGeom prst="rect">
            <a:avLst/>
          </a:prstGeom>
          <a:noFill/>
          <a:ln w="9525">
            <a:noFill/>
          </a:ln>
        </p:spPr>
      </p:pic>
    </p:spTree>
  </p:cSld>
  <p:clrMapOvr>
    <a:masterClrMapping/>
  </p:clrMapOvr>
  <p:transition spd="med">
    <p:newsfla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图片 1" descr="五丈原"/>
          <p:cNvPicPr>
            <a:picLocks noChangeAspect="1"/>
          </p:cNvPicPr>
          <p:nvPr/>
        </p:nvPicPr>
        <p:blipFill>
          <a:blip r:embed="rId1"/>
          <a:stretch>
            <a:fillRect/>
          </a:stretch>
        </p:blipFill>
        <p:spPr>
          <a:xfrm>
            <a:off x="31750" y="28575"/>
            <a:ext cx="9029700" cy="6816725"/>
          </a:xfrm>
          <a:prstGeom prst="rect">
            <a:avLst/>
          </a:prstGeom>
          <a:noFill/>
          <a:ln w="9525">
            <a:noFill/>
          </a:ln>
        </p:spPr>
      </p:pic>
    </p:spTree>
  </p:cSld>
  <p:clrMapOvr>
    <a:masterClrMapping/>
  </p:clrMapOvr>
  <p:transition spd="slow">
    <p:wipe dir="d"/>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289" name="标题 13313"/>
          <p:cNvSpPr>
            <a:spLocks noGrp="1"/>
          </p:cNvSpPr>
          <p:nvPr>
            <p:ph type="title"/>
          </p:nvPr>
        </p:nvSpPr>
        <p:spPr>
          <a:xfrm>
            <a:off x="457200" y="0"/>
            <a:ext cx="8229600" cy="836613"/>
          </a:xfrm>
        </p:spPr>
        <p:txBody>
          <a:bodyPr anchor="ctr"/>
          <a:p>
            <a:r>
              <a:rPr lang="zh-CN" altLang="en-US" sz="4000" b="1" dirty="0">
                <a:solidFill>
                  <a:srgbClr val="FF0000"/>
                </a:solidFill>
              </a:rPr>
              <a:t>重点句子</a:t>
            </a:r>
            <a:r>
              <a:rPr lang="zh-CN" altLang="en-US" dirty="0"/>
              <a:t> </a:t>
            </a:r>
            <a:endParaRPr lang="zh-CN" altLang="en-US" dirty="0"/>
          </a:p>
        </p:txBody>
      </p:sp>
      <p:sp>
        <p:nvSpPr>
          <p:cNvPr id="13315" name="内容占位符 13314"/>
          <p:cNvSpPr>
            <a:spLocks noGrp="1"/>
          </p:cNvSpPr>
          <p:nvPr>
            <p:ph idx="1"/>
          </p:nvPr>
        </p:nvSpPr>
        <p:spPr>
          <a:xfrm>
            <a:off x="0" y="836613"/>
            <a:ext cx="9144000" cy="6021387"/>
          </a:xfrm>
        </p:spPr>
        <p:txBody>
          <a:bodyPr anchor="t"/>
          <a:p>
            <a:pPr>
              <a:buNone/>
            </a:pPr>
            <a:r>
              <a:rPr lang="en-US" altLang="zh-CN" sz="4400" b="1" dirty="0"/>
              <a:t>       </a:t>
            </a:r>
            <a:r>
              <a:rPr lang="zh-CN" altLang="en-US" sz="4400" b="1" dirty="0"/>
              <a:t>【</a:t>
            </a:r>
            <a:r>
              <a:rPr lang="en-US" altLang="zh-CN" sz="4400" b="1" dirty="0"/>
              <a:t>1</a:t>
            </a:r>
            <a:r>
              <a:rPr lang="zh-CN" altLang="en-US" sz="4400" b="1" dirty="0"/>
              <a:t>】非淡泊无以明志， 非宁静无以致远。 </a:t>
            </a:r>
            <a:endParaRPr lang="zh-CN" altLang="en-US" sz="4400" b="1" dirty="0"/>
          </a:p>
          <a:p>
            <a:pPr>
              <a:buNone/>
            </a:pPr>
            <a:r>
              <a:rPr lang="zh-CN" altLang="en-US" sz="4400" b="1" dirty="0">
                <a:solidFill>
                  <a:srgbClr val="FF0000"/>
                </a:solidFill>
              </a:rPr>
              <a:t>         不恬静寡欲就无法明确志向，不排除外来干扰就无法达到远大目标。（互文）</a:t>
            </a:r>
            <a:endParaRPr lang="zh-CN" altLang="en-US" sz="4400" b="1" dirty="0">
              <a:solidFill>
                <a:srgbClr val="FF0000"/>
              </a:solidFill>
            </a:endParaRPr>
          </a:p>
        </p:txBody>
      </p:sp>
      <p:pic>
        <p:nvPicPr>
          <p:cNvPr id="12291" name="图片 13315" descr="t01cea30be194037a20"/>
          <p:cNvPicPr>
            <a:picLocks noChangeAspect="1"/>
          </p:cNvPicPr>
          <p:nvPr/>
        </p:nvPicPr>
        <p:blipFill>
          <a:blip r:embed="rId1"/>
          <a:stretch>
            <a:fillRect/>
          </a:stretch>
        </p:blipFill>
        <p:spPr>
          <a:xfrm>
            <a:off x="3851275" y="4292600"/>
            <a:ext cx="5292725" cy="2565400"/>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315">
                                            <p:txEl>
                                              <p:charRg st="29" end="73"/>
                                            </p:txEl>
                                          </p:spTgt>
                                        </p:tgtEl>
                                        <p:attrNameLst>
                                          <p:attrName>style.visibility</p:attrName>
                                        </p:attrNameLst>
                                      </p:cBhvr>
                                      <p:to>
                                        <p:strVal val="visible"/>
                                      </p:to>
                                    </p:set>
                                    <p:animEffect transition="in" filter="box(in)">
                                      <p:cBhvr>
                                        <p:cTn id="7" dur="500"/>
                                        <p:tgtEl>
                                          <p:spTgt spid="13315">
                                            <p:txEl>
                                              <p:charRg st="29" end="7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3" name="标题 14337"/>
          <p:cNvSpPr>
            <a:spLocks noGrp="1"/>
          </p:cNvSpPr>
          <p:nvPr>
            <p:ph type="title"/>
          </p:nvPr>
        </p:nvSpPr>
        <p:spPr/>
        <p:txBody>
          <a:bodyPr anchor="ctr"/>
          <a:p>
            <a:br>
              <a:rPr lang="en-US" altLang="zh-CN" sz="4000" dirty="0"/>
            </a:br>
            <a:endParaRPr lang="en-US" altLang="zh-CN" sz="4000" dirty="0"/>
          </a:p>
        </p:txBody>
      </p:sp>
      <p:sp>
        <p:nvSpPr>
          <p:cNvPr id="14339" name="内容占位符 14338"/>
          <p:cNvSpPr>
            <a:spLocks noGrp="1"/>
          </p:cNvSpPr>
          <p:nvPr>
            <p:ph idx="1"/>
          </p:nvPr>
        </p:nvSpPr>
        <p:spPr>
          <a:xfrm>
            <a:off x="0" y="0"/>
            <a:ext cx="9144000" cy="6858000"/>
          </a:xfrm>
        </p:spPr>
        <p:txBody>
          <a:bodyPr anchor="t"/>
          <a:p>
            <a:pPr>
              <a:buNone/>
            </a:pPr>
            <a:r>
              <a:rPr lang="en-US" altLang="zh-CN" sz="4000" b="1" dirty="0"/>
              <a:t>        </a:t>
            </a:r>
            <a:r>
              <a:rPr lang="zh-CN" altLang="en-US" sz="4000" b="1" dirty="0"/>
              <a:t>【</a:t>
            </a:r>
            <a:r>
              <a:rPr lang="en-US" altLang="zh-CN" sz="4000" b="1" dirty="0"/>
              <a:t>2</a:t>
            </a:r>
            <a:r>
              <a:rPr lang="zh-CN" altLang="en-US" sz="4000" b="1" dirty="0"/>
              <a:t>】淫慢则不能励精， 险躁则不能冶性。</a:t>
            </a:r>
            <a:endParaRPr lang="zh-CN" altLang="en-US" sz="4000" b="1" dirty="0"/>
          </a:p>
          <a:p>
            <a:pPr>
              <a:spcBef>
                <a:spcPct val="50000"/>
              </a:spcBef>
              <a:buClrTx/>
              <a:buNone/>
            </a:pPr>
            <a:r>
              <a:rPr lang="zh-CN" altLang="en-US" sz="4000" b="1" dirty="0">
                <a:solidFill>
                  <a:srgbClr val="FF0000"/>
                </a:solidFill>
              </a:rPr>
              <a:t>          放纵懒散就不能振奋精神，冒险急躁就不能陶冶性情。</a:t>
            </a:r>
            <a:endParaRPr lang="zh-CN" altLang="en-US" sz="4000" b="1" dirty="0">
              <a:solidFill>
                <a:srgbClr val="FF0000"/>
              </a:solidFill>
            </a:endParaRPr>
          </a:p>
          <a:p>
            <a:pPr>
              <a:buNone/>
            </a:pPr>
            <a:endParaRPr lang="zh-CN" altLang="en-US" sz="4800" b="1" dirty="0"/>
          </a:p>
          <a:p>
            <a:pPr>
              <a:buNone/>
            </a:pPr>
            <a:r>
              <a:rPr lang="zh-CN" altLang="en-US" sz="4000" b="1" dirty="0"/>
              <a:t>【</a:t>
            </a:r>
            <a:r>
              <a:rPr lang="en-US" altLang="zh-CN" sz="4000" b="1" dirty="0"/>
              <a:t>3</a:t>
            </a:r>
            <a:r>
              <a:rPr lang="zh-CN" altLang="en-US" sz="4000" b="1" dirty="0"/>
              <a:t>】非学无以广才，非志无以成学。</a:t>
            </a:r>
            <a:endParaRPr lang="zh-CN" altLang="en-US" sz="4000" b="1" dirty="0"/>
          </a:p>
          <a:p>
            <a:pPr>
              <a:buNone/>
            </a:pPr>
            <a:r>
              <a:rPr lang="zh-CN" altLang="en-US" sz="4000" b="1" dirty="0"/>
              <a:t>        </a:t>
            </a:r>
            <a:r>
              <a:rPr lang="zh-CN" altLang="en-US" sz="4000" b="1" dirty="0">
                <a:solidFill>
                  <a:srgbClr val="FF0000"/>
                </a:solidFill>
              </a:rPr>
              <a:t>所以不学习就无法增长才干，没有志向就不能使学习有所成就。</a:t>
            </a:r>
            <a:endParaRPr lang="zh-CN" altLang="en-US" sz="4000" b="1" dirty="0">
              <a:solidFill>
                <a:srgbClr val="FF0000"/>
              </a:solidFill>
            </a:endParaRPr>
          </a:p>
          <a:p>
            <a:pPr>
              <a:buNone/>
            </a:pPr>
            <a:endParaRPr lang="zh-CN" altLang="en-US" sz="4000" dirty="0">
              <a:solidFill>
                <a:srgbClr val="FF0000"/>
              </a:solidFill>
            </a:endParaRPr>
          </a:p>
        </p:txBody>
      </p:sp>
      <p:pic>
        <p:nvPicPr>
          <p:cNvPr id="13315" name="图片 14339" descr="t010667676df2b24b67"/>
          <p:cNvPicPr>
            <a:picLocks noChangeAspect="1"/>
          </p:cNvPicPr>
          <p:nvPr/>
        </p:nvPicPr>
        <p:blipFill>
          <a:blip r:embed="rId1"/>
          <a:stretch>
            <a:fillRect/>
          </a:stretch>
        </p:blipFill>
        <p:spPr>
          <a:xfrm>
            <a:off x="5435600" y="2349500"/>
            <a:ext cx="3708400" cy="1296988"/>
          </a:xfrm>
          <a:prstGeom prst="rect">
            <a:avLst/>
          </a:prstGeom>
          <a:noFill/>
          <a:ln w="9525">
            <a:noFill/>
          </a:ln>
        </p:spPr>
      </p:pic>
      <p:pic>
        <p:nvPicPr>
          <p:cNvPr id="13316" name="图片 14340" descr="zao5"/>
          <p:cNvPicPr>
            <a:picLocks noChangeAspect="1"/>
          </p:cNvPicPr>
          <p:nvPr/>
        </p:nvPicPr>
        <p:blipFill>
          <a:blip r:embed="rId2"/>
          <a:stretch>
            <a:fillRect/>
          </a:stretch>
        </p:blipFill>
        <p:spPr>
          <a:xfrm>
            <a:off x="6858000" y="5300663"/>
            <a:ext cx="2286000" cy="1557337"/>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339">
                                            <p:txEl>
                                              <p:charRg st="29" end="64"/>
                                            </p:txEl>
                                          </p:spTgt>
                                        </p:tgtEl>
                                        <p:attrNameLst>
                                          <p:attrName>style.visibility</p:attrName>
                                        </p:attrNameLst>
                                      </p:cBhvr>
                                      <p:to>
                                        <p:strVal val="visible"/>
                                      </p:to>
                                    </p:set>
                                    <p:animEffect transition="in" filter="box(in)">
                                      <p:cBhvr>
                                        <p:cTn id="7" dur="500"/>
                                        <p:tgtEl>
                                          <p:spTgt spid="14339">
                                            <p:txEl>
                                              <p:charRg st="29" end="64"/>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4339">
                                            <p:txEl>
                                              <p:charRg st="83" end="120"/>
                                            </p:txEl>
                                          </p:spTgt>
                                        </p:tgtEl>
                                        <p:attrNameLst>
                                          <p:attrName>style.visibility</p:attrName>
                                        </p:attrNameLst>
                                      </p:cBhvr>
                                      <p:to>
                                        <p:strVal val="visible"/>
                                      </p:to>
                                    </p:set>
                                    <p:animEffect transition="in" filter="diamond(in)">
                                      <p:cBhvr>
                                        <p:cTn id="12" dur="2000"/>
                                        <p:tgtEl>
                                          <p:spTgt spid="14339">
                                            <p:txEl>
                                              <p:charRg st="83" end="1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337" name="标题 15361"/>
          <p:cNvSpPr>
            <a:spLocks noGrp="1"/>
          </p:cNvSpPr>
          <p:nvPr>
            <p:ph type="title"/>
          </p:nvPr>
        </p:nvSpPr>
        <p:spPr>
          <a:xfrm>
            <a:off x="457200" y="0"/>
            <a:ext cx="8229600" cy="765175"/>
          </a:xfrm>
        </p:spPr>
        <p:txBody>
          <a:bodyPr anchor="ctr"/>
          <a:p>
            <a:r>
              <a:rPr lang="zh-CN" altLang="en-US" sz="4000" b="1" dirty="0">
                <a:solidFill>
                  <a:srgbClr val="FF0000"/>
                </a:solidFill>
              </a:rPr>
              <a:t>翻译文章</a:t>
            </a:r>
            <a:endParaRPr lang="zh-CN" altLang="en-US" sz="4000" b="1" dirty="0">
              <a:solidFill>
                <a:srgbClr val="FF0000"/>
              </a:solidFill>
            </a:endParaRPr>
          </a:p>
        </p:txBody>
      </p:sp>
      <p:sp>
        <p:nvSpPr>
          <p:cNvPr id="14338" name="文本占位符 15362"/>
          <p:cNvSpPr>
            <a:spLocks noGrp="1"/>
          </p:cNvSpPr>
          <p:nvPr>
            <p:ph idx="1"/>
          </p:nvPr>
        </p:nvSpPr>
        <p:spPr>
          <a:xfrm>
            <a:off x="0" y="908050"/>
            <a:ext cx="8891588" cy="5949950"/>
          </a:xfrm>
        </p:spPr>
        <p:txBody>
          <a:bodyPr anchor="t"/>
          <a:p>
            <a:pPr>
              <a:buNone/>
            </a:pPr>
            <a:r>
              <a:rPr lang="en-US" altLang="zh-CN" sz="4000" b="1" dirty="0"/>
              <a:t>          </a:t>
            </a:r>
            <a:r>
              <a:rPr lang="zh-CN" altLang="en-US" sz="4400" b="1" dirty="0"/>
              <a:t>君子的操守，（应该）恬静以修善自身，俭朴以淳养品德。不把名利看得轻淡就不能明确自己的志向，不能平静己心就不能实现远大的目标。学习必须静心，才识需要学习，不学习无从拓广才识，不立志不能学习成功。</a:t>
            </a:r>
            <a:endParaRPr lang="zh-CN" altLang="en-US" sz="4400" b="1" dirty="0"/>
          </a:p>
        </p:txBody>
      </p:sp>
      <p:pic>
        <p:nvPicPr>
          <p:cNvPr id="14339" name="图片 15363" descr="t01cf7dce8b5c34d0dc"/>
          <p:cNvPicPr>
            <a:picLocks noChangeAspect="1"/>
          </p:cNvPicPr>
          <p:nvPr/>
        </p:nvPicPr>
        <p:blipFill>
          <a:blip r:embed="rId1"/>
          <a:stretch>
            <a:fillRect/>
          </a:stretch>
        </p:blipFill>
        <p:spPr>
          <a:xfrm>
            <a:off x="0" y="5876925"/>
            <a:ext cx="9144000" cy="981075"/>
          </a:xfrm>
          <a:prstGeom prst="rect">
            <a:avLst/>
          </a:prstGeom>
          <a:noFill/>
          <a:ln w="9525">
            <a:noFill/>
          </a:ln>
        </p:spPr>
      </p:pic>
      <p:pic>
        <p:nvPicPr>
          <p:cNvPr id="14340" name="图片 15364" descr="t01bef1a65a11508885"/>
          <p:cNvPicPr>
            <a:picLocks noChangeAspect="1"/>
          </p:cNvPicPr>
          <p:nvPr/>
        </p:nvPicPr>
        <p:blipFill>
          <a:blip r:embed="rId2"/>
          <a:stretch>
            <a:fillRect/>
          </a:stretch>
        </p:blipFill>
        <p:spPr>
          <a:xfrm>
            <a:off x="0" y="0"/>
            <a:ext cx="1547813" cy="1557338"/>
          </a:xfrm>
          <a:prstGeom prst="rect">
            <a:avLst/>
          </a:prstGeom>
          <a:noFill/>
          <a:ln w="9525">
            <a:noFill/>
          </a:ln>
        </p:spPr>
      </p:pic>
    </p:spTree>
  </p:cSld>
  <p:clrMapOvr>
    <a:masterClrMapping/>
  </p:clrMapOvr>
  <p:transition spd="med">
    <p:newsflash/>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1" name="标题 16385"/>
          <p:cNvSpPr>
            <a:spLocks noGrp="1"/>
          </p:cNvSpPr>
          <p:nvPr>
            <p:ph type="title"/>
          </p:nvPr>
        </p:nvSpPr>
        <p:spPr/>
        <p:txBody>
          <a:bodyPr anchor="ctr"/>
          <a:p>
            <a:br>
              <a:rPr lang="en-US" altLang="zh-CN" sz="4000" dirty="0"/>
            </a:br>
            <a:endParaRPr lang="en-US" altLang="zh-CN" sz="4000" dirty="0"/>
          </a:p>
        </p:txBody>
      </p:sp>
      <p:sp>
        <p:nvSpPr>
          <p:cNvPr id="15362" name="文本占位符 16386"/>
          <p:cNvSpPr>
            <a:spLocks noGrp="1"/>
          </p:cNvSpPr>
          <p:nvPr>
            <p:ph idx="1"/>
          </p:nvPr>
        </p:nvSpPr>
        <p:spPr>
          <a:xfrm>
            <a:off x="0" y="0"/>
            <a:ext cx="9144000" cy="6858000"/>
          </a:xfrm>
        </p:spPr>
        <p:txBody>
          <a:bodyPr anchor="t"/>
          <a:p>
            <a:pPr>
              <a:buNone/>
            </a:pPr>
            <a:r>
              <a:rPr lang="en-US" altLang="zh-CN" sz="4400" b="1" dirty="0"/>
              <a:t>          </a:t>
            </a:r>
            <a:r>
              <a:rPr lang="zh-CN" altLang="en-US" sz="4400" b="1" dirty="0"/>
              <a:t>沉迷滞迟就不能励精求进，偏狭躁进就不能冶炼性情。年年岁岁时日飞驰，意志也随光阴一日日逝去，于是渐渐枯零凋落，大多不能融入社会，可悲地守着贫寒的居舍，那时（后悔）哪来得及！</a:t>
            </a:r>
            <a:endParaRPr lang="zh-CN" altLang="en-US" sz="4400" b="1" dirty="0"/>
          </a:p>
          <a:p>
            <a:pPr>
              <a:buNone/>
            </a:pPr>
            <a:endParaRPr lang="zh-CN" altLang="en-US" sz="4400" b="1" dirty="0"/>
          </a:p>
          <a:p>
            <a:pPr>
              <a:buNone/>
            </a:pPr>
            <a:endParaRPr lang="zh-CN" altLang="en-US" dirty="0"/>
          </a:p>
        </p:txBody>
      </p:sp>
      <p:pic>
        <p:nvPicPr>
          <p:cNvPr id="15363" name="图片 16387" descr="t01ec1b21bb22e81ea1"/>
          <p:cNvPicPr>
            <a:picLocks noChangeAspect="1"/>
          </p:cNvPicPr>
          <p:nvPr/>
        </p:nvPicPr>
        <p:blipFill>
          <a:blip r:embed="rId1"/>
          <a:stretch>
            <a:fillRect/>
          </a:stretch>
        </p:blipFill>
        <p:spPr>
          <a:xfrm>
            <a:off x="0" y="4508500"/>
            <a:ext cx="9144000" cy="2349500"/>
          </a:xfrm>
          <a:prstGeom prst="rect">
            <a:avLst/>
          </a:prstGeom>
          <a:noFill/>
          <a:ln w="9525">
            <a:noFill/>
          </a:ln>
        </p:spPr>
      </p:pic>
    </p:spTree>
  </p:cSld>
  <p:clrMapOvr>
    <a:masterClrMapping/>
  </p:clrMapOvr>
  <p:transition spd="med">
    <p:newsflash/>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5" name="标题 17409"/>
          <p:cNvSpPr>
            <a:spLocks noGrp="1"/>
          </p:cNvSpPr>
          <p:nvPr>
            <p:ph type="title"/>
          </p:nvPr>
        </p:nvSpPr>
        <p:spPr>
          <a:xfrm>
            <a:off x="468313" y="0"/>
            <a:ext cx="8229600" cy="708025"/>
          </a:xfrm>
        </p:spPr>
        <p:txBody>
          <a:bodyPr anchor="ctr"/>
          <a:p>
            <a:r>
              <a:rPr lang="zh-CN" altLang="en-US" sz="4000" b="1" dirty="0">
                <a:solidFill>
                  <a:srgbClr val="FF0000"/>
                </a:solidFill>
              </a:rPr>
              <a:t>问题探究</a:t>
            </a:r>
            <a:endParaRPr lang="zh-CN" altLang="en-US" sz="4000" b="1" dirty="0">
              <a:solidFill>
                <a:srgbClr val="FF0000"/>
              </a:solidFill>
            </a:endParaRPr>
          </a:p>
        </p:txBody>
      </p:sp>
      <p:sp>
        <p:nvSpPr>
          <p:cNvPr id="17411" name="内容占位符 17410"/>
          <p:cNvSpPr>
            <a:spLocks noGrp="1"/>
          </p:cNvSpPr>
          <p:nvPr>
            <p:ph idx="1"/>
          </p:nvPr>
        </p:nvSpPr>
        <p:spPr>
          <a:xfrm>
            <a:off x="0" y="765175"/>
            <a:ext cx="9144000" cy="6092825"/>
          </a:xfrm>
        </p:spPr>
        <p:txBody>
          <a:bodyPr anchor="t"/>
          <a:p>
            <a:pPr>
              <a:buNone/>
            </a:pPr>
            <a:r>
              <a:rPr lang="en-US" altLang="zh-CN" sz="4000" b="1" dirty="0"/>
              <a:t>           1</a:t>
            </a:r>
            <a:r>
              <a:rPr lang="zh-CN" altLang="en-US" sz="4000" b="1" dirty="0"/>
              <a:t>、说说本文的主要内容。</a:t>
            </a:r>
            <a:endParaRPr lang="zh-CN" altLang="en-US" sz="4000" b="1" dirty="0"/>
          </a:p>
          <a:p>
            <a:pPr>
              <a:buNone/>
            </a:pPr>
            <a:r>
              <a:rPr lang="zh-CN" altLang="en-US" sz="4000" b="1" dirty="0"/>
              <a:t>          </a:t>
            </a:r>
            <a:r>
              <a:rPr lang="zh-CN" altLang="en-US" sz="4400" b="1" dirty="0">
                <a:solidFill>
                  <a:srgbClr val="FF0000"/>
                </a:solidFill>
              </a:rPr>
              <a:t>写了诸葛亮希望儿子需要珍惜时间，刻苦学习，学有所成。</a:t>
            </a:r>
            <a:endParaRPr lang="zh-CN" altLang="en-US" sz="4400" b="1" dirty="0">
              <a:solidFill>
                <a:srgbClr val="FF0000"/>
              </a:solidFill>
            </a:endParaRPr>
          </a:p>
          <a:p>
            <a:pPr>
              <a:buNone/>
            </a:pPr>
            <a:r>
              <a:rPr lang="zh-CN" altLang="en-US" sz="4000" b="1" dirty="0"/>
              <a:t>           </a:t>
            </a:r>
            <a:r>
              <a:rPr lang="en-US" altLang="zh-CN" sz="4000" b="1" dirty="0"/>
              <a:t>2 </a:t>
            </a:r>
            <a:r>
              <a:rPr lang="zh-CN" altLang="en-US" sz="4000" b="1" dirty="0"/>
              <a:t>、作者写这封信的用意是什么</a:t>
            </a:r>
            <a:r>
              <a:rPr lang="en-US" altLang="zh-CN" sz="4000" b="1" dirty="0"/>
              <a:t>?</a:t>
            </a:r>
            <a:endParaRPr lang="en-US" altLang="zh-CN" sz="4000" b="1" dirty="0"/>
          </a:p>
          <a:p>
            <a:pPr>
              <a:buNone/>
            </a:pPr>
            <a:r>
              <a:rPr lang="en-US" altLang="zh-CN" sz="4000" b="1" dirty="0"/>
              <a:t>          </a:t>
            </a:r>
            <a:r>
              <a:rPr lang="zh-CN" altLang="en-US" sz="4400" b="1" dirty="0">
                <a:solidFill>
                  <a:srgbClr val="FF0000"/>
                </a:solidFill>
              </a:rPr>
              <a:t>诸葛亮写这封家书用意是告诫儿子要注意珍惜时间，勉励他刻苦学习。</a:t>
            </a:r>
            <a:endParaRPr lang="zh-CN" altLang="en-US" sz="4400" b="1" dirty="0">
              <a:solidFill>
                <a:srgbClr val="FF0000"/>
              </a:solidFill>
            </a:endParaRPr>
          </a:p>
        </p:txBody>
      </p:sp>
      <p:pic>
        <p:nvPicPr>
          <p:cNvPr id="16387" name="图片 17411" descr="风景24"/>
          <p:cNvPicPr>
            <a:picLocks noChangeAspect="1"/>
          </p:cNvPicPr>
          <p:nvPr/>
        </p:nvPicPr>
        <p:blipFill>
          <a:blip r:embed="rId1"/>
          <a:stretch>
            <a:fillRect/>
          </a:stretch>
        </p:blipFill>
        <p:spPr>
          <a:xfrm>
            <a:off x="4356100" y="5445125"/>
            <a:ext cx="4787900" cy="1412875"/>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charRg st="24" end="61"/>
                                            </p:txEl>
                                          </p:spTgt>
                                        </p:tgtEl>
                                        <p:attrNameLst>
                                          <p:attrName>style.visibility</p:attrName>
                                        </p:attrNameLst>
                                      </p:cBhvr>
                                      <p:to>
                                        <p:strVal val="visible"/>
                                      </p:to>
                                    </p:set>
                                    <p:animEffect transition="in" filter="blinds(horizontal)">
                                      <p:cBhvr>
                                        <p:cTn id="7" dur="500"/>
                                        <p:tgtEl>
                                          <p:spTgt spid="17411">
                                            <p:txEl>
                                              <p:charRg st="24" end="6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411">
                                            <p:txEl>
                                              <p:charRg st="89" end="131"/>
                                            </p:txEl>
                                          </p:spTgt>
                                        </p:tgtEl>
                                        <p:attrNameLst>
                                          <p:attrName>style.visibility</p:attrName>
                                        </p:attrNameLst>
                                      </p:cBhvr>
                                      <p:to>
                                        <p:strVal val="visible"/>
                                      </p:to>
                                    </p:set>
                                    <p:animEffect transition="in" filter="blinds(horizontal)">
                                      <p:cBhvr>
                                        <p:cTn id="12" dur="500"/>
                                        <p:tgtEl>
                                          <p:spTgt spid="17411">
                                            <p:txEl>
                                              <p:charRg st="89"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09" name="标题 18433"/>
          <p:cNvSpPr>
            <a:spLocks noGrp="1"/>
          </p:cNvSpPr>
          <p:nvPr>
            <p:ph type="title"/>
          </p:nvPr>
        </p:nvSpPr>
        <p:spPr/>
        <p:txBody>
          <a:bodyPr anchor="ctr"/>
          <a:p>
            <a:br>
              <a:rPr lang="en-US" altLang="zh-CN" sz="4000" dirty="0"/>
            </a:br>
            <a:endParaRPr lang="en-US" altLang="zh-CN" sz="4000" dirty="0"/>
          </a:p>
        </p:txBody>
      </p:sp>
      <p:sp>
        <p:nvSpPr>
          <p:cNvPr id="18435" name="内容占位符 18434"/>
          <p:cNvSpPr>
            <a:spLocks noGrp="1"/>
          </p:cNvSpPr>
          <p:nvPr>
            <p:ph idx="1"/>
          </p:nvPr>
        </p:nvSpPr>
        <p:spPr>
          <a:xfrm>
            <a:off x="0" y="0"/>
            <a:ext cx="9144000" cy="6858000"/>
          </a:xfrm>
        </p:spPr>
        <p:txBody>
          <a:bodyPr anchor="t"/>
          <a:p>
            <a:pPr>
              <a:buNone/>
            </a:pPr>
            <a:r>
              <a:rPr lang="en-US" altLang="zh-CN" sz="4000" b="1" dirty="0"/>
              <a:t>3</a:t>
            </a:r>
            <a:r>
              <a:rPr lang="zh-CN" altLang="en-US" sz="4000" b="1" dirty="0"/>
              <a:t>、文中有两句话常被人们用作“志当存高远”的座右铭，请写出这两句话</a:t>
            </a:r>
            <a:r>
              <a:rPr lang="en-US" altLang="zh-CN" sz="4000" b="1" dirty="0"/>
              <a:t>?</a:t>
            </a:r>
            <a:endParaRPr lang="en-US" altLang="zh-CN" sz="4000" b="1" dirty="0"/>
          </a:p>
          <a:p>
            <a:pPr>
              <a:buNone/>
            </a:pPr>
            <a:r>
              <a:rPr lang="en-US" altLang="zh-CN" sz="4000" b="1" dirty="0"/>
              <a:t>          </a:t>
            </a:r>
            <a:r>
              <a:rPr lang="zh-CN" altLang="en-US" sz="4400" b="1" dirty="0">
                <a:solidFill>
                  <a:srgbClr val="FF0000"/>
                </a:solidFill>
              </a:rPr>
              <a:t>非淡泊无以明志，非宁静无以致远。</a:t>
            </a:r>
            <a:endParaRPr lang="zh-CN" altLang="en-US" sz="4400" b="1" dirty="0">
              <a:solidFill>
                <a:srgbClr val="FF0000"/>
              </a:solidFill>
            </a:endParaRPr>
          </a:p>
          <a:p>
            <a:pPr>
              <a:buNone/>
            </a:pPr>
            <a:r>
              <a:rPr lang="en-US" altLang="zh-CN" sz="4000" b="1" dirty="0"/>
              <a:t>4</a:t>
            </a:r>
            <a:r>
              <a:rPr lang="zh-CN" altLang="en-US" sz="4000" b="1" dirty="0"/>
              <a:t>、诫子书从哪两个方面展开论述？</a:t>
            </a:r>
            <a:endParaRPr lang="zh-CN" altLang="en-US" sz="4000" b="1" dirty="0"/>
          </a:p>
          <a:p>
            <a:pPr>
              <a:buNone/>
            </a:pPr>
            <a:r>
              <a:rPr lang="zh-CN" altLang="en-US" sz="4000" b="1" dirty="0"/>
              <a:t>          </a:t>
            </a:r>
            <a:r>
              <a:rPr lang="zh-CN" altLang="en-US" sz="4400" b="1" dirty="0">
                <a:solidFill>
                  <a:srgbClr val="FF0000"/>
                </a:solidFill>
              </a:rPr>
              <a:t>物质生活和精神生活，立功与立德。  </a:t>
            </a:r>
            <a:endParaRPr lang="zh-CN" altLang="en-US" sz="4400" b="1" dirty="0">
              <a:solidFill>
                <a:srgbClr val="FF0000"/>
              </a:solidFill>
            </a:endParaRPr>
          </a:p>
        </p:txBody>
      </p:sp>
      <p:pic>
        <p:nvPicPr>
          <p:cNvPr id="17411" name="图片 18435" descr="风景44"/>
          <p:cNvPicPr>
            <a:picLocks noChangeAspect="1"/>
          </p:cNvPicPr>
          <p:nvPr/>
        </p:nvPicPr>
        <p:blipFill>
          <a:blip r:embed="rId1"/>
          <a:stretch>
            <a:fillRect/>
          </a:stretch>
        </p:blipFill>
        <p:spPr>
          <a:xfrm>
            <a:off x="2051050" y="4581525"/>
            <a:ext cx="7092950" cy="2276475"/>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435">
                                            <p:txEl>
                                              <p:charRg st="35" end="66"/>
                                            </p:txEl>
                                          </p:spTgt>
                                        </p:tgtEl>
                                        <p:attrNameLst>
                                          <p:attrName>style.visibility</p:attrName>
                                        </p:attrNameLst>
                                      </p:cBhvr>
                                      <p:to>
                                        <p:strVal val="visible"/>
                                      </p:to>
                                    </p:set>
                                    <p:animEffect transition="in" filter="diamond(in)">
                                      <p:cBhvr>
                                        <p:cTn id="7" dur="2000"/>
                                        <p:tgtEl>
                                          <p:spTgt spid="18435">
                                            <p:txEl>
                                              <p:charRg st="35" end="66"/>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8435">
                                            <p:txEl>
                                              <p:charRg st="83" end="112"/>
                                            </p:txEl>
                                          </p:spTgt>
                                        </p:tgtEl>
                                        <p:attrNameLst>
                                          <p:attrName>style.visibility</p:attrName>
                                        </p:attrNameLst>
                                      </p:cBhvr>
                                      <p:to>
                                        <p:strVal val="visible"/>
                                      </p:to>
                                    </p:set>
                                    <p:animEffect transition="in" filter="checkerboard(across)">
                                      <p:cBhvr>
                                        <p:cTn id="12" dur="500"/>
                                        <p:tgtEl>
                                          <p:spTgt spid="18435">
                                            <p:txEl>
                                              <p:charRg st="83" end="1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3" name="标题 19457"/>
          <p:cNvSpPr>
            <a:spLocks noGrp="1"/>
          </p:cNvSpPr>
          <p:nvPr>
            <p:ph type="title"/>
          </p:nvPr>
        </p:nvSpPr>
        <p:spPr/>
        <p:txBody>
          <a:bodyPr anchor="ctr"/>
          <a:p>
            <a:br>
              <a:rPr lang="en-US" altLang="zh-CN" sz="4000" dirty="0"/>
            </a:br>
            <a:endParaRPr lang="en-US" altLang="zh-CN" sz="4000" dirty="0"/>
          </a:p>
        </p:txBody>
      </p:sp>
      <p:sp>
        <p:nvSpPr>
          <p:cNvPr id="19459" name="内容占位符 19458"/>
          <p:cNvSpPr>
            <a:spLocks noGrp="1"/>
          </p:cNvSpPr>
          <p:nvPr>
            <p:ph idx="1"/>
          </p:nvPr>
        </p:nvSpPr>
        <p:spPr>
          <a:xfrm>
            <a:off x="0" y="0"/>
            <a:ext cx="9144000" cy="6858000"/>
          </a:xfrm>
        </p:spPr>
        <p:txBody>
          <a:bodyPr anchor="t"/>
          <a:p>
            <a:pPr>
              <a:buNone/>
            </a:pPr>
            <a:r>
              <a:rPr lang="en-US" altLang="zh-CN" sz="4000" b="1" dirty="0"/>
              <a:t>5</a:t>
            </a:r>
            <a:r>
              <a:rPr lang="zh-CN" altLang="en-US" sz="4000" b="1" dirty="0"/>
              <a:t>、本文作者就哪几个方面进行了论述？从这几个方面又是怎样展开论述的？</a:t>
            </a:r>
            <a:endParaRPr lang="zh-CN" altLang="en-US" sz="4000" b="1" dirty="0"/>
          </a:p>
          <a:p>
            <a:pPr>
              <a:buNone/>
            </a:pPr>
            <a:r>
              <a:rPr lang="zh-CN" altLang="en-US" sz="4400" b="1" dirty="0">
                <a:solidFill>
                  <a:srgbClr val="FF0000"/>
                </a:solidFill>
              </a:rPr>
              <a:t>         </a:t>
            </a:r>
            <a:r>
              <a:rPr lang="zh-CN" altLang="en-US" sz="4400" b="1" dirty="0"/>
              <a:t>从</a:t>
            </a:r>
            <a:r>
              <a:rPr lang="zh-CN" altLang="en-US" sz="4400" b="1" dirty="0">
                <a:solidFill>
                  <a:srgbClr val="FF0000"/>
                </a:solidFill>
              </a:rPr>
              <a:t>品行</a:t>
            </a:r>
            <a:r>
              <a:rPr lang="zh-CN" altLang="en-US" sz="4400" b="1" dirty="0"/>
              <a:t>，</a:t>
            </a:r>
            <a:r>
              <a:rPr lang="zh-CN" altLang="en-US" sz="4400" b="1" dirty="0">
                <a:solidFill>
                  <a:srgbClr val="FF0000"/>
                </a:solidFill>
              </a:rPr>
              <a:t>学习</a:t>
            </a:r>
            <a:r>
              <a:rPr lang="zh-CN" altLang="en-US" sz="4400" b="1" dirty="0"/>
              <a:t>，</a:t>
            </a:r>
            <a:r>
              <a:rPr lang="zh-CN" altLang="en-US" sz="4400" b="1" dirty="0">
                <a:solidFill>
                  <a:srgbClr val="FF0000"/>
                </a:solidFill>
              </a:rPr>
              <a:t>志向</a:t>
            </a:r>
            <a:r>
              <a:rPr lang="zh-CN" altLang="en-US" sz="4400" b="1" dirty="0"/>
              <a:t>三个方面。讲：要宁静，淡泊及早努力还将三个方面连接在一起论述。</a:t>
            </a:r>
            <a:endParaRPr lang="zh-CN" altLang="en-US" sz="4400" b="1" dirty="0"/>
          </a:p>
          <a:p>
            <a:pPr>
              <a:buNone/>
            </a:pPr>
            <a:r>
              <a:rPr lang="en-US" altLang="zh-CN" sz="4000" b="1" dirty="0"/>
              <a:t>6</a:t>
            </a:r>
            <a:r>
              <a:rPr lang="zh-CN" altLang="en-US" sz="4000" b="1" dirty="0"/>
              <a:t>、本文表达中心的句子是什么？</a:t>
            </a:r>
            <a:endParaRPr lang="zh-CN" altLang="en-US" sz="4000" b="1" dirty="0"/>
          </a:p>
          <a:p>
            <a:pPr>
              <a:buNone/>
            </a:pPr>
            <a:r>
              <a:rPr lang="zh-CN" altLang="en-US" sz="4400" b="1" dirty="0">
                <a:solidFill>
                  <a:srgbClr val="FF0000"/>
                </a:solidFill>
              </a:rPr>
              <a:t>         非澹泊（或者淡泊）无以明志，非宁静无以致远。</a:t>
            </a:r>
            <a:endParaRPr lang="zh-CN" altLang="en-US" sz="4400" b="1" dirty="0">
              <a:solidFill>
                <a:srgbClr val="FF0000"/>
              </a:solidFill>
            </a:endParaRPr>
          </a:p>
        </p:txBody>
      </p:sp>
      <p:pic>
        <p:nvPicPr>
          <p:cNvPr id="18435" name="图片 19459" descr="风景13"/>
          <p:cNvPicPr>
            <a:picLocks noChangeAspect="1"/>
          </p:cNvPicPr>
          <p:nvPr/>
        </p:nvPicPr>
        <p:blipFill>
          <a:blip r:embed="rId1"/>
          <a:stretch>
            <a:fillRect/>
          </a:stretch>
        </p:blipFill>
        <p:spPr>
          <a:xfrm>
            <a:off x="6372225" y="5029200"/>
            <a:ext cx="2771775" cy="1828800"/>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xEl>
                                              <p:charRg st="35" end="85"/>
                                            </p:txEl>
                                          </p:spTgt>
                                        </p:tgtEl>
                                        <p:attrNameLst>
                                          <p:attrName>style.visibility</p:attrName>
                                        </p:attrNameLst>
                                      </p:cBhvr>
                                      <p:to>
                                        <p:strVal val="visible"/>
                                      </p:to>
                                    </p:set>
                                    <p:animEffect transition="in" filter="blinds(horizontal)">
                                      <p:cBhvr>
                                        <p:cTn id="7" dur="500"/>
                                        <p:tgtEl>
                                          <p:spTgt spid="19459">
                                            <p:txEl>
                                              <p:charRg st="35" end="85"/>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9459">
                                            <p:txEl>
                                              <p:charRg st="101" end="133"/>
                                            </p:txEl>
                                          </p:spTgt>
                                        </p:tgtEl>
                                        <p:attrNameLst>
                                          <p:attrName>style.visibility</p:attrName>
                                        </p:attrNameLst>
                                      </p:cBhvr>
                                      <p:to>
                                        <p:strVal val="visible"/>
                                      </p:to>
                                    </p:set>
                                    <p:animEffect transition="in" filter="diamond(in)">
                                      <p:cBhvr>
                                        <p:cTn id="12" dur="2000"/>
                                        <p:tgtEl>
                                          <p:spTgt spid="19459">
                                            <p:txEl>
                                              <p:charRg st="101" end="1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57" name="标题 20481"/>
          <p:cNvSpPr>
            <a:spLocks noGrp="1"/>
          </p:cNvSpPr>
          <p:nvPr>
            <p:ph type="title"/>
          </p:nvPr>
        </p:nvSpPr>
        <p:spPr>
          <a:xfrm>
            <a:off x="457200" y="0"/>
            <a:ext cx="8229600" cy="836613"/>
          </a:xfrm>
        </p:spPr>
        <p:txBody>
          <a:bodyPr anchor="ctr"/>
          <a:p>
            <a:r>
              <a:rPr lang="zh-CN" altLang="en-US" sz="4000" b="1" dirty="0">
                <a:solidFill>
                  <a:srgbClr val="FF0000"/>
                </a:solidFill>
              </a:rPr>
              <a:t>谈感受，说启发</a:t>
            </a:r>
            <a:r>
              <a:rPr lang="zh-CN" altLang="en-US" dirty="0"/>
              <a:t> </a:t>
            </a:r>
            <a:endParaRPr lang="zh-CN" altLang="en-US" dirty="0"/>
          </a:p>
        </p:txBody>
      </p:sp>
      <p:sp>
        <p:nvSpPr>
          <p:cNvPr id="19458" name="文本占位符 20482"/>
          <p:cNvSpPr>
            <a:spLocks noGrp="1"/>
          </p:cNvSpPr>
          <p:nvPr>
            <p:ph idx="1"/>
          </p:nvPr>
        </p:nvSpPr>
        <p:spPr>
          <a:xfrm>
            <a:off x="0" y="836613"/>
            <a:ext cx="9144000" cy="6021387"/>
          </a:xfrm>
        </p:spPr>
        <p:txBody>
          <a:bodyPr anchor="t"/>
          <a:p>
            <a:pPr>
              <a:buNone/>
            </a:pPr>
            <a:r>
              <a:rPr lang="en-US" altLang="zh-CN" sz="4000" b="1" dirty="0"/>
              <a:t>          </a:t>
            </a:r>
            <a:r>
              <a:rPr lang="en-US" altLang="zh-CN" sz="4400" b="1" dirty="0"/>
              <a:t>1</a:t>
            </a:r>
            <a:r>
              <a:rPr lang="zh-CN" altLang="en-US" sz="4400" b="1" dirty="0"/>
              <a:t>、时光飞逝，我们要珍惜时光，不能等到自己变老，和世界脱节，才悲叹蹉跎的岁月，那将于事无补。（或</a:t>
            </a:r>
            <a:r>
              <a:rPr lang="zh-CN" altLang="en-US" sz="4400" b="1" dirty="0">
                <a:solidFill>
                  <a:srgbClr val="FF0000"/>
                </a:solidFill>
              </a:rPr>
              <a:t>少壮不努力，老大徒伤悲</a:t>
            </a:r>
            <a:r>
              <a:rPr lang="zh-CN" altLang="en-US" sz="4400" b="1" dirty="0"/>
              <a:t>）</a:t>
            </a:r>
            <a:endParaRPr lang="zh-CN" altLang="en-US" sz="4400" b="1" dirty="0"/>
          </a:p>
        </p:txBody>
      </p:sp>
      <p:pic>
        <p:nvPicPr>
          <p:cNvPr id="19459" name="图片 20483" descr="风景19"/>
          <p:cNvPicPr>
            <a:picLocks noChangeAspect="1"/>
          </p:cNvPicPr>
          <p:nvPr/>
        </p:nvPicPr>
        <p:blipFill>
          <a:blip r:embed="rId1"/>
          <a:stretch>
            <a:fillRect/>
          </a:stretch>
        </p:blipFill>
        <p:spPr>
          <a:xfrm>
            <a:off x="1619250" y="3716338"/>
            <a:ext cx="7524750" cy="3141662"/>
          </a:xfrm>
          <a:prstGeom prst="rect">
            <a:avLst/>
          </a:prstGeom>
          <a:noFill/>
          <a:ln w="9525">
            <a:noFill/>
          </a:ln>
        </p:spPr>
      </p:pic>
    </p:spTree>
  </p:cSld>
  <p:clrMapOvr>
    <a:masterClrMapping/>
  </p:clrMapOvr>
  <p:transition spd="med">
    <p:newsflash/>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1" name="标题 21505"/>
          <p:cNvSpPr>
            <a:spLocks noGrp="1"/>
          </p:cNvSpPr>
          <p:nvPr>
            <p:ph type="title"/>
          </p:nvPr>
        </p:nvSpPr>
        <p:spPr/>
        <p:txBody>
          <a:bodyPr anchor="ctr"/>
          <a:p>
            <a:br>
              <a:rPr lang="en-US" altLang="zh-CN" sz="4000" dirty="0"/>
            </a:br>
            <a:endParaRPr lang="en-US" altLang="zh-CN" sz="4000" dirty="0"/>
          </a:p>
        </p:txBody>
      </p:sp>
      <p:sp>
        <p:nvSpPr>
          <p:cNvPr id="20482" name="文本占位符 21506"/>
          <p:cNvSpPr>
            <a:spLocks noGrp="1"/>
          </p:cNvSpPr>
          <p:nvPr>
            <p:ph idx="1"/>
          </p:nvPr>
        </p:nvSpPr>
        <p:spPr>
          <a:xfrm>
            <a:off x="0" y="0"/>
            <a:ext cx="9144000" cy="6858000"/>
          </a:xfrm>
        </p:spPr>
        <p:txBody>
          <a:bodyPr anchor="t"/>
          <a:p>
            <a:pPr>
              <a:buNone/>
            </a:pPr>
            <a:r>
              <a:rPr lang="en-US" altLang="zh-CN" sz="4400" b="1" dirty="0"/>
              <a:t>          2</a:t>
            </a:r>
            <a:r>
              <a:rPr lang="zh-CN" altLang="en-US" sz="4400" b="1" dirty="0"/>
              <a:t>、一个人要想有所成就，就必须从小确立大志，否则人生就没有了方向。周总理在１２岁的时候就发出了“为中华之崛起而读书”的誓言，这一崇高的志向激励着他一生都在为中华之崛起“鞠躬尽瘁，死而后已”。</a:t>
            </a:r>
            <a:endParaRPr lang="zh-CN" altLang="en-US" sz="4400" b="1" dirty="0"/>
          </a:p>
        </p:txBody>
      </p:sp>
      <p:pic>
        <p:nvPicPr>
          <p:cNvPr id="20483" name="图片 21507" descr="树"/>
          <p:cNvPicPr>
            <a:picLocks noChangeAspect="1"/>
          </p:cNvPicPr>
          <p:nvPr/>
        </p:nvPicPr>
        <p:blipFill>
          <a:blip r:embed="rId1"/>
          <a:stretch>
            <a:fillRect/>
          </a:stretch>
        </p:blipFill>
        <p:spPr>
          <a:xfrm>
            <a:off x="3779838" y="4495800"/>
            <a:ext cx="5364162" cy="2362200"/>
          </a:xfrm>
          <a:prstGeom prst="rect">
            <a:avLst/>
          </a:prstGeom>
          <a:noFill/>
          <a:ln w="9525">
            <a:noFill/>
          </a:ln>
        </p:spPr>
      </p:pic>
    </p:spTree>
  </p:cSld>
  <p:clrMapOvr>
    <a:masterClrMapping/>
  </p:clrMapOvr>
  <p:transition spd="med">
    <p:newsflash/>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5" name="标题 45057"/>
          <p:cNvSpPr>
            <a:spLocks noGrp="1"/>
          </p:cNvSpPr>
          <p:nvPr>
            <p:ph type="title"/>
          </p:nvPr>
        </p:nvSpPr>
        <p:spPr>
          <a:xfrm>
            <a:off x="457200" y="0"/>
            <a:ext cx="8229600" cy="549275"/>
          </a:xfrm>
        </p:spPr>
        <p:txBody>
          <a:bodyPr anchor="ctr"/>
          <a:p>
            <a:r>
              <a:rPr lang="zh-CN" altLang="en-US" sz="4000" b="1" dirty="0">
                <a:solidFill>
                  <a:srgbClr val="FF0000"/>
                </a:solidFill>
              </a:rPr>
              <a:t>名句赏析</a:t>
            </a:r>
            <a:endParaRPr lang="zh-CN" altLang="en-US" sz="4000" b="1" dirty="0">
              <a:solidFill>
                <a:srgbClr val="FF0000"/>
              </a:solidFill>
            </a:endParaRPr>
          </a:p>
        </p:txBody>
      </p:sp>
      <p:sp>
        <p:nvSpPr>
          <p:cNvPr id="45059" name="内容占位符 45058"/>
          <p:cNvSpPr>
            <a:spLocks noGrp="1"/>
          </p:cNvSpPr>
          <p:nvPr>
            <p:ph idx="1"/>
          </p:nvPr>
        </p:nvSpPr>
        <p:spPr>
          <a:xfrm>
            <a:off x="0" y="908050"/>
            <a:ext cx="9144000" cy="5949950"/>
          </a:xfrm>
        </p:spPr>
        <p:txBody>
          <a:bodyPr anchor="t"/>
          <a:p>
            <a:pPr>
              <a:buNone/>
            </a:pPr>
            <a:r>
              <a:rPr lang="en-US" altLang="zh-CN" sz="4000" b="1" dirty="0">
                <a:solidFill>
                  <a:srgbClr val="FF0000"/>
                </a:solidFill>
              </a:rPr>
              <a:t>1</a:t>
            </a:r>
            <a:r>
              <a:rPr lang="zh-CN" altLang="en-US" sz="4000" b="1" dirty="0">
                <a:solidFill>
                  <a:srgbClr val="FF0000"/>
                </a:solidFill>
              </a:rPr>
              <a:t>、夫君子之行，静以修身，俭以养德。</a:t>
            </a:r>
            <a:endParaRPr lang="zh-CN" altLang="en-US" sz="4000" b="1" dirty="0">
              <a:solidFill>
                <a:srgbClr val="FF0000"/>
              </a:solidFill>
            </a:endParaRPr>
          </a:p>
          <a:p>
            <a:pPr>
              <a:buNone/>
            </a:pPr>
            <a:r>
              <a:rPr lang="zh-CN" altLang="en-US" sz="4000" b="1" dirty="0">
                <a:solidFill>
                  <a:schemeClr val="accent2"/>
                </a:solidFill>
              </a:rPr>
              <a:t>          </a:t>
            </a:r>
            <a:r>
              <a:rPr lang="zh-CN" altLang="en-US" sz="4000" b="1" dirty="0">
                <a:solidFill>
                  <a:srgbClr val="FF0000"/>
                </a:solidFill>
              </a:rPr>
              <a:t>高尚君子的行为，以宁静来提高自身的修养，以节俭来培养自己的品德。</a:t>
            </a:r>
            <a:endParaRPr lang="zh-CN" altLang="en-US" sz="4000" b="1" dirty="0">
              <a:solidFill>
                <a:srgbClr val="FF0000"/>
              </a:solidFill>
            </a:endParaRPr>
          </a:p>
          <a:p>
            <a:pPr>
              <a:buNone/>
            </a:pPr>
            <a:r>
              <a:rPr lang="zh-CN" altLang="en-US" sz="4000" b="1" dirty="0">
                <a:solidFill>
                  <a:srgbClr val="FF0000"/>
                </a:solidFill>
              </a:rPr>
              <a:t>          </a:t>
            </a:r>
            <a:r>
              <a:rPr lang="zh-CN" altLang="en-US" sz="4000" b="1" dirty="0"/>
              <a:t>诸葛亮忠告孩子，宁静才能够修养身心，静思反省。不能够静下来，则无法有效的计划未来。而且学习的首要条件，就是有安宁的环境。</a:t>
            </a:r>
            <a:endParaRPr lang="zh-CN" altLang="en-US" sz="4000" b="1" dirty="0">
              <a:solidFill>
                <a:schemeClr val="accent2"/>
              </a:solidFill>
            </a:endParaRPr>
          </a:p>
        </p:txBody>
      </p:sp>
      <p:pic>
        <p:nvPicPr>
          <p:cNvPr id="21507" name="图片 45059" descr="齿轮"/>
          <p:cNvPicPr>
            <a:picLocks noChangeAspect="1"/>
          </p:cNvPicPr>
          <p:nvPr/>
        </p:nvPicPr>
        <p:blipFill>
          <a:blip r:embed="rId1"/>
          <a:stretch>
            <a:fillRect/>
          </a:stretch>
        </p:blipFill>
        <p:spPr>
          <a:xfrm>
            <a:off x="7596188" y="5589588"/>
            <a:ext cx="1547812" cy="1268412"/>
          </a:xfrm>
          <a:prstGeom prst="rect">
            <a:avLst/>
          </a:prstGeom>
          <a:noFill/>
          <a:ln w="9525">
            <a:noFill/>
          </a:ln>
        </p:spPr>
      </p:pic>
      <p:pic>
        <p:nvPicPr>
          <p:cNvPr id="21508" name="图片 45060" descr="齿轮"/>
          <p:cNvPicPr>
            <a:picLocks noChangeAspect="1"/>
          </p:cNvPicPr>
          <p:nvPr/>
        </p:nvPicPr>
        <p:blipFill>
          <a:blip r:embed="rId1"/>
          <a:stretch>
            <a:fillRect/>
          </a:stretch>
        </p:blipFill>
        <p:spPr>
          <a:xfrm>
            <a:off x="0" y="0"/>
            <a:ext cx="2268538" cy="981075"/>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5059">
                                            <p:txEl>
                                              <p:charRg st="19" end="62"/>
                                            </p:txEl>
                                          </p:spTgt>
                                        </p:tgtEl>
                                        <p:attrNameLst>
                                          <p:attrName>style.visibility</p:attrName>
                                        </p:attrNameLst>
                                      </p:cBhvr>
                                      <p:to>
                                        <p:strVal val="visible"/>
                                      </p:to>
                                    </p:set>
                                    <p:animEffect transition="in" filter="box(in)">
                                      <p:cBhvr>
                                        <p:cTn id="7" dur="500"/>
                                        <p:tgtEl>
                                          <p:spTgt spid="45059">
                                            <p:txEl>
                                              <p:charRg st="19" end="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5059">
                                            <p:txEl>
                                              <p:charRg st="62" end="133"/>
                                            </p:txEl>
                                          </p:spTgt>
                                        </p:tgtEl>
                                        <p:attrNameLst>
                                          <p:attrName>style.visibility</p:attrName>
                                        </p:attrNameLst>
                                      </p:cBhvr>
                                      <p:to>
                                        <p:strVal val="visible"/>
                                      </p:to>
                                    </p:set>
                                    <p:animEffect transition="in" filter="box(in)">
                                      <p:cBhvr>
                                        <p:cTn id="12" dur="500"/>
                                        <p:tgtEl>
                                          <p:spTgt spid="45059">
                                            <p:txEl>
                                              <p:charRg st="62" end="1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7" name="标题 5121"/>
          <p:cNvSpPr>
            <a:spLocks noGrp="1"/>
          </p:cNvSpPr>
          <p:nvPr>
            <p:ph type="title"/>
          </p:nvPr>
        </p:nvSpPr>
        <p:spPr>
          <a:xfrm>
            <a:off x="457200" y="0"/>
            <a:ext cx="8229600" cy="692150"/>
          </a:xfrm>
        </p:spPr>
        <p:txBody>
          <a:bodyPr anchor="ctr"/>
          <a:p>
            <a:r>
              <a:rPr lang="zh-CN" altLang="en-US" sz="4000" b="1" dirty="0">
                <a:solidFill>
                  <a:srgbClr val="FF0000"/>
                </a:solidFill>
              </a:rPr>
              <a:t>教学目标</a:t>
            </a:r>
            <a:r>
              <a:rPr lang="zh-CN" altLang="en-US" sz="4000" dirty="0"/>
              <a:t> </a:t>
            </a:r>
            <a:endParaRPr lang="zh-CN" altLang="en-US" sz="4000" dirty="0"/>
          </a:p>
        </p:txBody>
      </p:sp>
      <p:sp>
        <p:nvSpPr>
          <p:cNvPr id="4098" name="文本占位符 5122"/>
          <p:cNvSpPr>
            <a:spLocks noGrp="1"/>
          </p:cNvSpPr>
          <p:nvPr>
            <p:ph idx="1"/>
          </p:nvPr>
        </p:nvSpPr>
        <p:spPr>
          <a:xfrm>
            <a:off x="0" y="765175"/>
            <a:ext cx="9144000" cy="6092825"/>
          </a:xfrm>
        </p:spPr>
        <p:txBody>
          <a:bodyPr anchor="t"/>
          <a:p>
            <a:pPr>
              <a:buNone/>
            </a:pPr>
            <a:r>
              <a:rPr lang="zh-CN" altLang="en-US" sz="4000" b="1" dirty="0"/>
              <a:t>１、朗读课文，背诵课文，培养学生的古典文学素养；</a:t>
            </a:r>
            <a:endParaRPr lang="zh-CN" altLang="en-US" sz="4000" b="1" dirty="0"/>
          </a:p>
          <a:p>
            <a:pPr>
              <a:buNone/>
            </a:pPr>
            <a:r>
              <a:rPr lang="zh-CN" altLang="en-US" sz="4000" b="1" dirty="0"/>
              <a:t>２、在理解重点词语的基础上翻译全文；</a:t>
            </a:r>
            <a:endParaRPr lang="zh-CN" altLang="en-US" sz="4000" b="1" dirty="0"/>
          </a:p>
          <a:p>
            <a:pPr>
              <a:buNone/>
            </a:pPr>
            <a:r>
              <a:rPr lang="zh-CN" altLang="en-US" sz="4000" b="1" dirty="0"/>
              <a:t>３、引导学生理解成才的三个条件：志、学、才三者之间的关系；</a:t>
            </a:r>
            <a:endParaRPr lang="zh-CN" altLang="en-US" sz="4000" b="1" dirty="0"/>
          </a:p>
          <a:p>
            <a:pPr>
              <a:buNone/>
            </a:pPr>
            <a:r>
              <a:rPr lang="zh-CN" altLang="en-US" sz="4000" b="1" dirty="0"/>
              <a:t>４、引导学生领会文章的思想意义。</a:t>
            </a:r>
            <a:endParaRPr lang="zh-CN" altLang="en-US" sz="4000" b="1" dirty="0"/>
          </a:p>
        </p:txBody>
      </p:sp>
      <p:pic>
        <p:nvPicPr>
          <p:cNvPr id="4099" name="图片 5123" descr="t016bb47fa9be4bf1b4"/>
          <p:cNvPicPr>
            <a:picLocks noChangeAspect="1"/>
          </p:cNvPicPr>
          <p:nvPr/>
        </p:nvPicPr>
        <p:blipFill>
          <a:blip r:embed="rId1"/>
          <a:stretch>
            <a:fillRect/>
          </a:stretch>
        </p:blipFill>
        <p:spPr>
          <a:xfrm>
            <a:off x="0" y="5805488"/>
            <a:ext cx="9144000" cy="1052512"/>
          </a:xfrm>
          <a:prstGeom prst="rect">
            <a:avLst/>
          </a:prstGeom>
          <a:noFill/>
          <a:ln w="9525">
            <a:noFill/>
          </a:ln>
        </p:spPr>
      </p:pic>
      <p:pic>
        <p:nvPicPr>
          <p:cNvPr id="4100" name="图片 5124" descr="t01111c265b0c57e2ae"/>
          <p:cNvPicPr>
            <a:picLocks noChangeAspect="1"/>
          </p:cNvPicPr>
          <p:nvPr/>
        </p:nvPicPr>
        <p:blipFill>
          <a:blip r:embed="rId2"/>
          <a:stretch>
            <a:fillRect/>
          </a:stretch>
        </p:blipFill>
        <p:spPr>
          <a:xfrm>
            <a:off x="1258888" y="2924175"/>
            <a:ext cx="7885112" cy="647700"/>
          </a:xfrm>
          <a:prstGeom prst="rect">
            <a:avLst/>
          </a:prstGeom>
          <a:noFill/>
          <a:ln w="9525">
            <a:noFill/>
          </a:ln>
        </p:spPr>
      </p:pic>
    </p:spTree>
  </p:cSld>
  <p:clrMapOvr>
    <a:masterClrMapping/>
  </p:clrMapOvr>
  <p:transition spd="med">
    <p:newsflash/>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29" name="标题 46081"/>
          <p:cNvSpPr>
            <a:spLocks noGrp="1"/>
          </p:cNvSpPr>
          <p:nvPr>
            <p:ph type="title"/>
          </p:nvPr>
        </p:nvSpPr>
        <p:spPr/>
        <p:txBody>
          <a:bodyPr anchor="ctr"/>
          <a:p>
            <a:br>
              <a:rPr lang="en-US" altLang="zh-CN" sz="4000" dirty="0"/>
            </a:br>
            <a:endParaRPr lang="en-US" altLang="zh-CN" sz="4000" dirty="0"/>
          </a:p>
        </p:txBody>
      </p:sp>
      <p:sp>
        <p:nvSpPr>
          <p:cNvPr id="22530" name="文本占位符 46082"/>
          <p:cNvSpPr>
            <a:spLocks noGrp="1"/>
          </p:cNvSpPr>
          <p:nvPr>
            <p:ph idx="1"/>
          </p:nvPr>
        </p:nvSpPr>
        <p:spPr>
          <a:xfrm>
            <a:off x="0" y="0"/>
            <a:ext cx="9144000" cy="6858000"/>
          </a:xfrm>
        </p:spPr>
        <p:txBody>
          <a:bodyPr anchor="t"/>
          <a:p>
            <a:pPr>
              <a:buNone/>
            </a:pPr>
            <a:r>
              <a:rPr lang="en-US" altLang="zh-CN" sz="4400" b="1" dirty="0"/>
              <a:t>          </a:t>
            </a:r>
            <a:r>
              <a:rPr lang="zh-CN" altLang="en-US" sz="4400" b="1" dirty="0"/>
              <a:t>他还告知孩子要节俭，以培养自己的德行。审慎理财，量入为出，不但可以摆脱负债的困扰，更可以过着纪律的俭朴生活，不会成为物质的奴隶。</a:t>
            </a:r>
            <a:r>
              <a:rPr lang="zh-CN" altLang="en-US" sz="4400" dirty="0"/>
              <a:t> </a:t>
            </a:r>
            <a:endParaRPr lang="zh-CN" altLang="en-US" sz="4400" b="1" dirty="0">
              <a:solidFill>
                <a:srgbClr val="FF0000"/>
              </a:solidFill>
            </a:endParaRPr>
          </a:p>
          <a:p>
            <a:endParaRPr lang="zh-CN" altLang="en-US" sz="4000" dirty="0"/>
          </a:p>
        </p:txBody>
      </p:sp>
      <p:pic>
        <p:nvPicPr>
          <p:cNvPr id="22531" name="图片 46083" descr="校园图片4"/>
          <p:cNvPicPr>
            <a:picLocks noChangeAspect="1"/>
          </p:cNvPicPr>
          <p:nvPr/>
        </p:nvPicPr>
        <p:blipFill>
          <a:blip r:embed="rId1"/>
          <a:stretch>
            <a:fillRect/>
          </a:stretch>
        </p:blipFill>
        <p:spPr>
          <a:xfrm>
            <a:off x="0" y="3789363"/>
            <a:ext cx="9144000" cy="3068637"/>
          </a:xfrm>
          <a:prstGeom prst="rect">
            <a:avLst/>
          </a:prstGeom>
          <a:noFill/>
          <a:ln w="9525">
            <a:noFill/>
          </a:ln>
        </p:spPr>
      </p:pic>
    </p:spTree>
  </p:cSld>
  <p:clrMapOvr>
    <a:masterClrMapping/>
  </p:clrMapOvr>
  <p:transition spd="med">
    <p:newsflash/>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3" name="标题 22529"/>
          <p:cNvSpPr>
            <a:spLocks noGrp="1"/>
          </p:cNvSpPr>
          <p:nvPr>
            <p:ph type="title"/>
          </p:nvPr>
        </p:nvSpPr>
        <p:spPr>
          <a:xfrm>
            <a:off x="457200" y="0"/>
            <a:ext cx="8229600" cy="765175"/>
          </a:xfrm>
        </p:spPr>
        <p:txBody>
          <a:bodyPr anchor="ctr"/>
          <a:p>
            <a:br>
              <a:rPr lang="en-US" altLang="zh-CN" sz="4000" b="1" dirty="0">
                <a:solidFill>
                  <a:srgbClr val="FF0000"/>
                </a:solidFill>
              </a:rPr>
            </a:br>
            <a:endParaRPr lang="en-US" altLang="zh-CN" sz="4000" b="1" dirty="0">
              <a:solidFill>
                <a:srgbClr val="FF0000"/>
              </a:solidFill>
            </a:endParaRPr>
          </a:p>
        </p:txBody>
      </p:sp>
      <p:sp>
        <p:nvSpPr>
          <p:cNvPr id="22531" name="内容占位符 22530"/>
          <p:cNvSpPr>
            <a:spLocks noGrp="1"/>
          </p:cNvSpPr>
          <p:nvPr>
            <p:ph idx="1"/>
          </p:nvPr>
        </p:nvSpPr>
        <p:spPr>
          <a:xfrm>
            <a:off x="0" y="0"/>
            <a:ext cx="9144000" cy="6858000"/>
          </a:xfrm>
        </p:spPr>
        <p:txBody>
          <a:bodyPr anchor="t"/>
          <a:p>
            <a:pPr>
              <a:buNone/>
            </a:pPr>
            <a:r>
              <a:rPr lang="en-US" altLang="zh-CN" sz="4000" b="1" dirty="0"/>
              <a:t>2</a:t>
            </a:r>
            <a:r>
              <a:rPr lang="zh-CN" altLang="en-US" sz="4000" b="1" dirty="0"/>
              <a:t>、非淡泊无以明志，非宁静无以致远</a:t>
            </a:r>
            <a:r>
              <a:rPr lang="en-US" altLang="zh-CN" sz="4000" b="1" dirty="0"/>
              <a:t>  </a:t>
            </a:r>
            <a:endParaRPr lang="en-US" altLang="zh-CN" sz="4000" b="1" dirty="0"/>
          </a:p>
          <a:p>
            <a:pPr>
              <a:buNone/>
            </a:pPr>
            <a:r>
              <a:rPr lang="en-US" altLang="zh-CN" sz="4400" b="1" dirty="0">
                <a:solidFill>
                  <a:schemeClr val="accent2"/>
                </a:solidFill>
              </a:rPr>
              <a:t>         </a:t>
            </a:r>
            <a:r>
              <a:rPr lang="zh-CN" altLang="en-US" sz="4000" b="1" dirty="0">
                <a:solidFill>
                  <a:srgbClr val="FF0000"/>
                </a:solidFill>
              </a:rPr>
              <a:t>这是逻辑学中“双重否定”的句式，否定之否定便是肯定，以强烈而委婉的语气表达了他对儿子的谆谆教诲与无限期望。</a:t>
            </a:r>
            <a:endParaRPr lang="zh-CN" altLang="en-US" sz="4000" b="1" dirty="0">
              <a:solidFill>
                <a:srgbClr val="FF0000"/>
              </a:solidFill>
            </a:endParaRPr>
          </a:p>
          <a:p>
            <a:pPr>
              <a:buNone/>
            </a:pPr>
            <a:r>
              <a:rPr lang="zh-CN" altLang="en-US" sz="4000" b="1" dirty="0">
                <a:solidFill>
                  <a:srgbClr val="FF0000"/>
                </a:solidFill>
              </a:rPr>
              <a:t>          </a:t>
            </a:r>
            <a:r>
              <a:rPr lang="zh-CN" altLang="en-US" sz="4000" b="1" dirty="0"/>
              <a:t>他告诉孩子要计划人生，不要事事讲求名利，才能够了解自己的志向。要静下来，才能够把将来细心计划妥当。面对未来，您有理想吗？您有使命感吗？您有自己的价值观吗？</a:t>
            </a:r>
            <a:endParaRPr lang="zh-CN" altLang="en-US" sz="4000" b="1" dirty="0"/>
          </a:p>
          <a:p>
            <a:pPr>
              <a:spcBef>
                <a:spcPct val="50000"/>
              </a:spcBef>
              <a:buClrTx/>
              <a:buNone/>
            </a:pPr>
            <a:endParaRPr lang="zh-CN" altLang="en-US" sz="4000" b="1" dirty="0"/>
          </a:p>
        </p:txBody>
      </p:sp>
      <p:pic>
        <p:nvPicPr>
          <p:cNvPr id="23555" name="图片 22531" descr="t01bef1a65a11508885"/>
          <p:cNvPicPr>
            <a:picLocks noChangeAspect="1"/>
          </p:cNvPicPr>
          <p:nvPr/>
        </p:nvPicPr>
        <p:blipFill>
          <a:blip r:embed="rId1"/>
          <a:stretch>
            <a:fillRect/>
          </a:stretch>
        </p:blipFill>
        <p:spPr>
          <a:xfrm>
            <a:off x="3924300" y="2636838"/>
            <a:ext cx="5219700" cy="649287"/>
          </a:xfrm>
          <a:prstGeom prst="rect">
            <a:avLst/>
          </a:prstGeom>
          <a:noFill/>
          <a:ln w="9525">
            <a:noFill/>
          </a:ln>
        </p:spPr>
      </p:pic>
      <p:pic>
        <p:nvPicPr>
          <p:cNvPr id="23556" name="图片 22532" descr="t017ad25186a066ac2f"/>
          <p:cNvPicPr>
            <a:picLocks noChangeAspect="1"/>
          </p:cNvPicPr>
          <p:nvPr/>
        </p:nvPicPr>
        <p:blipFill>
          <a:blip r:embed="rId2"/>
          <a:stretch>
            <a:fillRect/>
          </a:stretch>
        </p:blipFill>
        <p:spPr>
          <a:xfrm>
            <a:off x="7740650" y="6021388"/>
            <a:ext cx="1403350" cy="836612"/>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2531">
                                            <p:txEl>
                                              <p:charRg st="20" end="83"/>
                                            </p:txEl>
                                          </p:spTgt>
                                        </p:tgtEl>
                                        <p:attrNameLst>
                                          <p:attrName>style.visibility</p:attrName>
                                        </p:attrNameLst>
                                      </p:cBhvr>
                                      <p:to>
                                        <p:strVal val="visible"/>
                                      </p:to>
                                    </p:set>
                                    <p:animEffect transition="in" filter="checkerboard(across)">
                                      <p:cBhvr>
                                        <p:cTn id="7" dur="500"/>
                                        <p:tgtEl>
                                          <p:spTgt spid="22531">
                                            <p:txEl>
                                              <p:charRg st="20" end="83"/>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2531">
                                            <p:txEl>
                                              <p:charRg st="83" end="171"/>
                                            </p:txEl>
                                          </p:spTgt>
                                        </p:tgtEl>
                                        <p:attrNameLst>
                                          <p:attrName>style.visibility</p:attrName>
                                        </p:attrNameLst>
                                      </p:cBhvr>
                                      <p:to>
                                        <p:strVal val="visible"/>
                                      </p:to>
                                    </p:set>
                                    <p:animEffect transition="in" filter="checkerboard(across)">
                                      <p:cBhvr>
                                        <p:cTn id="12" dur="500"/>
                                        <p:tgtEl>
                                          <p:spTgt spid="22531">
                                            <p:txEl>
                                              <p:charRg st="83" end="17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577" name="标题 24577"/>
          <p:cNvSpPr>
            <a:spLocks noGrp="1"/>
          </p:cNvSpPr>
          <p:nvPr>
            <p:ph type="title"/>
          </p:nvPr>
        </p:nvSpPr>
        <p:spPr/>
        <p:txBody>
          <a:bodyPr anchor="ctr"/>
          <a:p>
            <a:br>
              <a:rPr lang="en-US" altLang="zh-CN" sz="4000" dirty="0"/>
            </a:br>
            <a:endParaRPr lang="en-US" altLang="zh-CN" sz="4000" dirty="0"/>
          </a:p>
        </p:txBody>
      </p:sp>
      <p:sp>
        <p:nvSpPr>
          <p:cNvPr id="24579" name="内容占位符 24578"/>
          <p:cNvSpPr>
            <a:spLocks noGrp="1"/>
          </p:cNvSpPr>
          <p:nvPr>
            <p:ph idx="1"/>
          </p:nvPr>
        </p:nvSpPr>
        <p:spPr>
          <a:xfrm>
            <a:off x="0" y="0"/>
            <a:ext cx="9144000" cy="6858000"/>
          </a:xfrm>
        </p:spPr>
        <p:txBody>
          <a:bodyPr anchor="t"/>
          <a:p>
            <a:pPr>
              <a:buNone/>
            </a:pPr>
            <a:r>
              <a:rPr lang="en-US" altLang="zh-CN" sz="4000" b="1" dirty="0"/>
              <a:t>        3</a:t>
            </a:r>
            <a:r>
              <a:rPr lang="zh-CN" altLang="en-US" sz="4000" b="1" dirty="0"/>
              <a:t>、非学无以广才，非志无以成学。</a:t>
            </a:r>
            <a:endParaRPr lang="zh-CN" altLang="en-US" sz="4000" b="1" dirty="0"/>
          </a:p>
          <a:p>
            <a:pPr>
              <a:buNone/>
            </a:pPr>
            <a:r>
              <a:rPr lang="zh-CN" altLang="en-US" sz="4000" b="1" dirty="0"/>
              <a:t>        </a:t>
            </a:r>
            <a:r>
              <a:rPr lang="zh-CN" altLang="en-US" sz="4000" b="1" dirty="0">
                <a:solidFill>
                  <a:srgbClr val="FF0000"/>
                </a:solidFill>
              </a:rPr>
              <a:t>无论人处于什么阶段（少年，中年，晚年），学习与志向总是最重要的。 </a:t>
            </a:r>
            <a:endParaRPr lang="zh-CN" altLang="en-US" sz="4000" b="1" dirty="0">
              <a:solidFill>
                <a:srgbClr val="FF0000"/>
              </a:solidFill>
            </a:endParaRPr>
          </a:p>
          <a:p>
            <a:pPr>
              <a:buNone/>
            </a:pPr>
            <a:r>
              <a:rPr lang="zh-CN" altLang="en-US" sz="4000" b="1" dirty="0"/>
              <a:t>          古今中外的天才宁有种乎？非也。人非生而知之，而是学而知之。诸葛亮的眼光是深邃的，他告诫儿子“非学无以广才”的话语既是很普通的谆谆告诫，也是亘古未变的哲理。</a:t>
            </a:r>
            <a:r>
              <a:rPr lang="en-US" altLang="zh-CN" sz="4000" b="1" dirty="0"/>
              <a:t> </a:t>
            </a:r>
            <a:br>
              <a:rPr lang="en-US" altLang="zh-CN" sz="4000" b="1" dirty="0"/>
            </a:br>
            <a:endParaRPr lang="en-US" altLang="zh-CN" sz="4000" b="1" dirty="0"/>
          </a:p>
        </p:txBody>
      </p:sp>
      <p:pic>
        <p:nvPicPr>
          <p:cNvPr id="2" name="图片 24579" descr="树"/>
          <p:cNvPicPr>
            <a:picLocks noChangeAspect="1"/>
          </p:cNvPicPr>
          <p:nvPr/>
        </p:nvPicPr>
        <p:blipFill>
          <a:blip r:embed="rId1"/>
          <a:stretch>
            <a:fillRect/>
          </a:stretch>
        </p:blipFill>
        <p:spPr>
          <a:xfrm>
            <a:off x="6588125" y="5373688"/>
            <a:ext cx="2555875" cy="1484312"/>
          </a:xfrm>
          <a:prstGeom prst="rect">
            <a:avLst/>
          </a:prstGeom>
          <a:noFill/>
          <a:ln w="9525">
            <a:noFill/>
          </a:ln>
        </p:spPr>
      </p:pic>
      <p:pic>
        <p:nvPicPr>
          <p:cNvPr id="24580" name="图片 24580" descr="welcome 3"/>
          <p:cNvPicPr>
            <a:picLocks noChangeAspect="1"/>
          </p:cNvPicPr>
          <p:nvPr/>
        </p:nvPicPr>
        <p:blipFill>
          <a:blip r:embed="rId2"/>
          <a:stretch>
            <a:fillRect/>
          </a:stretch>
        </p:blipFill>
        <p:spPr>
          <a:xfrm>
            <a:off x="1619250" y="2060575"/>
            <a:ext cx="7524750" cy="504825"/>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4579">
                                            <p:txEl>
                                              <p:charRg st="25" end="67"/>
                                            </p:txEl>
                                          </p:spTgt>
                                        </p:tgtEl>
                                        <p:attrNameLst>
                                          <p:attrName>style.visibility</p:attrName>
                                        </p:attrNameLst>
                                      </p:cBhvr>
                                      <p:to>
                                        <p:strVal val="visible"/>
                                      </p:to>
                                    </p:set>
                                    <p:animEffect transition="in" filter="diamond(in)">
                                      <p:cBhvr>
                                        <p:cTn id="7" dur="2000"/>
                                        <p:tgtEl>
                                          <p:spTgt spid="24579">
                                            <p:txEl>
                                              <p:charRg st="25" end="67"/>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4579">
                                            <p:txEl>
                                              <p:charRg st="67" end="157"/>
                                            </p:txEl>
                                          </p:spTgt>
                                        </p:tgtEl>
                                        <p:attrNameLst>
                                          <p:attrName>style.visibility</p:attrName>
                                        </p:attrNameLst>
                                      </p:cBhvr>
                                      <p:to>
                                        <p:strVal val="visible"/>
                                      </p:to>
                                    </p:set>
                                    <p:animEffect transition="in" filter="diamond(in)">
                                      <p:cBhvr>
                                        <p:cTn id="12" dur="2000"/>
                                        <p:tgtEl>
                                          <p:spTgt spid="24579">
                                            <p:txEl>
                                              <p:charRg st="67" end="1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1" name="标题 26625"/>
          <p:cNvSpPr>
            <a:spLocks noGrp="1"/>
          </p:cNvSpPr>
          <p:nvPr>
            <p:ph type="title"/>
          </p:nvPr>
        </p:nvSpPr>
        <p:spPr>
          <a:xfrm>
            <a:off x="457200" y="0"/>
            <a:ext cx="8229600" cy="908050"/>
          </a:xfrm>
        </p:spPr>
        <p:txBody>
          <a:bodyPr anchor="ctr"/>
          <a:p>
            <a:r>
              <a:rPr lang="zh-CN" altLang="en-US" sz="4000" b="1" dirty="0">
                <a:solidFill>
                  <a:srgbClr val="FF0000"/>
                </a:solidFill>
              </a:rPr>
              <a:t>巩固练习</a:t>
            </a:r>
            <a:endParaRPr lang="zh-CN" altLang="en-US" sz="4000" b="1" dirty="0">
              <a:solidFill>
                <a:srgbClr val="FF0000"/>
              </a:solidFill>
            </a:endParaRPr>
          </a:p>
        </p:txBody>
      </p:sp>
      <p:sp>
        <p:nvSpPr>
          <p:cNvPr id="26627" name="内容占位符 26626"/>
          <p:cNvSpPr>
            <a:spLocks noGrp="1"/>
          </p:cNvSpPr>
          <p:nvPr>
            <p:ph idx="1"/>
          </p:nvPr>
        </p:nvSpPr>
        <p:spPr>
          <a:xfrm>
            <a:off x="0" y="765175"/>
            <a:ext cx="9144000" cy="6092825"/>
          </a:xfrm>
        </p:spPr>
        <p:txBody>
          <a:bodyPr anchor="t"/>
          <a:p>
            <a:pPr>
              <a:lnSpc>
                <a:spcPct val="90000"/>
              </a:lnSpc>
              <a:buNone/>
            </a:pPr>
            <a:r>
              <a:rPr lang="zh-CN" altLang="en-US" sz="4000" b="1" dirty="0"/>
              <a:t>１、诸葛亮在这段话中，哪句话劝勉儿子要珍惜时光，把握现在？你由此想到了哪些诗句？</a:t>
            </a:r>
            <a:endParaRPr lang="zh-CN" altLang="en-US" sz="4000" b="1" dirty="0"/>
          </a:p>
          <a:p>
            <a:pPr>
              <a:lnSpc>
                <a:spcPct val="90000"/>
              </a:lnSpc>
              <a:buNone/>
            </a:pPr>
            <a:r>
              <a:rPr lang="zh-CN" altLang="en-US" sz="4000" b="1" dirty="0"/>
              <a:t>        </a:t>
            </a:r>
            <a:r>
              <a:rPr lang="zh-CN" altLang="en-US" sz="4000" b="1" dirty="0">
                <a:solidFill>
                  <a:srgbClr val="FF0000"/>
                </a:solidFill>
              </a:rPr>
              <a:t>（１）年与时驰，意与日去，遂成枯落，多不接世，悲守穷庐，将复何及！</a:t>
            </a:r>
            <a:endParaRPr lang="zh-CN" altLang="en-US" sz="4000" b="1" dirty="0">
              <a:solidFill>
                <a:srgbClr val="FF0000"/>
              </a:solidFill>
            </a:endParaRPr>
          </a:p>
          <a:p>
            <a:pPr>
              <a:lnSpc>
                <a:spcPct val="90000"/>
              </a:lnSpc>
              <a:buNone/>
            </a:pPr>
            <a:r>
              <a:rPr lang="zh-CN" altLang="en-US" sz="4000" b="1" dirty="0"/>
              <a:t>        （２）百川东到海，何时复西归？少壮不努力，老大徒伤悲。　　　明日复明日，明日何其多！我生待明日，万事成蹉跎。</a:t>
            </a:r>
            <a:endParaRPr lang="zh-CN" altLang="en-US" sz="4000" b="1" dirty="0"/>
          </a:p>
        </p:txBody>
      </p:sp>
      <p:pic>
        <p:nvPicPr>
          <p:cNvPr id="25603" name="图片 26627" descr="welcome 2"/>
          <p:cNvPicPr>
            <a:picLocks noChangeAspect="1"/>
          </p:cNvPicPr>
          <p:nvPr/>
        </p:nvPicPr>
        <p:blipFill>
          <a:blip r:embed="rId1"/>
          <a:stretch>
            <a:fillRect/>
          </a:stretch>
        </p:blipFill>
        <p:spPr>
          <a:xfrm>
            <a:off x="4356100" y="6165850"/>
            <a:ext cx="4787900" cy="692150"/>
          </a:xfrm>
          <a:prstGeom prst="rect">
            <a:avLst/>
          </a:prstGeom>
          <a:noFill/>
          <a:ln w="9525">
            <a:noFill/>
          </a:ln>
        </p:spPr>
      </p:pic>
      <p:pic>
        <p:nvPicPr>
          <p:cNvPr id="25604" name="图片 26628" descr="t01cf7dce8b5c34d0dc"/>
          <p:cNvPicPr>
            <a:picLocks noChangeAspect="1"/>
          </p:cNvPicPr>
          <p:nvPr/>
        </p:nvPicPr>
        <p:blipFill>
          <a:blip r:embed="rId2"/>
          <a:stretch>
            <a:fillRect/>
          </a:stretch>
        </p:blipFill>
        <p:spPr>
          <a:xfrm>
            <a:off x="1476375" y="3644900"/>
            <a:ext cx="7488238" cy="765175"/>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6627">
                                            <p:txEl>
                                              <p:charRg st="41" end="83"/>
                                            </p:txEl>
                                          </p:spTgt>
                                        </p:tgtEl>
                                        <p:attrNameLst>
                                          <p:attrName>style.visibility</p:attrName>
                                        </p:attrNameLst>
                                      </p:cBhvr>
                                      <p:to>
                                        <p:strVal val="visible"/>
                                      </p:to>
                                    </p:set>
                                    <p:animEffect transition="in" filter="box(in)">
                                      <p:cBhvr>
                                        <p:cTn id="7" dur="500"/>
                                        <p:tgtEl>
                                          <p:spTgt spid="26627">
                                            <p:txEl>
                                              <p:charRg st="41" end="8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6627">
                                            <p:txEl>
                                              <p:charRg st="83" end="146"/>
                                            </p:txEl>
                                          </p:spTgt>
                                        </p:tgtEl>
                                        <p:attrNameLst>
                                          <p:attrName>style.visibility</p:attrName>
                                        </p:attrNameLst>
                                      </p:cBhvr>
                                      <p:to>
                                        <p:strVal val="visible"/>
                                      </p:to>
                                    </p:set>
                                    <p:animEffect transition="in" filter="box(in)">
                                      <p:cBhvr>
                                        <p:cTn id="12" dur="500"/>
                                        <p:tgtEl>
                                          <p:spTgt spid="26627">
                                            <p:txEl>
                                              <p:charRg st="83" end="1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625" name="标题 27649"/>
          <p:cNvSpPr>
            <a:spLocks noGrp="1"/>
          </p:cNvSpPr>
          <p:nvPr>
            <p:ph type="title"/>
          </p:nvPr>
        </p:nvSpPr>
        <p:spPr/>
        <p:txBody>
          <a:bodyPr anchor="ctr"/>
          <a:p>
            <a:br>
              <a:rPr lang="en-US" altLang="zh-CN" sz="4000" dirty="0"/>
            </a:br>
            <a:endParaRPr lang="en-US" altLang="zh-CN" sz="4000" dirty="0"/>
          </a:p>
        </p:txBody>
      </p:sp>
      <p:sp>
        <p:nvSpPr>
          <p:cNvPr id="27651" name="内容占位符 27650"/>
          <p:cNvSpPr>
            <a:spLocks noGrp="1"/>
          </p:cNvSpPr>
          <p:nvPr>
            <p:ph idx="1"/>
          </p:nvPr>
        </p:nvSpPr>
        <p:spPr>
          <a:xfrm>
            <a:off x="0" y="0"/>
            <a:ext cx="9144000" cy="6858000"/>
          </a:xfrm>
        </p:spPr>
        <p:txBody>
          <a:bodyPr anchor="t"/>
          <a:p>
            <a:pPr>
              <a:lnSpc>
                <a:spcPct val="90000"/>
              </a:lnSpc>
              <a:buNone/>
            </a:pPr>
            <a:r>
              <a:rPr lang="en-US" altLang="zh-CN" sz="4000" b="1" dirty="0"/>
              <a:t>2</a:t>
            </a:r>
            <a:r>
              <a:rPr lang="zh-CN" altLang="en-US" sz="4000" b="1" dirty="0"/>
              <a:t>、诸葛亮认为成才的条件是什么？它们之间有什么关系？</a:t>
            </a:r>
            <a:endParaRPr lang="zh-CN" altLang="en-US" sz="4000" b="1" dirty="0"/>
          </a:p>
          <a:p>
            <a:pPr>
              <a:lnSpc>
                <a:spcPct val="90000"/>
              </a:lnSpc>
              <a:buNone/>
            </a:pPr>
            <a:r>
              <a:rPr lang="zh-CN" altLang="en-US" sz="4000" b="1" dirty="0"/>
              <a:t>         诸葛亮认为，理想的人才必须具备三个基本条件：</a:t>
            </a:r>
            <a:r>
              <a:rPr lang="zh-CN" altLang="en-US" sz="4000" b="1" dirty="0">
                <a:solidFill>
                  <a:srgbClr val="FF0000"/>
                </a:solidFill>
              </a:rPr>
              <a:t>志</a:t>
            </a:r>
            <a:r>
              <a:rPr lang="zh-CN" altLang="en-US" sz="4000" b="1" dirty="0"/>
              <a:t>、</a:t>
            </a:r>
            <a:r>
              <a:rPr lang="zh-CN" altLang="en-US" sz="4000" b="1" dirty="0">
                <a:solidFill>
                  <a:srgbClr val="FF0000"/>
                </a:solidFill>
              </a:rPr>
              <a:t>学</a:t>
            </a:r>
            <a:r>
              <a:rPr lang="zh-CN" altLang="en-US" sz="4000" b="1" dirty="0"/>
              <a:t>、</a:t>
            </a:r>
            <a:r>
              <a:rPr lang="zh-CN" altLang="en-US" sz="4000" b="1" dirty="0">
                <a:solidFill>
                  <a:srgbClr val="FF0000"/>
                </a:solidFill>
              </a:rPr>
              <a:t>才</a:t>
            </a:r>
            <a:r>
              <a:rPr lang="zh-CN" altLang="en-US" sz="4000" b="1" dirty="0"/>
              <a:t>。诸葛亮主张以俭养德、以静求学、以学广才，这三者是互相联系，缺一不可的。要想成才，就必须努力学习，要想学有所得，就必须确立大志（才须学也，非学无以广才，非志无以成学）所以，三者中，志是成才的前提的基础。</a:t>
            </a:r>
            <a:r>
              <a:rPr lang="zh-CN" altLang="en-US" dirty="0"/>
              <a:t> </a:t>
            </a:r>
            <a:endParaRPr lang="zh-CN" altLang="en-US" dirty="0"/>
          </a:p>
        </p:txBody>
      </p:sp>
      <p:pic>
        <p:nvPicPr>
          <p:cNvPr id="26627" name="图片 27651" descr="t01bef1a65a11508885"/>
          <p:cNvPicPr>
            <a:picLocks noChangeAspect="1"/>
          </p:cNvPicPr>
          <p:nvPr/>
        </p:nvPicPr>
        <p:blipFill>
          <a:blip r:embed="rId1"/>
          <a:stretch>
            <a:fillRect/>
          </a:stretch>
        </p:blipFill>
        <p:spPr>
          <a:xfrm>
            <a:off x="1403350" y="6000750"/>
            <a:ext cx="7740650" cy="857250"/>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charRg st="27" end="166"/>
                                            </p:txEl>
                                          </p:spTgt>
                                        </p:tgtEl>
                                        <p:attrNameLst>
                                          <p:attrName>style.visibility</p:attrName>
                                        </p:attrNameLst>
                                      </p:cBhvr>
                                      <p:to>
                                        <p:strVal val="visible"/>
                                      </p:to>
                                    </p:set>
                                    <p:animEffect transition="in" filter="blinds(horizontal)">
                                      <p:cBhvr>
                                        <p:cTn id="7" dur="500"/>
                                        <p:tgtEl>
                                          <p:spTgt spid="27651">
                                            <p:txEl>
                                              <p:charRg st="27" end="1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649" name="标题 28673"/>
          <p:cNvSpPr>
            <a:spLocks noGrp="1"/>
          </p:cNvSpPr>
          <p:nvPr>
            <p:ph type="title"/>
          </p:nvPr>
        </p:nvSpPr>
        <p:spPr/>
        <p:txBody>
          <a:bodyPr anchor="ctr"/>
          <a:p>
            <a:br>
              <a:rPr lang="en-US" altLang="zh-CN" sz="4000" dirty="0"/>
            </a:br>
            <a:endParaRPr lang="en-US" altLang="zh-CN" sz="4000" dirty="0"/>
          </a:p>
        </p:txBody>
      </p:sp>
      <p:sp>
        <p:nvSpPr>
          <p:cNvPr id="28675" name="内容占位符 28674"/>
          <p:cNvSpPr>
            <a:spLocks noGrp="1"/>
          </p:cNvSpPr>
          <p:nvPr>
            <p:ph idx="1"/>
          </p:nvPr>
        </p:nvSpPr>
        <p:spPr>
          <a:xfrm>
            <a:off x="0" y="0"/>
            <a:ext cx="9144000" cy="6858000"/>
          </a:xfrm>
        </p:spPr>
        <p:txBody>
          <a:bodyPr anchor="t"/>
          <a:p>
            <a:pPr>
              <a:buNone/>
            </a:pPr>
            <a:r>
              <a:rPr lang="en-US" altLang="zh-CN" sz="4000" b="1" dirty="0"/>
              <a:t>3</a:t>
            </a:r>
            <a:r>
              <a:rPr lang="zh-CN" altLang="en-US" sz="4000" b="1" dirty="0"/>
              <a:t>、诸葛亮认为要如何培养志向呢？</a:t>
            </a:r>
            <a:endParaRPr lang="zh-CN" altLang="en-US" sz="4000" b="1" dirty="0"/>
          </a:p>
          <a:p>
            <a:pPr>
              <a:buNone/>
            </a:pPr>
            <a:r>
              <a:rPr lang="zh-CN" altLang="en-US" sz="4000" b="1" dirty="0"/>
              <a:t>          </a:t>
            </a:r>
            <a:r>
              <a:rPr lang="zh-CN" altLang="en-US" sz="4000" b="1" dirty="0">
                <a:solidFill>
                  <a:srgbClr val="FF0000"/>
                </a:solidFill>
              </a:rPr>
              <a:t>必须“宁静”，即清心寡欲、专心致志（非澹泊无以明志，非宁静无以致远）如此说来，一个人要想成长为对社会有用的人才，就必须修养自己的品德，那如何修养品德呢？（夫君子之行，静以修身，俭以养德）看来，“志”是成才的前提，而“修身、养德”是成才的关键。这也正是诸葛亮的观点所在。</a:t>
            </a:r>
            <a:endParaRPr lang="zh-CN" altLang="en-US" sz="4000" b="1" dirty="0">
              <a:solidFill>
                <a:srgbClr val="FF0000"/>
              </a:solidFill>
            </a:endParaRPr>
          </a:p>
        </p:txBody>
      </p:sp>
      <p:pic>
        <p:nvPicPr>
          <p:cNvPr id="27651" name="图片 28675" descr="t01c1e58abfde53607b"/>
          <p:cNvPicPr>
            <a:picLocks noChangeAspect="1"/>
          </p:cNvPicPr>
          <p:nvPr/>
        </p:nvPicPr>
        <p:blipFill>
          <a:blip r:embed="rId1"/>
          <a:stretch>
            <a:fillRect/>
          </a:stretch>
        </p:blipFill>
        <p:spPr>
          <a:xfrm>
            <a:off x="3203575" y="5949950"/>
            <a:ext cx="5940425" cy="908050"/>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8675">
                                            <p:txEl>
                                              <p:charRg st="17" end="162"/>
                                            </p:txEl>
                                          </p:spTgt>
                                        </p:tgtEl>
                                        <p:attrNameLst>
                                          <p:attrName>style.visibility</p:attrName>
                                        </p:attrNameLst>
                                      </p:cBhvr>
                                      <p:to>
                                        <p:strVal val="visible"/>
                                      </p:to>
                                    </p:set>
                                    <p:animEffect transition="in" filter="box(in)">
                                      <p:cBhvr>
                                        <p:cTn id="7" dur="500"/>
                                        <p:tgtEl>
                                          <p:spTgt spid="28675">
                                            <p:txEl>
                                              <p:charRg st="17" end="1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673" name="标题 29697"/>
          <p:cNvSpPr>
            <a:spLocks noGrp="1"/>
          </p:cNvSpPr>
          <p:nvPr>
            <p:ph type="title"/>
          </p:nvPr>
        </p:nvSpPr>
        <p:spPr/>
        <p:txBody>
          <a:bodyPr anchor="ctr"/>
          <a:p>
            <a:br>
              <a:rPr lang="en-US" altLang="zh-CN" sz="4000" dirty="0"/>
            </a:br>
            <a:endParaRPr lang="en-US" altLang="zh-CN" sz="4000" dirty="0"/>
          </a:p>
        </p:txBody>
      </p:sp>
      <p:sp>
        <p:nvSpPr>
          <p:cNvPr id="29699" name="内容占位符 29698"/>
          <p:cNvSpPr>
            <a:spLocks noGrp="1"/>
          </p:cNvSpPr>
          <p:nvPr>
            <p:ph idx="1"/>
          </p:nvPr>
        </p:nvSpPr>
        <p:spPr>
          <a:xfrm>
            <a:off x="0" y="0"/>
            <a:ext cx="9144000" cy="7100888"/>
          </a:xfrm>
        </p:spPr>
        <p:txBody>
          <a:bodyPr anchor="t"/>
          <a:p>
            <a:pPr>
              <a:buNone/>
            </a:pPr>
            <a:r>
              <a:rPr lang="en-US" altLang="zh-CN" sz="4000" b="1" dirty="0"/>
              <a:t>          4</a:t>
            </a:r>
            <a:r>
              <a:rPr lang="zh-CN" altLang="en-US" sz="4000" b="1" dirty="0"/>
              <a:t>、“君子之行，静以修身，俭以养德，非澹泊无以明志，非宁静无以致远。”这句话的核心是一个“静”字。“俭以养德”与“静”有何关系？</a:t>
            </a:r>
            <a:endParaRPr lang="zh-CN" altLang="en-US" sz="4000" b="1" dirty="0"/>
          </a:p>
          <a:p>
            <a:pPr>
              <a:buNone/>
            </a:pPr>
            <a:r>
              <a:rPr lang="zh-CN" altLang="en-US" sz="4000" b="1" dirty="0"/>
              <a:t>          </a:t>
            </a:r>
            <a:r>
              <a:rPr lang="zh-CN" altLang="en-US" sz="4000" b="1" dirty="0">
                <a:solidFill>
                  <a:srgbClr val="FF0000"/>
                </a:solidFill>
              </a:rPr>
              <a:t>看似无关，实则关系密切。因为节俭方可清心寡欲，避免浪费。这就要求人们的内心世界始终保持宁静，不会为贪图丰厚的物质享受而分神劳力。 </a:t>
            </a:r>
            <a:endParaRPr lang="zh-CN" altLang="en-US" sz="4000" b="1" dirty="0">
              <a:solidFill>
                <a:srgbClr val="FF0000"/>
              </a:solidFill>
            </a:endParaRPr>
          </a:p>
        </p:txBody>
      </p:sp>
      <p:pic>
        <p:nvPicPr>
          <p:cNvPr id="28675" name="图片 29699" descr="t01b29c290af34b9bd0"/>
          <p:cNvPicPr>
            <a:picLocks noChangeAspect="1"/>
          </p:cNvPicPr>
          <p:nvPr/>
        </p:nvPicPr>
        <p:blipFill>
          <a:blip r:embed="rId1"/>
          <a:stretch>
            <a:fillRect/>
          </a:stretch>
        </p:blipFill>
        <p:spPr>
          <a:xfrm>
            <a:off x="1979613" y="5300663"/>
            <a:ext cx="7164387" cy="1557337"/>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9699">
                                            <p:txEl>
                                              <p:charRg st="75" end="151"/>
                                            </p:txEl>
                                          </p:spTgt>
                                        </p:tgtEl>
                                        <p:attrNameLst>
                                          <p:attrName>style.visibility</p:attrName>
                                        </p:attrNameLst>
                                      </p:cBhvr>
                                      <p:to>
                                        <p:strVal val="visible"/>
                                      </p:to>
                                    </p:set>
                                    <p:animEffect transition="in" filter="checkerboard(across)">
                                      <p:cBhvr>
                                        <p:cTn id="7" dur="500"/>
                                        <p:tgtEl>
                                          <p:spTgt spid="29699">
                                            <p:txEl>
                                              <p:charRg st="75" end="15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9697" name="标题 30721"/>
          <p:cNvSpPr>
            <a:spLocks noGrp="1"/>
          </p:cNvSpPr>
          <p:nvPr>
            <p:ph type="title"/>
          </p:nvPr>
        </p:nvSpPr>
        <p:spPr/>
        <p:txBody>
          <a:bodyPr anchor="ctr"/>
          <a:p>
            <a:br>
              <a:rPr lang="en-US" altLang="zh-CN" sz="4000" dirty="0"/>
            </a:br>
            <a:endParaRPr lang="en-US" altLang="zh-CN" sz="4000" dirty="0"/>
          </a:p>
        </p:txBody>
      </p:sp>
      <p:sp>
        <p:nvSpPr>
          <p:cNvPr id="30723" name="内容占位符 30722"/>
          <p:cNvSpPr>
            <a:spLocks noGrp="1"/>
          </p:cNvSpPr>
          <p:nvPr>
            <p:ph idx="1"/>
          </p:nvPr>
        </p:nvSpPr>
        <p:spPr>
          <a:xfrm>
            <a:off x="0" y="0"/>
            <a:ext cx="9144000" cy="6858000"/>
          </a:xfrm>
        </p:spPr>
        <p:txBody>
          <a:bodyPr anchor="t"/>
          <a:p>
            <a:pPr>
              <a:buNone/>
            </a:pPr>
            <a:r>
              <a:rPr lang="en-US" altLang="zh-CN" sz="4000" b="1" dirty="0"/>
              <a:t>5</a:t>
            </a:r>
            <a:r>
              <a:rPr lang="zh-CN" altLang="en-US" sz="4000" b="1" dirty="0"/>
              <a:t>、划分出下列句子的朗读节奏。</a:t>
            </a:r>
            <a:r>
              <a:rPr lang="zh-CN" altLang="en-US" sz="4000" dirty="0"/>
              <a:t> </a:t>
            </a:r>
            <a:endParaRPr lang="zh-CN" altLang="en-US" sz="4000" dirty="0"/>
          </a:p>
          <a:p>
            <a:pPr>
              <a:buNone/>
            </a:pPr>
            <a:r>
              <a:rPr lang="zh-CN" altLang="en-US" sz="4000" b="1" dirty="0"/>
              <a:t>        【</a:t>
            </a:r>
            <a:r>
              <a:rPr lang="en-US" altLang="zh-CN" sz="4000" b="1" dirty="0"/>
              <a:t>1</a:t>
            </a:r>
            <a:r>
              <a:rPr lang="zh-CN" altLang="en-US" sz="4000" b="1" dirty="0"/>
              <a:t>】夫</a:t>
            </a:r>
            <a:r>
              <a:rPr lang="en-US" altLang="zh-CN" sz="4000" b="1" dirty="0">
                <a:solidFill>
                  <a:srgbClr val="FF0000"/>
                </a:solidFill>
              </a:rPr>
              <a:t>/</a:t>
            </a:r>
            <a:r>
              <a:rPr lang="zh-CN" altLang="en-US" sz="4000" b="1" dirty="0"/>
              <a:t>君子</a:t>
            </a:r>
            <a:r>
              <a:rPr lang="en-US" altLang="zh-CN" sz="4000" b="1" dirty="0">
                <a:solidFill>
                  <a:srgbClr val="FF0000"/>
                </a:solidFill>
              </a:rPr>
              <a:t>/</a:t>
            </a:r>
            <a:r>
              <a:rPr lang="zh-CN" altLang="en-US" sz="4000" b="1" dirty="0"/>
              <a:t>之行</a:t>
            </a:r>
            <a:r>
              <a:rPr lang="en-US" altLang="zh-CN" sz="4000" b="1" dirty="0"/>
              <a:t>,</a:t>
            </a:r>
            <a:r>
              <a:rPr lang="zh-CN" altLang="en-US" sz="4000" b="1" dirty="0"/>
              <a:t>静</a:t>
            </a:r>
            <a:r>
              <a:rPr lang="en-US" altLang="zh-CN" sz="4000" b="1" dirty="0">
                <a:solidFill>
                  <a:srgbClr val="FF0000"/>
                </a:solidFill>
              </a:rPr>
              <a:t>/</a:t>
            </a:r>
            <a:r>
              <a:rPr lang="zh-CN" altLang="en-US" sz="4000" b="1" dirty="0"/>
              <a:t>以修身</a:t>
            </a:r>
            <a:r>
              <a:rPr lang="en-US" altLang="zh-CN" sz="4000" b="1" dirty="0"/>
              <a:t>,</a:t>
            </a:r>
            <a:r>
              <a:rPr lang="zh-CN" altLang="en-US" sz="4000" b="1" dirty="0"/>
              <a:t>俭</a:t>
            </a:r>
            <a:r>
              <a:rPr lang="en-US" altLang="zh-CN" sz="4000" b="1" dirty="0">
                <a:solidFill>
                  <a:srgbClr val="FF0000"/>
                </a:solidFill>
              </a:rPr>
              <a:t>/</a:t>
            </a:r>
            <a:r>
              <a:rPr lang="zh-CN" altLang="en-US" sz="4000" b="1" dirty="0"/>
              <a:t>以养德。 </a:t>
            </a:r>
            <a:endParaRPr lang="zh-CN" altLang="en-US" sz="4000" b="1" dirty="0"/>
          </a:p>
          <a:p>
            <a:pPr>
              <a:buNone/>
            </a:pPr>
            <a:r>
              <a:rPr lang="zh-CN" altLang="en-US" sz="4000" b="1" dirty="0"/>
              <a:t>        【</a:t>
            </a:r>
            <a:r>
              <a:rPr lang="en-US" altLang="zh-CN" sz="4000" b="1" dirty="0"/>
              <a:t>2</a:t>
            </a:r>
            <a:r>
              <a:rPr lang="zh-CN" altLang="en-US" sz="4000" b="1" dirty="0"/>
              <a:t>】非</a:t>
            </a:r>
            <a:r>
              <a:rPr lang="en-US" altLang="zh-CN" sz="4000" b="1" dirty="0">
                <a:solidFill>
                  <a:srgbClr val="FF0000"/>
                </a:solidFill>
              </a:rPr>
              <a:t>/</a:t>
            </a:r>
            <a:r>
              <a:rPr lang="zh-CN" altLang="en-US" sz="4000" b="1" dirty="0"/>
              <a:t>澹泊</a:t>
            </a:r>
            <a:r>
              <a:rPr lang="en-US" altLang="zh-CN" sz="4000" b="1" dirty="0">
                <a:solidFill>
                  <a:srgbClr val="FF0000"/>
                </a:solidFill>
              </a:rPr>
              <a:t>/</a:t>
            </a:r>
            <a:r>
              <a:rPr lang="zh-CN" altLang="en-US" sz="4000" b="1" dirty="0"/>
              <a:t>无以</a:t>
            </a:r>
            <a:r>
              <a:rPr lang="en-US" altLang="zh-CN" sz="4000" b="1" dirty="0">
                <a:solidFill>
                  <a:srgbClr val="FF0000"/>
                </a:solidFill>
              </a:rPr>
              <a:t>/</a:t>
            </a:r>
            <a:r>
              <a:rPr lang="zh-CN" altLang="en-US" sz="4000" b="1" dirty="0"/>
              <a:t>明志</a:t>
            </a:r>
            <a:r>
              <a:rPr lang="en-US" altLang="zh-CN" sz="4000" b="1" dirty="0"/>
              <a:t>,</a:t>
            </a:r>
            <a:r>
              <a:rPr lang="zh-CN" altLang="en-US" sz="4000" b="1" dirty="0"/>
              <a:t>非</a:t>
            </a:r>
            <a:r>
              <a:rPr lang="en-US" altLang="zh-CN" sz="4000" b="1" dirty="0">
                <a:solidFill>
                  <a:srgbClr val="FF0000"/>
                </a:solidFill>
              </a:rPr>
              <a:t>/</a:t>
            </a:r>
            <a:r>
              <a:rPr lang="zh-CN" altLang="en-US" sz="4000" b="1" dirty="0"/>
              <a:t>宁静</a:t>
            </a:r>
            <a:r>
              <a:rPr lang="en-US" altLang="zh-CN" sz="4000" b="1" dirty="0">
                <a:solidFill>
                  <a:srgbClr val="FF0000"/>
                </a:solidFill>
              </a:rPr>
              <a:t>/</a:t>
            </a:r>
            <a:r>
              <a:rPr lang="zh-CN" altLang="en-US" sz="4000" b="1" dirty="0"/>
              <a:t>无以</a:t>
            </a:r>
            <a:r>
              <a:rPr lang="en-US" altLang="zh-CN" sz="4000" b="1" dirty="0">
                <a:solidFill>
                  <a:srgbClr val="FF0000"/>
                </a:solidFill>
              </a:rPr>
              <a:t>/</a:t>
            </a:r>
            <a:r>
              <a:rPr lang="zh-CN" altLang="en-US" sz="4000" b="1" dirty="0"/>
              <a:t>致远。 </a:t>
            </a:r>
            <a:endParaRPr lang="zh-CN" altLang="en-US" sz="4000" b="1" dirty="0"/>
          </a:p>
          <a:p>
            <a:pPr>
              <a:buNone/>
            </a:pPr>
            <a:r>
              <a:rPr lang="zh-CN" altLang="en-US" sz="4000" b="1" dirty="0"/>
              <a:t>        【</a:t>
            </a:r>
            <a:r>
              <a:rPr lang="en-US" altLang="zh-CN" sz="4000" b="1" dirty="0"/>
              <a:t>3</a:t>
            </a:r>
            <a:r>
              <a:rPr lang="zh-CN" altLang="en-US" sz="4000" b="1" dirty="0"/>
              <a:t>】淫慢</a:t>
            </a:r>
            <a:r>
              <a:rPr lang="en-US" altLang="zh-CN" sz="4000" b="1" dirty="0">
                <a:solidFill>
                  <a:srgbClr val="FF0000"/>
                </a:solidFill>
              </a:rPr>
              <a:t>/</a:t>
            </a:r>
            <a:r>
              <a:rPr lang="zh-CN" altLang="en-US" sz="4000" b="1" dirty="0"/>
              <a:t>则</a:t>
            </a:r>
            <a:r>
              <a:rPr lang="en-US" altLang="zh-CN" sz="4000" b="1" dirty="0">
                <a:solidFill>
                  <a:srgbClr val="FF0000"/>
                </a:solidFill>
              </a:rPr>
              <a:t>/</a:t>
            </a:r>
            <a:r>
              <a:rPr lang="zh-CN" altLang="en-US" sz="4000" b="1" dirty="0"/>
              <a:t>不能</a:t>
            </a:r>
            <a:r>
              <a:rPr lang="en-US" altLang="zh-CN" sz="4000" b="1" dirty="0">
                <a:solidFill>
                  <a:srgbClr val="FF0000"/>
                </a:solidFill>
              </a:rPr>
              <a:t>/</a:t>
            </a:r>
            <a:r>
              <a:rPr lang="zh-CN" altLang="en-US" sz="4000" b="1" dirty="0"/>
              <a:t>励精，险躁</a:t>
            </a:r>
            <a:r>
              <a:rPr lang="en-US" altLang="zh-CN" sz="4000" b="1" dirty="0">
                <a:solidFill>
                  <a:srgbClr val="FF0000"/>
                </a:solidFill>
              </a:rPr>
              <a:t>/</a:t>
            </a:r>
            <a:r>
              <a:rPr lang="zh-CN" altLang="en-US" sz="4000" b="1" dirty="0"/>
              <a:t>则</a:t>
            </a:r>
            <a:r>
              <a:rPr lang="en-US" altLang="zh-CN" sz="4000" b="1" dirty="0">
                <a:solidFill>
                  <a:srgbClr val="FF0000"/>
                </a:solidFill>
              </a:rPr>
              <a:t>/</a:t>
            </a:r>
            <a:r>
              <a:rPr lang="zh-CN" altLang="en-US" sz="4000" b="1" dirty="0"/>
              <a:t>不能</a:t>
            </a:r>
            <a:r>
              <a:rPr lang="en-US" altLang="zh-CN" sz="4000" b="1" dirty="0">
                <a:solidFill>
                  <a:srgbClr val="FF0000"/>
                </a:solidFill>
              </a:rPr>
              <a:t>/</a:t>
            </a:r>
            <a:r>
              <a:rPr lang="zh-CN" altLang="en-US" sz="4000" b="1" dirty="0"/>
              <a:t>治性。 </a:t>
            </a:r>
            <a:endParaRPr lang="zh-CN" altLang="en-US" sz="4000" b="1" dirty="0"/>
          </a:p>
          <a:p>
            <a:pPr>
              <a:buNone/>
            </a:pPr>
            <a:r>
              <a:rPr lang="zh-CN" altLang="en-US" sz="4000" b="1" dirty="0"/>
              <a:t>        【</a:t>
            </a:r>
            <a:r>
              <a:rPr lang="en-US" altLang="zh-CN" sz="4000" b="1" dirty="0"/>
              <a:t>4</a:t>
            </a:r>
            <a:r>
              <a:rPr lang="zh-CN" altLang="en-US" sz="4000" b="1" dirty="0"/>
              <a:t>】年与时</a:t>
            </a:r>
            <a:r>
              <a:rPr lang="en-US" altLang="zh-CN" sz="4000" b="1" dirty="0">
                <a:solidFill>
                  <a:srgbClr val="FF0000"/>
                </a:solidFill>
              </a:rPr>
              <a:t>/</a:t>
            </a:r>
            <a:r>
              <a:rPr lang="zh-CN" altLang="en-US" sz="4000" b="1" dirty="0"/>
              <a:t>驰，意与日</a:t>
            </a:r>
            <a:r>
              <a:rPr lang="en-US" altLang="zh-CN" sz="4000" b="1" dirty="0">
                <a:solidFill>
                  <a:srgbClr val="FF0000"/>
                </a:solidFill>
              </a:rPr>
              <a:t>/</a:t>
            </a:r>
            <a:r>
              <a:rPr lang="zh-CN" altLang="en-US" sz="4000" b="1" dirty="0"/>
              <a:t>去，遂成</a:t>
            </a:r>
            <a:r>
              <a:rPr lang="en-US" altLang="zh-CN" sz="4000" b="1" dirty="0">
                <a:solidFill>
                  <a:srgbClr val="FF0000"/>
                </a:solidFill>
              </a:rPr>
              <a:t>/</a:t>
            </a:r>
            <a:r>
              <a:rPr lang="zh-CN" altLang="en-US" sz="4000" b="1" dirty="0"/>
              <a:t>枯落，多不</a:t>
            </a:r>
            <a:r>
              <a:rPr lang="en-US" altLang="zh-CN" sz="4000" b="1" dirty="0">
                <a:solidFill>
                  <a:srgbClr val="FF0000"/>
                </a:solidFill>
              </a:rPr>
              <a:t>/</a:t>
            </a:r>
            <a:r>
              <a:rPr lang="zh-CN" altLang="en-US" sz="4000" b="1" dirty="0"/>
              <a:t>接世，悲守</a:t>
            </a:r>
            <a:r>
              <a:rPr lang="en-US" altLang="zh-CN" sz="4000" b="1" dirty="0">
                <a:solidFill>
                  <a:srgbClr val="FF0000"/>
                </a:solidFill>
              </a:rPr>
              <a:t>/</a:t>
            </a:r>
            <a:r>
              <a:rPr lang="zh-CN" altLang="en-US" sz="4000" b="1" dirty="0"/>
              <a:t>穷庐，将</a:t>
            </a:r>
            <a:r>
              <a:rPr lang="en-US" altLang="zh-CN" sz="4000" b="1" dirty="0">
                <a:solidFill>
                  <a:srgbClr val="FF0000"/>
                </a:solidFill>
              </a:rPr>
              <a:t>/</a:t>
            </a:r>
            <a:r>
              <a:rPr lang="zh-CN" altLang="en-US" sz="4000" b="1" dirty="0"/>
              <a:t>复何及！ </a:t>
            </a:r>
            <a:endParaRPr lang="zh-CN" altLang="en-US" sz="4000" b="1" dirty="0"/>
          </a:p>
          <a:p>
            <a:pPr>
              <a:buNone/>
            </a:pPr>
            <a:endParaRPr lang="zh-CN" altLang="en-US" dirty="0"/>
          </a:p>
          <a:p>
            <a:pPr>
              <a:buNone/>
            </a:pPr>
            <a:endParaRPr lang="zh-CN" altLang="en-US" dirty="0"/>
          </a:p>
        </p:txBody>
      </p:sp>
      <p:pic>
        <p:nvPicPr>
          <p:cNvPr id="30724" name="图片 30723" descr="1"/>
          <p:cNvPicPr>
            <a:picLocks noChangeAspect="1"/>
          </p:cNvPicPr>
          <p:nvPr/>
        </p:nvPicPr>
        <p:blipFill>
          <a:blip r:embed="rId1"/>
          <a:stretch>
            <a:fillRect/>
          </a:stretch>
        </p:blipFill>
        <p:spPr>
          <a:xfrm>
            <a:off x="1908175" y="6381750"/>
            <a:ext cx="7235825" cy="434975"/>
          </a:xfrm>
          <a:prstGeom prst="rect">
            <a:avLst/>
          </a:prstGeom>
          <a:noFill/>
          <a:ln w="9525">
            <a:noFill/>
          </a:ln>
        </p:spPr>
      </p:pic>
      <p:pic>
        <p:nvPicPr>
          <p:cNvPr id="30727" name="图片 30726" descr="1"/>
          <p:cNvPicPr>
            <a:picLocks noChangeAspect="1"/>
          </p:cNvPicPr>
          <p:nvPr/>
        </p:nvPicPr>
        <p:blipFill>
          <a:blip r:embed="rId1"/>
          <a:stretch>
            <a:fillRect/>
          </a:stretch>
        </p:blipFill>
        <p:spPr>
          <a:xfrm>
            <a:off x="2124075" y="1700213"/>
            <a:ext cx="7019925" cy="290512"/>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xEl>
                                              <p:charRg st="17" end="50"/>
                                            </p:txEl>
                                          </p:spTgt>
                                        </p:tgtEl>
                                        <p:attrNameLst>
                                          <p:attrName>style.visibility</p:attrName>
                                        </p:attrNameLst>
                                      </p:cBhvr>
                                      <p:to>
                                        <p:strVal val="visible"/>
                                      </p:to>
                                    </p:set>
                                    <p:animEffect transition="in" filter="blinds(horizontal)">
                                      <p:cBhvr>
                                        <p:cTn id="7" dur="500"/>
                                        <p:tgtEl>
                                          <p:spTgt spid="30723">
                                            <p:txEl>
                                              <p:charRg st="17" end="5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3">
                                            <p:txEl>
                                              <p:charRg st="50" end="85"/>
                                            </p:txEl>
                                          </p:spTgt>
                                        </p:tgtEl>
                                        <p:attrNameLst>
                                          <p:attrName>style.visibility</p:attrName>
                                        </p:attrNameLst>
                                      </p:cBhvr>
                                      <p:to>
                                        <p:strVal val="visible"/>
                                      </p:to>
                                    </p:set>
                                    <p:animEffect transition="in" filter="blinds(horizontal)">
                                      <p:cBhvr>
                                        <p:cTn id="12" dur="500"/>
                                        <p:tgtEl>
                                          <p:spTgt spid="30723">
                                            <p:txEl>
                                              <p:charRg st="50" end="8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0723">
                                            <p:txEl>
                                              <p:charRg st="85" end="120"/>
                                            </p:txEl>
                                          </p:spTgt>
                                        </p:tgtEl>
                                        <p:attrNameLst>
                                          <p:attrName>style.visibility</p:attrName>
                                        </p:attrNameLst>
                                      </p:cBhvr>
                                      <p:to>
                                        <p:strVal val="visible"/>
                                      </p:to>
                                    </p:set>
                                    <p:animEffect transition="in" filter="blinds(horizontal)">
                                      <p:cBhvr>
                                        <p:cTn id="17" dur="500"/>
                                        <p:tgtEl>
                                          <p:spTgt spid="30723">
                                            <p:txEl>
                                              <p:charRg st="85" end="12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0723">
                                            <p:txEl>
                                              <p:charRg st="120" end="169"/>
                                            </p:txEl>
                                          </p:spTgt>
                                        </p:tgtEl>
                                        <p:attrNameLst>
                                          <p:attrName>style.visibility</p:attrName>
                                        </p:attrNameLst>
                                      </p:cBhvr>
                                      <p:to>
                                        <p:strVal val="visible"/>
                                      </p:to>
                                    </p:set>
                                    <p:animEffect transition="in" filter="blinds(horizontal)">
                                      <p:cBhvr>
                                        <p:cTn id="22" dur="500"/>
                                        <p:tgtEl>
                                          <p:spTgt spid="30723">
                                            <p:txEl>
                                              <p:charRg st="120" end="169"/>
                                            </p:txEl>
                                          </p:spTgt>
                                        </p:tgtEl>
                                      </p:cBhvr>
                                    </p:animEffect>
                                  </p:childTnLst>
                                </p:cTn>
                              </p:par>
                            </p:childTnLst>
                          </p:cTn>
                        </p:par>
                        <p:par>
                          <p:cTn id="23" fill="hold">
                            <p:stCondLst>
                              <p:cond delay="500"/>
                            </p:stCondLst>
                            <p:childTnLst>
                              <p:par>
                                <p:cTn id="24" presetID="1" presetClass="entr" presetSubtype="0" fill="hold" nodeType="afterEffect">
                                  <p:stCondLst>
                                    <p:cond delay="0"/>
                                  </p:stCondLst>
                                  <p:childTnLst>
                                    <p:set>
                                      <p:cBhvr>
                                        <p:cTn id="25" dur="1" fill="hold">
                                          <p:stCondLst>
                                            <p:cond delay="499"/>
                                          </p:stCondLst>
                                        </p:cTn>
                                        <p:tgtEl>
                                          <p:spTgt spid="30724"/>
                                        </p:tgtEl>
                                        <p:attrNameLst>
                                          <p:attrName>style.visibility</p:attrName>
                                        </p:attrNameLst>
                                      </p:cBhvr>
                                      <p:to>
                                        <p:strVal val="visible"/>
                                      </p:to>
                                    </p:set>
                                  </p:childTnLst>
                                </p:cTn>
                              </p:par>
                            </p:childTnLst>
                          </p:cTn>
                        </p:par>
                        <p:par>
                          <p:cTn id="26" fill="hold">
                            <p:stCondLst>
                              <p:cond delay="1000"/>
                            </p:stCondLst>
                            <p:childTnLst>
                              <p:par>
                                <p:cTn id="27" presetID="1" presetClass="entr" presetSubtype="0" fill="hold" nodeType="afterEffect">
                                  <p:stCondLst>
                                    <p:cond delay="0"/>
                                  </p:stCondLst>
                                  <p:childTnLst>
                                    <p:set>
                                      <p:cBhvr>
                                        <p:cTn id="28" dur="1" fill="hold">
                                          <p:stCondLst>
                                            <p:cond delay="499"/>
                                          </p:stCondLst>
                                        </p:cTn>
                                        <p:tgtEl>
                                          <p:spTgt spid="307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21" name="标题 31745"/>
          <p:cNvSpPr>
            <a:spLocks noGrp="1"/>
          </p:cNvSpPr>
          <p:nvPr>
            <p:ph type="title"/>
          </p:nvPr>
        </p:nvSpPr>
        <p:spPr/>
        <p:txBody>
          <a:bodyPr anchor="ctr"/>
          <a:p>
            <a:br>
              <a:rPr lang="en-US" altLang="zh-CN" sz="4000" dirty="0"/>
            </a:br>
            <a:endParaRPr lang="en-US" altLang="zh-CN" sz="4000" dirty="0"/>
          </a:p>
        </p:txBody>
      </p:sp>
      <p:sp>
        <p:nvSpPr>
          <p:cNvPr id="31747" name="内容占位符 31746"/>
          <p:cNvSpPr>
            <a:spLocks noGrp="1"/>
          </p:cNvSpPr>
          <p:nvPr>
            <p:ph idx="1"/>
          </p:nvPr>
        </p:nvSpPr>
        <p:spPr>
          <a:xfrm>
            <a:off x="0" y="0"/>
            <a:ext cx="9144000" cy="6858000"/>
          </a:xfrm>
        </p:spPr>
        <p:txBody>
          <a:bodyPr anchor="t"/>
          <a:p>
            <a:pPr>
              <a:spcBef>
                <a:spcPct val="50000"/>
              </a:spcBef>
              <a:buNone/>
            </a:pPr>
            <a:r>
              <a:rPr lang="en-US" altLang="zh-CN" sz="4000" b="1" dirty="0"/>
              <a:t>6</a:t>
            </a:r>
            <a:r>
              <a:rPr lang="zh-CN" altLang="en-US" sz="4000" b="1" dirty="0"/>
              <a:t>、本文作者抓住一个“静”字，围绕学习告诫儿子要成材必须具备哪几个条件？请分别找出原句。</a:t>
            </a:r>
            <a:endParaRPr lang="zh-CN" altLang="en-US" sz="4000" b="1" dirty="0"/>
          </a:p>
          <a:p>
            <a:pPr>
              <a:buNone/>
            </a:pPr>
            <a:r>
              <a:rPr lang="zh-CN" altLang="en-US" sz="4000" b="1" dirty="0"/>
              <a:t>         【</a:t>
            </a:r>
            <a:r>
              <a:rPr lang="en-US" altLang="zh-CN" sz="4000" b="1" dirty="0"/>
              <a:t>1</a:t>
            </a:r>
            <a:r>
              <a:rPr lang="zh-CN" altLang="en-US" sz="4000" b="1" dirty="0"/>
              <a:t>】</a:t>
            </a:r>
            <a:r>
              <a:rPr lang="zh-CN" altLang="en-US" sz="4000" b="1" dirty="0">
                <a:solidFill>
                  <a:srgbClr val="FF0000"/>
                </a:solidFill>
              </a:rPr>
              <a:t>澹泊：</a:t>
            </a:r>
            <a:r>
              <a:rPr lang="zh-CN" altLang="en-US" sz="4000" b="1" dirty="0"/>
              <a:t>非澹泊无以明志，非宁静无以致远。 </a:t>
            </a:r>
            <a:endParaRPr lang="zh-CN" altLang="en-US" sz="4000" b="1" dirty="0"/>
          </a:p>
          <a:p>
            <a:pPr>
              <a:buNone/>
            </a:pPr>
            <a:r>
              <a:rPr lang="zh-CN" altLang="en-US" sz="4000" b="1" dirty="0"/>
              <a:t>        【</a:t>
            </a:r>
            <a:r>
              <a:rPr lang="en-US" altLang="zh-CN" sz="4000" b="1" dirty="0"/>
              <a:t>2</a:t>
            </a:r>
            <a:r>
              <a:rPr lang="zh-CN" altLang="en-US" sz="4000" b="1" dirty="0"/>
              <a:t>】</a:t>
            </a:r>
            <a:r>
              <a:rPr lang="zh-CN" altLang="en-US" sz="4000" b="1" dirty="0">
                <a:solidFill>
                  <a:srgbClr val="FF0000"/>
                </a:solidFill>
              </a:rPr>
              <a:t>立志：</a:t>
            </a:r>
            <a:r>
              <a:rPr lang="zh-CN" altLang="en-US" sz="4000" b="1" dirty="0"/>
              <a:t>非学无以广才，非志无以成学。 </a:t>
            </a:r>
            <a:endParaRPr lang="zh-CN" altLang="en-US" sz="4000" b="1" dirty="0"/>
          </a:p>
          <a:p>
            <a:pPr>
              <a:buNone/>
            </a:pPr>
            <a:r>
              <a:rPr lang="zh-CN" altLang="en-US" sz="4000" b="1" dirty="0"/>
              <a:t>        【</a:t>
            </a:r>
            <a:r>
              <a:rPr lang="en-US" altLang="zh-CN" sz="4000" b="1" dirty="0"/>
              <a:t>3</a:t>
            </a:r>
            <a:r>
              <a:rPr lang="zh-CN" altLang="en-US" sz="4000" b="1" dirty="0"/>
              <a:t>】</a:t>
            </a:r>
            <a:r>
              <a:rPr lang="zh-CN" altLang="en-US" sz="4000" b="1" dirty="0">
                <a:solidFill>
                  <a:srgbClr val="FF0000"/>
                </a:solidFill>
              </a:rPr>
              <a:t>惜时：</a:t>
            </a:r>
            <a:r>
              <a:rPr lang="zh-CN" altLang="en-US" sz="4000" b="1" dirty="0"/>
              <a:t>年与时驰，意与日去，遂成枯落，多不接世，悲守穷庐，将复何及！</a:t>
            </a:r>
            <a:endParaRPr lang="zh-CN" altLang="en-US" sz="4000" b="1" dirty="0"/>
          </a:p>
          <a:p>
            <a:endParaRPr lang="zh-CN" altLang="en-US" sz="4000" b="1" dirty="0"/>
          </a:p>
          <a:p>
            <a:endParaRPr lang="zh-CN" altLang="en-US" b="1" dirty="0"/>
          </a:p>
          <a:p>
            <a:pPr>
              <a:spcBef>
                <a:spcPct val="0"/>
              </a:spcBef>
              <a:buNone/>
            </a:pPr>
            <a:endParaRPr lang="zh-CN" altLang="en-US" b="1" dirty="0"/>
          </a:p>
          <a:p>
            <a:endParaRPr lang="zh-CN" altLang="en-US" b="1" dirty="0"/>
          </a:p>
          <a:p>
            <a:pPr>
              <a:buNone/>
            </a:pPr>
            <a:endParaRPr lang="zh-CN" altLang="en-US" dirty="0"/>
          </a:p>
        </p:txBody>
      </p:sp>
      <p:pic>
        <p:nvPicPr>
          <p:cNvPr id="30723" name="图片 31747" descr="t01bef1a65a11508885"/>
          <p:cNvPicPr>
            <a:picLocks noChangeAspect="1"/>
          </p:cNvPicPr>
          <p:nvPr/>
        </p:nvPicPr>
        <p:blipFill>
          <a:blip r:embed="rId1"/>
          <a:stretch>
            <a:fillRect/>
          </a:stretch>
        </p:blipFill>
        <p:spPr>
          <a:xfrm>
            <a:off x="5724525" y="6216650"/>
            <a:ext cx="3419475" cy="641350"/>
          </a:xfrm>
          <a:prstGeom prst="rect">
            <a:avLst/>
          </a:prstGeom>
          <a:noFill/>
          <a:ln w="9525">
            <a:noFill/>
          </a:ln>
        </p:spPr>
      </p:pic>
      <p:pic>
        <p:nvPicPr>
          <p:cNvPr id="30724" name="图片 31748" descr="t01bef1a65a11508885"/>
          <p:cNvPicPr>
            <a:picLocks noChangeAspect="1"/>
          </p:cNvPicPr>
          <p:nvPr/>
        </p:nvPicPr>
        <p:blipFill>
          <a:blip r:embed="rId1"/>
          <a:stretch>
            <a:fillRect/>
          </a:stretch>
        </p:blipFill>
        <p:spPr>
          <a:xfrm>
            <a:off x="5003800" y="1341438"/>
            <a:ext cx="4140200" cy="641350"/>
          </a:xfrm>
          <a:prstGeom prst="rect">
            <a:avLst/>
          </a:prstGeom>
          <a:noFill/>
          <a:ln w="9525">
            <a:noFill/>
          </a:ln>
        </p:spPr>
      </p:pic>
      <p:pic>
        <p:nvPicPr>
          <p:cNvPr id="30725" name="图片 31749" descr="齿轮"/>
          <p:cNvPicPr>
            <a:picLocks noChangeAspect="1"/>
          </p:cNvPicPr>
          <p:nvPr/>
        </p:nvPicPr>
        <p:blipFill>
          <a:blip r:embed="rId2"/>
          <a:stretch>
            <a:fillRect/>
          </a:stretch>
        </p:blipFill>
        <p:spPr>
          <a:xfrm>
            <a:off x="7783513" y="3860800"/>
            <a:ext cx="1360487" cy="879475"/>
          </a:xfrm>
          <a:prstGeom prst="rect">
            <a:avLst/>
          </a:prstGeom>
          <a:noFill/>
          <a:ln w="9525">
            <a:noFill/>
          </a:ln>
        </p:spPr>
      </p:pic>
      <p:pic>
        <p:nvPicPr>
          <p:cNvPr id="30726" name="图片 31750" descr="齿轮"/>
          <p:cNvPicPr>
            <a:picLocks noChangeAspect="1"/>
          </p:cNvPicPr>
          <p:nvPr/>
        </p:nvPicPr>
        <p:blipFill>
          <a:blip r:embed="rId2"/>
          <a:stretch>
            <a:fillRect/>
          </a:stretch>
        </p:blipFill>
        <p:spPr>
          <a:xfrm>
            <a:off x="3851275" y="2565400"/>
            <a:ext cx="1360488" cy="879475"/>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47">
                                            <p:txEl>
                                              <p:charRg st="45" end="78"/>
                                            </p:txEl>
                                          </p:spTgt>
                                        </p:tgtEl>
                                        <p:attrNameLst>
                                          <p:attrName>style.visibility</p:attrName>
                                        </p:attrNameLst>
                                      </p:cBhvr>
                                      <p:to>
                                        <p:strVal val="visible"/>
                                      </p:to>
                                    </p:set>
                                    <p:animEffect transition="in" filter="blinds(horizontal)">
                                      <p:cBhvr>
                                        <p:cTn id="7" dur="500"/>
                                        <p:tgtEl>
                                          <p:spTgt spid="31747">
                                            <p:txEl>
                                              <p:charRg st="45" end="7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747">
                                            <p:txEl>
                                              <p:charRg st="78" end="108"/>
                                            </p:txEl>
                                          </p:spTgt>
                                        </p:tgtEl>
                                        <p:attrNameLst>
                                          <p:attrName>style.visibility</p:attrName>
                                        </p:attrNameLst>
                                      </p:cBhvr>
                                      <p:to>
                                        <p:strVal val="visible"/>
                                      </p:to>
                                    </p:set>
                                    <p:animEffect transition="in" filter="blinds(horizontal)">
                                      <p:cBhvr>
                                        <p:cTn id="12" dur="500"/>
                                        <p:tgtEl>
                                          <p:spTgt spid="31747">
                                            <p:txEl>
                                              <p:charRg st="78" end="10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1747">
                                            <p:txEl>
                                              <p:charRg st="108" end="153"/>
                                            </p:txEl>
                                          </p:spTgt>
                                        </p:tgtEl>
                                        <p:attrNameLst>
                                          <p:attrName>style.visibility</p:attrName>
                                        </p:attrNameLst>
                                      </p:cBhvr>
                                      <p:to>
                                        <p:strVal val="visible"/>
                                      </p:to>
                                    </p:set>
                                    <p:animEffect transition="in" filter="blinds(horizontal)">
                                      <p:cBhvr>
                                        <p:cTn id="17" dur="500"/>
                                        <p:tgtEl>
                                          <p:spTgt spid="31747">
                                            <p:txEl>
                                              <p:charRg st="108" end="1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1745" name="标题 47105"/>
          <p:cNvSpPr>
            <a:spLocks noGrp="1"/>
          </p:cNvSpPr>
          <p:nvPr>
            <p:ph type="title"/>
          </p:nvPr>
        </p:nvSpPr>
        <p:spPr/>
        <p:txBody>
          <a:bodyPr anchor="ctr"/>
          <a:p>
            <a:br>
              <a:rPr lang="en-US" altLang="zh-CN" sz="4000" dirty="0"/>
            </a:br>
            <a:endParaRPr lang="en-US" altLang="zh-CN" sz="4000" dirty="0"/>
          </a:p>
        </p:txBody>
      </p:sp>
      <p:sp>
        <p:nvSpPr>
          <p:cNvPr id="47107" name="内容占位符 47106"/>
          <p:cNvSpPr>
            <a:spLocks noGrp="1"/>
          </p:cNvSpPr>
          <p:nvPr>
            <p:ph idx="1"/>
          </p:nvPr>
        </p:nvSpPr>
        <p:spPr>
          <a:xfrm>
            <a:off x="0" y="0"/>
            <a:ext cx="9144000" cy="6858000"/>
          </a:xfrm>
        </p:spPr>
        <p:txBody>
          <a:bodyPr anchor="t"/>
          <a:p>
            <a:pPr>
              <a:buNone/>
            </a:pPr>
            <a:r>
              <a:rPr lang="en-US" altLang="zh-CN" sz="4000" b="1" dirty="0"/>
              <a:t>7</a:t>
            </a:r>
            <a:r>
              <a:rPr lang="zh-CN" altLang="en-US" sz="4000" b="1" dirty="0"/>
              <a:t>、举例说明本文句式方面的特点。</a:t>
            </a:r>
            <a:endParaRPr lang="zh-CN" altLang="en-US" sz="4000" b="1" dirty="0"/>
          </a:p>
          <a:p>
            <a:pPr>
              <a:buNone/>
            </a:pPr>
            <a:r>
              <a:rPr lang="zh-CN" altLang="en-US" sz="4000" b="1" dirty="0">
                <a:solidFill>
                  <a:srgbClr val="FF0000"/>
                </a:solidFill>
              </a:rPr>
              <a:t>         例如：“静以修身，俭以养德。”“非澹泊无以明志，非宁静无以致远。”</a:t>
            </a:r>
            <a:endParaRPr lang="zh-CN" altLang="en-US" sz="4000" b="1" dirty="0">
              <a:solidFill>
                <a:srgbClr val="FF0000"/>
              </a:solidFill>
            </a:endParaRPr>
          </a:p>
          <a:p>
            <a:pPr>
              <a:buNone/>
            </a:pPr>
            <a:r>
              <a:rPr lang="zh-CN" altLang="en-US" sz="4000" b="1" dirty="0">
                <a:solidFill>
                  <a:srgbClr val="FF0000"/>
                </a:solidFill>
              </a:rPr>
              <a:t>          </a:t>
            </a:r>
            <a:r>
              <a:rPr lang="zh-CN" altLang="en-US" sz="4000" b="1" dirty="0"/>
              <a:t>这样的句子文中有许多，它们多用</a:t>
            </a:r>
            <a:r>
              <a:rPr lang="zh-CN" altLang="en-US" sz="4000" b="1" dirty="0">
                <a:solidFill>
                  <a:srgbClr val="FF0000"/>
                </a:solidFill>
              </a:rPr>
              <a:t>对偶句</a:t>
            </a:r>
            <a:r>
              <a:rPr lang="zh-CN" altLang="en-US" sz="4000" b="1" dirty="0"/>
              <a:t>，句式整齐，节奏感强，所以文章用语简明，用意却很深刻。后一句用双重否定句加强语气。</a:t>
            </a:r>
            <a:endParaRPr lang="zh-CN" altLang="en-US" sz="4000" b="1" dirty="0"/>
          </a:p>
          <a:p>
            <a:pPr>
              <a:buNone/>
            </a:pPr>
            <a:endParaRPr lang="zh-CN" altLang="en-US" sz="4000" b="1" dirty="0"/>
          </a:p>
        </p:txBody>
      </p:sp>
      <p:pic>
        <p:nvPicPr>
          <p:cNvPr id="31747" name="图片 47107" descr="t018f6a28ae7dca53b8"/>
          <p:cNvPicPr>
            <a:picLocks noChangeAspect="1"/>
          </p:cNvPicPr>
          <p:nvPr/>
        </p:nvPicPr>
        <p:blipFill>
          <a:blip r:embed="rId1"/>
          <a:stretch>
            <a:fillRect/>
          </a:stretch>
        </p:blipFill>
        <p:spPr>
          <a:xfrm>
            <a:off x="0" y="5300663"/>
            <a:ext cx="9144000" cy="1557337"/>
          </a:xfrm>
          <a:prstGeom prst="rect">
            <a:avLst/>
          </a:prstGeom>
          <a:noFill/>
          <a:ln w="9525">
            <a:noFill/>
          </a:ln>
        </p:spPr>
      </p:pic>
      <p:pic>
        <p:nvPicPr>
          <p:cNvPr id="31748" name="图片 47108" descr="t019de67b272733d80f"/>
          <p:cNvPicPr>
            <a:picLocks noChangeAspect="1"/>
          </p:cNvPicPr>
          <p:nvPr/>
        </p:nvPicPr>
        <p:blipFill>
          <a:blip r:embed="rId2"/>
          <a:stretch>
            <a:fillRect/>
          </a:stretch>
        </p:blipFill>
        <p:spPr>
          <a:xfrm>
            <a:off x="7956550" y="0"/>
            <a:ext cx="1187450" cy="1412875"/>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7107">
                                            <p:txEl>
                                              <p:charRg st="17" end="60"/>
                                            </p:txEl>
                                          </p:spTgt>
                                        </p:tgtEl>
                                        <p:attrNameLst>
                                          <p:attrName>style.visibility</p:attrName>
                                        </p:attrNameLst>
                                      </p:cBhvr>
                                      <p:to>
                                        <p:strVal val="visible"/>
                                      </p:to>
                                    </p:set>
                                    <p:animEffect transition="in" filter="blinds(horizontal)">
                                      <p:cBhvr>
                                        <p:cTn id="7" dur="500"/>
                                        <p:tgtEl>
                                          <p:spTgt spid="47107">
                                            <p:txEl>
                                              <p:charRg st="17" end="6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7107">
                                            <p:txEl>
                                              <p:charRg st="60" end="130"/>
                                            </p:txEl>
                                          </p:spTgt>
                                        </p:tgtEl>
                                        <p:attrNameLst>
                                          <p:attrName>style.visibility</p:attrName>
                                        </p:attrNameLst>
                                      </p:cBhvr>
                                      <p:to>
                                        <p:strVal val="visible"/>
                                      </p:to>
                                    </p:set>
                                    <p:animEffect transition="in" filter="blinds(horizontal)">
                                      <p:cBhvr>
                                        <p:cTn id="12" dur="500"/>
                                        <p:tgtEl>
                                          <p:spTgt spid="47107">
                                            <p:txEl>
                                              <p:charRg st="60" end="1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1" name="标题 10241"/>
          <p:cNvSpPr>
            <a:spLocks noGrp="1"/>
          </p:cNvSpPr>
          <p:nvPr>
            <p:ph type="title"/>
          </p:nvPr>
        </p:nvSpPr>
        <p:spPr>
          <a:xfrm>
            <a:off x="0" y="188913"/>
            <a:ext cx="2484438" cy="519112"/>
          </a:xfrm>
        </p:spPr>
        <p:txBody>
          <a:bodyPr anchor="ctr"/>
          <a:p>
            <a:r>
              <a:rPr lang="zh-CN" altLang="en-US" sz="4000" b="1" dirty="0">
                <a:solidFill>
                  <a:srgbClr val="FF0000"/>
                </a:solidFill>
              </a:rPr>
              <a:t>作者简介</a:t>
            </a:r>
            <a:endParaRPr lang="zh-CN" altLang="en-US" sz="4000" b="1" dirty="0">
              <a:solidFill>
                <a:srgbClr val="FF0000"/>
              </a:solidFill>
            </a:endParaRPr>
          </a:p>
        </p:txBody>
      </p:sp>
      <p:sp>
        <p:nvSpPr>
          <p:cNvPr id="5122" name="文本占位符 10242"/>
          <p:cNvSpPr>
            <a:spLocks noGrp="1"/>
          </p:cNvSpPr>
          <p:nvPr>
            <p:ph idx="1"/>
          </p:nvPr>
        </p:nvSpPr>
        <p:spPr>
          <a:xfrm>
            <a:off x="2484755" y="311785"/>
            <a:ext cx="6603365" cy="5882640"/>
          </a:xfrm>
        </p:spPr>
        <p:txBody>
          <a:bodyPr anchor="t"/>
          <a:p>
            <a:pPr>
              <a:buNone/>
            </a:pPr>
            <a:r>
              <a:rPr lang="en-US" altLang="zh-CN" sz="4000" b="1" dirty="0"/>
              <a:t>         </a:t>
            </a:r>
            <a:r>
              <a:rPr lang="zh-CN" altLang="en-US" sz="4000" b="1" dirty="0"/>
              <a:t>诸葛亮（</a:t>
            </a:r>
            <a:r>
              <a:rPr lang="en-US" altLang="zh-CN" sz="4000" b="1" dirty="0"/>
              <a:t>181—234</a:t>
            </a:r>
            <a:r>
              <a:rPr lang="zh-CN" altLang="en-US" sz="4000" b="1" dirty="0"/>
              <a:t>年）</a:t>
            </a:r>
            <a:endParaRPr lang="zh-CN" altLang="en-US" sz="4000" b="1" dirty="0"/>
          </a:p>
          <a:p>
            <a:pPr>
              <a:buNone/>
            </a:pPr>
            <a:r>
              <a:rPr lang="zh-CN" altLang="en-US" sz="4000" b="1" dirty="0"/>
              <a:t>，字（        ），号（       ），（                                      ）</a:t>
            </a:r>
            <a:r>
              <a:rPr lang="zh-CN" altLang="en-US" sz="4000" b="1" dirty="0">
                <a:solidFill>
                  <a:srgbClr val="FF0000"/>
                </a:solidFill>
              </a:rPr>
              <a:t>（              ）（        ）</a:t>
            </a:r>
            <a:r>
              <a:rPr lang="zh-CN" altLang="en-US" sz="4000" b="1" dirty="0"/>
              <a:t>杰出的（        ）、（         ）。</a:t>
            </a:r>
            <a:endParaRPr lang="zh-CN" altLang="en-US" sz="4000" b="1" dirty="0"/>
          </a:p>
          <a:p>
            <a:pPr>
              <a:buNone/>
            </a:pPr>
            <a:r>
              <a:rPr lang="zh-CN" altLang="en-US" sz="4000" b="1" dirty="0"/>
              <a:t>代表作品有《出师表》等。</a:t>
            </a:r>
            <a:endParaRPr lang="zh-CN" altLang="en-US" sz="4000" b="1" dirty="0"/>
          </a:p>
          <a:p>
            <a:pPr>
              <a:buNone/>
            </a:pPr>
            <a:r>
              <a:rPr lang="zh-CN" altLang="en-US" sz="4000" b="1" dirty="0"/>
              <a:t> 这篇</a:t>
            </a:r>
            <a:r>
              <a:rPr lang="en-US" altLang="zh-CN" sz="4000" b="1" dirty="0"/>
              <a:t>《</a:t>
            </a:r>
            <a:r>
              <a:rPr lang="zh-CN" altLang="en-US" sz="4000" b="1" dirty="0"/>
              <a:t>诫子书</a:t>
            </a:r>
            <a:r>
              <a:rPr lang="en-US" altLang="zh-CN" sz="4000" b="1" dirty="0"/>
              <a:t>》</a:t>
            </a:r>
            <a:r>
              <a:rPr lang="zh-CN" altLang="en-US" sz="4000" b="1" dirty="0"/>
              <a:t>是诸葛亮</a:t>
            </a:r>
            <a:r>
              <a:rPr lang="en-US" altLang="zh-CN" sz="4000" b="1" dirty="0"/>
              <a:t>54</a:t>
            </a:r>
            <a:r>
              <a:rPr lang="zh-CN" altLang="en-US" sz="4000" b="1" dirty="0"/>
              <a:t>岁时写给他</a:t>
            </a:r>
            <a:r>
              <a:rPr lang="en-US" altLang="zh-CN" sz="4000" b="1" dirty="0"/>
              <a:t>8</a:t>
            </a:r>
            <a:r>
              <a:rPr lang="zh-CN" altLang="en-US" sz="4000" b="1" dirty="0"/>
              <a:t>岁儿子诸葛瞻的一封书信。</a:t>
            </a:r>
            <a:endParaRPr lang="zh-CN" altLang="en-US" sz="4000" b="1" dirty="0"/>
          </a:p>
        </p:txBody>
      </p:sp>
      <p:pic>
        <p:nvPicPr>
          <p:cNvPr id="5123" name="图片 10244" descr="t0186acded43110e3e3"/>
          <p:cNvPicPr>
            <a:picLocks noChangeAspect="1"/>
          </p:cNvPicPr>
          <p:nvPr/>
        </p:nvPicPr>
        <p:blipFill>
          <a:blip r:embed="rId1"/>
          <a:stretch>
            <a:fillRect/>
          </a:stretch>
        </p:blipFill>
        <p:spPr>
          <a:xfrm>
            <a:off x="0" y="836613"/>
            <a:ext cx="2555875" cy="6021387"/>
          </a:xfrm>
          <a:prstGeom prst="rect">
            <a:avLst/>
          </a:prstGeom>
          <a:noFill/>
          <a:ln w="9525">
            <a:noFill/>
          </a:ln>
        </p:spPr>
      </p:pic>
      <p:sp>
        <p:nvSpPr>
          <p:cNvPr id="2" name="文本框 1"/>
          <p:cNvSpPr txBox="1"/>
          <p:nvPr/>
        </p:nvSpPr>
        <p:spPr>
          <a:xfrm>
            <a:off x="3804285" y="930275"/>
            <a:ext cx="1203960" cy="706755"/>
          </a:xfrm>
          <a:prstGeom prst="rect">
            <a:avLst/>
          </a:prstGeom>
          <a:noFill/>
        </p:spPr>
        <p:txBody>
          <a:bodyPr wrap="none" rtlCol="0">
            <a:spAutoFit/>
          </a:bodyPr>
          <a:p>
            <a:pPr algn="l"/>
            <a:r>
              <a:rPr lang="zh-CN" altLang="en-US" sz="4000" b="1" dirty="0">
                <a:solidFill>
                  <a:srgbClr val="FF0000"/>
                </a:solidFill>
                <a:sym typeface="+mn-ea"/>
              </a:rPr>
              <a:t>孔明</a:t>
            </a:r>
            <a:endParaRPr lang="zh-CN" altLang="en-US" sz="4000" b="1" dirty="0">
              <a:solidFill>
                <a:srgbClr val="FF0000"/>
              </a:solidFill>
              <a:sym typeface="+mn-ea"/>
            </a:endParaRPr>
          </a:p>
        </p:txBody>
      </p:sp>
      <p:sp>
        <p:nvSpPr>
          <p:cNvPr id="3" name="文本框 2"/>
          <p:cNvSpPr txBox="1"/>
          <p:nvPr/>
        </p:nvSpPr>
        <p:spPr>
          <a:xfrm flipH="1">
            <a:off x="6797675" y="930275"/>
            <a:ext cx="1314450" cy="706755"/>
          </a:xfrm>
          <a:prstGeom prst="rect">
            <a:avLst/>
          </a:prstGeom>
          <a:noFill/>
        </p:spPr>
        <p:txBody>
          <a:bodyPr wrap="square" rtlCol="0">
            <a:spAutoFit/>
          </a:bodyPr>
          <a:p>
            <a:pPr algn="l"/>
            <a:r>
              <a:rPr lang="zh-CN" altLang="en-US" sz="4000" b="1" dirty="0">
                <a:solidFill>
                  <a:srgbClr val="FF0000"/>
                </a:solidFill>
                <a:sym typeface="+mn-ea"/>
              </a:rPr>
              <a:t>卧龙</a:t>
            </a:r>
            <a:endParaRPr lang="zh-CN" altLang="en-US" sz="4000" b="1" dirty="0">
              <a:solidFill>
                <a:srgbClr val="FF0000"/>
              </a:solidFill>
              <a:sym typeface="+mn-ea"/>
            </a:endParaRPr>
          </a:p>
        </p:txBody>
      </p:sp>
      <p:sp>
        <p:nvSpPr>
          <p:cNvPr id="4" name="文本框 3"/>
          <p:cNvSpPr txBox="1"/>
          <p:nvPr/>
        </p:nvSpPr>
        <p:spPr>
          <a:xfrm>
            <a:off x="2741295" y="1536065"/>
            <a:ext cx="6618605" cy="706755"/>
          </a:xfrm>
          <a:prstGeom prst="rect">
            <a:avLst/>
          </a:prstGeom>
          <a:noFill/>
        </p:spPr>
        <p:txBody>
          <a:bodyPr wrap="square" rtlCol="0">
            <a:spAutoFit/>
          </a:bodyPr>
          <a:p>
            <a:pPr algn="l"/>
            <a:r>
              <a:rPr lang="zh-CN" altLang="en-US" sz="4000" b="1" dirty="0">
                <a:solidFill>
                  <a:srgbClr val="FF0000"/>
                </a:solidFill>
                <a:sym typeface="+mn-ea"/>
              </a:rPr>
              <a:t>琅玡阳都</a:t>
            </a:r>
            <a:r>
              <a:rPr lang="en-US" altLang="zh-CN" sz="4000" b="1" dirty="0">
                <a:solidFill>
                  <a:srgbClr val="FF0000"/>
                </a:solidFill>
                <a:sym typeface="+mn-ea"/>
              </a:rPr>
              <a:t>(</a:t>
            </a:r>
            <a:r>
              <a:rPr lang="zh-CN" altLang="en-US" sz="4000" b="1" dirty="0">
                <a:solidFill>
                  <a:srgbClr val="FF0000"/>
                </a:solidFill>
                <a:sym typeface="+mn-ea"/>
              </a:rPr>
              <a:t>今山东沂南南）人</a:t>
            </a:r>
            <a:endParaRPr lang="zh-CN" altLang="en-US" sz="4000" b="1" dirty="0">
              <a:solidFill>
                <a:srgbClr val="FF0000"/>
              </a:solidFill>
              <a:sym typeface="+mn-ea"/>
            </a:endParaRPr>
          </a:p>
        </p:txBody>
      </p:sp>
      <p:sp>
        <p:nvSpPr>
          <p:cNvPr id="5" name="文本框 4"/>
          <p:cNvSpPr txBox="1"/>
          <p:nvPr/>
        </p:nvSpPr>
        <p:spPr>
          <a:xfrm>
            <a:off x="3132455" y="2242820"/>
            <a:ext cx="2225040" cy="706755"/>
          </a:xfrm>
          <a:prstGeom prst="rect">
            <a:avLst/>
          </a:prstGeom>
          <a:noFill/>
        </p:spPr>
        <p:txBody>
          <a:bodyPr wrap="none" rtlCol="0">
            <a:spAutoFit/>
          </a:bodyPr>
          <a:p>
            <a:pPr algn="l"/>
            <a:r>
              <a:rPr lang="zh-CN" altLang="en-US" sz="4000" b="1" dirty="0">
                <a:solidFill>
                  <a:srgbClr val="FF0000"/>
                </a:solidFill>
                <a:sym typeface="+mn-ea"/>
              </a:rPr>
              <a:t>三国时期</a:t>
            </a:r>
            <a:endParaRPr lang="zh-CN" altLang="en-US" sz="4000" b="1" dirty="0">
              <a:solidFill>
                <a:srgbClr val="FF0000"/>
              </a:solidFill>
              <a:sym typeface="+mn-ea"/>
            </a:endParaRPr>
          </a:p>
        </p:txBody>
      </p:sp>
      <p:sp>
        <p:nvSpPr>
          <p:cNvPr id="6" name="文本框 5"/>
          <p:cNvSpPr txBox="1"/>
          <p:nvPr/>
        </p:nvSpPr>
        <p:spPr>
          <a:xfrm>
            <a:off x="6347460" y="2141855"/>
            <a:ext cx="1203960" cy="706755"/>
          </a:xfrm>
          <a:prstGeom prst="rect">
            <a:avLst/>
          </a:prstGeom>
          <a:noFill/>
        </p:spPr>
        <p:txBody>
          <a:bodyPr wrap="none" rtlCol="0">
            <a:spAutoFit/>
          </a:bodyPr>
          <a:p>
            <a:pPr algn="l"/>
            <a:r>
              <a:rPr lang="zh-CN" altLang="en-US" sz="4000" b="1" dirty="0">
                <a:solidFill>
                  <a:srgbClr val="FF0000"/>
                </a:solidFill>
                <a:sym typeface="+mn-ea"/>
              </a:rPr>
              <a:t>蜀国</a:t>
            </a:r>
            <a:endParaRPr lang="zh-CN" altLang="en-US" sz="4000" b="1" dirty="0">
              <a:solidFill>
                <a:srgbClr val="FF0000"/>
              </a:solidFill>
              <a:sym typeface="+mn-ea"/>
            </a:endParaRPr>
          </a:p>
        </p:txBody>
      </p:sp>
      <p:sp>
        <p:nvSpPr>
          <p:cNvPr id="7" name="文本框 6"/>
          <p:cNvSpPr txBox="1"/>
          <p:nvPr/>
        </p:nvSpPr>
        <p:spPr>
          <a:xfrm>
            <a:off x="4086860" y="2899410"/>
            <a:ext cx="1714500" cy="706755"/>
          </a:xfrm>
          <a:prstGeom prst="rect">
            <a:avLst/>
          </a:prstGeom>
          <a:noFill/>
        </p:spPr>
        <p:txBody>
          <a:bodyPr wrap="none" rtlCol="0">
            <a:spAutoFit/>
          </a:bodyPr>
          <a:p>
            <a:pPr algn="l"/>
            <a:r>
              <a:rPr lang="zh-CN" altLang="en-US" sz="4000" b="1" dirty="0">
                <a:solidFill>
                  <a:srgbClr val="FF0000"/>
                </a:solidFill>
                <a:sym typeface="+mn-ea"/>
              </a:rPr>
              <a:t>政治家</a:t>
            </a:r>
            <a:endParaRPr lang="zh-CN" altLang="en-US" sz="4000" b="1" dirty="0">
              <a:solidFill>
                <a:srgbClr val="FF0000"/>
              </a:solidFill>
              <a:sym typeface="+mn-ea"/>
            </a:endParaRPr>
          </a:p>
        </p:txBody>
      </p:sp>
      <p:sp>
        <p:nvSpPr>
          <p:cNvPr id="8" name="文本框 7"/>
          <p:cNvSpPr txBox="1"/>
          <p:nvPr/>
        </p:nvSpPr>
        <p:spPr>
          <a:xfrm>
            <a:off x="6797675" y="2848610"/>
            <a:ext cx="1714500" cy="706755"/>
          </a:xfrm>
          <a:prstGeom prst="rect">
            <a:avLst/>
          </a:prstGeom>
          <a:noFill/>
        </p:spPr>
        <p:txBody>
          <a:bodyPr wrap="none" rtlCol="0">
            <a:spAutoFit/>
          </a:bodyPr>
          <a:p>
            <a:pPr algn="l"/>
            <a:r>
              <a:rPr lang="zh-CN" altLang="en-US" sz="4000" b="1" dirty="0">
                <a:solidFill>
                  <a:srgbClr val="FF0000"/>
                </a:solidFill>
                <a:sym typeface="+mn-ea"/>
              </a:rPr>
              <a:t>军事家</a:t>
            </a:r>
            <a:endParaRPr lang="zh-CN" altLang="en-US" sz="4000" b="1" dirty="0">
              <a:solidFill>
                <a:srgbClr val="FF0000"/>
              </a:solidFill>
              <a:sym typeface="+mn-ea"/>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 calcmode="lin" valueType="num">
                                      <p:cBhvr additive="base">
                                        <p:cTn id="7" dur="500" fill="hold"/>
                                        <p:tgtEl>
                                          <p:spTgt spid="51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2">
                                            <p:txEl>
                                              <p:pRg st="1" end="1"/>
                                            </p:txEl>
                                          </p:spTgt>
                                        </p:tgtEl>
                                        <p:attrNameLst>
                                          <p:attrName>style.visibility</p:attrName>
                                        </p:attrNameLst>
                                      </p:cBhvr>
                                      <p:to>
                                        <p:strVal val="visible"/>
                                      </p:to>
                                    </p:set>
                                    <p:anim calcmode="lin" valueType="num">
                                      <p:cBhvr additive="base">
                                        <p:cTn id="13" dur="500" fill="hold"/>
                                        <p:tgtEl>
                                          <p:spTgt spid="51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2">
                                            <p:txEl>
                                              <p:pRg st="2" end="2"/>
                                            </p:txEl>
                                          </p:spTgt>
                                        </p:tgtEl>
                                        <p:attrNameLst>
                                          <p:attrName>style.visibility</p:attrName>
                                        </p:attrNameLst>
                                      </p:cBhvr>
                                      <p:to>
                                        <p:strVal val="visible"/>
                                      </p:to>
                                    </p:set>
                                    <p:anim calcmode="lin" valueType="num">
                                      <p:cBhvr additive="base">
                                        <p:cTn id="19" dur="500" fill="hold"/>
                                        <p:tgtEl>
                                          <p:spTgt spid="512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ppt_x"/>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uiExpand="1" build="p"/>
      <p:bldP spid="2" grpId="0"/>
      <p:bldP spid="3" grpId="0"/>
      <p:bldP spid="4" grpId="0"/>
      <p:bldP spid="5" grpId="0"/>
      <p:bldP spid="6" grpId="0"/>
      <p:bldP spid="7" grpId="0"/>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69" name="标题 48129"/>
          <p:cNvSpPr>
            <a:spLocks noGrp="1"/>
          </p:cNvSpPr>
          <p:nvPr>
            <p:ph type="title"/>
          </p:nvPr>
        </p:nvSpPr>
        <p:spPr>
          <a:xfrm>
            <a:off x="457200" y="0"/>
            <a:ext cx="8229600" cy="836613"/>
          </a:xfrm>
        </p:spPr>
        <p:txBody>
          <a:bodyPr anchor="ctr"/>
          <a:p>
            <a:r>
              <a:rPr lang="zh-CN" altLang="en-US" sz="4000" b="1" dirty="0">
                <a:solidFill>
                  <a:srgbClr val="FF0000"/>
                </a:solidFill>
              </a:rPr>
              <a:t>拓展练习</a:t>
            </a:r>
            <a:endParaRPr lang="zh-CN" altLang="en-US" sz="4000" b="1" dirty="0">
              <a:solidFill>
                <a:srgbClr val="FF0000"/>
              </a:solidFill>
            </a:endParaRPr>
          </a:p>
        </p:txBody>
      </p:sp>
      <p:sp>
        <p:nvSpPr>
          <p:cNvPr id="48131" name="内容占位符 48130"/>
          <p:cNvSpPr>
            <a:spLocks noGrp="1"/>
          </p:cNvSpPr>
          <p:nvPr>
            <p:ph idx="1"/>
          </p:nvPr>
        </p:nvSpPr>
        <p:spPr>
          <a:xfrm>
            <a:off x="0" y="836613"/>
            <a:ext cx="9144000" cy="6021387"/>
          </a:xfrm>
        </p:spPr>
        <p:txBody>
          <a:bodyPr anchor="t"/>
          <a:p>
            <a:pPr>
              <a:buNone/>
            </a:pPr>
            <a:r>
              <a:rPr lang="en-US" altLang="zh-CN" sz="4000" b="1" dirty="0"/>
              <a:t>1</a:t>
            </a:r>
            <a:r>
              <a:rPr lang="zh-CN" altLang="en-US" sz="4000" b="1" dirty="0"/>
              <a:t>、为本文补充道理论据。</a:t>
            </a:r>
            <a:endParaRPr lang="zh-CN" altLang="en-US" sz="4000" b="1" dirty="0"/>
          </a:p>
          <a:p>
            <a:pPr>
              <a:buNone/>
            </a:pPr>
            <a:r>
              <a:rPr lang="zh-CN" altLang="en-US" sz="4000" b="1" dirty="0"/>
              <a:t>         </a:t>
            </a:r>
            <a:r>
              <a:rPr lang="zh-CN" altLang="en-US" sz="4400" b="1" dirty="0"/>
              <a:t>【</a:t>
            </a:r>
            <a:r>
              <a:rPr lang="en-US" altLang="zh-CN" sz="4400" b="1" dirty="0"/>
              <a:t>1</a:t>
            </a:r>
            <a:r>
              <a:rPr lang="zh-CN" altLang="en-US" sz="4400" b="1" dirty="0"/>
              <a:t>】</a:t>
            </a:r>
            <a:r>
              <a:rPr lang="zh-CN" altLang="en-US" sz="4400" b="1" dirty="0">
                <a:solidFill>
                  <a:srgbClr val="FF0000"/>
                </a:solidFill>
              </a:rPr>
              <a:t>淡泊：</a:t>
            </a:r>
            <a:endParaRPr lang="zh-CN" altLang="en-US" sz="4400" b="1" dirty="0">
              <a:solidFill>
                <a:srgbClr val="FF0000"/>
              </a:solidFill>
            </a:endParaRPr>
          </a:p>
          <a:p>
            <a:pPr>
              <a:buNone/>
            </a:pPr>
            <a:r>
              <a:rPr lang="zh-CN" altLang="en-US" sz="4400" b="1" dirty="0">
                <a:solidFill>
                  <a:srgbClr val="FF0000"/>
                </a:solidFill>
              </a:rPr>
              <a:t>         </a:t>
            </a:r>
            <a:r>
              <a:rPr lang="zh-CN" altLang="en-US" sz="4400" b="1" dirty="0"/>
              <a:t>苟全性命于乱世，不求闻达于诸侯（</a:t>
            </a:r>
            <a:r>
              <a:rPr lang="en-US" altLang="zh-CN" sz="4400" b="1" dirty="0"/>
              <a:t>《</a:t>
            </a:r>
            <a:r>
              <a:rPr lang="zh-CN" altLang="en-US" sz="4400" b="1" dirty="0"/>
              <a:t>出师表</a:t>
            </a:r>
            <a:r>
              <a:rPr lang="en-US" altLang="zh-CN" sz="4400" b="1" dirty="0"/>
              <a:t>》</a:t>
            </a:r>
            <a:r>
              <a:rPr lang="zh-CN" altLang="en-US" sz="4400" b="1" dirty="0"/>
              <a:t>）； </a:t>
            </a:r>
            <a:endParaRPr lang="zh-CN" altLang="en-US" sz="4400" b="1" dirty="0"/>
          </a:p>
          <a:p>
            <a:pPr>
              <a:buNone/>
            </a:pPr>
            <a:r>
              <a:rPr lang="zh-CN" altLang="en-US" sz="4400" b="1" dirty="0"/>
              <a:t>         不戚戚于贫贱，不汲汲于富贵（陶渊明）。</a:t>
            </a:r>
            <a:endParaRPr lang="zh-CN" altLang="en-US" sz="4400" b="1" dirty="0"/>
          </a:p>
          <a:p>
            <a:pPr>
              <a:buNone/>
            </a:pPr>
            <a:endParaRPr lang="zh-CN" altLang="en-US" sz="4000" b="1" dirty="0">
              <a:solidFill>
                <a:srgbClr val="800000"/>
              </a:solidFill>
            </a:endParaRPr>
          </a:p>
          <a:p>
            <a:pPr>
              <a:spcBef>
                <a:spcPct val="50000"/>
              </a:spcBef>
              <a:buClrTx/>
              <a:buNone/>
            </a:pPr>
            <a:endParaRPr lang="zh-CN" altLang="en-US" sz="4000" b="1" dirty="0"/>
          </a:p>
        </p:txBody>
      </p:sp>
      <p:pic>
        <p:nvPicPr>
          <p:cNvPr id="32771" name="图片 48131" descr="t0137d6b7ad8424b8b4"/>
          <p:cNvPicPr>
            <a:picLocks noChangeAspect="1"/>
          </p:cNvPicPr>
          <p:nvPr/>
        </p:nvPicPr>
        <p:blipFill>
          <a:blip r:embed="rId1"/>
          <a:stretch>
            <a:fillRect/>
          </a:stretch>
        </p:blipFill>
        <p:spPr>
          <a:xfrm>
            <a:off x="4284663" y="4797425"/>
            <a:ext cx="4859337" cy="2060575"/>
          </a:xfrm>
          <a:prstGeom prst="rect">
            <a:avLst/>
          </a:prstGeom>
          <a:noFill/>
          <a:ln w="9525">
            <a:noFill/>
          </a:ln>
        </p:spPr>
      </p:pic>
      <p:pic>
        <p:nvPicPr>
          <p:cNvPr id="32772" name="图片 48132" descr="t019de67b272733d80f"/>
          <p:cNvPicPr>
            <a:picLocks noChangeAspect="1"/>
          </p:cNvPicPr>
          <p:nvPr/>
        </p:nvPicPr>
        <p:blipFill>
          <a:blip r:embed="rId2"/>
          <a:stretch>
            <a:fillRect/>
          </a:stretch>
        </p:blipFill>
        <p:spPr>
          <a:xfrm>
            <a:off x="6156325" y="0"/>
            <a:ext cx="2987675" cy="2205038"/>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8131">
                                            <p:txEl>
                                              <p:charRg st="13" end="29"/>
                                            </p:txEl>
                                          </p:spTgt>
                                        </p:tgtEl>
                                        <p:attrNameLst>
                                          <p:attrName>style.visibility</p:attrName>
                                        </p:attrNameLst>
                                      </p:cBhvr>
                                      <p:to>
                                        <p:strVal val="visible"/>
                                      </p:to>
                                    </p:set>
                                    <p:animEffect transition="in" filter="checkerboard(across)">
                                      <p:cBhvr>
                                        <p:cTn id="7" dur="500"/>
                                        <p:tgtEl>
                                          <p:spTgt spid="48131">
                                            <p:txEl>
                                              <p:charRg st="13" end="29"/>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8131">
                                            <p:txEl>
                                              <p:charRg st="29" end="63"/>
                                            </p:txEl>
                                          </p:spTgt>
                                        </p:tgtEl>
                                        <p:attrNameLst>
                                          <p:attrName>style.visibility</p:attrName>
                                        </p:attrNameLst>
                                      </p:cBhvr>
                                      <p:to>
                                        <p:strVal val="visible"/>
                                      </p:to>
                                    </p:set>
                                    <p:animEffect transition="in" filter="checkerboard(across)">
                                      <p:cBhvr>
                                        <p:cTn id="12" dur="500"/>
                                        <p:tgtEl>
                                          <p:spTgt spid="48131">
                                            <p:txEl>
                                              <p:charRg st="29" end="6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8131">
                                            <p:txEl>
                                              <p:charRg st="63" end="92"/>
                                            </p:txEl>
                                          </p:spTgt>
                                        </p:tgtEl>
                                        <p:attrNameLst>
                                          <p:attrName>style.visibility</p:attrName>
                                        </p:attrNameLst>
                                      </p:cBhvr>
                                      <p:to>
                                        <p:strVal val="visible"/>
                                      </p:to>
                                    </p:set>
                                    <p:animEffect transition="in" filter="checkerboard(across)">
                                      <p:cBhvr>
                                        <p:cTn id="17" dur="500"/>
                                        <p:tgtEl>
                                          <p:spTgt spid="48131">
                                            <p:txEl>
                                              <p:charRg st="63" end="9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3793" name="标题 49153"/>
          <p:cNvSpPr>
            <a:spLocks noGrp="1"/>
          </p:cNvSpPr>
          <p:nvPr>
            <p:ph type="title"/>
          </p:nvPr>
        </p:nvSpPr>
        <p:spPr/>
        <p:txBody>
          <a:bodyPr anchor="ctr"/>
          <a:p>
            <a:br>
              <a:rPr lang="en-US" altLang="zh-CN" sz="4000" dirty="0"/>
            </a:br>
            <a:endParaRPr lang="en-US" altLang="zh-CN" sz="4000" dirty="0"/>
          </a:p>
        </p:txBody>
      </p:sp>
      <p:sp>
        <p:nvSpPr>
          <p:cNvPr id="49155" name="内容占位符 49154"/>
          <p:cNvSpPr>
            <a:spLocks noGrp="1"/>
          </p:cNvSpPr>
          <p:nvPr>
            <p:ph idx="1"/>
          </p:nvPr>
        </p:nvSpPr>
        <p:spPr>
          <a:xfrm>
            <a:off x="0" y="0"/>
            <a:ext cx="9144000" cy="6669088"/>
          </a:xfrm>
        </p:spPr>
        <p:txBody>
          <a:bodyPr anchor="t"/>
          <a:p>
            <a:pPr>
              <a:buNone/>
            </a:pPr>
            <a:r>
              <a:rPr lang="en-US" altLang="zh-CN" sz="4000" b="1" dirty="0"/>
              <a:t>         </a:t>
            </a:r>
            <a:r>
              <a:rPr lang="zh-CN" altLang="en-US" sz="4000" b="1" dirty="0"/>
              <a:t>【</a:t>
            </a:r>
            <a:r>
              <a:rPr lang="en-US" altLang="zh-CN" sz="4000" b="1" dirty="0"/>
              <a:t>2</a:t>
            </a:r>
            <a:r>
              <a:rPr lang="zh-CN" altLang="en-US" sz="4000" b="1" dirty="0"/>
              <a:t>】</a:t>
            </a:r>
            <a:r>
              <a:rPr lang="zh-CN" altLang="en-US" sz="4000" b="1" dirty="0">
                <a:solidFill>
                  <a:srgbClr val="FF0000"/>
                </a:solidFill>
              </a:rPr>
              <a:t>立志：</a:t>
            </a:r>
            <a:endParaRPr lang="zh-CN" altLang="en-US" sz="4000" b="1" dirty="0">
              <a:solidFill>
                <a:srgbClr val="FF0000"/>
              </a:solidFill>
            </a:endParaRPr>
          </a:p>
          <a:p>
            <a:pPr>
              <a:buNone/>
            </a:pPr>
            <a:r>
              <a:rPr lang="zh-CN" altLang="en-US" sz="4000" b="1" dirty="0">
                <a:solidFill>
                  <a:srgbClr val="FF0000"/>
                </a:solidFill>
              </a:rPr>
              <a:t>          </a:t>
            </a:r>
            <a:r>
              <a:rPr lang="zh-CN" altLang="en-US" sz="4000" b="1" dirty="0"/>
              <a:t>长风破浪会有时，直挂云帆济沧海（李白）；</a:t>
            </a:r>
            <a:endParaRPr lang="zh-CN" altLang="en-US" sz="4000" b="1" dirty="0"/>
          </a:p>
          <a:p>
            <a:pPr>
              <a:buNone/>
            </a:pPr>
            <a:r>
              <a:rPr lang="zh-CN" altLang="en-US" sz="4000" b="1" dirty="0"/>
              <a:t>          志当存高远（诸葛亮）</a:t>
            </a:r>
            <a:endParaRPr lang="zh-CN" altLang="en-US" sz="4000" b="1" dirty="0"/>
          </a:p>
          <a:p>
            <a:pPr>
              <a:buNone/>
            </a:pPr>
            <a:r>
              <a:rPr lang="zh-CN" altLang="en-US" sz="4000" b="1" dirty="0"/>
              <a:t>         【</a:t>
            </a:r>
            <a:r>
              <a:rPr lang="en-US" altLang="zh-CN" sz="4000" b="1" dirty="0"/>
              <a:t>3</a:t>
            </a:r>
            <a:r>
              <a:rPr lang="zh-CN" altLang="en-US" sz="4000" b="1" dirty="0"/>
              <a:t>】</a:t>
            </a:r>
            <a:r>
              <a:rPr lang="zh-CN" altLang="en-US" sz="4000" b="1" dirty="0">
                <a:solidFill>
                  <a:srgbClr val="FF0000"/>
                </a:solidFill>
              </a:rPr>
              <a:t>惜时：</a:t>
            </a:r>
            <a:endParaRPr lang="zh-CN" altLang="en-US" sz="4000" b="1" dirty="0">
              <a:solidFill>
                <a:srgbClr val="FF0000"/>
              </a:solidFill>
            </a:endParaRPr>
          </a:p>
          <a:p>
            <a:pPr>
              <a:buNone/>
            </a:pPr>
            <a:r>
              <a:rPr lang="zh-CN" altLang="en-US" sz="4000" b="1" dirty="0">
                <a:solidFill>
                  <a:srgbClr val="FF0000"/>
                </a:solidFill>
              </a:rPr>
              <a:t>          </a:t>
            </a:r>
            <a:r>
              <a:rPr lang="zh-CN" altLang="en-US" sz="4000" b="1" dirty="0"/>
              <a:t>一寸光阴一寸金，寸金难买寸光阴（谚语）</a:t>
            </a:r>
            <a:r>
              <a:rPr lang="zh-CN" altLang="en-US" sz="4000" b="1" dirty="0">
                <a:solidFill>
                  <a:srgbClr val="800000"/>
                </a:solidFill>
              </a:rPr>
              <a:t>	</a:t>
            </a:r>
            <a:endParaRPr lang="zh-CN" altLang="en-US" sz="4000" b="1" dirty="0">
              <a:solidFill>
                <a:srgbClr val="800000"/>
              </a:solidFill>
            </a:endParaRPr>
          </a:p>
        </p:txBody>
      </p:sp>
      <p:pic>
        <p:nvPicPr>
          <p:cNvPr id="33795" name="图片 49155" descr="t01f5bbc90a9ca449e3"/>
          <p:cNvPicPr>
            <a:picLocks noChangeAspect="1"/>
          </p:cNvPicPr>
          <p:nvPr/>
        </p:nvPicPr>
        <p:blipFill>
          <a:blip r:embed="rId1"/>
          <a:stretch>
            <a:fillRect/>
          </a:stretch>
        </p:blipFill>
        <p:spPr>
          <a:xfrm>
            <a:off x="0" y="4868863"/>
            <a:ext cx="9144000" cy="1989137"/>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5">
                                            <p:txEl>
                                              <p:charRg st="16" end="47"/>
                                            </p:txEl>
                                          </p:spTgt>
                                        </p:tgtEl>
                                        <p:attrNameLst>
                                          <p:attrName>style.visibility</p:attrName>
                                        </p:attrNameLst>
                                      </p:cBhvr>
                                      <p:to>
                                        <p:strVal val="visible"/>
                                      </p:to>
                                    </p:set>
                                    <p:animEffect transition="in" filter="blinds(horizontal)">
                                      <p:cBhvr>
                                        <p:cTn id="7" dur="500"/>
                                        <p:tgtEl>
                                          <p:spTgt spid="49155">
                                            <p:txEl>
                                              <p:charRg st="16" end="4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9155">
                                            <p:txEl>
                                              <p:charRg st="47" end="68"/>
                                            </p:txEl>
                                          </p:spTgt>
                                        </p:tgtEl>
                                        <p:attrNameLst>
                                          <p:attrName>style.visibility</p:attrName>
                                        </p:attrNameLst>
                                      </p:cBhvr>
                                      <p:to>
                                        <p:strVal val="visible"/>
                                      </p:to>
                                    </p:set>
                                    <p:animEffect transition="in" filter="blinds(horizontal)">
                                      <p:cBhvr>
                                        <p:cTn id="12" dur="500"/>
                                        <p:tgtEl>
                                          <p:spTgt spid="49155">
                                            <p:txEl>
                                              <p:charRg st="47" end="6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9155">
                                            <p:txEl>
                                              <p:charRg st="68" end="84"/>
                                            </p:txEl>
                                          </p:spTgt>
                                        </p:tgtEl>
                                        <p:attrNameLst>
                                          <p:attrName>style.visibility</p:attrName>
                                        </p:attrNameLst>
                                      </p:cBhvr>
                                      <p:to>
                                        <p:strVal val="visible"/>
                                      </p:to>
                                    </p:set>
                                    <p:animEffect transition="in" filter="box(in)">
                                      <p:cBhvr>
                                        <p:cTn id="17" dur="500"/>
                                        <p:tgtEl>
                                          <p:spTgt spid="49155">
                                            <p:txEl>
                                              <p:charRg st="68" end="8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49155">
                                            <p:txEl>
                                              <p:charRg st="84" end="115"/>
                                            </p:txEl>
                                          </p:spTgt>
                                        </p:tgtEl>
                                        <p:attrNameLst>
                                          <p:attrName>style.visibility</p:attrName>
                                        </p:attrNameLst>
                                      </p:cBhvr>
                                      <p:to>
                                        <p:strVal val="visible"/>
                                      </p:to>
                                    </p:set>
                                    <p:animEffect transition="in" filter="diamond(in)">
                                      <p:cBhvr>
                                        <p:cTn id="22" dur="2000"/>
                                        <p:tgtEl>
                                          <p:spTgt spid="49155">
                                            <p:txEl>
                                              <p:charRg st="84" end="1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4817" name="标题 50177"/>
          <p:cNvSpPr>
            <a:spLocks noGrp="1"/>
          </p:cNvSpPr>
          <p:nvPr>
            <p:ph type="title"/>
          </p:nvPr>
        </p:nvSpPr>
        <p:spPr/>
        <p:txBody>
          <a:bodyPr anchor="ctr"/>
          <a:p>
            <a:br>
              <a:rPr lang="en-US" altLang="zh-CN" sz="4000" dirty="0"/>
            </a:br>
            <a:endParaRPr lang="en-US" altLang="zh-CN" sz="4000" dirty="0"/>
          </a:p>
        </p:txBody>
      </p:sp>
      <p:sp>
        <p:nvSpPr>
          <p:cNvPr id="34818" name="文本占位符 50178"/>
          <p:cNvSpPr>
            <a:spLocks noGrp="1"/>
          </p:cNvSpPr>
          <p:nvPr>
            <p:ph idx="1"/>
          </p:nvPr>
        </p:nvSpPr>
        <p:spPr>
          <a:xfrm>
            <a:off x="0" y="0"/>
            <a:ext cx="9144000" cy="6858000"/>
          </a:xfrm>
        </p:spPr>
        <p:txBody>
          <a:bodyPr anchor="t"/>
          <a:p>
            <a:pPr>
              <a:buNone/>
            </a:pPr>
            <a:r>
              <a:rPr lang="en-US" altLang="zh-CN" sz="4000" b="1" dirty="0">
                <a:latin typeface="宋体" panose="02010600030101010101" pitchFamily="2" charset="-122"/>
              </a:rPr>
              <a:t>2</a:t>
            </a:r>
            <a:r>
              <a:rPr lang="zh-CN" altLang="en-US" sz="4000" b="1" dirty="0">
                <a:latin typeface="宋体" panose="02010600030101010101" pitchFamily="2" charset="-122"/>
              </a:rPr>
              <a:t>、为本文补充事实论据。</a:t>
            </a:r>
            <a:endParaRPr lang="zh-CN" altLang="en-US" sz="4000" b="1" dirty="0">
              <a:latin typeface="宋体" panose="02010600030101010101" pitchFamily="2" charset="-122"/>
            </a:endParaRPr>
          </a:p>
          <a:p>
            <a:pPr>
              <a:buNone/>
            </a:pPr>
            <a:r>
              <a:rPr lang="zh-CN" altLang="en-US" sz="4000" b="1" dirty="0">
                <a:latin typeface="宋体" panose="02010600030101010101" pitchFamily="2" charset="-122"/>
              </a:rPr>
              <a:t>【</a:t>
            </a:r>
            <a:r>
              <a:rPr lang="en-US" altLang="zh-CN" sz="4000" b="1" dirty="0">
                <a:latin typeface="宋体" panose="02010600030101010101" pitchFamily="2" charset="-122"/>
              </a:rPr>
              <a:t>1</a:t>
            </a:r>
            <a:r>
              <a:rPr lang="zh-CN" altLang="en-US" sz="4000" b="1" dirty="0">
                <a:latin typeface="宋体" panose="02010600030101010101" pitchFamily="2" charset="-122"/>
              </a:rPr>
              <a:t>】</a:t>
            </a:r>
            <a:r>
              <a:rPr lang="zh-CN" altLang="en-US" sz="4000" b="1" dirty="0">
                <a:solidFill>
                  <a:srgbClr val="FF0000"/>
                </a:solidFill>
                <a:latin typeface="宋体" panose="02010600030101010101" pitchFamily="2" charset="-122"/>
              </a:rPr>
              <a:t>立志：</a:t>
            </a:r>
            <a:endParaRPr lang="zh-CN" altLang="en-US" sz="4000" b="1" dirty="0">
              <a:solidFill>
                <a:srgbClr val="FF0000"/>
              </a:solidFill>
              <a:latin typeface="宋体" panose="02010600030101010101" pitchFamily="2" charset="-122"/>
            </a:endParaRPr>
          </a:p>
          <a:p>
            <a:pPr>
              <a:buNone/>
            </a:pPr>
            <a:r>
              <a:rPr lang="zh-CN" altLang="en-US" sz="4000" b="1" dirty="0">
                <a:solidFill>
                  <a:srgbClr val="FF0000"/>
                </a:solidFill>
                <a:latin typeface="宋体" panose="02010600030101010101" pitchFamily="2" charset="-122"/>
              </a:rPr>
              <a:t>      </a:t>
            </a:r>
            <a:r>
              <a:rPr lang="en-US" altLang="zh-CN" sz="4000" b="1" dirty="0">
                <a:latin typeface="宋体" panose="02010600030101010101" pitchFamily="2" charset="-122"/>
              </a:rPr>
              <a:t>A.</a:t>
            </a:r>
            <a:r>
              <a:rPr lang="zh-CN" altLang="en-US" sz="4000" b="1" dirty="0">
                <a:latin typeface="宋体" panose="02010600030101010101" pitchFamily="2" charset="-122"/>
              </a:rPr>
              <a:t>毛泽东：从小立有远大志向</a:t>
            </a:r>
            <a:r>
              <a:rPr lang="en-US" altLang="zh-CN" sz="4000" b="1" dirty="0">
                <a:latin typeface="宋体" panose="02010600030101010101" pitchFamily="2" charset="-122"/>
              </a:rPr>
              <a:t>——</a:t>
            </a:r>
            <a:r>
              <a:rPr lang="zh-CN" altLang="en-US" sz="4000" b="1" dirty="0">
                <a:latin typeface="宋体" panose="02010600030101010101" pitchFamily="2" charset="-122"/>
              </a:rPr>
              <a:t>立志救国、献身革命，最终缔造了新中国。</a:t>
            </a:r>
            <a:endParaRPr lang="zh-CN" altLang="en-US" sz="4000" b="1" dirty="0">
              <a:latin typeface="宋体" panose="02010600030101010101" pitchFamily="2" charset="-122"/>
            </a:endParaRPr>
          </a:p>
          <a:p>
            <a:pPr>
              <a:buNone/>
            </a:pPr>
            <a:r>
              <a:rPr lang="zh-CN" altLang="en-US" sz="4000" b="1" dirty="0">
                <a:latin typeface="宋体" panose="02010600030101010101" pitchFamily="2" charset="-122"/>
              </a:rPr>
              <a:t> </a:t>
            </a:r>
            <a:endParaRPr lang="zh-CN" altLang="en-US" sz="4000" b="1" dirty="0">
              <a:latin typeface="宋体" panose="02010600030101010101" pitchFamily="2" charset="-122"/>
            </a:endParaRPr>
          </a:p>
        </p:txBody>
      </p:sp>
      <p:pic>
        <p:nvPicPr>
          <p:cNvPr id="34819" name="图片 50179" descr="t01245d76c3fc0828db"/>
          <p:cNvPicPr>
            <a:picLocks noChangeAspect="1"/>
          </p:cNvPicPr>
          <p:nvPr/>
        </p:nvPicPr>
        <p:blipFill>
          <a:blip r:embed="rId1"/>
          <a:stretch>
            <a:fillRect/>
          </a:stretch>
        </p:blipFill>
        <p:spPr>
          <a:xfrm>
            <a:off x="0" y="3644900"/>
            <a:ext cx="9144000" cy="3213100"/>
          </a:xfrm>
          <a:prstGeom prst="rect">
            <a:avLst/>
          </a:prstGeom>
          <a:noFill/>
          <a:ln w="9525">
            <a:noFill/>
          </a:ln>
        </p:spPr>
      </p:pic>
    </p:spTree>
  </p:cSld>
  <p:clrMapOvr>
    <a:masterClrMapping/>
  </p:clrMapOvr>
  <p:transition spd="med">
    <p:newsflash/>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5841" name="标题 51201"/>
          <p:cNvSpPr>
            <a:spLocks noGrp="1"/>
          </p:cNvSpPr>
          <p:nvPr>
            <p:ph type="title"/>
          </p:nvPr>
        </p:nvSpPr>
        <p:spPr/>
        <p:txBody>
          <a:bodyPr anchor="ctr"/>
          <a:p>
            <a:br>
              <a:rPr lang="en-US" altLang="zh-CN" sz="4000" dirty="0"/>
            </a:br>
            <a:endParaRPr lang="en-US" altLang="zh-CN" sz="4000" dirty="0"/>
          </a:p>
        </p:txBody>
      </p:sp>
      <p:sp>
        <p:nvSpPr>
          <p:cNvPr id="35842" name="文本占位符 51202"/>
          <p:cNvSpPr>
            <a:spLocks noGrp="1"/>
          </p:cNvSpPr>
          <p:nvPr>
            <p:ph idx="1"/>
          </p:nvPr>
        </p:nvSpPr>
        <p:spPr>
          <a:xfrm>
            <a:off x="0" y="0"/>
            <a:ext cx="9144000" cy="6858000"/>
          </a:xfrm>
        </p:spPr>
        <p:txBody>
          <a:bodyPr anchor="t"/>
          <a:p>
            <a:pPr>
              <a:buNone/>
            </a:pPr>
            <a:r>
              <a:rPr lang="en-US" altLang="zh-CN" sz="4000" b="1" dirty="0">
                <a:latin typeface="宋体" panose="02010600030101010101" pitchFamily="2" charset="-122"/>
              </a:rPr>
              <a:t>      B.</a:t>
            </a:r>
            <a:r>
              <a:rPr lang="zh-CN" altLang="en-US" sz="4000" b="1" dirty="0">
                <a:latin typeface="宋体" panose="02010600030101010101" pitchFamily="2" charset="-122"/>
              </a:rPr>
              <a:t>周恩来：从小立志“为中华之崛起而读书”，成为令世人敬仰的人。</a:t>
            </a:r>
            <a:endParaRPr lang="zh-CN" altLang="en-US" sz="4000" b="1" dirty="0">
              <a:latin typeface="宋体" panose="02010600030101010101" pitchFamily="2" charset="-122"/>
            </a:endParaRPr>
          </a:p>
          <a:p>
            <a:pPr>
              <a:buNone/>
            </a:pPr>
            <a:r>
              <a:rPr lang="zh-CN" altLang="en-US" sz="4000" b="1" dirty="0">
                <a:latin typeface="宋体" panose="02010600030101010101" pitchFamily="2" charset="-122"/>
              </a:rPr>
              <a:t>      </a:t>
            </a:r>
            <a:r>
              <a:rPr lang="en-US" altLang="zh-CN" sz="4000" b="1" dirty="0">
                <a:latin typeface="宋体" panose="02010600030101010101" pitchFamily="2" charset="-122"/>
              </a:rPr>
              <a:t>c.</a:t>
            </a:r>
            <a:r>
              <a:rPr lang="zh-CN" altLang="en-US" sz="4000" b="1" dirty="0">
                <a:latin typeface="宋体" panose="02010600030101010101" pitchFamily="2" charset="-122"/>
              </a:rPr>
              <a:t>张海迪：身残志坚，胸怀理想，她说：“即使翅膀断了，心也要飞翔”，她发愤努力，学会了多门外语，成为当时青年人的楷模。</a:t>
            </a:r>
            <a:endParaRPr lang="zh-CN" altLang="en-US" sz="4000" b="1" dirty="0">
              <a:latin typeface="宋体" panose="02010600030101010101" pitchFamily="2" charset="-122"/>
            </a:endParaRPr>
          </a:p>
          <a:p>
            <a:endParaRPr lang="zh-CN" altLang="en-US" dirty="0"/>
          </a:p>
        </p:txBody>
      </p:sp>
      <p:pic>
        <p:nvPicPr>
          <p:cNvPr id="35843" name="图片 51203" descr="t0125d66cbfcae0d532"/>
          <p:cNvPicPr>
            <a:picLocks noChangeAspect="1"/>
          </p:cNvPicPr>
          <p:nvPr/>
        </p:nvPicPr>
        <p:blipFill>
          <a:blip r:embed="rId1"/>
          <a:stretch>
            <a:fillRect/>
          </a:stretch>
        </p:blipFill>
        <p:spPr>
          <a:xfrm>
            <a:off x="0" y="4221163"/>
            <a:ext cx="9144000" cy="2636837"/>
          </a:xfrm>
          <a:prstGeom prst="rect">
            <a:avLst/>
          </a:prstGeom>
          <a:noFill/>
          <a:ln w="9525">
            <a:noFill/>
          </a:ln>
        </p:spPr>
      </p:pic>
    </p:spTree>
  </p:cSld>
  <p:clrMapOvr>
    <a:masterClrMapping/>
  </p:clrMapOvr>
  <p:transition spd="med">
    <p:newsflash/>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6865" name="标题 52225"/>
          <p:cNvSpPr>
            <a:spLocks noGrp="1"/>
          </p:cNvSpPr>
          <p:nvPr>
            <p:ph type="title"/>
          </p:nvPr>
        </p:nvSpPr>
        <p:spPr/>
        <p:txBody>
          <a:bodyPr anchor="ctr"/>
          <a:p>
            <a:br>
              <a:rPr lang="en-US" altLang="zh-CN" sz="4000" dirty="0"/>
            </a:br>
            <a:endParaRPr lang="en-US" altLang="zh-CN" sz="4000" dirty="0"/>
          </a:p>
        </p:txBody>
      </p:sp>
      <p:sp>
        <p:nvSpPr>
          <p:cNvPr id="36866" name="文本占位符 52226"/>
          <p:cNvSpPr>
            <a:spLocks noGrp="1"/>
          </p:cNvSpPr>
          <p:nvPr>
            <p:ph idx="1"/>
          </p:nvPr>
        </p:nvSpPr>
        <p:spPr>
          <a:xfrm>
            <a:off x="0" y="0"/>
            <a:ext cx="9144000" cy="6858000"/>
          </a:xfrm>
        </p:spPr>
        <p:txBody>
          <a:bodyPr anchor="t"/>
          <a:p>
            <a:pPr>
              <a:buNone/>
            </a:pPr>
            <a:r>
              <a:rPr lang="en-US" altLang="zh-CN" sz="4000" b="1" dirty="0">
                <a:latin typeface="宋体" panose="02010600030101010101" pitchFamily="2" charset="-122"/>
              </a:rPr>
              <a:t>     </a:t>
            </a:r>
            <a:r>
              <a:rPr lang="zh-CN" altLang="en-US" sz="4000" b="1" dirty="0">
                <a:latin typeface="宋体" panose="02010600030101010101" pitchFamily="2" charset="-122"/>
              </a:rPr>
              <a:t>【</a:t>
            </a:r>
            <a:r>
              <a:rPr lang="en-US" altLang="zh-CN" sz="4000" b="1" dirty="0">
                <a:latin typeface="宋体" panose="02010600030101010101" pitchFamily="2" charset="-122"/>
              </a:rPr>
              <a:t>2</a:t>
            </a:r>
            <a:r>
              <a:rPr lang="zh-CN" altLang="en-US" sz="4000" b="1" dirty="0">
                <a:latin typeface="宋体" panose="02010600030101010101" pitchFamily="2" charset="-122"/>
              </a:rPr>
              <a:t>】</a:t>
            </a:r>
            <a:r>
              <a:rPr lang="zh-CN" altLang="en-US" sz="4000" b="1" dirty="0">
                <a:solidFill>
                  <a:srgbClr val="FF0000"/>
                </a:solidFill>
                <a:latin typeface="宋体" panose="02010600030101010101" pitchFamily="2" charset="-122"/>
              </a:rPr>
              <a:t>宁静：</a:t>
            </a:r>
            <a:r>
              <a:rPr lang="zh-CN" altLang="en-US" sz="4000" b="1" dirty="0">
                <a:latin typeface="宋体" panose="02010600030101010101" pitchFamily="2" charset="-122"/>
              </a:rPr>
              <a:t>居里夫人淡泊名利，追求宁静，在简陋的实验室里精心研究，最终发现了镭，获得诺贝尔奖。   </a:t>
            </a:r>
            <a:endParaRPr lang="zh-CN" altLang="en-US" sz="4000" b="1" dirty="0">
              <a:latin typeface="宋体" panose="02010600030101010101" pitchFamily="2" charset="-122"/>
            </a:endParaRPr>
          </a:p>
          <a:p>
            <a:pPr>
              <a:buNone/>
            </a:pPr>
            <a:r>
              <a:rPr lang="zh-CN" altLang="en-US" sz="4000" b="1" dirty="0">
                <a:latin typeface="宋体" panose="02010600030101010101" pitchFamily="2" charset="-122"/>
              </a:rPr>
              <a:t>     【</a:t>
            </a:r>
            <a:r>
              <a:rPr lang="en-US" altLang="zh-CN" sz="4000" b="1" dirty="0">
                <a:latin typeface="宋体" panose="02010600030101010101" pitchFamily="2" charset="-122"/>
              </a:rPr>
              <a:t>3</a:t>
            </a:r>
            <a:r>
              <a:rPr lang="zh-CN" altLang="en-US" sz="4000" b="1" dirty="0">
                <a:latin typeface="宋体" panose="02010600030101010101" pitchFamily="2" charset="-122"/>
              </a:rPr>
              <a:t>】</a:t>
            </a:r>
            <a:r>
              <a:rPr lang="zh-CN" altLang="en-US" sz="4000" b="1" dirty="0">
                <a:solidFill>
                  <a:srgbClr val="FF0000"/>
                </a:solidFill>
                <a:latin typeface="宋体" panose="02010600030101010101" pitchFamily="2" charset="-122"/>
              </a:rPr>
              <a:t>治学：</a:t>
            </a:r>
            <a:r>
              <a:rPr lang="zh-CN" altLang="en-US" sz="4000" b="1" dirty="0">
                <a:latin typeface="宋体" panose="02010600030101010101" pitchFamily="2" charset="-122"/>
              </a:rPr>
              <a:t>悬梁刺股、囊萤映雪、</a:t>
            </a:r>
            <a:endParaRPr lang="zh-CN" altLang="en-US" sz="4000" b="1" dirty="0">
              <a:latin typeface="宋体" panose="02010600030101010101" pitchFamily="2" charset="-122"/>
            </a:endParaRPr>
          </a:p>
          <a:p>
            <a:pPr>
              <a:buNone/>
            </a:pPr>
            <a:r>
              <a:rPr lang="zh-CN" altLang="en-US" sz="4000" b="1" dirty="0">
                <a:latin typeface="宋体" panose="02010600030101010101" pitchFamily="2" charset="-122"/>
              </a:rPr>
              <a:t>       凿壁偷光等。</a:t>
            </a:r>
            <a:endParaRPr lang="zh-CN" altLang="en-US" b="1" dirty="0">
              <a:latin typeface="宋体" panose="02010600030101010101" pitchFamily="2" charset="-122"/>
            </a:endParaRPr>
          </a:p>
          <a:p>
            <a:pPr>
              <a:buNone/>
            </a:pPr>
            <a:endParaRPr lang="zh-CN" altLang="en-US" sz="4000" b="1" dirty="0">
              <a:latin typeface="宋体" panose="02010600030101010101" pitchFamily="2" charset="-122"/>
            </a:endParaRPr>
          </a:p>
          <a:p>
            <a:pPr>
              <a:buNone/>
            </a:pPr>
            <a:endParaRPr lang="zh-CN" altLang="en-US" sz="4000" dirty="0">
              <a:latin typeface="宋体" panose="02010600030101010101" pitchFamily="2" charset="-122"/>
            </a:endParaRPr>
          </a:p>
        </p:txBody>
      </p:sp>
      <p:pic>
        <p:nvPicPr>
          <p:cNvPr id="36867" name="图片 52227" descr="t01d53443349bc66c96"/>
          <p:cNvPicPr>
            <a:picLocks noChangeAspect="1"/>
          </p:cNvPicPr>
          <p:nvPr/>
        </p:nvPicPr>
        <p:blipFill>
          <a:blip r:embed="rId1"/>
          <a:stretch>
            <a:fillRect/>
          </a:stretch>
        </p:blipFill>
        <p:spPr>
          <a:xfrm>
            <a:off x="0" y="3789363"/>
            <a:ext cx="9144000" cy="3068637"/>
          </a:xfrm>
          <a:prstGeom prst="rect">
            <a:avLst/>
          </a:prstGeom>
          <a:noFill/>
          <a:ln w="9525">
            <a:noFill/>
          </a:ln>
        </p:spPr>
      </p:pic>
    </p:spTree>
  </p:cSld>
  <p:clrMapOvr>
    <a:masterClrMapping/>
  </p:clrMapOvr>
  <p:transition spd="med">
    <p:newsflash/>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7889" name="标题 53249"/>
          <p:cNvSpPr>
            <a:spLocks noGrp="1"/>
          </p:cNvSpPr>
          <p:nvPr>
            <p:ph type="title"/>
          </p:nvPr>
        </p:nvSpPr>
        <p:spPr/>
        <p:txBody>
          <a:bodyPr anchor="ctr"/>
          <a:p>
            <a:br>
              <a:rPr lang="en-US" altLang="zh-CN" sz="4000" dirty="0"/>
            </a:br>
            <a:endParaRPr lang="en-US" altLang="zh-CN" sz="4000" dirty="0"/>
          </a:p>
        </p:txBody>
      </p:sp>
      <p:sp>
        <p:nvSpPr>
          <p:cNvPr id="53251" name="内容占位符 53250"/>
          <p:cNvSpPr>
            <a:spLocks noGrp="1"/>
          </p:cNvSpPr>
          <p:nvPr>
            <p:ph idx="1"/>
          </p:nvPr>
        </p:nvSpPr>
        <p:spPr>
          <a:xfrm>
            <a:off x="0" y="0"/>
            <a:ext cx="9144000" cy="6858000"/>
          </a:xfrm>
        </p:spPr>
        <p:txBody>
          <a:bodyPr anchor="t"/>
          <a:p>
            <a:pPr>
              <a:buNone/>
            </a:pPr>
            <a:r>
              <a:rPr lang="en-US" altLang="zh-CN" sz="4000" b="1" dirty="0">
                <a:solidFill>
                  <a:schemeClr val="tx2"/>
                </a:solidFill>
                <a:ea typeface="隶书" pitchFamily="49" charset="-122"/>
              </a:rPr>
              <a:t>3</a:t>
            </a:r>
            <a:r>
              <a:rPr lang="zh-CN" altLang="en-US" sz="4000" b="1" dirty="0">
                <a:solidFill>
                  <a:schemeClr val="tx2"/>
                </a:solidFill>
                <a:ea typeface="隶书" pitchFamily="49" charset="-122"/>
              </a:rPr>
              <a:t>、惜时诗句。</a:t>
            </a:r>
            <a:endParaRPr lang="zh-CN" altLang="en-US" sz="4000" b="1" dirty="0">
              <a:solidFill>
                <a:schemeClr val="tx2"/>
              </a:solidFill>
              <a:ea typeface="隶书" pitchFamily="49" charset="-122"/>
            </a:endParaRPr>
          </a:p>
          <a:p>
            <a:pPr>
              <a:lnSpc>
                <a:spcPct val="120000"/>
              </a:lnSpc>
              <a:buNone/>
            </a:pPr>
            <a:r>
              <a:rPr lang="zh-CN" altLang="en-US" sz="4000" b="1" dirty="0">
                <a:latin typeface="宋体" panose="02010600030101010101" pitchFamily="2" charset="-122"/>
              </a:rPr>
              <a:t>【</a:t>
            </a:r>
            <a:r>
              <a:rPr lang="en-US" altLang="zh-CN" sz="4000" b="1" dirty="0">
                <a:latin typeface="宋体" panose="02010600030101010101" pitchFamily="2" charset="-122"/>
              </a:rPr>
              <a:t>1</a:t>
            </a:r>
            <a:r>
              <a:rPr lang="zh-CN" altLang="en-US" sz="4000" b="1" dirty="0">
                <a:latin typeface="宋体" panose="02010600030101010101" pitchFamily="2" charset="-122"/>
              </a:rPr>
              <a:t>】</a:t>
            </a:r>
            <a:r>
              <a:rPr lang="zh-CN" altLang="en-US" sz="4000" b="1" dirty="0">
                <a:solidFill>
                  <a:srgbClr val="FF0000"/>
                </a:solidFill>
                <a:latin typeface="宋体" panose="02010600030101010101" pitchFamily="2" charset="-122"/>
              </a:rPr>
              <a:t>少壮不努力，老大徒伤悲。</a:t>
            </a:r>
            <a:r>
              <a:rPr lang="en-US" altLang="zh-CN" sz="4000" b="1" dirty="0">
                <a:latin typeface="宋体" panose="02010600030101010101" pitchFamily="2" charset="-122"/>
              </a:rPr>
              <a:t>——《</a:t>
            </a:r>
            <a:r>
              <a:rPr lang="zh-CN" altLang="en-US" sz="4000" b="1" dirty="0">
                <a:latin typeface="宋体" panose="02010600030101010101" pitchFamily="2" charset="-122"/>
              </a:rPr>
              <a:t>长歌行</a:t>
            </a:r>
            <a:r>
              <a:rPr lang="en-US" altLang="zh-CN" sz="4000" b="1" dirty="0">
                <a:latin typeface="宋体" panose="02010600030101010101" pitchFamily="2" charset="-122"/>
              </a:rPr>
              <a:t>》</a:t>
            </a:r>
            <a:endParaRPr lang="en-US" altLang="zh-CN" sz="4000" b="1" dirty="0">
              <a:latin typeface="宋体" panose="02010600030101010101" pitchFamily="2" charset="-122"/>
            </a:endParaRPr>
          </a:p>
          <a:p>
            <a:pPr>
              <a:lnSpc>
                <a:spcPct val="120000"/>
              </a:lnSpc>
              <a:buNone/>
            </a:pPr>
            <a:r>
              <a:rPr lang="zh-CN" altLang="en-US" sz="4000" b="1" dirty="0">
                <a:latin typeface="宋体" panose="02010600030101010101" pitchFamily="2" charset="-122"/>
              </a:rPr>
              <a:t>【</a:t>
            </a:r>
            <a:r>
              <a:rPr lang="en-US" altLang="zh-CN" sz="4000" b="1" dirty="0">
                <a:latin typeface="宋体" panose="02010600030101010101" pitchFamily="2" charset="-122"/>
              </a:rPr>
              <a:t>2</a:t>
            </a:r>
            <a:r>
              <a:rPr lang="zh-CN" altLang="en-US" sz="4000" b="1" dirty="0">
                <a:latin typeface="宋体" panose="02010600030101010101" pitchFamily="2" charset="-122"/>
              </a:rPr>
              <a:t>】</a:t>
            </a:r>
            <a:r>
              <a:rPr lang="zh-CN" altLang="en-US" sz="4000" b="1" dirty="0">
                <a:solidFill>
                  <a:srgbClr val="FF0000"/>
                </a:solidFill>
                <a:latin typeface="宋体" panose="02010600030101010101" pitchFamily="2" charset="-122"/>
              </a:rPr>
              <a:t>莫等闲，白了少年头，空悲切。</a:t>
            </a:r>
            <a:endParaRPr lang="zh-CN" altLang="en-US" sz="4000" b="1" dirty="0">
              <a:solidFill>
                <a:srgbClr val="FF0000"/>
              </a:solidFill>
              <a:latin typeface="宋体" panose="02010600030101010101" pitchFamily="2" charset="-122"/>
            </a:endParaRPr>
          </a:p>
          <a:p>
            <a:pPr>
              <a:lnSpc>
                <a:spcPct val="120000"/>
              </a:lnSpc>
              <a:buNone/>
            </a:pPr>
            <a:r>
              <a:rPr lang="zh-CN" altLang="en-US" sz="4000" b="1" dirty="0">
                <a:latin typeface="宋体" panose="02010600030101010101" pitchFamily="2" charset="-122"/>
              </a:rPr>
              <a:t>                </a:t>
            </a:r>
            <a:r>
              <a:rPr lang="en-US" altLang="zh-CN" sz="4000" b="1" dirty="0">
                <a:latin typeface="宋体" panose="02010600030101010101" pitchFamily="2" charset="-122"/>
              </a:rPr>
              <a:t>——</a:t>
            </a:r>
            <a:r>
              <a:rPr lang="zh-CN" altLang="en-US" sz="4000" b="1" dirty="0">
                <a:latin typeface="宋体" panose="02010600030101010101" pitchFamily="2" charset="-122"/>
              </a:rPr>
              <a:t>岳飞</a:t>
            </a:r>
            <a:r>
              <a:rPr lang="en-US" altLang="zh-CN" sz="4000" b="1" dirty="0">
                <a:latin typeface="宋体" panose="02010600030101010101" pitchFamily="2" charset="-122"/>
              </a:rPr>
              <a:t>《</a:t>
            </a:r>
            <a:r>
              <a:rPr lang="zh-CN" altLang="en-US" sz="4000" b="1" dirty="0">
                <a:latin typeface="宋体" panose="02010600030101010101" pitchFamily="2" charset="-122"/>
              </a:rPr>
              <a:t>满江红</a:t>
            </a:r>
            <a:r>
              <a:rPr lang="en-US" altLang="zh-CN" sz="4000" b="1" dirty="0">
                <a:latin typeface="宋体" panose="02010600030101010101" pitchFamily="2" charset="-122"/>
              </a:rPr>
              <a:t>》</a:t>
            </a:r>
            <a:endParaRPr lang="en-US" altLang="zh-CN" sz="4000" b="1" dirty="0">
              <a:latin typeface="宋体" panose="02010600030101010101" pitchFamily="2" charset="-122"/>
            </a:endParaRPr>
          </a:p>
          <a:p>
            <a:pPr>
              <a:lnSpc>
                <a:spcPct val="120000"/>
              </a:lnSpc>
              <a:buNone/>
            </a:pPr>
            <a:r>
              <a:rPr lang="zh-CN" altLang="en-US" sz="4000" b="1" dirty="0">
                <a:latin typeface="宋体" panose="02010600030101010101" pitchFamily="2" charset="-122"/>
              </a:rPr>
              <a:t>【</a:t>
            </a:r>
            <a:r>
              <a:rPr lang="en-US" altLang="zh-CN" sz="4000" b="1" dirty="0">
                <a:latin typeface="宋体" panose="02010600030101010101" pitchFamily="2" charset="-122"/>
              </a:rPr>
              <a:t>3</a:t>
            </a:r>
            <a:r>
              <a:rPr lang="zh-CN" altLang="en-US" sz="4000" b="1" dirty="0">
                <a:latin typeface="宋体" panose="02010600030101010101" pitchFamily="2" charset="-122"/>
              </a:rPr>
              <a:t>】</a:t>
            </a:r>
            <a:r>
              <a:rPr lang="zh-CN" altLang="en-US" sz="4000" b="1" dirty="0">
                <a:solidFill>
                  <a:srgbClr val="FF0000"/>
                </a:solidFill>
                <a:latin typeface="宋体" panose="02010600030101010101" pitchFamily="2" charset="-122"/>
              </a:rPr>
              <a:t>三更灯火五更鸡，正是男儿读书时。 </a:t>
            </a:r>
            <a:endParaRPr lang="zh-CN" altLang="en-US" sz="4000" b="1" dirty="0">
              <a:solidFill>
                <a:srgbClr val="FF0000"/>
              </a:solidFill>
              <a:latin typeface="宋体" panose="02010600030101010101" pitchFamily="2" charset="-122"/>
            </a:endParaRPr>
          </a:p>
          <a:p>
            <a:pPr>
              <a:lnSpc>
                <a:spcPct val="120000"/>
              </a:lnSpc>
              <a:buNone/>
            </a:pPr>
            <a:r>
              <a:rPr lang="zh-CN" altLang="en-US" sz="4000" b="1" dirty="0">
                <a:solidFill>
                  <a:srgbClr val="FF0000"/>
                </a:solidFill>
                <a:latin typeface="宋体" panose="02010600030101010101" pitchFamily="2" charset="-122"/>
              </a:rPr>
              <a:t>黑发不知勤学早，白首方悔读书迟。</a:t>
            </a:r>
            <a:endParaRPr lang="zh-CN" altLang="en-US" sz="4000" b="1" dirty="0">
              <a:solidFill>
                <a:srgbClr val="FF0000"/>
              </a:solidFill>
              <a:latin typeface="宋体" panose="02010600030101010101" pitchFamily="2" charset="-122"/>
            </a:endParaRPr>
          </a:p>
          <a:p>
            <a:pPr>
              <a:lnSpc>
                <a:spcPct val="120000"/>
              </a:lnSpc>
              <a:buNone/>
            </a:pPr>
            <a:r>
              <a:rPr lang="zh-CN" altLang="en-US" sz="4000" b="1" dirty="0">
                <a:latin typeface="宋体" panose="02010600030101010101" pitchFamily="2" charset="-122"/>
              </a:rPr>
              <a:t>                </a:t>
            </a:r>
            <a:r>
              <a:rPr lang="en-US" altLang="zh-CN" sz="4000" b="1" dirty="0">
                <a:latin typeface="宋体" panose="02010600030101010101" pitchFamily="2" charset="-122"/>
              </a:rPr>
              <a:t>——</a:t>
            </a:r>
            <a:r>
              <a:rPr lang="zh-CN" altLang="en-US" sz="4000" b="1" dirty="0">
                <a:latin typeface="宋体" panose="02010600030101010101" pitchFamily="2" charset="-122"/>
              </a:rPr>
              <a:t>颜真卿</a:t>
            </a:r>
            <a:r>
              <a:rPr lang="en-US" altLang="zh-CN" sz="4000" b="1" dirty="0">
                <a:latin typeface="宋体" panose="02010600030101010101" pitchFamily="2" charset="-122"/>
              </a:rPr>
              <a:t>《</a:t>
            </a:r>
            <a:r>
              <a:rPr lang="zh-CN" altLang="en-US" sz="4000" b="1" dirty="0">
                <a:latin typeface="宋体" panose="02010600030101010101" pitchFamily="2" charset="-122"/>
              </a:rPr>
              <a:t>劝学</a:t>
            </a:r>
            <a:r>
              <a:rPr lang="en-US" altLang="zh-CN" sz="4000" b="1" dirty="0">
                <a:latin typeface="宋体" panose="02010600030101010101" pitchFamily="2" charset="-122"/>
              </a:rPr>
              <a:t>》</a:t>
            </a:r>
            <a:endParaRPr lang="en-US" altLang="zh-CN" sz="4000" b="1" dirty="0">
              <a:latin typeface="宋体" panose="02010600030101010101" pitchFamily="2" charset="-122"/>
            </a:endParaRPr>
          </a:p>
        </p:txBody>
      </p:sp>
      <p:pic>
        <p:nvPicPr>
          <p:cNvPr id="37891" name="图片 53251" descr="书6"/>
          <p:cNvPicPr>
            <a:picLocks noChangeAspect="1"/>
          </p:cNvPicPr>
          <p:nvPr/>
        </p:nvPicPr>
        <p:blipFill>
          <a:blip r:embed="rId1"/>
          <a:stretch>
            <a:fillRect/>
          </a:stretch>
        </p:blipFill>
        <p:spPr>
          <a:xfrm>
            <a:off x="3995738" y="188913"/>
            <a:ext cx="628650" cy="549275"/>
          </a:xfrm>
          <a:prstGeom prst="rect">
            <a:avLst/>
          </a:prstGeom>
          <a:noFill/>
          <a:ln w="9525">
            <a:noFill/>
          </a:ln>
        </p:spPr>
      </p:pic>
      <p:pic>
        <p:nvPicPr>
          <p:cNvPr id="37892" name="图片 53252" descr="书6"/>
          <p:cNvPicPr>
            <a:picLocks noChangeAspect="1"/>
          </p:cNvPicPr>
          <p:nvPr/>
        </p:nvPicPr>
        <p:blipFill>
          <a:blip r:embed="rId1"/>
          <a:stretch>
            <a:fillRect/>
          </a:stretch>
        </p:blipFill>
        <p:spPr>
          <a:xfrm>
            <a:off x="8515350" y="188913"/>
            <a:ext cx="628650" cy="549275"/>
          </a:xfrm>
          <a:prstGeom prst="rect">
            <a:avLst/>
          </a:prstGeom>
          <a:noFill/>
          <a:ln w="9525">
            <a:noFill/>
          </a:ln>
        </p:spPr>
      </p:pic>
      <p:pic>
        <p:nvPicPr>
          <p:cNvPr id="37893" name="图片 53253" descr="书6"/>
          <p:cNvPicPr>
            <a:picLocks noChangeAspect="1"/>
          </p:cNvPicPr>
          <p:nvPr/>
        </p:nvPicPr>
        <p:blipFill>
          <a:blip r:embed="rId1"/>
          <a:stretch>
            <a:fillRect/>
          </a:stretch>
        </p:blipFill>
        <p:spPr>
          <a:xfrm>
            <a:off x="6227763" y="1700213"/>
            <a:ext cx="628650" cy="549275"/>
          </a:xfrm>
          <a:prstGeom prst="rect">
            <a:avLst/>
          </a:prstGeom>
          <a:noFill/>
          <a:ln w="9525">
            <a:noFill/>
          </a:ln>
        </p:spPr>
      </p:pic>
      <p:pic>
        <p:nvPicPr>
          <p:cNvPr id="37894" name="图片 53254" descr="书6"/>
          <p:cNvPicPr>
            <a:picLocks noChangeAspect="1"/>
          </p:cNvPicPr>
          <p:nvPr/>
        </p:nvPicPr>
        <p:blipFill>
          <a:blip r:embed="rId1"/>
          <a:stretch>
            <a:fillRect/>
          </a:stretch>
        </p:blipFill>
        <p:spPr>
          <a:xfrm>
            <a:off x="2700338" y="3500438"/>
            <a:ext cx="628650" cy="549275"/>
          </a:xfrm>
          <a:prstGeom prst="rect">
            <a:avLst/>
          </a:prstGeom>
          <a:noFill/>
          <a:ln w="9525">
            <a:noFill/>
          </a:ln>
        </p:spPr>
      </p:pic>
      <p:pic>
        <p:nvPicPr>
          <p:cNvPr id="37895" name="图片 53255" descr="书6"/>
          <p:cNvPicPr>
            <a:picLocks noChangeAspect="1"/>
          </p:cNvPicPr>
          <p:nvPr/>
        </p:nvPicPr>
        <p:blipFill>
          <a:blip r:embed="rId1"/>
          <a:stretch>
            <a:fillRect/>
          </a:stretch>
        </p:blipFill>
        <p:spPr>
          <a:xfrm>
            <a:off x="250825" y="5876925"/>
            <a:ext cx="628650" cy="549275"/>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3251">
                                            <p:txEl>
                                              <p:charRg st="8" end="31"/>
                                            </p:txEl>
                                          </p:spTgt>
                                        </p:tgtEl>
                                        <p:attrNameLst>
                                          <p:attrName>style.visibility</p:attrName>
                                        </p:attrNameLst>
                                      </p:cBhvr>
                                      <p:to>
                                        <p:strVal val="visible"/>
                                      </p:to>
                                    </p:set>
                                    <p:animEffect transition="in" filter="blinds(horizontal)">
                                      <p:cBhvr>
                                        <p:cTn id="7" dur="500"/>
                                        <p:tgtEl>
                                          <p:spTgt spid="53251">
                                            <p:txEl>
                                              <p:charRg st="8" end="3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3251">
                                            <p:txEl>
                                              <p:charRg st="31" end="49"/>
                                            </p:txEl>
                                          </p:spTgt>
                                        </p:tgtEl>
                                        <p:attrNameLst>
                                          <p:attrName>style.visibility</p:attrName>
                                        </p:attrNameLst>
                                      </p:cBhvr>
                                      <p:to>
                                        <p:strVal val="visible"/>
                                      </p:to>
                                    </p:set>
                                    <p:animEffect transition="in" filter="blinds(horizontal)">
                                      <p:cBhvr>
                                        <p:cTn id="12" dur="500"/>
                                        <p:tgtEl>
                                          <p:spTgt spid="53251">
                                            <p:txEl>
                                              <p:charRg st="31" end="49"/>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53251">
                                            <p:txEl>
                                              <p:charRg st="49" end="75"/>
                                            </p:txEl>
                                          </p:spTgt>
                                        </p:tgtEl>
                                        <p:attrNameLst>
                                          <p:attrName>style.visibility</p:attrName>
                                        </p:attrNameLst>
                                      </p:cBhvr>
                                      <p:to>
                                        <p:strVal val="visible"/>
                                      </p:to>
                                    </p:set>
                                    <p:animEffect transition="in" filter="blinds(horizontal)">
                                      <p:cBhvr>
                                        <p:cTn id="15" dur="500"/>
                                        <p:tgtEl>
                                          <p:spTgt spid="53251">
                                            <p:txEl>
                                              <p:charRg st="49" end="7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53251">
                                            <p:txEl>
                                              <p:charRg st="75" end="96"/>
                                            </p:txEl>
                                          </p:spTgt>
                                        </p:tgtEl>
                                        <p:attrNameLst>
                                          <p:attrName>style.visibility</p:attrName>
                                        </p:attrNameLst>
                                      </p:cBhvr>
                                      <p:to>
                                        <p:strVal val="visible"/>
                                      </p:to>
                                    </p:set>
                                    <p:animEffect transition="in" filter="blinds(horizontal)">
                                      <p:cBhvr>
                                        <p:cTn id="20" dur="500"/>
                                        <p:tgtEl>
                                          <p:spTgt spid="53251">
                                            <p:txEl>
                                              <p:charRg st="75" end="96"/>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53251">
                                            <p:txEl>
                                              <p:charRg st="96" end="113"/>
                                            </p:txEl>
                                          </p:spTgt>
                                        </p:tgtEl>
                                        <p:attrNameLst>
                                          <p:attrName>style.visibility</p:attrName>
                                        </p:attrNameLst>
                                      </p:cBhvr>
                                      <p:to>
                                        <p:strVal val="visible"/>
                                      </p:to>
                                    </p:set>
                                    <p:animEffect transition="in" filter="blinds(horizontal)">
                                      <p:cBhvr>
                                        <p:cTn id="23" dur="500"/>
                                        <p:tgtEl>
                                          <p:spTgt spid="53251">
                                            <p:txEl>
                                              <p:charRg st="96" end="113"/>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53251">
                                            <p:txEl>
                                              <p:charRg st="113" end="139"/>
                                            </p:txEl>
                                          </p:spTgt>
                                        </p:tgtEl>
                                        <p:attrNameLst>
                                          <p:attrName>style.visibility</p:attrName>
                                        </p:attrNameLst>
                                      </p:cBhvr>
                                      <p:to>
                                        <p:strVal val="visible"/>
                                      </p:to>
                                    </p:set>
                                    <p:animEffect transition="in" filter="blinds(horizontal)">
                                      <p:cBhvr>
                                        <p:cTn id="26" dur="500"/>
                                        <p:tgtEl>
                                          <p:spTgt spid="53251">
                                            <p:txEl>
                                              <p:charRg st="113" end="13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8913" name="标题 54273"/>
          <p:cNvSpPr>
            <a:spLocks noGrp="1"/>
          </p:cNvSpPr>
          <p:nvPr>
            <p:ph type="title"/>
          </p:nvPr>
        </p:nvSpPr>
        <p:spPr/>
        <p:txBody>
          <a:bodyPr anchor="ctr"/>
          <a:p>
            <a:br>
              <a:rPr lang="en-US" altLang="zh-CN" sz="4000" dirty="0"/>
            </a:br>
            <a:endParaRPr lang="en-US" altLang="zh-CN" sz="4000" dirty="0"/>
          </a:p>
        </p:txBody>
      </p:sp>
      <p:sp>
        <p:nvSpPr>
          <p:cNvPr id="38914" name="文本占位符 54274"/>
          <p:cNvSpPr>
            <a:spLocks noGrp="1"/>
          </p:cNvSpPr>
          <p:nvPr>
            <p:ph idx="1"/>
          </p:nvPr>
        </p:nvSpPr>
        <p:spPr>
          <a:xfrm>
            <a:off x="0" y="0"/>
            <a:ext cx="9144000" cy="6858000"/>
          </a:xfrm>
        </p:spPr>
        <p:txBody>
          <a:bodyPr anchor="t"/>
          <a:p>
            <a:pPr>
              <a:buNone/>
            </a:pPr>
            <a:r>
              <a:rPr lang="en-US" altLang="zh-CN" sz="4000" b="1" dirty="0"/>
              <a:t>4</a:t>
            </a:r>
            <a:r>
              <a:rPr lang="zh-CN" altLang="en-US" sz="4000" b="1" dirty="0"/>
              <a:t>、诸葛亮告诫我们“淡泊以明志，宁静以致远”，你能为本文的观点补充一个论据吗？（道理或事实均可） </a:t>
            </a:r>
            <a:endParaRPr lang="zh-CN" altLang="en-US" sz="4000" b="1" dirty="0"/>
          </a:p>
          <a:p>
            <a:pPr>
              <a:buNone/>
            </a:pPr>
            <a:r>
              <a:rPr lang="zh-CN" altLang="en-US" sz="4000" b="1" dirty="0"/>
              <a:t>        </a:t>
            </a:r>
            <a:r>
              <a:rPr lang="zh-CN" altLang="en-US" sz="4000" b="1" dirty="0">
                <a:solidFill>
                  <a:srgbClr val="FF0000"/>
                </a:solidFill>
                <a:latin typeface="宋体" panose="02010600030101010101" pitchFamily="2" charset="-122"/>
              </a:rPr>
              <a:t>【</a:t>
            </a:r>
            <a:r>
              <a:rPr lang="en-US" altLang="zh-CN" sz="4000" b="1" dirty="0">
                <a:solidFill>
                  <a:srgbClr val="FF0000"/>
                </a:solidFill>
                <a:latin typeface="宋体" panose="02010600030101010101" pitchFamily="2" charset="-122"/>
              </a:rPr>
              <a:t>1</a:t>
            </a:r>
            <a:r>
              <a:rPr lang="zh-CN" altLang="en-US" sz="4000" b="1" dirty="0">
                <a:solidFill>
                  <a:srgbClr val="FF0000"/>
                </a:solidFill>
                <a:latin typeface="宋体" panose="02010600030101010101" pitchFamily="2" charset="-122"/>
              </a:rPr>
              <a:t>】</a:t>
            </a:r>
            <a:r>
              <a:rPr lang="zh-CN" altLang="en-US" sz="4000" b="1" dirty="0">
                <a:solidFill>
                  <a:srgbClr val="FF0000"/>
                </a:solidFill>
              </a:rPr>
              <a:t>居里夫妇的居室里简单到只有两把椅子，他们自己刚好每人一把。因为担心来访的客人在舒服的座位上逗留过久会占用她宝贵的研究时间。这就是“静”的最高境界。</a:t>
            </a:r>
            <a:endParaRPr lang="zh-CN" altLang="en-US" sz="4000" b="1" dirty="0">
              <a:solidFill>
                <a:srgbClr val="FF0000"/>
              </a:solidFill>
            </a:endParaRPr>
          </a:p>
          <a:p>
            <a:pPr>
              <a:buNone/>
            </a:pPr>
            <a:endParaRPr lang="zh-CN" altLang="en-US" b="1" dirty="0">
              <a:solidFill>
                <a:srgbClr val="FF0000"/>
              </a:solidFill>
            </a:endParaRPr>
          </a:p>
        </p:txBody>
      </p:sp>
      <p:pic>
        <p:nvPicPr>
          <p:cNvPr id="38915" name="图片 54275" descr="风景35"/>
          <p:cNvPicPr>
            <a:picLocks noChangeAspect="1"/>
          </p:cNvPicPr>
          <p:nvPr/>
        </p:nvPicPr>
        <p:blipFill>
          <a:blip r:embed="rId1"/>
          <a:stretch>
            <a:fillRect/>
          </a:stretch>
        </p:blipFill>
        <p:spPr>
          <a:xfrm>
            <a:off x="6156325" y="4652963"/>
            <a:ext cx="2987675" cy="2205037"/>
          </a:xfrm>
          <a:prstGeom prst="rect">
            <a:avLst/>
          </a:prstGeom>
          <a:noFill/>
          <a:ln w="9525">
            <a:noFill/>
          </a:ln>
        </p:spPr>
      </p:pic>
    </p:spTree>
  </p:cSld>
  <p:clrMapOvr>
    <a:masterClrMapping/>
  </p:clrMapOvr>
  <p:transition spd="med">
    <p:newsflash/>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9937" name="标题 55297"/>
          <p:cNvSpPr>
            <a:spLocks noGrp="1"/>
          </p:cNvSpPr>
          <p:nvPr>
            <p:ph type="title"/>
          </p:nvPr>
        </p:nvSpPr>
        <p:spPr/>
        <p:txBody>
          <a:bodyPr anchor="ctr"/>
          <a:p>
            <a:br>
              <a:rPr lang="en-US" altLang="zh-CN" sz="4000" dirty="0"/>
            </a:br>
            <a:endParaRPr lang="en-US" altLang="zh-CN" sz="4000" dirty="0"/>
          </a:p>
        </p:txBody>
      </p:sp>
      <p:sp>
        <p:nvSpPr>
          <p:cNvPr id="39938" name="文本占位符 55298"/>
          <p:cNvSpPr>
            <a:spLocks noGrp="1"/>
          </p:cNvSpPr>
          <p:nvPr>
            <p:ph idx="1"/>
          </p:nvPr>
        </p:nvSpPr>
        <p:spPr>
          <a:xfrm>
            <a:off x="0" y="0"/>
            <a:ext cx="9144000" cy="6858000"/>
          </a:xfrm>
        </p:spPr>
        <p:txBody>
          <a:bodyPr anchor="t"/>
          <a:p>
            <a:pPr>
              <a:buNone/>
            </a:pPr>
            <a:r>
              <a:rPr lang="en-US" altLang="zh-CN" sz="4000" b="1" dirty="0">
                <a:latin typeface="宋体" panose="02010600030101010101" pitchFamily="2" charset="-122"/>
              </a:rPr>
              <a:t>     </a:t>
            </a:r>
            <a:r>
              <a:rPr lang="zh-CN" altLang="en-US" sz="4400" b="1" dirty="0">
                <a:latin typeface="宋体" panose="02010600030101010101" pitchFamily="2" charset="-122"/>
              </a:rPr>
              <a:t>【</a:t>
            </a:r>
            <a:r>
              <a:rPr lang="en-US" altLang="zh-CN" sz="4400" b="1" dirty="0">
                <a:latin typeface="宋体" panose="02010600030101010101" pitchFamily="2" charset="-122"/>
              </a:rPr>
              <a:t>2</a:t>
            </a:r>
            <a:r>
              <a:rPr lang="zh-CN" altLang="en-US" sz="4400" b="1" dirty="0">
                <a:latin typeface="宋体" panose="02010600030101010101" pitchFamily="2" charset="-122"/>
              </a:rPr>
              <a:t>】</a:t>
            </a:r>
            <a:r>
              <a:rPr lang="zh-CN" altLang="en-US" sz="4400" b="1" dirty="0"/>
              <a:t>居里夫人把英国皇家学会颁给她的金质奖章送给小女儿做玩具，她说</a:t>
            </a:r>
            <a:r>
              <a:rPr lang="en-US" altLang="zh-CN" sz="4400" b="1" dirty="0"/>
              <a:t>:“</a:t>
            </a:r>
            <a:r>
              <a:rPr lang="zh-CN" altLang="en-US" sz="4400" b="1" dirty="0"/>
              <a:t>我是想让孩子们从小就知道</a:t>
            </a:r>
            <a:r>
              <a:rPr lang="en-US" altLang="zh-CN" sz="4400" b="1" dirty="0"/>
              <a:t>,</a:t>
            </a:r>
            <a:r>
              <a:rPr lang="zh-CN" altLang="en-US" sz="4400" b="1" dirty="0"/>
              <a:t>荣誉就像玩具</a:t>
            </a:r>
            <a:r>
              <a:rPr lang="en-US" altLang="zh-CN" sz="4400" b="1" dirty="0"/>
              <a:t>,</a:t>
            </a:r>
            <a:r>
              <a:rPr lang="zh-CN" altLang="en-US" sz="4400" b="1" dirty="0"/>
              <a:t>只能玩玩而已</a:t>
            </a:r>
            <a:r>
              <a:rPr lang="en-US" altLang="zh-CN" sz="4400" b="1" dirty="0"/>
              <a:t>,</a:t>
            </a:r>
            <a:r>
              <a:rPr lang="zh-CN" altLang="en-US" sz="4400" b="1" dirty="0"/>
              <a:t>绝不能永远守著它</a:t>
            </a:r>
            <a:r>
              <a:rPr lang="en-US" altLang="zh-CN" sz="4400" b="1" dirty="0"/>
              <a:t>,</a:t>
            </a:r>
            <a:r>
              <a:rPr lang="zh-CN" altLang="en-US" sz="4400" b="1" dirty="0"/>
              <a:t>否则就将一事无成。”这是因为居里夫人是一个淡泊名利的人，所以她能在科学的路上走得更高更远。</a:t>
            </a:r>
            <a:endParaRPr lang="zh-CN" altLang="en-US" sz="4400" b="1" dirty="0"/>
          </a:p>
        </p:txBody>
      </p:sp>
      <p:pic>
        <p:nvPicPr>
          <p:cNvPr id="39939" name="图片 55299" descr="风景9"/>
          <p:cNvPicPr>
            <a:picLocks noChangeAspect="1"/>
          </p:cNvPicPr>
          <p:nvPr/>
        </p:nvPicPr>
        <p:blipFill>
          <a:blip r:embed="rId1"/>
          <a:stretch>
            <a:fillRect/>
          </a:stretch>
        </p:blipFill>
        <p:spPr>
          <a:xfrm>
            <a:off x="5076825" y="5013325"/>
            <a:ext cx="4067175" cy="1844675"/>
          </a:xfrm>
          <a:prstGeom prst="rect">
            <a:avLst/>
          </a:prstGeom>
          <a:noFill/>
          <a:ln w="9525">
            <a:noFill/>
          </a:ln>
        </p:spPr>
      </p:pic>
      <p:pic>
        <p:nvPicPr>
          <p:cNvPr id="39940" name="图片 55300" descr="t01c1e58abfde53607b"/>
          <p:cNvPicPr>
            <a:picLocks noChangeAspect="1"/>
          </p:cNvPicPr>
          <p:nvPr/>
        </p:nvPicPr>
        <p:blipFill>
          <a:blip r:embed="rId2"/>
          <a:stretch>
            <a:fillRect/>
          </a:stretch>
        </p:blipFill>
        <p:spPr>
          <a:xfrm>
            <a:off x="0" y="5734050"/>
            <a:ext cx="3851275" cy="792163"/>
          </a:xfrm>
          <a:prstGeom prst="rect">
            <a:avLst/>
          </a:prstGeom>
          <a:noFill/>
          <a:ln w="9525">
            <a:noFill/>
          </a:ln>
        </p:spPr>
      </p:pic>
    </p:spTree>
  </p:cSld>
  <p:clrMapOvr>
    <a:masterClrMapping/>
  </p:clrMapOvr>
  <p:transition spd="med">
    <p:newsflash/>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61" name="标题 56321"/>
          <p:cNvSpPr>
            <a:spLocks noGrp="1"/>
          </p:cNvSpPr>
          <p:nvPr>
            <p:ph type="title"/>
          </p:nvPr>
        </p:nvSpPr>
        <p:spPr/>
        <p:txBody>
          <a:bodyPr anchor="ctr"/>
          <a:p>
            <a:br>
              <a:rPr lang="en-US" altLang="zh-CN" sz="4000" dirty="0"/>
            </a:br>
            <a:endParaRPr lang="en-US" altLang="zh-CN" sz="4000" dirty="0"/>
          </a:p>
        </p:txBody>
      </p:sp>
      <p:sp>
        <p:nvSpPr>
          <p:cNvPr id="40962" name="文本占位符 56322"/>
          <p:cNvSpPr>
            <a:spLocks noGrp="1"/>
          </p:cNvSpPr>
          <p:nvPr>
            <p:ph idx="1"/>
          </p:nvPr>
        </p:nvSpPr>
        <p:spPr>
          <a:xfrm>
            <a:off x="0" y="0"/>
            <a:ext cx="9144000" cy="6858000"/>
          </a:xfrm>
        </p:spPr>
        <p:txBody>
          <a:bodyPr anchor="t"/>
          <a:p>
            <a:pPr>
              <a:buNone/>
            </a:pPr>
            <a:r>
              <a:rPr lang="en-US" altLang="zh-CN" sz="4400" b="1" dirty="0">
                <a:latin typeface="宋体" panose="02010600030101010101" pitchFamily="2" charset="-122"/>
              </a:rPr>
              <a:t>     </a:t>
            </a:r>
            <a:r>
              <a:rPr lang="zh-CN" altLang="en-US" sz="4400" b="1" dirty="0">
                <a:latin typeface="宋体" panose="02010600030101010101" pitchFamily="2" charset="-122"/>
              </a:rPr>
              <a:t>【</a:t>
            </a:r>
            <a:r>
              <a:rPr lang="en-US" altLang="zh-CN" sz="4400" b="1" dirty="0">
                <a:latin typeface="宋体" panose="02010600030101010101" pitchFamily="2" charset="-122"/>
              </a:rPr>
              <a:t>3</a:t>
            </a:r>
            <a:r>
              <a:rPr lang="zh-CN" altLang="en-US" sz="4400" b="1" dirty="0">
                <a:latin typeface="宋体" panose="02010600030101010101" pitchFamily="2" charset="-122"/>
              </a:rPr>
              <a:t>】鲁迅先生对时间的认识更深刻。他说：</a:t>
            </a:r>
            <a:r>
              <a:rPr lang="en-US" altLang="zh-CN" sz="4400" b="1" dirty="0">
                <a:latin typeface="宋体" panose="02010600030101010101" pitchFamily="2" charset="-122"/>
              </a:rPr>
              <a:t>"</a:t>
            </a:r>
            <a:r>
              <a:rPr lang="zh-CN" altLang="en-US" sz="4400" b="1" dirty="0">
                <a:latin typeface="宋体" panose="02010600030101010101" pitchFamily="2" charset="-122"/>
              </a:rPr>
              <a:t>时间就是生命。无端地空耗别人的时间，其实无异于谋财害命。</a:t>
            </a:r>
            <a:r>
              <a:rPr lang="en-US" altLang="zh-CN" sz="4400" b="1" dirty="0">
                <a:latin typeface="宋体" panose="02010600030101010101" pitchFamily="2" charset="-122"/>
              </a:rPr>
              <a:t>"  </a:t>
            </a:r>
            <a:endParaRPr lang="en-US" altLang="zh-CN" sz="4400" b="1" dirty="0">
              <a:latin typeface="宋体" panose="02010600030101010101" pitchFamily="2" charset="-122"/>
            </a:endParaRPr>
          </a:p>
          <a:p>
            <a:pPr>
              <a:buNone/>
            </a:pPr>
            <a:r>
              <a:rPr lang="en-US" altLang="zh-CN" sz="4400" b="1" dirty="0">
                <a:latin typeface="宋体" panose="02010600030101010101" pitchFamily="2" charset="-122"/>
              </a:rPr>
              <a:t>     </a:t>
            </a:r>
            <a:r>
              <a:rPr lang="zh-CN" altLang="en-US" sz="4400" b="1" dirty="0">
                <a:latin typeface="宋体" panose="02010600030101010101" pitchFamily="2" charset="-122"/>
              </a:rPr>
              <a:t>【</a:t>
            </a:r>
            <a:r>
              <a:rPr lang="en-US" altLang="zh-CN" sz="4400" b="1" dirty="0">
                <a:latin typeface="宋体" panose="02010600030101010101" pitchFamily="2" charset="-122"/>
              </a:rPr>
              <a:t>4</a:t>
            </a:r>
            <a:r>
              <a:rPr lang="zh-CN" altLang="en-US" sz="4400" b="1" dirty="0">
                <a:latin typeface="宋体" panose="02010600030101010101" pitchFamily="2" charset="-122"/>
              </a:rPr>
              <a:t>】美国著名科学家富兰克林曾经说过：“你热爱生命吗？那么你就别浪费时间，因为时间是组成生命的材料。” </a:t>
            </a:r>
            <a:endParaRPr lang="zh-CN" altLang="en-US" sz="4400" b="1" dirty="0">
              <a:latin typeface="宋体" panose="02010600030101010101" pitchFamily="2" charset="-122"/>
            </a:endParaRPr>
          </a:p>
          <a:p>
            <a:pPr>
              <a:buNone/>
            </a:pPr>
            <a:endParaRPr lang="zh-CN" altLang="en-US" sz="4400" dirty="0">
              <a:latin typeface="宋体" panose="02010600030101010101" pitchFamily="2" charset="-122"/>
            </a:endParaRPr>
          </a:p>
        </p:txBody>
      </p:sp>
      <p:pic>
        <p:nvPicPr>
          <p:cNvPr id="40963" name="图片 56323" descr="风景12"/>
          <p:cNvPicPr>
            <a:picLocks noChangeAspect="1"/>
          </p:cNvPicPr>
          <p:nvPr/>
        </p:nvPicPr>
        <p:blipFill>
          <a:blip r:embed="rId1"/>
          <a:stretch>
            <a:fillRect/>
          </a:stretch>
        </p:blipFill>
        <p:spPr>
          <a:xfrm>
            <a:off x="4500563" y="5229225"/>
            <a:ext cx="4643437" cy="1628775"/>
          </a:xfrm>
          <a:prstGeom prst="rect">
            <a:avLst/>
          </a:prstGeom>
          <a:noFill/>
          <a:ln w="9525">
            <a:noFill/>
          </a:ln>
        </p:spPr>
      </p:pic>
      <p:pic>
        <p:nvPicPr>
          <p:cNvPr id="40964" name="图片 56324" descr="t01a1b39b6e2c1ddcf5"/>
          <p:cNvPicPr>
            <a:picLocks noChangeAspect="1"/>
          </p:cNvPicPr>
          <p:nvPr/>
        </p:nvPicPr>
        <p:blipFill>
          <a:blip r:embed="rId2"/>
          <a:stretch>
            <a:fillRect/>
          </a:stretch>
        </p:blipFill>
        <p:spPr>
          <a:xfrm>
            <a:off x="4716463" y="2133600"/>
            <a:ext cx="4427537" cy="779463"/>
          </a:xfrm>
          <a:prstGeom prst="rect">
            <a:avLst/>
          </a:prstGeom>
          <a:noFill/>
          <a:ln w="9525">
            <a:noFill/>
          </a:ln>
        </p:spPr>
      </p:pic>
    </p:spTree>
  </p:cSld>
  <p:clrMapOvr>
    <a:masterClrMapping/>
  </p:clrMapOvr>
  <p:transition spd="med">
    <p:newsflash/>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1985" name="标题 23553"/>
          <p:cNvSpPr>
            <a:spLocks noGrp="1"/>
          </p:cNvSpPr>
          <p:nvPr>
            <p:ph type="title"/>
          </p:nvPr>
        </p:nvSpPr>
        <p:spPr>
          <a:xfrm>
            <a:off x="468313" y="0"/>
            <a:ext cx="8229600" cy="708025"/>
          </a:xfrm>
        </p:spPr>
        <p:txBody>
          <a:bodyPr anchor="ctr"/>
          <a:p>
            <a:r>
              <a:rPr lang="zh-CN" altLang="en-US" sz="4000" b="1" dirty="0">
                <a:solidFill>
                  <a:srgbClr val="FF0000"/>
                </a:solidFill>
              </a:rPr>
              <a:t>中心思想</a:t>
            </a:r>
            <a:endParaRPr lang="zh-CN" altLang="en-US" sz="4000" b="1" dirty="0">
              <a:solidFill>
                <a:srgbClr val="FF0000"/>
              </a:solidFill>
            </a:endParaRPr>
          </a:p>
        </p:txBody>
      </p:sp>
      <p:sp>
        <p:nvSpPr>
          <p:cNvPr id="41986" name="文本占位符 23554"/>
          <p:cNvSpPr>
            <a:spLocks noGrp="1"/>
          </p:cNvSpPr>
          <p:nvPr>
            <p:ph idx="1"/>
          </p:nvPr>
        </p:nvSpPr>
        <p:spPr>
          <a:xfrm>
            <a:off x="0" y="836613"/>
            <a:ext cx="9144000" cy="6021387"/>
          </a:xfrm>
        </p:spPr>
        <p:txBody>
          <a:bodyPr anchor="t"/>
          <a:p>
            <a:pPr>
              <a:buNone/>
            </a:pPr>
            <a:r>
              <a:rPr lang="en-US" altLang="zh-CN" dirty="0"/>
              <a:t>          </a:t>
            </a:r>
            <a:r>
              <a:rPr lang="en-US" altLang="zh-CN" sz="4400" b="1" dirty="0"/>
              <a:t>《</a:t>
            </a:r>
            <a:r>
              <a:rPr lang="zh-CN" altLang="en-US" sz="4400" b="1" dirty="0"/>
              <a:t>诫子书</a:t>
            </a:r>
            <a:r>
              <a:rPr lang="en-US" altLang="zh-CN" sz="4400" b="1" dirty="0"/>
              <a:t>》</a:t>
            </a:r>
            <a:r>
              <a:rPr lang="zh-CN" altLang="en-US" sz="4400" b="1" dirty="0"/>
              <a:t>是修身立志的名篇，其文短意长，言简意赅，主旨是劝勉儿子勤学立志，修身养性要从淡泊宁静中下功夫，最忌怠惰险躁。文章概括了做人治学的经验，着重围绕一个“静”字加以论述，同时把失败归结为一个“躁”字，对比鲜明。</a:t>
            </a:r>
            <a:endParaRPr lang="zh-CN" altLang="en-US" sz="4400" b="1" dirty="0"/>
          </a:p>
        </p:txBody>
      </p:sp>
      <p:pic>
        <p:nvPicPr>
          <p:cNvPr id="41987" name="图片 23555" descr="t01b29c290af34b9bd0"/>
          <p:cNvPicPr>
            <a:picLocks noChangeAspect="1"/>
          </p:cNvPicPr>
          <p:nvPr/>
        </p:nvPicPr>
        <p:blipFill>
          <a:blip r:embed="rId1"/>
          <a:stretch>
            <a:fillRect/>
          </a:stretch>
        </p:blipFill>
        <p:spPr>
          <a:xfrm>
            <a:off x="0" y="5734050"/>
            <a:ext cx="9144000" cy="1123950"/>
          </a:xfrm>
          <a:prstGeom prst="rect">
            <a:avLst/>
          </a:prstGeom>
          <a:noFill/>
          <a:ln w="9525">
            <a:noFill/>
          </a:ln>
        </p:spPr>
      </p:pic>
      <p:pic>
        <p:nvPicPr>
          <p:cNvPr id="41988" name="图片 23556" descr="表"/>
          <p:cNvPicPr>
            <a:picLocks noChangeAspect="1"/>
          </p:cNvPicPr>
          <p:nvPr/>
        </p:nvPicPr>
        <p:blipFill>
          <a:blip r:embed="rId2"/>
          <a:stretch>
            <a:fillRect/>
          </a:stretch>
        </p:blipFill>
        <p:spPr>
          <a:xfrm>
            <a:off x="0" y="0"/>
            <a:ext cx="1403350" cy="1196975"/>
          </a:xfrm>
          <a:prstGeom prst="rect">
            <a:avLst/>
          </a:prstGeom>
          <a:noFill/>
          <a:ln w="9525">
            <a:noFill/>
          </a:ln>
        </p:spPr>
      </p:pic>
    </p:spTree>
  </p:cSld>
  <p:clrMapOvr>
    <a:masterClrMapping/>
  </p:clrMapOvr>
  <p:transition spd="med">
    <p:newsflash/>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5" name="标题 9217"/>
          <p:cNvSpPr>
            <a:spLocks noGrp="1"/>
          </p:cNvSpPr>
          <p:nvPr>
            <p:ph type="title"/>
          </p:nvPr>
        </p:nvSpPr>
        <p:spPr>
          <a:xfrm>
            <a:off x="457200" y="0"/>
            <a:ext cx="8229600" cy="765175"/>
          </a:xfrm>
        </p:spPr>
        <p:txBody>
          <a:bodyPr anchor="ctr"/>
          <a:p>
            <a:r>
              <a:rPr lang="zh-CN" altLang="en-US" b="1" dirty="0">
                <a:solidFill>
                  <a:srgbClr val="FF0000"/>
                </a:solidFill>
              </a:rPr>
              <a:t>朗读课文</a:t>
            </a:r>
            <a:endParaRPr lang="zh-CN" altLang="en-US" b="1" dirty="0">
              <a:solidFill>
                <a:srgbClr val="FF0000"/>
              </a:solidFill>
            </a:endParaRPr>
          </a:p>
        </p:txBody>
      </p:sp>
      <p:sp>
        <p:nvSpPr>
          <p:cNvPr id="6146" name="文本占位符 9218"/>
          <p:cNvSpPr>
            <a:spLocks noGrp="1"/>
          </p:cNvSpPr>
          <p:nvPr>
            <p:ph idx="1"/>
          </p:nvPr>
        </p:nvSpPr>
        <p:spPr>
          <a:xfrm>
            <a:off x="0" y="765175"/>
            <a:ext cx="8963025" cy="6092825"/>
          </a:xfrm>
        </p:spPr>
        <p:txBody>
          <a:bodyPr anchor="t"/>
          <a:p>
            <a:pPr>
              <a:spcBef>
                <a:spcPct val="50000"/>
              </a:spcBef>
              <a:buClrTx/>
              <a:buNone/>
            </a:pPr>
            <a:r>
              <a:rPr lang="en-US" altLang="zh-CN" sz="4000" b="1" dirty="0"/>
              <a:t>              </a:t>
            </a:r>
            <a:r>
              <a:rPr lang="zh-CN" altLang="en-US" sz="4000" b="1" dirty="0"/>
              <a:t>诫子</a:t>
            </a:r>
            <a:r>
              <a:rPr lang="en-US" altLang="zh-CN" sz="4000" b="1" dirty="0">
                <a:solidFill>
                  <a:srgbClr val="FF0000"/>
                </a:solidFill>
              </a:rPr>
              <a:t>/</a:t>
            </a:r>
            <a:r>
              <a:rPr lang="zh-CN" altLang="en-US" sz="4000" b="1" dirty="0"/>
              <a:t>书          诸葛</a:t>
            </a:r>
            <a:r>
              <a:rPr lang="en-US" altLang="zh-CN" sz="4000" b="1" dirty="0">
                <a:solidFill>
                  <a:srgbClr val="FF0000"/>
                </a:solidFill>
              </a:rPr>
              <a:t>/</a:t>
            </a:r>
            <a:r>
              <a:rPr lang="zh-CN" altLang="en-US" sz="4000" b="1" dirty="0"/>
              <a:t>亮</a:t>
            </a:r>
            <a:endParaRPr lang="zh-CN" altLang="en-US" sz="4000" b="1" dirty="0"/>
          </a:p>
          <a:p>
            <a:pPr>
              <a:spcBef>
                <a:spcPct val="50000"/>
              </a:spcBef>
              <a:buClrTx/>
              <a:buNone/>
            </a:pPr>
            <a:r>
              <a:rPr lang="zh-CN" altLang="en-US" sz="4000" b="1" dirty="0"/>
              <a:t>          夫</a:t>
            </a:r>
            <a:r>
              <a:rPr lang="en-US" altLang="zh-CN" sz="4000" b="1" dirty="0">
                <a:solidFill>
                  <a:srgbClr val="FF0000"/>
                </a:solidFill>
              </a:rPr>
              <a:t>/</a:t>
            </a:r>
            <a:r>
              <a:rPr lang="zh-CN" altLang="en-US" sz="4000" b="1" dirty="0"/>
              <a:t>君子</a:t>
            </a:r>
            <a:r>
              <a:rPr lang="en-US" altLang="zh-CN" sz="4000" b="1" dirty="0">
                <a:solidFill>
                  <a:srgbClr val="FF0000"/>
                </a:solidFill>
              </a:rPr>
              <a:t>/</a:t>
            </a:r>
            <a:r>
              <a:rPr lang="zh-CN" altLang="en-US" sz="4000" b="1" dirty="0"/>
              <a:t>之行</a:t>
            </a:r>
            <a:r>
              <a:rPr lang="en-US" altLang="zh-CN" sz="4000" b="1" dirty="0"/>
              <a:t>,</a:t>
            </a:r>
            <a:r>
              <a:rPr lang="zh-CN" altLang="en-US" sz="4000" b="1" dirty="0"/>
              <a:t>静</a:t>
            </a:r>
            <a:r>
              <a:rPr lang="en-US" altLang="zh-CN" sz="4000" b="1" dirty="0">
                <a:solidFill>
                  <a:srgbClr val="FF0000"/>
                </a:solidFill>
              </a:rPr>
              <a:t>/</a:t>
            </a:r>
            <a:r>
              <a:rPr lang="zh-CN" altLang="en-US" sz="4000" b="1" dirty="0"/>
              <a:t>以修身</a:t>
            </a:r>
            <a:r>
              <a:rPr lang="en-US" altLang="zh-CN" sz="4000" b="1" dirty="0"/>
              <a:t>,</a:t>
            </a:r>
            <a:r>
              <a:rPr lang="zh-CN" altLang="en-US" sz="4000" b="1" dirty="0"/>
              <a:t>俭</a:t>
            </a:r>
            <a:r>
              <a:rPr lang="en-US" altLang="zh-CN" sz="4000" b="1" dirty="0">
                <a:solidFill>
                  <a:srgbClr val="FF0000"/>
                </a:solidFill>
              </a:rPr>
              <a:t>/</a:t>
            </a:r>
            <a:r>
              <a:rPr lang="zh-CN" altLang="en-US" sz="4000" b="1" dirty="0"/>
              <a:t>以养德</a:t>
            </a:r>
            <a:r>
              <a:rPr lang="en-US" altLang="zh-CN" sz="4000" b="1" dirty="0"/>
              <a:t>;</a:t>
            </a:r>
            <a:r>
              <a:rPr lang="zh-CN" altLang="en-US" sz="4000" b="1" dirty="0"/>
              <a:t>非</a:t>
            </a:r>
            <a:r>
              <a:rPr lang="zh-CN" altLang="en-US" sz="4000" b="1" dirty="0">
                <a:solidFill>
                  <a:schemeClr val="tx1"/>
                </a:solidFill>
              </a:rPr>
              <a:t>淡</a:t>
            </a:r>
            <a:r>
              <a:rPr lang="zh-CN" altLang="en-US" sz="4000" b="1" dirty="0"/>
              <a:t>泊</a:t>
            </a:r>
            <a:r>
              <a:rPr lang="en-US" altLang="zh-CN" sz="4000" b="1" dirty="0">
                <a:solidFill>
                  <a:srgbClr val="FF0000"/>
                </a:solidFill>
              </a:rPr>
              <a:t>/</a:t>
            </a:r>
            <a:r>
              <a:rPr lang="zh-CN" altLang="en-US" sz="4000" b="1" dirty="0"/>
              <a:t>无以</a:t>
            </a:r>
            <a:r>
              <a:rPr lang="en-US" altLang="zh-CN" sz="4000" b="1" dirty="0">
                <a:solidFill>
                  <a:srgbClr val="FF0000"/>
                </a:solidFill>
              </a:rPr>
              <a:t>/</a:t>
            </a:r>
            <a:r>
              <a:rPr lang="zh-CN" altLang="en-US" sz="4000" b="1" dirty="0"/>
              <a:t>明志</a:t>
            </a:r>
            <a:r>
              <a:rPr lang="en-US" altLang="zh-CN" sz="4000" b="1" dirty="0"/>
              <a:t>,</a:t>
            </a:r>
            <a:r>
              <a:rPr lang="zh-CN" altLang="en-US" sz="4000" b="1" dirty="0"/>
              <a:t>非宁静</a:t>
            </a:r>
            <a:r>
              <a:rPr lang="en-US" altLang="zh-CN" sz="4000" b="1" dirty="0">
                <a:solidFill>
                  <a:srgbClr val="FF0000"/>
                </a:solidFill>
              </a:rPr>
              <a:t>/</a:t>
            </a:r>
            <a:r>
              <a:rPr lang="zh-CN" altLang="en-US" sz="4000" b="1" dirty="0"/>
              <a:t>无以</a:t>
            </a:r>
            <a:r>
              <a:rPr lang="en-US" altLang="zh-CN" sz="4000" b="1" dirty="0">
                <a:solidFill>
                  <a:srgbClr val="FF0000"/>
                </a:solidFill>
              </a:rPr>
              <a:t>/</a:t>
            </a:r>
            <a:r>
              <a:rPr lang="zh-CN" altLang="en-US" sz="4000" b="1" dirty="0"/>
              <a:t>致远。夫</a:t>
            </a:r>
            <a:r>
              <a:rPr lang="en-US" altLang="zh-CN" sz="4000" b="1" dirty="0">
                <a:solidFill>
                  <a:srgbClr val="FF0000"/>
                </a:solidFill>
              </a:rPr>
              <a:t>/</a:t>
            </a:r>
            <a:r>
              <a:rPr lang="zh-CN" altLang="en-US" sz="4000" b="1" dirty="0"/>
              <a:t>学</a:t>
            </a:r>
            <a:r>
              <a:rPr lang="en-US" altLang="zh-CN" sz="4000" b="1" dirty="0">
                <a:solidFill>
                  <a:srgbClr val="FF0000"/>
                </a:solidFill>
              </a:rPr>
              <a:t>/</a:t>
            </a:r>
            <a:r>
              <a:rPr lang="zh-CN" altLang="en-US" sz="4000" b="1" dirty="0"/>
              <a:t>须静也，才</a:t>
            </a:r>
            <a:r>
              <a:rPr lang="en-US" altLang="zh-CN" sz="4000" b="1" dirty="0">
                <a:solidFill>
                  <a:srgbClr val="FF0000"/>
                </a:solidFill>
              </a:rPr>
              <a:t>/</a:t>
            </a:r>
            <a:r>
              <a:rPr lang="zh-CN" altLang="en-US" sz="4000" b="1" dirty="0"/>
              <a:t>须学也。非学</a:t>
            </a:r>
            <a:r>
              <a:rPr lang="en-US" altLang="zh-CN" sz="4000" b="1" dirty="0">
                <a:solidFill>
                  <a:srgbClr val="FF0000"/>
                </a:solidFill>
              </a:rPr>
              <a:t>/</a:t>
            </a:r>
            <a:r>
              <a:rPr lang="zh-CN" altLang="en-US" sz="4000" b="1" dirty="0"/>
              <a:t>无以</a:t>
            </a:r>
            <a:r>
              <a:rPr lang="en-US" altLang="zh-CN" sz="4000" b="1" dirty="0">
                <a:solidFill>
                  <a:srgbClr val="FF0000"/>
                </a:solidFill>
              </a:rPr>
              <a:t>/</a:t>
            </a:r>
            <a:r>
              <a:rPr lang="zh-CN" altLang="en-US" sz="4000" b="1" dirty="0"/>
              <a:t>广才，非志</a:t>
            </a:r>
            <a:r>
              <a:rPr lang="en-US" altLang="zh-CN" sz="4000" b="1" dirty="0">
                <a:solidFill>
                  <a:srgbClr val="FF0000"/>
                </a:solidFill>
              </a:rPr>
              <a:t>/</a:t>
            </a:r>
            <a:r>
              <a:rPr lang="zh-CN" altLang="en-US" sz="4000" b="1" dirty="0"/>
              <a:t>无以</a:t>
            </a:r>
            <a:r>
              <a:rPr lang="en-US" altLang="zh-CN" sz="4000" b="1" dirty="0">
                <a:solidFill>
                  <a:srgbClr val="FF0000"/>
                </a:solidFill>
              </a:rPr>
              <a:t>/</a:t>
            </a:r>
            <a:r>
              <a:rPr lang="zh-CN" altLang="en-US" sz="4000" b="1" dirty="0"/>
              <a:t>成学。淫慢</a:t>
            </a:r>
            <a:r>
              <a:rPr lang="en-US" altLang="zh-CN" sz="4000" b="1" dirty="0">
                <a:solidFill>
                  <a:srgbClr val="FF0000"/>
                </a:solidFill>
              </a:rPr>
              <a:t>/</a:t>
            </a:r>
            <a:r>
              <a:rPr lang="zh-CN" altLang="en-US" sz="4000" b="1" dirty="0"/>
              <a:t>则</a:t>
            </a:r>
            <a:r>
              <a:rPr lang="en-US" altLang="zh-CN" sz="4000" b="1" dirty="0">
                <a:solidFill>
                  <a:srgbClr val="FF0000"/>
                </a:solidFill>
              </a:rPr>
              <a:t>/</a:t>
            </a:r>
            <a:r>
              <a:rPr lang="zh-CN" altLang="en-US" sz="4000" b="1" dirty="0"/>
              <a:t>不能</a:t>
            </a:r>
            <a:r>
              <a:rPr lang="en-US" altLang="zh-CN" sz="4000" b="1" dirty="0">
                <a:solidFill>
                  <a:srgbClr val="FF0000"/>
                </a:solidFill>
              </a:rPr>
              <a:t>/</a:t>
            </a:r>
            <a:r>
              <a:rPr lang="zh-CN" altLang="en-US" sz="4000" b="1" dirty="0"/>
              <a:t>励精，险躁</a:t>
            </a:r>
            <a:r>
              <a:rPr lang="en-US" altLang="zh-CN" sz="4000" b="1" dirty="0">
                <a:solidFill>
                  <a:srgbClr val="FF0000"/>
                </a:solidFill>
              </a:rPr>
              <a:t>/</a:t>
            </a:r>
            <a:r>
              <a:rPr lang="zh-CN" altLang="en-US" sz="4000" b="1" dirty="0"/>
              <a:t>则</a:t>
            </a:r>
            <a:r>
              <a:rPr lang="en-US" altLang="zh-CN" sz="4000" b="1" dirty="0">
                <a:solidFill>
                  <a:srgbClr val="FF0000"/>
                </a:solidFill>
              </a:rPr>
              <a:t>/</a:t>
            </a:r>
            <a:r>
              <a:rPr lang="zh-CN" altLang="en-US" sz="4000" b="1" dirty="0"/>
              <a:t>不能</a:t>
            </a:r>
            <a:r>
              <a:rPr lang="en-US" altLang="zh-CN" sz="4000" b="1" dirty="0">
                <a:solidFill>
                  <a:srgbClr val="FF0000"/>
                </a:solidFill>
              </a:rPr>
              <a:t>/</a:t>
            </a:r>
            <a:r>
              <a:rPr lang="zh-CN" altLang="en-US" sz="4000" b="1" dirty="0"/>
              <a:t>治性。年</a:t>
            </a:r>
            <a:r>
              <a:rPr lang="en-US" altLang="zh-CN" sz="4000" b="1" dirty="0">
                <a:solidFill>
                  <a:srgbClr val="FF0000"/>
                </a:solidFill>
                <a:sym typeface="+mn-ea"/>
              </a:rPr>
              <a:t>/</a:t>
            </a:r>
            <a:r>
              <a:rPr lang="zh-CN" altLang="en-US" sz="4000" b="1" dirty="0"/>
              <a:t>与时驰，意</a:t>
            </a:r>
            <a:r>
              <a:rPr lang="en-US" altLang="zh-CN" sz="4000" b="1" dirty="0">
                <a:solidFill>
                  <a:srgbClr val="FF0000"/>
                </a:solidFill>
                <a:sym typeface="+mn-ea"/>
              </a:rPr>
              <a:t>/</a:t>
            </a:r>
            <a:r>
              <a:rPr lang="zh-CN" altLang="en-US" sz="4000" b="1" dirty="0"/>
              <a:t>与日去，遂成</a:t>
            </a:r>
            <a:r>
              <a:rPr lang="en-US" altLang="zh-CN" sz="4000" b="1" dirty="0">
                <a:solidFill>
                  <a:srgbClr val="FF0000"/>
                </a:solidFill>
              </a:rPr>
              <a:t>/</a:t>
            </a:r>
            <a:r>
              <a:rPr lang="zh-CN" altLang="en-US" sz="4000" b="1" dirty="0"/>
              <a:t>枯落，多不</a:t>
            </a:r>
            <a:r>
              <a:rPr lang="en-US" altLang="zh-CN" sz="4000" b="1" dirty="0">
                <a:solidFill>
                  <a:srgbClr val="FF0000"/>
                </a:solidFill>
              </a:rPr>
              <a:t>/</a:t>
            </a:r>
            <a:r>
              <a:rPr lang="zh-CN" altLang="en-US" sz="4000" b="1" dirty="0"/>
              <a:t>接世，悲守</a:t>
            </a:r>
            <a:r>
              <a:rPr lang="en-US" altLang="zh-CN" sz="4000" b="1" dirty="0">
                <a:solidFill>
                  <a:srgbClr val="FF0000"/>
                </a:solidFill>
              </a:rPr>
              <a:t>/</a:t>
            </a:r>
            <a:r>
              <a:rPr lang="zh-CN" altLang="en-US" sz="4000" b="1" dirty="0"/>
              <a:t>穷庐，将</a:t>
            </a:r>
            <a:r>
              <a:rPr lang="en-US" altLang="zh-CN" sz="4000" b="1" dirty="0">
                <a:solidFill>
                  <a:srgbClr val="FF0000"/>
                </a:solidFill>
              </a:rPr>
              <a:t>/</a:t>
            </a:r>
            <a:r>
              <a:rPr lang="zh-CN" altLang="en-US" sz="4000" b="1" dirty="0"/>
              <a:t>复何及！ </a:t>
            </a:r>
            <a:endParaRPr lang="zh-CN" altLang="en-US" sz="4000" b="1" dirty="0"/>
          </a:p>
          <a:p>
            <a:endParaRPr lang="zh-CN" altLang="en-US" sz="4000" dirty="0"/>
          </a:p>
        </p:txBody>
      </p:sp>
      <p:pic>
        <p:nvPicPr>
          <p:cNvPr id="9220" name="朗诵《诫子书》_.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0" y="188913"/>
            <a:ext cx="827088" cy="1727200"/>
          </a:xfrm>
          <a:prstGeom prst="rect">
            <a:avLst/>
          </a:prstGeom>
          <a:noFill/>
          <a:ln w="9525">
            <a:noFill/>
          </a:ln>
        </p:spPr>
      </p:pic>
    </p:spTree>
  </p:cSld>
  <p:clrMapOvr>
    <a:masterClrMapping/>
  </p:clrMapOvr>
  <p:transition spd="med">
    <p:newsflash/>
  </p:transition>
  <p:timing>
    <p:tnLst>
      <p:par>
        <p:cTn id="1" dur="indefinite" restart="never" nodeType="tmRoot">
          <p:childTnLst>
            <p:seq concurrent="1" nextAc="seek">
              <p:cTn id="2" restart="whenNotActive" fill="hold" evtFilter="cancelBubble" nodeType="interactiveSeq">
                <p:stCondLst>
                  <p:cond evt="onClick" delay="0">
                    <p:tgtEl>
                      <p:spTgt spid="922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064" fill="hold"/>
                                        <p:tgtEl>
                                          <p:spTgt spid="9220"/>
                                        </p:tgtEl>
                                      </p:cBhvr>
                                    </p:cmd>
                                  </p:childTnLst>
                                </p:cTn>
                              </p:par>
                            </p:childTnLst>
                          </p:cTn>
                        </p:par>
                      </p:childTnLst>
                    </p:cTn>
                  </p:par>
                </p:childTnLst>
              </p:cTn>
              <p:nextCondLst>
                <p:cond evt="onClick" delay="0">
                  <p:tgtEl>
                    <p:spTgt spid="9220"/>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220"/>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44033"/>
          <p:cNvSpPr>
            <a:spLocks noGrp="1"/>
          </p:cNvSpPr>
          <p:nvPr>
            <p:ph type="title"/>
          </p:nvPr>
        </p:nvSpPr>
        <p:spPr>
          <a:xfrm>
            <a:off x="457200" y="0"/>
            <a:ext cx="8229600" cy="765175"/>
          </a:xfrm>
        </p:spPr>
        <p:txBody>
          <a:bodyPr anchor="ctr"/>
          <a:p>
            <a:r>
              <a:rPr lang="zh-CN" altLang="en-US" sz="4000" b="1" dirty="0">
                <a:solidFill>
                  <a:srgbClr val="FF0000"/>
                </a:solidFill>
              </a:rPr>
              <a:t>读准字音</a:t>
            </a:r>
            <a:endParaRPr lang="zh-CN" altLang="en-US" sz="4000" b="1" dirty="0">
              <a:solidFill>
                <a:srgbClr val="FF0000"/>
              </a:solidFill>
            </a:endParaRPr>
          </a:p>
        </p:txBody>
      </p:sp>
      <p:sp>
        <p:nvSpPr>
          <p:cNvPr id="7170" name="文本占位符 44034"/>
          <p:cNvSpPr>
            <a:spLocks noGrp="1"/>
          </p:cNvSpPr>
          <p:nvPr>
            <p:ph idx="1"/>
          </p:nvPr>
        </p:nvSpPr>
        <p:spPr>
          <a:xfrm>
            <a:off x="0" y="836613"/>
            <a:ext cx="9144000" cy="6021387"/>
          </a:xfrm>
        </p:spPr>
        <p:txBody>
          <a:bodyPr anchor="t"/>
          <a:p>
            <a:pPr algn="l">
              <a:buNone/>
            </a:pPr>
            <a:r>
              <a:rPr lang="en-US" altLang="zh-CN" sz="4000" dirty="0"/>
              <a:t>          </a:t>
            </a:r>
            <a:r>
              <a:rPr lang="zh-CN" altLang="en-US" sz="4800" b="1" dirty="0">
                <a:solidFill>
                  <a:srgbClr val="FF0000"/>
                </a:solidFill>
              </a:rPr>
              <a:t>夫（    ）</a:t>
            </a:r>
            <a:r>
              <a:rPr lang="zh-CN" altLang="en-US" sz="4800" b="1" dirty="0"/>
              <a:t>君子之行       </a:t>
            </a:r>
            <a:endParaRPr lang="zh-CN" altLang="en-US" sz="4800" b="1" dirty="0"/>
          </a:p>
          <a:p>
            <a:pPr algn="l">
              <a:buNone/>
            </a:pPr>
            <a:r>
              <a:rPr lang="zh-CN" altLang="en-US" sz="4800" b="1" dirty="0"/>
              <a:t>       </a:t>
            </a:r>
            <a:r>
              <a:rPr lang="zh-CN" altLang="en-US" sz="4800" b="1" dirty="0">
                <a:solidFill>
                  <a:srgbClr val="FF0000"/>
                </a:solidFill>
              </a:rPr>
              <a:t>夫</a:t>
            </a:r>
            <a:r>
              <a:rPr lang="zh-CN" altLang="en-US" sz="4800" b="1" dirty="0"/>
              <a:t>学须静也</a:t>
            </a:r>
            <a:endParaRPr lang="zh-CN" altLang="en-US" sz="4800" b="1" dirty="0"/>
          </a:p>
          <a:p>
            <a:pPr algn="l">
              <a:buNone/>
            </a:pPr>
            <a:r>
              <a:rPr lang="zh-CN" altLang="en-US" sz="4800" b="1" dirty="0"/>
              <a:t>        </a:t>
            </a:r>
            <a:r>
              <a:rPr lang="zh-CN" altLang="en-US" sz="4800" b="1" dirty="0">
                <a:solidFill>
                  <a:srgbClr val="FF0000"/>
                </a:solidFill>
              </a:rPr>
              <a:t>淫（     ）</a:t>
            </a:r>
            <a:r>
              <a:rPr lang="zh-CN" altLang="en-US" sz="4800" b="1" dirty="0"/>
              <a:t>慢则不能励精，</a:t>
            </a:r>
            <a:endParaRPr lang="zh-CN" altLang="en-US" sz="4800" b="1" dirty="0"/>
          </a:p>
          <a:p>
            <a:pPr algn="l">
              <a:buNone/>
            </a:pPr>
            <a:r>
              <a:rPr lang="zh-CN" altLang="en-US" sz="4800" b="1" dirty="0"/>
              <a:t>        险</a:t>
            </a:r>
            <a:r>
              <a:rPr lang="en-US" altLang="zh-CN" sz="4800" b="1" dirty="0">
                <a:solidFill>
                  <a:srgbClr val="FF0000"/>
                </a:solidFill>
              </a:rPr>
              <a:t>zào</a:t>
            </a:r>
            <a:r>
              <a:rPr lang="zh-CN" altLang="en-US" sz="4800" b="1" dirty="0">
                <a:solidFill>
                  <a:srgbClr val="FF0000"/>
                </a:solidFill>
              </a:rPr>
              <a:t>（    ）</a:t>
            </a:r>
            <a:r>
              <a:rPr lang="zh-CN" altLang="en-US" sz="4800" b="1" dirty="0"/>
              <a:t>则 不能治性。</a:t>
            </a:r>
            <a:endParaRPr lang="zh-CN" altLang="en-US" sz="4800" b="1" dirty="0"/>
          </a:p>
          <a:p>
            <a:pPr algn="l">
              <a:buNone/>
            </a:pPr>
            <a:r>
              <a:rPr lang="zh-CN" altLang="en-US" sz="4800" b="1" dirty="0"/>
              <a:t>        悲守穷</a:t>
            </a:r>
            <a:r>
              <a:rPr lang="zh-CN" altLang="en-US" sz="4800" b="1" dirty="0">
                <a:solidFill>
                  <a:srgbClr val="FF0000"/>
                </a:solidFill>
              </a:rPr>
              <a:t>庐（    ）</a:t>
            </a:r>
            <a:endParaRPr lang="en-US" altLang="zh-CN" sz="4800" b="1" dirty="0">
              <a:solidFill>
                <a:srgbClr val="FF0000"/>
              </a:solidFill>
            </a:endParaRPr>
          </a:p>
        </p:txBody>
      </p:sp>
      <p:pic>
        <p:nvPicPr>
          <p:cNvPr id="7171" name="图片 44035" descr="t018b71c2d5cfbe61be"/>
          <p:cNvPicPr>
            <a:picLocks noChangeAspect="1"/>
          </p:cNvPicPr>
          <p:nvPr/>
        </p:nvPicPr>
        <p:blipFill>
          <a:blip r:embed="rId1"/>
          <a:stretch>
            <a:fillRect/>
          </a:stretch>
        </p:blipFill>
        <p:spPr>
          <a:xfrm>
            <a:off x="5544820" y="4298950"/>
            <a:ext cx="2922905" cy="2781300"/>
          </a:xfrm>
          <a:prstGeom prst="rect">
            <a:avLst/>
          </a:prstGeom>
          <a:noFill/>
          <a:ln w="9525">
            <a:noFill/>
          </a:ln>
        </p:spPr>
      </p:pic>
      <p:sp>
        <p:nvSpPr>
          <p:cNvPr id="2" name="文本框 1"/>
          <p:cNvSpPr txBox="1"/>
          <p:nvPr/>
        </p:nvSpPr>
        <p:spPr>
          <a:xfrm>
            <a:off x="2748915" y="900430"/>
            <a:ext cx="662305" cy="706755"/>
          </a:xfrm>
          <a:prstGeom prst="rect">
            <a:avLst/>
          </a:prstGeom>
          <a:noFill/>
        </p:spPr>
        <p:txBody>
          <a:bodyPr wrap="none" rtlCol="0">
            <a:spAutoFit/>
          </a:bodyPr>
          <a:p>
            <a:pPr algn="l"/>
            <a:r>
              <a:rPr lang="en-US" altLang="zh-CN" sz="4000" b="1" dirty="0">
                <a:solidFill>
                  <a:srgbClr val="FF0000"/>
                </a:solidFill>
                <a:sym typeface="+mn-ea"/>
              </a:rPr>
              <a:t>fú</a:t>
            </a:r>
            <a:endParaRPr lang="en-US" altLang="zh-CN" sz="4000" b="1" dirty="0">
              <a:solidFill>
                <a:srgbClr val="FF0000"/>
              </a:solidFill>
              <a:sym typeface="+mn-ea"/>
            </a:endParaRPr>
          </a:p>
        </p:txBody>
      </p:sp>
      <p:sp>
        <p:nvSpPr>
          <p:cNvPr id="3" name="文本框 2"/>
          <p:cNvSpPr txBox="1"/>
          <p:nvPr/>
        </p:nvSpPr>
        <p:spPr>
          <a:xfrm>
            <a:off x="2494280" y="2545715"/>
            <a:ext cx="916940" cy="706755"/>
          </a:xfrm>
          <a:prstGeom prst="rect">
            <a:avLst/>
          </a:prstGeom>
          <a:noFill/>
        </p:spPr>
        <p:txBody>
          <a:bodyPr wrap="none" rtlCol="0">
            <a:spAutoFit/>
          </a:bodyPr>
          <a:p>
            <a:pPr algn="l"/>
            <a:r>
              <a:rPr lang="en-US" altLang="zh-CN" sz="4000" b="1" dirty="0">
                <a:solidFill>
                  <a:srgbClr val="FF0000"/>
                </a:solidFill>
                <a:sym typeface="+mn-ea"/>
              </a:rPr>
              <a:t>yín</a:t>
            </a:r>
            <a:endParaRPr lang="en-US" altLang="zh-CN" sz="4000" b="1" dirty="0">
              <a:solidFill>
                <a:srgbClr val="FF0000"/>
              </a:solidFill>
              <a:sym typeface="+mn-ea"/>
            </a:endParaRPr>
          </a:p>
        </p:txBody>
      </p:sp>
      <p:sp>
        <p:nvSpPr>
          <p:cNvPr id="4" name="文本框 3"/>
          <p:cNvSpPr txBox="1"/>
          <p:nvPr/>
        </p:nvSpPr>
        <p:spPr>
          <a:xfrm>
            <a:off x="3784600" y="3494405"/>
            <a:ext cx="693420" cy="706755"/>
          </a:xfrm>
          <a:prstGeom prst="rect">
            <a:avLst/>
          </a:prstGeom>
          <a:noFill/>
        </p:spPr>
        <p:txBody>
          <a:bodyPr wrap="none" rtlCol="0">
            <a:spAutoFit/>
          </a:bodyPr>
          <a:p>
            <a:pPr algn="l"/>
            <a:r>
              <a:rPr lang="zh-CN" altLang="en-US" sz="4000" b="1" dirty="0">
                <a:solidFill>
                  <a:srgbClr val="FF0000"/>
                </a:solidFill>
                <a:sym typeface="+mn-ea"/>
              </a:rPr>
              <a:t>躁</a:t>
            </a:r>
            <a:endParaRPr lang="zh-CN" altLang="en-US" sz="4000" b="1" dirty="0">
              <a:solidFill>
                <a:srgbClr val="FF0000"/>
              </a:solidFill>
              <a:sym typeface="+mn-ea"/>
            </a:endParaRPr>
          </a:p>
        </p:txBody>
      </p:sp>
      <p:sp>
        <p:nvSpPr>
          <p:cNvPr id="5" name="文本框 4"/>
          <p:cNvSpPr txBox="1"/>
          <p:nvPr/>
        </p:nvSpPr>
        <p:spPr>
          <a:xfrm>
            <a:off x="4551045" y="4298950"/>
            <a:ext cx="679450" cy="768350"/>
          </a:xfrm>
          <a:prstGeom prst="rect">
            <a:avLst/>
          </a:prstGeom>
          <a:noFill/>
        </p:spPr>
        <p:txBody>
          <a:bodyPr wrap="none" rtlCol="0">
            <a:spAutoFit/>
          </a:bodyPr>
          <a:p>
            <a:pPr algn="l">
              <a:buNone/>
            </a:pPr>
            <a:r>
              <a:rPr lang="en-US" altLang="zh-CN" sz="4400" b="1" dirty="0">
                <a:solidFill>
                  <a:srgbClr val="FF0000"/>
                </a:solidFill>
                <a:sym typeface="+mn-ea"/>
              </a:rPr>
              <a:t>lú</a:t>
            </a:r>
            <a:endParaRPr lang="en-US" altLang="zh-CN" sz="4400" b="1" dirty="0">
              <a:solidFill>
                <a:srgbClr val="FF0000"/>
              </a:solidFill>
              <a:sym typeface="+mn-ea"/>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 calcmode="lin" valueType="num">
                                      <p:cBhvr additive="base">
                                        <p:cTn id="7" dur="500" fill="hold"/>
                                        <p:tgtEl>
                                          <p:spTgt spid="71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0">
                                            <p:txEl>
                                              <p:pRg st="1" end="1"/>
                                            </p:txEl>
                                          </p:spTgt>
                                        </p:tgtEl>
                                        <p:attrNameLst>
                                          <p:attrName>style.visibility</p:attrName>
                                        </p:attrNameLst>
                                      </p:cBhvr>
                                      <p:to>
                                        <p:strVal val="visible"/>
                                      </p:to>
                                    </p:set>
                                    <p:anim calcmode="lin" valueType="num">
                                      <p:cBhvr additive="base">
                                        <p:cTn id="13" dur="500" fill="hold"/>
                                        <p:tgtEl>
                                          <p:spTgt spid="717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0">
                                            <p:txEl>
                                              <p:pRg st="2" end="2"/>
                                            </p:txEl>
                                          </p:spTgt>
                                        </p:tgtEl>
                                        <p:attrNameLst>
                                          <p:attrName>style.visibility</p:attrName>
                                        </p:attrNameLst>
                                      </p:cBhvr>
                                      <p:to>
                                        <p:strVal val="visible"/>
                                      </p:to>
                                    </p:set>
                                    <p:anim calcmode="lin" valueType="num">
                                      <p:cBhvr additive="base">
                                        <p:cTn id="19" dur="500" fill="hold"/>
                                        <p:tgtEl>
                                          <p:spTgt spid="717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170">
                                            <p:txEl>
                                              <p:pRg st="3" end="3"/>
                                            </p:txEl>
                                          </p:spTgt>
                                        </p:tgtEl>
                                        <p:attrNameLst>
                                          <p:attrName>style.visibility</p:attrName>
                                        </p:attrNameLst>
                                      </p:cBhvr>
                                      <p:to>
                                        <p:strVal val="visible"/>
                                      </p:to>
                                    </p:set>
                                    <p:anim calcmode="lin" valueType="num">
                                      <p:cBhvr additive="base">
                                        <p:cTn id="25" dur="500" fill="hold"/>
                                        <p:tgtEl>
                                          <p:spTgt spid="717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170">
                                            <p:txEl>
                                              <p:pRg st="4" end="4"/>
                                            </p:txEl>
                                          </p:spTgt>
                                        </p:tgtEl>
                                        <p:attrNameLst>
                                          <p:attrName>style.visibility</p:attrName>
                                        </p:attrNameLst>
                                      </p:cBhvr>
                                      <p:to>
                                        <p:strVal val="visible"/>
                                      </p:to>
                                    </p:set>
                                    <p:anim calcmode="lin" valueType="num">
                                      <p:cBhvr additive="base">
                                        <p:cTn id="31" dur="500" fill="hold"/>
                                        <p:tgtEl>
                                          <p:spTgt spid="717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fill="hold"/>
                                        <p:tgtEl>
                                          <p:spTgt spid="5"/>
                                        </p:tgtEl>
                                        <p:attrNameLst>
                                          <p:attrName>ppt_x</p:attrName>
                                        </p:attrNameLst>
                                      </p:cBhvr>
                                      <p:tavLst>
                                        <p:tav tm="0">
                                          <p:val>
                                            <p:strVal val="#ppt_x"/>
                                          </p:val>
                                        </p:tav>
                                        <p:tav tm="100000">
                                          <p:val>
                                            <p:strVal val="#ppt_x"/>
                                          </p:val>
                                        </p:tav>
                                      </p:tavLst>
                                    </p:anim>
                                    <p:anim calcmode="lin" valueType="num">
                                      <p:cBhvr additive="base">
                                        <p:cTn id="5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p:bldP spid="2" grpId="0"/>
      <p:bldP spid="3"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985" y="22860"/>
            <a:ext cx="2517775" cy="830580"/>
          </a:xfrm>
        </p:spPr>
        <p:txBody>
          <a:bodyPr/>
          <a:p>
            <a:r>
              <a:rPr lang="zh-CN" altLang="en-US"/>
              <a:t>题解</a:t>
            </a:r>
            <a:endParaRPr lang="zh-CN" altLang="en-US"/>
          </a:p>
        </p:txBody>
      </p:sp>
      <p:sp>
        <p:nvSpPr>
          <p:cNvPr id="3" name="内容占位符 2"/>
          <p:cNvSpPr>
            <a:spLocks noGrp="1"/>
          </p:cNvSpPr>
          <p:nvPr>
            <p:ph idx="1"/>
          </p:nvPr>
        </p:nvSpPr>
        <p:spPr>
          <a:xfrm>
            <a:off x="160020" y="782320"/>
            <a:ext cx="9016365" cy="5932805"/>
          </a:xfrm>
        </p:spPr>
        <p:txBody>
          <a:bodyPr/>
          <a:p>
            <a:r>
              <a:rPr lang="zh-CN" altLang="en-US" sz="6000">
                <a:solidFill>
                  <a:srgbClr val="FF0000"/>
                </a:solidFill>
              </a:rPr>
              <a:t>诫</a:t>
            </a:r>
            <a:r>
              <a:rPr lang="en-US" altLang="zh-CN" sz="6000">
                <a:solidFill>
                  <a:srgbClr val="FF0000"/>
                </a:solidFill>
              </a:rPr>
              <a:t>——</a:t>
            </a:r>
            <a:r>
              <a:rPr lang="zh-CN" altLang="en-US" sz="6000">
                <a:solidFill>
                  <a:srgbClr val="FF0000"/>
                </a:solidFill>
              </a:rPr>
              <a:t>告诫，劝勉。</a:t>
            </a:r>
            <a:endParaRPr lang="zh-CN" altLang="en-US" sz="6000">
              <a:solidFill>
                <a:srgbClr val="FF0000"/>
              </a:solidFill>
            </a:endParaRPr>
          </a:p>
          <a:p>
            <a:r>
              <a:rPr lang="zh-CN" altLang="en-US" sz="6000">
                <a:solidFill>
                  <a:srgbClr val="FF0000"/>
                </a:solidFill>
              </a:rPr>
              <a:t>子，一般认为是诸葛亮的儿子诸葛瞻。</a:t>
            </a:r>
            <a:endParaRPr lang="zh-CN" altLang="en-US" sz="6000">
              <a:solidFill>
                <a:srgbClr val="FF0000"/>
              </a:solidFill>
            </a:endParaRPr>
          </a:p>
          <a:p>
            <a:r>
              <a:rPr lang="zh-CN" altLang="en-US" sz="6000">
                <a:solidFill>
                  <a:srgbClr val="FF0000"/>
                </a:solidFill>
                <a:sym typeface="+mn-ea"/>
              </a:rPr>
              <a:t>书</a:t>
            </a:r>
            <a:r>
              <a:rPr lang="en-US" altLang="zh-CN" sz="6000">
                <a:solidFill>
                  <a:srgbClr val="FF0000"/>
                </a:solidFill>
                <a:sym typeface="+mn-ea"/>
              </a:rPr>
              <a:t>——</a:t>
            </a:r>
            <a:r>
              <a:rPr lang="zh-CN" altLang="en-US" sz="6000">
                <a:solidFill>
                  <a:srgbClr val="FF0000"/>
                </a:solidFill>
                <a:sym typeface="+mn-ea"/>
              </a:rPr>
              <a:t>书信。</a:t>
            </a:r>
            <a:endParaRPr lang="zh-CN" altLang="en-US" sz="6000">
              <a:solidFill>
                <a:srgbClr val="FF0000"/>
              </a:solidFill>
            </a:endParaRPr>
          </a:p>
          <a:p>
            <a:r>
              <a:rPr lang="zh-CN" altLang="en-US" sz="6000">
                <a:solidFill>
                  <a:srgbClr val="FF0000"/>
                </a:solidFill>
              </a:rPr>
              <a:t>诫子书，即作者写给儿子，旨在劝诫，劝勉的信</a:t>
            </a:r>
            <a:endParaRPr lang="zh-CN" altLang="en-US" sz="6000">
              <a:solidFill>
                <a:srgbClr val="FF0000"/>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58205" y="33020"/>
            <a:ext cx="3184525" cy="607695"/>
          </a:xfrm>
        </p:spPr>
        <p:txBody>
          <a:bodyPr/>
          <a:p>
            <a:r>
              <a:rPr lang="zh-CN" altLang="en-US"/>
              <a:t>赏析翻译</a:t>
            </a:r>
            <a:endParaRPr lang="zh-CN" altLang="en-US"/>
          </a:p>
        </p:txBody>
      </p:sp>
      <p:sp>
        <p:nvSpPr>
          <p:cNvPr id="3" name="内容占位符 2"/>
          <p:cNvSpPr>
            <a:spLocks noGrp="1"/>
          </p:cNvSpPr>
          <p:nvPr>
            <p:ph idx="1"/>
          </p:nvPr>
        </p:nvSpPr>
        <p:spPr>
          <a:xfrm>
            <a:off x="185420" y="1539875"/>
            <a:ext cx="8884920" cy="5211445"/>
          </a:xfrm>
        </p:spPr>
        <p:txBody>
          <a:bodyPr/>
          <a:p>
            <a:r>
              <a:rPr lang="zh-CN" altLang="en-US" sz="3600" b="1" dirty="0">
                <a:solidFill>
                  <a:srgbClr val="FF0000"/>
                </a:solidFill>
                <a:sym typeface="+mn-ea"/>
              </a:rPr>
              <a:t>夫</a:t>
            </a:r>
            <a:r>
              <a:rPr lang="en-US" altLang="zh-CN" sz="3600" b="1" dirty="0">
                <a:solidFill>
                  <a:srgbClr val="FF0000"/>
                </a:solidFill>
                <a:sym typeface="+mn-ea"/>
              </a:rPr>
              <a:t>/</a:t>
            </a:r>
            <a:r>
              <a:rPr lang="zh-CN" altLang="en-US" sz="3600" b="1" dirty="0">
                <a:sym typeface="+mn-ea"/>
              </a:rPr>
              <a:t>君子</a:t>
            </a:r>
            <a:r>
              <a:rPr lang="en-US" altLang="zh-CN" sz="3600" b="1" dirty="0">
                <a:solidFill>
                  <a:srgbClr val="FF0000"/>
                </a:solidFill>
                <a:sym typeface="+mn-ea"/>
              </a:rPr>
              <a:t>/</a:t>
            </a:r>
            <a:r>
              <a:rPr lang="zh-CN" altLang="en-US" sz="3600" b="1" dirty="0">
                <a:sym typeface="+mn-ea"/>
              </a:rPr>
              <a:t>之</a:t>
            </a:r>
            <a:r>
              <a:rPr lang="zh-CN" altLang="en-US" sz="3600" b="1" dirty="0">
                <a:solidFill>
                  <a:srgbClr val="FF0000"/>
                </a:solidFill>
                <a:sym typeface="+mn-ea"/>
              </a:rPr>
              <a:t>行</a:t>
            </a:r>
            <a:r>
              <a:rPr lang="en-US" altLang="zh-CN" sz="3600" b="1" dirty="0">
                <a:sym typeface="+mn-ea"/>
              </a:rPr>
              <a:t>,       </a:t>
            </a:r>
            <a:r>
              <a:rPr lang="zh-CN" altLang="en-US" sz="3600" b="1" dirty="0">
                <a:solidFill>
                  <a:srgbClr val="FF0000"/>
                </a:solidFill>
                <a:sym typeface="+mn-ea"/>
              </a:rPr>
              <a:t>静</a:t>
            </a:r>
            <a:r>
              <a:rPr lang="en-US" altLang="zh-CN" sz="3600" b="1" dirty="0">
                <a:solidFill>
                  <a:srgbClr val="FF0000"/>
                </a:solidFill>
                <a:sym typeface="+mn-ea"/>
              </a:rPr>
              <a:t>/        </a:t>
            </a:r>
            <a:r>
              <a:rPr lang="zh-CN" altLang="en-US" sz="3600" b="1" dirty="0">
                <a:solidFill>
                  <a:srgbClr val="FF0000"/>
                </a:solidFill>
                <a:sym typeface="+mn-ea"/>
              </a:rPr>
              <a:t>以          </a:t>
            </a:r>
            <a:r>
              <a:rPr lang="zh-CN" altLang="en-US" sz="3600" b="1" dirty="0">
                <a:sym typeface="+mn-ea"/>
              </a:rPr>
              <a:t>修身</a:t>
            </a:r>
            <a:r>
              <a:rPr lang="en-US" altLang="zh-CN" sz="3600" b="1" dirty="0">
                <a:sym typeface="+mn-ea"/>
              </a:rPr>
              <a:t>,</a:t>
            </a:r>
            <a:endParaRPr lang="en-US" altLang="zh-CN" sz="3600" b="1" dirty="0">
              <a:sym typeface="+mn-ea"/>
            </a:endParaRPr>
          </a:p>
          <a:p>
            <a:endParaRPr lang="en-US" altLang="zh-CN" sz="3600" b="1" dirty="0">
              <a:sym typeface="+mn-ea"/>
            </a:endParaRPr>
          </a:p>
          <a:p>
            <a:endParaRPr lang="zh-CN" altLang="en-US" sz="3600" b="1" dirty="0">
              <a:sym typeface="+mn-ea"/>
            </a:endParaRPr>
          </a:p>
          <a:p>
            <a:r>
              <a:rPr lang="zh-CN" altLang="en-US" sz="3600" b="1" dirty="0">
                <a:sym typeface="+mn-ea"/>
              </a:rPr>
              <a:t>俭</a:t>
            </a:r>
            <a:r>
              <a:rPr lang="en-US" altLang="zh-CN" sz="3600" b="1" dirty="0">
                <a:solidFill>
                  <a:srgbClr val="FF0000"/>
                </a:solidFill>
                <a:sym typeface="+mn-ea"/>
              </a:rPr>
              <a:t>/</a:t>
            </a:r>
            <a:r>
              <a:rPr lang="zh-CN" altLang="en-US" sz="3600" b="1" dirty="0">
                <a:sym typeface="+mn-ea"/>
              </a:rPr>
              <a:t>以养德</a:t>
            </a:r>
            <a:r>
              <a:rPr lang="en-US" altLang="zh-CN" sz="3600" b="1" dirty="0">
                <a:sym typeface="+mn-ea"/>
              </a:rPr>
              <a:t>;</a:t>
            </a:r>
            <a:r>
              <a:rPr lang="zh-CN" altLang="en-US" sz="3600" b="1" u="sng" dirty="0">
                <a:solidFill>
                  <a:srgbClr val="FF0000"/>
                </a:solidFill>
                <a:sym typeface="+mn-ea"/>
              </a:rPr>
              <a:t>非</a:t>
            </a:r>
            <a:r>
              <a:rPr lang="zh-CN" altLang="en-US" sz="3600" b="1" dirty="0">
                <a:solidFill>
                  <a:srgbClr val="FF0000"/>
                </a:solidFill>
                <a:sym typeface="+mn-ea"/>
              </a:rPr>
              <a:t>淡泊</a:t>
            </a:r>
            <a:r>
              <a:rPr lang="en-US" altLang="zh-CN" sz="3600" b="1" dirty="0">
                <a:solidFill>
                  <a:srgbClr val="FF0000"/>
                </a:solidFill>
                <a:sym typeface="+mn-ea"/>
              </a:rPr>
              <a:t>/</a:t>
            </a:r>
            <a:r>
              <a:rPr lang="zh-CN" altLang="en-US" sz="3600" b="1" dirty="0">
                <a:solidFill>
                  <a:srgbClr val="FF0000"/>
                </a:solidFill>
                <a:sym typeface="+mn-ea"/>
              </a:rPr>
              <a:t>无以</a:t>
            </a:r>
            <a:r>
              <a:rPr lang="en-US" altLang="zh-CN" sz="3600" b="1" dirty="0">
                <a:solidFill>
                  <a:srgbClr val="FF0000"/>
                </a:solidFill>
                <a:sym typeface="+mn-ea"/>
              </a:rPr>
              <a:t>/</a:t>
            </a:r>
            <a:r>
              <a:rPr lang="zh-CN" altLang="en-US" sz="3600" b="1" dirty="0">
                <a:solidFill>
                  <a:srgbClr val="FF0000"/>
                </a:solidFill>
                <a:sym typeface="+mn-ea"/>
              </a:rPr>
              <a:t>明志</a:t>
            </a:r>
            <a:r>
              <a:rPr lang="en-US" altLang="zh-CN" sz="3600" b="1" dirty="0">
                <a:sym typeface="+mn-ea"/>
              </a:rPr>
              <a:t>,</a:t>
            </a:r>
            <a:endParaRPr lang="en-US" altLang="zh-CN" sz="3600" b="1" dirty="0">
              <a:sym typeface="+mn-ea"/>
            </a:endParaRPr>
          </a:p>
          <a:p>
            <a:endParaRPr lang="en-US" altLang="zh-CN" sz="3600" b="1" dirty="0">
              <a:sym typeface="+mn-ea"/>
            </a:endParaRPr>
          </a:p>
          <a:p>
            <a:r>
              <a:rPr lang="zh-CN" altLang="en-US" sz="3600" b="1" dirty="0">
                <a:sym typeface="+mn-ea"/>
              </a:rPr>
              <a:t>非宁静</a:t>
            </a:r>
            <a:r>
              <a:rPr lang="en-US" altLang="zh-CN" sz="3600" b="1" dirty="0">
                <a:solidFill>
                  <a:srgbClr val="FF0000"/>
                </a:solidFill>
                <a:sym typeface="+mn-ea"/>
              </a:rPr>
              <a:t>/</a:t>
            </a:r>
            <a:r>
              <a:rPr lang="zh-CN" altLang="en-US" sz="3600" b="1" dirty="0">
                <a:sym typeface="+mn-ea"/>
              </a:rPr>
              <a:t>无以</a:t>
            </a:r>
            <a:r>
              <a:rPr lang="en-US" altLang="zh-CN" sz="3600" b="1" dirty="0">
                <a:solidFill>
                  <a:srgbClr val="FF0000"/>
                </a:solidFill>
                <a:sym typeface="+mn-ea"/>
              </a:rPr>
              <a:t>/</a:t>
            </a:r>
            <a:r>
              <a:rPr lang="zh-CN" altLang="en-US" sz="3600" b="1" dirty="0">
                <a:solidFill>
                  <a:srgbClr val="FF0000"/>
                </a:solidFill>
                <a:sym typeface="+mn-ea"/>
              </a:rPr>
              <a:t>致远</a:t>
            </a:r>
            <a:r>
              <a:rPr lang="zh-CN" altLang="en-US" sz="3600" b="1" dirty="0">
                <a:sym typeface="+mn-ea"/>
              </a:rPr>
              <a:t>。</a:t>
            </a:r>
            <a:endParaRPr lang="zh-CN" altLang="en-US" sz="3600" b="1" dirty="0">
              <a:sym typeface="+mn-ea"/>
            </a:endParaRPr>
          </a:p>
        </p:txBody>
      </p:sp>
      <p:sp>
        <p:nvSpPr>
          <p:cNvPr id="5" name="椭圆形标注 4"/>
          <p:cNvSpPr/>
          <p:nvPr/>
        </p:nvSpPr>
        <p:spPr>
          <a:xfrm>
            <a:off x="-217805" y="165735"/>
            <a:ext cx="3971925" cy="1074420"/>
          </a:xfrm>
          <a:prstGeom prst="wedgeEllipseCallout">
            <a:avLst>
              <a:gd name="adj1" fmla="val -24303"/>
              <a:gd name="adj2" fmla="val 86327"/>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a:solidFill>
                  <a:srgbClr val="FF0000"/>
                </a:solidFill>
                <a:sym typeface="+mn-ea"/>
              </a:rPr>
              <a:t>助词，用于句首，表示发端</a:t>
            </a:r>
            <a:endParaRPr lang="zh-CN" altLang="en-US" sz="3600">
              <a:solidFill>
                <a:srgbClr val="FF0000"/>
              </a:solidFill>
              <a:sym typeface="+mn-ea"/>
            </a:endParaRPr>
          </a:p>
        </p:txBody>
      </p:sp>
      <p:sp>
        <p:nvSpPr>
          <p:cNvPr id="6" name="圆角矩形标注 5"/>
          <p:cNvSpPr/>
          <p:nvPr/>
        </p:nvSpPr>
        <p:spPr>
          <a:xfrm>
            <a:off x="3348355" y="-46355"/>
            <a:ext cx="2609215" cy="1135380"/>
          </a:xfrm>
          <a:prstGeom prst="wedgeRoundRectCallout">
            <a:avLst>
              <a:gd name="adj1" fmla="val -60683"/>
              <a:gd name="adj2" fmla="val 10609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行为操守</a:t>
            </a:r>
            <a:endParaRPr lang="zh-CN" altLang="en-US" sz="4000">
              <a:solidFill>
                <a:srgbClr val="FF0000"/>
              </a:solidFill>
            </a:endParaRPr>
          </a:p>
        </p:txBody>
      </p:sp>
      <p:sp>
        <p:nvSpPr>
          <p:cNvPr id="7" name="圆角矩形标注 6"/>
          <p:cNvSpPr/>
          <p:nvPr/>
        </p:nvSpPr>
        <p:spPr>
          <a:xfrm>
            <a:off x="5995670" y="44450"/>
            <a:ext cx="3074670" cy="1195705"/>
          </a:xfrm>
          <a:prstGeom prst="wedgeRoundRectCallout">
            <a:avLst>
              <a:gd name="adj1" fmla="val -96323"/>
              <a:gd name="adj2" fmla="val 9121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a:solidFill>
                  <a:srgbClr val="FF0000"/>
                </a:solidFill>
              </a:rPr>
              <a:t>屏除杂念和干扰，宁静专一</a:t>
            </a:r>
            <a:endParaRPr lang="zh-CN" altLang="en-US" sz="3600">
              <a:solidFill>
                <a:srgbClr val="FF0000"/>
              </a:solidFill>
            </a:endParaRPr>
          </a:p>
        </p:txBody>
      </p:sp>
      <p:sp>
        <p:nvSpPr>
          <p:cNvPr id="8" name="圆角矩形标注 7"/>
          <p:cNvSpPr/>
          <p:nvPr/>
        </p:nvSpPr>
        <p:spPr>
          <a:xfrm>
            <a:off x="2806700" y="2218055"/>
            <a:ext cx="5656580" cy="1012190"/>
          </a:xfrm>
          <a:prstGeom prst="wedgeRoundRectCallout">
            <a:avLst>
              <a:gd name="adj1" fmla="val 5949"/>
              <a:gd name="adj2" fmla="val -7421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连词，表示后者是前者的目的</a:t>
            </a:r>
            <a:endParaRPr lang="zh-CN" altLang="en-US" sz="4000">
              <a:solidFill>
                <a:srgbClr val="FF0000"/>
              </a:solidFill>
            </a:endParaRPr>
          </a:p>
        </p:txBody>
      </p:sp>
      <p:sp>
        <p:nvSpPr>
          <p:cNvPr id="9" name="矩形标注 8"/>
          <p:cNvSpPr/>
          <p:nvPr/>
        </p:nvSpPr>
        <p:spPr>
          <a:xfrm>
            <a:off x="419100" y="2331085"/>
            <a:ext cx="2386965" cy="730250"/>
          </a:xfrm>
          <a:prstGeom prst="wedgeRectCallout">
            <a:avLst>
              <a:gd name="adj1" fmla="val 55693"/>
              <a:gd name="adj2" fmla="val 1413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如果不是</a:t>
            </a:r>
            <a:endParaRPr lang="zh-CN" altLang="en-US" sz="4000">
              <a:solidFill>
                <a:srgbClr val="FF0000"/>
              </a:solidFill>
            </a:endParaRPr>
          </a:p>
        </p:txBody>
      </p:sp>
      <p:sp>
        <p:nvSpPr>
          <p:cNvPr id="10" name="圆角矩形标注 9"/>
          <p:cNvSpPr/>
          <p:nvPr/>
        </p:nvSpPr>
        <p:spPr>
          <a:xfrm>
            <a:off x="823595" y="4092575"/>
            <a:ext cx="2437765" cy="1134110"/>
          </a:xfrm>
          <a:prstGeom prst="wedgeRoundRectCallout">
            <a:avLst>
              <a:gd name="adj1" fmla="val 61982"/>
              <a:gd name="adj2" fmla="val -576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内心恬淡，不慕名利</a:t>
            </a:r>
            <a:endParaRPr lang="zh-CN" altLang="en-US" sz="4000">
              <a:solidFill>
                <a:srgbClr val="FF0000"/>
              </a:solidFill>
            </a:endParaRPr>
          </a:p>
        </p:txBody>
      </p:sp>
      <p:sp>
        <p:nvSpPr>
          <p:cNvPr id="11" name="圆角矩形标注 10"/>
          <p:cNvSpPr/>
          <p:nvPr/>
        </p:nvSpPr>
        <p:spPr>
          <a:xfrm>
            <a:off x="5331460" y="4171315"/>
            <a:ext cx="3609975" cy="1651635"/>
          </a:xfrm>
          <a:prstGeom prst="wedgeRoundRectCallout">
            <a:avLst>
              <a:gd name="adj1" fmla="val -66794"/>
              <a:gd name="adj2" fmla="val -532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没有什么可以拿来，没办法</a:t>
            </a:r>
            <a:endParaRPr lang="zh-CN" altLang="en-US" sz="4000">
              <a:solidFill>
                <a:srgbClr val="FF0000"/>
              </a:solidFill>
            </a:endParaRPr>
          </a:p>
        </p:txBody>
      </p:sp>
      <p:sp>
        <p:nvSpPr>
          <p:cNvPr id="12" name="圆角矩形标注 11"/>
          <p:cNvSpPr/>
          <p:nvPr/>
        </p:nvSpPr>
        <p:spPr>
          <a:xfrm>
            <a:off x="6575425" y="3297555"/>
            <a:ext cx="2365375" cy="700405"/>
          </a:xfrm>
          <a:prstGeom prst="wedgeRoundRectCallout">
            <a:avLst>
              <a:gd name="adj1" fmla="val -60550"/>
              <a:gd name="adj2" fmla="val 4519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明确志向</a:t>
            </a:r>
            <a:endParaRPr lang="zh-CN" altLang="en-US" sz="4000">
              <a:solidFill>
                <a:srgbClr val="FF0000"/>
              </a:solidFill>
            </a:endParaRPr>
          </a:p>
        </p:txBody>
      </p:sp>
      <p:sp>
        <p:nvSpPr>
          <p:cNvPr id="13" name="圆角矩形标注 12"/>
          <p:cNvSpPr/>
          <p:nvPr/>
        </p:nvSpPr>
        <p:spPr>
          <a:xfrm>
            <a:off x="1263650" y="5741035"/>
            <a:ext cx="4173855" cy="1010285"/>
          </a:xfrm>
          <a:prstGeom prst="wedgeRoundRectCallout">
            <a:avLst>
              <a:gd name="adj1" fmla="val 5758"/>
              <a:gd name="adj2" fmla="val -8632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solidFill>
                  <a:srgbClr val="FF0000"/>
                </a:solidFill>
              </a:rPr>
              <a:t>达到远大目标，致，达到</a:t>
            </a:r>
            <a:endParaRPr lang="zh-CN" altLang="en-US" sz="4000">
              <a:solidFill>
                <a:srgbClr val="FF0000"/>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6349</Words>
  <Application>WPS 演示</Application>
  <PresentationFormat>在屏幕上显示</PresentationFormat>
  <Paragraphs>471</Paragraphs>
  <Slides>59</Slides>
  <Notes>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59</vt:i4>
      </vt:variant>
    </vt:vector>
  </HeadingPairs>
  <TitlesOfParts>
    <vt:vector size="67" baseType="lpstr">
      <vt:lpstr>Arial</vt:lpstr>
      <vt:lpstr>宋体</vt:lpstr>
      <vt:lpstr>Wingdings</vt:lpstr>
      <vt:lpstr>微软雅黑</vt:lpstr>
      <vt:lpstr>Arial Unicode MS</vt:lpstr>
      <vt:lpstr>Calibri</vt:lpstr>
      <vt:lpstr>隶书</vt:lpstr>
      <vt:lpstr>默认设计模板</vt:lpstr>
      <vt:lpstr>导入新课</vt:lpstr>
      <vt:lpstr>16、诫子书</vt:lpstr>
      <vt:lpstr>PowerPoint 演示文稿</vt:lpstr>
      <vt:lpstr>教学目标 </vt:lpstr>
      <vt:lpstr>作者简介</vt:lpstr>
      <vt:lpstr>朗读课文</vt:lpstr>
      <vt:lpstr>读准字音</vt:lpstr>
      <vt:lpstr>题解</vt:lpstr>
      <vt:lpstr>赏析翻译</vt:lpstr>
      <vt:lpstr>译文</vt:lpstr>
      <vt:lpstr>赏析一</vt:lpstr>
      <vt:lpstr>PowerPoint 演示文稿</vt:lpstr>
      <vt:lpstr>第一层的意思</vt:lpstr>
      <vt:lpstr>赏析译文（二）</vt:lpstr>
      <vt:lpstr>译文</vt:lpstr>
      <vt:lpstr>PowerPoint 演示文稿</vt:lpstr>
      <vt:lpstr>第二层层意</vt:lpstr>
      <vt:lpstr>译文赏析</vt:lpstr>
      <vt:lpstr>赏析译文</vt:lpstr>
      <vt:lpstr>赏析</vt:lpstr>
      <vt:lpstr>第三层层意</vt:lpstr>
      <vt:lpstr>设问思考</vt:lpstr>
      <vt:lpstr>2联系上下文，谈谈你对志与学的关系如何理解</vt:lpstr>
      <vt:lpstr>3文中有两句话常被人们用作“志当存高远”的座右铭，请写出这两句话?           </vt:lpstr>
      <vt:lpstr>主题</vt:lpstr>
      <vt:lpstr>注释</vt:lpstr>
      <vt:lpstr> </vt:lpstr>
      <vt:lpstr> </vt:lpstr>
      <vt:lpstr> </vt:lpstr>
      <vt:lpstr>重点句子 </vt:lpstr>
      <vt:lpstr> </vt:lpstr>
      <vt:lpstr>翻译文章</vt:lpstr>
      <vt:lpstr> </vt:lpstr>
      <vt:lpstr>问题探究</vt:lpstr>
      <vt:lpstr> </vt:lpstr>
      <vt:lpstr> </vt:lpstr>
      <vt:lpstr>谈感受，说启发 </vt:lpstr>
      <vt:lpstr> </vt:lpstr>
      <vt:lpstr>名句赏析</vt:lpstr>
      <vt:lpstr> </vt:lpstr>
      <vt:lpstr> </vt:lpstr>
      <vt:lpstr> </vt:lpstr>
      <vt:lpstr>巩固练习</vt:lpstr>
      <vt:lpstr> </vt:lpstr>
      <vt:lpstr> </vt:lpstr>
      <vt:lpstr> </vt:lpstr>
      <vt:lpstr> </vt:lpstr>
      <vt:lpstr> </vt:lpstr>
      <vt:lpstr> </vt:lpstr>
      <vt:lpstr>拓展练习</vt:lpstr>
      <vt:lpstr> </vt:lpstr>
      <vt:lpstr> </vt:lpstr>
      <vt:lpstr> </vt:lpstr>
      <vt:lpstr> </vt:lpstr>
      <vt:lpstr> </vt:lpstr>
      <vt:lpstr> </vt:lpstr>
      <vt:lpstr> </vt:lpstr>
      <vt:lpstr> </vt:lpstr>
      <vt:lpstr>中心思想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觉得幸福更多1426470485</cp:lastModifiedBy>
  <cp:revision>47</cp:revision>
  <dcterms:created xsi:type="dcterms:W3CDTF">2016-09-29T06:35:00Z</dcterms:created>
  <dcterms:modified xsi:type="dcterms:W3CDTF">2019-11-22T03:31:48Z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