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sldIdLst>
    <p:sldId id="277" r:id="rId4"/>
    <p:sldId id="321" r:id="rId5"/>
    <p:sldId id="320" r:id="rId6"/>
    <p:sldId id="336" r:id="rId7"/>
    <p:sldId id="291" r:id="rId8"/>
    <p:sldId id="309" r:id="rId9"/>
    <p:sldId id="305" r:id="rId10"/>
    <p:sldId id="310" r:id="rId11"/>
    <p:sldId id="296" r:id="rId12"/>
    <p:sldId id="311" r:id="rId13"/>
    <p:sldId id="313" r:id="rId14"/>
    <p:sldId id="292" r:id="rId15"/>
    <p:sldId id="302" r:id="rId16"/>
    <p:sldId id="350" r:id="rId17"/>
    <p:sldId id="329" r:id="rId18"/>
    <p:sldId id="331" r:id="rId19"/>
    <p:sldId id="332" r:id="rId20"/>
    <p:sldId id="333" r:id="rId21"/>
    <p:sldId id="335" r:id="rId22"/>
    <p:sldId id="337" r:id="rId23"/>
    <p:sldId id="334" r:id="rId24"/>
    <p:sldId id="338" r:id="rId25"/>
    <p:sldId id="339" r:id="rId26"/>
    <p:sldId id="340" r:id="rId27"/>
    <p:sldId id="341" r:id="rId28"/>
    <p:sldId id="342" r:id="rId29"/>
    <p:sldId id="318" r:id="rId30"/>
    <p:sldId id="325" r:id="rId31"/>
    <p:sldId id="344" r:id="rId32"/>
    <p:sldId id="345" r:id="rId33"/>
    <p:sldId id="346" r:id="rId34"/>
    <p:sldId id="347" r:id="rId35"/>
    <p:sldId id="348" r:id="rId36"/>
    <p:sldId id="308" r:id="rId37"/>
    <p:sldId id="316" r:id="rId38"/>
    <p:sldId id="314" r:id="rId39"/>
    <p:sldId id="315" r:id="rId40"/>
    <p:sldId id="323" r:id="rId4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CC00"/>
    <a:srgbClr val="993300"/>
    <a:srgbClr val="333300"/>
    <a:srgbClr val="663300"/>
    <a:srgbClr val="6600FF"/>
    <a:srgbClr val="CC66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66"/>
    <p:restoredTop sz="94709"/>
  </p:normalViewPr>
  <p:slideViewPr>
    <p:cSldViewPr showGuides="1">
      <p:cViewPr varScale="1">
        <p:scale>
          <a:sx n="121" d="100"/>
          <a:sy n="121" d="100"/>
        </p:scale>
        <p:origin x="144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5842" name="标题 35841"/>
          <p:cNvSpPr>
            <a:spLocks noGrp="1" noRot="1"/>
          </p:cNvSpPr>
          <p:nvPr>
            <p:ph type="ctrTitle"/>
          </p:nvPr>
        </p:nvSpPr>
        <p:spPr>
          <a:xfrm>
            <a:off x="533400" y="1905000"/>
            <a:ext cx="7772400" cy="1143000"/>
          </a:xfrm>
          <a:prstGeom prst="rect">
            <a:avLst/>
          </a:prstGeom>
          <a:noFill/>
          <a:ln w="9525">
            <a:noFill/>
          </a:ln>
        </p:spPr>
        <p:txBody>
          <a:bodyPr anchor="ctr"/>
          <a:lstStyle>
            <a:lvl1pPr lvl="0" algn="r">
              <a:defRPr/>
            </a:lvl1pPr>
          </a:lstStyle>
          <a:p>
            <a:pPr lvl="0" fontAlgn="base"/>
            <a:r>
              <a:rPr lang="zh-CN" altLang="en-US" strike="noStrike" noProof="1"/>
              <a:t>单击此处编辑母版标题样式</a:t>
            </a:r>
          </a:p>
        </p:txBody>
      </p:sp>
      <p:sp>
        <p:nvSpPr>
          <p:cNvPr id="35843" name="副标题 35842"/>
          <p:cNvSpPr>
            <a:spLocks noGrp="1" noRot="1"/>
          </p:cNvSpPr>
          <p:nvPr>
            <p:ph type="subTitle" idx="1"/>
          </p:nvPr>
        </p:nvSpPr>
        <p:spPr>
          <a:xfrm>
            <a:off x="1905000" y="3505200"/>
            <a:ext cx="6400800" cy="1752600"/>
          </a:xfrm>
          <a:prstGeom prst="rect">
            <a:avLst/>
          </a:prstGeom>
          <a:noFill/>
          <a:ln w="9525">
            <a:noFill/>
          </a:ln>
        </p:spPr>
        <p:txBody>
          <a:bodyPr anchor="t"/>
          <a:lstStyle>
            <a:lvl1pPr marL="0" lvl="0" indent="0" algn="r">
              <a:buNone/>
              <a:defRPr>
                <a:effectLst>
                  <a:outerShdw blurRad="38100" dist="38100" dir="2700000">
                    <a:srgbClr val="000000"/>
                  </a:outerShdw>
                </a:effectLst>
              </a:defRPr>
            </a:lvl1pPr>
            <a:lvl2pPr marL="457200" lvl="1" indent="0" algn="ctr">
              <a:buNone/>
              <a:defRPr>
                <a:effectLst>
                  <a:outerShdw blurRad="38100" dist="38100" dir="2700000">
                    <a:srgbClr val="000000"/>
                  </a:outerShdw>
                </a:effectLst>
              </a:defRPr>
            </a:lvl2pPr>
            <a:lvl3pPr marL="914400" lvl="2" indent="0" algn="ctr">
              <a:buNone/>
              <a:defRPr>
                <a:effectLst>
                  <a:outerShdw blurRad="38100" dist="38100" dir="2700000">
                    <a:srgbClr val="000000"/>
                  </a:outerShdw>
                </a:effectLst>
              </a:defRPr>
            </a:lvl3pPr>
            <a:lvl4pPr marL="1371600" lvl="3" indent="0" algn="ctr">
              <a:buNone/>
              <a:defRPr>
                <a:effectLst>
                  <a:outerShdw blurRad="38100" dist="38100" dir="2700000">
                    <a:srgbClr val="000000"/>
                  </a:outerShdw>
                </a:effectLst>
              </a:defRPr>
            </a:lvl4pPr>
            <a:lvl5pPr marL="1828800" lvl="4" indent="0" algn="ctr">
              <a:buNone/>
              <a:defRPr>
                <a:effectLst>
                  <a:outerShdw blurRad="38100" dist="38100" dir="2700000">
                    <a:srgbClr val="000000"/>
                  </a:outerShdw>
                </a:effectLst>
              </a:defRPr>
            </a:lvl5pPr>
          </a:lstStyle>
          <a:p>
            <a:pPr lvl="0" fontAlgn="base"/>
            <a:r>
              <a:rPr lang="zh-CN" altLang="en-US" strike="noStrike" noProof="1"/>
              <a:t>单击此处编辑母版副标题样式</a:t>
            </a:r>
          </a:p>
        </p:txBody>
      </p:sp>
      <p:sp>
        <p:nvSpPr>
          <p:cNvPr id="35844" name="日期占位符 35843"/>
          <p:cNvSpPr>
            <a:spLocks noGrp="1"/>
          </p:cNvSpPr>
          <p:nvPr>
            <p:ph type="dt" sz="half" idx="2"/>
          </p:nvPr>
        </p:nvSpPr>
        <p:spPr>
          <a:xfrm>
            <a:off x="301625" y="6245225"/>
            <a:ext cx="2289175" cy="476250"/>
          </a:xfrm>
          <a:prstGeom prst="rect">
            <a:avLst/>
          </a:prstGeom>
          <a:noFill/>
          <a:ln w="9525">
            <a:noFill/>
          </a:ln>
        </p:spPr>
        <p:txBody>
          <a:bodyPr anchor="t"/>
          <a:lstStyle>
            <a:lvl1pPr>
              <a:defRPr sz="1400" b="0">
                <a:latin typeface="Arial" panose="020B0604020202020204" pitchFamily="34" charset="0"/>
              </a:defRPr>
            </a:lvl1pPr>
          </a:lstStyle>
          <a:p>
            <a:pPr fontAlgn="base">
              <a:buClrTx/>
            </a:pPr>
            <a:endParaRPr lang="zh-CN" altLang="en-US" strike="noStrike" noProof="1">
              <a:ea typeface="宋体" panose="02010600030101010101" pitchFamily="2" charset="-122"/>
            </a:endParaRPr>
          </a:p>
        </p:txBody>
      </p:sp>
      <p:sp>
        <p:nvSpPr>
          <p:cNvPr id="35845" name="页脚占位符 35844"/>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b="0">
                <a:latin typeface="Arial" panose="020B0604020202020204" pitchFamily="34" charset="0"/>
              </a:defRPr>
            </a:lvl1pPr>
          </a:lstStyle>
          <a:p>
            <a:pPr fontAlgn="base">
              <a:buClrTx/>
            </a:pPr>
            <a:endParaRPr lang="zh-CN" altLang="en-US" strike="noStrike" noProof="1">
              <a:ea typeface="宋体" panose="02010600030101010101" pitchFamily="2" charset="-122"/>
            </a:endParaRPr>
          </a:p>
        </p:txBody>
      </p:sp>
      <p:sp>
        <p:nvSpPr>
          <p:cNvPr id="35846" name="灯片编号占位符 35845"/>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400" b="0">
                <a:latin typeface="Arial" panose="020B0604020202020204" pitchFamily="34" charset="0"/>
              </a:defRPr>
            </a:lvl1pPr>
          </a:lstStyle>
          <a:p>
            <a:pPr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457200"/>
            <a:ext cx="2019300"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3400" y="457200"/>
            <a:ext cx="5940839" cy="57150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8" name="页脚占位符 7"/>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9" name="灯片编号占位符 8"/>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4" name="页脚占位符 3"/>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5" name="灯片编号占位符 4"/>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3" name="页脚占位符 2"/>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4" name="灯片编号占位符 3"/>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5" name="页脚占位符 4"/>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6" name="灯片编号占位符 5"/>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3400" y="1673225"/>
            <a:ext cx="3957828" cy="44989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772" y="1673225"/>
            <a:ext cx="3957828" cy="44989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8" name="页脚占位符 7"/>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9" name="灯片编号占位符 8"/>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4" name="页脚占位符 3"/>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5" name="灯片编号占位符 4"/>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3" name="页脚占位符 2"/>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4" name="灯片编号占位符 3"/>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buClrTx/>
            </a:pPr>
            <a:endParaRPr lang="zh-CN" altLang="en-US" strike="noStrike" noProof="1">
              <a:ea typeface="宋体" panose="02010600030101010101" pitchFamily="2" charset="-122"/>
            </a:endParaRPr>
          </a:p>
        </p:txBody>
      </p:sp>
      <p:sp>
        <p:nvSpPr>
          <p:cNvPr id="6" name="页脚占位符 5"/>
          <p:cNvSpPr>
            <a:spLocks noGrp="1"/>
          </p:cNvSpPr>
          <p:nvPr>
            <p:ph type="ftr" sz="quarter" idx="11"/>
          </p:nvPr>
        </p:nvSpPr>
        <p:spPr/>
        <p:txBody>
          <a:bodyPr/>
          <a:lstStyle/>
          <a:p>
            <a:pPr lvl="0" fontAlgn="base">
              <a:buClrTx/>
            </a:pPr>
            <a:endParaRPr lang="zh-CN" altLang="en-US" strike="noStrike" noProof="1">
              <a:ea typeface="宋体" panose="02010600030101010101" pitchFamily="2" charset="-122"/>
            </a:endParaRPr>
          </a:p>
        </p:txBody>
      </p:sp>
      <p:sp>
        <p:nvSpPr>
          <p:cNvPr id="7" name="灯片编号占位符 6"/>
          <p:cNvSpPr>
            <a:spLocks noGrp="1"/>
          </p:cNvSpPr>
          <p:nvPr>
            <p:ph type="sldNum" sz="quarter" idx="12"/>
          </p:nvPr>
        </p:nvSpPr>
        <p:spPr/>
        <p:txBody>
          <a:body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34818" name="标题 34817"/>
          <p:cNvSpPr>
            <a:spLocks noGrp="1" noRot="1"/>
          </p:cNvSpPr>
          <p:nvPr>
            <p:ph type="title"/>
          </p:nvPr>
        </p:nvSpPr>
        <p:spPr>
          <a:xfrm>
            <a:off x="533400" y="457200"/>
            <a:ext cx="8077200" cy="1066800"/>
          </a:xfrm>
          <a:prstGeom prst="rect">
            <a:avLst/>
          </a:prstGeom>
          <a:noFill/>
          <a:ln w="9525">
            <a:noFill/>
          </a:ln>
        </p:spPr>
        <p:txBody>
          <a:bodyPr anchor="ctr"/>
          <a:lstStyle/>
          <a:p>
            <a:pPr lvl="0" fontAlgn="base"/>
            <a:r>
              <a:rPr lang="zh-CN" altLang="en-US" strike="noStrike" noProof="1"/>
              <a:t>单击此处编辑母版标题样式</a:t>
            </a:r>
          </a:p>
        </p:txBody>
      </p:sp>
      <p:sp>
        <p:nvSpPr>
          <p:cNvPr id="1027" name="文本占位符 34818"/>
          <p:cNvSpPr>
            <a:spLocks noGrp="1" noRot="1"/>
          </p:cNvSpPr>
          <p:nvPr>
            <p:ph type="body"/>
          </p:nvPr>
        </p:nvSpPr>
        <p:spPr>
          <a:xfrm>
            <a:off x="533400" y="1673225"/>
            <a:ext cx="8077200" cy="4498975"/>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34820" name="日期占位符 34819"/>
          <p:cNvSpPr>
            <a:spLocks noGrp="1"/>
          </p:cNvSpPr>
          <p:nvPr>
            <p:ph type="dt" sz="half" idx="2"/>
          </p:nvPr>
        </p:nvSpPr>
        <p:spPr>
          <a:xfrm>
            <a:off x="301625" y="6305550"/>
            <a:ext cx="2289175" cy="476250"/>
          </a:xfrm>
          <a:prstGeom prst="rect">
            <a:avLst/>
          </a:prstGeom>
          <a:noFill/>
          <a:ln w="9525">
            <a:noFill/>
          </a:ln>
        </p:spPr>
        <p:txBody>
          <a:bodyPr/>
          <a:lstStyle>
            <a:lvl1pPr>
              <a:defRPr sz="1400" b="0">
                <a:latin typeface="Arial" panose="020B0604020202020204" pitchFamily="34" charset="0"/>
              </a:defRPr>
            </a:lvl1pPr>
          </a:lstStyle>
          <a:p>
            <a:pPr lvl="0" fontAlgn="base">
              <a:buClrTx/>
            </a:pPr>
            <a:endParaRPr lang="zh-CN" altLang="en-US" strike="noStrike" noProof="1">
              <a:ea typeface="宋体" panose="02010600030101010101" pitchFamily="2" charset="-122"/>
            </a:endParaRPr>
          </a:p>
        </p:txBody>
      </p:sp>
      <p:sp>
        <p:nvSpPr>
          <p:cNvPr id="34821" name="页脚占位符 34820"/>
          <p:cNvSpPr>
            <a:spLocks noGrp="1"/>
          </p:cNvSpPr>
          <p:nvPr>
            <p:ph type="ftr" sz="quarter" idx="3"/>
          </p:nvPr>
        </p:nvSpPr>
        <p:spPr>
          <a:xfrm>
            <a:off x="3124200" y="6305550"/>
            <a:ext cx="2895600" cy="476250"/>
          </a:xfrm>
          <a:prstGeom prst="rect">
            <a:avLst/>
          </a:prstGeom>
          <a:noFill/>
          <a:ln w="9525">
            <a:noFill/>
          </a:ln>
        </p:spPr>
        <p:txBody>
          <a:bodyPr/>
          <a:lstStyle>
            <a:lvl1pPr algn="ctr">
              <a:defRPr sz="1400" b="0">
                <a:latin typeface="Arial" panose="020B0604020202020204" pitchFamily="34" charset="0"/>
              </a:defRPr>
            </a:lvl1pPr>
          </a:lstStyle>
          <a:p>
            <a:pPr lvl="0" fontAlgn="base">
              <a:buClrTx/>
            </a:pPr>
            <a:endParaRPr lang="zh-CN" altLang="en-US" strike="noStrike" noProof="1">
              <a:ea typeface="宋体" panose="02010600030101010101" pitchFamily="2" charset="-122"/>
            </a:endParaRPr>
          </a:p>
        </p:txBody>
      </p:sp>
      <p:sp>
        <p:nvSpPr>
          <p:cNvPr id="34822" name="灯片编号占位符 34821"/>
          <p:cNvSpPr>
            <a:spLocks noGrp="1"/>
          </p:cNvSpPr>
          <p:nvPr>
            <p:ph type="sldNum" sz="quarter" idx="4"/>
          </p:nvPr>
        </p:nvSpPr>
        <p:spPr>
          <a:xfrm>
            <a:off x="6553200" y="6305550"/>
            <a:ext cx="2289175" cy="476250"/>
          </a:xfrm>
          <a:prstGeom prst="rect">
            <a:avLst/>
          </a:prstGeom>
          <a:noFill/>
          <a:ln w="9525">
            <a:noFill/>
          </a:ln>
        </p:spPr>
        <p:txBody>
          <a:bodyPr/>
          <a:lstStyle>
            <a:lvl1pPr algn="r">
              <a:defRPr sz="1400" b="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6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82945"/>
          <p:cNvSpPr>
            <a:spLocks noGrp="1"/>
          </p:cNvSpPr>
          <p:nvPr>
            <p:ph type="title"/>
          </p:nvPr>
        </p:nvSpPr>
        <p:spPr>
          <a:xfrm>
            <a:off x="685800" y="609600"/>
            <a:ext cx="7772400" cy="1143000"/>
          </a:xfrm>
          <a:prstGeom prst="rect">
            <a:avLst/>
          </a:prstGeom>
          <a:noFill/>
          <a:ln w="9525">
            <a:noFill/>
          </a:ln>
        </p:spPr>
        <p:txBody>
          <a:bodyPr anchor="ctr"/>
          <a:lstStyle/>
          <a:p>
            <a:pPr lvl="0" indent="0"/>
            <a:r>
              <a:rPr lang="zh-CN" altLang="en-US" dirty="0"/>
              <a:t>单击此处编辑母版标题样式</a:t>
            </a:r>
          </a:p>
        </p:txBody>
      </p:sp>
      <p:sp>
        <p:nvSpPr>
          <p:cNvPr id="2051" name="文本占位符 82946"/>
          <p:cNvSpPr>
            <a:spLocks noGrp="1"/>
          </p:cNvSpPr>
          <p:nvPr>
            <p:ph type="body"/>
          </p:nvPr>
        </p:nvSpPr>
        <p:spPr>
          <a:xfrm>
            <a:off x="685800" y="1981200"/>
            <a:ext cx="7772400" cy="4114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82948" name="日期占位符 8294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82949" name="页脚占位符 8294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fontAlgn="base"/>
            <a:endParaRPr lang="zh-CN" altLang="en-US" strike="noStrike" noProof="1">
              <a:latin typeface="Times New Roman" panose="02020603050405020304" pitchFamily="18" charset="0"/>
              <a:ea typeface="宋体" panose="02010600030101010101" pitchFamily="2" charset="-122"/>
            </a:endParaRPr>
          </a:p>
        </p:txBody>
      </p:sp>
      <p:sp>
        <p:nvSpPr>
          <p:cNvPr id="82950" name="灯片编号占位符 8294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 8908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dirty="0"/>
              <a:t>单击此处编辑母版标题样式</a:t>
            </a:r>
          </a:p>
        </p:txBody>
      </p:sp>
      <p:sp>
        <p:nvSpPr>
          <p:cNvPr id="3075" name="文本占位符 8909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89092" name="日期占位符 89091"/>
          <p:cNvSpPr>
            <a:spLocks noGrp="1"/>
          </p:cNvSpPr>
          <p:nvPr>
            <p:ph type="dt" sz="half" idx="2"/>
          </p:nvPr>
        </p:nvSpPr>
        <p:spPr>
          <a:xfrm>
            <a:off x="457200" y="6245225"/>
            <a:ext cx="2133600" cy="476250"/>
          </a:xfrm>
          <a:prstGeom prst="rect">
            <a:avLst/>
          </a:prstGeom>
          <a:noFill/>
          <a:ln w="9525">
            <a:noFill/>
          </a:ln>
        </p:spPr>
        <p:txBody>
          <a:bodyPr/>
          <a:lstStyle>
            <a:lvl1pPr>
              <a:defRPr sz="1400" b="0">
                <a:latin typeface="Arial" panose="020B0604020202020204" pitchFamily="34" charset="0"/>
              </a:defRPr>
            </a:lvl1pPr>
          </a:lstStyle>
          <a:p>
            <a:pPr lvl="0" fontAlgn="base">
              <a:buClrTx/>
            </a:pPr>
            <a:endParaRPr lang="zh-CN" altLang="en-US" strike="noStrike" noProof="1">
              <a:ea typeface="宋体" panose="02010600030101010101" pitchFamily="2" charset="-122"/>
            </a:endParaRPr>
          </a:p>
        </p:txBody>
      </p:sp>
      <p:sp>
        <p:nvSpPr>
          <p:cNvPr id="89093" name="页脚占位符 89092"/>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atin typeface="Arial" panose="020B0604020202020204" pitchFamily="34" charset="0"/>
              </a:defRPr>
            </a:lvl1pPr>
          </a:lstStyle>
          <a:p>
            <a:pPr lvl="0" fontAlgn="base">
              <a:buClrTx/>
            </a:pPr>
            <a:endParaRPr lang="zh-CN" altLang="en-US" strike="noStrike" noProof="1">
              <a:ea typeface="宋体" panose="02010600030101010101" pitchFamily="2" charset="-122"/>
            </a:endParaRPr>
          </a:p>
        </p:txBody>
      </p:sp>
      <p:sp>
        <p:nvSpPr>
          <p:cNvPr id="89094" name="灯片编号占位符 89093"/>
          <p:cNvSpPr>
            <a:spLocks noGrp="1"/>
          </p:cNvSpPr>
          <p:nvPr>
            <p:ph type="sldNum" sz="quarter" idx="4"/>
          </p:nvPr>
        </p:nvSpPr>
        <p:spPr>
          <a:xfrm>
            <a:off x="6553200" y="6245225"/>
            <a:ext cx="2133600" cy="476250"/>
          </a:xfrm>
          <a:prstGeom prst="rect">
            <a:avLst/>
          </a:prstGeom>
          <a:noFill/>
          <a:ln w="9525">
            <a:noFill/>
          </a:ln>
        </p:spPr>
        <p:txBody>
          <a:bodyPr/>
          <a:lstStyle>
            <a:lvl1pPr algn="r">
              <a:defRPr sz="1400" b="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rgbClr val="FFFF66"/>
          </a:solidFill>
          <a:latin typeface="Arial" panose="020B0604020202020204" pitchFamily="34" charset="0"/>
          <a:ea typeface="楷体_GB2312" pitchFamily="49"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E:\&#26032;&#24314;&#25991;&#20214;&#22841;%20(2)\A131100V.WMV" TargetMode="External"/><Relationship Id="rId1" Type="http://schemas.microsoft.com/office/2007/relationships/media" Target="file:///E:\&#26032;&#24314;&#25991;&#20214;&#22841;%20(2)\A131100V.WMV"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baike.baidu.com/view/15168.htm" TargetMode="External"/><Relationship Id="rId2" Type="http://schemas.openxmlformats.org/officeDocument/2006/relationships/hyperlink" Target="http://baike.baidu.com/view/1136.htm"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E:\&#21021;&#20013;&#35821;&#25991;&#35838;&#20214;\&#21021;&#19968;&#35838;&#20214;\&#21021;&#19968;&#19978;&#35838;&#20214;\&#26149;\TPMEND.WAV" TargetMode="External"/><Relationship Id="rId1" Type="http://schemas.microsoft.com/office/2007/relationships/media" Target="file:///E:\&#21021;&#20013;&#35821;&#25991;&#35838;&#20214;\&#21021;&#19968;&#35838;&#20214;\&#21021;&#19968;&#19978;&#35838;&#20214;\&#26149;\TPMEND.WAV"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131100V.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4"/>
          <a:stretch>
            <a:fillRect/>
          </a:stretch>
        </p:blipFill>
        <p:spPr>
          <a:xfrm>
            <a:off x="5976938" y="188913"/>
            <a:ext cx="3059112" cy="6408737"/>
          </a:xfrm>
          <a:prstGeom prst="rect">
            <a:avLst/>
          </a:prstGeom>
          <a:noFill/>
          <a:ln w="9525">
            <a:noFill/>
          </a:ln>
        </p:spPr>
      </p:pic>
      <p:sp>
        <p:nvSpPr>
          <p:cNvPr id="5122" name="文本框 36868"/>
          <p:cNvSpPr txBox="1"/>
          <p:nvPr/>
        </p:nvSpPr>
        <p:spPr>
          <a:xfrm>
            <a:off x="3151188" y="860425"/>
            <a:ext cx="1708150" cy="1920875"/>
          </a:xfrm>
          <a:prstGeom prst="rect">
            <a:avLst/>
          </a:prstGeom>
          <a:noFill/>
          <a:ln w="9525">
            <a:noFill/>
          </a:ln>
        </p:spPr>
        <p:txBody>
          <a:bodyPr wrap="none" anchor="t">
            <a:spAutoFit/>
          </a:bodyPr>
          <a:lstStyle/>
          <a:p>
            <a:r>
              <a:rPr lang="zh-CN" altLang="en-US" sz="12000" b="0" dirty="0">
                <a:solidFill>
                  <a:schemeClr val="tx1"/>
                </a:solidFill>
                <a:latin typeface="Arial" panose="020B0604020202020204" pitchFamily="34" charset="0"/>
                <a:ea typeface="华文行楷" panose="02010800040101010101" pitchFamily="2" charset="-122"/>
              </a:rPr>
              <a:t>春</a:t>
            </a:r>
          </a:p>
        </p:txBody>
      </p:sp>
      <p:sp>
        <p:nvSpPr>
          <p:cNvPr id="5123" name="文本框 36869"/>
          <p:cNvSpPr txBox="1"/>
          <p:nvPr/>
        </p:nvSpPr>
        <p:spPr>
          <a:xfrm>
            <a:off x="3327400" y="3363913"/>
            <a:ext cx="1555750" cy="641350"/>
          </a:xfrm>
          <a:prstGeom prst="rect">
            <a:avLst/>
          </a:prstGeom>
          <a:noFill/>
          <a:ln w="9525">
            <a:noFill/>
          </a:ln>
        </p:spPr>
        <p:txBody>
          <a:bodyPr wrap="none" anchor="t">
            <a:spAutoFit/>
          </a:bodyPr>
          <a:lstStyle/>
          <a:p>
            <a:r>
              <a:rPr lang="zh-CN" altLang="en-US" sz="3600" b="0" dirty="0">
                <a:solidFill>
                  <a:schemeClr val="tx1"/>
                </a:solidFill>
                <a:latin typeface="Arial" panose="020B0604020202020204" pitchFamily="34" charset="0"/>
                <a:ea typeface="华文新魏" panose="02010800040101010101" pitchFamily="2" charset="-122"/>
              </a:rPr>
              <a:t>朱自清</a:t>
            </a:r>
          </a:p>
        </p:txBody>
      </p:sp>
      <p:sp>
        <p:nvSpPr>
          <p:cNvPr id="36871" name="矩形 36870"/>
          <p:cNvSpPr/>
          <p:nvPr/>
        </p:nvSpPr>
        <p:spPr>
          <a:xfrm>
            <a:off x="3276600" y="4470400"/>
            <a:ext cx="2519363" cy="579438"/>
          </a:xfrm>
          <a:prstGeom prst="rect">
            <a:avLst/>
          </a:prstGeom>
          <a:noFill/>
          <a:ln w="9525">
            <a:noFill/>
          </a:ln>
        </p:spPr>
        <p:txBody>
          <a:bodyPr>
            <a:spAutoFit/>
          </a:bodyPr>
          <a:lstStyle/>
          <a:p>
            <a:pPr fontAlgn="base">
              <a:buClrTx/>
            </a:pPr>
            <a:r>
              <a:rPr lang="zh-CN" altLang="en-US" sz="3200" strike="noStrike" noProof="1">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cs typeface="+mn-cs"/>
              </a:rPr>
              <a:t>写景散文</a:t>
            </a:r>
            <a:endParaRPr lang="zh-CN" altLang="en-US" sz="3200" strike="noStrike" noProof="1">
              <a:solidFill>
                <a:schemeClr val="tx1"/>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6871"/>
                                        </p:tgtEl>
                                        <p:attrNameLst>
                                          <p:attrName>style.visibility</p:attrName>
                                        </p:attrNameLst>
                                      </p:cBhvr>
                                      <p:to>
                                        <p:strVal val="visible"/>
                                      </p:to>
                                    </p:set>
                                    <p:animEffect transition="in" filter="randombar(horizontal)">
                                      <p:cBhvr>
                                        <p:cTn id="7" dur="500"/>
                                        <p:tgtEl>
                                          <p:spTgt spid="3687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0">
                  <p:stCondLst>
                    <p:cond delay="indefinite"/>
                  </p:stCondLst>
                  <p:endCondLst>
                    <p:cond evt="onNext" delay="0">
                      <p:tgtEl>
                        <p:sldTgt/>
                      </p:tgtEl>
                    </p:cond>
                    <p:cond evt="onPrev" delay="0">
                      <p:tgtEl>
                        <p:sldTgt/>
                      </p:tgtEl>
                    </p:cond>
                  </p:endCondLst>
                </p:cTn>
                <p:tgtEl>
                  <p:spTgt spid="5121"/>
                </p:tgtEl>
              </p:cMediaNode>
            </p:video>
          </p:childTnLst>
        </p:cTn>
      </p:par>
    </p:tnLst>
    <p:bldLst>
      <p:bldP spid="368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78849"/>
          <p:cNvSpPr/>
          <p:nvPr/>
        </p:nvSpPr>
        <p:spPr>
          <a:xfrm>
            <a:off x="685800" y="457200"/>
            <a:ext cx="2819400" cy="1295400"/>
          </a:xfrm>
          <a:prstGeom prst="rect">
            <a:avLst/>
          </a:prstGeom>
        </p:spPr>
        <p:txBody>
          <a:bodyPr wrap="none" fromWordArt="1">
            <a:prstTxWarp prst="textArchUp">
              <a:avLst>
                <a:gd name="adj" fmla="val 10800000"/>
              </a:avLst>
            </a:prstTxWarp>
            <a:normAutofit/>
          </a:bodyPr>
          <a:lstStyle/>
          <a:p>
            <a:pPr algn="ctr"/>
            <a:r>
              <a:rPr lang="zh-CN" altLang="en-US" sz="4000">
                <a:ln w="9525" cap="flat" cmpd="sng">
                  <a:solidFill>
                    <a:srgbClr val="000000"/>
                  </a:solidFill>
                  <a:prstDash val="solid"/>
                  <a:round/>
                  <a:headEnd type="none" w="med" len="med"/>
                  <a:tailEnd type="none" w="med" len="med"/>
                </a:ln>
                <a:gradFill rotWithShape="0">
                  <a:gsLst>
                    <a:gs pos="0">
                      <a:srgbClr val="C0C0C0"/>
                    </a:gs>
                    <a:gs pos="100000">
                      <a:srgbClr val="FF0066"/>
                    </a:gs>
                  </a:gsLst>
                  <a:lin ang="5400000" scaled="1"/>
                  <a:tileRect/>
                </a:gradFill>
                <a:latin typeface="宋体" panose="02010600030101010101" pitchFamily="2" charset="-122"/>
                <a:ea typeface="宋体" panose="02010600030101010101" pitchFamily="2" charset="-122"/>
              </a:rPr>
              <a:t> 迎春图</a:t>
            </a:r>
          </a:p>
        </p:txBody>
      </p:sp>
      <p:sp>
        <p:nvSpPr>
          <p:cNvPr id="38914" name="文本框 78850"/>
          <p:cNvSpPr txBox="1"/>
          <p:nvPr/>
        </p:nvSpPr>
        <p:spPr>
          <a:xfrm>
            <a:off x="0" y="1219200"/>
            <a:ext cx="5076825" cy="1373188"/>
          </a:xfrm>
          <a:prstGeom prst="rect">
            <a:avLst/>
          </a:prstGeom>
          <a:noFill/>
          <a:ln w="9525">
            <a:noFill/>
          </a:ln>
        </p:spPr>
        <p:txBody>
          <a:bodyPr anchor="t">
            <a:spAutoFit/>
          </a:bodyPr>
          <a:lstStyle/>
          <a:p>
            <a:r>
              <a:rPr lang="en-US" altLang="zh-CN" dirty="0">
                <a:solidFill>
                  <a:srgbClr val="339966"/>
                </a:solidFill>
                <a:latin typeface="Times New Roman" panose="02020603050405020304" pitchFamily="18" charset="0"/>
                <a:ea typeface="黑体" panose="02010609060101010101" pitchFamily="2" charset="-122"/>
              </a:rPr>
              <a:t>        </a:t>
            </a:r>
            <a:r>
              <a:rPr lang="zh-CN" altLang="en-US" dirty="0">
                <a:solidFill>
                  <a:schemeClr val="tx1"/>
                </a:solidFill>
                <a:latin typeface="楷体_GB2312" pitchFamily="49" charset="-122"/>
                <a:ea typeface="楷体_GB2312" pitchFamily="49" charset="-122"/>
              </a:rPr>
              <a:t>前几幅主要写春天的自然</a:t>
            </a:r>
          </a:p>
          <a:p>
            <a:r>
              <a:rPr lang="zh-CN" altLang="en-US" dirty="0">
                <a:solidFill>
                  <a:schemeClr val="tx1"/>
                </a:solidFill>
                <a:latin typeface="楷体_GB2312" pitchFamily="49" charset="-122"/>
                <a:ea typeface="楷体_GB2312" pitchFamily="49" charset="-122"/>
              </a:rPr>
              <a:t>美，这一幅由景及人，表现了</a:t>
            </a:r>
          </a:p>
          <a:p>
            <a:r>
              <a:rPr lang="zh-CN" altLang="en-US" dirty="0">
                <a:solidFill>
                  <a:schemeClr val="tx1"/>
                </a:solidFill>
                <a:latin typeface="楷体_GB2312" pitchFamily="49" charset="-122"/>
                <a:ea typeface="楷体_GB2312" pitchFamily="49" charset="-122"/>
              </a:rPr>
              <a:t>人们怎样的精神状态？</a:t>
            </a:r>
            <a:endParaRPr lang="zh-CN" altLang="en-US">
              <a:solidFill>
                <a:schemeClr val="tx1"/>
              </a:solidFill>
              <a:latin typeface="楷体_GB2312" pitchFamily="49" charset="-122"/>
              <a:ea typeface="楷体_GB2312" pitchFamily="49" charset="-122"/>
            </a:endParaRPr>
          </a:p>
        </p:txBody>
      </p:sp>
      <p:sp>
        <p:nvSpPr>
          <p:cNvPr id="78852" name="文本框 78851"/>
          <p:cNvSpPr txBox="1"/>
          <p:nvPr/>
        </p:nvSpPr>
        <p:spPr>
          <a:xfrm>
            <a:off x="0" y="3124200"/>
            <a:ext cx="4273550" cy="1373188"/>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人人迎春：城乡 老小 </a:t>
            </a:r>
          </a:p>
          <a:p>
            <a:r>
              <a:rPr lang="zh-CN" altLang="en-US" dirty="0">
                <a:solidFill>
                  <a:schemeClr val="tx1"/>
                </a:solidFill>
                <a:latin typeface="楷体_GB2312" pitchFamily="49" charset="-122"/>
                <a:ea typeface="楷体_GB2312" pitchFamily="49" charset="-122"/>
              </a:rPr>
              <a:t>         舒活  抖擞</a:t>
            </a:r>
          </a:p>
          <a:p>
            <a:r>
              <a:rPr lang="zh-CN" altLang="en-US" dirty="0">
                <a:solidFill>
                  <a:schemeClr val="tx1"/>
                </a:solidFill>
                <a:latin typeface="楷体_GB2312" pitchFamily="49" charset="-122"/>
                <a:ea typeface="楷体_GB2312" pitchFamily="49" charset="-122"/>
              </a:rPr>
              <a:t>        一年之计在于春 </a:t>
            </a:r>
            <a:endParaRPr lang="zh-CN" altLang="en-US">
              <a:solidFill>
                <a:schemeClr val="tx1"/>
              </a:solidFill>
              <a:latin typeface="楷体_GB2312" pitchFamily="49" charset="-122"/>
              <a:ea typeface="楷体_GB2312" pitchFamily="49" charset="-122"/>
            </a:endParaRPr>
          </a:p>
        </p:txBody>
      </p:sp>
      <p:sp>
        <p:nvSpPr>
          <p:cNvPr id="78853" name="文本框 78852"/>
          <p:cNvSpPr txBox="1"/>
          <p:nvPr/>
        </p:nvSpPr>
        <p:spPr>
          <a:xfrm>
            <a:off x="882650" y="4876800"/>
            <a:ext cx="4049713" cy="946150"/>
          </a:xfrm>
          <a:prstGeom prst="rect">
            <a:avLst/>
          </a:prstGeom>
          <a:noFill/>
          <a:ln w="9525">
            <a:noFill/>
          </a:ln>
        </p:spPr>
        <p:txBody>
          <a:bodyPr anchor="t">
            <a:spAutoFit/>
          </a:bodyPr>
          <a:lstStyle/>
          <a:p>
            <a:r>
              <a:rPr lang="zh-CN" altLang="en-US" dirty="0">
                <a:solidFill>
                  <a:schemeClr val="tx1"/>
                </a:solidFill>
                <a:latin typeface="楷体_GB2312" pitchFamily="49" charset="-122"/>
                <a:ea typeface="楷体_GB2312" pitchFamily="49" charset="-122"/>
              </a:rPr>
              <a:t>颂扬奋发向上的精神</a:t>
            </a:r>
          </a:p>
          <a:p>
            <a:r>
              <a:rPr lang="zh-CN" altLang="en-US" dirty="0">
                <a:solidFill>
                  <a:schemeClr val="tx1"/>
                </a:solidFill>
                <a:latin typeface="楷体_GB2312" pitchFamily="49" charset="-122"/>
                <a:ea typeface="楷体_GB2312" pitchFamily="49" charset="-122"/>
              </a:rPr>
              <a:t>对未来美好生活的憧憬</a:t>
            </a:r>
            <a:endParaRPr lang="zh-CN" altLang="en-US">
              <a:solidFill>
                <a:schemeClr val="tx1"/>
              </a:solidFill>
              <a:latin typeface="楷体_GB2312" pitchFamily="49" charset="-122"/>
              <a:ea typeface="楷体_GB2312" pitchFamily="49" charset="-122"/>
            </a:endParaRPr>
          </a:p>
        </p:txBody>
      </p:sp>
      <p:pic>
        <p:nvPicPr>
          <p:cNvPr id="38917" name="图片 78853" descr="未命名"/>
          <p:cNvPicPr>
            <a:picLocks noChangeAspect="1"/>
          </p:cNvPicPr>
          <p:nvPr/>
        </p:nvPicPr>
        <p:blipFill>
          <a:blip r:embed="rId2"/>
          <a:stretch>
            <a:fillRect/>
          </a:stretch>
        </p:blipFill>
        <p:spPr>
          <a:xfrm>
            <a:off x="4791075" y="123825"/>
            <a:ext cx="4352925" cy="67341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8852">
                                            <p:txEl>
                                              <p:pRg st="0" end="0"/>
                                            </p:txEl>
                                          </p:spTgt>
                                        </p:tgtEl>
                                        <p:attrNameLst>
                                          <p:attrName>style.visibility</p:attrName>
                                        </p:attrNameLst>
                                      </p:cBhvr>
                                      <p:to>
                                        <p:strVal val="visible"/>
                                      </p:to>
                                    </p:set>
                                    <p:animEffect transition="in" filter="wipe(left)">
                                      <p:cBhvr>
                                        <p:cTn id="7" dur="500"/>
                                        <p:tgtEl>
                                          <p:spTgt spid="788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852">
                                            <p:txEl>
                                              <p:pRg st="1" end="1"/>
                                            </p:txEl>
                                          </p:spTgt>
                                        </p:tgtEl>
                                        <p:attrNameLst>
                                          <p:attrName>style.visibility</p:attrName>
                                        </p:attrNameLst>
                                      </p:cBhvr>
                                      <p:to>
                                        <p:strVal val="visible"/>
                                      </p:to>
                                    </p:set>
                                    <p:animEffect transition="in" filter="wipe(left)">
                                      <p:cBhvr>
                                        <p:cTn id="12" dur="500"/>
                                        <p:tgtEl>
                                          <p:spTgt spid="788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8852">
                                            <p:txEl>
                                              <p:pRg st="2" end="2"/>
                                            </p:txEl>
                                          </p:spTgt>
                                        </p:tgtEl>
                                        <p:attrNameLst>
                                          <p:attrName>style.visibility</p:attrName>
                                        </p:attrNameLst>
                                      </p:cBhvr>
                                      <p:to>
                                        <p:strVal val="visible"/>
                                      </p:to>
                                    </p:set>
                                    <p:animEffect transition="in" filter="wipe(left)">
                                      <p:cBhvr>
                                        <p:cTn id="17" dur="500"/>
                                        <p:tgtEl>
                                          <p:spTgt spid="788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8853">
                                            <p:txEl>
                                              <p:pRg st="0" end="0"/>
                                            </p:txEl>
                                          </p:spTgt>
                                        </p:tgtEl>
                                        <p:attrNameLst>
                                          <p:attrName>style.visibility</p:attrName>
                                        </p:attrNameLst>
                                      </p:cBhvr>
                                      <p:to>
                                        <p:strVal val="visible"/>
                                      </p:to>
                                    </p:set>
                                    <p:animEffect transition="in" filter="dissolve">
                                      <p:cBhvr>
                                        <p:cTn id="22" dur="500"/>
                                        <p:tgtEl>
                                          <p:spTgt spid="7885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8853">
                                            <p:txEl>
                                              <p:pRg st="1" end="1"/>
                                            </p:txEl>
                                          </p:spTgt>
                                        </p:tgtEl>
                                        <p:attrNameLst>
                                          <p:attrName>style.visibility</p:attrName>
                                        </p:attrNameLst>
                                      </p:cBhvr>
                                      <p:to>
                                        <p:strVal val="visible"/>
                                      </p:to>
                                    </p:set>
                                    <p:animEffect transition="in" filter="dissolve">
                                      <p:cBhvr>
                                        <p:cTn id="27" dur="500"/>
                                        <p:tgtEl>
                                          <p:spTgt spid="788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build="p"/>
      <p:bldP spid="7885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图片 80897" descr="卡通歌舞"/>
          <p:cNvPicPr>
            <a:picLocks noChangeAspect="1"/>
          </p:cNvPicPr>
          <p:nvPr/>
        </p:nvPicPr>
        <p:blipFill>
          <a:blip r:embed="rId2"/>
          <a:stretch>
            <a:fillRect/>
          </a:stretch>
        </p:blipFill>
        <p:spPr>
          <a:xfrm>
            <a:off x="1692275" y="1052513"/>
            <a:ext cx="1751013" cy="2057400"/>
          </a:xfrm>
          <a:prstGeom prst="rect">
            <a:avLst/>
          </a:prstGeom>
          <a:noFill/>
          <a:ln w="9525">
            <a:noFill/>
          </a:ln>
        </p:spPr>
      </p:pic>
      <p:pic>
        <p:nvPicPr>
          <p:cNvPr id="80899" name="图片 80898" descr="跑步"/>
          <p:cNvPicPr>
            <a:picLocks noChangeAspect="1"/>
          </p:cNvPicPr>
          <p:nvPr/>
        </p:nvPicPr>
        <p:blipFill>
          <a:blip r:embed="rId3"/>
          <a:stretch>
            <a:fillRect/>
          </a:stretch>
        </p:blipFill>
        <p:spPr>
          <a:xfrm>
            <a:off x="3492500" y="3716338"/>
            <a:ext cx="3095625" cy="1911350"/>
          </a:xfrm>
          <a:prstGeom prst="rect">
            <a:avLst/>
          </a:prstGeom>
          <a:noFill/>
          <a:ln w="9525">
            <a:noFill/>
          </a:ln>
        </p:spPr>
      </p:pic>
      <p:sp>
        <p:nvSpPr>
          <p:cNvPr id="41987" name="文本框 80899"/>
          <p:cNvSpPr txBox="1"/>
          <p:nvPr/>
        </p:nvSpPr>
        <p:spPr>
          <a:xfrm>
            <a:off x="0" y="2928938"/>
            <a:ext cx="1962150" cy="701675"/>
          </a:xfrm>
          <a:prstGeom prst="rect">
            <a:avLst/>
          </a:prstGeom>
          <a:noFill/>
          <a:ln w="9525">
            <a:noFill/>
          </a:ln>
        </p:spPr>
        <p:txBody>
          <a:bodyPr wrap="none" anchor="t">
            <a:spAutoFit/>
          </a:bodyPr>
          <a:lstStyle/>
          <a:p>
            <a:r>
              <a:rPr lang="zh-CN" altLang="en-US" sz="4000" dirty="0">
                <a:solidFill>
                  <a:srgbClr val="CC0099"/>
                </a:solidFill>
                <a:latin typeface="Times New Roman" panose="02020603050405020304" pitchFamily="18" charset="0"/>
                <a:ea typeface="黑体" panose="02010609060101010101" pitchFamily="2" charset="-122"/>
              </a:rPr>
              <a:t>三  颂</a:t>
            </a:r>
            <a:r>
              <a:rPr lang="zh-CN" altLang="en-US" sz="4000">
                <a:solidFill>
                  <a:srgbClr val="CC0099"/>
                </a:solidFill>
                <a:latin typeface="Times New Roman" panose="02020603050405020304" pitchFamily="18" charset="0"/>
                <a:ea typeface="黑体" panose="02010609060101010101" pitchFamily="2" charset="-122"/>
              </a:rPr>
              <a:t>春</a:t>
            </a:r>
          </a:p>
        </p:txBody>
      </p:sp>
      <p:sp>
        <p:nvSpPr>
          <p:cNvPr id="80901" name="文本框 80900"/>
          <p:cNvSpPr txBox="1"/>
          <p:nvPr/>
        </p:nvSpPr>
        <p:spPr>
          <a:xfrm>
            <a:off x="1447800" y="228600"/>
            <a:ext cx="2673350" cy="519113"/>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像娃娃</a:t>
            </a:r>
            <a:r>
              <a:rPr lang="en-US" altLang="zh-CN">
                <a:solidFill>
                  <a:schemeClr val="tx1"/>
                </a:solidFill>
                <a:latin typeface="Times New Roman" panose="02020603050405020304" pitchFamily="18" charset="0"/>
                <a:ea typeface="楷体_GB2312" pitchFamily="49" charset="-122"/>
              </a:rPr>
              <a:t>——</a:t>
            </a:r>
            <a:r>
              <a:rPr lang="en-US" altLang="zh-CN" dirty="0">
                <a:solidFill>
                  <a:schemeClr val="tx1"/>
                </a:solidFill>
                <a:latin typeface="楷体_GB2312" pitchFamily="49" charset="-122"/>
                <a:ea typeface="楷体_GB2312" pitchFamily="49" charset="-122"/>
              </a:rPr>
              <a:t>“</a:t>
            </a:r>
            <a:r>
              <a:rPr lang="zh-CN" altLang="en-US" dirty="0">
                <a:solidFill>
                  <a:schemeClr val="tx1"/>
                </a:solidFill>
                <a:latin typeface="楷体_GB2312" pitchFamily="49" charset="-122"/>
                <a:ea typeface="楷体_GB2312" pitchFamily="49" charset="-122"/>
              </a:rPr>
              <a:t>新”</a:t>
            </a:r>
            <a:endParaRPr lang="zh-CN" altLang="en-US">
              <a:solidFill>
                <a:schemeClr val="tx1"/>
              </a:solidFill>
              <a:latin typeface="楷体_GB2312" pitchFamily="49" charset="-122"/>
              <a:ea typeface="楷体_GB2312" pitchFamily="49" charset="-122"/>
            </a:endParaRPr>
          </a:p>
        </p:txBody>
      </p:sp>
      <p:sp>
        <p:nvSpPr>
          <p:cNvPr id="80902" name="文本框 80901"/>
          <p:cNvSpPr txBox="1"/>
          <p:nvPr/>
        </p:nvSpPr>
        <p:spPr>
          <a:xfrm>
            <a:off x="3276600" y="762000"/>
            <a:ext cx="5162550" cy="519113"/>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（万物复苏，新的生命的开始）</a:t>
            </a:r>
            <a:endParaRPr lang="zh-CN" altLang="en-US">
              <a:solidFill>
                <a:schemeClr val="tx1"/>
              </a:solidFill>
              <a:latin typeface="楷体_GB2312" pitchFamily="49" charset="-122"/>
              <a:ea typeface="楷体_GB2312" pitchFamily="49" charset="-122"/>
            </a:endParaRPr>
          </a:p>
        </p:txBody>
      </p:sp>
      <p:sp>
        <p:nvSpPr>
          <p:cNvPr id="80903" name="文本框 80902"/>
          <p:cNvSpPr txBox="1"/>
          <p:nvPr/>
        </p:nvSpPr>
        <p:spPr>
          <a:xfrm>
            <a:off x="3348038" y="1628775"/>
            <a:ext cx="3028950" cy="519113"/>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像小姑娘</a:t>
            </a:r>
            <a:r>
              <a:rPr lang="en-US" altLang="zh-CN">
                <a:solidFill>
                  <a:schemeClr val="tx1"/>
                </a:solidFill>
                <a:latin typeface="Times New Roman" panose="02020603050405020304" pitchFamily="18" charset="0"/>
                <a:ea typeface="楷体_GB2312" pitchFamily="49" charset="-122"/>
              </a:rPr>
              <a:t>——</a:t>
            </a:r>
            <a:r>
              <a:rPr lang="en-US" altLang="zh-CN" dirty="0">
                <a:solidFill>
                  <a:schemeClr val="tx1"/>
                </a:solidFill>
                <a:latin typeface="楷体_GB2312" pitchFamily="49" charset="-122"/>
                <a:ea typeface="楷体_GB2312" pitchFamily="49" charset="-122"/>
              </a:rPr>
              <a:t>“</a:t>
            </a:r>
            <a:r>
              <a:rPr lang="zh-CN" altLang="en-US" dirty="0">
                <a:solidFill>
                  <a:schemeClr val="tx1"/>
                </a:solidFill>
                <a:latin typeface="楷体_GB2312" pitchFamily="49" charset="-122"/>
                <a:ea typeface="楷体_GB2312" pitchFamily="49" charset="-122"/>
              </a:rPr>
              <a:t>美”</a:t>
            </a:r>
            <a:endParaRPr lang="zh-CN" altLang="en-US">
              <a:solidFill>
                <a:schemeClr val="tx1"/>
              </a:solidFill>
              <a:latin typeface="楷体_GB2312" pitchFamily="49" charset="-122"/>
              <a:ea typeface="楷体_GB2312" pitchFamily="49" charset="-122"/>
            </a:endParaRPr>
          </a:p>
        </p:txBody>
      </p:sp>
      <p:sp>
        <p:nvSpPr>
          <p:cNvPr id="80904" name="文本框 80903"/>
          <p:cNvSpPr txBox="1"/>
          <p:nvPr/>
        </p:nvSpPr>
        <p:spPr>
          <a:xfrm>
            <a:off x="3810000" y="2362200"/>
            <a:ext cx="4095750" cy="519113"/>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（百花争艳，景色动人）</a:t>
            </a:r>
            <a:endParaRPr lang="zh-CN" altLang="en-US">
              <a:solidFill>
                <a:schemeClr val="tx1"/>
              </a:solidFill>
              <a:latin typeface="楷体_GB2312" pitchFamily="49" charset="-122"/>
              <a:ea typeface="楷体_GB2312" pitchFamily="49" charset="-122"/>
            </a:endParaRPr>
          </a:p>
        </p:txBody>
      </p:sp>
      <p:sp>
        <p:nvSpPr>
          <p:cNvPr id="80905" name="文本框 80904"/>
          <p:cNvSpPr txBox="1"/>
          <p:nvPr/>
        </p:nvSpPr>
        <p:spPr>
          <a:xfrm>
            <a:off x="6084888" y="3141663"/>
            <a:ext cx="2673350" cy="519112"/>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像青年</a:t>
            </a:r>
            <a:r>
              <a:rPr lang="en-US" altLang="zh-CN">
                <a:solidFill>
                  <a:schemeClr val="tx1"/>
                </a:solidFill>
                <a:latin typeface="Times New Roman" panose="02020603050405020304" pitchFamily="18" charset="0"/>
                <a:ea typeface="楷体_GB2312" pitchFamily="49" charset="-122"/>
              </a:rPr>
              <a:t>——</a:t>
            </a:r>
            <a:r>
              <a:rPr lang="en-US" altLang="zh-CN" dirty="0">
                <a:solidFill>
                  <a:schemeClr val="tx1"/>
                </a:solidFill>
                <a:latin typeface="楷体_GB2312" pitchFamily="49" charset="-122"/>
                <a:ea typeface="楷体_GB2312" pitchFamily="49" charset="-122"/>
              </a:rPr>
              <a:t>“</a:t>
            </a:r>
            <a:r>
              <a:rPr lang="zh-CN" altLang="en-US" dirty="0">
                <a:solidFill>
                  <a:schemeClr val="tx1"/>
                </a:solidFill>
                <a:latin typeface="楷体_GB2312" pitchFamily="49" charset="-122"/>
                <a:ea typeface="楷体_GB2312" pitchFamily="49" charset="-122"/>
              </a:rPr>
              <a:t>力”</a:t>
            </a:r>
            <a:endParaRPr lang="zh-CN" altLang="en-US">
              <a:solidFill>
                <a:schemeClr val="tx1"/>
              </a:solidFill>
              <a:latin typeface="楷体_GB2312" pitchFamily="49" charset="-122"/>
              <a:ea typeface="楷体_GB2312" pitchFamily="49" charset="-122"/>
            </a:endParaRPr>
          </a:p>
        </p:txBody>
      </p:sp>
      <p:sp>
        <p:nvSpPr>
          <p:cNvPr id="80906" name="文本框 80905"/>
          <p:cNvSpPr txBox="1"/>
          <p:nvPr/>
        </p:nvSpPr>
        <p:spPr>
          <a:xfrm>
            <a:off x="6335713" y="4292600"/>
            <a:ext cx="3132137" cy="519113"/>
          </a:xfrm>
          <a:prstGeom prst="rect">
            <a:avLst/>
          </a:prstGeom>
          <a:noFill/>
          <a:ln w="9525">
            <a:noFill/>
          </a:ln>
        </p:spPr>
        <p:txBody>
          <a:bodyPr anchor="t">
            <a:spAutoFit/>
          </a:bodyPr>
          <a:lstStyle/>
          <a:p>
            <a:r>
              <a:rPr lang="zh-CN" altLang="en-US" dirty="0">
                <a:solidFill>
                  <a:schemeClr val="tx1"/>
                </a:solidFill>
                <a:latin typeface="楷体_GB2312" pitchFamily="49" charset="-122"/>
                <a:ea typeface="楷体_GB2312" pitchFamily="49" charset="-122"/>
              </a:rPr>
              <a:t>（春天充满活力）</a:t>
            </a:r>
            <a:endParaRPr lang="zh-CN" altLang="en-US">
              <a:solidFill>
                <a:schemeClr val="tx1"/>
              </a:solidFill>
              <a:latin typeface="楷体_GB2312" pitchFamily="49" charset="-122"/>
              <a:ea typeface="楷体_GB2312" pitchFamily="49" charset="-122"/>
            </a:endParaRPr>
          </a:p>
        </p:txBody>
      </p:sp>
      <p:sp>
        <p:nvSpPr>
          <p:cNvPr id="80907" name="文本框 80906"/>
          <p:cNvSpPr txBox="1"/>
          <p:nvPr/>
        </p:nvSpPr>
        <p:spPr>
          <a:xfrm>
            <a:off x="171450" y="3733800"/>
            <a:ext cx="3740150" cy="1373188"/>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（概括五幅春景图的</a:t>
            </a:r>
          </a:p>
          <a:p>
            <a:r>
              <a:rPr lang="zh-CN" altLang="en-US" dirty="0">
                <a:solidFill>
                  <a:schemeClr val="tx1"/>
                </a:solidFill>
                <a:latin typeface="楷体_GB2312" pitchFamily="49" charset="-122"/>
                <a:ea typeface="楷体_GB2312" pitchFamily="49" charset="-122"/>
              </a:rPr>
              <a:t>含义，点明全文中心。</a:t>
            </a:r>
          </a:p>
          <a:p>
            <a:r>
              <a:rPr lang="zh-CN" altLang="en-US" dirty="0">
                <a:solidFill>
                  <a:schemeClr val="tx1"/>
                </a:solidFill>
                <a:latin typeface="楷体_GB2312" pitchFamily="49" charset="-122"/>
                <a:ea typeface="楷体_GB2312" pitchFamily="49" charset="-122"/>
              </a:rPr>
              <a:t>与开头互相呼应。</a:t>
            </a:r>
            <a:endParaRPr lang="zh-CN" altLang="en-US">
              <a:solidFill>
                <a:schemeClr val="tx1"/>
              </a:solidFill>
              <a:latin typeface="楷体_GB2312" pitchFamily="49" charset="-122"/>
              <a:ea typeface="楷体_GB2312" pitchFamily="49" charset="-122"/>
            </a:endParaRPr>
          </a:p>
        </p:txBody>
      </p:sp>
      <p:sp>
        <p:nvSpPr>
          <p:cNvPr id="80908" name="矩形 80907"/>
          <p:cNvSpPr/>
          <p:nvPr/>
        </p:nvSpPr>
        <p:spPr>
          <a:xfrm>
            <a:off x="0" y="5835650"/>
            <a:ext cx="9429750" cy="946150"/>
          </a:xfrm>
          <a:prstGeom prst="rect">
            <a:avLst/>
          </a:prstGeom>
          <a:noFill/>
          <a:ln w="9525">
            <a:noFill/>
          </a:ln>
        </p:spPr>
        <p:txBody>
          <a:bodyPr wrap="none" anchor="t">
            <a:spAutoFit/>
          </a:bodyPr>
          <a:lstStyle/>
          <a:p>
            <a:r>
              <a:rPr lang="zh-CN" altLang="en-US" dirty="0">
                <a:solidFill>
                  <a:schemeClr val="tx1"/>
                </a:solidFill>
                <a:latin typeface="楷体_GB2312" pitchFamily="49" charset="-122"/>
                <a:ea typeface="楷体_GB2312" pitchFamily="49" charset="-122"/>
              </a:rPr>
              <a:t>三个比喻依次点明了春天的成长过程。独立成段，是为了</a:t>
            </a:r>
          </a:p>
          <a:p>
            <a:r>
              <a:rPr lang="zh-CN" altLang="en-US" dirty="0">
                <a:solidFill>
                  <a:schemeClr val="tx1"/>
                </a:solidFill>
                <a:latin typeface="楷体_GB2312" pitchFamily="49" charset="-122"/>
                <a:ea typeface="楷体_GB2312" pitchFamily="49" charset="-122"/>
              </a:rPr>
              <a:t>强调春的不同成长过程，抒发作者强烈赞美春的真挚感情。</a:t>
            </a:r>
          </a:p>
        </p:txBody>
      </p:sp>
      <p:pic>
        <p:nvPicPr>
          <p:cNvPr id="80909" name="图片 80908" descr="baby8"/>
          <p:cNvPicPr>
            <a:picLocks noChangeAspect="1"/>
          </p:cNvPicPr>
          <p:nvPr/>
        </p:nvPicPr>
        <p:blipFill>
          <a:blip r:embed="rId4"/>
          <a:stretch>
            <a:fillRect/>
          </a:stretch>
        </p:blipFill>
        <p:spPr>
          <a:xfrm>
            <a:off x="228600" y="533400"/>
            <a:ext cx="1143000" cy="1143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0907"/>
                                        </p:tgtEl>
                                        <p:attrNameLst>
                                          <p:attrName>style.visibility</p:attrName>
                                        </p:attrNameLst>
                                      </p:cBhvr>
                                      <p:to>
                                        <p:strVal val="visible"/>
                                      </p:to>
                                    </p:set>
                                    <p:animEffect transition="in" filter="strips(downLeft)">
                                      <p:cBhvr>
                                        <p:cTn id="7" dur="500"/>
                                        <p:tgtEl>
                                          <p:spTgt spid="80907"/>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8" fill="hold" nodeType="clickEffect">
                                  <p:stCondLst>
                                    <p:cond delay="0"/>
                                  </p:stCondLst>
                                  <p:childTnLst>
                                    <p:set>
                                      <p:cBhvr>
                                        <p:cTn id="11" dur="1" fill="hold">
                                          <p:stCondLst>
                                            <p:cond delay="0"/>
                                          </p:stCondLst>
                                        </p:cTn>
                                        <p:tgtEl>
                                          <p:spTgt spid="80909"/>
                                        </p:tgtEl>
                                        <p:attrNameLst>
                                          <p:attrName>style.visibility</p:attrName>
                                        </p:attrNameLst>
                                      </p:cBhvr>
                                      <p:to>
                                        <p:strVal val="visible"/>
                                      </p:to>
                                    </p:set>
                                    <p:anim calcmode="lin" valueType="num">
                                      <p:cBhvr additive="base">
                                        <p:cTn id="12" dur="5000" fill="hold"/>
                                        <p:tgtEl>
                                          <p:spTgt spid="80909"/>
                                        </p:tgtEl>
                                        <p:attrNameLst>
                                          <p:attrName>ppt_x</p:attrName>
                                        </p:attrNameLst>
                                      </p:cBhvr>
                                      <p:tavLst>
                                        <p:tav tm="0">
                                          <p:val>
                                            <p:strVal val="0-#ppt_w/2"/>
                                          </p:val>
                                        </p:tav>
                                        <p:tav tm="100000">
                                          <p:val>
                                            <p:strVal val="#ppt_x"/>
                                          </p:val>
                                        </p:tav>
                                      </p:tavLst>
                                    </p:anim>
                                    <p:anim calcmode="lin" valueType="num">
                                      <p:cBhvr additive="base">
                                        <p:cTn id="13" dur="5000" fill="hold"/>
                                        <p:tgtEl>
                                          <p:spTgt spid="8090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80901"/>
                                        </p:tgtEl>
                                        <p:attrNameLst>
                                          <p:attrName>style.visibility</p:attrName>
                                        </p:attrNameLst>
                                      </p:cBhvr>
                                      <p:to>
                                        <p:strVal val="visible"/>
                                      </p:to>
                                    </p:set>
                                    <p:animEffect transition="in" filter="barn(outHorizontal)">
                                      <p:cBhvr>
                                        <p:cTn id="18" dur="500"/>
                                        <p:tgtEl>
                                          <p:spTgt spid="80901"/>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3" fill="hold" grpId="0" nodeType="clickEffect">
                                  <p:stCondLst>
                                    <p:cond delay="0"/>
                                  </p:stCondLst>
                                  <p:childTnLst>
                                    <p:set>
                                      <p:cBhvr>
                                        <p:cTn id="22" dur="1" fill="hold">
                                          <p:stCondLst>
                                            <p:cond delay="0"/>
                                          </p:stCondLst>
                                        </p:cTn>
                                        <p:tgtEl>
                                          <p:spTgt spid="80902"/>
                                        </p:tgtEl>
                                        <p:attrNameLst>
                                          <p:attrName>style.visibility</p:attrName>
                                        </p:attrNameLst>
                                      </p:cBhvr>
                                      <p:to>
                                        <p:strVal val="visible"/>
                                      </p:to>
                                    </p:set>
                                    <p:animEffect transition="in" filter="strips(upRight)">
                                      <p:cBhvr>
                                        <p:cTn id="23" dur="500"/>
                                        <p:tgtEl>
                                          <p:spTgt spid="8090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499"/>
                                          </p:stCondLst>
                                        </p:cTn>
                                        <p:tgtEl>
                                          <p:spTgt spid="8089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80903"/>
                                        </p:tgtEl>
                                        <p:attrNameLst>
                                          <p:attrName>style.visibility</p:attrName>
                                        </p:attrNameLst>
                                      </p:cBhvr>
                                      <p:to>
                                        <p:strVal val="visible"/>
                                      </p:to>
                                    </p:set>
                                    <p:animEffect transition="in" filter="barn(outHorizontal)">
                                      <p:cBhvr>
                                        <p:cTn id="32" dur="500"/>
                                        <p:tgtEl>
                                          <p:spTgt spid="8090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80904"/>
                                        </p:tgtEl>
                                        <p:attrNameLst>
                                          <p:attrName>style.visibility</p:attrName>
                                        </p:attrNameLst>
                                      </p:cBhvr>
                                      <p:to>
                                        <p:strVal val="visible"/>
                                      </p:to>
                                    </p:set>
                                    <p:animEffect transition="in" filter="strips(upRight)">
                                      <p:cBhvr>
                                        <p:cTn id="37" dur="500"/>
                                        <p:tgtEl>
                                          <p:spTgt spid="80904"/>
                                        </p:tgtEl>
                                      </p:cBhvr>
                                    </p:animEffect>
                                  </p:childTnLst>
                                </p:cTn>
                              </p:par>
                            </p:childTnLst>
                          </p:cTn>
                        </p:par>
                      </p:childTnLst>
                    </p:cTn>
                  </p:par>
                  <p:par>
                    <p:cTn id="38" fill="hold">
                      <p:stCondLst>
                        <p:cond delay="indefinite"/>
                      </p:stCondLst>
                      <p:childTnLst>
                        <p:par>
                          <p:cTn id="39" fill="hold">
                            <p:stCondLst>
                              <p:cond delay="0"/>
                            </p:stCondLst>
                            <p:childTnLst>
                              <p:par>
                                <p:cTn id="40" presetID="7" presetClass="entr" presetSubtype="8" fill="hold" nodeType="clickEffect">
                                  <p:stCondLst>
                                    <p:cond delay="0"/>
                                  </p:stCondLst>
                                  <p:childTnLst>
                                    <p:set>
                                      <p:cBhvr>
                                        <p:cTn id="41" dur="1" fill="hold">
                                          <p:stCondLst>
                                            <p:cond delay="0"/>
                                          </p:stCondLst>
                                        </p:cTn>
                                        <p:tgtEl>
                                          <p:spTgt spid="80899"/>
                                        </p:tgtEl>
                                        <p:attrNameLst>
                                          <p:attrName>style.visibility</p:attrName>
                                        </p:attrNameLst>
                                      </p:cBhvr>
                                      <p:to>
                                        <p:strVal val="visible"/>
                                      </p:to>
                                    </p:set>
                                    <p:anim calcmode="lin" valueType="num">
                                      <p:cBhvr additive="base">
                                        <p:cTn id="42" dur="5000" fill="hold"/>
                                        <p:tgtEl>
                                          <p:spTgt spid="80899"/>
                                        </p:tgtEl>
                                        <p:attrNameLst>
                                          <p:attrName>ppt_x</p:attrName>
                                        </p:attrNameLst>
                                      </p:cBhvr>
                                      <p:tavLst>
                                        <p:tav tm="0">
                                          <p:val>
                                            <p:strVal val="0-#ppt_w/2"/>
                                          </p:val>
                                        </p:tav>
                                        <p:tav tm="100000">
                                          <p:val>
                                            <p:strVal val="#ppt_x"/>
                                          </p:val>
                                        </p:tav>
                                      </p:tavLst>
                                    </p:anim>
                                    <p:anim calcmode="lin" valueType="num">
                                      <p:cBhvr additive="base">
                                        <p:cTn id="43" dur="5000" fill="hold"/>
                                        <p:tgtEl>
                                          <p:spTgt spid="80899"/>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80905"/>
                                        </p:tgtEl>
                                        <p:attrNameLst>
                                          <p:attrName>style.visibility</p:attrName>
                                        </p:attrNameLst>
                                      </p:cBhvr>
                                      <p:to>
                                        <p:strVal val="visible"/>
                                      </p:to>
                                    </p:set>
                                    <p:anim calcmode="lin" valueType="num">
                                      <p:cBhvr additive="base">
                                        <p:cTn id="48" dur="500" fill="hold"/>
                                        <p:tgtEl>
                                          <p:spTgt spid="80905"/>
                                        </p:tgtEl>
                                        <p:attrNameLst>
                                          <p:attrName>ppt_x</p:attrName>
                                        </p:attrNameLst>
                                      </p:cBhvr>
                                      <p:tavLst>
                                        <p:tav tm="0">
                                          <p:val>
                                            <p:strVal val="0-#ppt_w/2"/>
                                          </p:val>
                                        </p:tav>
                                        <p:tav tm="100000">
                                          <p:val>
                                            <p:strVal val="#ppt_x"/>
                                          </p:val>
                                        </p:tav>
                                      </p:tavLst>
                                    </p:anim>
                                    <p:anim calcmode="lin" valueType="num">
                                      <p:cBhvr additive="base">
                                        <p:cTn id="49" dur="500" fill="hold"/>
                                        <p:tgtEl>
                                          <p:spTgt spid="80905"/>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8" presetClass="entr" presetSubtype="3" fill="hold" grpId="0" nodeType="clickEffect">
                                  <p:stCondLst>
                                    <p:cond delay="0"/>
                                  </p:stCondLst>
                                  <p:childTnLst>
                                    <p:set>
                                      <p:cBhvr>
                                        <p:cTn id="53" dur="1" fill="hold">
                                          <p:stCondLst>
                                            <p:cond delay="0"/>
                                          </p:stCondLst>
                                        </p:cTn>
                                        <p:tgtEl>
                                          <p:spTgt spid="80906"/>
                                        </p:tgtEl>
                                        <p:attrNameLst>
                                          <p:attrName>style.visibility</p:attrName>
                                        </p:attrNameLst>
                                      </p:cBhvr>
                                      <p:to>
                                        <p:strVal val="visible"/>
                                      </p:to>
                                    </p:set>
                                    <p:animEffect transition="in" filter="strips(upRight)">
                                      <p:cBhvr>
                                        <p:cTn id="54" dur="500"/>
                                        <p:tgtEl>
                                          <p:spTgt spid="80906"/>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80908"/>
                                        </p:tgtEl>
                                        <p:attrNameLst>
                                          <p:attrName>style.visibility</p:attrName>
                                        </p:attrNameLst>
                                      </p:cBhvr>
                                      <p:to>
                                        <p:strVal val="visible"/>
                                      </p:to>
                                    </p:set>
                                    <p:animEffect transition="in" filter="blinds(horizontal)">
                                      <p:cBhvr>
                                        <p:cTn id="59" dur="500"/>
                                        <p:tgtEl>
                                          <p:spTgt spid="80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p:bldP spid="80902" grpId="0"/>
      <p:bldP spid="80903" grpId="0"/>
      <p:bldP spid="80904" grpId="0"/>
      <p:bldP spid="80905" grpId="0"/>
      <p:bldP spid="80906" grpId="0"/>
      <p:bldP spid="80907" grpId="0"/>
      <p:bldP spid="8090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2" name="文本框 56331"/>
          <p:cNvSpPr txBox="1"/>
          <p:nvPr/>
        </p:nvSpPr>
        <p:spPr>
          <a:xfrm>
            <a:off x="1042988" y="2565400"/>
            <a:ext cx="6858000" cy="2654300"/>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2</a:t>
            </a:r>
            <a:r>
              <a:rPr lang="zh-CN" altLang="en-US" dirty="0">
                <a:solidFill>
                  <a:schemeClr val="tx1"/>
                </a:solidFill>
                <a:latin typeface="楷体_GB2312" pitchFamily="49" charset="-122"/>
                <a:ea typeface="楷体_GB2312" pitchFamily="49" charset="-122"/>
              </a:rPr>
              <a:t>、来、近</a:t>
            </a:r>
            <a:r>
              <a:rPr lang="en-US" altLang="zh-CN">
                <a:solidFill>
                  <a:schemeClr val="tx1"/>
                </a:solidFill>
                <a:latin typeface="Times New Roman" panose="02020603050405020304" pitchFamily="18" charset="0"/>
                <a:ea typeface="楷体_GB2312" pitchFamily="49" charset="-122"/>
              </a:rPr>
              <a:t>——</a:t>
            </a:r>
            <a:r>
              <a:rPr lang="zh-CN" altLang="en-US" dirty="0">
                <a:solidFill>
                  <a:schemeClr val="tx1"/>
                </a:solidFill>
                <a:latin typeface="楷体_GB2312" pitchFamily="49" charset="-122"/>
                <a:ea typeface="楷体_GB2312" pitchFamily="49" charset="-122"/>
              </a:rPr>
              <a:t>春天终于盼来了</a:t>
            </a:r>
            <a:r>
              <a:rPr lang="zh-CN" altLang="en-US" dirty="0">
                <a:latin typeface="Arial" panose="020B0604020202020204" pitchFamily="34" charset="0"/>
                <a:ea typeface="楷体_GB2312" pitchFamily="49" charset="-122"/>
              </a:rPr>
              <a:t>：此时春天还没有到，所以一个“近”字非常准确。把春天拟人化，写它的脚步，仿佛一个你最喜欢的人在远处向你招手，缓缓地向你走来，一种欣喜之感油然而生，让人倍感亲切 </a:t>
            </a:r>
            <a:r>
              <a:rPr lang="zh-CN" altLang="en-US" dirty="0">
                <a:solidFill>
                  <a:schemeClr val="tx1"/>
                </a:solidFill>
                <a:latin typeface="楷体_GB2312" pitchFamily="49" charset="-122"/>
                <a:ea typeface="楷体_GB2312" pitchFamily="49" charset="-122"/>
              </a:rPr>
              <a:t> </a:t>
            </a:r>
            <a:endParaRPr lang="zh-CN" altLang="en-US">
              <a:solidFill>
                <a:schemeClr val="tx1"/>
              </a:solidFill>
              <a:latin typeface="楷体_GB2312" pitchFamily="49" charset="-122"/>
              <a:ea typeface="楷体_GB2312" pitchFamily="49" charset="-122"/>
            </a:endParaRPr>
          </a:p>
        </p:txBody>
      </p:sp>
      <p:pic>
        <p:nvPicPr>
          <p:cNvPr id="56340" name="图片 56339" descr="20040419dv5000-1">
            <a:hlinkClick r:id="rId2" action="ppaction://hlinksldjump"/>
          </p:cNvPr>
          <p:cNvPicPr>
            <a:picLocks noChangeAspect="1"/>
          </p:cNvPicPr>
          <p:nvPr/>
        </p:nvPicPr>
        <p:blipFill>
          <a:blip r:embed="rId3"/>
          <a:stretch>
            <a:fillRect/>
          </a:stretch>
        </p:blipFill>
        <p:spPr>
          <a:xfrm>
            <a:off x="6372225" y="5091113"/>
            <a:ext cx="2771775" cy="1766887"/>
          </a:xfrm>
          <a:prstGeom prst="rect">
            <a:avLst/>
          </a:prstGeom>
          <a:noFill/>
          <a:ln w="9525">
            <a:noFill/>
          </a:ln>
        </p:spPr>
      </p:pic>
      <p:sp>
        <p:nvSpPr>
          <p:cNvPr id="12291" name="矩形 56352"/>
          <p:cNvSpPr/>
          <p:nvPr/>
        </p:nvSpPr>
        <p:spPr>
          <a:xfrm>
            <a:off x="611188" y="506413"/>
            <a:ext cx="2419350" cy="762000"/>
          </a:xfrm>
          <a:prstGeom prst="rect">
            <a:avLst/>
          </a:prstGeom>
          <a:noFill/>
          <a:ln w="9525">
            <a:noFill/>
          </a:ln>
        </p:spPr>
        <p:txBody>
          <a:bodyPr wrap="none" anchor="ctr">
            <a:spAutoFit/>
          </a:bodyPr>
          <a:lstStyle/>
          <a:p>
            <a:pPr algn="ctr"/>
            <a:r>
              <a:rPr lang="zh-CN" altLang="en-US" sz="4400" dirty="0">
                <a:latin typeface="Arial" panose="020B0604020202020204" pitchFamily="34" charset="0"/>
                <a:ea typeface="楷体_GB2312" pitchFamily="49" charset="-122"/>
              </a:rPr>
              <a:t>一、盼春</a:t>
            </a:r>
          </a:p>
        </p:txBody>
      </p:sp>
      <p:sp>
        <p:nvSpPr>
          <p:cNvPr id="56354" name="文本框 56353"/>
          <p:cNvSpPr txBox="1"/>
          <p:nvPr/>
        </p:nvSpPr>
        <p:spPr>
          <a:xfrm>
            <a:off x="971550" y="1773238"/>
            <a:ext cx="6858000" cy="519112"/>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1.</a:t>
            </a:r>
            <a:r>
              <a:rPr lang="zh-CN" altLang="en-US" dirty="0">
                <a:solidFill>
                  <a:srgbClr val="FF0000"/>
                </a:solidFill>
                <a:latin typeface="楷体_GB2312" pitchFamily="49" charset="-122"/>
                <a:ea typeface="楷体_GB2312" pitchFamily="49" charset="-122"/>
              </a:rPr>
              <a:t>反复</a:t>
            </a:r>
            <a:r>
              <a:rPr lang="en-US" altLang="zh-CN">
                <a:solidFill>
                  <a:srgbClr val="FF0000"/>
                </a:solidFill>
                <a:latin typeface="Times New Roman" panose="02020603050405020304" pitchFamily="18" charset="0"/>
                <a:ea typeface="楷体_GB2312" pitchFamily="49" charset="-122"/>
              </a:rPr>
              <a:t>——</a:t>
            </a:r>
            <a:r>
              <a:rPr lang="zh-CN" altLang="en-US" dirty="0">
                <a:solidFill>
                  <a:srgbClr val="FF0000"/>
                </a:solidFill>
                <a:latin typeface="楷体_GB2312" pitchFamily="49" charset="-122"/>
                <a:ea typeface="楷体_GB2312" pitchFamily="49" charset="-122"/>
              </a:rPr>
              <a:t>盼春的急切心情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60000"/>
                                  </p:stCondLst>
                                  <p:childTnLst>
                                    <p:set>
                                      <p:cBhvr>
                                        <p:cTn id="6" dur="1" fill="hold">
                                          <p:stCondLst>
                                            <p:cond delay="0"/>
                                          </p:stCondLst>
                                        </p:cTn>
                                        <p:tgtEl>
                                          <p:spTgt spid="56340"/>
                                        </p:tgtEl>
                                        <p:attrNameLst>
                                          <p:attrName>style.visibility</p:attrName>
                                        </p:attrNameLst>
                                      </p:cBhvr>
                                      <p:to>
                                        <p:strVal val="visible"/>
                                      </p:to>
                                    </p:set>
                                    <p:animEffect transition="in" filter="wedge">
                                      <p:cBhvr>
                                        <p:cTn id="7" dur="2000"/>
                                        <p:tgtEl>
                                          <p:spTgt spid="563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6354"/>
                                        </p:tgtEl>
                                        <p:attrNameLst>
                                          <p:attrName>style.visibility</p:attrName>
                                        </p:attrNameLst>
                                      </p:cBhvr>
                                      <p:to>
                                        <p:strVal val="visible"/>
                                      </p:to>
                                    </p:set>
                                    <p:anim calcmode="lin" valueType="num">
                                      <p:cBhvr additive="base">
                                        <p:cTn id="12" dur="500" fill="hold"/>
                                        <p:tgtEl>
                                          <p:spTgt spid="56354"/>
                                        </p:tgtEl>
                                        <p:attrNameLst>
                                          <p:attrName>ppt_x</p:attrName>
                                        </p:attrNameLst>
                                      </p:cBhvr>
                                      <p:tavLst>
                                        <p:tav tm="0">
                                          <p:val>
                                            <p:strVal val="0-#ppt_w/2"/>
                                          </p:val>
                                        </p:tav>
                                        <p:tav tm="100000">
                                          <p:val>
                                            <p:strVal val="#ppt_x"/>
                                          </p:val>
                                        </p:tav>
                                      </p:tavLst>
                                    </p:anim>
                                    <p:anim calcmode="lin" valueType="num">
                                      <p:cBhvr additive="base">
                                        <p:cTn id="13" dur="500" fill="hold"/>
                                        <p:tgtEl>
                                          <p:spTgt spid="5635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6332"/>
                                        </p:tgtEl>
                                        <p:attrNameLst>
                                          <p:attrName>style.visibility</p:attrName>
                                        </p:attrNameLst>
                                      </p:cBhvr>
                                      <p:to>
                                        <p:strVal val="visible"/>
                                      </p:to>
                                    </p:set>
                                    <p:anim calcmode="lin" valueType="num">
                                      <p:cBhvr additive="base">
                                        <p:cTn id="18" dur="500" fill="hold"/>
                                        <p:tgtEl>
                                          <p:spTgt spid="56332"/>
                                        </p:tgtEl>
                                        <p:attrNameLst>
                                          <p:attrName>ppt_x</p:attrName>
                                        </p:attrNameLst>
                                      </p:cBhvr>
                                      <p:tavLst>
                                        <p:tav tm="0">
                                          <p:val>
                                            <p:strVal val="0-#ppt_w/2"/>
                                          </p:val>
                                        </p:tav>
                                        <p:tav tm="100000">
                                          <p:val>
                                            <p:strVal val="#ppt_x"/>
                                          </p:val>
                                        </p:tav>
                                      </p:tavLst>
                                    </p:anim>
                                    <p:anim calcmode="lin" valueType="num">
                                      <p:cBhvr additive="base">
                                        <p:cTn id="19" dur="500" fill="hold"/>
                                        <p:tgtEl>
                                          <p:spTgt spid="563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2" grpId="0"/>
      <p:bldP spid="563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9" name="文本框 67588"/>
          <p:cNvSpPr txBox="1"/>
          <p:nvPr/>
        </p:nvSpPr>
        <p:spPr>
          <a:xfrm>
            <a:off x="900113" y="1125538"/>
            <a:ext cx="7200900" cy="1066800"/>
          </a:xfrm>
          <a:prstGeom prst="rect">
            <a:avLst/>
          </a:prstGeom>
          <a:solidFill>
            <a:srgbClr val="CCFFCC"/>
          </a:solidFill>
          <a:ln w="9525">
            <a:noFill/>
          </a:ln>
        </p:spPr>
        <p:txBody>
          <a:bodyPr anchor="t">
            <a:spAutoFit/>
          </a:bodyPr>
          <a:lstStyle/>
          <a:p>
            <a:pPr>
              <a:spcBef>
                <a:spcPct val="50000"/>
              </a:spcBef>
            </a:pPr>
            <a:r>
              <a:rPr lang="en-US" altLang="zh-CN" sz="3200" dirty="0">
                <a:solidFill>
                  <a:srgbClr val="000099"/>
                </a:solidFill>
                <a:latin typeface="楷体_GB2312" pitchFamily="49" charset="-122"/>
                <a:ea typeface="楷体_GB2312" pitchFamily="49" charset="-122"/>
              </a:rPr>
              <a:t>1. </a:t>
            </a:r>
            <a:r>
              <a:rPr lang="zh-CN" altLang="en-US" sz="3200" dirty="0">
                <a:solidFill>
                  <a:srgbClr val="000099"/>
                </a:solidFill>
                <a:latin typeface="楷体_GB2312" pitchFamily="49" charset="-122"/>
                <a:ea typeface="楷体_GB2312" pitchFamily="49" charset="-122"/>
              </a:rPr>
              <a:t>总写大地回春、</a:t>
            </a:r>
            <a:r>
              <a:rPr lang="zh-CN" altLang="en-US" sz="3200" dirty="0">
                <a:solidFill>
                  <a:srgbClr val="000099"/>
                </a:solidFill>
                <a:latin typeface="Arial" panose="020B0604020202020204" pitchFamily="34" charset="0"/>
                <a:ea typeface="楷体_GB2312" pitchFamily="49" charset="-122"/>
              </a:rPr>
              <a:t>万物复苏的情态</a:t>
            </a:r>
            <a:r>
              <a:rPr lang="zh-CN" altLang="en-US" sz="3200" dirty="0">
                <a:solidFill>
                  <a:srgbClr val="000099"/>
                </a:solidFill>
                <a:latin typeface="楷体_GB2312" pitchFamily="49" charset="-122"/>
                <a:ea typeface="楷体_GB2312" pitchFamily="49" charset="-122"/>
              </a:rPr>
              <a:t>：</a:t>
            </a:r>
            <a:r>
              <a:rPr lang="zh-CN" altLang="en-US" sz="3200" dirty="0">
                <a:solidFill>
                  <a:srgbClr val="333300"/>
                </a:solidFill>
                <a:latin typeface="楷体_GB2312" pitchFamily="49" charset="-122"/>
                <a:ea typeface="楷体_GB2312" pitchFamily="49" charset="-122"/>
              </a:rPr>
              <a:t>一切、欣欣然、朗润、涨、红</a:t>
            </a:r>
            <a:r>
              <a:rPr lang="en-US" altLang="zh-CN" sz="3200">
                <a:solidFill>
                  <a:srgbClr val="333300"/>
                </a:solidFill>
                <a:latin typeface="楷体_GB2312" pitchFamily="49" charset="-122"/>
                <a:ea typeface="楷体_GB2312" pitchFamily="49" charset="-122"/>
              </a:rPr>
              <a:t>;</a:t>
            </a:r>
          </a:p>
        </p:txBody>
      </p:sp>
      <p:sp>
        <p:nvSpPr>
          <p:cNvPr id="67590" name="文本框 67589"/>
          <p:cNvSpPr txBox="1"/>
          <p:nvPr/>
        </p:nvSpPr>
        <p:spPr>
          <a:xfrm>
            <a:off x="971550" y="3429000"/>
            <a:ext cx="5905500" cy="579438"/>
          </a:xfrm>
          <a:prstGeom prst="rect">
            <a:avLst/>
          </a:prstGeom>
          <a:solidFill>
            <a:srgbClr val="CCFFCC"/>
          </a:solidFill>
          <a:ln w="9525">
            <a:noFill/>
          </a:ln>
        </p:spPr>
        <p:txBody>
          <a:bodyPr anchor="t">
            <a:spAutoFit/>
          </a:bodyPr>
          <a:lstStyle/>
          <a:p>
            <a:pPr>
              <a:spcBef>
                <a:spcPct val="50000"/>
              </a:spcBef>
            </a:pPr>
            <a:r>
              <a:rPr lang="en-US" altLang="zh-CN" sz="3200" dirty="0">
                <a:solidFill>
                  <a:srgbClr val="000099"/>
                </a:solidFill>
                <a:latin typeface="楷体_GB2312" pitchFamily="49" charset="-122"/>
                <a:ea typeface="楷体_GB2312" pitchFamily="49" charset="-122"/>
              </a:rPr>
              <a:t>2.</a:t>
            </a:r>
            <a:r>
              <a:rPr lang="zh-CN" altLang="en-US" sz="3200" dirty="0">
                <a:solidFill>
                  <a:srgbClr val="000099"/>
                </a:solidFill>
                <a:latin typeface="楷体_GB2312" pitchFamily="49" charset="-122"/>
                <a:ea typeface="楷体_GB2312" pitchFamily="49" charset="-122"/>
              </a:rPr>
              <a:t>分别描绘春天的各种美景</a:t>
            </a:r>
            <a:endParaRPr lang="zh-CN" altLang="en-US" sz="3200">
              <a:solidFill>
                <a:srgbClr val="000099"/>
              </a:solidFill>
              <a:latin typeface="楷体_GB2312" pitchFamily="49" charset="-122"/>
              <a:ea typeface="楷体_GB2312" pitchFamily="49" charset="-122"/>
            </a:endParaRPr>
          </a:p>
        </p:txBody>
      </p:sp>
      <p:sp>
        <p:nvSpPr>
          <p:cNvPr id="67592" name="文本框 67591"/>
          <p:cNvSpPr txBox="1"/>
          <p:nvPr/>
        </p:nvSpPr>
        <p:spPr>
          <a:xfrm>
            <a:off x="611188" y="476250"/>
            <a:ext cx="1809750" cy="579438"/>
          </a:xfrm>
          <a:prstGeom prst="rect">
            <a:avLst/>
          </a:prstGeom>
          <a:noFill/>
          <a:ln w="9525">
            <a:noFill/>
          </a:ln>
        </p:spPr>
        <p:txBody>
          <a:bodyPr wrap="none" anchor="t">
            <a:spAutoFit/>
          </a:bodyPr>
          <a:lstStyle/>
          <a:p>
            <a:r>
              <a:rPr lang="zh-CN" altLang="en-US" sz="3200" dirty="0">
                <a:latin typeface="Arial" panose="020B0604020202020204" pitchFamily="34" charset="0"/>
                <a:ea typeface="楷体_GB2312" pitchFamily="49" charset="-122"/>
              </a:rPr>
              <a:t>二、绘春</a:t>
            </a:r>
            <a:endParaRPr lang="zh-CN" altLang="en-US" sz="3200">
              <a:latin typeface="Arial" panose="020B0604020202020204" pitchFamily="34" charset="0"/>
              <a:ea typeface="楷体_GB2312" pitchFamily="49" charset="-122"/>
            </a:endParaRPr>
          </a:p>
        </p:txBody>
      </p:sp>
      <p:sp>
        <p:nvSpPr>
          <p:cNvPr id="67593" name="矩形 67592"/>
          <p:cNvSpPr/>
          <p:nvPr/>
        </p:nvSpPr>
        <p:spPr>
          <a:xfrm>
            <a:off x="971550" y="2276475"/>
            <a:ext cx="2881313" cy="519113"/>
          </a:xfrm>
          <a:prstGeom prst="rect">
            <a:avLst/>
          </a:prstGeom>
          <a:noFill/>
          <a:ln w="9525">
            <a:noFill/>
          </a:ln>
        </p:spPr>
        <p:txBody>
          <a:bodyPr anchor="ctr">
            <a:spAutoFit/>
          </a:bodyPr>
          <a:lstStyle/>
          <a:p>
            <a:pPr algn="ctr">
              <a:spcBef>
                <a:spcPct val="50000"/>
              </a:spcBef>
            </a:pPr>
            <a:r>
              <a:rPr lang="zh-CN" altLang="en-US" dirty="0">
                <a:solidFill>
                  <a:schemeClr val="folHlink"/>
                </a:solidFill>
                <a:latin typeface="Arial" panose="020B0604020202020204" pitchFamily="34" charset="0"/>
                <a:ea typeface="楷体_GB2312" pitchFamily="49" charset="-122"/>
              </a:rPr>
              <a:t>排比、拟人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592"/>
                                        </p:tgtEl>
                                        <p:attrNameLst>
                                          <p:attrName>style.visibility</p:attrName>
                                        </p:attrNameLst>
                                      </p:cBhvr>
                                      <p:to>
                                        <p:strVal val="visible"/>
                                      </p:to>
                                    </p:set>
                                    <p:anim calcmode="lin" valueType="num">
                                      <p:cBhvr additive="base">
                                        <p:cTn id="7" dur="500" fill="hold"/>
                                        <p:tgtEl>
                                          <p:spTgt spid="67592"/>
                                        </p:tgtEl>
                                        <p:attrNameLst>
                                          <p:attrName>ppt_x</p:attrName>
                                        </p:attrNameLst>
                                      </p:cBhvr>
                                      <p:tavLst>
                                        <p:tav tm="0">
                                          <p:val>
                                            <p:strVal val="0-#ppt_w/2"/>
                                          </p:val>
                                        </p:tav>
                                        <p:tav tm="100000">
                                          <p:val>
                                            <p:strVal val="#ppt_x"/>
                                          </p:val>
                                        </p:tav>
                                      </p:tavLst>
                                    </p:anim>
                                    <p:anim calcmode="lin" valueType="num">
                                      <p:cBhvr additive="base">
                                        <p:cTn id="8" dur="500" fill="hold"/>
                                        <p:tgtEl>
                                          <p:spTgt spid="675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9"/>
                                        </p:tgtEl>
                                        <p:attrNameLst>
                                          <p:attrName>style.visibility</p:attrName>
                                        </p:attrNameLst>
                                      </p:cBhvr>
                                      <p:to>
                                        <p:strVal val="visible"/>
                                      </p:to>
                                    </p:set>
                                    <p:anim calcmode="lin" valueType="num">
                                      <p:cBhvr additive="base">
                                        <p:cTn id="13" dur="500" fill="hold"/>
                                        <p:tgtEl>
                                          <p:spTgt spid="67589"/>
                                        </p:tgtEl>
                                        <p:attrNameLst>
                                          <p:attrName>ppt_x</p:attrName>
                                        </p:attrNameLst>
                                      </p:cBhvr>
                                      <p:tavLst>
                                        <p:tav tm="0">
                                          <p:val>
                                            <p:strVal val="0-#ppt_w/2"/>
                                          </p:val>
                                        </p:tav>
                                        <p:tav tm="100000">
                                          <p:val>
                                            <p:strVal val="#ppt_x"/>
                                          </p:val>
                                        </p:tav>
                                      </p:tavLst>
                                    </p:anim>
                                    <p:anim calcmode="lin" valueType="num">
                                      <p:cBhvr additive="base">
                                        <p:cTn id="14" dur="500" fill="hold"/>
                                        <p:tgtEl>
                                          <p:spTgt spid="675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7590"/>
                                        </p:tgtEl>
                                        <p:attrNameLst>
                                          <p:attrName>style.visibility</p:attrName>
                                        </p:attrNameLst>
                                      </p:cBhvr>
                                      <p:to>
                                        <p:strVal val="visible"/>
                                      </p:to>
                                    </p:set>
                                    <p:anim calcmode="lin" valueType="num">
                                      <p:cBhvr additive="base">
                                        <p:cTn id="19" dur="500" fill="hold"/>
                                        <p:tgtEl>
                                          <p:spTgt spid="67590"/>
                                        </p:tgtEl>
                                        <p:attrNameLst>
                                          <p:attrName>ppt_x</p:attrName>
                                        </p:attrNameLst>
                                      </p:cBhvr>
                                      <p:tavLst>
                                        <p:tav tm="0">
                                          <p:val>
                                            <p:strVal val="0-#ppt_w/2"/>
                                          </p:val>
                                        </p:tav>
                                        <p:tav tm="100000">
                                          <p:val>
                                            <p:strVal val="#ppt_x"/>
                                          </p:val>
                                        </p:tav>
                                      </p:tavLst>
                                    </p:anim>
                                    <p:anim calcmode="lin" valueType="num">
                                      <p:cBhvr additive="base">
                                        <p:cTn id="20" dur="500" fill="hold"/>
                                        <p:tgtEl>
                                          <p:spTgt spid="6759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7593"/>
                                        </p:tgtEl>
                                        <p:attrNameLst>
                                          <p:attrName>style.visibility</p:attrName>
                                        </p:attrNameLst>
                                      </p:cBhvr>
                                      <p:to>
                                        <p:strVal val="visible"/>
                                      </p:to>
                                    </p:set>
                                    <p:anim calcmode="lin" valueType="num">
                                      <p:cBhvr additive="base">
                                        <p:cTn id="25" dur="500" fill="hold"/>
                                        <p:tgtEl>
                                          <p:spTgt spid="67593"/>
                                        </p:tgtEl>
                                        <p:attrNameLst>
                                          <p:attrName>ppt_x</p:attrName>
                                        </p:attrNameLst>
                                      </p:cBhvr>
                                      <p:tavLst>
                                        <p:tav tm="0">
                                          <p:val>
                                            <p:strVal val="#ppt_x"/>
                                          </p:val>
                                        </p:tav>
                                        <p:tav tm="100000">
                                          <p:val>
                                            <p:strVal val="#ppt_x"/>
                                          </p:val>
                                        </p:tav>
                                      </p:tavLst>
                                    </p:anim>
                                    <p:anim calcmode="lin" valueType="num">
                                      <p:cBhvr additive="base">
                                        <p:cTn id="26" dur="500" fill="hold"/>
                                        <p:tgtEl>
                                          <p:spTgt spid="675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nimBg="1"/>
      <p:bldP spid="67590" grpId="0" animBg="1"/>
      <p:bldP spid="67592" grpId="0"/>
      <p:bldP spid="6759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占位符 122882"/>
          <p:cNvSpPr>
            <a:spLocks noGrp="1" noRot="1"/>
          </p:cNvSpPr>
          <p:nvPr>
            <p:ph idx="1"/>
          </p:nvPr>
        </p:nvSpPr>
        <p:spPr>
          <a:xfrm>
            <a:off x="539750" y="1125538"/>
            <a:ext cx="8077200" cy="5329237"/>
          </a:xfrm>
        </p:spPr>
        <p:txBody>
          <a:bodyPr anchor="t"/>
          <a:lstStyle/>
          <a:p>
            <a:pPr>
              <a:lnSpc>
                <a:spcPct val="90000"/>
              </a:lnSpc>
            </a:pPr>
            <a:r>
              <a:rPr lang="en-US" altLang="zh-CN" sz="2400" b="1" dirty="0">
                <a:solidFill>
                  <a:schemeClr val="folHlink"/>
                </a:solidFill>
              </a:rPr>
              <a:t>“</a:t>
            </a:r>
            <a:r>
              <a:rPr lang="zh-CN" altLang="en-US" sz="2400" b="1" dirty="0">
                <a:solidFill>
                  <a:schemeClr val="folHlink"/>
                </a:solidFill>
              </a:rPr>
              <a:t>一切都像刚睡醒的样子</a:t>
            </a:r>
            <a:r>
              <a:rPr lang="en-US" altLang="zh-CN" sz="2400" b="1">
                <a:solidFill>
                  <a:schemeClr val="folHlink"/>
                </a:solidFill>
              </a:rPr>
              <a:t>…</a:t>
            </a:r>
            <a:r>
              <a:rPr lang="zh-CN" altLang="en-US" sz="2400" b="1" dirty="0">
                <a:solidFill>
                  <a:schemeClr val="folHlink"/>
                </a:solidFill>
              </a:rPr>
              <a:t>张开了眼。”</a:t>
            </a:r>
            <a:r>
              <a:rPr lang="zh-CN" altLang="en-US" sz="2400" b="1" dirty="0"/>
              <a:t>是拟人写法，很形象很具体地写出了春天刚到时的特点。</a:t>
            </a:r>
          </a:p>
          <a:p>
            <a:pPr>
              <a:lnSpc>
                <a:spcPct val="90000"/>
              </a:lnSpc>
            </a:pPr>
            <a:r>
              <a:rPr lang="zh-CN" altLang="en-US" sz="2400" b="1" dirty="0">
                <a:solidFill>
                  <a:schemeClr val="folHlink"/>
                </a:solidFill>
              </a:rPr>
              <a:t>“</a:t>
            </a:r>
            <a:r>
              <a:rPr lang="zh-CN" altLang="en-US" sz="2400" b="1" dirty="0">
                <a:solidFill>
                  <a:srgbClr val="FF0000"/>
                </a:solidFill>
              </a:rPr>
              <a:t>朗润”表示明朗、润泽。因为春天到了，山草变绿，林木抽芽，色彩变得非常鲜明，山色由暗淡渐渐明朗，树木由枯萎转为润泽。给人一种清晰明亮的感觉</a:t>
            </a:r>
          </a:p>
          <a:p>
            <a:pPr>
              <a:lnSpc>
                <a:spcPct val="90000"/>
              </a:lnSpc>
            </a:pPr>
            <a:r>
              <a:rPr lang="zh-CN" altLang="en-US" sz="2400" b="1" dirty="0"/>
              <a:t> </a:t>
            </a:r>
            <a:r>
              <a:rPr lang="zh-CN" altLang="en-US" sz="2400" b="1" dirty="0">
                <a:solidFill>
                  <a:schemeClr val="folHlink"/>
                </a:solidFill>
              </a:rPr>
              <a:t>水涨</a:t>
            </a:r>
            <a:r>
              <a:rPr lang="zh-CN" altLang="en-US" sz="2400" b="1" dirty="0"/>
              <a:t>是因为冬天的冰雪融化造成的。</a:t>
            </a:r>
          </a:p>
          <a:p>
            <a:pPr>
              <a:lnSpc>
                <a:spcPct val="90000"/>
              </a:lnSpc>
            </a:pPr>
            <a:r>
              <a:rPr lang="zh-CN" altLang="en-US" sz="2400" b="1" dirty="0"/>
              <a:t> </a:t>
            </a:r>
            <a:r>
              <a:rPr lang="zh-CN" altLang="en-US" sz="2400" b="1" dirty="0">
                <a:solidFill>
                  <a:schemeClr val="folHlink"/>
                </a:solidFill>
              </a:rPr>
              <a:t>写太阳</a:t>
            </a:r>
            <a:r>
              <a:rPr lang="zh-CN" altLang="en-US" sz="2400" b="1" dirty="0"/>
              <a:t>，拟人。用“红”来描绘，表现了春日融融的暖意。不会给你一种烈日的刺通感。</a:t>
            </a:r>
          </a:p>
          <a:p>
            <a:pPr>
              <a:lnSpc>
                <a:spcPct val="90000"/>
              </a:lnSpc>
            </a:pPr>
            <a:r>
              <a:rPr lang="zh-CN" altLang="en-US" sz="2400" b="1" dirty="0">
                <a:solidFill>
                  <a:schemeClr val="folHlink"/>
                </a:solidFill>
              </a:rPr>
              <a:t>这一段运用的修辞手法有拟人和排比。</a:t>
            </a:r>
          </a:p>
          <a:p>
            <a:pPr>
              <a:lnSpc>
                <a:spcPct val="90000"/>
              </a:lnSpc>
            </a:pPr>
            <a:r>
              <a:rPr lang="zh-CN" altLang="en-US" sz="2400" b="1" dirty="0"/>
              <a:t>排比：“山郎润起来了，水涨起来了，太阳的脸红起来了。”</a:t>
            </a:r>
          </a:p>
          <a:p>
            <a:pPr>
              <a:lnSpc>
                <a:spcPct val="90000"/>
              </a:lnSpc>
            </a:pPr>
            <a:r>
              <a:rPr lang="zh-CN" altLang="en-US" sz="2400" b="1" dirty="0"/>
              <a:t>作用：使句子整齐和谐，有气势，表达了作者强烈的情感。</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标题 101377"/>
          <p:cNvSpPr>
            <a:spLocks noGrp="1" noRot="1"/>
          </p:cNvSpPr>
          <p:nvPr>
            <p:ph type="title"/>
          </p:nvPr>
        </p:nvSpPr>
        <p:spPr>
          <a:xfrm>
            <a:off x="539750" y="1268413"/>
            <a:ext cx="8077200" cy="1066800"/>
          </a:xfrm>
        </p:spPr>
        <p:txBody>
          <a:bodyPr anchor="ctr"/>
          <a:lstStyle/>
          <a:p>
            <a:pPr fontAlgn="base"/>
            <a:r>
              <a:rPr lang="zh-CN" altLang="en-US" sz="4000" strike="noStrike" noProof="1">
                <a:solidFill>
                  <a:srgbClr val="FF3399"/>
                </a:solidFill>
              </a:rPr>
              <a:t>把“小草偷偷地从土里钻出来”换为“小草一下子从土里生出来”，体会其表达效果有何不同。哪个好</a:t>
            </a:r>
            <a:r>
              <a:rPr lang="zh-CN" altLang="en-US" sz="4000" strike="noStrike" noProof="1"/>
              <a:t> </a:t>
            </a:r>
          </a:p>
        </p:txBody>
      </p:sp>
      <p:sp>
        <p:nvSpPr>
          <p:cNvPr id="18434" name="文本占位符 101378"/>
          <p:cNvSpPr>
            <a:spLocks noGrp="1" noRot="1"/>
          </p:cNvSpPr>
          <p:nvPr>
            <p:ph idx="1"/>
          </p:nvPr>
        </p:nvSpPr>
        <p:spPr>
          <a:xfrm>
            <a:off x="533400" y="3141663"/>
            <a:ext cx="8077200" cy="3030537"/>
          </a:xfrm>
        </p:spPr>
        <p:txBody>
          <a:bodyPr anchor="t"/>
          <a:lstStyle/>
          <a:p>
            <a:r>
              <a:rPr lang="zh-CN" altLang="en-US" b="1" dirty="0" smtClean="0">
                <a:solidFill>
                  <a:schemeClr val="folHlink"/>
                </a:solidFill>
              </a:rPr>
              <a:t>拟人，</a:t>
            </a:r>
            <a:r>
              <a:rPr lang="en-US" altLang="zh-CN" b="1" dirty="0" smtClean="0">
                <a:solidFill>
                  <a:schemeClr val="folHlink"/>
                </a:solidFill>
              </a:rPr>
              <a:t>“</a:t>
            </a:r>
            <a:r>
              <a:rPr lang="zh-CN" altLang="en-US" b="1" dirty="0">
                <a:solidFill>
                  <a:schemeClr val="folHlink"/>
                </a:solidFill>
              </a:rPr>
              <a:t>钻”和“偷偷”用得好，“钻”既表现春草冲破土层的挤劲，又用“偷偷地”修饰，</a:t>
            </a:r>
            <a:r>
              <a:rPr lang="zh-CN" altLang="en-US" b="1" dirty="0" smtClean="0">
                <a:solidFill>
                  <a:schemeClr val="folHlink"/>
                </a:solidFill>
              </a:rPr>
              <a:t>形容写出不经意之间，春草已悄然而出的情景和作者的惊喜。两词表现出小草的情态和动作，仿佛有灵性、有个性。生动地描写小草旺盛的生命力</a:t>
            </a:r>
            <a:r>
              <a:rPr lang="zh-CN" altLang="en-US" dirty="0" smtClean="0">
                <a:solidFill>
                  <a:schemeClr val="folHlink"/>
                </a:solidFill>
              </a:rPr>
              <a:t>。</a:t>
            </a:r>
            <a:endParaRPr lang="zh-CN" altLang="en-US" dirty="0">
              <a:solidFill>
                <a:schemeClr val="folHlink"/>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标题 103425"/>
          <p:cNvSpPr>
            <a:spLocks noGrp="1" noRot="1"/>
          </p:cNvSpPr>
          <p:nvPr>
            <p:ph type="title"/>
          </p:nvPr>
        </p:nvSpPr>
        <p:spPr/>
        <p:txBody>
          <a:bodyPr anchor="ctr"/>
          <a:lstStyle/>
          <a:p>
            <a:pPr fontAlgn="base"/>
            <a:endParaRPr strike="noStrike" noProof="1"/>
          </a:p>
        </p:txBody>
      </p:sp>
      <p:sp>
        <p:nvSpPr>
          <p:cNvPr id="20482" name="文本占位符 103426"/>
          <p:cNvSpPr>
            <a:spLocks noGrp="1" noRot="1"/>
          </p:cNvSpPr>
          <p:nvPr>
            <p:ph idx="1"/>
          </p:nvPr>
        </p:nvSpPr>
        <p:spPr>
          <a:xfrm>
            <a:off x="533400" y="1673225"/>
            <a:ext cx="8077200" cy="2187575"/>
          </a:xfrm>
        </p:spPr>
        <p:txBody>
          <a:bodyPr anchor="t"/>
          <a:lstStyle/>
          <a:p>
            <a:r>
              <a:rPr lang="zh-CN" altLang="en-US" b="1" dirty="0">
                <a:solidFill>
                  <a:schemeClr val="folHlink"/>
                </a:solidFill>
              </a:rPr>
              <a:t>这些景象也正映现出了作者春天的一股强烈的热爱之情。这种用景物的描写来寄托作者感情的写法，叫做借景抒情，也叫情景交融。</a:t>
            </a:r>
            <a:r>
              <a:rPr lang="zh-CN" altLang="en-US" dirty="0"/>
              <a:t> </a:t>
            </a:r>
          </a:p>
        </p:txBody>
      </p:sp>
      <p:sp>
        <p:nvSpPr>
          <p:cNvPr id="20483" name="文本框 103427"/>
          <p:cNvSpPr txBox="1"/>
          <p:nvPr/>
        </p:nvSpPr>
        <p:spPr>
          <a:xfrm>
            <a:off x="755650" y="4149725"/>
            <a:ext cx="7777163" cy="2227263"/>
          </a:xfrm>
          <a:prstGeom prst="rect">
            <a:avLst/>
          </a:prstGeom>
          <a:noFill/>
          <a:ln w="9525">
            <a:noFill/>
          </a:ln>
        </p:spPr>
        <p:txBody>
          <a:bodyPr anchor="t">
            <a:spAutoFit/>
          </a:bodyPr>
          <a:lstStyle/>
          <a:p>
            <a:r>
              <a:rPr lang="zh-CN" altLang="en-US" dirty="0">
                <a:solidFill>
                  <a:schemeClr val="hlink"/>
                </a:solidFill>
                <a:latin typeface="Arial" panose="020B0604020202020204" pitchFamily="34" charset="0"/>
                <a:ea typeface="楷体_GB2312" pitchFamily="49" charset="-122"/>
              </a:rPr>
              <a:t>如：叶子，心情好的时候是嫩嫩的，绿绿的，心情不好的时候是粗粗的、黑黑的，或者是枯干的，或者</a:t>
            </a:r>
            <a:r>
              <a:rPr lang="en-US" altLang="zh-CN">
                <a:solidFill>
                  <a:schemeClr val="hlink"/>
                </a:solidFill>
                <a:latin typeface="Arial" panose="020B0604020202020204" pitchFamily="34" charset="0"/>
                <a:ea typeface="楷体_GB2312" pitchFamily="49" charset="-122"/>
              </a:rPr>
              <a:t>……</a:t>
            </a:r>
          </a:p>
          <a:p>
            <a:r>
              <a:rPr lang="zh-CN" altLang="en-US" dirty="0">
                <a:solidFill>
                  <a:schemeClr val="hlink"/>
                </a:solidFill>
                <a:latin typeface="Arial" panose="020B0604020202020204" pitchFamily="34" charset="0"/>
                <a:ea typeface="楷体_GB2312" pitchFamily="49" charset="-122"/>
              </a:rPr>
              <a:t>风，心情好的时候是轻悄悄的，心情不好的时候是凛冽的，刺骨的。</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标题 104449"/>
          <p:cNvSpPr>
            <a:spLocks noGrp="1" noRot="1"/>
          </p:cNvSpPr>
          <p:nvPr>
            <p:ph type="title"/>
          </p:nvPr>
        </p:nvSpPr>
        <p:spPr/>
        <p:txBody>
          <a:bodyPr anchor="ctr"/>
          <a:lstStyle/>
          <a:p>
            <a:pPr fontAlgn="base"/>
            <a:endParaRPr strike="noStrike" noProof="1"/>
          </a:p>
        </p:txBody>
      </p:sp>
      <p:sp>
        <p:nvSpPr>
          <p:cNvPr id="21506" name="文本占位符 104450"/>
          <p:cNvSpPr>
            <a:spLocks noGrp="1" noRot="1"/>
          </p:cNvSpPr>
          <p:nvPr>
            <p:ph idx="1"/>
          </p:nvPr>
        </p:nvSpPr>
        <p:spPr>
          <a:xfrm>
            <a:off x="533400" y="1673225"/>
            <a:ext cx="8077200" cy="2116138"/>
          </a:xfrm>
        </p:spPr>
        <p:txBody>
          <a:bodyPr anchor="t"/>
          <a:lstStyle/>
          <a:p>
            <a:pPr>
              <a:lnSpc>
                <a:spcPct val="90000"/>
              </a:lnSpc>
            </a:pPr>
            <a:r>
              <a:rPr lang="zh-CN" altLang="en-US" dirty="0">
                <a:solidFill>
                  <a:schemeClr val="hlink"/>
                </a:solidFill>
              </a:rPr>
              <a:t>草，心情好的时候是软绵绵的，更好的时候，甚至是散发着阵阵清香。</a:t>
            </a:r>
          </a:p>
          <a:p>
            <a:pPr>
              <a:lnSpc>
                <a:spcPct val="90000"/>
              </a:lnSpc>
            </a:pPr>
            <a:r>
              <a:rPr lang="zh-CN" altLang="en-US" dirty="0">
                <a:solidFill>
                  <a:schemeClr val="hlink"/>
                </a:solidFill>
              </a:rPr>
              <a:t>心情不好的时候是</a:t>
            </a:r>
            <a:r>
              <a:rPr lang="en-US" altLang="zh-CN">
                <a:solidFill>
                  <a:schemeClr val="hlink"/>
                </a:solidFill>
              </a:rPr>
              <a:t>——</a:t>
            </a:r>
            <a:r>
              <a:rPr lang="zh-CN" altLang="en-US" dirty="0">
                <a:solidFill>
                  <a:schemeClr val="hlink"/>
                </a:solidFill>
              </a:rPr>
              <a:t>硬梆梆的，针刺般的，甚至是恶臭。</a:t>
            </a:r>
            <a:r>
              <a:rPr lang="zh-CN" altLang="en-US" dirty="0"/>
              <a:t> </a:t>
            </a:r>
          </a:p>
        </p:txBody>
      </p:sp>
      <p:sp>
        <p:nvSpPr>
          <p:cNvPr id="21507" name="文本框 104451"/>
          <p:cNvSpPr txBox="1"/>
          <p:nvPr/>
        </p:nvSpPr>
        <p:spPr>
          <a:xfrm>
            <a:off x="611188" y="4149725"/>
            <a:ext cx="6985000" cy="519113"/>
          </a:xfrm>
          <a:prstGeom prst="rect">
            <a:avLst/>
          </a:prstGeom>
          <a:noFill/>
          <a:ln w="9525">
            <a:noFill/>
          </a:ln>
        </p:spPr>
        <p:txBody>
          <a:bodyPr anchor="t">
            <a:spAutoFit/>
          </a:bodyPr>
          <a:lstStyle/>
          <a:p>
            <a:pPr>
              <a:spcBef>
                <a:spcPct val="50000"/>
              </a:spcBef>
            </a:pPr>
            <a:endParaRPr lang="zh-CN" dirty="0">
              <a:latin typeface="Arial" panose="020B0604020202020204" pitchFamily="34" charset="0"/>
              <a:ea typeface="楷体_GB2312"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占位符 105474"/>
          <p:cNvSpPr>
            <a:spLocks noGrp="1" noRot="1"/>
          </p:cNvSpPr>
          <p:nvPr>
            <p:ph idx="1"/>
          </p:nvPr>
        </p:nvSpPr>
        <p:spPr>
          <a:xfrm>
            <a:off x="-252412" y="404813"/>
            <a:ext cx="8077200" cy="6048375"/>
          </a:xfrm>
        </p:spPr>
        <p:txBody>
          <a:bodyPr anchor="t"/>
          <a:lstStyle/>
          <a:p>
            <a:pPr>
              <a:lnSpc>
                <a:spcPct val="90000"/>
              </a:lnSpc>
            </a:pPr>
            <a:r>
              <a:rPr lang="zh-CN" altLang="en-US" sz="2800" b="1" dirty="0">
                <a:solidFill>
                  <a:schemeClr val="hlink"/>
                </a:solidFill>
              </a:rPr>
              <a:t>这种情景交融的写法也是我们进行品味和欣赏文章的另一种重要方法。同时这种方法放在我们的作文中也同样会为我们的作文增色不少。</a:t>
            </a:r>
          </a:p>
          <a:p>
            <a:pPr>
              <a:lnSpc>
                <a:spcPct val="90000"/>
              </a:lnSpc>
            </a:pPr>
            <a:r>
              <a:rPr lang="zh-CN" altLang="en-US" sz="2800" b="1" dirty="0">
                <a:solidFill>
                  <a:schemeClr val="hlink"/>
                </a:solidFill>
              </a:rPr>
              <a:t>学会在文章中欣赏它情景交融的地方，学会在作文中运用借景抒情的方法，是我们学习这篇课文的精髓之一。</a:t>
            </a:r>
          </a:p>
          <a:p>
            <a:pPr>
              <a:lnSpc>
                <a:spcPct val="90000"/>
              </a:lnSpc>
            </a:pPr>
            <a:r>
              <a:rPr lang="zh-CN" altLang="en-US" sz="2800" b="1" dirty="0">
                <a:solidFill>
                  <a:schemeClr val="hlink"/>
                </a:solidFill>
              </a:rPr>
              <a:t>因此，今天的第一个作业就是要来运用这个精髓：在接下来的四段中，自己学着欣赏这四幅画面，春花图，春风图，春雨图和迎春图。</a:t>
            </a:r>
          </a:p>
          <a:p>
            <a:pPr>
              <a:lnSpc>
                <a:spcPct val="90000"/>
              </a:lnSpc>
            </a:pPr>
            <a:r>
              <a:rPr lang="zh-CN" altLang="en-US" sz="2800" b="1" dirty="0">
                <a:solidFill>
                  <a:schemeClr val="hlink"/>
                </a:solidFill>
              </a:rPr>
              <a:t>主要抓住两个点：第一，描写过程中运用了什么修辞手法，起到了什么作用。第二，哪些地方是属于情景交融的，有什么效果？</a:t>
            </a:r>
          </a:p>
          <a:p>
            <a:pPr>
              <a:lnSpc>
                <a:spcPct val="90000"/>
              </a:lnSpc>
            </a:pPr>
            <a:r>
              <a:rPr lang="zh-CN" altLang="en-US" sz="2800" b="1" dirty="0">
                <a:solidFill>
                  <a:schemeClr val="hlink"/>
                </a:solidFill>
              </a:rPr>
              <a:t>在学习运用这两种方法的同时，有一个最基本的要求：认真的阅读文章，带着问题去思考。</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占位符 107522"/>
          <p:cNvSpPr>
            <a:spLocks noGrp="1" noRot="1"/>
          </p:cNvSpPr>
          <p:nvPr>
            <p:ph idx="1"/>
          </p:nvPr>
        </p:nvSpPr>
        <p:spPr>
          <a:xfrm>
            <a:off x="250825" y="404813"/>
            <a:ext cx="8077200" cy="6453187"/>
          </a:xfrm>
        </p:spPr>
        <p:txBody>
          <a:bodyPr anchor="t"/>
          <a:lstStyle/>
          <a:p>
            <a:pPr>
              <a:lnSpc>
                <a:spcPct val="90000"/>
              </a:lnSpc>
            </a:pPr>
            <a:r>
              <a:rPr lang="zh-CN" altLang="en-US" sz="2800" b="1" dirty="0">
                <a:solidFill>
                  <a:schemeClr val="folHlink"/>
                </a:solidFill>
              </a:rPr>
              <a:t>用拟人</a:t>
            </a:r>
            <a:r>
              <a:rPr lang="zh-CN" altLang="en-US" sz="2400" b="1" dirty="0">
                <a:solidFill>
                  <a:schemeClr val="hlink"/>
                </a:solidFill>
              </a:rPr>
              <a:t>，写桃树、杏树、梨树；不简单地说花朵开得茂盛，而以“你不让我，我不让你，都开满了花赶趟儿”描述，寓树以人的情态、动作，“赶趟儿”，表明争先恐后地，要赶上这一趟儿，赶春天，赶春光，百花争春，这就把春写活了。</a:t>
            </a:r>
          </a:p>
          <a:p>
            <a:pPr>
              <a:lnSpc>
                <a:spcPct val="90000"/>
              </a:lnSpc>
            </a:pPr>
            <a:r>
              <a:rPr lang="zh-CN" altLang="en-US" sz="2800" b="1" dirty="0">
                <a:solidFill>
                  <a:schemeClr val="folHlink"/>
                </a:solidFill>
              </a:rPr>
              <a:t>用衬托</a:t>
            </a:r>
            <a:r>
              <a:rPr lang="zh-CN" altLang="en-US" sz="2400" b="1" dirty="0">
                <a:solidFill>
                  <a:schemeClr val="hlink"/>
                </a:solidFill>
              </a:rPr>
              <a:t>，</a:t>
            </a:r>
            <a:r>
              <a:rPr lang="zh-CN" altLang="en-US" sz="2400" b="1" u="sng" dirty="0">
                <a:solidFill>
                  <a:schemeClr val="hlink"/>
                </a:solidFill>
              </a:rPr>
              <a:t>写蜂飞蝶舞，也是衬托花儿的繁茂与香甜。同时用蜂蝶的“闹、飞”衬花的香甜艳丽，使画面有动有静，有声有色有味</a:t>
            </a:r>
          </a:p>
          <a:p>
            <a:pPr>
              <a:lnSpc>
                <a:spcPct val="90000"/>
              </a:lnSpc>
            </a:pPr>
            <a:r>
              <a:rPr lang="zh-CN" altLang="en-US" sz="2800" b="1" dirty="0">
                <a:solidFill>
                  <a:schemeClr val="folHlink"/>
                </a:solidFill>
              </a:rPr>
              <a:t>用比喻</a:t>
            </a:r>
            <a:r>
              <a:rPr lang="zh-CN" altLang="en-US" sz="2400" b="1" dirty="0">
                <a:solidFill>
                  <a:schemeClr val="hlink"/>
                </a:solidFill>
              </a:rPr>
              <a:t>，</a:t>
            </a:r>
            <a:r>
              <a:rPr lang="en-US" altLang="zh-CN" sz="2400" b="1" dirty="0">
                <a:solidFill>
                  <a:schemeClr val="hlink"/>
                </a:solidFill>
              </a:rPr>
              <a:t>1</a:t>
            </a:r>
            <a:r>
              <a:rPr lang="zh-CN" altLang="en-US" sz="2400" b="1" dirty="0">
                <a:solidFill>
                  <a:schemeClr val="hlink"/>
                </a:solidFill>
              </a:rPr>
              <a:t>，写花色的艳丽，不直接说出红的桃花、粉的杏花、白的梨花，而用“火”、“霞”、“雪”来比喻，不仅使色彩更鲜明，而且激起读者丰富的想象。</a:t>
            </a:r>
          </a:p>
          <a:p>
            <a:pPr>
              <a:lnSpc>
                <a:spcPct val="90000"/>
              </a:lnSpc>
            </a:pPr>
            <a:r>
              <a:rPr lang="zh-CN" altLang="en-US" sz="2400" b="1" dirty="0">
                <a:solidFill>
                  <a:schemeClr val="hlink"/>
                </a:solidFill>
              </a:rPr>
              <a:t>      </a:t>
            </a:r>
            <a:r>
              <a:rPr lang="en-US" altLang="zh-CN" sz="2400" b="1" dirty="0">
                <a:solidFill>
                  <a:schemeClr val="hlink"/>
                </a:solidFill>
              </a:rPr>
              <a:t>2</a:t>
            </a:r>
            <a:r>
              <a:rPr lang="zh-CN" altLang="en-US" sz="2400" b="1" dirty="0">
                <a:solidFill>
                  <a:schemeClr val="hlink"/>
                </a:solidFill>
              </a:rPr>
              <a:t>，为什么要把遍地的野花比喻成眼睛、星星？没有直接写到太阳，但却能够让人感受到一股明媚的阳光，没有直接写到风，但却能够让人明显地感到一股习习的春风。作者把野花比喻成眨呀眨的星星，很含蓄的写到了风，写到了太阳，使整个画面充满了动感。同时他也将这段对春花的描写引到了下一段对春风的描写。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标题 93185"/>
          <p:cNvSpPr>
            <a:spLocks noGrp="1" noRot="1"/>
          </p:cNvSpPr>
          <p:nvPr>
            <p:ph type="title"/>
          </p:nvPr>
        </p:nvSpPr>
        <p:spPr>
          <a:xfrm>
            <a:off x="1403350" y="188913"/>
            <a:ext cx="4895850" cy="1066800"/>
          </a:xfrm>
        </p:spPr>
        <p:txBody>
          <a:bodyPr anchor="ctr"/>
          <a:lstStyle/>
          <a:p>
            <a:pPr fontAlgn="base"/>
            <a:r>
              <a:rPr lang="zh-CN" altLang="en-US" b="1" strike="noStrike" noProof="1"/>
              <a:t>作者介绍</a:t>
            </a:r>
          </a:p>
        </p:txBody>
      </p:sp>
      <p:sp>
        <p:nvSpPr>
          <p:cNvPr id="8194" name="文本占位符 93186"/>
          <p:cNvSpPr>
            <a:spLocks noGrp="1" noRot="1"/>
          </p:cNvSpPr>
          <p:nvPr>
            <p:ph idx="1"/>
          </p:nvPr>
        </p:nvSpPr>
        <p:spPr>
          <a:xfrm>
            <a:off x="250825" y="1341438"/>
            <a:ext cx="8353425" cy="5256212"/>
          </a:xfrm>
        </p:spPr>
        <p:txBody>
          <a:bodyPr anchor="t"/>
          <a:lstStyle/>
          <a:p>
            <a:r>
              <a:rPr lang="zh-CN" altLang="en-US" b="1" dirty="0"/>
              <a:t>朱自清</a:t>
            </a:r>
            <a:r>
              <a:rPr lang="zh-CN" altLang="en-US" b="1" dirty="0">
                <a:latin typeface="华文新魏" panose="02010800040101010101" pitchFamily="2" charset="-122"/>
                <a:ea typeface="华文新魏" panose="02010800040101010101" pitchFamily="2" charset="-122"/>
              </a:rPr>
              <a:t>（</a:t>
            </a:r>
            <a:r>
              <a:rPr lang="en-US" altLang="zh-CN" b="1" dirty="0">
                <a:latin typeface="华文新魏" panose="02010800040101010101" pitchFamily="2" charset="-122"/>
                <a:ea typeface="华文新魏" panose="02010800040101010101" pitchFamily="2" charset="-122"/>
              </a:rPr>
              <a:t>1898</a:t>
            </a:r>
            <a:r>
              <a:rPr lang="zh-CN" altLang="en-US" b="1" dirty="0">
                <a:latin typeface="华文新魏" panose="02010800040101010101" pitchFamily="2" charset="-122"/>
                <a:ea typeface="华文新魏" panose="02010800040101010101" pitchFamily="2" charset="-122"/>
              </a:rPr>
              <a:t>～</a:t>
            </a:r>
            <a:r>
              <a:rPr lang="en-US" altLang="zh-CN" b="1" dirty="0">
                <a:latin typeface="华文新魏" panose="02010800040101010101" pitchFamily="2" charset="-122"/>
                <a:ea typeface="华文新魏" panose="02010800040101010101" pitchFamily="2" charset="-122"/>
              </a:rPr>
              <a:t>1948</a:t>
            </a:r>
            <a:r>
              <a:rPr lang="zh-CN" altLang="en-US" b="1" dirty="0">
                <a:latin typeface="华文新魏" panose="02010800040101010101" pitchFamily="2" charset="-122"/>
                <a:ea typeface="华文新魏" panose="02010800040101010101" pitchFamily="2" charset="-122"/>
              </a:rPr>
              <a:t>）：</a:t>
            </a:r>
            <a:r>
              <a:rPr lang="zh-CN" altLang="en-US" b="1" dirty="0"/>
              <a:t>                          现代</a:t>
            </a:r>
            <a:r>
              <a:rPr lang="zh-CN" altLang="en-US" b="1" dirty="0">
                <a:hlinkClick r:id="rId2"/>
              </a:rPr>
              <a:t>散文</a:t>
            </a:r>
            <a:r>
              <a:rPr lang="zh-CN" altLang="en-US" b="1" dirty="0"/>
              <a:t>家、</a:t>
            </a:r>
            <a:r>
              <a:rPr lang="zh-CN" altLang="en-US" b="1" dirty="0">
                <a:hlinkClick r:id="rId3"/>
              </a:rPr>
              <a:t>诗人</a:t>
            </a:r>
            <a:r>
              <a:rPr lang="zh-CN" altLang="en-US" b="1" dirty="0"/>
              <a:t>。原名朱自华，            字佩弦，号秋实。原籍浙江绍兴。 </a:t>
            </a:r>
          </a:p>
          <a:p>
            <a:r>
              <a:rPr lang="zh-CN" altLang="en-US" b="1" dirty="0"/>
              <a:t>作品：</a:t>
            </a:r>
            <a:r>
              <a:rPr lang="en-US" altLang="zh-CN" b="1" dirty="0">
                <a:solidFill>
                  <a:schemeClr val="folHlink"/>
                </a:solidFill>
              </a:rPr>
              <a:t>《</a:t>
            </a:r>
            <a:r>
              <a:rPr lang="zh-CN" altLang="en-US" b="1" dirty="0">
                <a:solidFill>
                  <a:schemeClr val="folHlink"/>
                </a:solidFill>
              </a:rPr>
              <a:t>匆匆</a:t>
            </a:r>
            <a:r>
              <a:rPr lang="en-US" altLang="zh-CN" b="1" dirty="0">
                <a:solidFill>
                  <a:schemeClr val="folHlink"/>
                </a:solidFill>
              </a:rPr>
              <a:t>》《</a:t>
            </a:r>
            <a:r>
              <a:rPr lang="zh-CN" altLang="en-US" b="1" dirty="0">
                <a:solidFill>
                  <a:schemeClr val="folHlink"/>
                </a:solidFill>
              </a:rPr>
              <a:t>春</a:t>
            </a:r>
            <a:r>
              <a:rPr lang="en-US" altLang="zh-CN" b="1" dirty="0">
                <a:solidFill>
                  <a:schemeClr val="folHlink"/>
                </a:solidFill>
              </a:rPr>
              <a:t>》《</a:t>
            </a:r>
            <a:r>
              <a:rPr lang="zh-CN" altLang="en-US" b="1" dirty="0">
                <a:solidFill>
                  <a:schemeClr val="folHlink"/>
                </a:solidFill>
              </a:rPr>
              <a:t>背影</a:t>
            </a:r>
            <a:r>
              <a:rPr lang="en-US" altLang="zh-CN" b="1" dirty="0">
                <a:solidFill>
                  <a:schemeClr val="folHlink"/>
                </a:solidFill>
              </a:rPr>
              <a:t>》              《</a:t>
            </a:r>
            <a:r>
              <a:rPr lang="zh-CN" altLang="en-US" b="1" dirty="0">
                <a:solidFill>
                  <a:schemeClr val="folHlink"/>
                </a:solidFill>
              </a:rPr>
              <a:t>荷塘月色</a:t>
            </a:r>
            <a:r>
              <a:rPr lang="en-US" altLang="zh-CN" b="1" dirty="0">
                <a:solidFill>
                  <a:schemeClr val="folHlink"/>
                </a:solidFill>
              </a:rPr>
              <a:t>》《</a:t>
            </a:r>
            <a:r>
              <a:rPr lang="zh-CN" altLang="en-US" b="1" dirty="0">
                <a:solidFill>
                  <a:schemeClr val="folHlink"/>
                </a:solidFill>
              </a:rPr>
              <a:t>桨声灯影里的秦淮河</a:t>
            </a:r>
            <a:r>
              <a:rPr lang="en-US" altLang="zh-CN" b="1">
                <a:solidFill>
                  <a:schemeClr val="folHlink"/>
                </a:solidFill>
              </a:rPr>
              <a:t>》</a:t>
            </a:r>
          </a:p>
          <a:p>
            <a:r>
              <a:rPr lang="zh-CN" altLang="en-US" b="1" dirty="0"/>
              <a:t>散文特点：素朴缜密、清隽沉郁，以语言洗炼，文笔清丽著称，极富有真情实感。</a:t>
            </a:r>
          </a:p>
          <a:p>
            <a:r>
              <a:rPr lang="zh-CN" altLang="en-US" b="1" dirty="0"/>
              <a:t>郁达夫评价：“朱自清虽则是一个诗人，可是他的散文仍能满贮着那一种诗意。”</a:t>
            </a:r>
          </a:p>
          <a:p>
            <a:endParaRPr lang="zh-CN" altLang="en-US" b="1" dirty="0"/>
          </a:p>
        </p:txBody>
      </p:sp>
      <p:pic>
        <p:nvPicPr>
          <p:cNvPr id="8195" name="图片 93191" descr="zhuziqing"/>
          <p:cNvPicPr>
            <a:picLocks noChangeAspect="1"/>
          </p:cNvPicPr>
          <p:nvPr/>
        </p:nvPicPr>
        <p:blipFill>
          <a:blip r:embed="rId4"/>
          <a:stretch>
            <a:fillRect/>
          </a:stretch>
        </p:blipFill>
        <p:spPr>
          <a:xfrm>
            <a:off x="6659563" y="0"/>
            <a:ext cx="2278062" cy="321310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矩形 109571"/>
          <p:cNvSpPr/>
          <p:nvPr/>
        </p:nvSpPr>
        <p:spPr>
          <a:xfrm>
            <a:off x="755650" y="476250"/>
            <a:ext cx="6080125" cy="457200"/>
          </a:xfrm>
          <a:prstGeom prst="rect">
            <a:avLst/>
          </a:prstGeom>
          <a:noFill/>
          <a:ln w="9525">
            <a:noFill/>
          </a:ln>
        </p:spPr>
        <p:txBody>
          <a:bodyPr wrap="none" anchor="t">
            <a:spAutoFit/>
          </a:bodyPr>
          <a:lstStyle/>
          <a:p>
            <a:r>
              <a:rPr lang="en-US" altLang="zh-CN" sz="2400" dirty="0">
                <a:solidFill>
                  <a:schemeClr val="tx1"/>
                </a:solidFill>
                <a:latin typeface="Times New Roman" panose="02020603050405020304" pitchFamily="18" charset="0"/>
                <a:ea typeface="楷体_GB2312" pitchFamily="49" charset="-122"/>
              </a:rPr>
              <a:t>“ </a:t>
            </a:r>
            <a:r>
              <a:rPr lang="zh-CN" altLang="en-US" sz="2400" dirty="0">
                <a:solidFill>
                  <a:schemeClr val="tx1"/>
                </a:solidFill>
                <a:latin typeface="Times New Roman" panose="02020603050405020304" pitchFamily="18" charset="0"/>
                <a:ea typeface="楷体_GB2312" pitchFamily="49" charset="-122"/>
              </a:rPr>
              <a:t>你不让我，我不让你，都开满了花赶趟儿</a:t>
            </a:r>
            <a:r>
              <a:rPr lang="zh-CN" altLang="en-US" sz="2400">
                <a:solidFill>
                  <a:schemeClr val="tx1"/>
                </a:solidFill>
                <a:latin typeface="Times New Roman" panose="02020603050405020304" pitchFamily="18" charset="0"/>
                <a:ea typeface="楷体_GB2312" pitchFamily="49" charset="-122"/>
              </a:rPr>
              <a:t>”</a:t>
            </a:r>
          </a:p>
        </p:txBody>
      </p:sp>
      <p:sp>
        <p:nvSpPr>
          <p:cNvPr id="109573" name="矩形 109572"/>
          <p:cNvSpPr/>
          <p:nvPr/>
        </p:nvSpPr>
        <p:spPr>
          <a:xfrm>
            <a:off x="395288" y="908050"/>
            <a:ext cx="8080375" cy="457200"/>
          </a:xfrm>
          <a:prstGeom prst="rect">
            <a:avLst/>
          </a:prstGeom>
          <a:noFill/>
          <a:ln w="9525">
            <a:noFill/>
          </a:ln>
        </p:spPr>
        <p:txBody>
          <a:bodyPr anchor="t">
            <a:spAutoFit/>
          </a:bodyPr>
          <a:lstStyle/>
          <a:p>
            <a:r>
              <a:rPr lang="zh-CN" altLang="en-US" sz="2400" dirty="0">
                <a:solidFill>
                  <a:schemeClr val="hlink"/>
                </a:solidFill>
                <a:latin typeface="Times New Roman" panose="02020603050405020304" pitchFamily="18" charset="0"/>
                <a:ea typeface="楷体_GB2312" pitchFamily="49" charset="-122"/>
              </a:rPr>
              <a:t>拟人，写出了春花竟相开放的情景。这是视觉效果</a:t>
            </a:r>
            <a:endParaRPr lang="zh-CN" altLang="en-US" sz="2400">
              <a:solidFill>
                <a:schemeClr val="hlink"/>
              </a:solidFill>
              <a:latin typeface="Times New Roman" panose="02020603050405020304" pitchFamily="18" charset="0"/>
              <a:ea typeface="楷体_GB2312" pitchFamily="49" charset="-122"/>
            </a:endParaRPr>
          </a:p>
        </p:txBody>
      </p:sp>
      <p:sp>
        <p:nvSpPr>
          <p:cNvPr id="109574" name="矩形 109573"/>
          <p:cNvSpPr/>
          <p:nvPr/>
        </p:nvSpPr>
        <p:spPr>
          <a:xfrm>
            <a:off x="755650" y="1341438"/>
            <a:ext cx="4854575" cy="457200"/>
          </a:xfrm>
          <a:prstGeom prst="rect">
            <a:avLst/>
          </a:prstGeom>
          <a:noFill/>
          <a:ln w="9525">
            <a:noFill/>
          </a:ln>
        </p:spPr>
        <p:txBody>
          <a:bodyPr wrap="none" anchor="t">
            <a:spAutoFit/>
          </a:bodyPr>
          <a:lstStyle/>
          <a:p>
            <a:r>
              <a:rPr lang="en-US" altLang="zh-CN" sz="2400" dirty="0">
                <a:solidFill>
                  <a:schemeClr val="tx1"/>
                </a:solidFill>
                <a:latin typeface="Times New Roman" panose="02020603050405020304" pitchFamily="18" charset="0"/>
                <a:ea typeface="楷体_GB2312" pitchFamily="49" charset="-122"/>
              </a:rPr>
              <a:t>“ </a:t>
            </a:r>
            <a:r>
              <a:rPr lang="zh-CN" altLang="en-US" sz="2400" dirty="0">
                <a:solidFill>
                  <a:schemeClr val="tx1"/>
                </a:solidFill>
                <a:latin typeface="Times New Roman" panose="02020603050405020304" pitchFamily="18" charset="0"/>
                <a:ea typeface="楷体_GB2312" pitchFamily="49" charset="-122"/>
              </a:rPr>
              <a:t>红的像火，粉的像霞，白的像雪”</a:t>
            </a:r>
          </a:p>
        </p:txBody>
      </p:sp>
      <p:sp>
        <p:nvSpPr>
          <p:cNvPr id="109575" name="矩形 109574"/>
          <p:cNvSpPr/>
          <p:nvPr/>
        </p:nvSpPr>
        <p:spPr>
          <a:xfrm>
            <a:off x="457200" y="1752600"/>
            <a:ext cx="8108950" cy="457200"/>
          </a:xfrm>
          <a:prstGeom prst="rect">
            <a:avLst/>
          </a:prstGeom>
          <a:noFill/>
          <a:ln w="9525">
            <a:noFill/>
          </a:ln>
        </p:spPr>
        <p:txBody>
          <a:bodyPr wrap="none" anchor="t">
            <a:spAutoFit/>
          </a:bodyPr>
          <a:lstStyle/>
          <a:p>
            <a:r>
              <a:rPr lang="zh-CN" altLang="en-US" sz="2400" dirty="0">
                <a:solidFill>
                  <a:schemeClr val="hlink"/>
                </a:solidFill>
                <a:latin typeface="Times New Roman" panose="02020603050405020304" pitchFamily="18" charset="0"/>
                <a:ea typeface="楷体_GB2312" pitchFamily="49" charset="-122"/>
              </a:rPr>
              <a:t>比喻、排比，写出了春花争艳，万紫千红的景象。视觉效果</a:t>
            </a:r>
          </a:p>
        </p:txBody>
      </p:sp>
      <p:sp>
        <p:nvSpPr>
          <p:cNvPr id="109576" name="矩形 109575"/>
          <p:cNvSpPr/>
          <p:nvPr/>
        </p:nvSpPr>
        <p:spPr>
          <a:xfrm>
            <a:off x="755650" y="2205038"/>
            <a:ext cx="4549775" cy="884237"/>
          </a:xfrm>
          <a:prstGeom prst="rect">
            <a:avLst/>
          </a:prstGeom>
          <a:noFill/>
          <a:ln w="9525">
            <a:noFill/>
          </a:ln>
        </p:spPr>
        <p:txBody>
          <a:bodyPr wrap="none" anchor="t">
            <a:spAutoFit/>
          </a:bodyPr>
          <a:lstStyle/>
          <a:p>
            <a:r>
              <a:rPr lang="en-US" altLang="zh-CN" sz="2400" dirty="0">
                <a:solidFill>
                  <a:schemeClr val="tx1"/>
                </a:solidFill>
                <a:latin typeface="Times New Roman" panose="02020603050405020304" pitchFamily="18" charset="0"/>
                <a:ea typeface="楷体_GB2312" pitchFamily="49" charset="-122"/>
              </a:rPr>
              <a:t>“</a:t>
            </a:r>
            <a:r>
              <a:rPr lang="zh-CN" altLang="en-US" sz="2400" dirty="0">
                <a:solidFill>
                  <a:schemeClr val="tx1"/>
                </a:solidFill>
                <a:latin typeface="Times New Roman" panose="02020603050405020304" pitchFamily="18" charset="0"/>
                <a:ea typeface="楷体_GB2312" pitchFamily="49" charset="-122"/>
              </a:rPr>
              <a:t>花里带着甜味儿”</a:t>
            </a:r>
          </a:p>
          <a:p>
            <a:r>
              <a:rPr lang="zh-CN" altLang="en-US" dirty="0">
                <a:latin typeface="Arial" panose="020B0604020202020204" pitchFamily="34" charset="0"/>
                <a:ea typeface="楷体_GB2312" pitchFamily="49" charset="-122"/>
              </a:rPr>
              <a:t> </a:t>
            </a:r>
            <a:r>
              <a:rPr lang="zh-CN" altLang="en-US" sz="2400" dirty="0">
                <a:solidFill>
                  <a:schemeClr val="hlink"/>
                </a:solidFill>
                <a:latin typeface="Arial" panose="020B0604020202020204" pitchFamily="34" charset="0"/>
                <a:ea typeface="楷体_GB2312" pitchFamily="49" charset="-122"/>
              </a:rPr>
              <a:t>“甜”从味觉上写出了花的香味儿</a:t>
            </a:r>
          </a:p>
        </p:txBody>
      </p:sp>
      <p:sp>
        <p:nvSpPr>
          <p:cNvPr id="109577" name="矩形 109576"/>
          <p:cNvSpPr/>
          <p:nvPr/>
        </p:nvSpPr>
        <p:spPr>
          <a:xfrm>
            <a:off x="762000" y="3276600"/>
            <a:ext cx="6724650" cy="457200"/>
          </a:xfrm>
          <a:prstGeom prst="rect">
            <a:avLst/>
          </a:prstGeom>
          <a:noFill/>
          <a:ln w="9525">
            <a:noFill/>
          </a:ln>
        </p:spPr>
        <p:txBody>
          <a:bodyPr wrap="none" anchor="t">
            <a:spAutoFit/>
          </a:bodyPr>
          <a:lstStyle/>
          <a:p>
            <a:r>
              <a:rPr lang="en-US" altLang="zh-CN" sz="2400" dirty="0">
                <a:solidFill>
                  <a:schemeClr val="tx1"/>
                </a:solidFill>
                <a:latin typeface="Times New Roman" panose="02020603050405020304" pitchFamily="18" charset="0"/>
                <a:ea typeface="楷体_GB2312" pitchFamily="49" charset="-122"/>
              </a:rPr>
              <a:t>“ </a:t>
            </a:r>
            <a:r>
              <a:rPr lang="zh-CN" altLang="en-US" sz="2400" dirty="0">
                <a:solidFill>
                  <a:schemeClr val="tx1"/>
                </a:solidFill>
                <a:latin typeface="Times New Roman" panose="02020603050405020304" pitchFamily="18" charset="0"/>
                <a:ea typeface="楷体_GB2312" pitchFamily="49" charset="-122"/>
              </a:rPr>
              <a:t>闭了眼，树上仿佛已经满是桃儿、杏儿、梨儿”</a:t>
            </a:r>
          </a:p>
        </p:txBody>
      </p:sp>
      <p:sp>
        <p:nvSpPr>
          <p:cNvPr id="109578" name="矩形 109577"/>
          <p:cNvSpPr/>
          <p:nvPr/>
        </p:nvSpPr>
        <p:spPr>
          <a:xfrm>
            <a:off x="395288" y="3716338"/>
            <a:ext cx="4451350" cy="457200"/>
          </a:xfrm>
          <a:prstGeom prst="rect">
            <a:avLst/>
          </a:prstGeom>
          <a:noFill/>
          <a:ln w="9525">
            <a:noFill/>
          </a:ln>
        </p:spPr>
        <p:txBody>
          <a:bodyPr wrap="none" anchor="t">
            <a:spAutoFit/>
          </a:bodyPr>
          <a:lstStyle/>
          <a:p>
            <a:r>
              <a:rPr lang="zh-CN" altLang="en-US" sz="2400" dirty="0">
                <a:solidFill>
                  <a:schemeClr val="hlink"/>
                </a:solidFill>
                <a:latin typeface="Times New Roman" panose="02020603050405020304" pitchFamily="18" charset="0"/>
                <a:ea typeface="楷体_GB2312" pitchFamily="49" charset="-122"/>
              </a:rPr>
              <a:t>想象，由眼前的春花想到秋实。</a:t>
            </a:r>
          </a:p>
        </p:txBody>
      </p:sp>
      <p:sp>
        <p:nvSpPr>
          <p:cNvPr id="109579" name="矩形 109578"/>
          <p:cNvSpPr/>
          <p:nvPr/>
        </p:nvSpPr>
        <p:spPr>
          <a:xfrm>
            <a:off x="468313" y="4652963"/>
            <a:ext cx="6889750" cy="457200"/>
          </a:xfrm>
          <a:prstGeom prst="rect">
            <a:avLst/>
          </a:prstGeom>
          <a:noFill/>
          <a:ln w="9525">
            <a:noFill/>
          </a:ln>
        </p:spPr>
        <p:txBody>
          <a:bodyPr wrap="none" anchor="t">
            <a:spAutoFit/>
          </a:bodyPr>
          <a:lstStyle/>
          <a:p>
            <a:r>
              <a:rPr lang="zh-CN" altLang="en-US" sz="2400" dirty="0">
                <a:solidFill>
                  <a:schemeClr val="hlink"/>
                </a:solidFill>
                <a:latin typeface="Times New Roman" panose="02020603050405020304" pitchFamily="18" charset="0"/>
                <a:ea typeface="楷体_GB2312" pitchFamily="49" charset="-122"/>
              </a:rPr>
              <a:t>侧面衬托春花的竟相开放，万紫千红，香味浓郁。</a:t>
            </a:r>
          </a:p>
        </p:txBody>
      </p:sp>
      <p:sp>
        <p:nvSpPr>
          <p:cNvPr id="109580" name="文本框 109579"/>
          <p:cNvSpPr txBox="1"/>
          <p:nvPr/>
        </p:nvSpPr>
        <p:spPr>
          <a:xfrm>
            <a:off x="684213" y="5157788"/>
            <a:ext cx="8077200" cy="822325"/>
          </a:xfrm>
          <a:prstGeom prst="rect">
            <a:avLst/>
          </a:prstGeom>
          <a:noFill/>
          <a:ln w="9525">
            <a:noFill/>
          </a:ln>
        </p:spPr>
        <p:txBody>
          <a:bodyPr anchor="t">
            <a:spAutoFit/>
          </a:bodyPr>
          <a:lstStyle/>
          <a:p>
            <a:r>
              <a:rPr lang="en-US" altLang="zh-CN" sz="2400" dirty="0">
                <a:solidFill>
                  <a:schemeClr val="tx1"/>
                </a:solidFill>
                <a:latin typeface="Times New Roman" panose="02020603050405020304" pitchFamily="18" charset="0"/>
                <a:ea typeface="楷体_GB2312" pitchFamily="49" charset="-122"/>
              </a:rPr>
              <a:t> </a:t>
            </a:r>
            <a:r>
              <a:rPr lang="en-US" altLang="zh-CN" sz="2400" dirty="0">
                <a:solidFill>
                  <a:srgbClr val="FF3399"/>
                </a:solidFill>
                <a:latin typeface="Times New Roman" panose="02020603050405020304" pitchFamily="18" charset="0"/>
                <a:ea typeface="楷体_GB2312" pitchFamily="49" charset="-122"/>
              </a:rPr>
              <a:t>“</a:t>
            </a:r>
            <a:r>
              <a:rPr lang="zh-CN" altLang="en-US" sz="2400" dirty="0">
                <a:solidFill>
                  <a:srgbClr val="FF3399"/>
                </a:solidFill>
                <a:latin typeface="Times New Roman" panose="02020603050405020304" pitchFamily="18" charset="0"/>
                <a:ea typeface="楷体_GB2312" pitchFamily="49" charset="-122"/>
              </a:rPr>
              <a:t>野花遍地是：</a:t>
            </a:r>
            <a:r>
              <a:rPr lang="en-US" altLang="zh-CN" sz="2400">
                <a:solidFill>
                  <a:srgbClr val="FF3399"/>
                </a:solidFill>
                <a:latin typeface="Times New Roman" panose="02020603050405020304" pitchFamily="18" charset="0"/>
                <a:ea typeface="楷体_GB2312" pitchFamily="49" charset="-122"/>
              </a:rPr>
              <a:t>……</a:t>
            </a:r>
            <a:r>
              <a:rPr lang="zh-CN" altLang="en-US" sz="2400" dirty="0">
                <a:solidFill>
                  <a:srgbClr val="FF3399"/>
                </a:solidFill>
                <a:latin typeface="Times New Roman" panose="02020603050405020304" pitchFamily="18" charset="0"/>
                <a:ea typeface="楷体_GB2312" pitchFamily="49" charset="-122"/>
              </a:rPr>
              <a:t>散在草丛里像眼睛，像星星，还眨呀眨的”</a:t>
            </a:r>
          </a:p>
        </p:txBody>
      </p:sp>
      <p:sp>
        <p:nvSpPr>
          <p:cNvPr id="109581" name="矩形 109580"/>
          <p:cNvSpPr/>
          <p:nvPr/>
        </p:nvSpPr>
        <p:spPr>
          <a:xfrm>
            <a:off x="468313" y="5949950"/>
            <a:ext cx="8489950" cy="822325"/>
          </a:xfrm>
          <a:prstGeom prst="rect">
            <a:avLst/>
          </a:prstGeom>
          <a:noFill/>
          <a:ln w="9525">
            <a:noFill/>
          </a:ln>
        </p:spPr>
        <p:txBody>
          <a:bodyPr wrap="none" anchor="t">
            <a:spAutoFit/>
          </a:bodyPr>
          <a:lstStyle/>
          <a:p>
            <a:r>
              <a:rPr lang="zh-CN" altLang="en-US" sz="2400" dirty="0">
                <a:solidFill>
                  <a:schemeClr val="hlink"/>
                </a:solidFill>
                <a:latin typeface="Times New Roman" panose="02020603050405020304" pitchFamily="18" charset="0"/>
                <a:ea typeface="楷体_GB2312" pitchFamily="49" charset="-122"/>
              </a:rPr>
              <a:t>比喻、拟人，从视觉上 写出了野花闪闪发光、轻轻摆动的明丽</a:t>
            </a:r>
          </a:p>
          <a:p>
            <a:r>
              <a:rPr lang="zh-CN" altLang="en-US" sz="2400" dirty="0">
                <a:solidFill>
                  <a:schemeClr val="hlink"/>
                </a:solidFill>
                <a:latin typeface="Times New Roman" panose="02020603050405020304" pitchFamily="18" charset="0"/>
                <a:ea typeface="楷体_GB2312" pitchFamily="49" charset="-122"/>
              </a:rPr>
              <a:t>色彩。</a:t>
            </a:r>
            <a:endParaRPr lang="zh-CN" altLang="en-US" sz="2400">
              <a:solidFill>
                <a:schemeClr val="hlink"/>
              </a:solidFill>
              <a:latin typeface="Times New Roman" panose="02020603050405020304" pitchFamily="18" charset="0"/>
              <a:ea typeface="楷体_GB2312" pitchFamily="49" charset="-122"/>
            </a:endParaRPr>
          </a:p>
        </p:txBody>
      </p:sp>
      <p:sp>
        <p:nvSpPr>
          <p:cNvPr id="109582" name="文本框 109581"/>
          <p:cNvSpPr txBox="1"/>
          <p:nvPr/>
        </p:nvSpPr>
        <p:spPr>
          <a:xfrm>
            <a:off x="755650" y="4221163"/>
            <a:ext cx="8153400" cy="457200"/>
          </a:xfrm>
          <a:prstGeom prst="rect">
            <a:avLst/>
          </a:prstGeom>
          <a:noFill/>
          <a:ln w="9525">
            <a:noFill/>
          </a:ln>
        </p:spPr>
        <p:txBody>
          <a:bodyPr anchor="t">
            <a:spAutoFit/>
          </a:bodyPr>
          <a:lstStyle/>
          <a:p>
            <a:pPr>
              <a:spcBef>
                <a:spcPct val="50000"/>
              </a:spcBef>
            </a:pPr>
            <a:r>
              <a:rPr lang="en-US" altLang="zh-CN" sz="2400" dirty="0">
                <a:solidFill>
                  <a:schemeClr val="tx1"/>
                </a:solidFill>
                <a:latin typeface="Times New Roman" panose="02020603050405020304" pitchFamily="18" charset="0"/>
                <a:ea typeface="楷体_GB2312" pitchFamily="49" charset="-122"/>
              </a:rPr>
              <a:t>“</a:t>
            </a:r>
            <a:r>
              <a:rPr lang="zh-CN" altLang="en-US" sz="2400" dirty="0">
                <a:solidFill>
                  <a:schemeClr val="tx1"/>
                </a:solidFill>
                <a:latin typeface="Times New Roman" panose="02020603050405020304" pitchFamily="18" charset="0"/>
                <a:ea typeface="楷体_GB2312" pitchFamily="49" charset="-122"/>
              </a:rPr>
              <a:t>花下成千成百的蜜蜂嗡嗡地闹着，大小的蝴蝶飞来飞去”</a:t>
            </a:r>
            <a:endParaRPr lang="zh-CN" altLang="en-US" sz="2400">
              <a:solidFill>
                <a:schemeClr val="tx1"/>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slide(fromBottom)">
                                      <p:cBhvr>
                                        <p:cTn id="7" dur="500"/>
                                        <p:tgtEl>
                                          <p:spTgt spid="10957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109573"/>
                                        </p:tgtEl>
                                        <p:attrNameLst>
                                          <p:attrName>style.visibility</p:attrName>
                                        </p:attrNameLst>
                                      </p:cBhvr>
                                      <p:to>
                                        <p:strVal val="visible"/>
                                      </p:to>
                                    </p:set>
                                    <p:anim calcmode="lin" valueType="num">
                                      <p:cBhvr>
                                        <p:cTn id="12" dur="1000" fill="hold"/>
                                        <p:tgtEl>
                                          <p:spTgt spid="109573"/>
                                        </p:tgtEl>
                                        <p:attrNameLst>
                                          <p:attrName>ppt_w</p:attrName>
                                        </p:attrNameLst>
                                      </p:cBhvr>
                                      <p:tavLst>
                                        <p:tav tm="0">
                                          <p:val>
                                            <p:fltVal val="0"/>
                                          </p:val>
                                        </p:tav>
                                        <p:tav tm="100000">
                                          <p:val>
                                            <p:strVal val="#ppt_w"/>
                                          </p:val>
                                        </p:tav>
                                      </p:tavLst>
                                    </p:anim>
                                    <p:anim calcmode="lin" valueType="num">
                                      <p:cBhvr>
                                        <p:cTn id="13" dur="1000" fill="hold"/>
                                        <p:tgtEl>
                                          <p:spTgt spid="109573"/>
                                        </p:tgtEl>
                                        <p:attrNameLst>
                                          <p:attrName>ppt_h</p:attrName>
                                        </p:attrNameLst>
                                      </p:cBhvr>
                                      <p:tavLst>
                                        <p:tav tm="0">
                                          <p:val>
                                            <p:fltVal val="0"/>
                                          </p:val>
                                        </p:tav>
                                        <p:tav tm="100000">
                                          <p:val>
                                            <p:strVal val="#ppt_h"/>
                                          </p:val>
                                        </p:tav>
                                      </p:tavLst>
                                    </p:anim>
                                    <p:anim calcmode="lin" valueType="num">
                                      <p:cBhvr>
                                        <p:cTn id="14" dur="1000" fill="hold"/>
                                        <p:tgtEl>
                                          <p:spTgt spid="10957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0957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09574"/>
                                        </p:tgtEl>
                                        <p:attrNameLst>
                                          <p:attrName>style.visibility</p:attrName>
                                        </p:attrNameLst>
                                      </p:cBhvr>
                                      <p:to>
                                        <p:strVal val="visible"/>
                                      </p:to>
                                    </p:set>
                                    <p:animEffect transition="in" filter="slide(fromBottom)">
                                      <p:cBhvr>
                                        <p:cTn id="20" dur="500"/>
                                        <p:tgtEl>
                                          <p:spTgt spid="109574"/>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109575"/>
                                        </p:tgtEl>
                                        <p:attrNameLst>
                                          <p:attrName>style.visibility</p:attrName>
                                        </p:attrNameLst>
                                      </p:cBhvr>
                                      <p:to>
                                        <p:strVal val="visible"/>
                                      </p:to>
                                    </p:set>
                                    <p:anim calcmode="lin" valueType="num">
                                      <p:cBhvr>
                                        <p:cTn id="25" dur="1000" fill="hold"/>
                                        <p:tgtEl>
                                          <p:spTgt spid="109575"/>
                                        </p:tgtEl>
                                        <p:attrNameLst>
                                          <p:attrName>ppt_w</p:attrName>
                                        </p:attrNameLst>
                                      </p:cBhvr>
                                      <p:tavLst>
                                        <p:tav tm="0">
                                          <p:val>
                                            <p:fltVal val="0"/>
                                          </p:val>
                                        </p:tav>
                                        <p:tav tm="100000">
                                          <p:val>
                                            <p:strVal val="#ppt_w"/>
                                          </p:val>
                                        </p:tav>
                                      </p:tavLst>
                                    </p:anim>
                                    <p:anim calcmode="lin" valueType="num">
                                      <p:cBhvr>
                                        <p:cTn id="26" dur="1000" fill="hold"/>
                                        <p:tgtEl>
                                          <p:spTgt spid="109575"/>
                                        </p:tgtEl>
                                        <p:attrNameLst>
                                          <p:attrName>ppt_h</p:attrName>
                                        </p:attrNameLst>
                                      </p:cBhvr>
                                      <p:tavLst>
                                        <p:tav tm="0">
                                          <p:val>
                                            <p:fltVal val="0"/>
                                          </p:val>
                                        </p:tav>
                                        <p:tav tm="100000">
                                          <p:val>
                                            <p:strVal val="#ppt_h"/>
                                          </p:val>
                                        </p:tav>
                                      </p:tavLst>
                                    </p:anim>
                                    <p:anim calcmode="lin" valueType="num">
                                      <p:cBhvr>
                                        <p:cTn id="27" dur="1000" fill="hold"/>
                                        <p:tgtEl>
                                          <p:spTgt spid="1095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957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9576"/>
                                        </p:tgtEl>
                                        <p:attrNameLst>
                                          <p:attrName>style.visibility</p:attrName>
                                        </p:attrNameLst>
                                      </p:cBhvr>
                                      <p:to>
                                        <p:strVal val="visible"/>
                                      </p:to>
                                    </p:set>
                                    <p:animEffect transition="in" filter="slide(fromBottom)">
                                      <p:cBhvr>
                                        <p:cTn id="33" dur="500"/>
                                        <p:tgtEl>
                                          <p:spTgt spid="109576"/>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09577"/>
                                        </p:tgtEl>
                                        <p:attrNameLst>
                                          <p:attrName>style.visibility</p:attrName>
                                        </p:attrNameLst>
                                      </p:cBhvr>
                                      <p:to>
                                        <p:strVal val="visible"/>
                                      </p:to>
                                    </p:set>
                                    <p:animEffect transition="in" filter="slide(fromBottom)">
                                      <p:cBhvr>
                                        <p:cTn id="38" dur="500"/>
                                        <p:tgtEl>
                                          <p:spTgt spid="109577"/>
                                        </p:tgtEl>
                                      </p:cBhvr>
                                    </p:animEffec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109578"/>
                                        </p:tgtEl>
                                        <p:attrNameLst>
                                          <p:attrName>style.visibility</p:attrName>
                                        </p:attrNameLst>
                                      </p:cBhvr>
                                      <p:to>
                                        <p:strVal val="visible"/>
                                      </p:to>
                                    </p:set>
                                    <p:anim calcmode="lin" valueType="num">
                                      <p:cBhvr>
                                        <p:cTn id="43" dur="1000" fill="hold"/>
                                        <p:tgtEl>
                                          <p:spTgt spid="109578"/>
                                        </p:tgtEl>
                                        <p:attrNameLst>
                                          <p:attrName>ppt_w</p:attrName>
                                        </p:attrNameLst>
                                      </p:cBhvr>
                                      <p:tavLst>
                                        <p:tav tm="0">
                                          <p:val>
                                            <p:fltVal val="0"/>
                                          </p:val>
                                        </p:tav>
                                        <p:tav tm="100000">
                                          <p:val>
                                            <p:strVal val="#ppt_w"/>
                                          </p:val>
                                        </p:tav>
                                      </p:tavLst>
                                    </p:anim>
                                    <p:anim calcmode="lin" valueType="num">
                                      <p:cBhvr>
                                        <p:cTn id="44" dur="1000" fill="hold"/>
                                        <p:tgtEl>
                                          <p:spTgt spid="109578"/>
                                        </p:tgtEl>
                                        <p:attrNameLst>
                                          <p:attrName>ppt_h</p:attrName>
                                        </p:attrNameLst>
                                      </p:cBhvr>
                                      <p:tavLst>
                                        <p:tav tm="0">
                                          <p:val>
                                            <p:fltVal val="0"/>
                                          </p:val>
                                        </p:tav>
                                        <p:tav tm="100000">
                                          <p:val>
                                            <p:strVal val="#ppt_h"/>
                                          </p:val>
                                        </p:tav>
                                      </p:tavLst>
                                    </p:anim>
                                    <p:anim calcmode="lin" valueType="num">
                                      <p:cBhvr>
                                        <p:cTn id="45" dur="1000" fill="hold"/>
                                        <p:tgtEl>
                                          <p:spTgt spid="10957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095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109582"/>
                                        </p:tgtEl>
                                        <p:attrNameLst>
                                          <p:attrName>style.visibility</p:attrName>
                                        </p:attrNameLst>
                                      </p:cBhvr>
                                      <p:to>
                                        <p:strVal val="visible"/>
                                      </p:to>
                                    </p:set>
                                    <p:animEffect transition="in" filter="slide(fromBottom)">
                                      <p:cBhvr>
                                        <p:cTn id="51" dur="500"/>
                                        <p:tgtEl>
                                          <p:spTgt spid="109582"/>
                                        </p:tgtEl>
                                      </p:cBhvr>
                                    </p:animEffect>
                                  </p:childTnLst>
                                </p:cTn>
                              </p:par>
                            </p:childTnLst>
                          </p:cTn>
                        </p:par>
                      </p:childTnLst>
                    </p:cTn>
                  </p:par>
                  <p:par>
                    <p:cTn id="52" fill="hold">
                      <p:stCondLst>
                        <p:cond delay="indefinite"/>
                      </p:stCondLst>
                      <p:childTnLst>
                        <p:par>
                          <p:cTn id="53" fill="hold">
                            <p:stCondLst>
                              <p:cond delay="0"/>
                            </p:stCondLst>
                            <p:childTnLst>
                              <p:par>
                                <p:cTn id="54" presetID="15" presetClass="entr" presetSubtype="0" fill="hold" grpId="0" nodeType="clickEffect">
                                  <p:stCondLst>
                                    <p:cond delay="0"/>
                                  </p:stCondLst>
                                  <p:childTnLst>
                                    <p:set>
                                      <p:cBhvr>
                                        <p:cTn id="55" dur="1" fill="hold">
                                          <p:stCondLst>
                                            <p:cond delay="0"/>
                                          </p:stCondLst>
                                        </p:cTn>
                                        <p:tgtEl>
                                          <p:spTgt spid="109579"/>
                                        </p:tgtEl>
                                        <p:attrNameLst>
                                          <p:attrName>style.visibility</p:attrName>
                                        </p:attrNameLst>
                                      </p:cBhvr>
                                      <p:to>
                                        <p:strVal val="visible"/>
                                      </p:to>
                                    </p:set>
                                    <p:anim calcmode="lin" valueType="num">
                                      <p:cBhvr>
                                        <p:cTn id="56" dur="1000" fill="hold"/>
                                        <p:tgtEl>
                                          <p:spTgt spid="109579"/>
                                        </p:tgtEl>
                                        <p:attrNameLst>
                                          <p:attrName>ppt_w</p:attrName>
                                        </p:attrNameLst>
                                      </p:cBhvr>
                                      <p:tavLst>
                                        <p:tav tm="0">
                                          <p:val>
                                            <p:fltVal val="0"/>
                                          </p:val>
                                        </p:tav>
                                        <p:tav tm="100000">
                                          <p:val>
                                            <p:strVal val="#ppt_w"/>
                                          </p:val>
                                        </p:tav>
                                      </p:tavLst>
                                    </p:anim>
                                    <p:anim calcmode="lin" valueType="num">
                                      <p:cBhvr>
                                        <p:cTn id="57" dur="1000" fill="hold"/>
                                        <p:tgtEl>
                                          <p:spTgt spid="109579"/>
                                        </p:tgtEl>
                                        <p:attrNameLst>
                                          <p:attrName>ppt_h</p:attrName>
                                        </p:attrNameLst>
                                      </p:cBhvr>
                                      <p:tavLst>
                                        <p:tav tm="0">
                                          <p:val>
                                            <p:fltVal val="0"/>
                                          </p:val>
                                        </p:tav>
                                        <p:tav tm="100000">
                                          <p:val>
                                            <p:strVal val="#ppt_h"/>
                                          </p:val>
                                        </p:tav>
                                      </p:tavLst>
                                    </p:anim>
                                    <p:anim calcmode="lin" valueType="num">
                                      <p:cBhvr>
                                        <p:cTn id="58" dur="1000" fill="hold"/>
                                        <p:tgtEl>
                                          <p:spTgt spid="109579"/>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0957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109580"/>
                                        </p:tgtEl>
                                        <p:attrNameLst>
                                          <p:attrName>style.visibility</p:attrName>
                                        </p:attrNameLst>
                                      </p:cBhvr>
                                      <p:to>
                                        <p:strVal val="visible"/>
                                      </p:to>
                                    </p:set>
                                    <p:animEffect transition="in" filter="slide(fromBottom)">
                                      <p:cBhvr>
                                        <p:cTn id="64" dur="500"/>
                                        <p:tgtEl>
                                          <p:spTgt spid="109580"/>
                                        </p:tgtEl>
                                      </p:cBhvr>
                                    </p:animEffect>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childTnLst>
                                    <p:set>
                                      <p:cBhvr>
                                        <p:cTn id="68" dur="1" fill="hold">
                                          <p:stCondLst>
                                            <p:cond delay="0"/>
                                          </p:stCondLst>
                                        </p:cTn>
                                        <p:tgtEl>
                                          <p:spTgt spid="109581"/>
                                        </p:tgtEl>
                                        <p:attrNameLst>
                                          <p:attrName>style.visibility</p:attrName>
                                        </p:attrNameLst>
                                      </p:cBhvr>
                                      <p:to>
                                        <p:strVal val="visible"/>
                                      </p:to>
                                    </p:set>
                                    <p:anim calcmode="lin" valueType="num">
                                      <p:cBhvr>
                                        <p:cTn id="69" dur="1000" fill="hold"/>
                                        <p:tgtEl>
                                          <p:spTgt spid="109581"/>
                                        </p:tgtEl>
                                        <p:attrNameLst>
                                          <p:attrName>ppt_w</p:attrName>
                                        </p:attrNameLst>
                                      </p:cBhvr>
                                      <p:tavLst>
                                        <p:tav tm="0">
                                          <p:val>
                                            <p:fltVal val="0"/>
                                          </p:val>
                                        </p:tav>
                                        <p:tav tm="100000">
                                          <p:val>
                                            <p:strVal val="#ppt_w"/>
                                          </p:val>
                                        </p:tav>
                                      </p:tavLst>
                                    </p:anim>
                                    <p:anim calcmode="lin" valueType="num">
                                      <p:cBhvr>
                                        <p:cTn id="70" dur="1000" fill="hold"/>
                                        <p:tgtEl>
                                          <p:spTgt spid="109581"/>
                                        </p:tgtEl>
                                        <p:attrNameLst>
                                          <p:attrName>ppt_h</p:attrName>
                                        </p:attrNameLst>
                                      </p:cBhvr>
                                      <p:tavLst>
                                        <p:tav tm="0">
                                          <p:val>
                                            <p:fltVal val="0"/>
                                          </p:val>
                                        </p:tav>
                                        <p:tav tm="100000">
                                          <p:val>
                                            <p:strVal val="#ppt_h"/>
                                          </p:val>
                                        </p:tav>
                                      </p:tavLst>
                                    </p:anim>
                                    <p:anim calcmode="lin" valueType="num">
                                      <p:cBhvr>
                                        <p:cTn id="71" dur="1000" fill="hold"/>
                                        <p:tgtEl>
                                          <p:spTgt spid="109581"/>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10958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p:bldP spid="109574" grpId="0"/>
      <p:bldP spid="109575" grpId="0"/>
      <p:bldP spid="109576" grpId="0"/>
      <p:bldP spid="109577" grpId="0"/>
      <p:bldP spid="109578" grpId="0"/>
      <p:bldP spid="109579" grpId="0"/>
      <p:bldP spid="109580" grpId="0"/>
      <p:bldP spid="109581" grpId="0"/>
      <p:bldP spid="1095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标题 106497"/>
          <p:cNvSpPr>
            <a:spLocks noGrp="1" noRot="1"/>
          </p:cNvSpPr>
          <p:nvPr>
            <p:ph type="title"/>
          </p:nvPr>
        </p:nvSpPr>
        <p:spPr/>
        <p:txBody>
          <a:bodyPr anchor="ctr"/>
          <a:lstStyle/>
          <a:p>
            <a:pPr fontAlgn="base"/>
            <a:endParaRPr strike="noStrike" noProof="1"/>
          </a:p>
        </p:txBody>
      </p:sp>
      <p:sp>
        <p:nvSpPr>
          <p:cNvPr id="27650" name="文本占位符 106498"/>
          <p:cNvSpPr>
            <a:spLocks noGrp="1" noRot="1"/>
          </p:cNvSpPr>
          <p:nvPr>
            <p:ph idx="1"/>
          </p:nvPr>
        </p:nvSpPr>
        <p:spPr/>
        <p:txBody>
          <a:bodyPr anchor="t"/>
          <a:lstStyle/>
          <a:p>
            <a:r>
              <a:rPr lang="zh-CN" altLang="en-US" b="1" dirty="0"/>
              <a:t>古木阴中系短篷， </a:t>
            </a:r>
          </a:p>
          <a:p>
            <a:r>
              <a:rPr lang="zh-CN" altLang="en-US" b="1" dirty="0"/>
              <a:t>杖藜扶我过桥东。 </a:t>
            </a:r>
          </a:p>
          <a:p>
            <a:r>
              <a:rPr lang="zh-CN" altLang="en-US" b="1" dirty="0"/>
              <a:t>沾衣欲湿杏花雨，</a:t>
            </a:r>
          </a:p>
          <a:p>
            <a:r>
              <a:rPr lang="zh-CN" altLang="en-US" b="1" dirty="0"/>
              <a:t> 吹面不寒杨柳风。 </a:t>
            </a:r>
          </a:p>
          <a:p>
            <a:r>
              <a:rPr lang="zh-CN" altLang="en-US" b="1" dirty="0"/>
              <a:t>作者：志南和尚，南宋诗僧，志南是他的法号，生平不详</a:t>
            </a:r>
            <a:r>
              <a:rPr lang="zh-CN" altLang="en-US" dirty="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内容占位符 110594"/>
          <p:cNvSpPr>
            <a:spLocks noGrp="1" noRot="1"/>
          </p:cNvSpPr>
          <p:nvPr>
            <p:ph idx="1"/>
          </p:nvPr>
        </p:nvSpPr>
        <p:spPr>
          <a:xfrm>
            <a:off x="533400" y="476250"/>
            <a:ext cx="8077200" cy="5976938"/>
          </a:xfrm>
        </p:spPr>
        <p:txBody>
          <a:bodyPr anchor="t"/>
          <a:lstStyle/>
          <a:p>
            <a:pPr>
              <a:lnSpc>
                <a:spcPct val="90000"/>
              </a:lnSpc>
            </a:pPr>
            <a:r>
              <a:rPr lang="en-US" altLang="zh-CN" sz="2800" b="1" dirty="0">
                <a:solidFill>
                  <a:schemeClr val="folHlink"/>
                </a:solidFill>
              </a:rPr>
              <a:t>1</a:t>
            </a:r>
            <a:r>
              <a:rPr lang="zh-CN" altLang="en-US" sz="2800" b="1" dirty="0">
                <a:solidFill>
                  <a:schemeClr val="folHlink"/>
                </a:solidFill>
              </a:rPr>
              <a:t>、作者写春风的基本思路是怎样的？</a:t>
            </a:r>
          </a:p>
          <a:p>
            <a:pPr>
              <a:lnSpc>
                <a:spcPct val="90000"/>
              </a:lnSpc>
              <a:buNone/>
            </a:pPr>
            <a:r>
              <a:rPr lang="zh-CN" altLang="en-US" sz="2800" dirty="0"/>
              <a:t>       </a:t>
            </a:r>
            <a:r>
              <a:rPr lang="zh-CN" altLang="en-US" sz="2800" b="1" dirty="0">
                <a:solidFill>
                  <a:schemeClr val="hlink"/>
                </a:solidFill>
                <a:ea typeface="微软雅黑" panose="020B0503020204020204" charset="-122"/>
              </a:rPr>
              <a:t>先写风的温和，再写风的香气，后写风的和悦</a:t>
            </a:r>
            <a:r>
              <a:rPr lang="zh-CN" altLang="en-US" sz="2800" dirty="0"/>
              <a:t>。 </a:t>
            </a:r>
          </a:p>
          <a:p>
            <a:pPr>
              <a:lnSpc>
                <a:spcPct val="90000"/>
              </a:lnSpc>
            </a:pPr>
            <a:r>
              <a:rPr lang="en-US" altLang="zh-CN" sz="2800" b="1">
                <a:solidFill>
                  <a:schemeClr val="folHlink"/>
                </a:solidFill>
              </a:rPr>
              <a:t>2</a:t>
            </a:r>
            <a:r>
              <a:rPr lang="zh-CN" altLang="en-US" sz="2800" dirty="0"/>
              <a:t>、</a:t>
            </a:r>
            <a:r>
              <a:rPr lang="zh-CN" altLang="en-US" sz="2800" b="1" dirty="0">
                <a:solidFill>
                  <a:schemeClr val="folHlink"/>
                </a:solidFill>
              </a:rPr>
              <a:t>这三个方面分别是从人的哪些感觉来写的？</a:t>
            </a:r>
            <a:r>
              <a:rPr lang="zh-CN" altLang="en-US" sz="2800" dirty="0"/>
              <a:t>       </a:t>
            </a:r>
          </a:p>
          <a:p>
            <a:pPr>
              <a:lnSpc>
                <a:spcPct val="90000"/>
              </a:lnSpc>
              <a:buNone/>
            </a:pPr>
            <a:r>
              <a:rPr lang="zh-CN" altLang="en-US" sz="2800" dirty="0"/>
              <a:t>       </a:t>
            </a:r>
            <a:r>
              <a:rPr lang="zh-CN" altLang="en-US" sz="2800" b="1" dirty="0">
                <a:solidFill>
                  <a:schemeClr val="hlink"/>
                </a:solidFill>
                <a:ea typeface="微软雅黑" panose="020B0503020204020204" charset="-122"/>
              </a:rPr>
              <a:t>触觉、嗅觉、听觉。</a:t>
            </a:r>
          </a:p>
          <a:p>
            <a:pPr>
              <a:lnSpc>
                <a:spcPct val="90000"/>
              </a:lnSpc>
            </a:pPr>
            <a:r>
              <a:rPr lang="en-US" altLang="zh-CN" sz="2800" b="1" dirty="0">
                <a:solidFill>
                  <a:schemeClr val="folHlink"/>
                </a:solidFill>
              </a:rPr>
              <a:t>3</a:t>
            </a:r>
            <a:r>
              <a:rPr lang="zh-CN" altLang="en-US" sz="2800" b="1" dirty="0">
                <a:solidFill>
                  <a:schemeClr val="folHlink"/>
                </a:solidFill>
              </a:rPr>
              <a:t>、作者从触觉写春风，用了哪些修辞手法？</a:t>
            </a:r>
            <a:r>
              <a:rPr lang="zh-CN" altLang="en-US" sz="2800" dirty="0"/>
              <a:t> </a:t>
            </a:r>
          </a:p>
          <a:p>
            <a:pPr>
              <a:lnSpc>
                <a:spcPct val="90000"/>
              </a:lnSpc>
              <a:buNone/>
            </a:pPr>
            <a:r>
              <a:rPr lang="zh-CN" altLang="en-US" sz="2800" dirty="0"/>
              <a:t>      </a:t>
            </a:r>
            <a:r>
              <a:rPr lang="zh-CN" altLang="en-US" sz="2800" b="1" dirty="0">
                <a:solidFill>
                  <a:schemeClr val="hlink"/>
                </a:solidFill>
                <a:ea typeface="微软雅黑" panose="020B0503020204020204" charset="-122"/>
              </a:rPr>
              <a:t>比喻，把春风比成母亲的手）为什么要把春风比成母亲的手，而不比成父亲的手，或者其他什么人的手呢？明确：母亲手的普遍特点是温顺柔和，而父亲的手的特点是粗广刚毅。因此，这一比喻从触觉的角度非常巧妙的写出了春风的温暖和柔情，把本来看不到摸不着的风形象化了。同时这个比喻也印证了前面古人所讲的“吹面不寒杨柳风”。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Effect transition="in" filter="blinds(horizontal)">
                                      <p:cBhvr>
                                        <p:cTn id="7" dur="500"/>
                                        <p:tgtEl>
                                          <p:spTgt spid="1105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0595">
                                            <p:txEl>
                                              <p:pRg st="1" end="1"/>
                                            </p:txEl>
                                          </p:spTgt>
                                        </p:tgtEl>
                                        <p:attrNameLst>
                                          <p:attrName>style.visibility</p:attrName>
                                        </p:attrNameLst>
                                      </p:cBhvr>
                                      <p:to>
                                        <p:strVal val="visible"/>
                                      </p:to>
                                    </p:set>
                                    <p:anim calcmode="lin" valueType="num">
                                      <p:cBhvr additive="base">
                                        <p:cTn id="12" dur="500" fill="hold"/>
                                        <p:tgtEl>
                                          <p:spTgt spid="11059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05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0595">
                                            <p:txEl>
                                              <p:pRg st="2" end="2"/>
                                            </p:txEl>
                                          </p:spTgt>
                                        </p:tgtEl>
                                        <p:attrNameLst>
                                          <p:attrName>style.visibility</p:attrName>
                                        </p:attrNameLst>
                                      </p:cBhvr>
                                      <p:to>
                                        <p:strVal val="visible"/>
                                      </p:to>
                                    </p:set>
                                    <p:animEffect transition="in" filter="blinds(horizontal)">
                                      <p:cBhvr>
                                        <p:cTn id="18" dur="500"/>
                                        <p:tgtEl>
                                          <p:spTgt spid="11059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nodeType="clickEffect">
                                  <p:stCondLst>
                                    <p:cond delay="0"/>
                                  </p:stCondLst>
                                  <p:childTnLst>
                                    <p:set>
                                      <p:cBhvr>
                                        <p:cTn id="22" dur="1" fill="hold">
                                          <p:stCondLst>
                                            <p:cond delay="0"/>
                                          </p:stCondLst>
                                        </p:cTn>
                                        <p:tgtEl>
                                          <p:spTgt spid="110595">
                                            <p:txEl>
                                              <p:pRg st="3" end="3"/>
                                            </p:txEl>
                                          </p:spTgt>
                                        </p:tgtEl>
                                        <p:attrNameLst>
                                          <p:attrName>style.visibility</p:attrName>
                                        </p:attrNameLst>
                                      </p:cBhvr>
                                      <p:to>
                                        <p:strVal val="visible"/>
                                      </p:to>
                                    </p:set>
                                    <p:anim calcmode="lin" valueType="num">
                                      <p:cBhvr>
                                        <p:cTn id="23" dur="500" decel="50000" fill="hold">
                                          <p:stCondLst>
                                            <p:cond delay="0"/>
                                          </p:stCondLst>
                                        </p:cTn>
                                        <p:tgtEl>
                                          <p:spTgt spid="110595">
                                            <p:txEl>
                                              <p:pRg st="3" end="3"/>
                                            </p:txEl>
                                          </p:spTgt>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110595">
                                            <p:txEl>
                                              <p:pRg st="3" end="3"/>
                                            </p:txEl>
                                          </p:spTgt>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110595">
                                            <p:txEl>
                                              <p:pRg st="3" end="3"/>
                                            </p:txEl>
                                          </p:spTgt>
                                        </p:tgtEl>
                                        <p:attrNameLst>
                                          <p:attrName>ppt_w</p:attrName>
                                        </p:attrNameLst>
                                      </p:cBhvr>
                                      <p:tavLst>
                                        <p:tav tm="0">
                                          <p:val>
                                            <p:strVal val="#ppt_w*.05"/>
                                          </p:val>
                                        </p:tav>
                                        <p:tav tm="100000">
                                          <p:val>
                                            <p:strVal val="#ppt_w"/>
                                          </p:val>
                                        </p:tav>
                                      </p:tavLst>
                                    </p:anim>
                                    <p:anim calcmode="lin" valueType="num">
                                      <p:cBhvr>
                                        <p:cTn id="26" dur="1000" fill="hold"/>
                                        <p:tgtEl>
                                          <p:spTgt spid="110595">
                                            <p:txEl>
                                              <p:pRg st="3" end="3"/>
                                            </p:txEl>
                                          </p:spTgt>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110595">
                                            <p:txEl>
                                              <p:pRg st="3" end="3"/>
                                            </p:txEl>
                                          </p:spTgt>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110595">
                                            <p:txEl>
                                              <p:pRg st="3" end="3"/>
                                            </p:txEl>
                                          </p:spTgt>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110595">
                                            <p:txEl>
                                              <p:pRg st="3" end="3"/>
                                            </p:txEl>
                                          </p:spTgt>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11059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nodeType="clickEffect">
                                  <p:stCondLst>
                                    <p:cond delay="0"/>
                                  </p:stCondLst>
                                  <p:childTnLst>
                                    <p:set>
                                      <p:cBhvr>
                                        <p:cTn id="34" dur="1" fill="hold">
                                          <p:stCondLst>
                                            <p:cond delay="0"/>
                                          </p:stCondLst>
                                        </p:cTn>
                                        <p:tgtEl>
                                          <p:spTgt spid="110595">
                                            <p:txEl>
                                              <p:pRg st="4" end="4"/>
                                            </p:txEl>
                                          </p:spTgt>
                                        </p:tgtEl>
                                        <p:attrNameLst>
                                          <p:attrName>style.visibility</p:attrName>
                                        </p:attrNameLst>
                                      </p:cBhvr>
                                      <p:to>
                                        <p:strVal val="visible"/>
                                      </p:to>
                                    </p:set>
                                    <p:animEffect transition="in" filter="diamond(in)">
                                      <p:cBhvr>
                                        <p:cTn id="35" dur="2000"/>
                                        <p:tgtEl>
                                          <p:spTgt spid="110595">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4" fill="hold" nodeType="clickEffect">
                                  <p:stCondLst>
                                    <p:cond delay="0"/>
                                  </p:stCondLst>
                                  <p:childTnLst>
                                    <p:set>
                                      <p:cBhvr>
                                        <p:cTn id="39" dur="1" fill="hold">
                                          <p:stCondLst>
                                            <p:cond delay="0"/>
                                          </p:stCondLst>
                                        </p:cTn>
                                        <p:tgtEl>
                                          <p:spTgt spid="110595">
                                            <p:txEl>
                                              <p:pRg st="5" end="5"/>
                                            </p:txEl>
                                          </p:spTgt>
                                        </p:tgtEl>
                                        <p:attrNameLst>
                                          <p:attrName>style.visibility</p:attrName>
                                        </p:attrNameLst>
                                      </p:cBhvr>
                                      <p:to>
                                        <p:strVal val="visible"/>
                                      </p:to>
                                    </p:set>
                                    <p:animEffect transition="in" filter="wheel(4)">
                                      <p:cBhvr>
                                        <p:cTn id="40" dur="2000"/>
                                        <p:tgtEl>
                                          <p:spTgt spid="1105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内容占位符 111618"/>
          <p:cNvSpPr>
            <a:spLocks noGrp="1" noRot="1"/>
          </p:cNvSpPr>
          <p:nvPr>
            <p:ph idx="1"/>
          </p:nvPr>
        </p:nvSpPr>
        <p:spPr>
          <a:xfrm>
            <a:off x="533400" y="692150"/>
            <a:ext cx="8077200" cy="5480050"/>
          </a:xfrm>
        </p:spPr>
        <p:txBody>
          <a:bodyPr anchor="t"/>
          <a:lstStyle/>
          <a:p>
            <a:pPr>
              <a:lnSpc>
                <a:spcPct val="90000"/>
              </a:lnSpc>
            </a:pPr>
            <a:r>
              <a:rPr lang="en-US" altLang="zh-CN" dirty="0"/>
              <a:t>4</a:t>
            </a:r>
            <a:r>
              <a:rPr lang="zh-CN" altLang="en-US" dirty="0"/>
              <a:t>、</a:t>
            </a:r>
            <a:r>
              <a:rPr lang="zh-CN" altLang="en-US" b="1" dirty="0">
                <a:solidFill>
                  <a:schemeClr val="folHlink"/>
                </a:solidFill>
              </a:rPr>
              <a:t>风本来是没有味道的，这里哪来的香味？</a:t>
            </a:r>
          </a:p>
          <a:p>
            <a:pPr>
              <a:lnSpc>
                <a:spcPct val="90000"/>
              </a:lnSpc>
              <a:buNone/>
            </a:pPr>
            <a:r>
              <a:rPr lang="zh-CN" altLang="en-US" dirty="0"/>
              <a:t>        </a:t>
            </a:r>
            <a:r>
              <a:rPr lang="zh-CN" altLang="en-US" b="1" dirty="0">
                <a:solidFill>
                  <a:schemeClr val="hlink"/>
                </a:solidFill>
                <a:ea typeface="微软雅黑" panose="020B0503020204020204" charset="-122"/>
              </a:rPr>
              <a:t>这是因为作者通过嗅觉感受到了春风带来的各种气息，有新翻的泥土的气息，有青草味儿，也有花的香，写出了春风的香甜和醉人。</a:t>
            </a:r>
          </a:p>
          <a:p>
            <a:pPr>
              <a:lnSpc>
                <a:spcPct val="90000"/>
              </a:lnSpc>
            </a:pPr>
            <a:r>
              <a:rPr lang="en-US" altLang="zh-CN" dirty="0"/>
              <a:t>5</a:t>
            </a:r>
            <a:r>
              <a:rPr lang="zh-CN" altLang="en-US" dirty="0"/>
              <a:t>、</a:t>
            </a:r>
            <a:r>
              <a:rPr lang="zh-CN" altLang="en-US" b="1" dirty="0">
                <a:solidFill>
                  <a:schemeClr val="folHlink"/>
                </a:solidFill>
              </a:rPr>
              <a:t>作者还借助听觉写出了风的和悦，请问他听到了什么？</a:t>
            </a:r>
          </a:p>
          <a:p>
            <a:pPr>
              <a:lnSpc>
                <a:spcPct val="90000"/>
              </a:lnSpc>
              <a:buNone/>
            </a:pPr>
            <a:r>
              <a:rPr lang="zh-CN" altLang="en-US" dirty="0"/>
              <a:t>        </a:t>
            </a:r>
            <a:r>
              <a:rPr lang="zh-CN" altLang="en-US" b="1" dirty="0">
                <a:solidFill>
                  <a:schemeClr val="hlink"/>
                </a:solidFill>
                <a:ea typeface="微软雅黑" panose="020B0503020204020204" charset="-122"/>
              </a:rPr>
              <a:t>鸟儿“清脆”、“宛转”的叫声，牧童“嘹亮”的短笛声，和轻风流水应和，这是多么动听的音乐。</a:t>
            </a:r>
            <a:r>
              <a:rPr lang="zh-CN" alt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Effect transition="in" filter="blinds(horizontal)">
                                      <p:cBhvr>
                                        <p:cTn id="7" dur="500"/>
                                        <p:tgtEl>
                                          <p:spTgt spid="1116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111619">
                                            <p:txEl>
                                              <p:pRg st="1" end="1"/>
                                            </p:txEl>
                                          </p:spTgt>
                                        </p:tgtEl>
                                        <p:attrNameLst>
                                          <p:attrName>style.visibility</p:attrName>
                                        </p:attrNameLst>
                                      </p:cBhvr>
                                      <p:to>
                                        <p:strVal val="visible"/>
                                      </p:to>
                                    </p:set>
                                    <p:animEffect transition="in" filter="fade">
                                      <p:cBhvr>
                                        <p:cTn id="12" dur="2000"/>
                                        <p:tgtEl>
                                          <p:spTgt spid="111619">
                                            <p:txEl>
                                              <p:pRg st="1" end="1"/>
                                            </p:txEl>
                                          </p:spTgt>
                                        </p:tgtEl>
                                      </p:cBhvr>
                                    </p:animEffect>
                                    <p:anim calcmode="lin" valueType="num">
                                      <p:cBhvr>
                                        <p:cTn id="13" dur="2000" fill="hold"/>
                                        <p:tgtEl>
                                          <p:spTgt spid="111619">
                                            <p:txEl>
                                              <p:pRg st="1" end="1"/>
                                            </p:txEl>
                                          </p:spTgt>
                                        </p:tgtEl>
                                        <p:attrNameLst>
                                          <p:attrName>style.rotation</p:attrName>
                                        </p:attrNameLst>
                                      </p:cBhvr>
                                      <p:tavLst>
                                        <p:tav tm="0">
                                          <p:val>
                                            <p:fltVal val="720"/>
                                          </p:val>
                                        </p:tav>
                                        <p:tav tm="100000">
                                          <p:val>
                                            <p:fltVal val="0"/>
                                          </p:val>
                                        </p:tav>
                                      </p:tavLst>
                                    </p:anim>
                                    <p:anim calcmode="lin" valueType="num">
                                      <p:cBhvr>
                                        <p:cTn id="14" dur="2000" fill="hold"/>
                                        <p:tgtEl>
                                          <p:spTgt spid="111619">
                                            <p:txEl>
                                              <p:pRg st="1" end="1"/>
                                            </p:txEl>
                                          </p:spTgt>
                                        </p:tgtEl>
                                        <p:attrNameLst>
                                          <p:attrName>ppt_h</p:attrName>
                                        </p:attrNameLst>
                                      </p:cBhvr>
                                      <p:tavLst>
                                        <p:tav tm="0">
                                          <p:val>
                                            <p:fltVal val="0"/>
                                          </p:val>
                                        </p:tav>
                                        <p:tav tm="100000">
                                          <p:val>
                                            <p:strVal val="#ppt_h"/>
                                          </p:val>
                                        </p:tav>
                                      </p:tavLst>
                                    </p:anim>
                                    <p:anim calcmode="lin" valueType="num">
                                      <p:cBhvr>
                                        <p:cTn id="15" dur="2000" fill="hold"/>
                                        <p:tgtEl>
                                          <p:spTgt spid="111619">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1619">
                                            <p:txEl>
                                              <p:pRg st="2" end="2"/>
                                            </p:txEl>
                                          </p:spTgt>
                                        </p:tgtEl>
                                        <p:attrNameLst>
                                          <p:attrName>style.visibility</p:attrName>
                                        </p:attrNameLst>
                                      </p:cBhvr>
                                      <p:to>
                                        <p:strVal val="visible"/>
                                      </p:to>
                                    </p:set>
                                    <p:animEffect transition="in" filter="blinds(horizontal)">
                                      <p:cBhvr>
                                        <p:cTn id="20" dur="500"/>
                                        <p:tgtEl>
                                          <p:spTgt spid="111619">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1619">
                                            <p:txEl>
                                              <p:pRg st="3" end="3"/>
                                            </p:txEl>
                                          </p:spTgt>
                                        </p:tgtEl>
                                        <p:attrNameLst>
                                          <p:attrName>style.visibility</p:attrName>
                                        </p:attrNameLst>
                                      </p:cBhvr>
                                      <p:to>
                                        <p:strVal val="visible"/>
                                      </p:to>
                                    </p:set>
                                    <p:anim calcmode="lin" valueType="num">
                                      <p:cBhvr additive="base">
                                        <p:cTn id="25" dur="500" fill="hold"/>
                                        <p:tgtEl>
                                          <p:spTgt spid="1116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16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12641"/>
          <p:cNvSpPr>
            <a:spLocks noGrp="1" noRot="1"/>
          </p:cNvSpPr>
          <p:nvPr>
            <p:ph type="title"/>
          </p:nvPr>
        </p:nvSpPr>
        <p:spPr/>
        <p:txBody>
          <a:bodyPr anchor="ctr"/>
          <a:lstStyle/>
          <a:p>
            <a:pPr fontAlgn="base"/>
            <a:endParaRPr strike="noStrike" noProof="1"/>
          </a:p>
        </p:txBody>
      </p:sp>
      <p:sp>
        <p:nvSpPr>
          <p:cNvPr id="31746" name="文本占位符 112642"/>
          <p:cNvSpPr>
            <a:spLocks noGrp="1" noRot="1"/>
          </p:cNvSpPr>
          <p:nvPr>
            <p:ph idx="1"/>
          </p:nvPr>
        </p:nvSpPr>
        <p:spPr/>
        <p:txBody>
          <a:bodyPr anchor="t"/>
          <a:lstStyle/>
          <a:p>
            <a:r>
              <a:rPr lang="zh-CN" altLang="en-US" b="1" dirty="0">
                <a:solidFill>
                  <a:schemeClr val="folHlink"/>
                </a:solidFill>
                <a:latin typeface="微软雅黑" panose="020B0503020204020204" charset="-122"/>
                <a:ea typeface="微软雅黑" panose="020B0503020204020204" charset="-122"/>
              </a:rPr>
              <a:t>这里我们又获得了一种启示：</a:t>
            </a:r>
          </a:p>
          <a:p>
            <a:r>
              <a:rPr lang="zh-CN" altLang="en-US" b="1" dirty="0">
                <a:solidFill>
                  <a:schemeClr val="folHlink"/>
                </a:solidFill>
                <a:latin typeface="微软雅黑" panose="020B0503020204020204" charset="-122"/>
                <a:ea typeface="微软雅黑" panose="020B0503020204020204" charset="-122"/>
              </a:rPr>
              <a:t>要获得实际感受，就耍仔细观察，观察就是要把五官一齐开放</a:t>
            </a:r>
            <a:r>
              <a:rPr lang="zh-CN" altLang="en-US" dirty="0">
                <a:latin typeface="华文隶书" panose="02010800040101010101" pitchFamily="2" charset="-122"/>
                <a:ea typeface="华文隶书" panose="02010800040101010101" pitchFamily="2" charset="-122"/>
              </a:rPr>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占位符 113666"/>
          <p:cNvSpPr>
            <a:spLocks noGrp="1" noRot="1"/>
          </p:cNvSpPr>
          <p:nvPr>
            <p:ph idx="1"/>
          </p:nvPr>
        </p:nvSpPr>
        <p:spPr>
          <a:xfrm>
            <a:off x="468313" y="1235075"/>
            <a:ext cx="8077200" cy="5622925"/>
          </a:xfrm>
        </p:spPr>
        <p:txBody>
          <a:bodyPr anchor="t"/>
          <a:lstStyle/>
          <a:p>
            <a:r>
              <a:rPr lang="zh-CN" altLang="en-US" b="1" dirty="0">
                <a:solidFill>
                  <a:schemeClr val="folHlink"/>
                </a:solidFill>
              </a:rPr>
              <a:t>作者一方面从正面写春雨的特点 ：</a:t>
            </a:r>
          </a:p>
          <a:p>
            <a:pPr>
              <a:buNone/>
            </a:pPr>
            <a:r>
              <a:rPr lang="zh-CN" altLang="en-US" b="1" dirty="0"/>
              <a:t>         春雨图，着力描写春雨的细密轻柔、润泽万物。春雨的特征是，一多二细。先说雨多、雨细，一连用了三个比喻，“像牛毛，像花针，像细丝”。这三个比喻非常贴切，不仅展示了雨的特点，而且能唤起读者对春雨的喜爱。</a:t>
            </a:r>
          </a:p>
          <a:p>
            <a:pPr>
              <a:buNone/>
            </a:pPr>
            <a:r>
              <a:rPr lang="zh-CN" altLang="en-US" dirty="0"/>
              <a:t>   </a:t>
            </a:r>
            <a:r>
              <a:rPr lang="zh-CN" altLang="en-US" b="1" dirty="0"/>
              <a:t>像牛毛，密；像花针，亮；像细丝，细； 像薄烟，轻，朦胧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标题 114689"/>
          <p:cNvSpPr>
            <a:spLocks noGrp="1" noRot="1"/>
          </p:cNvSpPr>
          <p:nvPr>
            <p:ph type="title"/>
          </p:nvPr>
        </p:nvSpPr>
        <p:spPr/>
        <p:txBody>
          <a:bodyPr anchor="ctr"/>
          <a:lstStyle/>
          <a:p>
            <a:pPr fontAlgn="base"/>
            <a:r>
              <a:rPr lang="zh-CN" altLang="en-US" sz="4000" b="1" strike="noStrike" noProof="1">
                <a:solidFill>
                  <a:schemeClr val="folHlink"/>
                </a:solidFill>
              </a:rPr>
              <a:t>另一方面用雨中的景物和人的活动从侧面来衬托春雨的静谧安宁。</a:t>
            </a:r>
            <a:r>
              <a:rPr lang="zh-CN" altLang="en-US" sz="4000" strike="noStrike" noProof="1"/>
              <a:t> </a:t>
            </a:r>
          </a:p>
        </p:txBody>
      </p:sp>
      <p:sp>
        <p:nvSpPr>
          <p:cNvPr id="34818" name="文本占位符 114690"/>
          <p:cNvSpPr>
            <a:spLocks noGrp="1" noRot="1"/>
          </p:cNvSpPr>
          <p:nvPr>
            <p:ph idx="1"/>
          </p:nvPr>
        </p:nvSpPr>
        <p:spPr/>
        <p:txBody>
          <a:bodyPr anchor="t"/>
          <a:lstStyle/>
          <a:p>
            <a:pPr>
              <a:lnSpc>
                <a:spcPct val="90000"/>
              </a:lnSpc>
            </a:pPr>
            <a:r>
              <a:rPr lang="zh-CN" altLang="en-US" sz="2400" b="1" dirty="0">
                <a:solidFill>
                  <a:schemeClr val="tx2"/>
                </a:solidFill>
                <a:ea typeface="微软雅黑" panose="020B0503020204020204" charset="-122"/>
              </a:rPr>
              <a:t>写雨中的树叶儿和小草，“绿的发亮”的树叶，“青得逼你的眼”的小草，无一不带着雨中植物的主要特征。</a:t>
            </a:r>
          </a:p>
          <a:p>
            <a:pPr>
              <a:lnSpc>
                <a:spcPct val="90000"/>
              </a:lnSpc>
            </a:pPr>
            <a:r>
              <a:rPr lang="zh-CN" altLang="en-US" sz="2400" b="1" dirty="0">
                <a:solidFill>
                  <a:schemeClr val="tx2"/>
                </a:solidFill>
                <a:ea typeface="微软雅黑" panose="020B0503020204020204" charset="-122"/>
              </a:rPr>
              <a:t>接着又把视线转移到人间，先写“傍晚时候”的景象，用“一点点黄晕的光”烘托出“安静而和平”的气氛；接着写行人，写农民，都不忘是在春雨之中，或“撑起伞慢慢走着”，安宁、悠闲，或“披着蓑戴着笠”，带有浓烈的江南地方色彩；最后再写“在雨里静默着”的房屋，与傍晚的宁静气氛互相照应，描绘出一幅雨中江南田园暮色图。</a:t>
            </a:r>
          </a:p>
          <a:p>
            <a:pPr>
              <a:lnSpc>
                <a:spcPct val="90000"/>
              </a:lnSpc>
            </a:pPr>
            <a:r>
              <a:rPr lang="zh-CN" altLang="en-US" sz="2400" b="1" dirty="0">
                <a:solidFill>
                  <a:schemeClr val="tx2"/>
                </a:solidFill>
                <a:ea typeface="微软雅黑" panose="020B0503020204020204" charset="-122"/>
              </a:rPr>
              <a:t>屋顶上像有一层薄烟，而且是“笼”着，一个“笼”字，非常传神地显示出细雨朦胧的美感。</a:t>
            </a:r>
            <a:r>
              <a:rPr lang="zh-CN" altLang="en-US" sz="2400" b="1" dirty="0">
                <a:solidFill>
                  <a:schemeClr val="hlink"/>
                </a:solidFill>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97281"/>
          <p:cNvSpPr>
            <a:spLocks noGrp="1" noRot="1"/>
          </p:cNvSpPr>
          <p:nvPr>
            <p:ph type="title"/>
          </p:nvPr>
        </p:nvSpPr>
        <p:spPr/>
        <p:txBody>
          <a:bodyPr anchor="ctr"/>
          <a:lstStyle/>
          <a:p>
            <a:pPr fontAlgn="base"/>
            <a:endParaRPr strike="noStrike" noProof="1"/>
          </a:p>
        </p:txBody>
      </p:sp>
      <p:sp>
        <p:nvSpPr>
          <p:cNvPr id="36866" name="文本占位符 97282"/>
          <p:cNvSpPr>
            <a:spLocks noGrp="1" noRot="1"/>
          </p:cNvSpPr>
          <p:nvPr>
            <p:ph idx="1"/>
          </p:nvPr>
        </p:nvSpPr>
        <p:spPr/>
        <p:txBody>
          <a:bodyPr anchor="t"/>
          <a:lstStyle/>
          <a:p>
            <a:endParaRPr lang="zh-CN" dirty="0"/>
          </a:p>
        </p:txBody>
      </p:sp>
      <p:pic>
        <p:nvPicPr>
          <p:cNvPr id="36867" name="图片 97284" descr="20071023_339121368c02f0405320a303abf51d51"/>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标题 116737"/>
          <p:cNvSpPr>
            <a:spLocks noGrp="1" noRot="1"/>
          </p:cNvSpPr>
          <p:nvPr>
            <p:ph type="title"/>
          </p:nvPr>
        </p:nvSpPr>
        <p:spPr/>
        <p:txBody>
          <a:bodyPr anchor="ctr"/>
          <a:lstStyle/>
          <a:p>
            <a:pPr fontAlgn="base"/>
            <a:endParaRPr strike="noStrike" noProof="1"/>
          </a:p>
        </p:txBody>
      </p:sp>
      <p:sp>
        <p:nvSpPr>
          <p:cNvPr id="37890" name="文本占位符 116738"/>
          <p:cNvSpPr>
            <a:spLocks noGrp="1" noRot="1"/>
          </p:cNvSpPr>
          <p:nvPr>
            <p:ph idx="1"/>
          </p:nvPr>
        </p:nvSpPr>
        <p:spPr/>
        <p:txBody>
          <a:bodyPr anchor="t"/>
          <a:lstStyle/>
          <a:p>
            <a:endParaRPr lang="zh-CN" dirty="0"/>
          </a:p>
        </p:txBody>
      </p:sp>
      <p:pic>
        <p:nvPicPr>
          <p:cNvPr id="37891" name="图片 116739" descr="_20091229173443344"/>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92161"/>
          <p:cNvSpPr>
            <a:spLocks noGrp="1" noRot="1"/>
          </p:cNvSpPr>
          <p:nvPr>
            <p:ph type="title"/>
          </p:nvPr>
        </p:nvSpPr>
        <p:spPr>
          <a:xfrm>
            <a:off x="827088" y="404813"/>
            <a:ext cx="6481763" cy="863600"/>
          </a:xfrm>
        </p:spPr>
        <p:txBody>
          <a:bodyPr anchor="ctr"/>
          <a:lstStyle/>
          <a:p>
            <a:pPr fontAlgn="base"/>
            <a:r>
              <a:rPr lang="zh-CN" altLang="en-US" b="1" strike="noStrike" noProof="1"/>
              <a:t>重点字词</a:t>
            </a:r>
          </a:p>
        </p:txBody>
      </p:sp>
      <p:sp>
        <p:nvSpPr>
          <p:cNvPr id="9218" name="文本占位符 92162"/>
          <p:cNvSpPr>
            <a:spLocks noGrp="1" noRot="1"/>
          </p:cNvSpPr>
          <p:nvPr>
            <p:ph idx="1"/>
          </p:nvPr>
        </p:nvSpPr>
        <p:spPr>
          <a:xfrm>
            <a:off x="539750" y="1484313"/>
            <a:ext cx="8077200" cy="4498975"/>
          </a:xfrm>
        </p:spPr>
        <p:txBody>
          <a:bodyPr anchor="t"/>
          <a:lstStyle/>
          <a:p>
            <a:r>
              <a:rPr lang="zh-CN" altLang="en-US" sz="3600" b="1" dirty="0"/>
              <a:t>朗润       嫩绿        抚摸         窠巢 </a:t>
            </a:r>
          </a:p>
          <a:p>
            <a:endParaRPr lang="zh-CN" altLang="en-US" sz="3600" b="1" dirty="0"/>
          </a:p>
          <a:p>
            <a:r>
              <a:rPr lang="zh-CN" altLang="en-US" sz="3600" b="1" dirty="0"/>
              <a:t>清脆       喉咙        宛转         应 和</a:t>
            </a:r>
          </a:p>
          <a:p>
            <a:endParaRPr lang="zh-CN" altLang="en-US" sz="3600" b="1" dirty="0"/>
          </a:p>
          <a:p>
            <a:r>
              <a:rPr lang="zh-CN" altLang="en-US" sz="3600" b="1" dirty="0"/>
              <a:t>嘹亮       烘托         静默        抖   擞 </a:t>
            </a:r>
          </a:p>
          <a:p>
            <a:endParaRPr lang="zh-CN" altLang="en-US" sz="3600" b="1" dirty="0"/>
          </a:p>
          <a:p>
            <a:r>
              <a:rPr lang="zh-CN" altLang="en-US" sz="3600" b="1" dirty="0"/>
              <a:t>披蓑戴笠   抖  擞    健壮       酝    酿</a:t>
            </a:r>
            <a:endParaRPr lang="zh-CN" altLang="en-US" sz="3600" b="1"/>
          </a:p>
        </p:txBody>
      </p:sp>
      <p:sp>
        <p:nvSpPr>
          <p:cNvPr id="9219" name="文本框 92163"/>
          <p:cNvSpPr txBox="1"/>
          <p:nvPr/>
        </p:nvSpPr>
        <p:spPr>
          <a:xfrm>
            <a:off x="6784975" y="1038225"/>
            <a:ext cx="1027113" cy="519113"/>
          </a:xfrm>
          <a:prstGeom prst="rect">
            <a:avLst/>
          </a:prstGeom>
          <a:noFill/>
          <a:ln w="9525">
            <a:noFill/>
          </a:ln>
        </p:spPr>
        <p:txBody>
          <a:bodyPr anchor="t">
            <a:spAutoFit/>
          </a:bodyPr>
          <a:lstStyle/>
          <a:p>
            <a:r>
              <a:rPr lang="en-US" altLang="zh-CN" dirty="0" err="1">
                <a:latin typeface="Arial" panose="020B0604020202020204" pitchFamily="34" charset="0"/>
                <a:ea typeface="楷体_GB2312" pitchFamily="49" charset="-122"/>
              </a:rPr>
              <a:t>kē</a:t>
            </a:r>
            <a:endParaRPr lang="en-US" altLang="zh-CN">
              <a:latin typeface="Arial" panose="020B0604020202020204" pitchFamily="34" charset="0"/>
              <a:ea typeface="楷体_GB2312" pitchFamily="49" charset="-122"/>
            </a:endParaRPr>
          </a:p>
        </p:txBody>
      </p:sp>
      <p:sp>
        <p:nvSpPr>
          <p:cNvPr id="9220" name="文本框 92164"/>
          <p:cNvSpPr txBox="1"/>
          <p:nvPr/>
        </p:nvSpPr>
        <p:spPr>
          <a:xfrm>
            <a:off x="2700338" y="3573463"/>
            <a:ext cx="1368425" cy="519112"/>
          </a:xfrm>
          <a:prstGeom prst="rect">
            <a:avLst/>
          </a:prstGeom>
          <a:noFill/>
          <a:ln w="9525">
            <a:noFill/>
          </a:ln>
        </p:spPr>
        <p:txBody>
          <a:bodyPr anchor="t">
            <a:spAutoFit/>
          </a:bodyPr>
          <a:lstStyle/>
          <a:p>
            <a:pPr>
              <a:spcBef>
                <a:spcPct val="50000"/>
              </a:spcBef>
            </a:pPr>
            <a:r>
              <a:rPr lang="en-US" altLang="zh-CN" dirty="0" err="1">
                <a:latin typeface="Arial" panose="020B0604020202020204" pitchFamily="34" charset="0"/>
                <a:ea typeface="楷体_GB2312" pitchFamily="49" charset="-122"/>
              </a:rPr>
              <a:t>hōng</a:t>
            </a:r>
            <a:endParaRPr lang="en-US" altLang="zh-CN">
              <a:latin typeface="Arial" panose="020B0604020202020204" pitchFamily="34" charset="0"/>
              <a:ea typeface="楷体_GB2312" pitchFamily="49" charset="-122"/>
            </a:endParaRPr>
          </a:p>
        </p:txBody>
      </p:sp>
      <p:sp>
        <p:nvSpPr>
          <p:cNvPr id="9221" name="文本框 92165"/>
          <p:cNvSpPr txBox="1"/>
          <p:nvPr/>
        </p:nvSpPr>
        <p:spPr>
          <a:xfrm>
            <a:off x="6588125" y="3644900"/>
            <a:ext cx="2160588" cy="519113"/>
          </a:xfrm>
          <a:prstGeom prst="rect">
            <a:avLst/>
          </a:prstGeom>
          <a:noFill/>
          <a:ln w="9525">
            <a:noFill/>
          </a:ln>
        </p:spPr>
        <p:txBody>
          <a:bodyPr anchor="t">
            <a:spAutoFit/>
          </a:bodyPr>
          <a:lstStyle/>
          <a:p>
            <a:pPr>
              <a:spcBef>
                <a:spcPct val="50000"/>
              </a:spcBef>
            </a:pPr>
            <a:r>
              <a:rPr lang="en-US" altLang="zh-CN" dirty="0" err="1">
                <a:latin typeface="Arial" panose="020B0604020202020204" pitchFamily="34" charset="0"/>
                <a:ea typeface="楷体_GB2312" pitchFamily="49" charset="-122"/>
              </a:rPr>
              <a:t>dǒu  sǒu</a:t>
            </a:r>
            <a:endParaRPr lang="en-US" altLang="zh-CN">
              <a:latin typeface="Arial" panose="020B0604020202020204" pitchFamily="34" charset="0"/>
              <a:ea typeface="楷体_GB2312" pitchFamily="49" charset="-122"/>
            </a:endParaRPr>
          </a:p>
        </p:txBody>
      </p:sp>
      <p:sp>
        <p:nvSpPr>
          <p:cNvPr id="9222" name="文本框 92166"/>
          <p:cNvSpPr txBox="1"/>
          <p:nvPr/>
        </p:nvSpPr>
        <p:spPr>
          <a:xfrm>
            <a:off x="6588125" y="2349500"/>
            <a:ext cx="1800225" cy="519113"/>
          </a:xfrm>
          <a:prstGeom prst="rect">
            <a:avLst/>
          </a:prstGeom>
          <a:noFill/>
          <a:ln w="9525">
            <a:noFill/>
          </a:ln>
        </p:spPr>
        <p:txBody>
          <a:bodyPr anchor="t">
            <a:spAutoFit/>
          </a:bodyPr>
          <a:lstStyle/>
          <a:p>
            <a:pPr>
              <a:spcBef>
                <a:spcPct val="50000"/>
              </a:spcBef>
            </a:pPr>
            <a:r>
              <a:rPr lang="en-US" altLang="zh-CN" dirty="0" err="1">
                <a:solidFill>
                  <a:schemeClr val="folHlink"/>
                </a:solidFill>
                <a:latin typeface="Arial" panose="020B0604020202020204" pitchFamily="34" charset="0"/>
                <a:ea typeface="楷体_GB2312" pitchFamily="49" charset="-122"/>
              </a:rPr>
              <a:t>yìng hè</a:t>
            </a:r>
            <a:endParaRPr lang="en-US" altLang="zh-CN">
              <a:solidFill>
                <a:schemeClr val="folHlink"/>
              </a:solidFill>
              <a:latin typeface="Arial" panose="020B0604020202020204" pitchFamily="34" charset="0"/>
              <a:ea typeface="楷体_GB2312" pitchFamily="49" charset="-122"/>
            </a:endParaRPr>
          </a:p>
        </p:txBody>
      </p:sp>
      <p:sp>
        <p:nvSpPr>
          <p:cNvPr id="9223" name="文本框 92167"/>
          <p:cNvSpPr txBox="1"/>
          <p:nvPr/>
        </p:nvSpPr>
        <p:spPr>
          <a:xfrm>
            <a:off x="6516688" y="4941888"/>
            <a:ext cx="2160587" cy="519112"/>
          </a:xfrm>
          <a:prstGeom prst="rect">
            <a:avLst/>
          </a:prstGeom>
          <a:noFill/>
          <a:ln w="9525">
            <a:noFill/>
          </a:ln>
        </p:spPr>
        <p:txBody>
          <a:bodyPr anchor="t">
            <a:spAutoFit/>
          </a:bodyPr>
          <a:lstStyle/>
          <a:p>
            <a:pPr>
              <a:spcBef>
                <a:spcPct val="50000"/>
              </a:spcBef>
            </a:pPr>
            <a:r>
              <a:rPr lang="en-US" altLang="zh-CN" dirty="0" err="1">
                <a:latin typeface="Arial" panose="020B0604020202020204" pitchFamily="34" charset="0"/>
                <a:ea typeface="楷体_GB2312" pitchFamily="49" charset="-122"/>
              </a:rPr>
              <a:t>yùn niàng</a:t>
            </a:r>
            <a:r>
              <a:rPr lang="en-US" altLang="zh-CN">
                <a:latin typeface="Arial" panose="020B0604020202020204" pitchFamily="34" charset="0"/>
                <a:ea typeface="楷体_GB2312" pitchFamily="49" charset="-122"/>
              </a:rPr>
              <a:t> </a:t>
            </a:r>
          </a:p>
        </p:txBody>
      </p:sp>
      <p:sp>
        <p:nvSpPr>
          <p:cNvPr id="9224" name="文本框 92168"/>
          <p:cNvSpPr txBox="1"/>
          <p:nvPr/>
        </p:nvSpPr>
        <p:spPr>
          <a:xfrm>
            <a:off x="1331913" y="4941888"/>
            <a:ext cx="1295400" cy="519112"/>
          </a:xfrm>
          <a:prstGeom prst="rect">
            <a:avLst/>
          </a:prstGeom>
          <a:noFill/>
          <a:ln w="9525">
            <a:noFill/>
          </a:ln>
        </p:spPr>
        <p:txBody>
          <a:bodyPr anchor="t">
            <a:spAutoFit/>
          </a:bodyPr>
          <a:lstStyle/>
          <a:p>
            <a:pPr>
              <a:spcBef>
                <a:spcPct val="50000"/>
              </a:spcBef>
            </a:pPr>
            <a:r>
              <a:rPr lang="en-US" altLang="zh-CN" dirty="0" err="1">
                <a:latin typeface="Arial" panose="020B0604020202020204" pitchFamily="34" charset="0"/>
                <a:ea typeface="楷体_GB2312" pitchFamily="49" charset="-122"/>
              </a:rPr>
              <a:t>suō</a:t>
            </a:r>
            <a:r>
              <a:rPr lang="en-US" altLang="zh-CN">
                <a:latin typeface="Arial" panose="020B0604020202020204" pitchFamily="34" charset="0"/>
                <a:ea typeface="楷体_GB2312" pitchFamily="49" charset="-122"/>
              </a:rPr>
              <a:t> </a:t>
            </a:r>
          </a:p>
        </p:txBody>
      </p:sp>
      <p:sp>
        <p:nvSpPr>
          <p:cNvPr id="9225" name="文本框 92169"/>
          <p:cNvSpPr txBox="1"/>
          <p:nvPr/>
        </p:nvSpPr>
        <p:spPr>
          <a:xfrm>
            <a:off x="3132138" y="5084763"/>
            <a:ext cx="2016125" cy="519112"/>
          </a:xfrm>
          <a:prstGeom prst="rect">
            <a:avLst/>
          </a:prstGeom>
          <a:noFill/>
          <a:ln w="9525">
            <a:noFill/>
          </a:ln>
        </p:spPr>
        <p:txBody>
          <a:bodyPr anchor="t">
            <a:spAutoFit/>
          </a:bodyPr>
          <a:lstStyle/>
          <a:p>
            <a:pPr>
              <a:spcBef>
                <a:spcPct val="50000"/>
              </a:spcBef>
            </a:pPr>
            <a:r>
              <a:rPr lang="en-US" altLang="zh-CN" dirty="0" err="1">
                <a:latin typeface="Arial" panose="020B0604020202020204" pitchFamily="34" charset="0"/>
                <a:ea typeface="楷体_GB2312" pitchFamily="49" charset="-122"/>
              </a:rPr>
              <a:t>dǒu sǒu</a:t>
            </a:r>
            <a:r>
              <a:rPr lang="en-US" altLang="zh-CN">
                <a:latin typeface="Arial" panose="020B0604020202020204" pitchFamily="34" charset="0"/>
                <a:ea typeface="楷体_GB2312" pitchFamily="49" charset="-122"/>
              </a:rPr>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占位符 117762"/>
          <p:cNvSpPr>
            <a:spLocks noGrp="1" noRot="1"/>
          </p:cNvSpPr>
          <p:nvPr>
            <p:ph idx="1"/>
          </p:nvPr>
        </p:nvSpPr>
        <p:spPr>
          <a:xfrm>
            <a:off x="533400" y="908050"/>
            <a:ext cx="8077200" cy="5949950"/>
          </a:xfrm>
        </p:spPr>
        <p:txBody>
          <a:bodyPr anchor="t"/>
          <a:lstStyle/>
          <a:p>
            <a:r>
              <a:rPr lang="en-US" altLang="zh-CN" b="1" dirty="0"/>
              <a:t>“</a:t>
            </a:r>
            <a:r>
              <a:rPr lang="zh-CN" altLang="en-US" b="1" dirty="0"/>
              <a:t>舒活”“抖擞”两词的重叠，反映了人们度过寒冬，纷纷从房舍里走出来，迎接春天到来的喜悦心情。</a:t>
            </a:r>
          </a:p>
          <a:p>
            <a:r>
              <a:rPr lang="en-US" altLang="zh-CN" b="1" dirty="0"/>
              <a:t>"</a:t>
            </a:r>
            <a:r>
              <a:rPr lang="zh-CN" altLang="en-US" b="1" dirty="0"/>
              <a:t>有的是工夫，有的是希望。</a:t>
            </a:r>
            <a:r>
              <a:rPr lang="en-US" altLang="zh-CN" b="1" dirty="0"/>
              <a:t>"</a:t>
            </a:r>
            <a:r>
              <a:rPr lang="zh-CN" altLang="en-US" b="1" dirty="0"/>
              <a:t>应该怎样理解</a:t>
            </a:r>
            <a:r>
              <a:rPr lang="en-US" altLang="zh-CN" b="1"/>
              <a:t>?</a:t>
            </a:r>
          </a:p>
          <a:p>
            <a:pPr>
              <a:buNone/>
            </a:pPr>
            <a:r>
              <a:rPr lang="en-US" altLang="zh-CN" b="1" dirty="0"/>
              <a:t>     (</a:t>
            </a:r>
            <a:r>
              <a:rPr lang="zh-CN" altLang="en-US" b="1" dirty="0"/>
              <a:t>这里的</a:t>
            </a:r>
            <a:r>
              <a:rPr lang="en-US" altLang="zh-CN" b="1" dirty="0"/>
              <a:t>"</a:t>
            </a:r>
            <a:r>
              <a:rPr lang="zh-CN" altLang="en-US" b="1" dirty="0"/>
              <a:t>工夫</a:t>
            </a:r>
            <a:r>
              <a:rPr lang="en-US" altLang="zh-CN" b="1" dirty="0"/>
              <a:t>"</a:t>
            </a:r>
            <a:r>
              <a:rPr lang="zh-CN" altLang="en-US" b="1" dirty="0"/>
              <a:t>是指时间，这句话的意思是：有一年的时间，可以做好许多事情，告诉人们应当把握时机，奋发向上</a:t>
            </a:r>
            <a:r>
              <a:rPr lang="en-US" altLang="zh-CN" b="1"/>
              <a:t>) </a:t>
            </a:r>
          </a:p>
          <a:p>
            <a:endParaRPr lang="en-US" altLang="zh-CN"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标题 118785"/>
          <p:cNvSpPr>
            <a:spLocks noGrp="1" noRot="1"/>
          </p:cNvSpPr>
          <p:nvPr>
            <p:ph type="title"/>
          </p:nvPr>
        </p:nvSpPr>
        <p:spPr/>
        <p:txBody>
          <a:bodyPr anchor="ctr"/>
          <a:lstStyle/>
          <a:p>
            <a:pPr fontAlgn="base"/>
            <a:endParaRPr strike="noStrike" noProof="1"/>
          </a:p>
        </p:txBody>
      </p:sp>
      <p:sp>
        <p:nvSpPr>
          <p:cNvPr id="40962" name="文本占位符 118786"/>
          <p:cNvSpPr>
            <a:spLocks noGrp="1" noRot="1"/>
          </p:cNvSpPr>
          <p:nvPr>
            <p:ph idx="1"/>
          </p:nvPr>
        </p:nvSpPr>
        <p:spPr/>
        <p:txBody>
          <a:bodyPr anchor="t"/>
          <a:lstStyle/>
          <a:p>
            <a:r>
              <a:rPr lang="en-US" altLang="zh-CN" b="1" dirty="0"/>
              <a:t>“</a:t>
            </a:r>
            <a:r>
              <a:rPr lang="zh-CN" altLang="en-US" b="1" dirty="0"/>
              <a:t>各做各的事”，又反映了勤劳的人们正利用大好春光创建自己美好生活的积极奋发的精神，绘出了人勤春早的生气勃勃的景象。“一年之计在于春”一句读课文注解，这句写春天激励着人们把握时机，奋发向上，辛勤劳作，也抒发了作者热爱生活，进而要创建美好生活，积极向上的思想感情。</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标题 119809"/>
          <p:cNvSpPr>
            <a:spLocks noGrp="1" noRot="1"/>
          </p:cNvSpPr>
          <p:nvPr>
            <p:ph type="title"/>
          </p:nvPr>
        </p:nvSpPr>
        <p:spPr/>
        <p:txBody>
          <a:bodyPr anchor="ctr"/>
          <a:lstStyle/>
          <a:p>
            <a:pPr fontAlgn="base"/>
            <a:endParaRPr strike="noStrike" noProof="1"/>
          </a:p>
        </p:txBody>
      </p:sp>
      <p:sp>
        <p:nvSpPr>
          <p:cNvPr id="119811" name="内容占位符 119810"/>
          <p:cNvSpPr>
            <a:spLocks noGrp="1" noRot="1"/>
          </p:cNvSpPr>
          <p:nvPr>
            <p:ph idx="1"/>
          </p:nvPr>
        </p:nvSpPr>
        <p:spPr>
          <a:xfrm>
            <a:off x="539750" y="1628775"/>
            <a:ext cx="8077200" cy="4498975"/>
          </a:xfrm>
        </p:spPr>
        <p:txBody>
          <a:bodyPr anchor="t"/>
          <a:lstStyle/>
          <a:p>
            <a:pPr>
              <a:lnSpc>
                <a:spcPct val="80000"/>
              </a:lnSpc>
            </a:pPr>
            <a:r>
              <a:rPr lang="en-US" altLang="zh-CN" sz="2800" b="1" dirty="0"/>
              <a:t>1</a:t>
            </a:r>
            <a:r>
              <a:rPr lang="zh-CN" altLang="en-US" sz="2800" b="1" dirty="0"/>
              <a:t>，</a:t>
            </a:r>
            <a:r>
              <a:rPr lang="zh-CN" altLang="en-US" sz="2800" b="1" dirty="0">
                <a:solidFill>
                  <a:schemeClr val="folHlink"/>
                </a:solidFill>
              </a:rPr>
              <a:t>开始为什么把春天比作刚落地的娃娃呢？</a:t>
            </a:r>
          </a:p>
          <a:p>
            <a:pPr>
              <a:lnSpc>
                <a:spcPct val="80000"/>
              </a:lnSpc>
            </a:pPr>
            <a:r>
              <a:rPr lang="zh-CN" altLang="en-US" sz="2800" b="1" dirty="0"/>
              <a:t>归纳：这个比喻点明了春刚降临人间，是新生的，是新的一年的开始。突出了春天的“新”和她给人带来了新的希望。</a:t>
            </a:r>
          </a:p>
          <a:p>
            <a:pPr>
              <a:lnSpc>
                <a:spcPct val="80000"/>
              </a:lnSpc>
            </a:pPr>
            <a:r>
              <a:rPr lang="en-US" altLang="zh-CN" sz="2800" b="1" dirty="0"/>
              <a:t>2</a:t>
            </a:r>
            <a:r>
              <a:rPr lang="zh-CN" altLang="en-US" sz="2800" b="1" dirty="0"/>
              <a:t>，</a:t>
            </a:r>
            <a:r>
              <a:rPr lang="zh-CN" altLang="en-US" sz="2800" b="1" dirty="0">
                <a:solidFill>
                  <a:schemeClr val="folHlink"/>
                </a:solidFill>
              </a:rPr>
              <a:t>提问：为什么又把春天比作花枝招展的小姑娘？花枝招展这个词怎样解释？</a:t>
            </a:r>
          </a:p>
          <a:p>
            <a:pPr>
              <a:lnSpc>
                <a:spcPct val="80000"/>
              </a:lnSpc>
            </a:pPr>
            <a:r>
              <a:rPr lang="zh-CN" altLang="en-US" sz="2800" b="1" dirty="0"/>
              <a:t>因为春天装扮了大自然，美化了人间，突出了春天的“美”。</a:t>
            </a:r>
          </a:p>
          <a:p>
            <a:pPr>
              <a:lnSpc>
                <a:spcPct val="80000"/>
              </a:lnSpc>
            </a:pPr>
            <a:r>
              <a:rPr lang="en-US" altLang="zh-CN" sz="2800" b="1" dirty="0"/>
              <a:t>3</a:t>
            </a:r>
            <a:r>
              <a:rPr lang="zh-CN" altLang="en-US" sz="2800" b="1" dirty="0"/>
              <a:t>，</a:t>
            </a:r>
            <a:r>
              <a:rPr lang="zh-CN" altLang="en-US" sz="2800" b="1" dirty="0">
                <a:solidFill>
                  <a:schemeClr val="folHlink"/>
                </a:solidFill>
              </a:rPr>
              <a:t>为什么又比作“健壮的青年”？</a:t>
            </a:r>
          </a:p>
          <a:p>
            <a:pPr>
              <a:lnSpc>
                <a:spcPct val="80000"/>
              </a:lnSpc>
            </a:pPr>
            <a:r>
              <a:rPr lang="zh-CN" altLang="en-US" sz="2800" b="1" dirty="0"/>
              <a:t>讲解：这是揭示春天有不可遏制的生命力，像小伙子一样有着青春的活力，它是向上的、前进的</a:t>
            </a:r>
            <a:r>
              <a:rPr lang="zh-CN" altLang="en-US" sz="28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9811">
                                            <p:txEl>
                                              <p:pRg st="1" end="1"/>
                                            </p:txEl>
                                          </p:spTgt>
                                        </p:tgtEl>
                                        <p:attrNameLst>
                                          <p:attrName>style.visibility</p:attrName>
                                        </p:attrNameLst>
                                      </p:cBhvr>
                                      <p:to>
                                        <p:strVal val="visible"/>
                                      </p:to>
                                    </p:set>
                                    <p:anim calcmode="lin" valueType="num">
                                      <p:cBhvr additive="base">
                                        <p:cTn id="7" dur="500" fill="hold"/>
                                        <p:tgtEl>
                                          <p:spTgt spid="1198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98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9811">
                                            <p:txEl>
                                              <p:pRg st="3" end="3"/>
                                            </p:txEl>
                                          </p:spTgt>
                                        </p:tgtEl>
                                        <p:attrNameLst>
                                          <p:attrName>style.visibility</p:attrName>
                                        </p:attrNameLst>
                                      </p:cBhvr>
                                      <p:to>
                                        <p:strVal val="visible"/>
                                      </p:to>
                                    </p:set>
                                    <p:anim calcmode="lin" valueType="num">
                                      <p:cBhvr additive="base">
                                        <p:cTn id="13" dur="500" fill="hold"/>
                                        <p:tgtEl>
                                          <p:spTgt spid="11981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98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9811">
                                            <p:txEl>
                                              <p:pRg st="5" end="5"/>
                                            </p:txEl>
                                          </p:spTgt>
                                        </p:tgtEl>
                                        <p:attrNameLst>
                                          <p:attrName>style.visibility</p:attrName>
                                        </p:attrNameLst>
                                      </p:cBhvr>
                                      <p:to>
                                        <p:strVal val="visible"/>
                                      </p:to>
                                    </p:set>
                                    <p:anim calcmode="lin" valueType="num">
                                      <p:cBhvr additive="base">
                                        <p:cTn id="19" dur="500" fill="hold"/>
                                        <p:tgtEl>
                                          <p:spTgt spid="11981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981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标题 120833"/>
          <p:cNvSpPr>
            <a:spLocks noGrp="1" noRot="1"/>
          </p:cNvSpPr>
          <p:nvPr>
            <p:ph type="title"/>
          </p:nvPr>
        </p:nvSpPr>
        <p:spPr/>
        <p:txBody>
          <a:bodyPr anchor="ctr"/>
          <a:lstStyle/>
          <a:p>
            <a:pPr fontAlgn="base"/>
            <a:endParaRPr strike="noStrike" noProof="1"/>
          </a:p>
        </p:txBody>
      </p:sp>
      <p:sp>
        <p:nvSpPr>
          <p:cNvPr id="120835" name="内容占位符 120834"/>
          <p:cNvSpPr>
            <a:spLocks noGrp="1" noRot="1"/>
          </p:cNvSpPr>
          <p:nvPr>
            <p:ph idx="1"/>
          </p:nvPr>
        </p:nvSpPr>
        <p:spPr/>
        <p:txBody>
          <a:bodyPr anchor="t"/>
          <a:lstStyle/>
          <a:p>
            <a:r>
              <a:rPr lang="en-US" altLang="zh-CN" sz="2800" b="1" dirty="0">
                <a:solidFill>
                  <a:schemeClr val="folHlink"/>
                </a:solidFill>
              </a:rPr>
              <a:t>“</a:t>
            </a:r>
            <a:r>
              <a:rPr lang="zh-CN" altLang="en-US" sz="2800" b="1" dirty="0">
                <a:solidFill>
                  <a:schemeClr val="folHlink"/>
                </a:solidFill>
              </a:rPr>
              <a:t>赞春”段共有几句话？这几句话能颠倒吗？</a:t>
            </a:r>
          </a:p>
          <a:p>
            <a:r>
              <a:rPr lang="zh-CN" altLang="en-US" sz="2800" b="1" dirty="0"/>
              <a:t>结尾三个句子，运用比喻和排比的修辞，把春天比作“刚落地的娃娃”，因为她是“新生”的，突出了“新”；把春天比作“花枝招展的小姑娘” ，因为她非常“娇美”， 突出了“美”；把春天比作“健壮的青年”，因为她有“无穷活力”，突出了“力”。 这三句的顺序，从“娃娃”到“小姑娘”到“青年”，形象地点明春天成长进程。最后说“领着我们向前去”，表达了作者追求美好未来的强烈感情。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animEffect transition="in" filter="wheel(4)">
                                      <p:cBhvr>
                                        <p:cTn id="7" dur="2000"/>
                                        <p:tgtEl>
                                          <p:spTgt spid="1208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75777"/>
          <p:cNvSpPr>
            <a:spLocks noGrp="1" noRot="1"/>
          </p:cNvSpPr>
          <p:nvPr>
            <p:ph type="title"/>
          </p:nvPr>
        </p:nvSpPr>
        <p:spPr/>
        <p:txBody>
          <a:bodyPr anchor="ctr"/>
          <a:lstStyle/>
          <a:p>
            <a:r>
              <a:rPr lang="zh-CN" altLang="en-US" b="1" dirty="0">
                <a:effectLst/>
              </a:rPr>
              <a:t>中心</a:t>
            </a:r>
          </a:p>
        </p:txBody>
      </p:sp>
      <p:sp>
        <p:nvSpPr>
          <p:cNvPr id="45058" name="文本占位符 75778"/>
          <p:cNvSpPr>
            <a:spLocks noGrp="1" noRot="1"/>
          </p:cNvSpPr>
          <p:nvPr>
            <p:ph idx="1"/>
          </p:nvPr>
        </p:nvSpPr>
        <p:spPr>
          <a:xfrm>
            <a:off x="533400" y="1673225"/>
            <a:ext cx="8077200" cy="2187575"/>
          </a:xfrm>
        </p:spPr>
        <p:txBody>
          <a:bodyPr anchor="t"/>
          <a:lstStyle/>
          <a:p>
            <a:r>
              <a:rPr lang="en-US" altLang="zh-CN" b="1" dirty="0"/>
              <a:t>《</a:t>
            </a:r>
            <a:r>
              <a:rPr lang="zh-CN" altLang="en-US" b="1" dirty="0"/>
              <a:t>春</a:t>
            </a:r>
            <a:r>
              <a:rPr lang="en-US" altLang="zh-CN" b="1" dirty="0"/>
              <a:t>》</a:t>
            </a:r>
            <a:r>
              <a:rPr lang="zh-CN" altLang="en-US" b="1" dirty="0"/>
              <a:t>描绘了花草争荣、生机勃勃的春之图画，赞美、抒写春的创造力以及春天带给人们的无限希望，从而激励人们在大好的春光里辛勤劳作、奋然前行。</a:t>
            </a:r>
          </a:p>
        </p:txBody>
      </p:sp>
      <p:sp>
        <p:nvSpPr>
          <p:cNvPr id="45059" name="矩形 75779"/>
          <p:cNvSpPr>
            <a:spLocks noRot="1"/>
          </p:cNvSpPr>
          <p:nvPr/>
        </p:nvSpPr>
        <p:spPr>
          <a:xfrm>
            <a:off x="755650" y="3716338"/>
            <a:ext cx="8077200" cy="1066800"/>
          </a:xfrm>
          <a:prstGeom prst="rect">
            <a:avLst/>
          </a:prstGeom>
          <a:noFill/>
          <a:ln w="9525">
            <a:noFill/>
          </a:ln>
        </p:spPr>
        <p:txBody>
          <a:bodyPr anchor="ctr"/>
          <a:lstStyle/>
          <a:p>
            <a:r>
              <a:rPr lang="zh-CN" altLang="en-US" sz="3200" dirty="0">
                <a:solidFill>
                  <a:schemeClr val="tx2"/>
                </a:solidFill>
                <a:latin typeface="Arial" panose="020B0604020202020204" pitchFamily="34" charset="0"/>
                <a:ea typeface="宋体" panose="02010600030101010101" pitchFamily="2" charset="-122"/>
              </a:rPr>
              <a:t>拓展问题：结尾三个比喻，顺序能否呼唤？</a:t>
            </a:r>
          </a:p>
        </p:txBody>
      </p:sp>
      <p:sp>
        <p:nvSpPr>
          <p:cNvPr id="45060" name="矩形 75780"/>
          <p:cNvSpPr>
            <a:spLocks noRot="1"/>
          </p:cNvSpPr>
          <p:nvPr/>
        </p:nvSpPr>
        <p:spPr>
          <a:xfrm>
            <a:off x="611188" y="4797425"/>
            <a:ext cx="8077200" cy="1871663"/>
          </a:xfrm>
          <a:prstGeom prst="rect">
            <a:avLst/>
          </a:prstGeom>
          <a:noFill/>
          <a:ln w="9525">
            <a:noFill/>
          </a:ln>
        </p:spPr>
        <p:txBody>
          <a:bodyPr anchor="ctr"/>
          <a:lstStyle/>
          <a:p>
            <a:r>
              <a:rPr lang="en-US" altLang="zh-CN" sz="3200" dirty="0">
                <a:solidFill>
                  <a:schemeClr val="tx2"/>
                </a:solidFill>
                <a:latin typeface="Arial" panose="020B0604020202020204" pitchFamily="34" charset="0"/>
                <a:ea typeface="宋体" panose="02010600030101010101" pitchFamily="2" charset="-122"/>
              </a:rPr>
              <a:t>    </a:t>
            </a:r>
            <a:r>
              <a:rPr lang="zh-CN" altLang="en-US" sz="3200" dirty="0">
                <a:solidFill>
                  <a:schemeClr val="tx2"/>
                </a:solidFill>
                <a:latin typeface="Arial" panose="020B0604020202020204" pitchFamily="34" charset="0"/>
                <a:ea typeface="宋体" panose="02010600030101010101" pitchFamily="2" charset="-122"/>
              </a:rPr>
              <a:t>三个比喻依次点明了春天的成长过程。独立成段，是为了强调春的不同成长过程，抒发作者强烈赞美春的真挚感情。</a:t>
            </a:r>
            <a:br>
              <a:rPr lang="zh-CN" altLang="en-US" sz="3200" dirty="0">
                <a:solidFill>
                  <a:schemeClr val="tx2"/>
                </a:solidFill>
                <a:latin typeface="Arial" panose="020B0604020202020204" pitchFamily="34" charset="0"/>
                <a:ea typeface="宋体" panose="02010600030101010101" pitchFamily="2" charset="-122"/>
              </a:rPr>
            </a:br>
            <a:endParaRPr lang="zh-CN" altLang="en-US" sz="3200" dirty="0">
              <a:solidFill>
                <a:schemeClr val="tx2"/>
              </a:solidFill>
              <a:latin typeface="Arial" panose="020B060402020202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8" name="组合 86017"/>
          <p:cNvGrpSpPr/>
          <p:nvPr/>
        </p:nvGrpSpPr>
        <p:grpSpPr>
          <a:xfrm>
            <a:off x="4135438" y="5283200"/>
            <a:ext cx="3822700" cy="1219200"/>
            <a:chOff x="2448" y="3312"/>
            <a:chExt cx="2408" cy="768"/>
          </a:xfrm>
        </p:grpSpPr>
        <p:sp>
          <p:nvSpPr>
            <p:cNvPr id="46082" name="任意多边形 86018"/>
            <p:cNvSpPr/>
            <p:nvPr/>
          </p:nvSpPr>
          <p:spPr>
            <a:xfrm rot="9917683">
              <a:off x="2448" y="3312"/>
              <a:ext cx="2408" cy="768"/>
            </a:xfrm>
            <a:custGeom>
              <a:avLst/>
              <a:gdLst/>
              <a:ahLst/>
              <a:cxnLst/>
              <a:rect l="0" t="0" r="0" b="0"/>
              <a:pathLst>
                <a:path w="2408" h="768">
                  <a:moveTo>
                    <a:pt x="593" y="678"/>
                  </a:moveTo>
                  <a:cubicBezTo>
                    <a:pt x="822" y="756"/>
                    <a:pt x="1227" y="734"/>
                    <a:pt x="1529" y="731"/>
                  </a:cubicBezTo>
                  <a:cubicBezTo>
                    <a:pt x="1831" y="728"/>
                    <a:pt x="2408" y="768"/>
                    <a:pt x="2405" y="657"/>
                  </a:cubicBezTo>
                  <a:cubicBezTo>
                    <a:pt x="2402" y="546"/>
                    <a:pt x="1888" y="132"/>
                    <a:pt x="1513" y="66"/>
                  </a:cubicBezTo>
                  <a:cubicBezTo>
                    <a:pt x="1138" y="0"/>
                    <a:pt x="306" y="160"/>
                    <a:pt x="153" y="262"/>
                  </a:cubicBezTo>
                  <a:cubicBezTo>
                    <a:pt x="0" y="364"/>
                    <a:pt x="418" y="585"/>
                    <a:pt x="593" y="678"/>
                  </a:cubicBezTo>
                  <a:close/>
                </a:path>
              </a:pathLst>
            </a:custGeom>
            <a:solidFill>
              <a:schemeClr val="accent1"/>
            </a:solidFill>
            <a:ln w="9525">
              <a:noFill/>
            </a:ln>
          </p:spPr>
          <p:txBody>
            <a:bodyPr/>
            <a:lstStyle/>
            <a:p>
              <a:endParaRPr lang="zh-CN" altLang="en-US"/>
            </a:p>
          </p:txBody>
        </p:sp>
        <p:sp>
          <p:nvSpPr>
            <p:cNvPr id="46083" name="任意多边形 86019"/>
            <p:cNvSpPr/>
            <p:nvPr/>
          </p:nvSpPr>
          <p:spPr>
            <a:xfrm>
              <a:off x="2596" y="3480"/>
              <a:ext cx="1898" cy="292"/>
            </a:xfrm>
            <a:custGeom>
              <a:avLst/>
              <a:gdLst/>
              <a:ahLst/>
              <a:cxnLst/>
              <a:rect l="0" t="0" r="0" b="0"/>
              <a:pathLst>
                <a:path w="1898" h="292">
                  <a:moveTo>
                    <a:pt x="0" y="276"/>
                  </a:moveTo>
                  <a:cubicBezTo>
                    <a:pt x="69" y="279"/>
                    <a:pt x="322" y="292"/>
                    <a:pt x="422" y="292"/>
                  </a:cubicBezTo>
                  <a:cubicBezTo>
                    <a:pt x="522" y="292"/>
                    <a:pt x="505" y="285"/>
                    <a:pt x="600" y="276"/>
                  </a:cubicBezTo>
                  <a:cubicBezTo>
                    <a:pt x="695" y="267"/>
                    <a:pt x="867" y="269"/>
                    <a:pt x="990" y="236"/>
                  </a:cubicBezTo>
                  <a:cubicBezTo>
                    <a:pt x="1113" y="203"/>
                    <a:pt x="1188" y="120"/>
                    <a:pt x="1339" y="81"/>
                  </a:cubicBezTo>
                  <a:cubicBezTo>
                    <a:pt x="1490" y="42"/>
                    <a:pt x="1782" y="17"/>
                    <a:pt x="1898" y="0"/>
                  </a:cubicBezTo>
                </a:path>
              </a:pathLst>
            </a:custGeom>
            <a:noFill/>
            <a:ln w="38100" cap="flat" cmpd="sng">
              <a:solidFill>
                <a:srgbClr val="00CC99"/>
              </a:solidFill>
              <a:prstDash val="solid"/>
              <a:miter/>
              <a:headEnd type="none" w="med" len="med"/>
              <a:tailEnd type="none" w="med" len="med"/>
            </a:ln>
          </p:spPr>
          <p:txBody>
            <a:bodyPr/>
            <a:lstStyle/>
            <a:p>
              <a:endParaRPr lang="zh-CN" altLang="en-US"/>
            </a:p>
          </p:txBody>
        </p:sp>
      </p:grpSp>
      <p:sp>
        <p:nvSpPr>
          <p:cNvPr id="86021" name="任意多边形 86020"/>
          <p:cNvSpPr/>
          <p:nvPr/>
        </p:nvSpPr>
        <p:spPr>
          <a:xfrm>
            <a:off x="950913" y="2719388"/>
            <a:ext cx="4200525" cy="1528762"/>
          </a:xfrm>
          <a:custGeom>
            <a:avLst/>
            <a:gdLst/>
            <a:ahLst/>
            <a:cxnLst/>
            <a:rect l="0" t="0" r="0" b="0"/>
            <a:pathLst>
              <a:path w="2476" h="962">
                <a:moveTo>
                  <a:pt x="603" y="814"/>
                </a:moveTo>
                <a:cubicBezTo>
                  <a:pt x="778" y="907"/>
                  <a:pt x="908" y="962"/>
                  <a:pt x="1210" y="958"/>
                </a:cubicBezTo>
                <a:cubicBezTo>
                  <a:pt x="1512" y="954"/>
                  <a:pt x="2355" y="941"/>
                  <a:pt x="2415" y="793"/>
                </a:cubicBezTo>
                <a:cubicBezTo>
                  <a:pt x="2476" y="644"/>
                  <a:pt x="1955" y="133"/>
                  <a:pt x="1580" y="67"/>
                </a:cubicBezTo>
                <a:cubicBezTo>
                  <a:pt x="1205" y="0"/>
                  <a:pt x="326" y="274"/>
                  <a:pt x="163" y="398"/>
                </a:cubicBezTo>
                <a:cubicBezTo>
                  <a:pt x="0" y="522"/>
                  <a:pt x="428" y="721"/>
                  <a:pt x="603" y="814"/>
                </a:cubicBezTo>
                <a:close/>
              </a:path>
            </a:pathLst>
          </a:custGeom>
          <a:solidFill>
            <a:srgbClr val="00FF99"/>
          </a:solidFill>
          <a:ln w="9525">
            <a:noFill/>
          </a:ln>
        </p:spPr>
        <p:txBody>
          <a:bodyPr/>
          <a:lstStyle/>
          <a:p>
            <a:endParaRPr lang="zh-CN" altLang="en-US"/>
          </a:p>
        </p:txBody>
      </p:sp>
      <p:sp>
        <p:nvSpPr>
          <p:cNvPr id="86022" name="任意多边形 86021"/>
          <p:cNvSpPr/>
          <p:nvPr/>
        </p:nvSpPr>
        <p:spPr>
          <a:xfrm>
            <a:off x="2057400" y="990600"/>
            <a:ext cx="3017838" cy="2801938"/>
          </a:xfrm>
          <a:custGeom>
            <a:avLst/>
            <a:gdLst/>
            <a:ahLst/>
            <a:cxnLst/>
            <a:rect l="0" t="0" r="0" b="0"/>
            <a:pathLst>
              <a:path w="1779" h="1764">
                <a:moveTo>
                  <a:pt x="229" y="549"/>
                </a:moveTo>
                <a:cubicBezTo>
                  <a:pt x="278" y="711"/>
                  <a:pt x="293" y="788"/>
                  <a:pt x="513" y="979"/>
                </a:cubicBezTo>
                <a:cubicBezTo>
                  <a:pt x="733" y="1170"/>
                  <a:pt x="1372" y="1764"/>
                  <a:pt x="1546" y="1697"/>
                </a:cubicBezTo>
                <a:cubicBezTo>
                  <a:pt x="1720" y="1630"/>
                  <a:pt x="1779" y="860"/>
                  <a:pt x="1558" y="578"/>
                </a:cubicBezTo>
                <a:cubicBezTo>
                  <a:pt x="1337" y="296"/>
                  <a:pt x="442" y="10"/>
                  <a:pt x="221" y="5"/>
                </a:cubicBezTo>
                <a:cubicBezTo>
                  <a:pt x="0" y="0"/>
                  <a:pt x="227" y="436"/>
                  <a:pt x="229" y="549"/>
                </a:cubicBezTo>
                <a:close/>
              </a:path>
            </a:pathLst>
          </a:custGeom>
          <a:solidFill>
            <a:srgbClr val="FF99CC"/>
          </a:solidFill>
          <a:ln w="9525">
            <a:noFill/>
          </a:ln>
        </p:spPr>
        <p:txBody>
          <a:bodyPr/>
          <a:lstStyle/>
          <a:p>
            <a:endParaRPr lang="zh-CN" altLang="en-US"/>
          </a:p>
        </p:txBody>
      </p:sp>
      <p:sp>
        <p:nvSpPr>
          <p:cNvPr id="86023" name="任意多边形 86022"/>
          <p:cNvSpPr/>
          <p:nvPr/>
        </p:nvSpPr>
        <p:spPr>
          <a:xfrm>
            <a:off x="4038600" y="152400"/>
            <a:ext cx="1751013" cy="3487738"/>
          </a:xfrm>
          <a:custGeom>
            <a:avLst/>
            <a:gdLst/>
            <a:ahLst/>
            <a:cxnLst/>
            <a:rect l="0" t="0" r="0" b="0"/>
            <a:pathLst>
              <a:path w="1033" h="2195">
                <a:moveTo>
                  <a:pt x="153" y="637"/>
                </a:moveTo>
                <a:cubicBezTo>
                  <a:pt x="37" y="794"/>
                  <a:pt x="0" y="964"/>
                  <a:pt x="7" y="1221"/>
                </a:cubicBezTo>
                <a:cubicBezTo>
                  <a:pt x="14" y="1478"/>
                  <a:pt x="38" y="2169"/>
                  <a:pt x="193" y="2182"/>
                </a:cubicBezTo>
                <a:cubicBezTo>
                  <a:pt x="348" y="2195"/>
                  <a:pt x="841" y="1642"/>
                  <a:pt x="937" y="1297"/>
                </a:cubicBezTo>
                <a:cubicBezTo>
                  <a:pt x="1033" y="952"/>
                  <a:pt x="900" y="220"/>
                  <a:pt x="769" y="110"/>
                </a:cubicBezTo>
                <a:cubicBezTo>
                  <a:pt x="638" y="0"/>
                  <a:pt x="281" y="527"/>
                  <a:pt x="153" y="637"/>
                </a:cubicBezTo>
                <a:close/>
              </a:path>
            </a:pathLst>
          </a:custGeom>
          <a:solidFill>
            <a:srgbClr val="0066FF"/>
          </a:solidFill>
          <a:ln w="9525">
            <a:noFill/>
          </a:ln>
        </p:spPr>
        <p:txBody>
          <a:bodyPr/>
          <a:lstStyle/>
          <a:p>
            <a:endParaRPr lang="zh-CN" altLang="en-US"/>
          </a:p>
        </p:txBody>
      </p:sp>
      <p:sp>
        <p:nvSpPr>
          <p:cNvPr id="86024" name="任意多边形 86023"/>
          <p:cNvSpPr/>
          <p:nvPr/>
        </p:nvSpPr>
        <p:spPr>
          <a:xfrm>
            <a:off x="4038600" y="1295400"/>
            <a:ext cx="3532188" cy="2595563"/>
          </a:xfrm>
          <a:custGeom>
            <a:avLst/>
            <a:gdLst/>
            <a:ahLst/>
            <a:cxnLst/>
            <a:rect l="0" t="0" r="0" b="0"/>
            <a:pathLst>
              <a:path w="2083" h="1634">
                <a:moveTo>
                  <a:pt x="1228" y="288"/>
                </a:moveTo>
                <a:cubicBezTo>
                  <a:pt x="1036" y="342"/>
                  <a:pt x="1025" y="388"/>
                  <a:pt x="833" y="586"/>
                </a:cubicBezTo>
                <a:cubicBezTo>
                  <a:pt x="641" y="784"/>
                  <a:pt x="0" y="1337"/>
                  <a:pt x="75" y="1476"/>
                </a:cubicBezTo>
                <a:cubicBezTo>
                  <a:pt x="150" y="1615"/>
                  <a:pt x="952" y="1634"/>
                  <a:pt x="1285" y="1420"/>
                </a:cubicBezTo>
                <a:cubicBezTo>
                  <a:pt x="1618" y="1206"/>
                  <a:pt x="2083" y="378"/>
                  <a:pt x="2074" y="189"/>
                </a:cubicBezTo>
                <a:cubicBezTo>
                  <a:pt x="2065" y="0"/>
                  <a:pt x="1404" y="268"/>
                  <a:pt x="1228" y="288"/>
                </a:cubicBezTo>
                <a:close/>
              </a:path>
            </a:pathLst>
          </a:custGeom>
          <a:solidFill>
            <a:srgbClr val="66FFFF"/>
          </a:solidFill>
          <a:ln w="9525">
            <a:noFill/>
          </a:ln>
        </p:spPr>
        <p:txBody>
          <a:bodyPr/>
          <a:lstStyle/>
          <a:p>
            <a:endParaRPr lang="zh-CN" altLang="en-US"/>
          </a:p>
        </p:txBody>
      </p:sp>
      <p:sp>
        <p:nvSpPr>
          <p:cNvPr id="86025" name="任意多边形 86024"/>
          <p:cNvSpPr/>
          <p:nvPr/>
        </p:nvSpPr>
        <p:spPr>
          <a:xfrm>
            <a:off x="4191000" y="3200400"/>
            <a:ext cx="4287838" cy="1549400"/>
          </a:xfrm>
          <a:custGeom>
            <a:avLst/>
            <a:gdLst/>
            <a:ahLst/>
            <a:cxnLst/>
            <a:rect l="0" t="0" r="0" b="0"/>
            <a:pathLst>
              <a:path w="2528" h="975">
                <a:moveTo>
                  <a:pt x="1770" y="79"/>
                </a:moveTo>
                <a:cubicBezTo>
                  <a:pt x="1575" y="0"/>
                  <a:pt x="1511" y="13"/>
                  <a:pt x="1224" y="29"/>
                </a:cubicBezTo>
                <a:cubicBezTo>
                  <a:pt x="937" y="45"/>
                  <a:pt x="92" y="27"/>
                  <a:pt x="46" y="176"/>
                </a:cubicBezTo>
                <a:cubicBezTo>
                  <a:pt x="0" y="325"/>
                  <a:pt x="560" y="867"/>
                  <a:pt x="951" y="921"/>
                </a:cubicBezTo>
                <a:cubicBezTo>
                  <a:pt x="1341" y="975"/>
                  <a:pt x="2255" y="642"/>
                  <a:pt x="2392" y="501"/>
                </a:cubicBezTo>
                <a:cubicBezTo>
                  <a:pt x="2528" y="361"/>
                  <a:pt x="1900" y="167"/>
                  <a:pt x="1770" y="79"/>
                </a:cubicBezTo>
                <a:close/>
              </a:path>
            </a:pathLst>
          </a:custGeom>
          <a:solidFill>
            <a:srgbClr val="FF6600"/>
          </a:solidFill>
          <a:ln w="9525">
            <a:noFill/>
          </a:ln>
        </p:spPr>
        <p:txBody>
          <a:bodyPr/>
          <a:lstStyle/>
          <a:p>
            <a:endParaRPr lang="zh-CN" altLang="en-US"/>
          </a:p>
        </p:txBody>
      </p:sp>
      <p:grpSp>
        <p:nvGrpSpPr>
          <p:cNvPr id="86026" name="组合 86025"/>
          <p:cNvGrpSpPr/>
          <p:nvPr/>
        </p:nvGrpSpPr>
        <p:grpSpPr>
          <a:xfrm>
            <a:off x="3830638" y="4445000"/>
            <a:ext cx="698500" cy="2438400"/>
            <a:chOff x="2160" y="2784"/>
            <a:chExt cx="440" cy="1536"/>
          </a:xfrm>
        </p:grpSpPr>
        <p:sp>
          <p:nvSpPr>
            <p:cNvPr id="46090" name="任意多边形 86026"/>
            <p:cNvSpPr/>
            <p:nvPr/>
          </p:nvSpPr>
          <p:spPr>
            <a:xfrm>
              <a:off x="2160" y="2784"/>
              <a:ext cx="344" cy="1536"/>
            </a:xfrm>
            <a:custGeom>
              <a:avLst/>
              <a:gdLst/>
              <a:ahLst/>
              <a:cxnLst/>
              <a:rect l="0" t="0" r="0" b="0"/>
              <a:pathLst>
                <a:path w="344" h="1536">
                  <a:moveTo>
                    <a:pt x="344" y="0"/>
                  </a:moveTo>
                  <a:cubicBezTo>
                    <a:pt x="180" y="276"/>
                    <a:pt x="16" y="552"/>
                    <a:pt x="8" y="768"/>
                  </a:cubicBezTo>
                  <a:cubicBezTo>
                    <a:pt x="0" y="984"/>
                    <a:pt x="248" y="1168"/>
                    <a:pt x="296" y="1296"/>
                  </a:cubicBezTo>
                  <a:cubicBezTo>
                    <a:pt x="344" y="1424"/>
                    <a:pt x="296" y="1496"/>
                    <a:pt x="296" y="1536"/>
                  </a:cubicBezTo>
                </a:path>
              </a:pathLst>
            </a:custGeom>
            <a:noFill/>
            <a:ln w="190500" cap="flat" cmpd="sng">
              <a:solidFill>
                <a:srgbClr val="33CC33"/>
              </a:solidFill>
              <a:prstDash val="solid"/>
              <a:miter/>
              <a:headEnd type="none" w="med" len="med"/>
              <a:tailEnd type="none" w="med" len="med"/>
            </a:ln>
          </p:spPr>
          <p:txBody>
            <a:bodyPr/>
            <a:lstStyle/>
            <a:p>
              <a:endParaRPr lang="zh-CN" altLang="en-US"/>
            </a:p>
          </p:txBody>
        </p:sp>
        <p:sp>
          <p:nvSpPr>
            <p:cNvPr id="46091" name="任意多边形 86027"/>
            <p:cNvSpPr/>
            <p:nvPr/>
          </p:nvSpPr>
          <p:spPr>
            <a:xfrm>
              <a:off x="2256" y="2784"/>
              <a:ext cx="344" cy="1536"/>
            </a:xfrm>
            <a:custGeom>
              <a:avLst/>
              <a:gdLst/>
              <a:ahLst/>
              <a:cxnLst/>
              <a:rect l="0" t="0" r="0" b="0"/>
              <a:pathLst>
                <a:path w="344" h="1536">
                  <a:moveTo>
                    <a:pt x="344" y="0"/>
                  </a:moveTo>
                  <a:cubicBezTo>
                    <a:pt x="180" y="276"/>
                    <a:pt x="16" y="552"/>
                    <a:pt x="8" y="768"/>
                  </a:cubicBezTo>
                  <a:cubicBezTo>
                    <a:pt x="0" y="984"/>
                    <a:pt x="248" y="1168"/>
                    <a:pt x="296" y="1296"/>
                  </a:cubicBezTo>
                  <a:cubicBezTo>
                    <a:pt x="344" y="1424"/>
                    <a:pt x="296" y="1496"/>
                    <a:pt x="296" y="1536"/>
                  </a:cubicBezTo>
                </a:path>
              </a:pathLst>
            </a:custGeom>
            <a:noFill/>
            <a:ln w="190500" cap="flat" cmpd="sng">
              <a:solidFill>
                <a:srgbClr val="33CC33"/>
              </a:solidFill>
              <a:prstDash val="solid"/>
              <a:miter/>
              <a:headEnd type="none" w="med" len="med"/>
              <a:tailEnd type="none" w="med" len="med"/>
            </a:ln>
          </p:spPr>
          <p:txBody>
            <a:bodyPr/>
            <a:lstStyle/>
            <a:p>
              <a:endParaRPr lang="zh-CN" altLang="en-US"/>
            </a:p>
          </p:txBody>
        </p:sp>
      </p:grpSp>
      <p:grpSp>
        <p:nvGrpSpPr>
          <p:cNvPr id="86029" name="组合 86028"/>
          <p:cNvGrpSpPr/>
          <p:nvPr/>
        </p:nvGrpSpPr>
        <p:grpSpPr>
          <a:xfrm>
            <a:off x="228600" y="4724400"/>
            <a:ext cx="3822700" cy="1219200"/>
            <a:chOff x="-96" y="2976"/>
            <a:chExt cx="2408" cy="768"/>
          </a:xfrm>
        </p:grpSpPr>
        <p:sp>
          <p:nvSpPr>
            <p:cNvPr id="46093" name="任意多边形 86029"/>
            <p:cNvSpPr/>
            <p:nvPr/>
          </p:nvSpPr>
          <p:spPr>
            <a:xfrm>
              <a:off x="-96" y="2976"/>
              <a:ext cx="2408" cy="768"/>
            </a:xfrm>
            <a:custGeom>
              <a:avLst/>
              <a:gdLst/>
              <a:ahLst/>
              <a:cxnLst/>
              <a:rect l="0" t="0" r="0" b="0"/>
              <a:pathLst>
                <a:path w="2408" h="768">
                  <a:moveTo>
                    <a:pt x="593" y="678"/>
                  </a:moveTo>
                  <a:cubicBezTo>
                    <a:pt x="822" y="756"/>
                    <a:pt x="1227" y="734"/>
                    <a:pt x="1529" y="731"/>
                  </a:cubicBezTo>
                  <a:cubicBezTo>
                    <a:pt x="1831" y="728"/>
                    <a:pt x="2408" y="768"/>
                    <a:pt x="2405" y="657"/>
                  </a:cubicBezTo>
                  <a:cubicBezTo>
                    <a:pt x="2402" y="546"/>
                    <a:pt x="1888" y="132"/>
                    <a:pt x="1513" y="66"/>
                  </a:cubicBezTo>
                  <a:cubicBezTo>
                    <a:pt x="1138" y="0"/>
                    <a:pt x="306" y="160"/>
                    <a:pt x="153" y="262"/>
                  </a:cubicBezTo>
                  <a:cubicBezTo>
                    <a:pt x="0" y="364"/>
                    <a:pt x="418" y="585"/>
                    <a:pt x="593" y="678"/>
                  </a:cubicBezTo>
                  <a:close/>
                </a:path>
              </a:pathLst>
            </a:custGeom>
            <a:solidFill>
              <a:schemeClr val="accent1"/>
            </a:solidFill>
            <a:ln w="9525">
              <a:noFill/>
            </a:ln>
          </p:spPr>
          <p:txBody>
            <a:bodyPr/>
            <a:lstStyle/>
            <a:p>
              <a:endParaRPr lang="zh-CN" altLang="en-US"/>
            </a:p>
          </p:txBody>
        </p:sp>
        <p:sp>
          <p:nvSpPr>
            <p:cNvPr id="46094" name="任意多边形 86030"/>
            <p:cNvSpPr/>
            <p:nvPr/>
          </p:nvSpPr>
          <p:spPr>
            <a:xfrm rot="-9861507">
              <a:off x="240" y="3312"/>
              <a:ext cx="1898" cy="292"/>
            </a:xfrm>
            <a:custGeom>
              <a:avLst/>
              <a:gdLst/>
              <a:ahLst/>
              <a:cxnLst/>
              <a:rect l="0" t="0" r="0" b="0"/>
              <a:pathLst>
                <a:path w="1898" h="292">
                  <a:moveTo>
                    <a:pt x="0" y="276"/>
                  </a:moveTo>
                  <a:cubicBezTo>
                    <a:pt x="69" y="279"/>
                    <a:pt x="322" y="292"/>
                    <a:pt x="422" y="292"/>
                  </a:cubicBezTo>
                  <a:cubicBezTo>
                    <a:pt x="522" y="292"/>
                    <a:pt x="505" y="285"/>
                    <a:pt x="600" y="276"/>
                  </a:cubicBezTo>
                  <a:cubicBezTo>
                    <a:pt x="695" y="267"/>
                    <a:pt x="867" y="269"/>
                    <a:pt x="990" y="236"/>
                  </a:cubicBezTo>
                  <a:cubicBezTo>
                    <a:pt x="1113" y="203"/>
                    <a:pt x="1188" y="120"/>
                    <a:pt x="1339" y="81"/>
                  </a:cubicBezTo>
                  <a:cubicBezTo>
                    <a:pt x="1490" y="42"/>
                    <a:pt x="1782" y="17"/>
                    <a:pt x="1898" y="0"/>
                  </a:cubicBezTo>
                </a:path>
              </a:pathLst>
            </a:custGeom>
            <a:noFill/>
            <a:ln w="38100" cap="flat" cmpd="sng">
              <a:solidFill>
                <a:srgbClr val="00CC99"/>
              </a:solidFill>
              <a:prstDash val="solid"/>
              <a:miter/>
              <a:headEnd type="none" w="med" len="med"/>
              <a:tailEnd type="none" w="med" len="med"/>
            </a:ln>
          </p:spPr>
          <p:txBody>
            <a:bodyPr/>
            <a:lstStyle/>
            <a:p>
              <a:endParaRPr lang="zh-CN" altLang="en-US"/>
            </a:p>
          </p:txBody>
        </p:sp>
      </p:grpSp>
      <p:sp>
        <p:nvSpPr>
          <p:cNvPr id="86032" name="椭圆 86031"/>
          <p:cNvSpPr/>
          <p:nvPr/>
        </p:nvSpPr>
        <p:spPr>
          <a:xfrm>
            <a:off x="3657600" y="2743200"/>
            <a:ext cx="1828800" cy="1752600"/>
          </a:xfrm>
          <a:prstGeom prst="ellipse">
            <a:avLst/>
          </a:prstGeom>
          <a:gradFill rotWithShape="0">
            <a:gsLst>
              <a:gs pos="0">
                <a:srgbClr val="FBEAC7">
                  <a:alpha val="100000"/>
                </a:srgbClr>
              </a:gs>
              <a:gs pos="17999">
                <a:srgbClr val="FEE7F2">
                  <a:alpha val="100000"/>
                </a:srgbClr>
              </a:gs>
              <a:gs pos="36000">
                <a:srgbClr val="FAC77D">
                  <a:alpha val="100000"/>
                </a:srgbClr>
              </a:gs>
              <a:gs pos="61000">
                <a:srgbClr val="FBA97D">
                  <a:alpha val="100000"/>
                </a:srgbClr>
              </a:gs>
              <a:gs pos="82001">
                <a:srgbClr val="FBD49C">
                  <a:alpha val="100000"/>
                </a:srgbClr>
              </a:gs>
              <a:gs pos="100000">
                <a:srgbClr val="FEE7F2">
                  <a:alpha val="100000"/>
                </a:srgbClr>
              </a:gs>
            </a:gsLst>
            <a:path path="shape">
              <a:fillToRect l="50000" t="50000" r="50000" b="50000"/>
            </a:path>
            <a:tileRect/>
          </a:gradFill>
          <a:ln w="9525">
            <a:noFill/>
          </a:ln>
        </p:spPr>
        <p:txBody>
          <a:bodyPr wrap="none" anchor="ctr"/>
          <a:lstStyle/>
          <a:p>
            <a:pPr algn="ctr">
              <a:spcBef>
                <a:spcPct val="50000"/>
              </a:spcBef>
            </a:pPr>
            <a:endParaRPr lang="en-US" altLang="zh-CN" sz="800" dirty="0">
              <a:solidFill>
                <a:schemeClr val="tx1"/>
              </a:solidFill>
              <a:latin typeface="Tahoma" panose="020B0604030504040204" pitchFamily="34" charset="0"/>
              <a:ea typeface="宋体" panose="02010600030101010101" pitchFamily="2" charset="-122"/>
            </a:endParaRPr>
          </a:p>
          <a:p>
            <a:pPr algn="ctr">
              <a:spcBef>
                <a:spcPct val="50000"/>
              </a:spcBef>
            </a:pPr>
            <a:endParaRPr lang="en-US" altLang="zh-CN" sz="4400" dirty="0">
              <a:latin typeface="Tahoma" panose="020B0604030504040204" pitchFamily="34" charset="0"/>
              <a:ea typeface="宋体" panose="02010600030101010101" pitchFamily="2" charset="-122"/>
            </a:endParaRPr>
          </a:p>
          <a:p>
            <a:pPr algn="ctr"/>
            <a:endParaRPr lang="en-US" altLang="zh-CN" sz="2400" b="0" dirty="0">
              <a:solidFill>
                <a:schemeClr val="tx1"/>
              </a:solidFill>
              <a:latin typeface="Tahoma" panose="020B0604030504040204" pitchFamily="34" charset="0"/>
              <a:ea typeface="宋体" panose="02010600030101010101" pitchFamily="2" charset="-122"/>
            </a:endParaRPr>
          </a:p>
        </p:txBody>
      </p:sp>
      <p:sp>
        <p:nvSpPr>
          <p:cNvPr id="86033" name="矩形 86032"/>
          <p:cNvSpPr/>
          <p:nvPr/>
        </p:nvSpPr>
        <p:spPr>
          <a:xfrm>
            <a:off x="5638800" y="3429000"/>
            <a:ext cx="1524000" cy="914400"/>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rgbClr val="FFFF00"/>
                  </a:solidFill>
                  <a:prstDash val="solid"/>
                  <a:miter/>
                  <a:headEnd type="none" w="med" len="med"/>
                  <a:tailEnd type="none" w="med" len="med"/>
                </a:ln>
                <a:gradFill rotWithShape="0">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华文新魏" panose="02010800040101010101" pitchFamily="2" charset="-122"/>
                <a:ea typeface="华文新魏" panose="02010800040101010101" pitchFamily="2" charset="-122"/>
              </a:rPr>
              <a:t>迎春</a:t>
            </a:r>
          </a:p>
        </p:txBody>
      </p:sp>
      <p:grpSp>
        <p:nvGrpSpPr>
          <p:cNvPr id="86034" name="组合 86033"/>
          <p:cNvGrpSpPr/>
          <p:nvPr/>
        </p:nvGrpSpPr>
        <p:grpSpPr>
          <a:xfrm>
            <a:off x="5562600" y="1752600"/>
            <a:ext cx="1373188" cy="1447800"/>
            <a:chOff x="3504" y="1104"/>
            <a:chExt cx="865" cy="912"/>
          </a:xfrm>
        </p:grpSpPr>
        <p:sp>
          <p:nvSpPr>
            <p:cNvPr id="46098" name="矩形 86034"/>
            <p:cNvSpPr/>
            <p:nvPr/>
          </p:nvSpPr>
          <p:spPr>
            <a:xfrm rot="5371653">
              <a:off x="3911" y="1174"/>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CCFFFF"/>
                    </a:solidFill>
                    <a:prstDash val="solid"/>
                    <a:miter/>
                    <a:headEnd type="none" w="med" len="med"/>
                    <a:tailEnd type="none" w="med" len="med"/>
                  </a:ln>
                  <a:gradFill rotWithShape="0">
                    <a:gsLst>
                      <a:gs pos="0">
                        <a:srgbClr val="CCCCFF">
                          <a:alpha val="100000"/>
                        </a:srgbClr>
                      </a:gs>
                      <a:gs pos="17999">
                        <a:srgbClr val="99CCFF">
                          <a:alpha val="100000"/>
                        </a:srgbClr>
                      </a:gs>
                      <a:gs pos="39000">
                        <a:srgbClr val="CC99FF">
                          <a:alpha val="100000"/>
                        </a:srgbClr>
                      </a:gs>
                      <a:gs pos="64000">
                        <a:srgbClr val="9966FF">
                          <a:alpha val="100000"/>
                        </a:srgbClr>
                      </a:gs>
                      <a:gs pos="82001">
                        <a:srgbClr val="99CCFF">
                          <a:alpha val="100000"/>
                        </a:srgbClr>
                      </a:gs>
                      <a:gs pos="100000">
                        <a:srgbClr val="CCCCFF">
                          <a:alpha val="100000"/>
                        </a:srgbClr>
                      </a:gs>
                    </a:gsLst>
                    <a:lin ang="2760000" scaled="1"/>
                    <a:tileRect/>
                  </a:gradFill>
                  <a:latin typeface="隶书" panose="02010509060101010101" pitchFamily="49" charset="-122"/>
                  <a:ea typeface="隶书" panose="02010509060101010101" pitchFamily="49" charset="-122"/>
                </a:rPr>
                <a:t>春</a:t>
              </a:r>
            </a:p>
          </p:txBody>
        </p:sp>
        <p:sp>
          <p:nvSpPr>
            <p:cNvPr id="46099" name="矩形 86035"/>
            <p:cNvSpPr/>
            <p:nvPr/>
          </p:nvSpPr>
          <p:spPr>
            <a:xfrm rot="5371653">
              <a:off x="3431" y="1558"/>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CCFFFF"/>
                    </a:solidFill>
                    <a:prstDash val="solid"/>
                    <a:miter/>
                    <a:headEnd type="none" w="med" len="med"/>
                    <a:tailEnd type="none" w="med" len="med"/>
                  </a:ln>
                  <a:gradFill rotWithShape="0">
                    <a:gsLst>
                      <a:gs pos="0">
                        <a:srgbClr val="CCCCFF">
                          <a:alpha val="100000"/>
                        </a:srgbClr>
                      </a:gs>
                      <a:gs pos="17999">
                        <a:srgbClr val="99CCFF">
                          <a:alpha val="100000"/>
                        </a:srgbClr>
                      </a:gs>
                      <a:gs pos="39000">
                        <a:srgbClr val="CC99FF">
                          <a:alpha val="100000"/>
                        </a:srgbClr>
                      </a:gs>
                      <a:gs pos="64000">
                        <a:srgbClr val="9966FF">
                          <a:alpha val="100000"/>
                        </a:srgbClr>
                      </a:gs>
                      <a:gs pos="82001">
                        <a:srgbClr val="99CCFF">
                          <a:alpha val="100000"/>
                        </a:srgbClr>
                      </a:gs>
                      <a:gs pos="100000">
                        <a:srgbClr val="CCCCFF">
                          <a:alpha val="100000"/>
                        </a:srgbClr>
                      </a:gs>
                    </a:gsLst>
                    <a:lin ang="2760000" scaled="1"/>
                    <a:tileRect/>
                  </a:gradFill>
                  <a:latin typeface="隶书" panose="02010509060101010101" pitchFamily="49" charset="-122"/>
                  <a:ea typeface="隶书" panose="02010509060101010101" pitchFamily="49" charset="-122"/>
                </a:rPr>
                <a:t>雨</a:t>
              </a:r>
            </a:p>
          </p:txBody>
        </p:sp>
      </p:grpSp>
      <p:grpSp>
        <p:nvGrpSpPr>
          <p:cNvPr id="86037" name="组合 86036"/>
          <p:cNvGrpSpPr/>
          <p:nvPr/>
        </p:nvGrpSpPr>
        <p:grpSpPr>
          <a:xfrm>
            <a:off x="4343400" y="838200"/>
            <a:ext cx="1068388" cy="1752600"/>
            <a:chOff x="2736" y="528"/>
            <a:chExt cx="673" cy="1104"/>
          </a:xfrm>
        </p:grpSpPr>
        <p:sp>
          <p:nvSpPr>
            <p:cNvPr id="46101" name="矩形 86037"/>
            <p:cNvSpPr/>
            <p:nvPr/>
          </p:nvSpPr>
          <p:spPr>
            <a:xfrm rot="5371653">
              <a:off x="2951" y="598"/>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33CCCC"/>
                    </a:solidFill>
                    <a:prstDash val="solid"/>
                    <a:miter/>
                    <a:headEnd type="none" w="med" len="med"/>
                    <a:tailEnd type="none" w="med" len="med"/>
                  </a:ln>
                  <a:gradFill rotWithShape="0">
                    <a:gsLst>
                      <a:gs pos="0">
                        <a:srgbClr val="5E9EFF">
                          <a:alpha val="100000"/>
                        </a:srgbClr>
                      </a:gs>
                      <a:gs pos="20000">
                        <a:srgbClr val="85C2FF">
                          <a:alpha val="100000"/>
                        </a:srgbClr>
                      </a:gs>
                      <a:gs pos="35000">
                        <a:srgbClr val="C4D6EB">
                          <a:alpha val="100000"/>
                        </a:srgbClr>
                      </a:gs>
                      <a:gs pos="50000">
                        <a:srgbClr val="FFEBFA">
                          <a:alpha val="100000"/>
                        </a:srgbClr>
                      </a:gs>
                      <a:gs pos="65000">
                        <a:srgbClr val="C4D6EB">
                          <a:alpha val="100000"/>
                        </a:srgbClr>
                      </a:gs>
                      <a:gs pos="80000">
                        <a:srgbClr val="85C2FF">
                          <a:alpha val="100000"/>
                        </a:srgbClr>
                      </a:gs>
                      <a:gs pos="100000">
                        <a:srgbClr val="5E9EFF">
                          <a:alpha val="100000"/>
                        </a:srgbClr>
                      </a:gs>
                    </a:gsLst>
                    <a:lin ang="13440000" scaled="1"/>
                    <a:tileRect/>
                  </a:gradFill>
                  <a:latin typeface="隶书" panose="02010509060101010101" pitchFamily="49" charset="-122"/>
                  <a:ea typeface="隶书" panose="02010509060101010101" pitchFamily="49" charset="-122"/>
                </a:rPr>
                <a:t>春</a:t>
              </a:r>
            </a:p>
          </p:txBody>
        </p:sp>
        <p:sp>
          <p:nvSpPr>
            <p:cNvPr id="46102" name="矩形 86038"/>
            <p:cNvSpPr/>
            <p:nvPr/>
          </p:nvSpPr>
          <p:spPr>
            <a:xfrm rot="5371653">
              <a:off x="2663" y="1174"/>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CCFFFF"/>
                    </a:solidFill>
                    <a:prstDash val="solid"/>
                    <a:miter/>
                    <a:headEnd type="none" w="med" len="med"/>
                    <a:tailEnd type="none" w="med" len="med"/>
                  </a:ln>
                  <a:gradFill rotWithShape="0">
                    <a:gsLst>
                      <a:gs pos="0">
                        <a:srgbClr val="5E9EFF">
                          <a:alpha val="100000"/>
                        </a:srgbClr>
                      </a:gs>
                      <a:gs pos="20000">
                        <a:srgbClr val="85C2FF">
                          <a:alpha val="100000"/>
                        </a:srgbClr>
                      </a:gs>
                      <a:gs pos="35000">
                        <a:srgbClr val="C4D6EB">
                          <a:alpha val="100000"/>
                        </a:srgbClr>
                      </a:gs>
                      <a:gs pos="50000">
                        <a:srgbClr val="FFEBFA">
                          <a:alpha val="100000"/>
                        </a:srgbClr>
                      </a:gs>
                      <a:gs pos="65000">
                        <a:srgbClr val="C4D6EB">
                          <a:alpha val="100000"/>
                        </a:srgbClr>
                      </a:gs>
                      <a:gs pos="80000">
                        <a:srgbClr val="85C2FF">
                          <a:alpha val="100000"/>
                        </a:srgbClr>
                      </a:gs>
                      <a:gs pos="100000">
                        <a:srgbClr val="5E9EFF">
                          <a:alpha val="100000"/>
                        </a:srgbClr>
                      </a:gs>
                    </a:gsLst>
                    <a:lin ang="2760000" scaled="1"/>
                    <a:tileRect/>
                  </a:gradFill>
                  <a:latin typeface="隶书" panose="02010509060101010101" pitchFamily="49" charset="-122"/>
                  <a:ea typeface="隶书" panose="02010509060101010101" pitchFamily="49" charset="-122"/>
                </a:rPr>
                <a:t>风</a:t>
              </a:r>
            </a:p>
          </p:txBody>
        </p:sp>
      </p:grpSp>
      <p:grpSp>
        <p:nvGrpSpPr>
          <p:cNvPr id="86040" name="组合 86039"/>
          <p:cNvGrpSpPr/>
          <p:nvPr/>
        </p:nvGrpSpPr>
        <p:grpSpPr>
          <a:xfrm>
            <a:off x="2590800" y="1295400"/>
            <a:ext cx="1220788" cy="1600200"/>
            <a:chOff x="1632" y="816"/>
            <a:chExt cx="769" cy="1008"/>
          </a:xfrm>
        </p:grpSpPr>
        <p:sp>
          <p:nvSpPr>
            <p:cNvPr id="46104" name="矩形 86040"/>
            <p:cNvSpPr/>
            <p:nvPr/>
          </p:nvSpPr>
          <p:spPr>
            <a:xfrm rot="5371653">
              <a:off x="1559" y="886"/>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FFFF99"/>
                    </a:solidFill>
                    <a:prstDash val="solid"/>
                    <a:miter/>
                    <a:headEnd type="none" w="med" len="med"/>
                    <a:tailEnd type="none" w="med" len="med"/>
                  </a:ln>
                  <a:gradFill rotWithShape="0">
                    <a:gsLst>
                      <a:gs pos="0">
                        <a:srgbClr val="3366FF">
                          <a:alpha val="100000"/>
                        </a:srgbClr>
                      </a:gs>
                      <a:gs pos="25000">
                        <a:srgbClr val="01A78F">
                          <a:alpha val="100000"/>
                        </a:srgbClr>
                      </a:gs>
                      <a:gs pos="50000">
                        <a:srgbClr val="FFFF00">
                          <a:alpha val="100000"/>
                        </a:srgbClr>
                      </a:gs>
                      <a:gs pos="75000">
                        <a:srgbClr val="FF6633">
                          <a:alpha val="100000"/>
                        </a:srgbClr>
                      </a:gs>
                      <a:gs pos="100000">
                        <a:srgbClr val="FF3399">
                          <a:alpha val="100000"/>
                        </a:srgbClr>
                      </a:gs>
                    </a:gsLst>
                    <a:path path="shape">
                      <a:fillToRect l="50000" t="50000" r="50000" b="50000"/>
                    </a:path>
                    <a:tileRect/>
                  </a:gradFill>
                  <a:latin typeface="隶书" panose="02010509060101010101" pitchFamily="49" charset="-122"/>
                  <a:ea typeface="隶书" panose="02010509060101010101" pitchFamily="49" charset="-122"/>
                </a:rPr>
                <a:t>春</a:t>
              </a:r>
            </a:p>
          </p:txBody>
        </p:sp>
        <p:sp>
          <p:nvSpPr>
            <p:cNvPr id="46105" name="矩形 86041"/>
            <p:cNvSpPr/>
            <p:nvPr/>
          </p:nvSpPr>
          <p:spPr>
            <a:xfrm rot="5371653">
              <a:off x="1943" y="1366"/>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FFFF00"/>
                    </a:solidFill>
                    <a:prstDash val="solid"/>
                    <a:miter/>
                    <a:headEnd type="none" w="med" len="med"/>
                    <a:tailEnd type="none" w="med" len="med"/>
                  </a:ln>
                  <a:gradFill rotWithShape="0">
                    <a:gsLst>
                      <a:gs pos="0">
                        <a:srgbClr val="3366FF">
                          <a:alpha val="100000"/>
                        </a:srgbClr>
                      </a:gs>
                      <a:gs pos="25000">
                        <a:srgbClr val="01A78F">
                          <a:alpha val="100000"/>
                        </a:srgbClr>
                      </a:gs>
                      <a:gs pos="50000">
                        <a:srgbClr val="FFFF00">
                          <a:alpha val="100000"/>
                        </a:srgbClr>
                      </a:gs>
                      <a:gs pos="75000">
                        <a:srgbClr val="FF6633">
                          <a:alpha val="100000"/>
                        </a:srgbClr>
                      </a:gs>
                      <a:gs pos="100000">
                        <a:srgbClr val="FF3399">
                          <a:alpha val="100000"/>
                        </a:srgbClr>
                      </a:gs>
                    </a:gsLst>
                    <a:path path="shape">
                      <a:fillToRect l="50000" t="50000" r="50000" b="50000"/>
                    </a:path>
                    <a:tileRect/>
                  </a:gradFill>
                  <a:latin typeface="隶书" panose="02010509060101010101" pitchFamily="49" charset="-122"/>
                  <a:ea typeface="隶书" panose="02010509060101010101" pitchFamily="49" charset="-122"/>
                </a:rPr>
                <a:t>花</a:t>
              </a:r>
            </a:p>
          </p:txBody>
        </p:sp>
      </p:grpSp>
      <p:grpSp>
        <p:nvGrpSpPr>
          <p:cNvPr id="86043" name="组合 86042"/>
          <p:cNvGrpSpPr/>
          <p:nvPr/>
        </p:nvGrpSpPr>
        <p:grpSpPr>
          <a:xfrm>
            <a:off x="1981200" y="3124200"/>
            <a:ext cx="1449388" cy="990600"/>
            <a:chOff x="1248" y="1968"/>
            <a:chExt cx="913" cy="624"/>
          </a:xfrm>
        </p:grpSpPr>
        <p:sp>
          <p:nvSpPr>
            <p:cNvPr id="46107" name="矩形 86043"/>
            <p:cNvSpPr/>
            <p:nvPr/>
          </p:nvSpPr>
          <p:spPr>
            <a:xfrm rot="5371653">
              <a:off x="1175" y="2038"/>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99CC00"/>
                    </a:solidFill>
                    <a:prstDash val="solid"/>
                    <a:miter/>
                    <a:headEnd type="none" w="med" len="med"/>
                    <a:tailEnd type="none" w="med" len="med"/>
                  </a:ln>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13440000" scaled="1"/>
                    <a:tileRect/>
                  </a:gradFill>
                  <a:latin typeface="隶书" panose="02010509060101010101" pitchFamily="49" charset="-122"/>
                  <a:ea typeface="隶书" panose="02010509060101010101" pitchFamily="49" charset="-122"/>
                </a:rPr>
                <a:t>春</a:t>
              </a:r>
            </a:p>
          </p:txBody>
        </p:sp>
        <p:sp>
          <p:nvSpPr>
            <p:cNvPr id="46108" name="矩形 86044"/>
            <p:cNvSpPr/>
            <p:nvPr/>
          </p:nvSpPr>
          <p:spPr>
            <a:xfrm rot="5371653">
              <a:off x="1703" y="2134"/>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99CC00"/>
                    </a:solidFill>
                    <a:prstDash val="solid"/>
                    <a:miter/>
                    <a:headEnd type="none" w="med" len="med"/>
                    <a:tailEnd type="none" w="med" len="med"/>
                  </a:ln>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2760000" scaled="1"/>
                    <a:tileRect/>
                  </a:gradFill>
                  <a:latin typeface="隶书" panose="02010509060101010101" pitchFamily="49" charset="-122"/>
                  <a:ea typeface="隶书" panose="02010509060101010101" pitchFamily="49" charset="-122"/>
                </a:rPr>
                <a:t>草</a:t>
              </a:r>
            </a:p>
          </p:txBody>
        </p:sp>
      </p:grpSp>
      <p:grpSp>
        <p:nvGrpSpPr>
          <p:cNvPr id="86046" name="组合 86045"/>
          <p:cNvGrpSpPr/>
          <p:nvPr/>
        </p:nvGrpSpPr>
        <p:grpSpPr>
          <a:xfrm>
            <a:off x="1371600" y="4953000"/>
            <a:ext cx="1449388" cy="838200"/>
            <a:chOff x="864" y="3120"/>
            <a:chExt cx="913" cy="528"/>
          </a:xfrm>
        </p:grpSpPr>
        <p:sp>
          <p:nvSpPr>
            <p:cNvPr id="46110" name="矩形 86046"/>
            <p:cNvSpPr/>
            <p:nvPr/>
          </p:nvSpPr>
          <p:spPr>
            <a:xfrm rot="5371653">
              <a:off x="791" y="3190"/>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FFCC00"/>
                    </a:solidFill>
                    <a:prstDash val="solid"/>
                    <a:miter/>
                    <a:headEnd type="none" w="med" len="med"/>
                    <a:tailEnd type="none" w="med" len="med"/>
                  </a:ln>
                  <a:gradFill rotWithShape="0">
                    <a:gsLst>
                      <a:gs pos="0">
                        <a:srgbClr val="F8B049">
                          <a:alpha val="100000"/>
                        </a:srgbClr>
                      </a:gs>
                      <a:gs pos="9000">
                        <a:srgbClr val="B43E85">
                          <a:alpha val="100000"/>
                        </a:srgbClr>
                      </a:gs>
                      <a:gs pos="15500">
                        <a:srgbClr val="C50849">
                          <a:alpha val="100000"/>
                        </a:srgbClr>
                      </a:gs>
                      <a:gs pos="16500">
                        <a:srgbClr val="F952A0">
                          <a:alpha val="100000"/>
                        </a:srgbClr>
                      </a:gs>
                      <a:gs pos="18500">
                        <a:srgbClr val="FEE7F2">
                          <a:alpha val="100000"/>
                        </a:srgbClr>
                      </a:gs>
                      <a:gs pos="39500">
                        <a:srgbClr val="F8B049">
                          <a:alpha val="100000"/>
                        </a:srgbClr>
                      </a:gs>
                      <a:gs pos="43500">
                        <a:srgbClr val="F8B049">
                          <a:alpha val="100000"/>
                        </a:srgbClr>
                      </a:gs>
                      <a:gs pos="50000">
                        <a:srgbClr val="FC9FCB">
                          <a:alpha val="100000"/>
                        </a:srgbClr>
                      </a:gs>
                      <a:gs pos="56500">
                        <a:srgbClr val="F8B049">
                          <a:alpha val="100000"/>
                        </a:srgbClr>
                      </a:gs>
                      <a:gs pos="60500">
                        <a:srgbClr val="F8B049">
                          <a:alpha val="100000"/>
                        </a:srgbClr>
                      </a:gs>
                      <a:gs pos="81500">
                        <a:srgbClr val="FEE7F2">
                          <a:alpha val="100000"/>
                        </a:srgbClr>
                      </a:gs>
                      <a:gs pos="83500">
                        <a:srgbClr val="F952A0">
                          <a:alpha val="100000"/>
                        </a:srgbClr>
                      </a:gs>
                      <a:gs pos="84500">
                        <a:srgbClr val="C50849">
                          <a:alpha val="100000"/>
                        </a:srgbClr>
                      </a:gs>
                      <a:gs pos="91000">
                        <a:srgbClr val="B43E85">
                          <a:alpha val="100000"/>
                        </a:srgbClr>
                      </a:gs>
                      <a:gs pos="100000">
                        <a:srgbClr val="F8B049">
                          <a:alpha val="100000"/>
                        </a:srgbClr>
                      </a:gs>
                    </a:gsLst>
                    <a:lin ang="13440000" scaled="1"/>
                    <a:tileRect/>
                  </a:gradFill>
                  <a:latin typeface="隶书" panose="02010509060101010101" pitchFamily="49" charset="-122"/>
                  <a:ea typeface="隶书" panose="02010509060101010101" pitchFamily="49" charset="-122"/>
                </a:rPr>
                <a:t>盼</a:t>
              </a:r>
            </a:p>
          </p:txBody>
        </p:sp>
        <p:sp>
          <p:nvSpPr>
            <p:cNvPr id="46111" name="矩形 86047"/>
            <p:cNvSpPr/>
            <p:nvPr/>
          </p:nvSpPr>
          <p:spPr>
            <a:xfrm rot="5371653">
              <a:off x="1319" y="3190"/>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FFCC00"/>
                    </a:solidFill>
                    <a:prstDash val="solid"/>
                    <a:miter/>
                    <a:headEnd type="none" w="med" len="med"/>
                    <a:tailEnd type="none" w="med" len="med"/>
                  </a:ln>
                  <a:gradFill rotWithShape="0">
                    <a:gsLst>
                      <a:gs pos="0">
                        <a:srgbClr val="F8B049">
                          <a:alpha val="100000"/>
                        </a:srgbClr>
                      </a:gs>
                      <a:gs pos="9000">
                        <a:srgbClr val="B43E85">
                          <a:alpha val="100000"/>
                        </a:srgbClr>
                      </a:gs>
                      <a:gs pos="15500">
                        <a:srgbClr val="C50849">
                          <a:alpha val="100000"/>
                        </a:srgbClr>
                      </a:gs>
                      <a:gs pos="16500">
                        <a:srgbClr val="F952A0">
                          <a:alpha val="100000"/>
                        </a:srgbClr>
                      </a:gs>
                      <a:gs pos="18500">
                        <a:srgbClr val="FEE7F2">
                          <a:alpha val="100000"/>
                        </a:srgbClr>
                      </a:gs>
                      <a:gs pos="39500">
                        <a:srgbClr val="F8B049">
                          <a:alpha val="100000"/>
                        </a:srgbClr>
                      </a:gs>
                      <a:gs pos="43500">
                        <a:srgbClr val="F8B049">
                          <a:alpha val="100000"/>
                        </a:srgbClr>
                      </a:gs>
                      <a:gs pos="50000">
                        <a:srgbClr val="FC9FCB">
                          <a:alpha val="100000"/>
                        </a:srgbClr>
                      </a:gs>
                      <a:gs pos="56500">
                        <a:srgbClr val="F8B049">
                          <a:alpha val="100000"/>
                        </a:srgbClr>
                      </a:gs>
                      <a:gs pos="60500">
                        <a:srgbClr val="F8B049">
                          <a:alpha val="100000"/>
                        </a:srgbClr>
                      </a:gs>
                      <a:gs pos="81500">
                        <a:srgbClr val="FEE7F2">
                          <a:alpha val="100000"/>
                        </a:srgbClr>
                      </a:gs>
                      <a:gs pos="83500">
                        <a:srgbClr val="F952A0">
                          <a:alpha val="100000"/>
                        </a:srgbClr>
                      </a:gs>
                      <a:gs pos="84500">
                        <a:srgbClr val="C50849">
                          <a:alpha val="100000"/>
                        </a:srgbClr>
                      </a:gs>
                      <a:gs pos="91000">
                        <a:srgbClr val="B43E85">
                          <a:alpha val="100000"/>
                        </a:srgbClr>
                      </a:gs>
                      <a:gs pos="100000">
                        <a:srgbClr val="F8B049">
                          <a:alpha val="100000"/>
                        </a:srgbClr>
                      </a:gs>
                    </a:gsLst>
                    <a:lin ang="2760000" scaled="1"/>
                    <a:tileRect/>
                  </a:gradFill>
                  <a:latin typeface="隶书" panose="02010509060101010101" pitchFamily="49" charset="-122"/>
                  <a:ea typeface="隶书" panose="02010509060101010101" pitchFamily="49" charset="-122"/>
                </a:rPr>
                <a:t>春</a:t>
              </a:r>
            </a:p>
          </p:txBody>
        </p:sp>
      </p:grpSp>
      <p:grpSp>
        <p:nvGrpSpPr>
          <p:cNvPr id="86049" name="组合 86048"/>
          <p:cNvGrpSpPr/>
          <p:nvPr/>
        </p:nvGrpSpPr>
        <p:grpSpPr>
          <a:xfrm>
            <a:off x="5257800" y="5334000"/>
            <a:ext cx="1601788" cy="1066800"/>
            <a:chOff x="3312" y="3360"/>
            <a:chExt cx="1009" cy="672"/>
          </a:xfrm>
        </p:grpSpPr>
        <p:sp>
          <p:nvSpPr>
            <p:cNvPr id="46113" name="矩形 86049"/>
            <p:cNvSpPr/>
            <p:nvPr/>
          </p:nvSpPr>
          <p:spPr>
            <a:xfrm rot="5371653">
              <a:off x="3239" y="3574"/>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FFFF99"/>
                    </a:solidFill>
                    <a:prstDash val="solid"/>
                    <a:miter/>
                    <a:headEnd type="none" w="med" len="med"/>
                    <a:tailEnd type="none" w="med" len="med"/>
                  </a:ln>
                  <a:gradFill rotWithShape="0">
                    <a:gsLst>
                      <a:gs pos="0">
                        <a:srgbClr val="FEE7F2">
                          <a:alpha val="100000"/>
                        </a:srgbClr>
                      </a:gs>
                      <a:gs pos="17999">
                        <a:srgbClr val="FBD49C">
                          <a:alpha val="100000"/>
                        </a:srgbClr>
                      </a:gs>
                      <a:gs pos="39000">
                        <a:srgbClr val="FBA97D">
                          <a:alpha val="100000"/>
                        </a:srgbClr>
                      </a:gs>
                      <a:gs pos="64000">
                        <a:srgbClr val="FAC77D">
                          <a:alpha val="100000"/>
                        </a:srgbClr>
                      </a:gs>
                      <a:gs pos="82001">
                        <a:srgbClr val="FEE7F2">
                          <a:alpha val="100000"/>
                        </a:srgbClr>
                      </a:gs>
                      <a:gs pos="100000">
                        <a:srgbClr val="FBEAC7">
                          <a:alpha val="100000"/>
                        </a:srgbClr>
                      </a:gs>
                    </a:gsLst>
                    <a:lin ang="13440000" scaled="1"/>
                    <a:tileRect/>
                  </a:gradFill>
                  <a:latin typeface="隶书" panose="02010509060101010101" pitchFamily="49" charset="-122"/>
                  <a:ea typeface="隶书" panose="02010509060101010101" pitchFamily="49" charset="-122"/>
                </a:rPr>
                <a:t>颂</a:t>
              </a:r>
            </a:p>
          </p:txBody>
        </p:sp>
        <p:sp>
          <p:nvSpPr>
            <p:cNvPr id="46114" name="矩形 86050"/>
            <p:cNvSpPr/>
            <p:nvPr/>
          </p:nvSpPr>
          <p:spPr>
            <a:xfrm rot="5371653">
              <a:off x="3863" y="3430"/>
              <a:ext cx="528" cy="385"/>
            </a:xfrm>
            <a:prstGeom prst="rect">
              <a:avLst/>
            </a:prstGeom>
          </p:spPr>
          <p:txBody>
            <a:bodyPr vert="eaVert" wrap="none" fromWordArt="1">
              <a:prstTxWarp prst="textPlain">
                <a:avLst>
                  <a:gd name="adj" fmla="val 48463"/>
                </a:avLst>
              </a:prstTxWarp>
              <a:normAutofit/>
            </a:bodyPr>
            <a:lstStyle/>
            <a:p>
              <a:pPr algn="ctr"/>
              <a:r>
                <a:rPr lang="zh-CN" altLang="en-US" sz="3600" b="1">
                  <a:ln w="3175" cap="flat" cmpd="sng">
                    <a:solidFill>
                      <a:srgbClr val="FFFF99"/>
                    </a:solidFill>
                    <a:prstDash val="solid"/>
                    <a:miter/>
                    <a:headEnd type="none" w="med" len="med"/>
                    <a:tailEnd type="none" w="med" len="med"/>
                  </a:ln>
                  <a:gradFill rotWithShape="0">
                    <a:gsLst>
                      <a:gs pos="0">
                        <a:srgbClr val="FEE7F2">
                          <a:alpha val="100000"/>
                        </a:srgbClr>
                      </a:gs>
                      <a:gs pos="9000">
                        <a:srgbClr val="FBD49C">
                          <a:alpha val="100000"/>
                        </a:srgbClr>
                      </a:gs>
                      <a:gs pos="19500">
                        <a:srgbClr val="FBA97D">
                          <a:alpha val="100000"/>
                        </a:srgbClr>
                      </a:gs>
                      <a:gs pos="32000">
                        <a:srgbClr val="FAC77D">
                          <a:alpha val="100000"/>
                        </a:srgbClr>
                      </a:gs>
                      <a:gs pos="41000">
                        <a:srgbClr val="FEE7F2">
                          <a:alpha val="100000"/>
                        </a:srgbClr>
                      </a:gs>
                      <a:gs pos="50000">
                        <a:srgbClr val="FBEAC7">
                          <a:alpha val="100000"/>
                        </a:srgbClr>
                      </a:gs>
                      <a:gs pos="59000">
                        <a:srgbClr val="FEE7F2">
                          <a:alpha val="100000"/>
                        </a:srgbClr>
                      </a:gs>
                      <a:gs pos="68000">
                        <a:srgbClr val="FAC77D">
                          <a:alpha val="100000"/>
                        </a:srgbClr>
                      </a:gs>
                      <a:gs pos="80500">
                        <a:srgbClr val="FBA97D">
                          <a:alpha val="100000"/>
                        </a:srgbClr>
                      </a:gs>
                      <a:gs pos="91000">
                        <a:srgbClr val="FBD49C">
                          <a:alpha val="100000"/>
                        </a:srgbClr>
                      </a:gs>
                      <a:gs pos="100000">
                        <a:srgbClr val="FEE7F2">
                          <a:alpha val="100000"/>
                        </a:srgbClr>
                      </a:gs>
                    </a:gsLst>
                    <a:lin ang="13440000" scaled="1"/>
                    <a:tileRect/>
                  </a:gradFill>
                  <a:latin typeface="隶书" panose="02010509060101010101" pitchFamily="49" charset="-122"/>
                  <a:ea typeface="隶书" panose="02010509060101010101" pitchFamily="49" charset="-122"/>
                </a:rPr>
                <a:t>春</a:t>
              </a:r>
            </a:p>
          </p:txBody>
        </p:sp>
      </p:grpSp>
      <p:sp>
        <p:nvSpPr>
          <p:cNvPr id="86052" name="矩形 86051"/>
          <p:cNvSpPr/>
          <p:nvPr/>
        </p:nvSpPr>
        <p:spPr>
          <a:xfrm>
            <a:off x="3886200" y="3276600"/>
            <a:ext cx="1447800" cy="76200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latin typeface="隶书" panose="02010509060101010101" pitchFamily="49" charset="-122"/>
                <a:ea typeface="隶书" panose="02010509060101010101" pitchFamily="49" charset="-122"/>
              </a:rPr>
              <a:t>绘春</a:t>
            </a:r>
          </a:p>
        </p:txBody>
      </p:sp>
      <p:sp>
        <p:nvSpPr>
          <p:cNvPr id="46116" name="文本框 86052"/>
          <p:cNvSpPr txBox="1"/>
          <p:nvPr/>
        </p:nvSpPr>
        <p:spPr>
          <a:xfrm>
            <a:off x="685800" y="304800"/>
            <a:ext cx="1870075" cy="701675"/>
          </a:xfrm>
          <a:prstGeom prst="rect">
            <a:avLst/>
          </a:prstGeom>
          <a:noFill/>
          <a:ln w="9525">
            <a:noFill/>
          </a:ln>
        </p:spPr>
        <p:txBody>
          <a:bodyPr anchor="t">
            <a:spAutoFit/>
          </a:bodyPr>
          <a:lstStyle/>
          <a:p>
            <a:pPr>
              <a:spcBef>
                <a:spcPct val="50000"/>
              </a:spcBef>
            </a:pPr>
            <a:r>
              <a:rPr lang="zh-CN" altLang="en-US" sz="4000" dirty="0">
                <a:solidFill>
                  <a:schemeClr val="tx1"/>
                </a:solidFill>
                <a:latin typeface="Tahoma" panose="020B0604030504040204" pitchFamily="34" charset="0"/>
                <a:ea typeface="宋体" panose="02010600030101010101" pitchFamily="2" charset="-122"/>
              </a:rPr>
              <a:t>小结：</a:t>
            </a:r>
            <a:endParaRPr lang="zh-CN" altLang="en-US" sz="1800">
              <a:solidFill>
                <a:schemeClr val="tx1"/>
              </a:solidFill>
              <a:latin typeface="Tahoma" panose="020B0604030504040204" pitchFamily="34" charset="0"/>
              <a:ea typeface="宋体" panose="02010600030101010101" pitchFamily="2" charset="-122"/>
            </a:endParaRPr>
          </a:p>
        </p:txBody>
      </p:sp>
      <p:pic>
        <p:nvPicPr>
          <p:cNvPr id="46117" name="图片 86053" descr="5"/>
          <p:cNvPicPr>
            <a:picLocks noChangeAspect="1"/>
          </p:cNvPicPr>
          <p:nvPr/>
        </p:nvPicPr>
        <p:blipFill>
          <a:blip r:embed="rId2"/>
          <a:stretch>
            <a:fillRect/>
          </a:stretch>
        </p:blipFill>
        <p:spPr>
          <a:xfrm>
            <a:off x="0" y="1196975"/>
            <a:ext cx="2124075" cy="1728788"/>
          </a:xfrm>
          <a:prstGeom prst="rect">
            <a:avLst/>
          </a:prstGeom>
          <a:noFill/>
          <a:ln w="9525">
            <a:noFill/>
          </a:ln>
        </p:spPr>
      </p:pic>
      <p:pic>
        <p:nvPicPr>
          <p:cNvPr id="46118" name="图片 86054" descr="3"/>
          <p:cNvPicPr>
            <a:picLocks noChangeAspect="1"/>
          </p:cNvPicPr>
          <p:nvPr/>
        </p:nvPicPr>
        <p:blipFill>
          <a:blip r:embed="rId3"/>
          <a:stretch>
            <a:fillRect/>
          </a:stretch>
        </p:blipFill>
        <p:spPr>
          <a:xfrm>
            <a:off x="7524750" y="1052513"/>
            <a:ext cx="1368425" cy="1651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6046"/>
                                        </p:tgtEl>
                                        <p:attrNameLst>
                                          <p:attrName>style.visibility</p:attrName>
                                        </p:attrNameLst>
                                      </p:cBhvr>
                                      <p:to>
                                        <p:strVal val="visible"/>
                                      </p:to>
                                    </p:set>
                                    <p:animEffect transition="in" filter="box(in)">
                                      <p:cBhvr>
                                        <p:cTn id="7" dur="500"/>
                                        <p:tgtEl>
                                          <p:spTgt spid="860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6052"/>
                                        </p:tgtEl>
                                        <p:attrNameLst>
                                          <p:attrName>style.visibility</p:attrName>
                                        </p:attrNameLst>
                                      </p:cBhvr>
                                      <p:to>
                                        <p:strVal val="visible"/>
                                      </p:to>
                                    </p:set>
                                    <p:anim calcmode="lin" valueType="num">
                                      <p:cBhvr additive="base">
                                        <p:cTn id="12" dur="500" fill="hold"/>
                                        <p:tgtEl>
                                          <p:spTgt spid="86052"/>
                                        </p:tgtEl>
                                        <p:attrNameLst>
                                          <p:attrName>ppt_x</p:attrName>
                                        </p:attrNameLst>
                                      </p:cBhvr>
                                      <p:tavLst>
                                        <p:tav tm="0">
                                          <p:val>
                                            <p:strVal val="0-#ppt_w/2"/>
                                          </p:val>
                                        </p:tav>
                                        <p:tav tm="100000">
                                          <p:val>
                                            <p:strVal val="#ppt_x"/>
                                          </p:val>
                                        </p:tav>
                                      </p:tavLst>
                                    </p:anim>
                                    <p:anim calcmode="lin" valueType="num">
                                      <p:cBhvr additive="base">
                                        <p:cTn id="13" dur="500" fill="hold"/>
                                        <p:tgtEl>
                                          <p:spTgt spid="860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6049"/>
                                        </p:tgtEl>
                                        <p:attrNameLst>
                                          <p:attrName>style.visibility</p:attrName>
                                        </p:attrNameLst>
                                      </p:cBhvr>
                                      <p:to>
                                        <p:strVal val="visible"/>
                                      </p:to>
                                    </p:set>
                                    <p:animEffect transition="in" filter="blinds(horizontal)">
                                      <p:cBhvr>
                                        <p:cTn id="18" dur="500"/>
                                        <p:tgtEl>
                                          <p:spTgt spid="8604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6043"/>
                                        </p:tgtEl>
                                        <p:attrNameLst>
                                          <p:attrName>style.visibility</p:attrName>
                                        </p:attrNameLst>
                                      </p:cBhvr>
                                      <p:to>
                                        <p:strVal val="visible"/>
                                      </p:to>
                                    </p:set>
                                    <p:animEffect transition="in" filter="blinds(horizontal)">
                                      <p:cBhvr>
                                        <p:cTn id="23" dur="500"/>
                                        <p:tgtEl>
                                          <p:spTgt spid="86043"/>
                                        </p:tgtEl>
                                      </p:cBhvr>
                                    </p:animEffect>
                                  </p:childTnLst>
                                </p:cTn>
                              </p:par>
                            </p:childTnLst>
                          </p:cTn>
                        </p:par>
                        <p:par>
                          <p:cTn id="24" fill="hold">
                            <p:stCondLst>
                              <p:cond delay="500"/>
                            </p:stCondLst>
                            <p:childTnLst>
                              <p:par>
                                <p:cTn id="25" presetID="2" presetClass="entr" presetSubtype="8" fill="hold" nodeType="afterEffect">
                                  <p:stCondLst>
                                    <p:cond delay="0"/>
                                  </p:stCondLst>
                                  <p:childTnLst>
                                    <p:set>
                                      <p:cBhvr>
                                        <p:cTn id="26" dur="1" fill="hold">
                                          <p:stCondLst>
                                            <p:cond delay="0"/>
                                          </p:stCondLst>
                                        </p:cTn>
                                        <p:tgtEl>
                                          <p:spTgt spid="86021"/>
                                        </p:tgtEl>
                                        <p:attrNameLst>
                                          <p:attrName>style.visibility</p:attrName>
                                        </p:attrNameLst>
                                      </p:cBhvr>
                                      <p:to>
                                        <p:strVal val="visible"/>
                                      </p:to>
                                    </p:set>
                                    <p:anim calcmode="lin" valueType="num">
                                      <p:cBhvr additive="base">
                                        <p:cTn id="27" dur="500" fill="hold"/>
                                        <p:tgtEl>
                                          <p:spTgt spid="86021"/>
                                        </p:tgtEl>
                                        <p:attrNameLst>
                                          <p:attrName>ppt_x</p:attrName>
                                        </p:attrNameLst>
                                      </p:cBhvr>
                                      <p:tavLst>
                                        <p:tav tm="0">
                                          <p:val>
                                            <p:strVal val="0-#ppt_w/2"/>
                                          </p:val>
                                        </p:tav>
                                        <p:tav tm="100000">
                                          <p:val>
                                            <p:strVal val="#ppt_x"/>
                                          </p:val>
                                        </p:tav>
                                      </p:tavLst>
                                    </p:anim>
                                    <p:anim calcmode="lin" valueType="num">
                                      <p:cBhvr additive="base">
                                        <p:cTn id="28" dur="500" fill="hold"/>
                                        <p:tgtEl>
                                          <p:spTgt spid="8602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86040"/>
                                        </p:tgtEl>
                                        <p:attrNameLst>
                                          <p:attrName>style.visibility</p:attrName>
                                        </p:attrNameLst>
                                      </p:cBhvr>
                                      <p:to>
                                        <p:strVal val="visible"/>
                                      </p:to>
                                    </p:set>
                                    <p:animEffect transition="in" filter="barn(inHorizontal)">
                                      <p:cBhvr>
                                        <p:cTn id="33" dur="500"/>
                                        <p:tgtEl>
                                          <p:spTgt spid="86040"/>
                                        </p:tgtEl>
                                      </p:cBhvr>
                                    </p:animEffect>
                                  </p:childTnLst>
                                </p:cTn>
                              </p:par>
                            </p:childTnLst>
                          </p:cTn>
                        </p:par>
                        <p:par>
                          <p:cTn id="34" fill="hold">
                            <p:stCondLst>
                              <p:cond delay="500"/>
                            </p:stCondLst>
                            <p:childTnLst>
                              <p:par>
                                <p:cTn id="35" presetID="2" presetClass="entr" presetSubtype="8" fill="hold" nodeType="afterEffect">
                                  <p:stCondLst>
                                    <p:cond delay="0"/>
                                  </p:stCondLst>
                                  <p:childTnLst>
                                    <p:set>
                                      <p:cBhvr>
                                        <p:cTn id="36" dur="1" fill="hold">
                                          <p:stCondLst>
                                            <p:cond delay="0"/>
                                          </p:stCondLst>
                                        </p:cTn>
                                        <p:tgtEl>
                                          <p:spTgt spid="86022"/>
                                        </p:tgtEl>
                                        <p:attrNameLst>
                                          <p:attrName>style.visibility</p:attrName>
                                        </p:attrNameLst>
                                      </p:cBhvr>
                                      <p:to>
                                        <p:strVal val="visible"/>
                                      </p:to>
                                    </p:set>
                                    <p:anim calcmode="lin" valueType="num">
                                      <p:cBhvr additive="base">
                                        <p:cTn id="37" dur="500" fill="hold"/>
                                        <p:tgtEl>
                                          <p:spTgt spid="86022"/>
                                        </p:tgtEl>
                                        <p:attrNameLst>
                                          <p:attrName>ppt_x</p:attrName>
                                        </p:attrNameLst>
                                      </p:cBhvr>
                                      <p:tavLst>
                                        <p:tav tm="0">
                                          <p:val>
                                            <p:strVal val="0-#ppt_w/2"/>
                                          </p:val>
                                        </p:tav>
                                        <p:tav tm="100000">
                                          <p:val>
                                            <p:strVal val="#ppt_x"/>
                                          </p:val>
                                        </p:tav>
                                      </p:tavLst>
                                    </p:anim>
                                    <p:anim calcmode="lin" valueType="num">
                                      <p:cBhvr additive="base">
                                        <p:cTn id="38" dur="500" fill="hold"/>
                                        <p:tgtEl>
                                          <p:spTgt spid="8602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86037"/>
                                        </p:tgtEl>
                                        <p:attrNameLst>
                                          <p:attrName>style.visibility</p:attrName>
                                        </p:attrNameLst>
                                      </p:cBhvr>
                                      <p:to>
                                        <p:strVal val="visible"/>
                                      </p:to>
                                    </p:set>
                                    <p:animEffect transition="in" filter="box(in)">
                                      <p:cBhvr>
                                        <p:cTn id="43" dur="500"/>
                                        <p:tgtEl>
                                          <p:spTgt spid="86037"/>
                                        </p:tgtEl>
                                      </p:cBhvr>
                                    </p:animEffect>
                                  </p:childTnLst>
                                </p:cTn>
                              </p:par>
                            </p:childTnLst>
                          </p:cTn>
                        </p:par>
                        <p:par>
                          <p:cTn id="44" fill="hold">
                            <p:stCondLst>
                              <p:cond delay="500"/>
                            </p:stCondLst>
                            <p:childTnLst>
                              <p:par>
                                <p:cTn id="45" presetID="2" presetClass="entr" presetSubtype="8" fill="hold" nodeType="afterEffect">
                                  <p:stCondLst>
                                    <p:cond delay="0"/>
                                  </p:stCondLst>
                                  <p:childTnLst>
                                    <p:set>
                                      <p:cBhvr>
                                        <p:cTn id="46" dur="1" fill="hold">
                                          <p:stCondLst>
                                            <p:cond delay="0"/>
                                          </p:stCondLst>
                                        </p:cTn>
                                        <p:tgtEl>
                                          <p:spTgt spid="86023"/>
                                        </p:tgtEl>
                                        <p:attrNameLst>
                                          <p:attrName>style.visibility</p:attrName>
                                        </p:attrNameLst>
                                      </p:cBhvr>
                                      <p:to>
                                        <p:strVal val="visible"/>
                                      </p:to>
                                    </p:set>
                                    <p:anim calcmode="lin" valueType="num">
                                      <p:cBhvr additive="base">
                                        <p:cTn id="47" dur="500" fill="hold"/>
                                        <p:tgtEl>
                                          <p:spTgt spid="86023"/>
                                        </p:tgtEl>
                                        <p:attrNameLst>
                                          <p:attrName>ppt_x</p:attrName>
                                        </p:attrNameLst>
                                      </p:cBhvr>
                                      <p:tavLst>
                                        <p:tav tm="0">
                                          <p:val>
                                            <p:strVal val="0-#ppt_w/2"/>
                                          </p:val>
                                        </p:tav>
                                        <p:tav tm="100000">
                                          <p:val>
                                            <p:strVal val="#ppt_x"/>
                                          </p:val>
                                        </p:tav>
                                      </p:tavLst>
                                    </p:anim>
                                    <p:anim calcmode="lin" valueType="num">
                                      <p:cBhvr additive="base">
                                        <p:cTn id="48" dur="500" fill="hold"/>
                                        <p:tgtEl>
                                          <p:spTgt spid="8602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7" presetClass="entr" presetSubtype="10" fill="hold" nodeType="clickEffect">
                                  <p:stCondLst>
                                    <p:cond delay="0"/>
                                  </p:stCondLst>
                                  <p:childTnLst>
                                    <p:set>
                                      <p:cBhvr>
                                        <p:cTn id="52" dur="1" fill="hold">
                                          <p:stCondLst>
                                            <p:cond delay="0"/>
                                          </p:stCondLst>
                                        </p:cTn>
                                        <p:tgtEl>
                                          <p:spTgt spid="86034"/>
                                        </p:tgtEl>
                                        <p:attrNameLst>
                                          <p:attrName>style.visibility</p:attrName>
                                        </p:attrNameLst>
                                      </p:cBhvr>
                                      <p:to>
                                        <p:strVal val="visible"/>
                                      </p:to>
                                    </p:set>
                                    <p:anim calcmode="lin" valueType="num">
                                      <p:cBhvr>
                                        <p:cTn id="53" dur="500" fill="hold"/>
                                        <p:tgtEl>
                                          <p:spTgt spid="86034"/>
                                        </p:tgtEl>
                                        <p:attrNameLst>
                                          <p:attrName>ppt_w</p:attrName>
                                        </p:attrNameLst>
                                      </p:cBhvr>
                                      <p:tavLst>
                                        <p:tav tm="0">
                                          <p:val>
                                            <p:fltVal val="0"/>
                                          </p:val>
                                        </p:tav>
                                        <p:tav tm="100000">
                                          <p:val>
                                            <p:strVal val="#ppt_w"/>
                                          </p:val>
                                        </p:tav>
                                      </p:tavLst>
                                    </p:anim>
                                    <p:anim calcmode="lin" valueType="num">
                                      <p:cBhvr>
                                        <p:cTn id="54" dur="500" fill="hold"/>
                                        <p:tgtEl>
                                          <p:spTgt spid="86034"/>
                                        </p:tgtEl>
                                        <p:attrNameLst>
                                          <p:attrName>ppt_h</p:attrName>
                                        </p:attrNameLst>
                                      </p:cBhvr>
                                      <p:tavLst>
                                        <p:tav tm="0">
                                          <p:val>
                                            <p:strVal val="#ppt_h"/>
                                          </p:val>
                                        </p:tav>
                                        <p:tav tm="100000">
                                          <p:val>
                                            <p:strVal val="#ppt_h"/>
                                          </p:val>
                                        </p:tav>
                                      </p:tavLst>
                                    </p:anim>
                                  </p:childTnLst>
                                </p:cTn>
                              </p:par>
                            </p:childTnLst>
                          </p:cTn>
                        </p:par>
                        <p:par>
                          <p:cTn id="55" fill="hold">
                            <p:stCondLst>
                              <p:cond delay="500"/>
                            </p:stCondLst>
                            <p:childTnLst>
                              <p:par>
                                <p:cTn id="56" presetID="2" presetClass="entr" presetSubtype="8" fill="hold" nodeType="afterEffect">
                                  <p:stCondLst>
                                    <p:cond delay="0"/>
                                  </p:stCondLst>
                                  <p:childTnLst>
                                    <p:set>
                                      <p:cBhvr>
                                        <p:cTn id="57" dur="1" fill="hold">
                                          <p:stCondLst>
                                            <p:cond delay="0"/>
                                          </p:stCondLst>
                                        </p:cTn>
                                        <p:tgtEl>
                                          <p:spTgt spid="86024"/>
                                        </p:tgtEl>
                                        <p:attrNameLst>
                                          <p:attrName>style.visibility</p:attrName>
                                        </p:attrNameLst>
                                      </p:cBhvr>
                                      <p:to>
                                        <p:strVal val="visible"/>
                                      </p:to>
                                    </p:set>
                                    <p:anim calcmode="lin" valueType="num">
                                      <p:cBhvr additive="base">
                                        <p:cTn id="58" dur="500" fill="hold"/>
                                        <p:tgtEl>
                                          <p:spTgt spid="86024"/>
                                        </p:tgtEl>
                                        <p:attrNameLst>
                                          <p:attrName>ppt_x</p:attrName>
                                        </p:attrNameLst>
                                      </p:cBhvr>
                                      <p:tavLst>
                                        <p:tav tm="0">
                                          <p:val>
                                            <p:strVal val="0-#ppt_w/2"/>
                                          </p:val>
                                        </p:tav>
                                        <p:tav tm="100000">
                                          <p:val>
                                            <p:strVal val="#ppt_x"/>
                                          </p:val>
                                        </p:tav>
                                      </p:tavLst>
                                    </p:anim>
                                    <p:anim calcmode="lin" valueType="num">
                                      <p:cBhvr additive="base">
                                        <p:cTn id="59" dur="500" fill="hold"/>
                                        <p:tgtEl>
                                          <p:spTgt spid="86024"/>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8" presetClass="entr" presetSubtype="12" fill="hold" nodeType="clickEffect">
                                  <p:stCondLst>
                                    <p:cond delay="0"/>
                                  </p:stCondLst>
                                  <p:childTnLst>
                                    <p:set>
                                      <p:cBhvr>
                                        <p:cTn id="63" dur="1" fill="hold">
                                          <p:stCondLst>
                                            <p:cond delay="0"/>
                                          </p:stCondLst>
                                        </p:cTn>
                                        <p:tgtEl>
                                          <p:spTgt spid="86033"/>
                                        </p:tgtEl>
                                        <p:attrNameLst>
                                          <p:attrName>style.visibility</p:attrName>
                                        </p:attrNameLst>
                                      </p:cBhvr>
                                      <p:to>
                                        <p:strVal val="visible"/>
                                      </p:to>
                                    </p:set>
                                    <p:animEffect transition="in" filter="strips(downLeft)">
                                      <p:cBhvr>
                                        <p:cTn id="64" dur="500"/>
                                        <p:tgtEl>
                                          <p:spTgt spid="86033"/>
                                        </p:tgtEl>
                                      </p:cBhvr>
                                    </p:animEffect>
                                  </p:childTnLst>
                                </p:cTn>
                              </p:par>
                            </p:childTnLst>
                          </p:cTn>
                        </p:par>
                        <p:par>
                          <p:cTn id="65" fill="hold">
                            <p:stCondLst>
                              <p:cond delay="500"/>
                            </p:stCondLst>
                            <p:childTnLst>
                              <p:par>
                                <p:cTn id="66" presetID="2" presetClass="entr" presetSubtype="8" fill="hold" nodeType="afterEffect">
                                  <p:stCondLst>
                                    <p:cond delay="0"/>
                                  </p:stCondLst>
                                  <p:childTnLst>
                                    <p:set>
                                      <p:cBhvr>
                                        <p:cTn id="67" dur="1" fill="hold">
                                          <p:stCondLst>
                                            <p:cond delay="0"/>
                                          </p:stCondLst>
                                        </p:cTn>
                                        <p:tgtEl>
                                          <p:spTgt spid="86025"/>
                                        </p:tgtEl>
                                        <p:attrNameLst>
                                          <p:attrName>style.visibility</p:attrName>
                                        </p:attrNameLst>
                                      </p:cBhvr>
                                      <p:to>
                                        <p:strVal val="visible"/>
                                      </p:to>
                                    </p:set>
                                    <p:anim calcmode="lin" valueType="num">
                                      <p:cBhvr additive="base">
                                        <p:cTn id="68" dur="500" fill="hold"/>
                                        <p:tgtEl>
                                          <p:spTgt spid="86025"/>
                                        </p:tgtEl>
                                        <p:attrNameLst>
                                          <p:attrName>ppt_x</p:attrName>
                                        </p:attrNameLst>
                                      </p:cBhvr>
                                      <p:tavLst>
                                        <p:tav tm="0">
                                          <p:val>
                                            <p:strVal val="0-#ppt_w/2"/>
                                          </p:val>
                                        </p:tav>
                                        <p:tav tm="100000">
                                          <p:val>
                                            <p:strVal val="#ppt_x"/>
                                          </p:val>
                                        </p:tav>
                                      </p:tavLst>
                                    </p:anim>
                                    <p:anim calcmode="lin" valueType="num">
                                      <p:cBhvr additive="base">
                                        <p:cTn id="69" dur="500" fill="hold"/>
                                        <p:tgtEl>
                                          <p:spTgt spid="86025"/>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9" presetClass="entr" presetSubtype="0" fill="hold" grpId="0" nodeType="afterEffect">
                                  <p:stCondLst>
                                    <p:cond delay="0"/>
                                  </p:stCondLst>
                                  <p:childTnLst>
                                    <p:set>
                                      <p:cBhvr>
                                        <p:cTn id="72" dur="1" fill="hold">
                                          <p:stCondLst>
                                            <p:cond delay="0"/>
                                          </p:stCondLst>
                                        </p:cTn>
                                        <p:tgtEl>
                                          <p:spTgt spid="86032"/>
                                        </p:tgtEl>
                                        <p:attrNameLst>
                                          <p:attrName>style.visibility</p:attrName>
                                        </p:attrNameLst>
                                      </p:cBhvr>
                                      <p:to>
                                        <p:strVal val="visible"/>
                                      </p:to>
                                    </p:set>
                                    <p:animEffect transition="in" filter="dissolve">
                                      <p:cBhvr>
                                        <p:cTn id="73" dur="500"/>
                                        <p:tgtEl>
                                          <p:spTgt spid="86032"/>
                                        </p:tgtEl>
                                      </p:cBhvr>
                                    </p:animEffect>
                                  </p:childTnLst>
                                </p:cTn>
                              </p:par>
                            </p:childTnLst>
                          </p:cTn>
                        </p:par>
                        <p:par>
                          <p:cTn id="74" fill="hold">
                            <p:stCondLst>
                              <p:cond delay="1500"/>
                            </p:stCondLst>
                            <p:childTnLst>
                              <p:par>
                                <p:cTn id="75" presetID="2" presetClass="entr" presetSubtype="8" fill="hold" nodeType="afterEffect">
                                  <p:stCondLst>
                                    <p:cond delay="0"/>
                                  </p:stCondLst>
                                  <p:childTnLst>
                                    <p:set>
                                      <p:cBhvr>
                                        <p:cTn id="76" dur="1" fill="hold">
                                          <p:stCondLst>
                                            <p:cond delay="0"/>
                                          </p:stCondLst>
                                        </p:cTn>
                                        <p:tgtEl>
                                          <p:spTgt spid="86029"/>
                                        </p:tgtEl>
                                        <p:attrNameLst>
                                          <p:attrName>style.visibility</p:attrName>
                                        </p:attrNameLst>
                                      </p:cBhvr>
                                      <p:to>
                                        <p:strVal val="visible"/>
                                      </p:to>
                                    </p:set>
                                    <p:anim calcmode="lin" valueType="num">
                                      <p:cBhvr additive="base">
                                        <p:cTn id="77" dur="500" fill="hold"/>
                                        <p:tgtEl>
                                          <p:spTgt spid="86029"/>
                                        </p:tgtEl>
                                        <p:attrNameLst>
                                          <p:attrName>ppt_x</p:attrName>
                                        </p:attrNameLst>
                                      </p:cBhvr>
                                      <p:tavLst>
                                        <p:tav tm="0">
                                          <p:val>
                                            <p:strVal val="0-#ppt_w/2"/>
                                          </p:val>
                                        </p:tav>
                                        <p:tav tm="100000">
                                          <p:val>
                                            <p:strVal val="#ppt_x"/>
                                          </p:val>
                                        </p:tav>
                                      </p:tavLst>
                                    </p:anim>
                                    <p:anim calcmode="lin" valueType="num">
                                      <p:cBhvr additive="base">
                                        <p:cTn id="78" dur="500" fill="hold"/>
                                        <p:tgtEl>
                                          <p:spTgt spid="86029"/>
                                        </p:tgtEl>
                                        <p:attrNameLst>
                                          <p:attrName>ppt_y</p:attrName>
                                        </p:attrNameLst>
                                      </p:cBhvr>
                                      <p:tavLst>
                                        <p:tav tm="0">
                                          <p:val>
                                            <p:strVal val="#ppt_y"/>
                                          </p:val>
                                        </p:tav>
                                        <p:tav tm="100000">
                                          <p:val>
                                            <p:strVal val="#ppt_y"/>
                                          </p:val>
                                        </p:tav>
                                      </p:tavLst>
                                    </p:anim>
                                  </p:childTnLst>
                                </p:cTn>
                              </p:par>
                            </p:childTnLst>
                          </p:cTn>
                        </p:par>
                        <p:par>
                          <p:cTn id="79" fill="hold">
                            <p:stCondLst>
                              <p:cond delay="2000"/>
                            </p:stCondLst>
                            <p:childTnLst>
                              <p:par>
                                <p:cTn id="80" presetID="2" presetClass="entr" presetSubtype="8" fill="hold" nodeType="afterEffect">
                                  <p:stCondLst>
                                    <p:cond delay="0"/>
                                  </p:stCondLst>
                                  <p:childTnLst>
                                    <p:set>
                                      <p:cBhvr>
                                        <p:cTn id="81" dur="1" fill="hold">
                                          <p:stCondLst>
                                            <p:cond delay="0"/>
                                          </p:stCondLst>
                                        </p:cTn>
                                        <p:tgtEl>
                                          <p:spTgt spid="86018"/>
                                        </p:tgtEl>
                                        <p:attrNameLst>
                                          <p:attrName>style.visibility</p:attrName>
                                        </p:attrNameLst>
                                      </p:cBhvr>
                                      <p:to>
                                        <p:strVal val="visible"/>
                                      </p:to>
                                    </p:set>
                                    <p:anim calcmode="lin" valueType="num">
                                      <p:cBhvr additive="base">
                                        <p:cTn id="82" dur="500" fill="hold"/>
                                        <p:tgtEl>
                                          <p:spTgt spid="86018"/>
                                        </p:tgtEl>
                                        <p:attrNameLst>
                                          <p:attrName>ppt_x</p:attrName>
                                        </p:attrNameLst>
                                      </p:cBhvr>
                                      <p:tavLst>
                                        <p:tav tm="0">
                                          <p:val>
                                            <p:strVal val="0-#ppt_w/2"/>
                                          </p:val>
                                        </p:tav>
                                        <p:tav tm="100000">
                                          <p:val>
                                            <p:strVal val="#ppt_x"/>
                                          </p:val>
                                        </p:tav>
                                      </p:tavLst>
                                    </p:anim>
                                    <p:anim calcmode="lin" valueType="num">
                                      <p:cBhvr additive="base">
                                        <p:cTn id="83" dur="500" fill="hold"/>
                                        <p:tgtEl>
                                          <p:spTgt spid="86018"/>
                                        </p:tgtEl>
                                        <p:attrNameLst>
                                          <p:attrName>ppt_y</p:attrName>
                                        </p:attrNameLst>
                                      </p:cBhvr>
                                      <p:tavLst>
                                        <p:tav tm="0">
                                          <p:val>
                                            <p:strVal val="#ppt_y"/>
                                          </p:val>
                                        </p:tav>
                                        <p:tav tm="100000">
                                          <p:val>
                                            <p:strVal val="#ppt_y"/>
                                          </p:val>
                                        </p:tav>
                                      </p:tavLst>
                                    </p:anim>
                                  </p:childTnLst>
                                </p:cTn>
                              </p:par>
                            </p:childTnLst>
                          </p:cTn>
                        </p:par>
                        <p:par>
                          <p:cTn id="84" fill="hold">
                            <p:stCondLst>
                              <p:cond delay="2500"/>
                            </p:stCondLst>
                            <p:childTnLst>
                              <p:par>
                                <p:cTn id="85" presetID="2" presetClass="entr" presetSubtype="8" fill="hold" nodeType="afterEffect">
                                  <p:stCondLst>
                                    <p:cond delay="0"/>
                                  </p:stCondLst>
                                  <p:childTnLst>
                                    <p:set>
                                      <p:cBhvr>
                                        <p:cTn id="86" dur="1" fill="hold">
                                          <p:stCondLst>
                                            <p:cond delay="0"/>
                                          </p:stCondLst>
                                        </p:cTn>
                                        <p:tgtEl>
                                          <p:spTgt spid="86026"/>
                                        </p:tgtEl>
                                        <p:attrNameLst>
                                          <p:attrName>style.visibility</p:attrName>
                                        </p:attrNameLst>
                                      </p:cBhvr>
                                      <p:to>
                                        <p:strVal val="visible"/>
                                      </p:to>
                                    </p:set>
                                    <p:anim calcmode="lin" valueType="num">
                                      <p:cBhvr additive="base">
                                        <p:cTn id="87" dur="500" fill="hold"/>
                                        <p:tgtEl>
                                          <p:spTgt spid="86026"/>
                                        </p:tgtEl>
                                        <p:attrNameLst>
                                          <p:attrName>ppt_x</p:attrName>
                                        </p:attrNameLst>
                                      </p:cBhvr>
                                      <p:tavLst>
                                        <p:tav tm="0">
                                          <p:val>
                                            <p:strVal val="0-#ppt_w/2"/>
                                          </p:val>
                                        </p:tav>
                                        <p:tav tm="100000">
                                          <p:val>
                                            <p:strVal val="#ppt_x"/>
                                          </p:val>
                                        </p:tav>
                                      </p:tavLst>
                                    </p:anim>
                                    <p:anim calcmode="lin" valueType="num">
                                      <p:cBhvr additive="base">
                                        <p:cTn id="88" dur="500" fill="hold"/>
                                        <p:tgtEl>
                                          <p:spTgt spid="86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8130" name="文本框 83969"/>
          <p:cNvSpPr txBox="1"/>
          <p:nvPr/>
        </p:nvSpPr>
        <p:spPr>
          <a:xfrm>
            <a:off x="990600" y="304800"/>
            <a:ext cx="2317750" cy="519113"/>
          </a:xfrm>
          <a:prstGeom prst="rect">
            <a:avLst/>
          </a:prstGeom>
          <a:noFill/>
          <a:ln w="9525">
            <a:noFill/>
          </a:ln>
        </p:spPr>
        <p:txBody>
          <a:bodyPr wrap="none" anchor="t">
            <a:spAutoFit/>
          </a:bodyPr>
          <a:lstStyle/>
          <a:p>
            <a:r>
              <a:rPr lang="zh-CN" altLang="en-US" dirty="0">
                <a:solidFill>
                  <a:srgbClr val="990099"/>
                </a:solidFill>
                <a:latin typeface="Times New Roman" panose="02020603050405020304" pitchFamily="18" charset="0"/>
                <a:ea typeface="黑体" panose="02010609060101010101" pitchFamily="2" charset="-122"/>
              </a:rPr>
              <a:t>本文写作特点</a:t>
            </a:r>
            <a:endParaRPr lang="zh-CN" altLang="en-US">
              <a:solidFill>
                <a:srgbClr val="990099"/>
              </a:solidFill>
              <a:latin typeface="Times New Roman" panose="02020603050405020304" pitchFamily="18" charset="0"/>
              <a:ea typeface="黑体" panose="02010609060101010101" pitchFamily="2" charset="-122"/>
            </a:endParaRPr>
          </a:p>
        </p:txBody>
      </p:sp>
      <p:sp>
        <p:nvSpPr>
          <p:cNvPr id="83971" name="文本框 83970"/>
          <p:cNvSpPr txBox="1"/>
          <p:nvPr/>
        </p:nvSpPr>
        <p:spPr>
          <a:xfrm>
            <a:off x="1101725" y="836613"/>
            <a:ext cx="8042275" cy="946150"/>
          </a:xfrm>
          <a:prstGeom prst="rect">
            <a:avLst/>
          </a:prstGeom>
          <a:noFill/>
          <a:ln w="9525">
            <a:noFill/>
          </a:ln>
        </p:spPr>
        <p:txBody>
          <a:bodyPr wrap="none" anchor="t">
            <a:spAutoFit/>
          </a:bodyPr>
          <a:lstStyle/>
          <a:p>
            <a:r>
              <a:rPr lang="zh-CN" altLang="en-US">
                <a:solidFill>
                  <a:srgbClr val="993366"/>
                </a:solidFill>
                <a:latin typeface="Times New Roman" panose="02020603050405020304" pitchFamily="18" charset="0"/>
                <a:ea typeface="黑体" panose="02010609060101010101" pitchFamily="2" charset="-122"/>
              </a:rPr>
              <a:t>一</a:t>
            </a:r>
            <a:r>
              <a:rPr lang="zh-CN" altLang="en-US" dirty="0">
                <a:solidFill>
                  <a:srgbClr val="000099"/>
                </a:solidFill>
                <a:latin typeface="Times New Roman" panose="02020603050405020304" pitchFamily="18" charset="0"/>
                <a:ea typeface="黑体" panose="02010609060101010101" pitchFamily="2" charset="-122"/>
              </a:rPr>
              <a:t>观察细致，描述生动真切</a:t>
            </a:r>
            <a:r>
              <a:rPr lang="zh-CN" altLang="en-US" dirty="0">
                <a:solidFill>
                  <a:srgbClr val="993366"/>
                </a:solidFill>
                <a:latin typeface="Times New Roman" panose="02020603050405020304" pitchFamily="18" charset="0"/>
                <a:ea typeface="黑体" panose="02010609060101010101" pitchFamily="2" charset="-122"/>
              </a:rPr>
              <a:t>，注意抓住富有特征的</a:t>
            </a:r>
          </a:p>
          <a:p>
            <a:r>
              <a:rPr lang="zh-CN" altLang="en-US" dirty="0">
                <a:solidFill>
                  <a:srgbClr val="993366"/>
                </a:solidFill>
                <a:latin typeface="Times New Roman" panose="02020603050405020304" pitchFamily="18" charset="0"/>
                <a:ea typeface="黑体" panose="02010609060101010101" pitchFamily="2" charset="-122"/>
              </a:rPr>
              <a:t>    春天的景物进行具体生动的描写。</a:t>
            </a:r>
            <a:endParaRPr lang="zh-CN" altLang="en-US">
              <a:solidFill>
                <a:srgbClr val="993366"/>
              </a:solidFill>
              <a:latin typeface="Times New Roman" panose="02020603050405020304" pitchFamily="18" charset="0"/>
              <a:ea typeface="黑体" panose="02010609060101010101" pitchFamily="2" charset="-122"/>
            </a:endParaRPr>
          </a:p>
        </p:txBody>
      </p:sp>
      <p:sp>
        <p:nvSpPr>
          <p:cNvPr id="83972" name="文本框 83971"/>
          <p:cNvSpPr txBox="1"/>
          <p:nvPr/>
        </p:nvSpPr>
        <p:spPr>
          <a:xfrm>
            <a:off x="744538" y="2492375"/>
            <a:ext cx="8399462" cy="1373188"/>
          </a:xfrm>
          <a:prstGeom prst="rect">
            <a:avLst/>
          </a:prstGeom>
          <a:noFill/>
          <a:ln w="9525">
            <a:noFill/>
          </a:ln>
        </p:spPr>
        <p:txBody>
          <a:bodyPr wrap="none" anchor="t">
            <a:spAutoFit/>
          </a:bodyPr>
          <a:lstStyle/>
          <a:p>
            <a:r>
              <a:rPr lang="zh-CN" altLang="en-US">
                <a:solidFill>
                  <a:srgbClr val="993366"/>
                </a:solidFill>
                <a:latin typeface="Times New Roman" panose="02020603050405020304" pitchFamily="18" charset="0"/>
                <a:ea typeface="黑体" panose="02010609060101010101" pitchFamily="2" charset="-122"/>
              </a:rPr>
              <a:t>二</a:t>
            </a:r>
            <a:r>
              <a:rPr lang="zh-CN" altLang="en-US" dirty="0">
                <a:solidFill>
                  <a:srgbClr val="000099"/>
                </a:solidFill>
                <a:latin typeface="Times New Roman" panose="02020603050405020304" pitchFamily="18" charset="0"/>
                <a:ea typeface="黑体" panose="02010609060101010101" pitchFamily="2" charset="-122"/>
              </a:rPr>
              <a:t>诗情画意相融合</a:t>
            </a:r>
            <a:r>
              <a:rPr lang="zh-CN" altLang="en-US" dirty="0">
                <a:solidFill>
                  <a:srgbClr val="993366"/>
                </a:solidFill>
                <a:latin typeface="Times New Roman" panose="02020603050405020304" pitchFamily="18" charset="0"/>
                <a:ea typeface="黑体" panose="02010609060101010101" pitchFamily="2" charset="-122"/>
              </a:rPr>
              <a:t>。没有直接写自己对春天的热爱、</a:t>
            </a:r>
          </a:p>
          <a:p>
            <a:r>
              <a:rPr lang="zh-CN" altLang="en-US" dirty="0">
                <a:solidFill>
                  <a:srgbClr val="993366"/>
                </a:solidFill>
                <a:latin typeface="Times New Roman" panose="02020603050405020304" pitchFamily="18" charset="0"/>
                <a:ea typeface="黑体" panose="02010609060101010101" pitchFamily="2" charset="-122"/>
              </a:rPr>
              <a:t>    赞美之情，而是用抒情的画笔，赋予各种景物鲜明</a:t>
            </a:r>
          </a:p>
          <a:p>
            <a:r>
              <a:rPr lang="zh-CN" altLang="en-US" dirty="0">
                <a:solidFill>
                  <a:srgbClr val="993366"/>
                </a:solidFill>
                <a:latin typeface="Times New Roman" panose="02020603050405020304" pitchFamily="18" charset="0"/>
                <a:ea typeface="黑体" panose="02010609060101010101" pitchFamily="2" charset="-122"/>
              </a:rPr>
              <a:t>     的感情色彩，情融于景。</a:t>
            </a:r>
            <a:endParaRPr lang="zh-CN" altLang="en-US">
              <a:solidFill>
                <a:srgbClr val="993366"/>
              </a:solidFill>
              <a:latin typeface="Times New Roman" panose="02020603050405020304" pitchFamily="18" charset="0"/>
              <a:ea typeface="黑体" panose="02010609060101010101" pitchFamily="2" charset="-122"/>
            </a:endParaRPr>
          </a:p>
        </p:txBody>
      </p:sp>
      <p:sp>
        <p:nvSpPr>
          <p:cNvPr id="83973" name="文本框 83972"/>
          <p:cNvSpPr txBox="1"/>
          <p:nvPr/>
        </p:nvSpPr>
        <p:spPr>
          <a:xfrm>
            <a:off x="744538" y="3933825"/>
            <a:ext cx="8399462" cy="1800225"/>
          </a:xfrm>
          <a:prstGeom prst="rect">
            <a:avLst/>
          </a:prstGeom>
          <a:noFill/>
          <a:ln w="9525">
            <a:noFill/>
          </a:ln>
        </p:spPr>
        <p:txBody>
          <a:bodyPr wrap="none" anchor="t">
            <a:spAutoFit/>
          </a:bodyPr>
          <a:lstStyle/>
          <a:p>
            <a:r>
              <a:rPr lang="zh-CN" altLang="en-US">
                <a:solidFill>
                  <a:srgbClr val="993366"/>
                </a:solidFill>
                <a:latin typeface="Times New Roman" panose="02020603050405020304" pitchFamily="18" charset="0"/>
                <a:ea typeface="黑体" panose="02010609060101010101" pitchFamily="2" charset="-122"/>
              </a:rPr>
              <a:t>三</a:t>
            </a:r>
            <a:r>
              <a:rPr lang="zh-CN" altLang="en-US" dirty="0">
                <a:solidFill>
                  <a:srgbClr val="000099"/>
                </a:solidFill>
                <a:latin typeface="Times New Roman" panose="02020603050405020304" pitchFamily="18" charset="0"/>
                <a:ea typeface="黑体" panose="02010609060101010101" pitchFamily="2" charset="-122"/>
              </a:rPr>
              <a:t>语言朴实清新，准确生动，句式富于变化</a:t>
            </a:r>
            <a:r>
              <a:rPr lang="zh-CN" altLang="en-US" dirty="0">
                <a:solidFill>
                  <a:srgbClr val="993366"/>
                </a:solidFill>
                <a:latin typeface="Times New Roman" panose="02020603050405020304" pitchFamily="18" charset="0"/>
                <a:ea typeface="黑体" panose="02010609060101010101" pitchFamily="2" charset="-122"/>
              </a:rPr>
              <a:t>，在散语</a:t>
            </a:r>
          </a:p>
          <a:p>
            <a:r>
              <a:rPr lang="zh-CN" altLang="en-US" dirty="0">
                <a:solidFill>
                  <a:srgbClr val="993366"/>
                </a:solidFill>
                <a:latin typeface="Times New Roman" panose="02020603050405020304" pitchFamily="18" charset="0"/>
                <a:ea typeface="黑体" panose="02010609060101010101" pitchFamily="2" charset="-122"/>
              </a:rPr>
              <a:t>    中大量使用对称或排比的短语式短句，既流畅又整</a:t>
            </a:r>
          </a:p>
          <a:p>
            <a:r>
              <a:rPr lang="zh-CN" altLang="en-US" dirty="0">
                <a:solidFill>
                  <a:srgbClr val="993366"/>
                </a:solidFill>
                <a:latin typeface="Times New Roman" panose="02020603050405020304" pitchFamily="18" charset="0"/>
                <a:ea typeface="黑体" panose="02010609060101010101" pitchFamily="2" charset="-122"/>
              </a:rPr>
              <a:t>    齐。再加上</a:t>
            </a:r>
            <a:r>
              <a:rPr lang="zh-CN" altLang="en-US" dirty="0">
                <a:solidFill>
                  <a:srgbClr val="000099"/>
                </a:solidFill>
                <a:latin typeface="Times New Roman" panose="02020603050405020304" pitchFamily="18" charset="0"/>
                <a:ea typeface="黑体" panose="02010609060101010101" pitchFamily="2" charset="-122"/>
              </a:rPr>
              <a:t>叠音词和口语词</a:t>
            </a:r>
            <a:r>
              <a:rPr lang="zh-CN" altLang="en-US" dirty="0">
                <a:solidFill>
                  <a:srgbClr val="993366"/>
                </a:solidFill>
                <a:latin typeface="Times New Roman" panose="02020603050405020304" pitchFamily="18" charset="0"/>
                <a:ea typeface="黑体" panose="02010609060101010101" pitchFamily="2" charset="-122"/>
              </a:rPr>
              <a:t>的使用，使文章活泼，</a:t>
            </a:r>
          </a:p>
          <a:p>
            <a:r>
              <a:rPr lang="zh-CN" altLang="en-US" dirty="0">
                <a:solidFill>
                  <a:srgbClr val="993366"/>
                </a:solidFill>
                <a:latin typeface="Times New Roman" panose="02020603050405020304" pitchFamily="18" charset="0"/>
                <a:ea typeface="黑体" panose="02010609060101010101" pitchFamily="2" charset="-122"/>
              </a:rPr>
              <a:t>    自然，充满诗情画意。</a:t>
            </a:r>
            <a:endParaRPr lang="zh-CN" altLang="en-US">
              <a:solidFill>
                <a:srgbClr val="993366"/>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wipe(left)">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971">
                                            <p:txEl>
                                              <p:pRg st="1" end="1"/>
                                            </p:txEl>
                                          </p:spTgt>
                                        </p:tgtEl>
                                        <p:attrNameLst>
                                          <p:attrName>style.visibility</p:attrName>
                                        </p:attrNameLst>
                                      </p:cBhvr>
                                      <p:to>
                                        <p:strVal val="visible"/>
                                      </p:to>
                                    </p:set>
                                    <p:animEffect transition="in" filter="wipe(left)">
                                      <p:cBhvr>
                                        <p:cTn id="12" dur="500"/>
                                        <p:tgtEl>
                                          <p:spTgt spid="839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72">
                                            <p:txEl>
                                              <p:pRg st="0" end="0"/>
                                            </p:txEl>
                                          </p:spTgt>
                                        </p:tgtEl>
                                        <p:attrNameLst>
                                          <p:attrName>style.visibility</p:attrName>
                                        </p:attrNameLst>
                                      </p:cBhvr>
                                      <p:to>
                                        <p:strVal val="visible"/>
                                      </p:to>
                                    </p:set>
                                    <p:animEffect transition="in" filter="wipe(left)">
                                      <p:cBhvr>
                                        <p:cTn id="17" dur="500"/>
                                        <p:tgtEl>
                                          <p:spTgt spid="8397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3972">
                                            <p:txEl>
                                              <p:pRg st="1" end="1"/>
                                            </p:txEl>
                                          </p:spTgt>
                                        </p:tgtEl>
                                        <p:attrNameLst>
                                          <p:attrName>style.visibility</p:attrName>
                                        </p:attrNameLst>
                                      </p:cBhvr>
                                      <p:to>
                                        <p:strVal val="visible"/>
                                      </p:to>
                                    </p:set>
                                    <p:animEffect transition="in" filter="wipe(left)">
                                      <p:cBhvr>
                                        <p:cTn id="22" dur="500"/>
                                        <p:tgtEl>
                                          <p:spTgt spid="8397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3972">
                                            <p:txEl>
                                              <p:pRg st="2" end="2"/>
                                            </p:txEl>
                                          </p:spTgt>
                                        </p:tgtEl>
                                        <p:attrNameLst>
                                          <p:attrName>style.visibility</p:attrName>
                                        </p:attrNameLst>
                                      </p:cBhvr>
                                      <p:to>
                                        <p:strVal val="visible"/>
                                      </p:to>
                                    </p:set>
                                    <p:animEffect transition="in" filter="wipe(left)">
                                      <p:cBhvr>
                                        <p:cTn id="27" dur="500"/>
                                        <p:tgtEl>
                                          <p:spTgt spid="8397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3973">
                                            <p:txEl>
                                              <p:pRg st="0" end="0"/>
                                            </p:txEl>
                                          </p:spTgt>
                                        </p:tgtEl>
                                        <p:attrNameLst>
                                          <p:attrName>style.visibility</p:attrName>
                                        </p:attrNameLst>
                                      </p:cBhvr>
                                      <p:to>
                                        <p:strVal val="visible"/>
                                      </p:to>
                                    </p:set>
                                    <p:animEffect transition="in" filter="wipe(left)">
                                      <p:cBhvr>
                                        <p:cTn id="32" dur="500"/>
                                        <p:tgtEl>
                                          <p:spTgt spid="8397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3973">
                                            <p:txEl>
                                              <p:pRg st="1" end="1"/>
                                            </p:txEl>
                                          </p:spTgt>
                                        </p:tgtEl>
                                        <p:attrNameLst>
                                          <p:attrName>style.visibility</p:attrName>
                                        </p:attrNameLst>
                                      </p:cBhvr>
                                      <p:to>
                                        <p:strVal val="visible"/>
                                      </p:to>
                                    </p:set>
                                    <p:animEffect transition="in" filter="wipe(left)">
                                      <p:cBhvr>
                                        <p:cTn id="37" dur="500"/>
                                        <p:tgtEl>
                                          <p:spTgt spid="83973">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3973">
                                            <p:txEl>
                                              <p:pRg st="2" end="2"/>
                                            </p:txEl>
                                          </p:spTgt>
                                        </p:tgtEl>
                                        <p:attrNameLst>
                                          <p:attrName>style.visibility</p:attrName>
                                        </p:attrNameLst>
                                      </p:cBhvr>
                                      <p:to>
                                        <p:strVal val="visible"/>
                                      </p:to>
                                    </p:set>
                                    <p:animEffect transition="in" filter="wipe(left)">
                                      <p:cBhvr>
                                        <p:cTn id="42" dur="500"/>
                                        <p:tgtEl>
                                          <p:spTgt spid="83973">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3973">
                                            <p:txEl>
                                              <p:pRg st="3" end="3"/>
                                            </p:txEl>
                                          </p:spTgt>
                                        </p:tgtEl>
                                        <p:attrNameLst>
                                          <p:attrName>style.visibility</p:attrName>
                                        </p:attrNameLst>
                                      </p:cBhvr>
                                      <p:to>
                                        <p:strVal val="visible"/>
                                      </p:to>
                                    </p:set>
                                    <p:animEffect transition="in" filter="wipe(left)">
                                      <p:cBhvr>
                                        <p:cTn id="47" dur="500"/>
                                        <p:tgtEl>
                                          <p:spTgt spid="839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P spid="83972" grpId="0" build="p"/>
      <p:bldP spid="8397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9154" name="文本框 84993"/>
          <p:cNvSpPr txBox="1"/>
          <p:nvPr/>
        </p:nvSpPr>
        <p:spPr>
          <a:xfrm>
            <a:off x="1908175" y="1052513"/>
            <a:ext cx="6005513" cy="701675"/>
          </a:xfrm>
          <a:prstGeom prst="rect">
            <a:avLst/>
          </a:prstGeom>
          <a:noFill/>
          <a:ln w="9525">
            <a:noFill/>
          </a:ln>
        </p:spPr>
        <p:txBody>
          <a:bodyPr anchor="t">
            <a:spAutoFit/>
          </a:bodyPr>
          <a:lstStyle/>
          <a:p>
            <a:r>
              <a:rPr lang="zh-CN" altLang="en-US" sz="4000" dirty="0">
                <a:solidFill>
                  <a:srgbClr val="993366"/>
                </a:solidFill>
                <a:latin typeface="Times New Roman" panose="02020603050405020304" pitchFamily="18" charset="0"/>
                <a:ea typeface="黑体" panose="02010609060101010101" pitchFamily="2" charset="-122"/>
              </a:rPr>
              <a:t>如何准确形象描述景物？</a:t>
            </a:r>
            <a:endParaRPr lang="zh-CN" altLang="en-US" sz="4000">
              <a:solidFill>
                <a:srgbClr val="993366"/>
              </a:solidFill>
              <a:latin typeface="Times New Roman" panose="02020603050405020304" pitchFamily="18" charset="0"/>
              <a:ea typeface="黑体" panose="02010609060101010101" pitchFamily="2" charset="-122"/>
            </a:endParaRPr>
          </a:p>
        </p:txBody>
      </p:sp>
      <p:sp>
        <p:nvSpPr>
          <p:cNvPr id="84995" name="文本框 84994"/>
          <p:cNvSpPr txBox="1"/>
          <p:nvPr/>
        </p:nvSpPr>
        <p:spPr>
          <a:xfrm>
            <a:off x="2051050" y="2133600"/>
            <a:ext cx="4875213" cy="579438"/>
          </a:xfrm>
          <a:prstGeom prst="rect">
            <a:avLst/>
          </a:prstGeom>
          <a:noFill/>
          <a:ln w="9525">
            <a:noFill/>
          </a:ln>
        </p:spPr>
        <p:txBody>
          <a:bodyPr wrap="none" anchor="t">
            <a:spAutoFit/>
          </a:bodyPr>
          <a:lstStyle/>
          <a:p>
            <a:r>
              <a:rPr lang="en-US" altLang="zh-CN" sz="3200" dirty="0">
                <a:solidFill>
                  <a:srgbClr val="993366"/>
                </a:solidFill>
                <a:latin typeface="Times New Roman" panose="02020603050405020304" pitchFamily="18" charset="0"/>
                <a:ea typeface="黑体" panose="02010609060101010101" pitchFamily="2" charset="-122"/>
              </a:rPr>
              <a:t>1</a:t>
            </a:r>
            <a:r>
              <a:rPr lang="zh-CN" altLang="en-US" sz="3200" dirty="0">
                <a:solidFill>
                  <a:srgbClr val="993366"/>
                </a:solidFill>
                <a:latin typeface="Times New Roman" panose="02020603050405020304" pitchFamily="18" charset="0"/>
                <a:ea typeface="黑体" panose="02010609060101010101" pitchFamily="2" charset="-122"/>
              </a:rPr>
              <a:t>、认真观察，力求细致。</a:t>
            </a:r>
            <a:endParaRPr lang="zh-CN" altLang="en-US" sz="3200">
              <a:solidFill>
                <a:srgbClr val="993366"/>
              </a:solidFill>
              <a:latin typeface="Times New Roman" panose="02020603050405020304" pitchFamily="18" charset="0"/>
              <a:ea typeface="黑体" panose="02010609060101010101" pitchFamily="2" charset="-122"/>
            </a:endParaRPr>
          </a:p>
        </p:txBody>
      </p:sp>
      <p:sp>
        <p:nvSpPr>
          <p:cNvPr id="84996" name="文本框 84995"/>
          <p:cNvSpPr txBox="1"/>
          <p:nvPr/>
        </p:nvSpPr>
        <p:spPr>
          <a:xfrm>
            <a:off x="1187450" y="2924175"/>
            <a:ext cx="7308850" cy="1554163"/>
          </a:xfrm>
          <a:prstGeom prst="rect">
            <a:avLst/>
          </a:prstGeom>
          <a:noFill/>
          <a:ln w="9525">
            <a:noFill/>
          </a:ln>
        </p:spPr>
        <p:txBody>
          <a:bodyPr anchor="t">
            <a:spAutoFit/>
          </a:bodyPr>
          <a:lstStyle/>
          <a:p>
            <a:r>
              <a:rPr lang="en-US" altLang="zh-CN" sz="3200" dirty="0">
                <a:solidFill>
                  <a:srgbClr val="993366"/>
                </a:solidFill>
                <a:latin typeface="Times New Roman" panose="02020603050405020304" pitchFamily="18" charset="0"/>
                <a:ea typeface="黑体" panose="02010609060101010101" pitchFamily="2" charset="-122"/>
              </a:rPr>
              <a:t>2</a:t>
            </a:r>
            <a:r>
              <a:rPr lang="zh-CN" altLang="en-US" sz="3200" dirty="0">
                <a:solidFill>
                  <a:srgbClr val="993366"/>
                </a:solidFill>
                <a:latin typeface="Times New Roman" panose="02020603050405020304" pitchFamily="18" charset="0"/>
                <a:ea typeface="黑体" panose="02010609060101010101" pitchFamily="2" charset="-122"/>
              </a:rPr>
              <a:t>、可以从景物的形态，颜色，声音，味道，性质等着笔，调动人的视觉，听觉，嗅觉，味觉，触觉来发现美。</a:t>
            </a:r>
            <a:endParaRPr lang="zh-CN" altLang="en-US" sz="3200">
              <a:solidFill>
                <a:srgbClr val="993366"/>
              </a:solidFill>
              <a:latin typeface="Times New Roman" panose="02020603050405020304" pitchFamily="18" charset="0"/>
              <a:ea typeface="黑体" panose="02010609060101010101" pitchFamily="2" charset="-122"/>
            </a:endParaRPr>
          </a:p>
        </p:txBody>
      </p:sp>
      <p:sp>
        <p:nvSpPr>
          <p:cNvPr id="49157" name="文本框 84996"/>
          <p:cNvSpPr txBox="1"/>
          <p:nvPr/>
        </p:nvSpPr>
        <p:spPr>
          <a:xfrm>
            <a:off x="228600" y="2667000"/>
            <a:ext cx="184150" cy="519113"/>
          </a:xfrm>
          <a:prstGeom prst="rect">
            <a:avLst/>
          </a:prstGeom>
          <a:noFill/>
          <a:ln w="9525">
            <a:noFill/>
          </a:ln>
        </p:spPr>
        <p:txBody>
          <a:bodyPr wrap="none" anchor="t">
            <a:spAutoFit/>
          </a:bodyPr>
          <a:lstStyle/>
          <a:p>
            <a:endParaRPr lang="zh-CN" dirty="0">
              <a:solidFill>
                <a:srgbClr val="993366"/>
              </a:solidFill>
              <a:latin typeface="Times New Roman" panose="02020603050405020304" pitchFamily="18" charset="0"/>
              <a:ea typeface="黑体" panose="02010609060101010101" pitchFamily="2" charset="-122"/>
            </a:endParaRPr>
          </a:p>
        </p:txBody>
      </p:sp>
      <p:sp>
        <p:nvSpPr>
          <p:cNvPr id="84998" name="文本框 84997"/>
          <p:cNvSpPr txBox="1"/>
          <p:nvPr/>
        </p:nvSpPr>
        <p:spPr>
          <a:xfrm>
            <a:off x="971550" y="4941888"/>
            <a:ext cx="7200900" cy="1066800"/>
          </a:xfrm>
          <a:prstGeom prst="rect">
            <a:avLst/>
          </a:prstGeom>
          <a:noFill/>
          <a:ln w="9525">
            <a:noFill/>
          </a:ln>
        </p:spPr>
        <p:txBody>
          <a:bodyPr anchor="t">
            <a:spAutoFit/>
          </a:bodyPr>
          <a:lstStyle/>
          <a:p>
            <a:r>
              <a:rPr lang="en-US" altLang="zh-CN" sz="3200" dirty="0">
                <a:solidFill>
                  <a:srgbClr val="993366"/>
                </a:solidFill>
                <a:latin typeface="Times New Roman" panose="02020603050405020304" pitchFamily="18" charset="0"/>
                <a:ea typeface="黑体" panose="02010609060101010101" pitchFamily="2" charset="-122"/>
              </a:rPr>
              <a:t>3</a:t>
            </a:r>
            <a:r>
              <a:rPr lang="zh-CN" altLang="en-US" sz="3200" dirty="0">
                <a:solidFill>
                  <a:srgbClr val="993366"/>
                </a:solidFill>
                <a:latin typeface="Times New Roman" panose="02020603050405020304" pitchFamily="18" charset="0"/>
                <a:ea typeface="黑体" panose="02010609060101010101" pitchFamily="2" charset="-122"/>
              </a:rPr>
              <a:t>、可以实写，也可以虚写（比如通过联想，想象写景）。</a:t>
            </a:r>
            <a:endParaRPr lang="zh-CN" altLang="en-US" sz="3200">
              <a:solidFill>
                <a:srgbClr val="993366"/>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strips(upRight)">
                                      <p:cBhvr>
                                        <p:cTn id="7" dur="500"/>
                                        <p:tgtEl>
                                          <p:spTgt spid="8499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84996"/>
                                        </p:tgtEl>
                                        <p:attrNameLst>
                                          <p:attrName>style.visibility</p:attrName>
                                        </p:attrNameLst>
                                      </p:cBhvr>
                                      <p:to>
                                        <p:strVal val="visible"/>
                                      </p:to>
                                    </p:set>
                                    <p:animEffect transition="in" filter="strips(upRight)">
                                      <p:cBhvr>
                                        <p:cTn id="12" dur="500"/>
                                        <p:tgtEl>
                                          <p:spTgt spid="8499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84998"/>
                                        </p:tgtEl>
                                        <p:attrNameLst>
                                          <p:attrName>style.visibility</p:attrName>
                                        </p:attrNameLst>
                                      </p:cBhvr>
                                      <p:to>
                                        <p:strVal val="visible"/>
                                      </p:to>
                                    </p:set>
                                    <p:animEffect transition="in" filter="strips(upRight)">
                                      <p:cBhvr>
                                        <p:cTn id="17" dur="500"/>
                                        <p:tgtEl>
                                          <p:spTgt spid="849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P spid="84996" grpId="0"/>
      <p:bldP spid="8499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0178" name="文本框 95236"/>
          <p:cNvSpPr txBox="1"/>
          <p:nvPr/>
        </p:nvSpPr>
        <p:spPr>
          <a:xfrm>
            <a:off x="228600" y="2667000"/>
            <a:ext cx="184150" cy="519113"/>
          </a:xfrm>
          <a:prstGeom prst="rect">
            <a:avLst/>
          </a:prstGeom>
          <a:noFill/>
          <a:ln w="9525">
            <a:noFill/>
          </a:ln>
        </p:spPr>
        <p:txBody>
          <a:bodyPr wrap="none" anchor="t">
            <a:spAutoFit/>
          </a:bodyPr>
          <a:lstStyle/>
          <a:p>
            <a:endParaRPr lang="zh-CN" dirty="0">
              <a:solidFill>
                <a:srgbClr val="993366"/>
              </a:solidFill>
              <a:latin typeface="Times New Roman" panose="02020603050405020304" pitchFamily="18" charset="0"/>
              <a:ea typeface="黑体" panose="02010609060101010101" pitchFamily="2" charset="-122"/>
            </a:endParaRPr>
          </a:p>
        </p:txBody>
      </p:sp>
      <p:sp>
        <p:nvSpPr>
          <p:cNvPr id="95239" name="文本框 95238"/>
          <p:cNvSpPr txBox="1"/>
          <p:nvPr/>
        </p:nvSpPr>
        <p:spPr>
          <a:xfrm>
            <a:off x="1692275" y="1989138"/>
            <a:ext cx="6888163" cy="1066800"/>
          </a:xfrm>
          <a:prstGeom prst="rect">
            <a:avLst/>
          </a:prstGeom>
          <a:noFill/>
          <a:ln w="9525">
            <a:noFill/>
          </a:ln>
        </p:spPr>
        <p:txBody>
          <a:bodyPr anchor="t">
            <a:spAutoFit/>
          </a:bodyPr>
          <a:lstStyle/>
          <a:p>
            <a:r>
              <a:rPr lang="en-US" altLang="zh-CN" sz="3200" dirty="0">
                <a:solidFill>
                  <a:srgbClr val="993366"/>
                </a:solidFill>
                <a:latin typeface="Times New Roman" panose="02020603050405020304" pitchFamily="18" charset="0"/>
                <a:ea typeface="黑体" panose="02010609060101010101" pitchFamily="2" charset="-122"/>
              </a:rPr>
              <a:t>5</a:t>
            </a:r>
            <a:r>
              <a:rPr lang="zh-CN" altLang="en-US" sz="3200" dirty="0">
                <a:solidFill>
                  <a:srgbClr val="993366"/>
                </a:solidFill>
                <a:latin typeface="Times New Roman" panose="02020603050405020304" pitchFamily="18" charset="0"/>
                <a:ea typeface="黑体" panose="02010609060101010101" pitchFamily="2" charset="-122"/>
              </a:rPr>
              <a:t>、适当运用一些修辞手法，比如比喻，拟人，排比等增加文章的文采。</a:t>
            </a:r>
            <a:endParaRPr lang="zh-CN" altLang="en-US" sz="3200">
              <a:solidFill>
                <a:srgbClr val="993366"/>
              </a:solidFill>
              <a:latin typeface="Times New Roman" panose="02020603050405020304" pitchFamily="18" charset="0"/>
              <a:ea typeface="黑体" panose="02010609060101010101" pitchFamily="2" charset="-122"/>
            </a:endParaRPr>
          </a:p>
        </p:txBody>
      </p:sp>
      <p:sp>
        <p:nvSpPr>
          <p:cNvPr id="95240" name="文本框 95239"/>
          <p:cNvSpPr txBox="1"/>
          <p:nvPr/>
        </p:nvSpPr>
        <p:spPr>
          <a:xfrm>
            <a:off x="1619250" y="1077913"/>
            <a:ext cx="6200775" cy="579437"/>
          </a:xfrm>
          <a:prstGeom prst="rect">
            <a:avLst/>
          </a:prstGeom>
          <a:noFill/>
          <a:ln w="9525">
            <a:noFill/>
          </a:ln>
        </p:spPr>
        <p:txBody>
          <a:bodyPr wrap="none" anchor="t">
            <a:spAutoFit/>
          </a:bodyPr>
          <a:lstStyle/>
          <a:p>
            <a:r>
              <a:rPr lang="en-US" altLang="zh-CN" sz="3200" dirty="0">
                <a:solidFill>
                  <a:srgbClr val="993366"/>
                </a:solidFill>
                <a:latin typeface="Times New Roman" panose="02020603050405020304" pitchFamily="18" charset="0"/>
                <a:ea typeface="黑体" panose="02010609060101010101" pitchFamily="2" charset="-122"/>
              </a:rPr>
              <a:t>4</a:t>
            </a:r>
            <a:r>
              <a:rPr lang="zh-CN" altLang="en-US" sz="3200" dirty="0">
                <a:solidFill>
                  <a:srgbClr val="993366"/>
                </a:solidFill>
                <a:latin typeface="Times New Roman" panose="02020603050405020304" pitchFamily="18" charset="0"/>
                <a:ea typeface="黑体" panose="02010609060101010101" pitchFamily="2" charset="-122"/>
              </a:rPr>
              <a:t>、要按照一定的顺序安排景物 。</a:t>
            </a:r>
            <a:endParaRPr lang="zh-CN" altLang="en-US" sz="3200">
              <a:solidFill>
                <a:srgbClr val="993366"/>
              </a:solidFill>
              <a:latin typeface="Times New Roman" panose="02020603050405020304" pitchFamily="18" charset="0"/>
              <a:ea typeface="黑体" panose="02010609060101010101" pitchFamily="2" charset="-122"/>
            </a:endParaRPr>
          </a:p>
        </p:txBody>
      </p:sp>
      <p:sp>
        <p:nvSpPr>
          <p:cNvPr id="95241" name="文本框 95240"/>
          <p:cNvSpPr txBox="1"/>
          <p:nvPr/>
        </p:nvSpPr>
        <p:spPr>
          <a:xfrm>
            <a:off x="900113" y="3789363"/>
            <a:ext cx="7345362" cy="1066800"/>
          </a:xfrm>
          <a:prstGeom prst="rect">
            <a:avLst/>
          </a:prstGeom>
          <a:noFill/>
          <a:ln w="9525">
            <a:noFill/>
          </a:ln>
        </p:spPr>
        <p:txBody>
          <a:bodyPr anchor="t">
            <a:spAutoFit/>
          </a:bodyPr>
          <a:lstStyle/>
          <a:p>
            <a:r>
              <a:rPr lang="zh-CN" altLang="en-US" sz="3200" dirty="0">
                <a:solidFill>
                  <a:srgbClr val="993366"/>
                </a:solidFill>
                <a:latin typeface="Times New Roman" panose="02020603050405020304" pitchFamily="18" charset="0"/>
                <a:ea typeface="黑体" panose="02010609060101010101" pitchFamily="2" charset="-122"/>
              </a:rPr>
              <a:t>课外练笔</a:t>
            </a:r>
            <a:r>
              <a:rPr lang="en-US" altLang="zh-CN" sz="3200">
                <a:solidFill>
                  <a:srgbClr val="993366"/>
                </a:solidFill>
                <a:latin typeface="Times New Roman" panose="02020603050405020304" pitchFamily="18" charset="0"/>
                <a:ea typeface="黑体" panose="02010609060101010101" pitchFamily="2" charset="-122"/>
              </a:rPr>
              <a:t>——</a:t>
            </a:r>
            <a:r>
              <a:rPr lang="zh-CN" altLang="en-US" sz="3200" dirty="0">
                <a:solidFill>
                  <a:srgbClr val="993366"/>
                </a:solidFill>
                <a:latin typeface="Times New Roman" panose="02020603050405020304" pitchFamily="18" charset="0"/>
                <a:ea typeface="黑体" panose="02010609060101010101" pitchFamily="2" charset="-122"/>
              </a:rPr>
              <a:t>请你模仿春景图的写法，写一幅春水图或春山图或春树图。                   </a:t>
            </a:r>
            <a:endParaRPr lang="zh-CN" altLang="en-US" sz="3200">
              <a:solidFill>
                <a:srgbClr val="993366"/>
              </a:solidFill>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95240"/>
                                        </p:tgtEl>
                                        <p:attrNameLst>
                                          <p:attrName>style.visibility</p:attrName>
                                        </p:attrNameLst>
                                      </p:cBhvr>
                                      <p:to>
                                        <p:strVal val="visible"/>
                                      </p:to>
                                    </p:set>
                                    <p:animEffect transition="in" filter="strips(upRight)">
                                      <p:cBhvr>
                                        <p:cTn id="7" dur="500"/>
                                        <p:tgtEl>
                                          <p:spTgt spid="9524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95239"/>
                                        </p:tgtEl>
                                        <p:attrNameLst>
                                          <p:attrName>style.visibility</p:attrName>
                                        </p:attrNameLst>
                                      </p:cBhvr>
                                      <p:to>
                                        <p:strVal val="visible"/>
                                      </p:to>
                                    </p:set>
                                    <p:animEffect transition="in" filter="strips(upRight)">
                                      <p:cBhvr>
                                        <p:cTn id="12" dur="500"/>
                                        <p:tgtEl>
                                          <p:spTgt spid="9523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5241">
                                            <p:txEl>
                                              <p:pRg st="0" end="0"/>
                                            </p:txEl>
                                          </p:spTgt>
                                        </p:tgtEl>
                                        <p:attrNameLst>
                                          <p:attrName>style.visibility</p:attrName>
                                        </p:attrNameLst>
                                      </p:cBhvr>
                                      <p:to>
                                        <p:strVal val="visible"/>
                                      </p:to>
                                    </p:set>
                                    <p:animEffect transition="in" filter="dissolve">
                                      <p:cBhvr>
                                        <p:cTn id="17" dur="500"/>
                                        <p:tgtEl>
                                          <p:spTgt spid="952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9" grpId="0"/>
      <p:bldP spid="95240" grpId="0"/>
      <p:bldP spid="9524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占位符 108546"/>
          <p:cNvSpPr>
            <a:spLocks noGrp="1" noRot="1"/>
          </p:cNvSpPr>
          <p:nvPr>
            <p:ph idx="1"/>
          </p:nvPr>
        </p:nvSpPr>
        <p:spPr>
          <a:xfrm>
            <a:off x="533400" y="765175"/>
            <a:ext cx="8077200" cy="5616575"/>
          </a:xfrm>
        </p:spPr>
        <p:txBody>
          <a:bodyPr anchor="t"/>
          <a:lstStyle/>
          <a:p>
            <a:pPr>
              <a:lnSpc>
                <a:spcPct val="90000"/>
              </a:lnSpc>
            </a:pPr>
            <a:r>
              <a:rPr lang="zh-CN" altLang="en-US" sz="2400" b="1" dirty="0"/>
              <a:t>欣欣然：欢欢喜喜的样子。    朗润：明朗润泽。   </a:t>
            </a:r>
          </a:p>
          <a:p>
            <a:pPr>
              <a:lnSpc>
                <a:spcPct val="90000"/>
              </a:lnSpc>
            </a:pPr>
            <a:r>
              <a:rPr lang="zh-CN" altLang="en-US" sz="2400" b="1" dirty="0"/>
              <a:t>赶趟儿：原意是赶得上，这里的意思是各种果树争先恐后地开花。      </a:t>
            </a:r>
          </a:p>
          <a:p>
            <a:pPr>
              <a:lnSpc>
                <a:spcPct val="90000"/>
              </a:lnSpc>
            </a:pPr>
            <a:r>
              <a:rPr lang="zh-CN" altLang="en-US" sz="2400" b="1" dirty="0"/>
              <a:t>吹面不寒杨柳风：这是南宋志南和尚</a:t>
            </a:r>
            <a:r>
              <a:rPr lang="en-US" altLang="zh-CN" sz="2400" b="1" dirty="0"/>
              <a:t>《</a:t>
            </a:r>
            <a:r>
              <a:rPr lang="zh-CN" altLang="en-US" sz="2400" b="1" dirty="0"/>
              <a:t>绝句</a:t>
            </a:r>
            <a:r>
              <a:rPr lang="en-US" altLang="zh-CN" sz="2400" b="1" dirty="0"/>
              <a:t>》</a:t>
            </a:r>
            <a:r>
              <a:rPr lang="zh-CN" altLang="en-US" sz="2400" b="1" dirty="0"/>
              <a:t>中的诗句。意思是：春风吹到脸上，不觉得寒冷。杨柳风指春风。杨柳发绿的时候，春风吹拂，枝条飘动，使人感到风的格外柔和，所以说“杨柳风”。      </a:t>
            </a:r>
          </a:p>
          <a:p>
            <a:pPr>
              <a:lnSpc>
                <a:spcPct val="90000"/>
              </a:lnSpc>
            </a:pPr>
            <a:r>
              <a:rPr lang="zh-CN" altLang="en-US" sz="2400" b="1" dirty="0"/>
              <a:t>酝酿：原意是造酒，这里是说各种气息在空气里，像发酵似的，越来越浓。     </a:t>
            </a:r>
          </a:p>
          <a:p>
            <a:pPr>
              <a:lnSpc>
                <a:spcPct val="90000"/>
              </a:lnSpc>
            </a:pPr>
            <a:r>
              <a:rPr lang="zh-CN" altLang="en-US" sz="2400" b="1" dirty="0"/>
              <a:t>繁花：密密地开着的花。            卖弄：炫耀。   </a:t>
            </a:r>
          </a:p>
          <a:p>
            <a:pPr>
              <a:lnSpc>
                <a:spcPct val="90000"/>
              </a:lnSpc>
            </a:pPr>
            <a:r>
              <a:rPr lang="zh-CN" altLang="en-US" sz="2400" b="1" dirty="0"/>
              <a:t>宛转：同“婉转”。形容声音圆润柔媚。   </a:t>
            </a:r>
          </a:p>
          <a:p>
            <a:pPr>
              <a:lnSpc>
                <a:spcPct val="90000"/>
              </a:lnSpc>
            </a:pPr>
            <a:r>
              <a:rPr lang="zh-CN" altLang="en-US" sz="2400" b="1" dirty="0"/>
              <a:t>落地：这里指婴儿生下来。        舒活：舒展活动。   </a:t>
            </a:r>
          </a:p>
          <a:p>
            <a:pPr>
              <a:lnSpc>
                <a:spcPct val="90000"/>
              </a:lnSpc>
            </a:pPr>
            <a:r>
              <a:rPr lang="zh-CN" altLang="en-US" sz="2400" b="1" dirty="0"/>
              <a:t>花枝招展：比喻姿态优美。招展，迎风摆动。</a:t>
            </a:r>
            <a:r>
              <a:rPr lang="zh-CN" altLang="en-US" sz="2400" dirty="0"/>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54273"/>
          <p:cNvSpPr>
            <a:spLocks noGrp="1" noRot="1"/>
          </p:cNvSpPr>
          <p:nvPr>
            <p:ph type="title"/>
          </p:nvPr>
        </p:nvSpPr>
        <p:spPr>
          <a:xfrm>
            <a:off x="533400" y="115888"/>
            <a:ext cx="8077200" cy="1066800"/>
          </a:xfrm>
        </p:spPr>
        <p:txBody>
          <a:bodyPr anchor="ctr"/>
          <a:lstStyle/>
          <a:p>
            <a:pPr algn="l" fontAlgn="base"/>
            <a:r>
              <a:rPr lang="zh-CN" altLang="en-US" sz="3600" b="1" strike="noStrike" noProof="1">
                <a:solidFill>
                  <a:srgbClr val="FFFF66"/>
                </a:solidFill>
              </a:rPr>
              <a:t>思考</a:t>
            </a:r>
            <a:r>
              <a:rPr lang="en-US" altLang="zh-CN" sz="3600" b="1" strike="noStrike" noProof="1">
                <a:solidFill>
                  <a:srgbClr val="FFFF66"/>
                </a:solidFill>
              </a:rPr>
              <a:t>:</a:t>
            </a:r>
            <a:r>
              <a:rPr lang="zh-CN" altLang="en-US" sz="3600" b="1" strike="noStrike" noProof="1">
                <a:solidFill>
                  <a:srgbClr val="FFFF66"/>
                </a:solidFill>
              </a:rPr>
              <a:t>文章可以分为几个层次</a:t>
            </a:r>
            <a:r>
              <a:rPr lang="en-US" altLang="zh-CN" sz="3600" b="1" strike="noStrike" noProof="1">
                <a:solidFill>
                  <a:srgbClr val="FFFF66"/>
                </a:solidFill>
              </a:rPr>
              <a:t>?</a:t>
            </a:r>
          </a:p>
        </p:txBody>
      </p:sp>
      <p:sp>
        <p:nvSpPr>
          <p:cNvPr id="54275" name="文本框 54274"/>
          <p:cNvSpPr txBox="1"/>
          <p:nvPr/>
        </p:nvSpPr>
        <p:spPr>
          <a:xfrm>
            <a:off x="827088" y="1092200"/>
            <a:ext cx="1809750" cy="579438"/>
          </a:xfrm>
          <a:prstGeom prst="rect">
            <a:avLst/>
          </a:prstGeom>
          <a:noFill/>
          <a:ln w="9525">
            <a:noFill/>
          </a:ln>
        </p:spPr>
        <p:txBody>
          <a:bodyPr wrap="none" anchor="t">
            <a:spAutoFit/>
          </a:bodyPr>
          <a:lstStyle/>
          <a:p>
            <a:r>
              <a:rPr lang="zh-CN" altLang="en-US" sz="3200" dirty="0">
                <a:latin typeface="Arial" panose="020B0604020202020204" pitchFamily="34" charset="0"/>
                <a:ea typeface="楷体_GB2312" pitchFamily="49" charset="-122"/>
              </a:rPr>
              <a:t>一、盼春</a:t>
            </a:r>
          </a:p>
        </p:txBody>
      </p:sp>
      <p:sp>
        <p:nvSpPr>
          <p:cNvPr id="54276" name="文本框 54275"/>
          <p:cNvSpPr txBox="1"/>
          <p:nvPr/>
        </p:nvSpPr>
        <p:spPr>
          <a:xfrm>
            <a:off x="827088" y="2921000"/>
            <a:ext cx="1809750" cy="579438"/>
          </a:xfrm>
          <a:prstGeom prst="rect">
            <a:avLst/>
          </a:prstGeom>
          <a:noFill/>
          <a:ln w="9525">
            <a:noFill/>
          </a:ln>
        </p:spPr>
        <p:txBody>
          <a:bodyPr wrap="none" anchor="t">
            <a:spAutoFit/>
          </a:bodyPr>
          <a:lstStyle/>
          <a:p>
            <a:r>
              <a:rPr lang="zh-CN" altLang="en-US" sz="3200" dirty="0">
                <a:latin typeface="Arial" panose="020B0604020202020204" pitchFamily="34" charset="0"/>
                <a:ea typeface="楷体_GB2312" pitchFamily="49" charset="-122"/>
              </a:rPr>
              <a:t>二、绘春</a:t>
            </a:r>
            <a:endParaRPr lang="zh-CN" altLang="en-US" sz="3200">
              <a:latin typeface="Arial" panose="020B0604020202020204" pitchFamily="34" charset="0"/>
              <a:ea typeface="楷体_GB2312" pitchFamily="49" charset="-122"/>
            </a:endParaRPr>
          </a:p>
        </p:txBody>
      </p:sp>
      <p:sp>
        <p:nvSpPr>
          <p:cNvPr id="54277" name="文本框 54276"/>
          <p:cNvSpPr txBox="1"/>
          <p:nvPr/>
        </p:nvSpPr>
        <p:spPr>
          <a:xfrm>
            <a:off x="838200" y="5791200"/>
            <a:ext cx="1809750" cy="579438"/>
          </a:xfrm>
          <a:prstGeom prst="rect">
            <a:avLst/>
          </a:prstGeom>
          <a:noFill/>
          <a:ln w="9525">
            <a:noFill/>
          </a:ln>
        </p:spPr>
        <p:txBody>
          <a:bodyPr wrap="none" anchor="t">
            <a:spAutoFit/>
          </a:bodyPr>
          <a:lstStyle/>
          <a:p>
            <a:r>
              <a:rPr lang="zh-CN" altLang="en-US" sz="3200" dirty="0">
                <a:latin typeface="Arial" panose="020B0604020202020204" pitchFamily="34" charset="0"/>
                <a:ea typeface="楷体_GB2312" pitchFamily="49" charset="-122"/>
              </a:rPr>
              <a:t>三、赞春</a:t>
            </a:r>
          </a:p>
        </p:txBody>
      </p:sp>
      <p:sp>
        <p:nvSpPr>
          <p:cNvPr id="54279" name="直接连接符 54278"/>
          <p:cNvSpPr/>
          <p:nvPr/>
        </p:nvSpPr>
        <p:spPr>
          <a:xfrm>
            <a:off x="2411413" y="3500438"/>
            <a:ext cx="576262" cy="0"/>
          </a:xfrm>
          <a:prstGeom prst="line">
            <a:avLst/>
          </a:prstGeom>
          <a:ln w="38100" cap="flat" cmpd="sng">
            <a:solidFill>
              <a:schemeClr val="tx1"/>
            </a:solidFill>
            <a:prstDash val="solid"/>
            <a:round/>
            <a:headEnd type="none" w="med" len="med"/>
            <a:tailEnd type="triangle" w="med" len="med"/>
          </a:ln>
        </p:spPr>
      </p:sp>
      <p:sp>
        <p:nvSpPr>
          <p:cNvPr id="54280" name="直接连接符 54279"/>
          <p:cNvSpPr/>
          <p:nvPr/>
        </p:nvSpPr>
        <p:spPr>
          <a:xfrm>
            <a:off x="2627313" y="6165850"/>
            <a:ext cx="576262" cy="0"/>
          </a:xfrm>
          <a:prstGeom prst="line">
            <a:avLst/>
          </a:prstGeom>
          <a:ln w="38100" cap="flat" cmpd="sng">
            <a:solidFill>
              <a:schemeClr val="tx1"/>
            </a:solidFill>
            <a:prstDash val="solid"/>
            <a:round/>
            <a:headEnd type="none" w="med" len="med"/>
            <a:tailEnd type="triangle" w="med" len="med"/>
          </a:ln>
        </p:spPr>
      </p:sp>
      <p:sp>
        <p:nvSpPr>
          <p:cNvPr id="54285" name="左大括号 54284"/>
          <p:cNvSpPr/>
          <p:nvPr/>
        </p:nvSpPr>
        <p:spPr>
          <a:xfrm>
            <a:off x="3059113" y="1989138"/>
            <a:ext cx="309562" cy="3024187"/>
          </a:xfrm>
          <a:prstGeom prst="leftBrace">
            <a:avLst>
              <a:gd name="adj1" fmla="val 81365"/>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楷体_GB2312" pitchFamily="49" charset="-122"/>
            </a:endParaRPr>
          </a:p>
        </p:txBody>
      </p:sp>
      <p:sp>
        <p:nvSpPr>
          <p:cNvPr id="54291" name="文本框 54290"/>
          <p:cNvSpPr txBox="1"/>
          <p:nvPr/>
        </p:nvSpPr>
        <p:spPr>
          <a:xfrm>
            <a:off x="3348038" y="5876925"/>
            <a:ext cx="1962150" cy="519113"/>
          </a:xfrm>
          <a:prstGeom prst="rect">
            <a:avLst/>
          </a:prstGeom>
          <a:noFill/>
          <a:ln w="9525">
            <a:noFill/>
          </a:ln>
        </p:spPr>
        <p:txBody>
          <a:bodyPr wrap="none" anchor="t">
            <a:spAutoFit/>
          </a:bodyPr>
          <a:lstStyle/>
          <a:p>
            <a:r>
              <a:rPr lang="zh-CN" altLang="en-US" dirty="0">
                <a:latin typeface="Arial" panose="020B0604020202020204" pitchFamily="34" charset="0"/>
                <a:ea typeface="楷体_GB2312" pitchFamily="49" charset="-122"/>
              </a:rPr>
              <a:t>新、美、力</a:t>
            </a:r>
            <a:endParaRPr lang="zh-CN" altLang="en-US">
              <a:latin typeface="Arial" panose="020B0604020202020204" pitchFamily="34" charset="0"/>
              <a:ea typeface="楷体_GB2312" pitchFamily="49" charset="-122"/>
            </a:endParaRPr>
          </a:p>
        </p:txBody>
      </p:sp>
      <p:sp>
        <p:nvSpPr>
          <p:cNvPr id="54292" name="右大括号 54291"/>
          <p:cNvSpPr/>
          <p:nvPr/>
        </p:nvSpPr>
        <p:spPr>
          <a:xfrm>
            <a:off x="5867400" y="1295400"/>
            <a:ext cx="504825" cy="4797425"/>
          </a:xfrm>
          <a:prstGeom prst="rightBrace">
            <a:avLst>
              <a:gd name="adj1" fmla="val 79148"/>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楷体_GB2312" pitchFamily="49" charset="-122"/>
            </a:endParaRPr>
          </a:p>
        </p:txBody>
      </p:sp>
      <p:sp>
        <p:nvSpPr>
          <p:cNvPr id="54293" name="文本框 54292"/>
          <p:cNvSpPr txBox="1"/>
          <p:nvPr/>
        </p:nvSpPr>
        <p:spPr>
          <a:xfrm>
            <a:off x="6588125" y="2205038"/>
            <a:ext cx="2736850" cy="2289175"/>
          </a:xfrm>
          <a:prstGeom prst="rect">
            <a:avLst/>
          </a:prstGeom>
          <a:noFill/>
          <a:ln w="9525">
            <a:noFill/>
          </a:ln>
        </p:spPr>
        <p:txBody>
          <a:bodyPr anchor="t">
            <a:spAutoFit/>
          </a:bodyPr>
          <a:lstStyle/>
          <a:p>
            <a:r>
              <a:rPr lang="zh-CN" altLang="en-US" sz="3600" dirty="0">
                <a:latin typeface="Arial" panose="020B0604020202020204" pitchFamily="34" charset="0"/>
                <a:ea typeface="黑体" panose="02010609060101010101" pitchFamily="2" charset="-122"/>
              </a:rPr>
              <a:t>热爱春天</a:t>
            </a:r>
          </a:p>
          <a:p>
            <a:r>
              <a:rPr lang="zh-CN" altLang="en-US" sz="3600" dirty="0">
                <a:latin typeface="Arial" panose="020B0604020202020204" pitchFamily="34" charset="0"/>
                <a:ea typeface="黑体" panose="02010609060101010101" pitchFamily="2" charset="-122"/>
              </a:rPr>
              <a:t>赞美春天</a:t>
            </a:r>
          </a:p>
          <a:p>
            <a:r>
              <a:rPr lang="zh-CN" altLang="en-US" sz="3600" dirty="0">
                <a:latin typeface="Arial" panose="020B0604020202020204" pitchFamily="34" charset="0"/>
                <a:ea typeface="黑体" panose="02010609060101010101" pitchFamily="2" charset="-122"/>
              </a:rPr>
              <a:t>热爱自然</a:t>
            </a:r>
          </a:p>
          <a:p>
            <a:r>
              <a:rPr lang="zh-CN" altLang="en-US" sz="3600" dirty="0">
                <a:latin typeface="Arial" panose="020B0604020202020204" pitchFamily="34" charset="0"/>
                <a:ea typeface="黑体" panose="02010609060101010101" pitchFamily="2" charset="-122"/>
              </a:rPr>
              <a:t>热爱生活</a:t>
            </a:r>
            <a:endParaRPr lang="zh-CN" altLang="en-US" sz="3600">
              <a:latin typeface="Arial" panose="020B0604020202020204" pitchFamily="34" charset="0"/>
              <a:ea typeface="黑体" panose="02010609060101010101" pitchFamily="2" charset="-122"/>
            </a:endParaRPr>
          </a:p>
        </p:txBody>
      </p:sp>
      <p:sp>
        <p:nvSpPr>
          <p:cNvPr id="54299" name="文本框 54298"/>
          <p:cNvSpPr txBox="1"/>
          <p:nvPr/>
        </p:nvSpPr>
        <p:spPr>
          <a:xfrm>
            <a:off x="539750" y="1719263"/>
            <a:ext cx="963613" cy="457200"/>
          </a:xfrm>
          <a:prstGeom prst="rect">
            <a:avLst/>
          </a:prstGeom>
          <a:noFill/>
          <a:ln w="9525">
            <a:noFill/>
          </a:ln>
        </p:spPr>
        <p:txBody>
          <a:bodyPr wrap="none" anchor="t">
            <a:spAutoFit/>
          </a:bodyPr>
          <a:lstStyle/>
          <a:p>
            <a:r>
              <a:rPr lang="zh-CN" altLang="en-US" sz="2400" b="0" dirty="0">
                <a:solidFill>
                  <a:schemeClr val="tx1"/>
                </a:solidFill>
                <a:latin typeface="Arial" panose="020B0604020202020204" pitchFamily="34" charset="0"/>
                <a:ea typeface="宋体" panose="02010600030101010101" pitchFamily="2" charset="-122"/>
              </a:rPr>
              <a:t>（</a:t>
            </a:r>
            <a:r>
              <a:rPr lang="en-US" altLang="zh-CN" sz="2400" b="0" dirty="0">
                <a:solidFill>
                  <a:schemeClr val="tx1"/>
                </a:solidFill>
                <a:latin typeface="Arial" panose="020B0604020202020204" pitchFamily="34" charset="0"/>
                <a:ea typeface="宋体" panose="02010600030101010101" pitchFamily="2" charset="-122"/>
              </a:rPr>
              <a:t>1</a:t>
            </a:r>
            <a:r>
              <a:rPr lang="zh-CN" altLang="en-US" sz="2400" b="0" dirty="0">
                <a:solidFill>
                  <a:schemeClr val="tx1"/>
                </a:solidFill>
                <a:latin typeface="Arial" panose="020B0604020202020204" pitchFamily="34" charset="0"/>
                <a:ea typeface="宋体" panose="02010600030101010101" pitchFamily="2" charset="-122"/>
              </a:rPr>
              <a:t>）</a:t>
            </a:r>
          </a:p>
        </p:txBody>
      </p:sp>
      <p:sp>
        <p:nvSpPr>
          <p:cNvPr id="54300" name="文本框 54299"/>
          <p:cNvSpPr txBox="1"/>
          <p:nvPr/>
        </p:nvSpPr>
        <p:spPr>
          <a:xfrm>
            <a:off x="539750" y="3548063"/>
            <a:ext cx="1336675" cy="457200"/>
          </a:xfrm>
          <a:prstGeom prst="rect">
            <a:avLst/>
          </a:prstGeom>
          <a:noFill/>
          <a:ln w="9525">
            <a:noFill/>
          </a:ln>
        </p:spPr>
        <p:txBody>
          <a:bodyPr wrap="none" anchor="t">
            <a:spAutoFit/>
          </a:bodyPr>
          <a:lstStyle/>
          <a:p>
            <a:r>
              <a:rPr lang="zh-CN" altLang="en-US" sz="2400" b="0" dirty="0">
                <a:solidFill>
                  <a:schemeClr val="tx1"/>
                </a:solidFill>
                <a:latin typeface="Arial" panose="020B0604020202020204" pitchFamily="34" charset="0"/>
                <a:ea typeface="宋体" panose="02010600030101010101" pitchFamily="2" charset="-122"/>
              </a:rPr>
              <a:t>（</a:t>
            </a:r>
            <a:r>
              <a:rPr lang="en-US" altLang="zh-CN" sz="2400" b="0" dirty="0">
                <a:solidFill>
                  <a:schemeClr val="tx1"/>
                </a:solidFill>
                <a:latin typeface="Arial" panose="020B0604020202020204" pitchFamily="34" charset="0"/>
                <a:ea typeface="宋体" panose="02010600030101010101" pitchFamily="2" charset="-122"/>
              </a:rPr>
              <a:t>2--7</a:t>
            </a:r>
            <a:r>
              <a:rPr lang="zh-CN" altLang="en-US" sz="2400" b="0" dirty="0">
                <a:solidFill>
                  <a:schemeClr val="tx1"/>
                </a:solidFill>
                <a:latin typeface="Arial" panose="020B0604020202020204" pitchFamily="34" charset="0"/>
                <a:ea typeface="宋体" panose="02010600030101010101" pitchFamily="2" charset="-122"/>
              </a:rPr>
              <a:t>）</a:t>
            </a:r>
          </a:p>
        </p:txBody>
      </p:sp>
      <p:sp>
        <p:nvSpPr>
          <p:cNvPr id="54301" name="文本框 54300"/>
          <p:cNvSpPr txBox="1"/>
          <p:nvPr/>
        </p:nvSpPr>
        <p:spPr>
          <a:xfrm>
            <a:off x="609600" y="6400800"/>
            <a:ext cx="1506538" cy="457200"/>
          </a:xfrm>
          <a:prstGeom prst="rect">
            <a:avLst/>
          </a:prstGeom>
          <a:noFill/>
          <a:ln w="9525">
            <a:noFill/>
          </a:ln>
        </p:spPr>
        <p:txBody>
          <a:bodyPr wrap="none" anchor="t">
            <a:spAutoFit/>
          </a:bodyPr>
          <a:lstStyle/>
          <a:p>
            <a:r>
              <a:rPr lang="zh-CN" altLang="en-US" sz="2400" b="0" dirty="0">
                <a:solidFill>
                  <a:schemeClr val="tx1"/>
                </a:solidFill>
                <a:latin typeface="Arial" panose="020B0604020202020204" pitchFamily="34" charset="0"/>
                <a:ea typeface="宋体" panose="02010600030101010101" pitchFamily="2" charset="-122"/>
              </a:rPr>
              <a:t>（</a:t>
            </a:r>
            <a:r>
              <a:rPr lang="en-US" altLang="zh-CN" sz="2400" b="0" dirty="0">
                <a:solidFill>
                  <a:schemeClr val="tx1"/>
                </a:solidFill>
                <a:latin typeface="Arial" panose="020B0604020202020204" pitchFamily="34" charset="0"/>
                <a:ea typeface="宋体" panose="02010600030101010101" pitchFamily="2" charset="-122"/>
              </a:rPr>
              <a:t>8--10</a:t>
            </a:r>
            <a:r>
              <a:rPr lang="zh-CN" altLang="en-US" sz="2400" b="0" dirty="0">
                <a:solidFill>
                  <a:schemeClr val="tx1"/>
                </a:solidFill>
                <a:latin typeface="Arial" panose="020B0604020202020204" pitchFamily="34" charset="0"/>
                <a:ea typeface="宋体" panose="02010600030101010101" pitchFamily="2" charset="-122"/>
              </a:rPr>
              <a:t>）</a:t>
            </a:r>
          </a:p>
        </p:txBody>
      </p:sp>
      <p:sp>
        <p:nvSpPr>
          <p:cNvPr id="54305" name="文本框 54304"/>
          <p:cNvSpPr txBox="1"/>
          <p:nvPr/>
        </p:nvSpPr>
        <p:spPr>
          <a:xfrm>
            <a:off x="3419475" y="4941888"/>
            <a:ext cx="1403350" cy="579437"/>
          </a:xfrm>
          <a:prstGeom prst="rect">
            <a:avLst/>
          </a:prstGeom>
          <a:noFill/>
          <a:ln w="9525">
            <a:noFill/>
          </a:ln>
        </p:spPr>
        <p:txBody>
          <a:bodyPr wrap="none" anchor="t">
            <a:spAutoFit/>
          </a:bodyPr>
          <a:lstStyle/>
          <a:p>
            <a:r>
              <a:rPr lang="zh-CN" altLang="en-US" sz="3200" dirty="0">
                <a:latin typeface="Arial" panose="020B0604020202020204" pitchFamily="34" charset="0"/>
                <a:ea typeface="楷体_GB2312" pitchFamily="49" charset="-122"/>
                <a:hlinkClick r:id="" action="ppaction://noaction"/>
              </a:rPr>
              <a:t>迎春图</a:t>
            </a:r>
            <a:endParaRPr lang="zh-CN" altLang="en-US" sz="3200">
              <a:latin typeface="Arial" panose="020B0604020202020204" pitchFamily="34" charset="0"/>
              <a:ea typeface="楷体_GB2312" pitchFamily="49" charset="-122"/>
            </a:endParaRPr>
          </a:p>
        </p:txBody>
      </p:sp>
      <p:sp>
        <p:nvSpPr>
          <p:cNvPr id="54319" name="文本框 54318"/>
          <p:cNvSpPr txBox="1"/>
          <p:nvPr/>
        </p:nvSpPr>
        <p:spPr>
          <a:xfrm>
            <a:off x="3348038" y="1989138"/>
            <a:ext cx="1403350" cy="579437"/>
          </a:xfrm>
          <a:prstGeom prst="rect">
            <a:avLst/>
          </a:prstGeom>
          <a:noFill/>
          <a:ln w="9525">
            <a:noFill/>
          </a:ln>
        </p:spPr>
        <p:txBody>
          <a:bodyPr wrap="none" anchor="t">
            <a:spAutoFit/>
          </a:bodyPr>
          <a:lstStyle/>
          <a:p>
            <a:r>
              <a:rPr lang="zh-CN" altLang="en-US" sz="3200" dirty="0">
                <a:solidFill>
                  <a:srgbClr val="0066FF"/>
                </a:solidFill>
                <a:latin typeface="Arial" panose="020B0604020202020204" pitchFamily="34" charset="0"/>
                <a:ea typeface="楷体_GB2312" pitchFamily="49" charset="-122"/>
                <a:hlinkClick r:id="" action="ppaction://noaction"/>
              </a:rPr>
              <a:t>春草图</a:t>
            </a:r>
            <a:endParaRPr lang="zh-CN" altLang="en-US" sz="3200">
              <a:solidFill>
                <a:srgbClr val="0066FF"/>
              </a:solidFill>
              <a:latin typeface="Arial" panose="020B0604020202020204" pitchFamily="34" charset="0"/>
              <a:ea typeface="楷体_GB2312" pitchFamily="49" charset="-122"/>
            </a:endParaRPr>
          </a:p>
        </p:txBody>
      </p:sp>
      <p:sp>
        <p:nvSpPr>
          <p:cNvPr id="54320" name="文本框 54319"/>
          <p:cNvSpPr txBox="1"/>
          <p:nvPr/>
        </p:nvSpPr>
        <p:spPr>
          <a:xfrm>
            <a:off x="3348038" y="2781300"/>
            <a:ext cx="1403350" cy="579438"/>
          </a:xfrm>
          <a:prstGeom prst="rect">
            <a:avLst/>
          </a:prstGeom>
          <a:noFill/>
          <a:ln w="9525">
            <a:noFill/>
          </a:ln>
        </p:spPr>
        <p:txBody>
          <a:bodyPr wrap="none" anchor="t">
            <a:spAutoFit/>
          </a:bodyPr>
          <a:lstStyle/>
          <a:p>
            <a:r>
              <a:rPr lang="zh-CN" altLang="en-US" sz="3200" b="0" dirty="0">
                <a:solidFill>
                  <a:srgbClr val="0066FF"/>
                </a:solidFill>
                <a:latin typeface="Arial" panose="020B0604020202020204" pitchFamily="34" charset="0"/>
                <a:ea typeface="楷体_GB2312" pitchFamily="49" charset="-122"/>
                <a:hlinkClick r:id="" action="ppaction://noaction"/>
              </a:rPr>
              <a:t>春</a:t>
            </a:r>
            <a:r>
              <a:rPr lang="zh-CN" altLang="en-US" sz="3200" dirty="0">
                <a:solidFill>
                  <a:srgbClr val="0066FF"/>
                </a:solidFill>
                <a:latin typeface="Arial" panose="020B0604020202020204" pitchFamily="34" charset="0"/>
                <a:ea typeface="楷体_GB2312" pitchFamily="49" charset="-122"/>
                <a:hlinkClick r:id="" action="ppaction://noaction"/>
              </a:rPr>
              <a:t>花图</a:t>
            </a:r>
            <a:endParaRPr lang="zh-CN" altLang="en-US" sz="3200">
              <a:solidFill>
                <a:srgbClr val="0066FF"/>
              </a:solidFill>
              <a:latin typeface="Arial" panose="020B0604020202020204" pitchFamily="34" charset="0"/>
              <a:ea typeface="楷体_GB2312" pitchFamily="49" charset="-122"/>
            </a:endParaRPr>
          </a:p>
        </p:txBody>
      </p:sp>
      <p:sp>
        <p:nvSpPr>
          <p:cNvPr id="54321" name="文本框 54320"/>
          <p:cNvSpPr txBox="1"/>
          <p:nvPr/>
        </p:nvSpPr>
        <p:spPr>
          <a:xfrm>
            <a:off x="3419475" y="3573463"/>
            <a:ext cx="1403350" cy="579437"/>
          </a:xfrm>
          <a:prstGeom prst="rect">
            <a:avLst/>
          </a:prstGeom>
          <a:noFill/>
          <a:ln w="9525">
            <a:noFill/>
          </a:ln>
        </p:spPr>
        <p:txBody>
          <a:bodyPr wrap="none" anchor="t">
            <a:spAutoFit/>
          </a:bodyPr>
          <a:lstStyle/>
          <a:p>
            <a:r>
              <a:rPr lang="zh-CN" altLang="en-US" sz="3200" dirty="0">
                <a:solidFill>
                  <a:srgbClr val="0066FF"/>
                </a:solidFill>
                <a:latin typeface="Arial" panose="020B0604020202020204" pitchFamily="34" charset="0"/>
                <a:ea typeface="楷体_GB2312" pitchFamily="49" charset="-122"/>
                <a:hlinkClick r:id="rId2" action="ppaction://hlinksldjump"/>
              </a:rPr>
              <a:t>春风图</a:t>
            </a:r>
            <a:endParaRPr lang="zh-CN" altLang="en-US" sz="3200">
              <a:solidFill>
                <a:srgbClr val="0066FF"/>
              </a:solidFill>
              <a:latin typeface="Arial" panose="020B0604020202020204" pitchFamily="34" charset="0"/>
              <a:ea typeface="楷体_GB2312" pitchFamily="49" charset="-122"/>
            </a:endParaRPr>
          </a:p>
        </p:txBody>
      </p:sp>
      <p:sp>
        <p:nvSpPr>
          <p:cNvPr id="54322" name="文本框 54321"/>
          <p:cNvSpPr txBox="1"/>
          <p:nvPr/>
        </p:nvSpPr>
        <p:spPr>
          <a:xfrm>
            <a:off x="3419475" y="4289425"/>
            <a:ext cx="1403350" cy="579438"/>
          </a:xfrm>
          <a:prstGeom prst="rect">
            <a:avLst/>
          </a:prstGeom>
          <a:noFill/>
          <a:ln w="9525">
            <a:noFill/>
          </a:ln>
        </p:spPr>
        <p:txBody>
          <a:bodyPr wrap="none" anchor="t">
            <a:spAutoFit/>
          </a:bodyPr>
          <a:lstStyle/>
          <a:p>
            <a:r>
              <a:rPr lang="zh-CN" altLang="en-US" sz="3200" dirty="0">
                <a:solidFill>
                  <a:srgbClr val="0066FF"/>
                </a:solidFill>
                <a:latin typeface="Arial" panose="020B0604020202020204" pitchFamily="34" charset="0"/>
                <a:ea typeface="楷体_GB2312" pitchFamily="49" charset="-122"/>
                <a:hlinkClick r:id="" action="ppaction://noaction"/>
              </a:rPr>
              <a:t>春雨图</a:t>
            </a:r>
            <a:endParaRPr lang="zh-CN" altLang="en-US" sz="3200">
              <a:solidFill>
                <a:srgbClr val="0066FF"/>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additive="base">
                                        <p:cTn id="7" dur="500" fill="hold"/>
                                        <p:tgtEl>
                                          <p:spTgt spid="54275"/>
                                        </p:tgtEl>
                                        <p:attrNameLst>
                                          <p:attrName>ppt_x</p:attrName>
                                        </p:attrNameLst>
                                      </p:cBhvr>
                                      <p:tavLst>
                                        <p:tav tm="0">
                                          <p:val>
                                            <p:strVal val="0-#ppt_w/2"/>
                                          </p:val>
                                        </p:tav>
                                        <p:tav tm="100000">
                                          <p:val>
                                            <p:strVal val="#ppt_x"/>
                                          </p:val>
                                        </p:tav>
                                      </p:tavLst>
                                    </p:anim>
                                    <p:anim calcmode="lin" valueType="num">
                                      <p:cBhvr additive="base">
                                        <p:cTn id="8" dur="500" fill="hold"/>
                                        <p:tgtEl>
                                          <p:spTgt spid="542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54299"/>
                                        </p:tgtEl>
                                        <p:attrNameLst>
                                          <p:attrName>style.visibility</p:attrName>
                                        </p:attrNameLst>
                                      </p:cBhvr>
                                      <p:to>
                                        <p:strVal val="visible"/>
                                      </p:to>
                                    </p:set>
                                    <p:animEffect transition="in" filter="randombar(horizontal)">
                                      <p:cBhvr>
                                        <p:cTn id="13" dur="500"/>
                                        <p:tgtEl>
                                          <p:spTgt spid="54299"/>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54276"/>
                                        </p:tgtEl>
                                        <p:attrNameLst>
                                          <p:attrName>style.visibility</p:attrName>
                                        </p:attrNameLst>
                                      </p:cBhvr>
                                      <p:to>
                                        <p:strVal val="visible"/>
                                      </p:to>
                                    </p:set>
                                    <p:anim calcmode="lin" valueType="num">
                                      <p:cBhvr additive="base">
                                        <p:cTn id="17" dur="500" fill="hold"/>
                                        <p:tgtEl>
                                          <p:spTgt spid="54276"/>
                                        </p:tgtEl>
                                        <p:attrNameLst>
                                          <p:attrName>ppt_x</p:attrName>
                                        </p:attrNameLst>
                                      </p:cBhvr>
                                      <p:tavLst>
                                        <p:tav tm="0">
                                          <p:val>
                                            <p:strVal val="0-#ppt_w/2"/>
                                          </p:val>
                                        </p:tav>
                                        <p:tav tm="100000">
                                          <p:val>
                                            <p:strVal val="#ppt_x"/>
                                          </p:val>
                                        </p:tav>
                                      </p:tavLst>
                                    </p:anim>
                                    <p:anim calcmode="lin" valueType="num">
                                      <p:cBhvr additive="base">
                                        <p:cTn id="18" dur="5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54300"/>
                                        </p:tgtEl>
                                        <p:attrNameLst>
                                          <p:attrName>style.visibility</p:attrName>
                                        </p:attrNameLst>
                                      </p:cBhvr>
                                      <p:to>
                                        <p:strVal val="visible"/>
                                      </p:to>
                                    </p:set>
                                    <p:animEffect transition="in" filter="randombar(horizontal)">
                                      <p:cBhvr>
                                        <p:cTn id="23" dur="500"/>
                                        <p:tgtEl>
                                          <p:spTgt spid="54300"/>
                                        </p:tgtEl>
                                      </p:cBhvr>
                                    </p:animEffect>
                                  </p:childTnLst>
                                </p:cTn>
                              </p:par>
                            </p:childTnLst>
                          </p:cTn>
                        </p:par>
                        <p:par>
                          <p:cTn id="24" fill="hold">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54277"/>
                                        </p:tgtEl>
                                        <p:attrNameLst>
                                          <p:attrName>style.visibility</p:attrName>
                                        </p:attrNameLst>
                                      </p:cBhvr>
                                      <p:to>
                                        <p:strVal val="visible"/>
                                      </p:to>
                                    </p:set>
                                    <p:anim calcmode="lin" valueType="num">
                                      <p:cBhvr additive="base">
                                        <p:cTn id="27" dur="500" fill="hold"/>
                                        <p:tgtEl>
                                          <p:spTgt spid="54277"/>
                                        </p:tgtEl>
                                        <p:attrNameLst>
                                          <p:attrName>ppt_x</p:attrName>
                                        </p:attrNameLst>
                                      </p:cBhvr>
                                      <p:tavLst>
                                        <p:tav tm="0">
                                          <p:val>
                                            <p:strVal val="0-#ppt_w/2"/>
                                          </p:val>
                                        </p:tav>
                                        <p:tav tm="100000">
                                          <p:val>
                                            <p:strVal val="#ppt_x"/>
                                          </p:val>
                                        </p:tav>
                                      </p:tavLst>
                                    </p:anim>
                                    <p:anim calcmode="lin" valueType="num">
                                      <p:cBhvr additive="base">
                                        <p:cTn id="28" dur="500" fill="hold"/>
                                        <p:tgtEl>
                                          <p:spTgt spid="5427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54301"/>
                                        </p:tgtEl>
                                        <p:attrNameLst>
                                          <p:attrName>style.visibility</p:attrName>
                                        </p:attrNameLst>
                                      </p:cBhvr>
                                      <p:to>
                                        <p:strVal val="visible"/>
                                      </p:to>
                                    </p:set>
                                    <p:animEffect transition="in" filter="randombar(horizontal)">
                                      <p:cBhvr>
                                        <p:cTn id="33" dur="500"/>
                                        <p:tgtEl>
                                          <p:spTgt spid="54301"/>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54279"/>
                                        </p:tgtEl>
                                        <p:attrNameLst>
                                          <p:attrName>style.visibility</p:attrName>
                                        </p:attrNameLst>
                                      </p:cBhvr>
                                      <p:to>
                                        <p:strVal val="visible"/>
                                      </p:to>
                                    </p:set>
                                    <p:animEffect transition="in" filter="dissolve">
                                      <p:cBhvr>
                                        <p:cTn id="38" dur="500"/>
                                        <p:tgtEl>
                                          <p:spTgt spid="54279"/>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54285"/>
                                        </p:tgtEl>
                                        <p:attrNameLst>
                                          <p:attrName>style.visibility</p:attrName>
                                        </p:attrNameLst>
                                      </p:cBhvr>
                                      <p:to>
                                        <p:strVal val="visible"/>
                                      </p:to>
                                    </p:set>
                                    <p:animEffect transition="in" filter="dissolve">
                                      <p:cBhvr>
                                        <p:cTn id="43" dur="500"/>
                                        <p:tgtEl>
                                          <p:spTgt spid="54285"/>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54292"/>
                                        </p:tgtEl>
                                        <p:attrNameLst>
                                          <p:attrName>style.visibility</p:attrName>
                                        </p:attrNameLst>
                                      </p:cBhvr>
                                      <p:to>
                                        <p:strVal val="visible"/>
                                      </p:to>
                                    </p:set>
                                    <p:animEffect transition="in" filter="dissolve">
                                      <p:cBhvr>
                                        <p:cTn id="48" dur="500"/>
                                        <p:tgtEl>
                                          <p:spTgt spid="54292"/>
                                        </p:tgtEl>
                                      </p:cBhvr>
                                    </p:animEffect>
                                  </p:childTnLst>
                                </p:cTn>
                              </p:par>
                            </p:childTnLst>
                          </p:cTn>
                        </p:par>
                        <p:par>
                          <p:cTn id="49" fill="hold">
                            <p:stCondLst>
                              <p:cond delay="500"/>
                            </p:stCondLst>
                            <p:childTnLst>
                              <p:par>
                                <p:cTn id="50" presetID="3" presetClass="entr" presetSubtype="10" fill="hold" grpId="0" nodeType="afterEffect">
                                  <p:stCondLst>
                                    <p:cond delay="0"/>
                                  </p:stCondLst>
                                  <p:childTnLst>
                                    <p:set>
                                      <p:cBhvr>
                                        <p:cTn id="51" dur="1" fill="hold">
                                          <p:stCondLst>
                                            <p:cond delay="0"/>
                                          </p:stCondLst>
                                        </p:cTn>
                                        <p:tgtEl>
                                          <p:spTgt spid="54319"/>
                                        </p:tgtEl>
                                        <p:attrNameLst>
                                          <p:attrName>style.visibility</p:attrName>
                                        </p:attrNameLst>
                                      </p:cBhvr>
                                      <p:to>
                                        <p:strVal val="visible"/>
                                      </p:to>
                                    </p:set>
                                    <p:animEffect transition="in" filter="blinds(horizontal)">
                                      <p:cBhvr>
                                        <p:cTn id="52" dur="500"/>
                                        <p:tgtEl>
                                          <p:spTgt spid="54319"/>
                                        </p:tgtEl>
                                      </p:cBhvr>
                                    </p:animEffect>
                                  </p:childTnLst>
                                </p:cTn>
                              </p:par>
                            </p:childTnLst>
                          </p:cTn>
                        </p:par>
                        <p:par>
                          <p:cTn id="53" fill="hold">
                            <p:stCondLst>
                              <p:cond delay="1000"/>
                            </p:stCondLst>
                            <p:childTnLst>
                              <p:par>
                                <p:cTn id="54" presetID="3" presetClass="entr" presetSubtype="10" fill="hold" grpId="0" nodeType="afterEffect">
                                  <p:stCondLst>
                                    <p:cond delay="0"/>
                                  </p:stCondLst>
                                  <p:childTnLst>
                                    <p:set>
                                      <p:cBhvr>
                                        <p:cTn id="55" dur="1" fill="hold">
                                          <p:stCondLst>
                                            <p:cond delay="0"/>
                                          </p:stCondLst>
                                        </p:cTn>
                                        <p:tgtEl>
                                          <p:spTgt spid="54320"/>
                                        </p:tgtEl>
                                        <p:attrNameLst>
                                          <p:attrName>style.visibility</p:attrName>
                                        </p:attrNameLst>
                                      </p:cBhvr>
                                      <p:to>
                                        <p:strVal val="visible"/>
                                      </p:to>
                                    </p:set>
                                    <p:animEffect transition="in" filter="blinds(horizontal)">
                                      <p:cBhvr>
                                        <p:cTn id="56" dur="500"/>
                                        <p:tgtEl>
                                          <p:spTgt spid="54320"/>
                                        </p:tgtEl>
                                      </p:cBhvr>
                                    </p:animEffect>
                                  </p:childTnLst>
                                </p:cTn>
                              </p:par>
                            </p:childTnLst>
                          </p:cTn>
                        </p:par>
                        <p:par>
                          <p:cTn id="57" fill="hold">
                            <p:stCondLst>
                              <p:cond delay="1500"/>
                            </p:stCondLst>
                            <p:childTnLst>
                              <p:par>
                                <p:cTn id="58" presetID="3" presetClass="entr" presetSubtype="10" fill="hold" grpId="0" nodeType="afterEffect">
                                  <p:stCondLst>
                                    <p:cond delay="0"/>
                                  </p:stCondLst>
                                  <p:childTnLst>
                                    <p:set>
                                      <p:cBhvr>
                                        <p:cTn id="59" dur="1" fill="hold">
                                          <p:stCondLst>
                                            <p:cond delay="0"/>
                                          </p:stCondLst>
                                        </p:cTn>
                                        <p:tgtEl>
                                          <p:spTgt spid="54321"/>
                                        </p:tgtEl>
                                        <p:attrNameLst>
                                          <p:attrName>style.visibility</p:attrName>
                                        </p:attrNameLst>
                                      </p:cBhvr>
                                      <p:to>
                                        <p:strVal val="visible"/>
                                      </p:to>
                                    </p:set>
                                    <p:animEffect transition="in" filter="blinds(horizontal)">
                                      <p:cBhvr>
                                        <p:cTn id="60" dur="500"/>
                                        <p:tgtEl>
                                          <p:spTgt spid="54321"/>
                                        </p:tgtEl>
                                      </p:cBhvr>
                                    </p:animEffect>
                                  </p:childTnLst>
                                </p:cTn>
                              </p:par>
                            </p:childTnLst>
                          </p:cTn>
                        </p:par>
                        <p:par>
                          <p:cTn id="61" fill="hold">
                            <p:stCondLst>
                              <p:cond delay="2000"/>
                            </p:stCondLst>
                            <p:childTnLst>
                              <p:par>
                                <p:cTn id="62" presetID="3" presetClass="entr" presetSubtype="10" fill="hold" grpId="0" nodeType="afterEffect">
                                  <p:stCondLst>
                                    <p:cond delay="0"/>
                                  </p:stCondLst>
                                  <p:childTnLst>
                                    <p:set>
                                      <p:cBhvr>
                                        <p:cTn id="63" dur="1" fill="hold">
                                          <p:stCondLst>
                                            <p:cond delay="0"/>
                                          </p:stCondLst>
                                        </p:cTn>
                                        <p:tgtEl>
                                          <p:spTgt spid="54322"/>
                                        </p:tgtEl>
                                        <p:attrNameLst>
                                          <p:attrName>style.visibility</p:attrName>
                                        </p:attrNameLst>
                                      </p:cBhvr>
                                      <p:to>
                                        <p:strVal val="visible"/>
                                      </p:to>
                                    </p:set>
                                    <p:animEffect transition="in" filter="blinds(horizontal)">
                                      <p:cBhvr>
                                        <p:cTn id="64" dur="500"/>
                                        <p:tgtEl>
                                          <p:spTgt spid="5432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54305"/>
                                        </p:tgtEl>
                                        <p:attrNameLst>
                                          <p:attrName>style.visibility</p:attrName>
                                        </p:attrNameLst>
                                      </p:cBhvr>
                                      <p:to>
                                        <p:strVal val="visible"/>
                                      </p:to>
                                    </p:set>
                                    <p:animEffect transition="in" filter="blinds(horizontal)">
                                      <p:cBhvr>
                                        <p:cTn id="69" dur="500"/>
                                        <p:tgtEl>
                                          <p:spTgt spid="54305"/>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nodeType="clickEffect">
                                  <p:stCondLst>
                                    <p:cond delay="0"/>
                                  </p:stCondLst>
                                  <p:childTnLst>
                                    <p:set>
                                      <p:cBhvr>
                                        <p:cTn id="73" dur="1" fill="hold">
                                          <p:stCondLst>
                                            <p:cond delay="0"/>
                                          </p:stCondLst>
                                        </p:cTn>
                                        <p:tgtEl>
                                          <p:spTgt spid="54280"/>
                                        </p:tgtEl>
                                        <p:attrNameLst>
                                          <p:attrName>style.visibility</p:attrName>
                                        </p:attrNameLst>
                                      </p:cBhvr>
                                      <p:to>
                                        <p:strVal val="visible"/>
                                      </p:to>
                                    </p:set>
                                    <p:animEffect transition="in" filter="dissolve">
                                      <p:cBhvr>
                                        <p:cTn id="74" dur="500"/>
                                        <p:tgtEl>
                                          <p:spTgt spid="54280"/>
                                        </p:tgtEl>
                                      </p:cBhvr>
                                    </p:animEffect>
                                  </p:childTnLst>
                                </p:cTn>
                              </p:par>
                            </p:childTnLst>
                          </p:cTn>
                        </p:par>
                        <p:par>
                          <p:cTn id="75" fill="hold">
                            <p:stCondLst>
                              <p:cond delay="500"/>
                            </p:stCondLst>
                            <p:childTnLst>
                              <p:par>
                                <p:cTn id="76" presetID="9" presetClass="entr" presetSubtype="0" fill="hold" grpId="0" nodeType="afterEffect">
                                  <p:stCondLst>
                                    <p:cond delay="0"/>
                                  </p:stCondLst>
                                  <p:childTnLst>
                                    <p:set>
                                      <p:cBhvr>
                                        <p:cTn id="77" dur="1" fill="hold">
                                          <p:stCondLst>
                                            <p:cond delay="0"/>
                                          </p:stCondLst>
                                        </p:cTn>
                                        <p:tgtEl>
                                          <p:spTgt spid="54291"/>
                                        </p:tgtEl>
                                        <p:attrNameLst>
                                          <p:attrName>style.visibility</p:attrName>
                                        </p:attrNameLst>
                                      </p:cBhvr>
                                      <p:to>
                                        <p:strVal val="visible"/>
                                      </p:to>
                                    </p:set>
                                    <p:animEffect transition="in" filter="dissolve">
                                      <p:cBhvr>
                                        <p:cTn id="78" dur="500"/>
                                        <p:tgtEl>
                                          <p:spTgt spid="54291"/>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grpId="0" nodeType="clickEffect">
                                  <p:stCondLst>
                                    <p:cond delay="0"/>
                                  </p:stCondLst>
                                  <p:childTnLst>
                                    <p:set>
                                      <p:cBhvr>
                                        <p:cTn id="82" dur="1" fill="hold">
                                          <p:stCondLst>
                                            <p:cond delay="0"/>
                                          </p:stCondLst>
                                        </p:cTn>
                                        <p:tgtEl>
                                          <p:spTgt spid="54293"/>
                                        </p:tgtEl>
                                        <p:attrNameLst>
                                          <p:attrName>style.visibility</p:attrName>
                                        </p:attrNameLst>
                                      </p:cBhvr>
                                      <p:to>
                                        <p:strVal val="visible"/>
                                      </p:to>
                                    </p:set>
                                    <p:animEffect transition="in" filter="box(in)">
                                      <p:cBhvr>
                                        <p:cTn id="83" dur="500"/>
                                        <p:tgtEl>
                                          <p:spTgt spid="54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P spid="54276" grpId="0"/>
      <p:bldP spid="54277" grpId="0"/>
      <p:bldP spid="54291" grpId="0"/>
      <p:bldP spid="54293" grpId="0"/>
      <p:bldP spid="54299" grpId="0"/>
      <p:bldP spid="54300" grpId="0"/>
      <p:bldP spid="54301" grpId="0"/>
      <p:bldP spid="54305" grpId="0"/>
      <p:bldP spid="54319" grpId="0"/>
      <p:bldP spid="54320" grpId="0"/>
      <p:bldP spid="54321" grpId="0"/>
      <p:bldP spid="543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矩形 76801"/>
          <p:cNvSpPr/>
          <p:nvPr/>
        </p:nvSpPr>
        <p:spPr>
          <a:xfrm rot="5400000">
            <a:off x="-800100" y="2789238"/>
            <a:ext cx="3200400" cy="1600200"/>
          </a:xfrm>
          <a:prstGeom prst="rect">
            <a:avLst/>
          </a:prstGeom>
        </p:spPr>
        <p:txBody>
          <a:bodyPr vert="eaVert" wrap="none" fromWordArt="1">
            <a:prstTxWarp prst="textWave4">
              <a:avLst>
                <a:gd name="adj1" fmla="val 13005"/>
                <a:gd name="adj2" fmla="val 0"/>
              </a:avLst>
            </a:prstTxWarp>
            <a:normAutofit/>
          </a:bodyPr>
          <a:lstStyle/>
          <a:p>
            <a:pPr algn="ctr"/>
            <a:r>
              <a:rPr lang="zh-CN" altLang="en-US" sz="3600">
                <a:ln w="9525" cap="flat" cmpd="sng">
                  <a:solidFill>
                    <a:srgbClr val="FF3300"/>
                  </a:solidFill>
                  <a:prstDash val="solid"/>
                  <a:round/>
                  <a:headEnd type="none" w="med" len="med"/>
                  <a:tailEnd type="none" w="med" len="med"/>
                </a:ln>
                <a:solidFill>
                  <a:srgbClr val="FFFF00"/>
                </a:solidFill>
                <a:effectLst>
                  <a:outerShdw dist="99190" dir="7788334" algn="ctr" rotWithShape="0">
                    <a:srgbClr val="000080"/>
                  </a:outerShdw>
                </a:effectLst>
                <a:latin typeface="楷体_GB2312" charset="0"/>
                <a:ea typeface="楷体_GB2312" charset="0"/>
              </a:rPr>
              <a:t>春草图</a:t>
            </a:r>
          </a:p>
        </p:txBody>
      </p:sp>
      <p:sp>
        <p:nvSpPr>
          <p:cNvPr id="76803" name="文本框 76802"/>
          <p:cNvSpPr txBox="1"/>
          <p:nvPr/>
        </p:nvSpPr>
        <p:spPr>
          <a:xfrm>
            <a:off x="1116013" y="1052513"/>
            <a:ext cx="6940550" cy="519112"/>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黑体" panose="02010609060101010101" pitchFamily="2" charset="-122"/>
              </a:rPr>
              <a:t>春草有什么特点？作者从哪几方面来写草？</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04" name="文本框 76803"/>
          <p:cNvSpPr txBox="1"/>
          <p:nvPr/>
        </p:nvSpPr>
        <p:spPr>
          <a:xfrm>
            <a:off x="2195513" y="2565400"/>
            <a:ext cx="3829050" cy="946150"/>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黑体" panose="02010609060101010101" pitchFamily="2" charset="-122"/>
              </a:rPr>
              <a:t>质地：嫩嫩的 （鲜嫩）</a:t>
            </a:r>
          </a:p>
          <a:p>
            <a:r>
              <a:rPr lang="zh-CN" altLang="en-US" dirty="0">
                <a:solidFill>
                  <a:schemeClr val="tx1"/>
                </a:solidFill>
                <a:latin typeface="Times New Roman" panose="02020603050405020304" pitchFamily="18" charset="0"/>
                <a:ea typeface="黑体" panose="02010609060101010101" pitchFamily="2" charset="-122"/>
              </a:rPr>
              <a:t>            软绵绵 （柔软）</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05" name="文本框 76804"/>
          <p:cNvSpPr txBox="1"/>
          <p:nvPr/>
        </p:nvSpPr>
        <p:spPr>
          <a:xfrm>
            <a:off x="2268538" y="3429000"/>
            <a:ext cx="3829050"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黑体" panose="02010609060101010101" pitchFamily="2" charset="-122"/>
              </a:rPr>
              <a:t>颜色：绿绿的 （新鲜）</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06" name="文本框 76805"/>
          <p:cNvSpPr txBox="1"/>
          <p:nvPr/>
        </p:nvSpPr>
        <p:spPr>
          <a:xfrm>
            <a:off x="2268538" y="4149725"/>
            <a:ext cx="3829050"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黑体" panose="02010609060101010101" pitchFamily="2" charset="-122"/>
              </a:rPr>
              <a:t>范围：满是的 （旺盛）</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07" name="文本框 76806"/>
          <p:cNvSpPr txBox="1"/>
          <p:nvPr/>
        </p:nvSpPr>
        <p:spPr>
          <a:xfrm>
            <a:off x="2124075" y="1989138"/>
            <a:ext cx="4125913" cy="519112"/>
          </a:xfrm>
          <a:prstGeom prst="rect">
            <a:avLst/>
          </a:prstGeom>
          <a:noFill/>
          <a:ln w="9525">
            <a:noFill/>
          </a:ln>
        </p:spPr>
        <p:txBody>
          <a:bodyPr wrap="none" anchor="t">
            <a:spAutoFit/>
          </a:bodyPr>
          <a:lstStyle/>
          <a:p>
            <a:r>
              <a:rPr lang="en-US" altLang="zh-CN" dirty="0">
                <a:solidFill>
                  <a:srgbClr val="33CC33"/>
                </a:solidFill>
                <a:latin typeface="Times New Roman" panose="02020603050405020304" pitchFamily="18" charset="0"/>
                <a:ea typeface="黑体" panose="02010609060101010101" pitchFamily="2" charset="-122"/>
              </a:rPr>
              <a:t> </a:t>
            </a:r>
            <a:r>
              <a:rPr lang="zh-CN" altLang="en-US" dirty="0">
                <a:solidFill>
                  <a:schemeClr val="tx1"/>
                </a:solidFill>
                <a:latin typeface="Times New Roman" panose="02020603050405020304" pitchFamily="18" charset="0"/>
                <a:ea typeface="黑体" panose="02010609060101010101" pitchFamily="2" charset="-122"/>
              </a:rPr>
              <a:t>长势</a:t>
            </a:r>
            <a:r>
              <a:rPr lang="en-US" altLang="zh-CN" dirty="0">
                <a:solidFill>
                  <a:schemeClr val="tx1"/>
                </a:solidFill>
                <a:latin typeface="Times New Roman" panose="02020603050405020304" pitchFamily="18" charset="0"/>
                <a:ea typeface="黑体" panose="02010609060101010101" pitchFamily="2" charset="-122"/>
              </a:rPr>
              <a:t>: </a:t>
            </a:r>
            <a:r>
              <a:rPr lang="zh-CN" altLang="en-US" dirty="0">
                <a:solidFill>
                  <a:schemeClr val="tx1"/>
                </a:solidFill>
                <a:latin typeface="Times New Roman" panose="02020603050405020304" pitchFamily="18" charset="0"/>
                <a:ea typeface="黑体" panose="02010609060101010101" pitchFamily="2" charset="-122"/>
              </a:rPr>
              <a:t>钻     （生命力强）</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08" name="文本框 76807"/>
          <p:cNvSpPr txBox="1"/>
          <p:nvPr/>
        </p:nvSpPr>
        <p:spPr>
          <a:xfrm>
            <a:off x="1547813" y="2708275"/>
            <a:ext cx="611187" cy="1981200"/>
          </a:xfrm>
          <a:prstGeom prst="rect">
            <a:avLst/>
          </a:prstGeom>
          <a:noFill/>
          <a:ln w="9525">
            <a:noFill/>
          </a:ln>
        </p:spPr>
        <p:txBody>
          <a:bodyPr vert="eaVert" anchor="t">
            <a:spAutoFit/>
          </a:bodyPr>
          <a:lstStyle/>
          <a:p>
            <a:r>
              <a:rPr lang="zh-CN" altLang="en-US" dirty="0">
                <a:solidFill>
                  <a:schemeClr val="tx1"/>
                </a:solidFill>
                <a:latin typeface="Times New Roman" panose="02020603050405020304" pitchFamily="18" charset="0"/>
                <a:ea typeface="黑体" panose="02010609060101010101" pitchFamily="2" charset="-122"/>
              </a:rPr>
              <a:t>正面描写</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10" name="文本框 76809"/>
          <p:cNvSpPr txBox="1"/>
          <p:nvPr/>
        </p:nvSpPr>
        <p:spPr>
          <a:xfrm>
            <a:off x="6011863" y="2781300"/>
            <a:ext cx="611187" cy="1489075"/>
          </a:xfrm>
          <a:prstGeom prst="rect">
            <a:avLst/>
          </a:prstGeom>
          <a:noFill/>
          <a:ln w="9525">
            <a:noFill/>
          </a:ln>
        </p:spPr>
        <p:txBody>
          <a:bodyPr vert="eaVert" wrap="none" anchor="t">
            <a:spAutoFit/>
          </a:bodyPr>
          <a:lstStyle/>
          <a:p>
            <a:r>
              <a:rPr lang="zh-CN" altLang="en-US" dirty="0">
                <a:solidFill>
                  <a:schemeClr val="tx1"/>
                </a:solidFill>
                <a:latin typeface="Times New Roman" panose="02020603050405020304" pitchFamily="18" charset="0"/>
                <a:ea typeface="黑体" panose="02010609060101010101" pitchFamily="2" charset="-122"/>
              </a:rPr>
              <a:t>侧面描写</a:t>
            </a:r>
            <a:endParaRPr lang="zh-CN" altLang="en-US">
              <a:solidFill>
                <a:schemeClr val="tx1"/>
              </a:solidFill>
              <a:latin typeface="Times New Roman" panose="02020603050405020304" pitchFamily="18" charset="0"/>
              <a:ea typeface="黑体" panose="02010609060101010101" pitchFamily="2" charset="-122"/>
            </a:endParaRPr>
          </a:p>
        </p:txBody>
      </p:sp>
      <p:sp>
        <p:nvSpPr>
          <p:cNvPr id="76811" name="文本框 76810"/>
          <p:cNvSpPr txBox="1"/>
          <p:nvPr/>
        </p:nvSpPr>
        <p:spPr>
          <a:xfrm>
            <a:off x="6659563" y="2565400"/>
            <a:ext cx="2376487" cy="1800225"/>
          </a:xfrm>
          <a:prstGeom prst="rect">
            <a:avLst/>
          </a:prstGeom>
          <a:noFill/>
          <a:ln w="9525">
            <a:noFill/>
          </a:ln>
        </p:spPr>
        <p:txBody>
          <a:bodyPr anchor="t">
            <a:spAutoFit/>
          </a:bodyPr>
          <a:lstStyle/>
          <a:p>
            <a:r>
              <a:rPr lang="zh-CN" altLang="en-US" dirty="0">
                <a:solidFill>
                  <a:schemeClr val="tx1"/>
                </a:solidFill>
                <a:latin typeface="Times New Roman" panose="02020603050405020304" pitchFamily="18" charset="0"/>
                <a:ea typeface="黑体" panose="02010609060101010101" pitchFamily="2" charset="-122"/>
              </a:rPr>
              <a:t>带给人欢乐</a:t>
            </a:r>
          </a:p>
          <a:p>
            <a:r>
              <a:rPr lang="zh-CN" altLang="en-US" dirty="0">
                <a:solidFill>
                  <a:schemeClr val="tx1"/>
                </a:solidFill>
                <a:latin typeface="Arial" panose="020B0604020202020204" pitchFamily="34" charset="0"/>
                <a:ea typeface="楷体_GB2312" pitchFamily="49" charset="-122"/>
              </a:rPr>
              <a:t>坐、躺、滚、踢、跑、捉（喜悦、高兴）</a:t>
            </a:r>
            <a:endParaRPr lang="zh-CN" altLang="en-US">
              <a:solidFill>
                <a:schemeClr val="tx1"/>
              </a:solidFill>
              <a:latin typeface="Arial" panose="020B0604020202020204" pitchFamily="34" charset="0"/>
              <a:ea typeface="楷体_GB2312" pitchFamily="49" charset="-122"/>
            </a:endParaRPr>
          </a:p>
        </p:txBody>
      </p:sp>
      <p:sp>
        <p:nvSpPr>
          <p:cNvPr id="17418" name="文本框 76812"/>
          <p:cNvSpPr txBox="1"/>
          <p:nvPr/>
        </p:nvSpPr>
        <p:spPr>
          <a:xfrm>
            <a:off x="5791200" y="479425"/>
            <a:ext cx="273050" cy="519113"/>
          </a:xfrm>
          <a:prstGeom prst="rect">
            <a:avLst/>
          </a:prstGeom>
          <a:noFill/>
          <a:ln w="9525">
            <a:noFill/>
          </a:ln>
        </p:spPr>
        <p:txBody>
          <a:bodyPr wrap="none" anchor="t">
            <a:spAutoFit/>
          </a:bodyPr>
          <a:lstStyle/>
          <a:p>
            <a:r>
              <a:rPr lang="en-US" altLang="zh-CN">
                <a:solidFill>
                  <a:srgbClr val="006600"/>
                </a:solidFill>
                <a:latin typeface="Times New Roman" panose="02020603050405020304" pitchFamily="18" charset="0"/>
                <a:ea typeface="黑体" panose="02010609060101010101" pitchFamily="2" charset="-122"/>
              </a:rPr>
              <a:t> </a:t>
            </a:r>
          </a:p>
        </p:txBody>
      </p:sp>
      <p:sp>
        <p:nvSpPr>
          <p:cNvPr id="76814" name="文本框 76813"/>
          <p:cNvSpPr txBox="1"/>
          <p:nvPr/>
        </p:nvSpPr>
        <p:spPr>
          <a:xfrm>
            <a:off x="3203575" y="5157788"/>
            <a:ext cx="2378075" cy="519112"/>
          </a:xfrm>
          <a:prstGeom prst="rect">
            <a:avLst/>
          </a:prstGeom>
          <a:noFill/>
          <a:ln w="9525">
            <a:noFill/>
          </a:ln>
        </p:spPr>
        <p:txBody>
          <a:bodyPr anchor="t">
            <a:spAutoFit/>
          </a:bodyPr>
          <a:lstStyle/>
          <a:p>
            <a:r>
              <a:rPr lang="zh-CN" altLang="en-US" dirty="0">
                <a:solidFill>
                  <a:schemeClr val="tx1"/>
                </a:solidFill>
                <a:latin typeface="Times New Roman" panose="02020603050405020304" pitchFamily="18" charset="0"/>
                <a:ea typeface="黑体" panose="02010609060101010101" pitchFamily="2" charset="-122"/>
              </a:rPr>
              <a:t>拟人、排比</a:t>
            </a:r>
            <a:endParaRPr lang="zh-CN" altLang="en-US">
              <a:solidFill>
                <a:schemeClr val="tx1"/>
              </a:solidFill>
              <a:latin typeface="Times New Roman" panose="02020603050405020304" pitchFamily="18" charset="0"/>
              <a:ea typeface="黑体" panose="02010609060101010101" pitchFamily="2" charset="-122"/>
            </a:endParaRPr>
          </a:p>
        </p:txBody>
      </p:sp>
      <p:pic>
        <p:nvPicPr>
          <p:cNvPr id="76816" name="TPMEND.WAV">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4"/>
          <a:stretch>
            <a:fillRect/>
          </a:stretch>
        </p:blipFill>
        <p:spPr>
          <a:xfrm>
            <a:off x="0" y="2819400"/>
            <a:ext cx="304800" cy="304800"/>
          </a:xfrm>
          <a:prstGeom prst="rect">
            <a:avLst/>
          </a:prstGeom>
          <a:noFill/>
          <a:ln w="9525">
            <a:noFill/>
          </a:ln>
        </p:spPr>
      </p:pic>
      <p:sp>
        <p:nvSpPr>
          <p:cNvPr id="17421" name="左大括号 76829"/>
          <p:cNvSpPr/>
          <p:nvPr/>
        </p:nvSpPr>
        <p:spPr>
          <a:xfrm>
            <a:off x="1979613" y="2492375"/>
            <a:ext cx="431800" cy="2089150"/>
          </a:xfrm>
          <a:prstGeom prst="leftBrace">
            <a:avLst>
              <a:gd name="adj1" fmla="val 40296"/>
              <a:gd name="adj2" fmla="val 50000"/>
            </a:avLst>
          </a:prstGeom>
          <a:noFill/>
          <a:ln w="9525">
            <a:noFill/>
          </a:ln>
        </p:spPr>
        <p:txBody>
          <a:bodyPr anchor="t"/>
          <a:lstStyle/>
          <a:p>
            <a:endParaRPr lang="zh-CN" altLang="en-US">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strips(downLeft)">
                                      <p:cBhvr>
                                        <p:cTn id="7" dur="500"/>
                                        <p:tgtEl>
                                          <p:spTgt spid="768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6803">
                                            <p:txEl>
                                              <p:pRg st="0" end="0"/>
                                            </p:txEl>
                                          </p:spTgt>
                                        </p:tgtEl>
                                        <p:attrNameLst>
                                          <p:attrName>style.visibility</p:attrName>
                                        </p:attrNameLst>
                                      </p:cBhvr>
                                      <p:to>
                                        <p:strVal val="visible"/>
                                      </p:to>
                                    </p:set>
                                    <p:animEffect transition="in" filter="wipe(left)">
                                      <p:cBhvr>
                                        <p:cTn id="12" dur="500"/>
                                        <p:tgtEl>
                                          <p:spTgt spid="7680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6807">
                                            <p:txEl>
                                              <p:pRg st="0" end="0"/>
                                            </p:txEl>
                                          </p:spTgt>
                                        </p:tgtEl>
                                        <p:attrNameLst>
                                          <p:attrName>style.visibility</p:attrName>
                                        </p:attrNameLst>
                                      </p:cBhvr>
                                      <p:to>
                                        <p:strVal val="visible"/>
                                      </p:to>
                                    </p:set>
                                    <p:animEffect transition="in" filter="dissolve">
                                      <p:cBhvr>
                                        <p:cTn id="17" dur="500"/>
                                        <p:tgtEl>
                                          <p:spTgt spid="7680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6804">
                                            <p:txEl>
                                              <p:pRg st="0" end="0"/>
                                            </p:txEl>
                                          </p:spTgt>
                                        </p:tgtEl>
                                        <p:attrNameLst>
                                          <p:attrName>style.visibility</p:attrName>
                                        </p:attrNameLst>
                                      </p:cBhvr>
                                      <p:to>
                                        <p:strVal val="visible"/>
                                      </p:to>
                                    </p:set>
                                    <p:animEffect transition="in" filter="dissolve">
                                      <p:cBhvr>
                                        <p:cTn id="22" dur="500"/>
                                        <p:tgtEl>
                                          <p:spTgt spid="7680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6804">
                                            <p:txEl>
                                              <p:pRg st="1" end="1"/>
                                            </p:txEl>
                                          </p:spTgt>
                                        </p:tgtEl>
                                        <p:attrNameLst>
                                          <p:attrName>style.visibility</p:attrName>
                                        </p:attrNameLst>
                                      </p:cBhvr>
                                      <p:to>
                                        <p:strVal val="visible"/>
                                      </p:to>
                                    </p:set>
                                    <p:animEffect transition="in" filter="dissolve">
                                      <p:cBhvr>
                                        <p:cTn id="27" dur="500"/>
                                        <p:tgtEl>
                                          <p:spTgt spid="7680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6805">
                                            <p:txEl>
                                              <p:pRg st="0" end="0"/>
                                            </p:txEl>
                                          </p:spTgt>
                                        </p:tgtEl>
                                        <p:attrNameLst>
                                          <p:attrName>style.visibility</p:attrName>
                                        </p:attrNameLst>
                                      </p:cBhvr>
                                      <p:to>
                                        <p:strVal val="visible"/>
                                      </p:to>
                                    </p:set>
                                    <p:animEffect transition="in" filter="dissolve">
                                      <p:cBhvr>
                                        <p:cTn id="32" dur="500"/>
                                        <p:tgtEl>
                                          <p:spTgt spid="76805">
                                            <p:txEl>
                                              <p:pRg st="0" end="0"/>
                                            </p:txEl>
                                          </p:spTgt>
                                        </p:tgtEl>
                                      </p:cBhvr>
                                    </p:animEffect>
                                  </p:childTnLst>
                                </p:cTn>
                              </p:par>
                            </p:childTnLst>
                          </p:cTn>
                        </p:par>
                        <p:par>
                          <p:cTn id="33" fill="hold">
                            <p:stCondLst>
                              <p:cond delay="500"/>
                            </p:stCondLst>
                            <p:childTnLst>
                              <p:par>
                                <p:cTn id="34" presetID="1" presetClass="mediacall" presetSubtype="0" fill="hold" nodeType="afterEffect">
                                  <p:stCondLst>
                                    <p:cond delay="0"/>
                                  </p:stCondLst>
                                  <p:childTnLst>
                                    <p:cmd type="call" cmd="playFrom(0.0)">
                                      <p:cBhvr>
                                        <p:cTn id="35" dur="1" fill="hold"/>
                                        <p:tgtEl>
                                          <p:spTgt spid="76816"/>
                                        </p:tgtEl>
                                      </p:cBhvr>
                                    </p:cmd>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6806">
                                            <p:txEl>
                                              <p:pRg st="0" end="0"/>
                                            </p:txEl>
                                          </p:spTgt>
                                        </p:tgtEl>
                                        <p:attrNameLst>
                                          <p:attrName>style.visibility</p:attrName>
                                        </p:attrNameLst>
                                      </p:cBhvr>
                                      <p:to>
                                        <p:strVal val="visible"/>
                                      </p:to>
                                    </p:set>
                                    <p:animEffect transition="in" filter="dissolve">
                                      <p:cBhvr>
                                        <p:cTn id="40" dur="500"/>
                                        <p:tgtEl>
                                          <p:spTgt spid="76806">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76808">
                                            <p:txEl>
                                              <p:pRg st="0" end="0"/>
                                            </p:txEl>
                                          </p:spTgt>
                                        </p:tgtEl>
                                        <p:attrNameLst>
                                          <p:attrName>style.visibility</p:attrName>
                                        </p:attrNameLst>
                                      </p:cBhvr>
                                      <p:to>
                                        <p:strVal val="visible"/>
                                      </p:to>
                                    </p:set>
                                    <p:animEffect transition="in" filter="dissolve">
                                      <p:cBhvr>
                                        <p:cTn id="45" dur="500"/>
                                        <p:tgtEl>
                                          <p:spTgt spid="7680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6811">
                                            <p:txEl>
                                              <p:pRg st="0" end="0"/>
                                            </p:txEl>
                                          </p:spTgt>
                                        </p:tgtEl>
                                        <p:attrNameLst>
                                          <p:attrName>style.visibility</p:attrName>
                                        </p:attrNameLst>
                                      </p:cBhvr>
                                      <p:to>
                                        <p:strVal val="visible"/>
                                      </p:to>
                                    </p:set>
                                    <p:animEffect transition="in" filter="wipe(left)">
                                      <p:cBhvr>
                                        <p:cTn id="50" dur="500"/>
                                        <p:tgtEl>
                                          <p:spTgt spid="768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76811">
                                            <p:txEl>
                                              <p:pRg st="1" end="1"/>
                                            </p:txEl>
                                          </p:spTgt>
                                        </p:tgtEl>
                                        <p:attrNameLst>
                                          <p:attrName>style.visibility</p:attrName>
                                        </p:attrNameLst>
                                      </p:cBhvr>
                                      <p:to>
                                        <p:strVal val="visible"/>
                                      </p:to>
                                    </p:set>
                                    <p:animEffect transition="in" filter="wipe(left)">
                                      <p:cBhvr>
                                        <p:cTn id="55" dur="500"/>
                                        <p:tgtEl>
                                          <p:spTgt spid="76811">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76810">
                                            <p:txEl>
                                              <p:pRg st="0" end="0"/>
                                            </p:txEl>
                                          </p:spTgt>
                                        </p:tgtEl>
                                        <p:attrNameLst>
                                          <p:attrName>style.visibility</p:attrName>
                                        </p:attrNameLst>
                                      </p:cBhvr>
                                      <p:to>
                                        <p:strVal val="visible"/>
                                      </p:to>
                                    </p:set>
                                    <p:animEffect transition="in" filter="dissolve">
                                      <p:cBhvr>
                                        <p:cTn id="60" dur="500"/>
                                        <p:tgtEl>
                                          <p:spTgt spid="76810">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76814">
                                            <p:txEl>
                                              <p:pRg st="0" end="0"/>
                                            </p:txEl>
                                          </p:spTgt>
                                        </p:tgtEl>
                                        <p:attrNameLst>
                                          <p:attrName>style.visibility</p:attrName>
                                        </p:attrNameLst>
                                      </p:cBhvr>
                                      <p:to>
                                        <p:strVal val="visible"/>
                                      </p:to>
                                    </p:set>
                                    <p:animEffect transition="in" filter="dissolve">
                                      <p:cBhvr>
                                        <p:cTn id="65" dur="500"/>
                                        <p:tgtEl>
                                          <p:spTgt spid="768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66" fill="hold" display="0">
                  <p:stCondLst>
                    <p:cond delay="indefinite"/>
                  </p:stCondLst>
                  <p:endCondLst>
                    <p:cond evt="onNext" delay="0">
                      <p:tgtEl>
                        <p:sldTgt/>
                      </p:tgtEl>
                    </p:cond>
                    <p:cond evt="onPrev" delay="0">
                      <p:tgtEl>
                        <p:sldTgt/>
                      </p:tgtEl>
                    </p:cond>
                    <p:cond evt="onStopAudio" delay="0">
                      <p:tgtEl>
                        <p:sldTgt/>
                      </p:tgtEl>
                    </p:cond>
                  </p:endCondLst>
                </p:cTn>
                <p:tgtEl>
                  <p:spTgt spid="76816"/>
                </p:tgtEl>
              </p:cMediaNode>
            </p:audio>
          </p:childTnLst>
        </p:cTn>
      </p:par>
    </p:tnLst>
    <p:bldLst>
      <p:bldP spid="76803" grpId="0" build="p"/>
      <p:bldP spid="76804" grpId="0" build="p"/>
      <p:bldP spid="76805" grpId="0" build="p"/>
      <p:bldP spid="76806" grpId="0" build="p"/>
      <p:bldP spid="76807" grpId="0" build="p"/>
      <p:bldP spid="76808" grpId="0" build="p"/>
      <p:bldP spid="76810" grpId="0" build="p"/>
      <p:bldP spid="76811" grpId="0" build="p"/>
      <p:bldP spid="7681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70659"/>
          <p:cNvSpPr txBox="1"/>
          <p:nvPr/>
        </p:nvSpPr>
        <p:spPr>
          <a:xfrm>
            <a:off x="744538" y="381000"/>
            <a:ext cx="1524000" cy="579438"/>
          </a:xfrm>
          <a:prstGeom prst="rect">
            <a:avLst/>
          </a:prstGeom>
          <a:noFill/>
          <a:ln w="9525">
            <a:noFill/>
          </a:ln>
        </p:spPr>
        <p:txBody>
          <a:bodyPr anchor="t">
            <a:spAutoFit/>
          </a:bodyPr>
          <a:lstStyle/>
          <a:p>
            <a:pPr>
              <a:spcBef>
                <a:spcPct val="50000"/>
              </a:spcBef>
            </a:pPr>
            <a:r>
              <a:rPr lang="zh-CN" altLang="en-US" sz="3200" dirty="0">
                <a:latin typeface="楷体_GB2312" pitchFamily="49" charset="-122"/>
                <a:ea typeface="楷体_GB2312" pitchFamily="49" charset="-122"/>
              </a:rPr>
              <a:t>春 花</a:t>
            </a:r>
            <a:endParaRPr lang="zh-CN" altLang="en-US" sz="3200">
              <a:latin typeface="楷体_GB2312" pitchFamily="49" charset="-122"/>
              <a:ea typeface="楷体_GB2312" pitchFamily="49" charset="-122"/>
            </a:endParaRPr>
          </a:p>
        </p:txBody>
      </p:sp>
      <p:sp>
        <p:nvSpPr>
          <p:cNvPr id="70661" name="文本框 70660"/>
          <p:cNvSpPr txBox="1"/>
          <p:nvPr/>
        </p:nvSpPr>
        <p:spPr>
          <a:xfrm>
            <a:off x="395288" y="1916113"/>
            <a:ext cx="2427287" cy="519112"/>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1</a:t>
            </a:r>
            <a:r>
              <a:rPr lang="zh-CN" altLang="en-US" dirty="0">
                <a:solidFill>
                  <a:schemeClr val="tx1"/>
                </a:solidFill>
                <a:latin typeface="楷体_GB2312" pitchFamily="49" charset="-122"/>
                <a:ea typeface="楷体_GB2312" pitchFamily="49" charset="-122"/>
              </a:rPr>
              <a:t>、先写树上：</a:t>
            </a:r>
            <a:endParaRPr lang="zh-CN" altLang="en-US" sz="2400">
              <a:solidFill>
                <a:srgbClr val="FF0000"/>
              </a:solidFill>
              <a:latin typeface="楷体_GB2312" pitchFamily="49" charset="-122"/>
              <a:ea typeface="楷体_GB2312" pitchFamily="49" charset="-122"/>
            </a:endParaRPr>
          </a:p>
        </p:txBody>
      </p:sp>
      <p:sp>
        <p:nvSpPr>
          <p:cNvPr id="70662" name="文本框 70661"/>
          <p:cNvSpPr txBox="1"/>
          <p:nvPr/>
        </p:nvSpPr>
        <p:spPr>
          <a:xfrm>
            <a:off x="395288" y="3573463"/>
            <a:ext cx="7467600" cy="519112"/>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2</a:t>
            </a:r>
            <a:r>
              <a:rPr lang="zh-CN" altLang="en-US" dirty="0">
                <a:solidFill>
                  <a:schemeClr val="tx1"/>
                </a:solidFill>
                <a:latin typeface="楷体_GB2312" pitchFamily="49" charset="-122"/>
                <a:ea typeface="楷体_GB2312" pitchFamily="49" charset="-122"/>
              </a:rPr>
              <a:t>、后写花下：昆虫喧闹 </a:t>
            </a:r>
            <a:r>
              <a:rPr lang="zh-CN" altLang="en-US" u="sng" dirty="0">
                <a:solidFill>
                  <a:schemeClr val="hlink"/>
                </a:solidFill>
                <a:latin typeface="Arial" panose="020B0604020202020204" pitchFamily="34" charset="0"/>
                <a:ea typeface="楷体_GB2312" pitchFamily="49" charset="-122"/>
              </a:rPr>
              <a:t>衬托花的繁茂与香甜</a:t>
            </a:r>
            <a:endParaRPr lang="zh-CN" altLang="en-US" u="sng">
              <a:solidFill>
                <a:schemeClr val="hlink"/>
              </a:solidFill>
              <a:latin typeface="Arial" panose="020B0604020202020204" pitchFamily="34" charset="0"/>
              <a:ea typeface="楷体_GB2312" pitchFamily="49" charset="-122"/>
            </a:endParaRPr>
          </a:p>
        </p:txBody>
      </p:sp>
      <p:sp>
        <p:nvSpPr>
          <p:cNvPr id="70663" name="文本框 70662"/>
          <p:cNvSpPr txBox="1"/>
          <p:nvPr/>
        </p:nvSpPr>
        <p:spPr>
          <a:xfrm>
            <a:off x="395288" y="4508500"/>
            <a:ext cx="7467600" cy="519113"/>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3</a:t>
            </a:r>
            <a:r>
              <a:rPr lang="zh-CN" altLang="en-US" dirty="0">
                <a:solidFill>
                  <a:schemeClr val="tx1"/>
                </a:solidFill>
                <a:latin typeface="楷体_GB2312" pitchFamily="49" charset="-122"/>
                <a:ea typeface="楷体_GB2312" pitchFamily="49" charset="-122"/>
              </a:rPr>
              <a:t>、再写遍地：野花种类多</a:t>
            </a:r>
            <a:endParaRPr lang="zh-CN" altLang="en-US">
              <a:solidFill>
                <a:schemeClr val="tx1"/>
              </a:solidFill>
              <a:latin typeface="楷体_GB2312" pitchFamily="49" charset="-122"/>
              <a:ea typeface="楷体_GB2312" pitchFamily="49" charset="-122"/>
            </a:endParaRPr>
          </a:p>
        </p:txBody>
      </p:sp>
      <p:sp>
        <p:nvSpPr>
          <p:cNvPr id="70664" name="文本框 70663"/>
          <p:cNvSpPr txBox="1"/>
          <p:nvPr/>
        </p:nvSpPr>
        <p:spPr>
          <a:xfrm>
            <a:off x="684213" y="5734050"/>
            <a:ext cx="7488237" cy="519113"/>
          </a:xfrm>
          <a:prstGeom prst="rect">
            <a:avLst/>
          </a:prstGeom>
          <a:solidFill>
            <a:srgbClr val="FFCC99"/>
          </a:solidFill>
          <a:ln w="9525">
            <a:noFill/>
          </a:ln>
        </p:spPr>
        <p:txBody>
          <a:bodyPr anchor="t">
            <a:spAutoFit/>
          </a:bodyPr>
          <a:lstStyle/>
          <a:p>
            <a:pPr>
              <a:spcBef>
                <a:spcPct val="50000"/>
              </a:spcBef>
            </a:pPr>
            <a:r>
              <a:rPr lang="zh-CN" altLang="en-US" dirty="0">
                <a:solidFill>
                  <a:srgbClr val="000099"/>
                </a:solidFill>
                <a:latin typeface="Times New Roman" panose="02020603050405020304" pitchFamily="18" charset="0"/>
                <a:ea typeface="楷体_GB2312" pitchFamily="49" charset="-122"/>
              </a:rPr>
              <a:t>一幅“繁花似锦、昆虫喧闹、春意盎然”的图景</a:t>
            </a:r>
            <a:endParaRPr lang="zh-CN" altLang="en-US">
              <a:solidFill>
                <a:srgbClr val="000099"/>
              </a:solidFill>
              <a:latin typeface="Times New Roman" panose="02020603050405020304" pitchFamily="18" charset="0"/>
              <a:ea typeface="楷体_GB2312" pitchFamily="49" charset="-122"/>
            </a:endParaRPr>
          </a:p>
        </p:txBody>
      </p:sp>
      <p:sp>
        <p:nvSpPr>
          <p:cNvPr id="70665" name="文本框 70664"/>
          <p:cNvSpPr txBox="1"/>
          <p:nvPr/>
        </p:nvSpPr>
        <p:spPr>
          <a:xfrm>
            <a:off x="3059113" y="1027113"/>
            <a:ext cx="7467600" cy="519112"/>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争先开放</a:t>
            </a:r>
          </a:p>
        </p:txBody>
      </p:sp>
      <p:sp>
        <p:nvSpPr>
          <p:cNvPr id="70666" name="文本框 70665"/>
          <p:cNvSpPr txBox="1"/>
          <p:nvPr/>
        </p:nvSpPr>
        <p:spPr>
          <a:xfrm>
            <a:off x="2987675" y="1628775"/>
            <a:ext cx="3384550" cy="519113"/>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色彩：</a:t>
            </a:r>
            <a:r>
              <a:rPr lang="zh-CN" altLang="en-US" dirty="0">
                <a:solidFill>
                  <a:schemeClr val="tx1"/>
                </a:solidFill>
                <a:latin typeface="Arial" panose="020B0604020202020204" pitchFamily="34" charset="0"/>
                <a:ea typeface="楷体_GB2312" pitchFamily="49" charset="-122"/>
              </a:rPr>
              <a:t>鲜艳、绚丽</a:t>
            </a:r>
            <a:endParaRPr lang="zh-CN" altLang="en-US" dirty="0">
              <a:solidFill>
                <a:schemeClr val="tx1"/>
              </a:solidFill>
              <a:latin typeface="楷体_GB2312" pitchFamily="49" charset="-122"/>
              <a:ea typeface="楷体_GB2312" pitchFamily="49" charset="-122"/>
            </a:endParaRPr>
          </a:p>
        </p:txBody>
      </p:sp>
      <p:sp>
        <p:nvSpPr>
          <p:cNvPr id="70667" name="文本框 70666"/>
          <p:cNvSpPr txBox="1"/>
          <p:nvPr/>
        </p:nvSpPr>
        <p:spPr>
          <a:xfrm>
            <a:off x="2987675" y="2781300"/>
            <a:ext cx="7467600" cy="519113"/>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果实</a:t>
            </a:r>
            <a:endParaRPr lang="zh-CN" altLang="en-US" sz="2400">
              <a:solidFill>
                <a:srgbClr val="FF0000"/>
              </a:solidFill>
              <a:latin typeface="楷体_GB2312" pitchFamily="49" charset="-122"/>
              <a:ea typeface="楷体_GB2312" pitchFamily="49" charset="-122"/>
            </a:endParaRPr>
          </a:p>
        </p:txBody>
      </p:sp>
      <p:sp>
        <p:nvSpPr>
          <p:cNvPr id="70668" name="文本框 70667"/>
          <p:cNvSpPr txBox="1"/>
          <p:nvPr/>
        </p:nvSpPr>
        <p:spPr>
          <a:xfrm>
            <a:off x="2987675" y="2205038"/>
            <a:ext cx="7467600" cy="519112"/>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甜味</a:t>
            </a:r>
          </a:p>
        </p:txBody>
      </p:sp>
      <p:sp>
        <p:nvSpPr>
          <p:cNvPr id="70670" name="左大括号 70669"/>
          <p:cNvSpPr/>
          <p:nvPr/>
        </p:nvSpPr>
        <p:spPr>
          <a:xfrm>
            <a:off x="2700338" y="908050"/>
            <a:ext cx="358775" cy="2449513"/>
          </a:xfrm>
          <a:prstGeom prst="leftBrace">
            <a:avLst>
              <a:gd name="adj1" fmla="val 56863"/>
              <a:gd name="adj2" fmla="val 50000"/>
            </a:avLst>
          </a:prstGeom>
          <a:noFill/>
          <a:ln w="53975" cap="flat" cmpd="sng">
            <a:solidFill>
              <a:srgbClr val="FF00FF"/>
            </a:solidFill>
            <a:prstDash val="solid"/>
            <a:round/>
            <a:headEnd type="none" w="med" len="med"/>
            <a:tailEnd type="none" w="med" len="med"/>
          </a:ln>
        </p:spPr>
        <p:txBody>
          <a:bodyPr anchor="ctr">
            <a:spAutoFit/>
          </a:bodyPr>
          <a:lstStyle/>
          <a:p>
            <a:pPr algn="ctr"/>
            <a:endParaRPr lang="zh-CN" dirty="0">
              <a:latin typeface="Arial" panose="020B0604020202020204" pitchFamily="34" charset="0"/>
              <a:ea typeface="楷体_GB2312" pitchFamily="49" charset="-122"/>
            </a:endParaRPr>
          </a:p>
        </p:txBody>
      </p:sp>
      <p:sp>
        <p:nvSpPr>
          <p:cNvPr id="70671" name="文本框 70670"/>
          <p:cNvSpPr txBox="1"/>
          <p:nvPr/>
        </p:nvSpPr>
        <p:spPr>
          <a:xfrm>
            <a:off x="4572000" y="1052513"/>
            <a:ext cx="1152525" cy="519112"/>
          </a:xfrm>
          <a:prstGeom prst="rect">
            <a:avLst/>
          </a:prstGeom>
          <a:noFill/>
          <a:ln w="9525">
            <a:noFill/>
          </a:ln>
        </p:spPr>
        <p:txBody>
          <a:bodyPr anchor="t">
            <a:spAutoFit/>
          </a:bodyPr>
          <a:lstStyle/>
          <a:p>
            <a:pPr>
              <a:spcBef>
                <a:spcPct val="50000"/>
              </a:spcBef>
            </a:pPr>
            <a:r>
              <a:rPr lang="en-US" altLang="zh-CN">
                <a:solidFill>
                  <a:schemeClr val="tx1"/>
                </a:solidFill>
                <a:latin typeface="楷体_GB2312" pitchFamily="49" charset="-122"/>
                <a:ea typeface="楷体_GB2312" pitchFamily="49" charset="-122"/>
              </a:rPr>
              <a:t>(</a:t>
            </a:r>
            <a:r>
              <a:rPr lang="zh-CN" altLang="en-US" dirty="0">
                <a:solidFill>
                  <a:schemeClr val="tx1"/>
                </a:solidFill>
                <a:latin typeface="Times New Roman" panose="02020603050405020304" pitchFamily="18" charset="0"/>
                <a:ea typeface="黑体" panose="02010609060101010101" pitchFamily="2" charset="-122"/>
              </a:rPr>
              <a:t>拟人</a:t>
            </a:r>
            <a:r>
              <a:rPr lang="en-US" altLang="zh-CN">
                <a:solidFill>
                  <a:schemeClr val="tx1"/>
                </a:solidFill>
                <a:latin typeface="楷体_GB2312" pitchFamily="49" charset="-122"/>
                <a:ea typeface="楷体_GB2312" pitchFamily="49" charset="-122"/>
              </a:rPr>
              <a:t>)</a:t>
            </a:r>
            <a:endParaRPr lang="en-US" altLang="zh-CN" sz="2400">
              <a:solidFill>
                <a:srgbClr val="FF0000"/>
              </a:solidFill>
              <a:latin typeface="楷体_GB2312" pitchFamily="49" charset="-122"/>
              <a:ea typeface="楷体_GB2312" pitchFamily="49" charset="-122"/>
            </a:endParaRPr>
          </a:p>
        </p:txBody>
      </p:sp>
      <p:sp>
        <p:nvSpPr>
          <p:cNvPr id="70672" name="文本框 70671"/>
          <p:cNvSpPr txBox="1"/>
          <p:nvPr/>
        </p:nvSpPr>
        <p:spPr>
          <a:xfrm>
            <a:off x="5961063" y="1685925"/>
            <a:ext cx="7467600" cy="519113"/>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（比喻、排比）</a:t>
            </a:r>
          </a:p>
        </p:txBody>
      </p:sp>
      <p:sp>
        <p:nvSpPr>
          <p:cNvPr id="70673" name="文本框 70672"/>
          <p:cNvSpPr txBox="1"/>
          <p:nvPr/>
        </p:nvSpPr>
        <p:spPr>
          <a:xfrm>
            <a:off x="3779838" y="2205038"/>
            <a:ext cx="7467600" cy="519112"/>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a:t>
            </a:r>
            <a:r>
              <a:rPr lang="zh-CN" altLang="en-US" dirty="0">
                <a:solidFill>
                  <a:schemeClr val="tx1"/>
                </a:solidFill>
                <a:latin typeface="Times New Roman" panose="02020603050405020304" pitchFamily="18" charset="0"/>
                <a:ea typeface="黑体" panose="02010609060101010101" pitchFamily="2" charset="-122"/>
              </a:rPr>
              <a:t>实写</a:t>
            </a:r>
            <a:r>
              <a:rPr lang="zh-CN" altLang="en-US" dirty="0">
                <a:solidFill>
                  <a:schemeClr val="tx1"/>
                </a:solidFill>
                <a:latin typeface="楷体_GB2312" pitchFamily="49" charset="-122"/>
                <a:ea typeface="楷体_GB2312" pitchFamily="49" charset="-122"/>
              </a:rPr>
              <a:t>）</a:t>
            </a:r>
          </a:p>
        </p:txBody>
      </p:sp>
      <p:sp>
        <p:nvSpPr>
          <p:cNvPr id="70674" name="文本框 70673"/>
          <p:cNvSpPr txBox="1"/>
          <p:nvPr/>
        </p:nvSpPr>
        <p:spPr>
          <a:xfrm>
            <a:off x="3779838" y="2781300"/>
            <a:ext cx="7467600" cy="519113"/>
          </a:xfrm>
          <a:prstGeom prst="rect">
            <a:avLst/>
          </a:prstGeom>
          <a:noFill/>
          <a:ln w="9525">
            <a:noFill/>
          </a:ln>
        </p:spPr>
        <p:txBody>
          <a:bodyPr anchor="t">
            <a:spAutoFit/>
          </a:bodyPr>
          <a:lstStyle/>
          <a:p>
            <a:pPr>
              <a:spcBef>
                <a:spcPct val="50000"/>
              </a:spcBef>
            </a:pPr>
            <a:r>
              <a:rPr lang="zh-CN" altLang="en-US" dirty="0">
                <a:solidFill>
                  <a:schemeClr val="tx1"/>
                </a:solidFill>
                <a:latin typeface="Times New Roman" panose="02020603050405020304" pitchFamily="18" charset="0"/>
                <a:ea typeface="黑体" panose="02010609060101010101" pitchFamily="2" charset="-122"/>
              </a:rPr>
              <a:t>（虚写）</a:t>
            </a:r>
            <a:endParaRPr lang="zh-CN" altLang="en-US">
              <a:solidFill>
                <a:schemeClr val="tx1"/>
              </a:solidFill>
              <a:latin typeface="Times New Roman" panose="02020603050405020304" pitchFamily="18" charset="0"/>
              <a:ea typeface="黑体" panose="02010609060101010101" pitchFamily="2" charset="-122"/>
            </a:endParaRPr>
          </a:p>
        </p:txBody>
      </p:sp>
      <p:sp>
        <p:nvSpPr>
          <p:cNvPr id="70675" name="文本框 70674"/>
          <p:cNvSpPr txBox="1"/>
          <p:nvPr/>
        </p:nvSpPr>
        <p:spPr>
          <a:xfrm>
            <a:off x="4787900" y="4508500"/>
            <a:ext cx="7467600" cy="519113"/>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（拟人）</a:t>
            </a:r>
            <a:endParaRPr lang="zh-CN" altLang="en-US">
              <a:solidFill>
                <a:schemeClr val="tx1"/>
              </a:solidFill>
              <a:latin typeface="楷体_GB2312" pitchFamily="49" charset="-122"/>
              <a:ea typeface="楷体_GB2312" pitchFamily="49" charset="-122"/>
            </a:endParaRPr>
          </a:p>
        </p:txBody>
      </p:sp>
      <p:sp>
        <p:nvSpPr>
          <p:cNvPr id="70677" name="文本框 70676"/>
          <p:cNvSpPr txBox="1"/>
          <p:nvPr/>
        </p:nvSpPr>
        <p:spPr>
          <a:xfrm>
            <a:off x="2339975" y="404813"/>
            <a:ext cx="7467600" cy="519112"/>
          </a:xfrm>
          <a:prstGeom prst="rect">
            <a:avLst/>
          </a:prstGeom>
          <a:noFill/>
          <a:ln w="9525">
            <a:noFill/>
          </a:ln>
        </p:spPr>
        <p:txBody>
          <a:bodyPr anchor="t">
            <a:spAutoFit/>
          </a:bodyPr>
          <a:lstStyle/>
          <a:p>
            <a:r>
              <a:rPr lang="zh-CN" altLang="en-US" dirty="0">
                <a:solidFill>
                  <a:schemeClr val="tx1"/>
                </a:solidFill>
                <a:latin typeface="Times New Roman" panose="02020603050405020304" pitchFamily="18" charset="0"/>
                <a:ea typeface="黑体" panose="02010609060101010101" pitchFamily="2" charset="-122"/>
              </a:rPr>
              <a:t>花争春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61"/>
                                        </p:tgtEl>
                                        <p:attrNameLst>
                                          <p:attrName>style.visibility</p:attrName>
                                        </p:attrNameLst>
                                      </p:cBhvr>
                                      <p:to>
                                        <p:strVal val="visible"/>
                                      </p:to>
                                    </p:set>
                                    <p:anim calcmode="lin" valueType="num">
                                      <p:cBhvr additive="base">
                                        <p:cTn id="7" dur="500" fill="hold"/>
                                        <p:tgtEl>
                                          <p:spTgt spid="70661"/>
                                        </p:tgtEl>
                                        <p:attrNameLst>
                                          <p:attrName>ppt_x</p:attrName>
                                        </p:attrNameLst>
                                      </p:cBhvr>
                                      <p:tavLst>
                                        <p:tav tm="0">
                                          <p:val>
                                            <p:strVal val="0-#ppt_w/2"/>
                                          </p:val>
                                        </p:tav>
                                        <p:tav tm="100000">
                                          <p:val>
                                            <p:strVal val="#ppt_x"/>
                                          </p:val>
                                        </p:tav>
                                      </p:tavLst>
                                    </p:anim>
                                    <p:anim calcmode="lin" valueType="num">
                                      <p:cBhvr additive="base">
                                        <p:cTn id="8" dur="500" fill="hold"/>
                                        <p:tgtEl>
                                          <p:spTgt spid="706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06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0665"/>
                                        </p:tgtEl>
                                        <p:attrNameLst>
                                          <p:attrName>style.visibility</p:attrName>
                                        </p:attrNameLst>
                                      </p:cBhvr>
                                      <p:to>
                                        <p:strVal val="visible"/>
                                      </p:to>
                                    </p:set>
                                    <p:anim calcmode="lin" valueType="num">
                                      <p:cBhvr additive="base">
                                        <p:cTn id="17" dur="500" fill="hold"/>
                                        <p:tgtEl>
                                          <p:spTgt spid="70665"/>
                                        </p:tgtEl>
                                        <p:attrNameLst>
                                          <p:attrName>ppt_x</p:attrName>
                                        </p:attrNameLst>
                                      </p:cBhvr>
                                      <p:tavLst>
                                        <p:tav tm="0">
                                          <p:val>
                                            <p:strVal val="0-#ppt_w/2"/>
                                          </p:val>
                                        </p:tav>
                                        <p:tav tm="100000">
                                          <p:val>
                                            <p:strVal val="#ppt_x"/>
                                          </p:val>
                                        </p:tav>
                                      </p:tavLst>
                                    </p:anim>
                                    <p:anim calcmode="lin" valueType="num">
                                      <p:cBhvr additive="base">
                                        <p:cTn id="18" dur="500" fill="hold"/>
                                        <p:tgtEl>
                                          <p:spTgt spid="7066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0666"/>
                                        </p:tgtEl>
                                        <p:attrNameLst>
                                          <p:attrName>style.visibility</p:attrName>
                                        </p:attrNameLst>
                                      </p:cBhvr>
                                      <p:to>
                                        <p:strVal val="visible"/>
                                      </p:to>
                                    </p:set>
                                    <p:anim calcmode="lin" valueType="num">
                                      <p:cBhvr additive="base">
                                        <p:cTn id="23" dur="500" fill="hold"/>
                                        <p:tgtEl>
                                          <p:spTgt spid="70666"/>
                                        </p:tgtEl>
                                        <p:attrNameLst>
                                          <p:attrName>ppt_x</p:attrName>
                                        </p:attrNameLst>
                                      </p:cBhvr>
                                      <p:tavLst>
                                        <p:tav tm="0">
                                          <p:val>
                                            <p:strVal val="0-#ppt_w/2"/>
                                          </p:val>
                                        </p:tav>
                                        <p:tav tm="100000">
                                          <p:val>
                                            <p:strVal val="#ppt_x"/>
                                          </p:val>
                                        </p:tav>
                                      </p:tavLst>
                                    </p:anim>
                                    <p:anim calcmode="lin" valueType="num">
                                      <p:cBhvr additive="base">
                                        <p:cTn id="24" dur="500" fill="hold"/>
                                        <p:tgtEl>
                                          <p:spTgt spid="7066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0668"/>
                                        </p:tgtEl>
                                        <p:attrNameLst>
                                          <p:attrName>style.visibility</p:attrName>
                                        </p:attrNameLst>
                                      </p:cBhvr>
                                      <p:to>
                                        <p:strVal val="visible"/>
                                      </p:to>
                                    </p:set>
                                    <p:anim calcmode="lin" valueType="num">
                                      <p:cBhvr additive="base">
                                        <p:cTn id="29" dur="500" fill="hold"/>
                                        <p:tgtEl>
                                          <p:spTgt spid="70668"/>
                                        </p:tgtEl>
                                        <p:attrNameLst>
                                          <p:attrName>ppt_x</p:attrName>
                                        </p:attrNameLst>
                                      </p:cBhvr>
                                      <p:tavLst>
                                        <p:tav tm="0">
                                          <p:val>
                                            <p:strVal val="0-#ppt_w/2"/>
                                          </p:val>
                                        </p:tav>
                                        <p:tav tm="100000">
                                          <p:val>
                                            <p:strVal val="#ppt_x"/>
                                          </p:val>
                                        </p:tav>
                                      </p:tavLst>
                                    </p:anim>
                                    <p:anim calcmode="lin" valueType="num">
                                      <p:cBhvr additive="base">
                                        <p:cTn id="30" dur="500" fill="hold"/>
                                        <p:tgtEl>
                                          <p:spTgt spid="7066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70667"/>
                                        </p:tgtEl>
                                        <p:attrNameLst>
                                          <p:attrName>style.visibility</p:attrName>
                                        </p:attrNameLst>
                                      </p:cBhvr>
                                      <p:to>
                                        <p:strVal val="visible"/>
                                      </p:to>
                                    </p:set>
                                    <p:anim calcmode="lin" valueType="num">
                                      <p:cBhvr additive="base">
                                        <p:cTn id="35" dur="500" fill="hold"/>
                                        <p:tgtEl>
                                          <p:spTgt spid="70667"/>
                                        </p:tgtEl>
                                        <p:attrNameLst>
                                          <p:attrName>ppt_x</p:attrName>
                                        </p:attrNameLst>
                                      </p:cBhvr>
                                      <p:tavLst>
                                        <p:tav tm="0">
                                          <p:val>
                                            <p:strVal val="0-#ppt_w/2"/>
                                          </p:val>
                                        </p:tav>
                                        <p:tav tm="100000">
                                          <p:val>
                                            <p:strVal val="#ppt_x"/>
                                          </p:val>
                                        </p:tav>
                                      </p:tavLst>
                                    </p:anim>
                                    <p:anim calcmode="lin" valueType="num">
                                      <p:cBhvr additive="base">
                                        <p:cTn id="36" dur="500" fill="hold"/>
                                        <p:tgtEl>
                                          <p:spTgt spid="70667"/>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70671"/>
                                        </p:tgtEl>
                                        <p:attrNameLst>
                                          <p:attrName>style.visibility</p:attrName>
                                        </p:attrNameLst>
                                      </p:cBhvr>
                                      <p:to>
                                        <p:strVal val="visible"/>
                                      </p:to>
                                    </p:set>
                                    <p:anim calcmode="lin" valueType="num">
                                      <p:cBhvr additive="base">
                                        <p:cTn id="41" dur="500" fill="hold"/>
                                        <p:tgtEl>
                                          <p:spTgt spid="70671"/>
                                        </p:tgtEl>
                                        <p:attrNameLst>
                                          <p:attrName>ppt_x</p:attrName>
                                        </p:attrNameLst>
                                      </p:cBhvr>
                                      <p:tavLst>
                                        <p:tav tm="0">
                                          <p:val>
                                            <p:strVal val="0-#ppt_w/2"/>
                                          </p:val>
                                        </p:tav>
                                        <p:tav tm="100000">
                                          <p:val>
                                            <p:strVal val="#ppt_x"/>
                                          </p:val>
                                        </p:tav>
                                      </p:tavLst>
                                    </p:anim>
                                    <p:anim calcmode="lin" valueType="num">
                                      <p:cBhvr additive="base">
                                        <p:cTn id="42" dur="500" fill="hold"/>
                                        <p:tgtEl>
                                          <p:spTgt spid="7067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0672"/>
                                        </p:tgtEl>
                                        <p:attrNameLst>
                                          <p:attrName>style.visibility</p:attrName>
                                        </p:attrNameLst>
                                      </p:cBhvr>
                                      <p:to>
                                        <p:strVal val="visible"/>
                                      </p:to>
                                    </p:set>
                                    <p:anim calcmode="lin" valueType="num">
                                      <p:cBhvr additive="base">
                                        <p:cTn id="47" dur="500" fill="hold"/>
                                        <p:tgtEl>
                                          <p:spTgt spid="70672"/>
                                        </p:tgtEl>
                                        <p:attrNameLst>
                                          <p:attrName>ppt_x</p:attrName>
                                        </p:attrNameLst>
                                      </p:cBhvr>
                                      <p:tavLst>
                                        <p:tav tm="0">
                                          <p:val>
                                            <p:strVal val="0-#ppt_w/2"/>
                                          </p:val>
                                        </p:tav>
                                        <p:tav tm="100000">
                                          <p:val>
                                            <p:strVal val="#ppt_x"/>
                                          </p:val>
                                        </p:tav>
                                      </p:tavLst>
                                    </p:anim>
                                    <p:anim calcmode="lin" valueType="num">
                                      <p:cBhvr additive="base">
                                        <p:cTn id="48" dur="500" fill="hold"/>
                                        <p:tgtEl>
                                          <p:spTgt spid="7067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70673"/>
                                        </p:tgtEl>
                                        <p:attrNameLst>
                                          <p:attrName>style.visibility</p:attrName>
                                        </p:attrNameLst>
                                      </p:cBhvr>
                                      <p:to>
                                        <p:strVal val="visible"/>
                                      </p:to>
                                    </p:set>
                                    <p:anim calcmode="lin" valueType="num">
                                      <p:cBhvr additive="base">
                                        <p:cTn id="53" dur="500" fill="hold"/>
                                        <p:tgtEl>
                                          <p:spTgt spid="70673"/>
                                        </p:tgtEl>
                                        <p:attrNameLst>
                                          <p:attrName>ppt_x</p:attrName>
                                        </p:attrNameLst>
                                      </p:cBhvr>
                                      <p:tavLst>
                                        <p:tav tm="0">
                                          <p:val>
                                            <p:strVal val="0-#ppt_w/2"/>
                                          </p:val>
                                        </p:tav>
                                        <p:tav tm="100000">
                                          <p:val>
                                            <p:strVal val="#ppt_x"/>
                                          </p:val>
                                        </p:tav>
                                      </p:tavLst>
                                    </p:anim>
                                    <p:anim calcmode="lin" valueType="num">
                                      <p:cBhvr additive="base">
                                        <p:cTn id="54" dur="500" fill="hold"/>
                                        <p:tgtEl>
                                          <p:spTgt spid="7067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70674"/>
                                        </p:tgtEl>
                                        <p:attrNameLst>
                                          <p:attrName>style.visibility</p:attrName>
                                        </p:attrNameLst>
                                      </p:cBhvr>
                                      <p:to>
                                        <p:strVal val="visible"/>
                                      </p:to>
                                    </p:set>
                                    <p:anim calcmode="lin" valueType="num">
                                      <p:cBhvr additive="base">
                                        <p:cTn id="59" dur="500" fill="hold"/>
                                        <p:tgtEl>
                                          <p:spTgt spid="70674"/>
                                        </p:tgtEl>
                                        <p:attrNameLst>
                                          <p:attrName>ppt_x</p:attrName>
                                        </p:attrNameLst>
                                      </p:cBhvr>
                                      <p:tavLst>
                                        <p:tav tm="0">
                                          <p:val>
                                            <p:strVal val="0-#ppt_w/2"/>
                                          </p:val>
                                        </p:tav>
                                        <p:tav tm="100000">
                                          <p:val>
                                            <p:strVal val="#ppt_x"/>
                                          </p:val>
                                        </p:tav>
                                      </p:tavLst>
                                    </p:anim>
                                    <p:anim calcmode="lin" valueType="num">
                                      <p:cBhvr additive="base">
                                        <p:cTn id="60" dur="500" fill="hold"/>
                                        <p:tgtEl>
                                          <p:spTgt spid="70674"/>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70662"/>
                                        </p:tgtEl>
                                        <p:attrNameLst>
                                          <p:attrName>style.visibility</p:attrName>
                                        </p:attrNameLst>
                                      </p:cBhvr>
                                      <p:to>
                                        <p:strVal val="visible"/>
                                      </p:to>
                                    </p:set>
                                    <p:anim calcmode="lin" valueType="num">
                                      <p:cBhvr additive="base">
                                        <p:cTn id="65" dur="500" fill="hold"/>
                                        <p:tgtEl>
                                          <p:spTgt spid="70662"/>
                                        </p:tgtEl>
                                        <p:attrNameLst>
                                          <p:attrName>ppt_x</p:attrName>
                                        </p:attrNameLst>
                                      </p:cBhvr>
                                      <p:tavLst>
                                        <p:tav tm="0">
                                          <p:val>
                                            <p:strVal val="0-#ppt_w/2"/>
                                          </p:val>
                                        </p:tav>
                                        <p:tav tm="100000">
                                          <p:val>
                                            <p:strVal val="#ppt_x"/>
                                          </p:val>
                                        </p:tav>
                                      </p:tavLst>
                                    </p:anim>
                                    <p:anim calcmode="lin" valueType="num">
                                      <p:cBhvr additive="base">
                                        <p:cTn id="66" dur="500" fill="hold"/>
                                        <p:tgtEl>
                                          <p:spTgt spid="70662"/>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70663"/>
                                        </p:tgtEl>
                                        <p:attrNameLst>
                                          <p:attrName>style.visibility</p:attrName>
                                        </p:attrNameLst>
                                      </p:cBhvr>
                                      <p:to>
                                        <p:strVal val="visible"/>
                                      </p:to>
                                    </p:set>
                                    <p:anim calcmode="lin" valueType="num">
                                      <p:cBhvr additive="base">
                                        <p:cTn id="71" dur="500" fill="hold"/>
                                        <p:tgtEl>
                                          <p:spTgt spid="70663"/>
                                        </p:tgtEl>
                                        <p:attrNameLst>
                                          <p:attrName>ppt_x</p:attrName>
                                        </p:attrNameLst>
                                      </p:cBhvr>
                                      <p:tavLst>
                                        <p:tav tm="0">
                                          <p:val>
                                            <p:strVal val="0-#ppt_w/2"/>
                                          </p:val>
                                        </p:tav>
                                        <p:tav tm="100000">
                                          <p:val>
                                            <p:strVal val="#ppt_x"/>
                                          </p:val>
                                        </p:tav>
                                      </p:tavLst>
                                    </p:anim>
                                    <p:anim calcmode="lin" valueType="num">
                                      <p:cBhvr additive="base">
                                        <p:cTn id="72" dur="500" fill="hold"/>
                                        <p:tgtEl>
                                          <p:spTgt spid="7066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70675"/>
                                        </p:tgtEl>
                                        <p:attrNameLst>
                                          <p:attrName>style.visibility</p:attrName>
                                        </p:attrNameLst>
                                      </p:cBhvr>
                                      <p:to>
                                        <p:strVal val="visible"/>
                                      </p:to>
                                    </p:set>
                                    <p:anim calcmode="lin" valueType="num">
                                      <p:cBhvr additive="base">
                                        <p:cTn id="77" dur="500" fill="hold"/>
                                        <p:tgtEl>
                                          <p:spTgt spid="70675"/>
                                        </p:tgtEl>
                                        <p:attrNameLst>
                                          <p:attrName>ppt_x</p:attrName>
                                        </p:attrNameLst>
                                      </p:cBhvr>
                                      <p:tavLst>
                                        <p:tav tm="0">
                                          <p:val>
                                            <p:strVal val="0-#ppt_w/2"/>
                                          </p:val>
                                        </p:tav>
                                        <p:tav tm="100000">
                                          <p:val>
                                            <p:strVal val="#ppt_x"/>
                                          </p:val>
                                        </p:tav>
                                      </p:tavLst>
                                    </p:anim>
                                    <p:anim calcmode="lin" valueType="num">
                                      <p:cBhvr additive="base">
                                        <p:cTn id="78" dur="500" fill="hold"/>
                                        <p:tgtEl>
                                          <p:spTgt spid="70675"/>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grpId="0" nodeType="clickEffect">
                                  <p:stCondLst>
                                    <p:cond delay="0"/>
                                  </p:stCondLst>
                                  <p:childTnLst>
                                    <p:set>
                                      <p:cBhvr>
                                        <p:cTn id="82" dur="1" fill="hold">
                                          <p:stCondLst>
                                            <p:cond delay="0"/>
                                          </p:stCondLst>
                                        </p:cTn>
                                        <p:tgtEl>
                                          <p:spTgt spid="70664"/>
                                        </p:tgtEl>
                                        <p:attrNameLst>
                                          <p:attrName>style.visibility</p:attrName>
                                        </p:attrNameLst>
                                      </p:cBhvr>
                                      <p:to>
                                        <p:strVal val="visible"/>
                                      </p:to>
                                    </p:set>
                                    <p:anim calcmode="lin" valueType="num">
                                      <p:cBhvr additive="base">
                                        <p:cTn id="83" dur="500" fill="hold"/>
                                        <p:tgtEl>
                                          <p:spTgt spid="70664"/>
                                        </p:tgtEl>
                                        <p:attrNameLst>
                                          <p:attrName>ppt_x</p:attrName>
                                        </p:attrNameLst>
                                      </p:cBhvr>
                                      <p:tavLst>
                                        <p:tav tm="0">
                                          <p:val>
                                            <p:strVal val="1+#ppt_w/2"/>
                                          </p:val>
                                        </p:tav>
                                        <p:tav tm="100000">
                                          <p:val>
                                            <p:strVal val="#ppt_x"/>
                                          </p:val>
                                        </p:tav>
                                      </p:tavLst>
                                    </p:anim>
                                    <p:anim calcmode="lin" valueType="num">
                                      <p:cBhvr additive="base">
                                        <p:cTn id="84" dur="500" fill="hold"/>
                                        <p:tgtEl>
                                          <p:spTgt spid="70664"/>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70677"/>
                                        </p:tgtEl>
                                        <p:attrNameLst>
                                          <p:attrName>style.visibility</p:attrName>
                                        </p:attrNameLst>
                                      </p:cBhvr>
                                      <p:to>
                                        <p:strVal val="visible"/>
                                      </p:to>
                                    </p:set>
                                    <p:anim calcmode="lin" valueType="num">
                                      <p:cBhvr additive="base">
                                        <p:cTn id="89" dur="500" fill="hold"/>
                                        <p:tgtEl>
                                          <p:spTgt spid="70677"/>
                                        </p:tgtEl>
                                        <p:attrNameLst>
                                          <p:attrName>ppt_x</p:attrName>
                                        </p:attrNameLst>
                                      </p:cBhvr>
                                      <p:tavLst>
                                        <p:tav tm="0">
                                          <p:val>
                                            <p:strVal val="0-#ppt_w/2"/>
                                          </p:val>
                                        </p:tav>
                                        <p:tav tm="100000">
                                          <p:val>
                                            <p:strVal val="#ppt_x"/>
                                          </p:val>
                                        </p:tav>
                                      </p:tavLst>
                                    </p:anim>
                                    <p:anim calcmode="lin" valueType="num">
                                      <p:cBhvr additive="base">
                                        <p:cTn id="90" dur="500" fill="hold"/>
                                        <p:tgtEl>
                                          <p:spTgt spid="706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P spid="70662" grpId="0"/>
      <p:bldP spid="70663" grpId="0"/>
      <p:bldP spid="70664" grpId="0" animBg="1"/>
      <p:bldP spid="70665" grpId="0"/>
      <p:bldP spid="70666" grpId="0"/>
      <p:bldP spid="70667" grpId="0"/>
      <p:bldP spid="70668" grpId="0"/>
      <p:bldP spid="70670" grpId="0" animBg="1"/>
      <p:bldP spid="70671" grpId="0"/>
      <p:bldP spid="70672" grpId="0"/>
      <p:bldP spid="70673" grpId="0"/>
      <p:bldP spid="70674" grpId="0"/>
      <p:bldP spid="70675" grpId="0"/>
      <p:bldP spid="706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77825" descr="未命名"/>
          <p:cNvPicPr>
            <a:picLocks noChangeAspect="1"/>
          </p:cNvPicPr>
          <p:nvPr/>
        </p:nvPicPr>
        <p:blipFill>
          <a:blip r:embed="rId3"/>
          <a:stretch>
            <a:fillRect/>
          </a:stretch>
        </p:blipFill>
        <p:spPr>
          <a:xfrm>
            <a:off x="0" y="1828800"/>
            <a:ext cx="4267200" cy="5029200"/>
          </a:xfrm>
          <a:prstGeom prst="rect">
            <a:avLst/>
          </a:prstGeom>
          <a:noFill/>
          <a:ln w="9525">
            <a:noFill/>
          </a:ln>
        </p:spPr>
      </p:pic>
      <p:sp>
        <p:nvSpPr>
          <p:cNvPr id="32770" name="矩形 77826"/>
          <p:cNvSpPr/>
          <p:nvPr/>
        </p:nvSpPr>
        <p:spPr>
          <a:xfrm>
            <a:off x="0" y="381000"/>
            <a:ext cx="3810000" cy="1600200"/>
          </a:xfrm>
          <a:prstGeom prst="rect">
            <a:avLst/>
          </a:prstGeom>
        </p:spPr>
        <p:txBody>
          <a:bodyPr wrap="none" fromWordArt="1">
            <a:prstTxWarp prst="textDoubleWave1">
              <a:avLst>
                <a:gd name="adj1" fmla="val 6500"/>
                <a:gd name="adj2" fmla="val 0"/>
              </a:avLst>
            </a:prstTxWarp>
            <a:normAutofit/>
          </a:bodyPr>
          <a:lstStyle/>
          <a:p>
            <a:pPr algn="ctr"/>
            <a:r>
              <a:rPr lang="zh-CN" altLang="en-US" sz="3600" spc="-360">
                <a:ln w="12700" cap="flat" cmpd="sng">
                  <a:solidFill>
                    <a:srgbClr val="000099"/>
                  </a:solidFill>
                  <a:prstDash val="solid"/>
                  <a:round/>
                  <a:headEnd type="none" w="med" len="med"/>
                  <a:tailEnd type="none" w="med" len="med"/>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rPr>
              <a:t>春雨图</a:t>
            </a:r>
          </a:p>
        </p:txBody>
      </p:sp>
      <p:sp>
        <p:nvSpPr>
          <p:cNvPr id="32771" name="文本框 77827"/>
          <p:cNvSpPr txBox="1"/>
          <p:nvPr/>
        </p:nvSpPr>
        <p:spPr>
          <a:xfrm>
            <a:off x="2887663" y="0"/>
            <a:ext cx="6229350" cy="519113"/>
          </a:xfrm>
          <a:prstGeom prst="rect">
            <a:avLst/>
          </a:prstGeom>
          <a:solidFill>
            <a:schemeClr val="tx1"/>
          </a:solidFill>
          <a:ln w="9525">
            <a:noFill/>
          </a:ln>
        </p:spPr>
        <p:txBody>
          <a:bodyPr wrap="none" anchor="t">
            <a:spAutoFit/>
          </a:bodyPr>
          <a:lstStyle/>
          <a:p>
            <a:r>
              <a:rPr lang="zh-CN" altLang="en-US" dirty="0">
                <a:solidFill>
                  <a:srgbClr val="000000"/>
                </a:solidFill>
                <a:latin typeface="Times New Roman" panose="02020603050405020304" pitchFamily="18" charset="0"/>
                <a:ea typeface="宋体" panose="02010600030101010101" pitchFamily="2" charset="-122"/>
              </a:rPr>
              <a:t>春雨有什么特点？作者从哪几方面写？</a:t>
            </a:r>
            <a:endParaRPr lang="zh-CN" altLang="en-US">
              <a:solidFill>
                <a:srgbClr val="000000"/>
              </a:solidFill>
              <a:latin typeface="Times New Roman" panose="02020603050405020304" pitchFamily="18" charset="0"/>
              <a:ea typeface="宋体" panose="02010600030101010101" pitchFamily="2" charset="-122"/>
            </a:endParaRPr>
          </a:p>
        </p:txBody>
      </p:sp>
      <p:sp>
        <p:nvSpPr>
          <p:cNvPr id="77829" name="文本框 77828"/>
          <p:cNvSpPr txBox="1"/>
          <p:nvPr/>
        </p:nvSpPr>
        <p:spPr>
          <a:xfrm>
            <a:off x="4337050" y="1295400"/>
            <a:ext cx="4827588"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形：像牛毛，像花针，像细丝</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30" name="文本框 77829"/>
          <p:cNvSpPr txBox="1"/>
          <p:nvPr/>
        </p:nvSpPr>
        <p:spPr>
          <a:xfrm>
            <a:off x="5403850" y="1828800"/>
            <a:ext cx="3740150"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（细密，晶亮，绵长）</a:t>
            </a:r>
            <a:endParaRPr lang="zh-CN" altLang="en-US">
              <a:solidFill>
                <a:schemeClr val="tx1"/>
              </a:solidFill>
              <a:latin typeface="Times New Roman" panose="02020603050405020304" pitchFamily="18" charset="0"/>
              <a:ea typeface="宋体" panose="02010600030101010101" pitchFamily="2" charset="-122"/>
            </a:endParaRPr>
          </a:p>
        </p:txBody>
      </p:sp>
      <p:sp>
        <p:nvSpPr>
          <p:cNvPr id="32774" name="文本框 77830"/>
          <p:cNvSpPr txBox="1"/>
          <p:nvPr/>
        </p:nvSpPr>
        <p:spPr>
          <a:xfrm>
            <a:off x="1905000" y="914400"/>
            <a:ext cx="184150" cy="519113"/>
          </a:xfrm>
          <a:prstGeom prst="rect">
            <a:avLst/>
          </a:prstGeom>
          <a:noFill/>
          <a:ln w="9525">
            <a:noFill/>
          </a:ln>
        </p:spPr>
        <p:txBody>
          <a:bodyPr wrap="none" anchor="t">
            <a:spAutoFit/>
          </a:bodyPr>
          <a:lstStyle/>
          <a:p>
            <a:endParaRPr lang="zh-CN" dirty="0">
              <a:solidFill>
                <a:srgbClr val="339966"/>
              </a:solidFill>
              <a:latin typeface="Times New Roman" panose="02020603050405020304" pitchFamily="18" charset="0"/>
              <a:ea typeface="黑体" panose="02010609060101010101" pitchFamily="2" charset="-122"/>
            </a:endParaRPr>
          </a:p>
        </p:txBody>
      </p:sp>
      <p:sp>
        <p:nvSpPr>
          <p:cNvPr id="32775" name="文本框 77831"/>
          <p:cNvSpPr txBox="1"/>
          <p:nvPr/>
        </p:nvSpPr>
        <p:spPr>
          <a:xfrm>
            <a:off x="4572000" y="692150"/>
            <a:ext cx="3398838"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多而细密，滋润万物</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33" name="文本框 77832"/>
          <p:cNvSpPr txBox="1"/>
          <p:nvPr/>
        </p:nvSpPr>
        <p:spPr>
          <a:xfrm>
            <a:off x="4267200" y="2514600"/>
            <a:ext cx="2949575"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状：斜织       薄烟</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34" name="文本框 77833"/>
          <p:cNvSpPr txBox="1"/>
          <p:nvPr/>
        </p:nvSpPr>
        <p:spPr>
          <a:xfrm>
            <a:off x="4876800" y="2971800"/>
            <a:ext cx="2593975"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（轻盈   迷蒙）</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35" name="文本框 77834"/>
          <p:cNvSpPr txBox="1"/>
          <p:nvPr/>
        </p:nvSpPr>
        <p:spPr>
          <a:xfrm>
            <a:off x="4284663" y="4005263"/>
            <a:ext cx="4733925" cy="519112"/>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景：叶绿 草青  灯  人   房屋</a:t>
            </a:r>
            <a:r>
              <a:rPr lang="zh-CN" altLang="en-US" dirty="0">
                <a:solidFill>
                  <a:srgbClr val="339966"/>
                </a:solidFill>
                <a:latin typeface="Times New Roman" panose="02020603050405020304" pitchFamily="18" charset="0"/>
                <a:ea typeface="黑体" panose="02010609060101010101" pitchFamily="2" charset="-122"/>
              </a:rPr>
              <a:t>   </a:t>
            </a:r>
          </a:p>
        </p:txBody>
      </p:sp>
      <p:sp>
        <p:nvSpPr>
          <p:cNvPr id="77836" name="文本框 77835"/>
          <p:cNvSpPr txBox="1"/>
          <p:nvPr/>
        </p:nvSpPr>
        <p:spPr>
          <a:xfrm>
            <a:off x="4267200" y="4648200"/>
            <a:ext cx="4827588"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（滋润万物，气氛和平安静）</a:t>
            </a:r>
            <a:endParaRPr lang="zh-CN" altLang="en-US">
              <a:solidFill>
                <a:schemeClr val="tx1"/>
              </a:solidFill>
              <a:latin typeface="Times New Roman" panose="02020603050405020304" pitchFamily="18" charset="0"/>
              <a:ea typeface="宋体" panose="02010600030101010101" pitchFamily="2" charset="-122"/>
            </a:endParaRPr>
          </a:p>
        </p:txBody>
      </p:sp>
      <p:sp>
        <p:nvSpPr>
          <p:cNvPr id="32780" name="文本框 77836"/>
          <p:cNvSpPr txBox="1"/>
          <p:nvPr/>
        </p:nvSpPr>
        <p:spPr>
          <a:xfrm>
            <a:off x="4800600" y="5562600"/>
            <a:ext cx="184150" cy="519113"/>
          </a:xfrm>
          <a:prstGeom prst="rect">
            <a:avLst/>
          </a:prstGeom>
          <a:noFill/>
          <a:ln w="9525">
            <a:noFill/>
          </a:ln>
        </p:spPr>
        <p:txBody>
          <a:bodyPr wrap="none" anchor="t">
            <a:spAutoFit/>
          </a:bodyPr>
          <a:lstStyle/>
          <a:p>
            <a:endParaRPr lang="zh-CN" dirty="0">
              <a:solidFill>
                <a:srgbClr val="339966"/>
              </a:solidFill>
              <a:latin typeface="Times New Roman" panose="02020603050405020304" pitchFamily="18" charset="0"/>
              <a:ea typeface="黑体" panose="02010609060101010101" pitchFamily="2" charset="-122"/>
            </a:endParaRPr>
          </a:p>
        </p:txBody>
      </p:sp>
      <p:sp>
        <p:nvSpPr>
          <p:cNvPr id="77838" name="文本框 77837"/>
          <p:cNvSpPr txBox="1"/>
          <p:nvPr/>
        </p:nvSpPr>
        <p:spPr>
          <a:xfrm>
            <a:off x="4229100" y="5734050"/>
            <a:ext cx="4824413" cy="519113"/>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对春雨的无比喜爱</a:t>
            </a:r>
            <a:r>
              <a:rPr lang="en-US" altLang="zh-CN">
                <a:solidFill>
                  <a:schemeClr val="tx1"/>
                </a:solidFill>
                <a:latin typeface="Times New Roman" panose="02020603050405020304" pitchFamily="18" charset="0"/>
                <a:ea typeface="宋体" panose="02010600030101010101" pitchFamily="2" charset="-122"/>
              </a:rPr>
              <a:t>——</a:t>
            </a:r>
            <a:r>
              <a:rPr lang="zh-CN" altLang="en-US" dirty="0">
                <a:solidFill>
                  <a:schemeClr val="tx1"/>
                </a:solidFill>
                <a:latin typeface="Times New Roman" panose="02020603050405020304" pitchFamily="18" charset="0"/>
                <a:ea typeface="宋体" panose="02010600030101010101" pitchFamily="2" charset="-122"/>
              </a:rPr>
              <a:t>可别恼</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39" name="文本框 77838"/>
          <p:cNvSpPr txBox="1"/>
          <p:nvPr/>
        </p:nvSpPr>
        <p:spPr>
          <a:xfrm>
            <a:off x="4724400" y="6262688"/>
            <a:ext cx="1968500" cy="519112"/>
          </a:xfrm>
          <a:prstGeom prst="rect">
            <a:avLst/>
          </a:prstGeom>
          <a:noFill/>
          <a:ln w="9525">
            <a:noFill/>
          </a:ln>
        </p:spPr>
        <p:txBody>
          <a:bodyPr wrap="none" anchor="t">
            <a:spAutoFit/>
          </a:bodyPr>
          <a:lstStyle/>
          <a:p>
            <a:r>
              <a:rPr lang="zh-CN" altLang="en-US" dirty="0">
                <a:solidFill>
                  <a:schemeClr val="tx1"/>
                </a:solidFill>
                <a:latin typeface="Times New Roman" panose="02020603050405020304" pitchFamily="18" charset="0"/>
                <a:ea typeface="宋体" panose="02010600030101010101" pitchFamily="2" charset="-122"/>
              </a:rPr>
              <a:t>比喻  排比  </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40" name="文本框 77839"/>
          <p:cNvSpPr txBox="1"/>
          <p:nvPr/>
        </p:nvSpPr>
        <p:spPr>
          <a:xfrm>
            <a:off x="7086600" y="3500438"/>
            <a:ext cx="2057400" cy="519112"/>
          </a:xfrm>
          <a:prstGeom prst="rect">
            <a:avLst/>
          </a:prstGeom>
          <a:noFill/>
          <a:ln w="9525">
            <a:noFill/>
          </a:ln>
        </p:spPr>
        <p:txBody>
          <a:bodyPr anchor="t">
            <a:spAutoFit/>
          </a:bodyPr>
          <a:lstStyle/>
          <a:p>
            <a:r>
              <a:rPr lang="en-US" altLang="zh-CN">
                <a:solidFill>
                  <a:schemeClr val="tx1"/>
                </a:solidFill>
                <a:latin typeface="Times New Roman" panose="02020603050405020304" pitchFamily="18" charset="0"/>
                <a:ea typeface="宋体" panose="02010600030101010101" pitchFamily="2" charset="-122"/>
              </a:rPr>
              <a:t>——</a:t>
            </a:r>
            <a:r>
              <a:rPr lang="zh-CN" altLang="en-US" dirty="0">
                <a:solidFill>
                  <a:schemeClr val="tx1"/>
                </a:solidFill>
                <a:latin typeface="Times New Roman" panose="02020603050405020304" pitchFamily="18" charset="0"/>
                <a:ea typeface="宋体" panose="02010600030101010101" pitchFamily="2" charset="-122"/>
              </a:rPr>
              <a:t>正面</a:t>
            </a:r>
            <a:endParaRPr lang="zh-CN" altLang="en-US">
              <a:solidFill>
                <a:schemeClr val="tx1"/>
              </a:solidFill>
              <a:latin typeface="Times New Roman" panose="02020603050405020304" pitchFamily="18" charset="0"/>
              <a:ea typeface="宋体" panose="02010600030101010101" pitchFamily="2" charset="-122"/>
            </a:endParaRPr>
          </a:p>
        </p:txBody>
      </p:sp>
      <p:sp>
        <p:nvSpPr>
          <p:cNvPr id="77841" name="文本框 77840"/>
          <p:cNvSpPr txBox="1"/>
          <p:nvPr/>
        </p:nvSpPr>
        <p:spPr>
          <a:xfrm>
            <a:off x="7086600" y="5181600"/>
            <a:ext cx="2063750" cy="519113"/>
          </a:xfrm>
          <a:prstGeom prst="rect">
            <a:avLst/>
          </a:prstGeom>
          <a:noFill/>
          <a:ln w="9525">
            <a:noFill/>
          </a:ln>
        </p:spPr>
        <p:txBody>
          <a:bodyPr anchor="t">
            <a:spAutoFit/>
          </a:bodyPr>
          <a:lstStyle/>
          <a:p>
            <a:r>
              <a:rPr lang="en-US" altLang="zh-CN">
                <a:solidFill>
                  <a:schemeClr val="tx1"/>
                </a:solidFill>
                <a:latin typeface="Times New Roman" panose="02020603050405020304" pitchFamily="18" charset="0"/>
                <a:ea typeface="宋体" panose="02010600030101010101" pitchFamily="2" charset="-122"/>
              </a:rPr>
              <a:t>——</a:t>
            </a:r>
            <a:r>
              <a:rPr lang="zh-CN" altLang="en-US" dirty="0">
                <a:solidFill>
                  <a:schemeClr val="tx1"/>
                </a:solidFill>
                <a:latin typeface="Times New Roman" panose="02020603050405020304" pitchFamily="18" charset="0"/>
                <a:ea typeface="宋体" panose="02010600030101010101" pitchFamily="2" charset="-122"/>
              </a:rPr>
              <a:t>侧面</a:t>
            </a:r>
            <a:endParaRPr lang="zh-CN" altLang="en-US">
              <a:solidFill>
                <a:schemeClr val="tx1"/>
              </a:solidFill>
              <a:latin typeface="Times New Roman" panose="02020603050405020304" pitchFamily="18" charset="0"/>
              <a:ea typeface="宋体" panose="02010600030101010101" pitchFamily="2" charset="-122"/>
            </a:endParaRPr>
          </a:p>
        </p:txBody>
      </p:sp>
      <p:sp>
        <p:nvSpPr>
          <p:cNvPr id="32785" name="矩形 77843"/>
          <p:cNvSpPr/>
          <p:nvPr/>
        </p:nvSpPr>
        <p:spPr>
          <a:xfrm>
            <a:off x="323850" y="2420938"/>
            <a:ext cx="1993900" cy="519112"/>
          </a:xfrm>
          <a:prstGeom prst="rect">
            <a:avLst/>
          </a:prstGeom>
          <a:noFill/>
          <a:ln w="9525">
            <a:noFill/>
          </a:ln>
        </p:spPr>
        <p:txBody>
          <a:bodyPr anchor="t">
            <a:spAutoFit/>
          </a:bodyPr>
          <a:lstStyle/>
          <a:p>
            <a:r>
              <a:rPr lang="zh-CN" altLang="en-US" dirty="0">
                <a:solidFill>
                  <a:srgbClr val="FF3300"/>
                </a:solidFill>
                <a:latin typeface="Arial" panose="020B0604020202020204" pitchFamily="34" charset="0"/>
                <a:ea typeface="楷体_GB2312" pitchFamily="49" charset="-122"/>
              </a:rPr>
              <a:t>（雨润春）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829">
                                            <p:txEl>
                                              <p:pRg st="0" end="0"/>
                                            </p:txEl>
                                          </p:spTgt>
                                        </p:tgtEl>
                                        <p:attrNameLst>
                                          <p:attrName>style.visibility</p:attrName>
                                        </p:attrNameLst>
                                      </p:cBhvr>
                                      <p:to>
                                        <p:strVal val="visible"/>
                                      </p:to>
                                    </p:set>
                                    <p:animEffect transition="in" filter="wipe(left)">
                                      <p:cBhvr>
                                        <p:cTn id="7" dur="500"/>
                                        <p:tgtEl>
                                          <p:spTgt spid="778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7830">
                                            <p:txEl>
                                              <p:pRg st="0" end="0"/>
                                            </p:txEl>
                                          </p:spTgt>
                                        </p:tgtEl>
                                        <p:attrNameLst>
                                          <p:attrName>style.visibility</p:attrName>
                                        </p:attrNameLst>
                                      </p:cBhvr>
                                      <p:to>
                                        <p:strVal val="visible"/>
                                      </p:to>
                                    </p:set>
                                    <p:animEffect transition="in" filter="dissolve">
                                      <p:cBhvr>
                                        <p:cTn id="12" dur="500"/>
                                        <p:tgtEl>
                                          <p:spTgt spid="7783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7833">
                                            <p:txEl>
                                              <p:pRg st="0" end="0"/>
                                            </p:txEl>
                                          </p:spTgt>
                                        </p:tgtEl>
                                        <p:attrNameLst>
                                          <p:attrName>style.visibility</p:attrName>
                                        </p:attrNameLst>
                                      </p:cBhvr>
                                      <p:to>
                                        <p:strVal val="visible"/>
                                      </p:to>
                                    </p:set>
                                    <p:animEffect transition="in" filter="wipe(left)">
                                      <p:cBhvr>
                                        <p:cTn id="17" dur="500"/>
                                        <p:tgtEl>
                                          <p:spTgt spid="7783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7834">
                                            <p:txEl>
                                              <p:pRg st="0" end="0"/>
                                            </p:txEl>
                                          </p:spTgt>
                                        </p:tgtEl>
                                        <p:attrNameLst>
                                          <p:attrName>style.visibility</p:attrName>
                                        </p:attrNameLst>
                                      </p:cBhvr>
                                      <p:to>
                                        <p:strVal val="visible"/>
                                      </p:to>
                                    </p:set>
                                    <p:animEffect transition="in" filter="dissolve">
                                      <p:cBhvr>
                                        <p:cTn id="22" dur="500"/>
                                        <p:tgtEl>
                                          <p:spTgt spid="7783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77840">
                                            <p:txEl>
                                              <p:pRg st="0" end="0"/>
                                            </p:txEl>
                                          </p:spTgt>
                                        </p:tgtEl>
                                        <p:attrNameLst>
                                          <p:attrName>style.visibility</p:attrName>
                                        </p:attrNameLst>
                                      </p:cBhvr>
                                      <p:to>
                                        <p:strVal val="visible"/>
                                      </p:to>
                                    </p:set>
                                    <p:animEffect transition="in" filter="wipe(up)">
                                      <p:cBhvr>
                                        <p:cTn id="27" dur="75"/>
                                        <p:tgtEl>
                                          <p:spTgt spid="77840">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7835">
                                            <p:txEl>
                                              <p:pRg st="0" end="0"/>
                                            </p:txEl>
                                          </p:spTgt>
                                        </p:tgtEl>
                                        <p:attrNameLst>
                                          <p:attrName>style.visibility</p:attrName>
                                        </p:attrNameLst>
                                      </p:cBhvr>
                                      <p:to>
                                        <p:strVal val="visible"/>
                                      </p:to>
                                    </p:set>
                                    <p:animEffect transition="in" filter="wipe(left)">
                                      <p:cBhvr>
                                        <p:cTn id="32" dur="500"/>
                                        <p:tgtEl>
                                          <p:spTgt spid="7783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7836">
                                            <p:txEl>
                                              <p:pRg st="0" end="0"/>
                                            </p:txEl>
                                          </p:spTgt>
                                        </p:tgtEl>
                                        <p:attrNameLst>
                                          <p:attrName>style.visibility</p:attrName>
                                        </p:attrNameLst>
                                      </p:cBhvr>
                                      <p:to>
                                        <p:strVal val="visible"/>
                                      </p:to>
                                    </p:set>
                                    <p:animEffect transition="in" filter="dissolve">
                                      <p:cBhvr>
                                        <p:cTn id="37" dur="500"/>
                                        <p:tgtEl>
                                          <p:spTgt spid="7783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lt">
                                    <p:tmPct val="100000"/>
                                  </p:iterate>
                                  <p:childTnLst>
                                    <p:set>
                                      <p:cBhvr>
                                        <p:cTn id="41" dur="1" fill="hold">
                                          <p:stCondLst>
                                            <p:cond delay="0"/>
                                          </p:stCondLst>
                                        </p:cTn>
                                        <p:tgtEl>
                                          <p:spTgt spid="77841">
                                            <p:txEl>
                                              <p:pRg st="0" end="0"/>
                                            </p:txEl>
                                          </p:spTgt>
                                        </p:tgtEl>
                                        <p:attrNameLst>
                                          <p:attrName>style.visibility</p:attrName>
                                        </p:attrNameLst>
                                      </p:cBhvr>
                                      <p:to>
                                        <p:strVal val="visible"/>
                                      </p:to>
                                    </p:set>
                                    <p:animEffect transition="in" filter="wipe(up)">
                                      <p:cBhvr>
                                        <p:cTn id="42" dur="75"/>
                                        <p:tgtEl>
                                          <p:spTgt spid="7784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7838">
                                            <p:txEl>
                                              <p:pRg st="0" end="0"/>
                                            </p:txEl>
                                          </p:spTgt>
                                        </p:tgtEl>
                                        <p:attrNameLst>
                                          <p:attrName>style.visibility</p:attrName>
                                        </p:attrNameLst>
                                      </p:cBhvr>
                                      <p:to>
                                        <p:strVal val="visible"/>
                                      </p:to>
                                    </p:set>
                                    <p:animEffect transition="in" filter="wipe(left)">
                                      <p:cBhvr>
                                        <p:cTn id="47" dur="500"/>
                                        <p:tgtEl>
                                          <p:spTgt spid="7783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77839">
                                            <p:txEl>
                                              <p:pRg st="0" end="0"/>
                                            </p:txEl>
                                          </p:spTgt>
                                        </p:tgtEl>
                                        <p:attrNameLst>
                                          <p:attrName>style.visibility</p:attrName>
                                        </p:attrNameLst>
                                      </p:cBhvr>
                                      <p:to>
                                        <p:strVal val="visible"/>
                                      </p:to>
                                    </p:set>
                                    <p:animEffect transition="in" filter="dissolve">
                                      <p:cBhvr>
                                        <p:cTn id="52" dur="500"/>
                                        <p:tgtEl>
                                          <p:spTgt spid="778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build="p"/>
      <p:bldP spid="77830" grpId="0" build="p"/>
      <p:bldP spid="77833" grpId="0" build="p"/>
      <p:bldP spid="77834" grpId="0" build="p"/>
      <p:bldP spid="77835" grpId="0" build="p"/>
      <p:bldP spid="77836" grpId="0" build="p"/>
      <p:bldP spid="77838" grpId="0" build="p"/>
      <p:bldP spid="77839" grpId="0" build="p"/>
      <p:bldP spid="77840" grpId="0" build="p"/>
      <p:bldP spid="7784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60417"/>
          <p:cNvSpPr txBox="1"/>
          <p:nvPr/>
        </p:nvSpPr>
        <p:spPr>
          <a:xfrm>
            <a:off x="307975" y="1484313"/>
            <a:ext cx="735013" cy="2443162"/>
          </a:xfrm>
          <a:prstGeom prst="rect">
            <a:avLst/>
          </a:prstGeom>
          <a:noFill/>
          <a:ln w="9525">
            <a:noFill/>
          </a:ln>
        </p:spPr>
        <p:txBody>
          <a:bodyPr anchor="t">
            <a:spAutoFit/>
          </a:bodyPr>
          <a:lstStyle/>
          <a:p>
            <a:pPr>
              <a:spcBef>
                <a:spcPct val="50000"/>
              </a:spcBef>
            </a:pPr>
            <a:r>
              <a:rPr lang="zh-CN" altLang="en-US" dirty="0">
                <a:latin typeface="楷体_GB2312" pitchFamily="49" charset="-122"/>
                <a:ea typeface="楷体_GB2312" pitchFamily="49" charset="-122"/>
              </a:rPr>
              <a:t>春 </a:t>
            </a:r>
          </a:p>
          <a:p>
            <a:pPr>
              <a:spcBef>
                <a:spcPct val="50000"/>
              </a:spcBef>
            </a:pPr>
            <a:endParaRPr lang="zh-CN" altLang="en-US" dirty="0">
              <a:latin typeface="楷体_GB2312" pitchFamily="49" charset="-122"/>
              <a:ea typeface="楷体_GB2312" pitchFamily="49" charset="-122"/>
            </a:endParaRPr>
          </a:p>
          <a:p>
            <a:pPr>
              <a:spcBef>
                <a:spcPct val="50000"/>
              </a:spcBef>
            </a:pPr>
            <a:endParaRPr lang="zh-CN" altLang="en-US" dirty="0">
              <a:latin typeface="楷体_GB2312" pitchFamily="49" charset="-122"/>
              <a:ea typeface="楷体_GB2312" pitchFamily="49" charset="-122"/>
            </a:endParaRPr>
          </a:p>
          <a:p>
            <a:pPr>
              <a:spcBef>
                <a:spcPct val="50000"/>
              </a:spcBef>
            </a:pPr>
            <a:r>
              <a:rPr lang="zh-CN" altLang="en-US" dirty="0">
                <a:latin typeface="楷体_GB2312" pitchFamily="49" charset="-122"/>
                <a:ea typeface="楷体_GB2312" pitchFamily="49" charset="-122"/>
              </a:rPr>
              <a:t>风</a:t>
            </a:r>
            <a:endParaRPr lang="zh-CN" altLang="en-US">
              <a:latin typeface="楷体_GB2312" pitchFamily="49" charset="-122"/>
              <a:ea typeface="楷体_GB2312" pitchFamily="49" charset="-122"/>
            </a:endParaRPr>
          </a:p>
        </p:txBody>
      </p:sp>
      <p:sp>
        <p:nvSpPr>
          <p:cNvPr id="60419" name="文本框 60418"/>
          <p:cNvSpPr txBox="1"/>
          <p:nvPr/>
        </p:nvSpPr>
        <p:spPr>
          <a:xfrm>
            <a:off x="1177925" y="115888"/>
            <a:ext cx="8153400" cy="1160462"/>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①</a:t>
            </a:r>
            <a:r>
              <a:rPr lang="zh-CN" altLang="en-US" dirty="0">
                <a:solidFill>
                  <a:schemeClr val="tx1"/>
                </a:solidFill>
                <a:latin typeface="楷体_GB2312" pitchFamily="49" charset="-122"/>
                <a:ea typeface="楷体_GB2312" pitchFamily="49" charset="-122"/>
              </a:rPr>
              <a:t>触觉：温暖、舒适 </a:t>
            </a:r>
          </a:p>
          <a:p>
            <a:pPr>
              <a:spcBef>
                <a:spcPct val="50000"/>
              </a:spcBef>
            </a:pPr>
            <a:r>
              <a:rPr lang="zh-CN" altLang="en-US" dirty="0">
                <a:solidFill>
                  <a:schemeClr val="tx1"/>
                </a:solidFill>
                <a:latin typeface="楷体_GB2312" pitchFamily="49" charset="-122"/>
                <a:ea typeface="楷体_GB2312" pitchFamily="49" charset="-122"/>
              </a:rPr>
              <a:t> （引用、比喻、拟人）</a:t>
            </a:r>
            <a:endParaRPr lang="zh-CN" altLang="en-US">
              <a:solidFill>
                <a:schemeClr val="tx1"/>
              </a:solidFill>
              <a:latin typeface="楷体_GB2312" pitchFamily="49" charset="-122"/>
              <a:ea typeface="楷体_GB2312" pitchFamily="49" charset="-122"/>
            </a:endParaRPr>
          </a:p>
        </p:txBody>
      </p:sp>
      <p:sp>
        <p:nvSpPr>
          <p:cNvPr id="60420" name="文本框 60419"/>
          <p:cNvSpPr txBox="1"/>
          <p:nvPr/>
        </p:nvSpPr>
        <p:spPr>
          <a:xfrm>
            <a:off x="1116013" y="1470025"/>
            <a:ext cx="8153400" cy="519113"/>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②</a:t>
            </a:r>
            <a:r>
              <a:rPr lang="zh-CN" altLang="en-US" dirty="0">
                <a:solidFill>
                  <a:schemeClr val="tx1"/>
                </a:solidFill>
                <a:latin typeface="楷体_GB2312" pitchFamily="49" charset="-122"/>
                <a:ea typeface="楷体_GB2312" pitchFamily="49" charset="-122"/>
              </a:rPr>
              <a:t>嗅觉：芳香、使人陶醉</a:t>
            </a:r>
            <a:r>
              <a:rPr lang="en-US" altLang="zh-CN">
                <a:solidFill>
                  <a:schemeClr val="tx1"/>
                </a:solidFill>
                <a:latin typeface="Times New Roman" panose="02020603050405020304" pitchFamily="18" charset="0"/>
                <a:ea typeface="楷体_GB2312" pitchFamily="49" charset="-122"/>
              </a:rPr>
              <a:t>——</a:t>
            </a:r>
            <a:r>
              <a:rPr lang="zh-CN" altLang="en-US" dirty="0">
                <a:solidFill>
                  <a:schemeClr val="tx1"/>
                </a:solidFill>
                <a:latin typeface="楷体_GB2312" pitchFamily="49" charset="-122"/>
                <a:ea typeface="楷体_GB2312" pitchFamily="49" charset="-122"/>
              </a:rPr>
              <a:t>酝酿 </a:t>
            </a:r>
            <a:endParaRPr lang="zh-CN" altLang="en-US">
              <a:solidFill>
                <a:schemeClr val="tx1"/>
              </a:solidFill>
              <a:latin typeface="楷体_GB2312" pitchFamily="49" charset="-122"/>
              <a:ea typeface="楷体_GB2312" pitchFamily="49" charset="-122"/>
            </a:endParaRPr>
          </a:p>
        </p:txBody>
      </p:sp>
      <p:sp>
        <p:nvSpPr>
          <p:cNvPr id="60421" name="文本框 60420"/>
          <p:cNvSpPr txBox="1"/>
          <p:nvPr/>
        </p:nvSpPr>
        <p:spPr>
          <a:xfrm>
            <a:off x="1177925" y="2339975"/>
            <a:ext cx="8153400" cy="1160463"/>
          </a:xfrm>
          <a:prstGeom prst="rect">
            <a:avLst/>
          </a:prstGeom>
          <a:noFill/>
          <a:ln w="9525">
            <a:noFill/>
          </a:ln>
        </p:spPr>
        <p:txBody>
          <a:bodyPr anchor="t">
            <a:spAutoFit/>
          </a:bodyPr>
          <a:lstStyle/>
          <a:p>
            <a:pPr>
              <a:spcBef>
                <a:spcPct val="50000"/>
              </a:spcBef>
            </a:pPr>
            <a:r>
              <a:rPr lang="en-US" altLang="zh-CN" dirty="0">
                <a:solidFill>
                  <a:schemeClr val="tx1"/>
                </a:solidFill>
                <a:latin typeface="楷体_GB2312" pitchFamily="49" charset="-122"/>
                <a:ea typeface="楷体_GB2312" pitchFamily="49" charset="-122"/>
              </a:rPr>
              <a:t>③④</a:t>
            </a:r>
            <a:r>
              <a:rPr lang="zh-CN" altLang="en-US" dirty="0">
                <a:solidFill>
                  <a:schemeClr val="tx1"/>
                </a:solidFill>
                <a:latin typeface="楷体_GB2312" pitchFamily="49" charset="-122"/>
                <a:ea typeface="楷体_GB2312" pitchFamily="49" charset="-122"/>
              </a:rPr>
              <a:t>听觉：轻柔</a:t>
            </a:r>
            <a:r>
              <a:rPr lang="en-US" altLang="zh-CN">
                <a:solidFill>
                  <a:schemeClr val="tx1"/>
                </a:solidFill>
                <a:latin typeface="Times New Roman" panose="02020603050405020304" pitchFamily="18" charset="0"/>
                <a:ea typeface="楷体_GB2312" pitchFamily="49" charset="-122"/>
              </a:rPr>
              <a:t>——</a:t>
            </a:r>
            <a:r>
              <a:rPr lang="zh-CN" altLang="en-US" dirty="0">
                <a:solidFill>
                  <a:schemeClr val="tx1"/>
                </a:solidFill>
                <a:latin typeface="楷体_GB2312" pitchFamily="49" charset="-122"/>
                <a:ea typeface="楷体_GB2312" pitchFamily="49" charset="-122"/>
              </a:rPr>
              <a:t>鸟儿、牧童 </a:t>
            </a:r>
          </a:p>
          <a:p>
            <a:pPr>
              <a:spcBef>
                <a:spcPct val="50000"/>
              </a:spcBef>
            </a:pPr>
            <a:r>
              <a:rPr lang="zh-CN" altLang="en-US" dirty="0">
                <a:solidFill>
                  <a:schemeClr val="tx1"/>
                </a:solidFill>
                <a:latin typeface="楷体_GB2312" pitchFamily="49" charset="-122"/>
                <a:ea typeface="楷体_GB2312" pitchFamily="49" charset="-122"/>
              </a:rPr>
              <a:t> （拟人）</a:t>
            </a:r>
            <a:endParaRPr lang="zh-CN" altLang="en-US">
              <a:solidFill>
                <a:schemeClr val="tx1"/>
              </a:solidFill>
              <a:latin typeface="楷体_GB2312" pitchFamily="49" charset="-122"/>
              <a:ea typeface="楷体_GB2312" pitchFamily="49" charset="-122"/>
            </a:endParaRPr>
          </a:p>
        </p:txBody>
      </p:sp>
      <p:sp>
        <p:nvSpPr>
          <p:cNvPr id="60422" name="下箭头 60421"/>
          <p:cNvSpPr/>
          <p:nvPr/>
        </p:nvSpPr>
        <p:spPr>
          <a:xfrm>
            <a:off x="4606925" y="3141663"/>
            <a:ext cx="381000" cy="685800"/>
          </a:xfrm>
          <a:prstGeom prst="downArrow">
            <a:avLst>
              <a:gd name="adj1" fmla="val 50000"/>
              <a:gd name="adj2" fmla="val 45000"/>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楷体_GB2312" pitchFamily="49" charset="-122"/>
            </a:endParaRPr>
          </a:p>
        </p:txBody>
      </p:sp>
      <p:sp>
        <p:nvSpPr>
          <p:cNvPr id="60423" name="文本框 60422"/>
          <p:cNvSpPr txBox="1"/>
          <p:nvPr/>
        </p:nvSpPr>
        <p:spPr>
          <a:xfrm>
            <a:off x="2051050" y="3933825"/>
            <a:ext cx="5943600" cy="519113"/>
          </a:xfrm>
          <a:prstGeom prst="rect">
            <a:avLst/>
          </a:prstGeom>
          <a:noFill/>
          <a:ln w="9525">
            <a:noFill/>
          </a:ln>
        </p:spPr>
        <p:txBody>
          <a:bodyPr anchor="t">
            <a:spAutoFit/>
          </a:bodyPr>
          <a:lstStyle/>
          <a:p>
            <a:pPr>
              <a:spcBef>
                <a:spcPct val="50000"/>
              </a:spcBef>
            </a:pPr>
            <a:r>
              <a:rPr lang="zh-CN" altLang="en-US" dirty="0">
                <a:solidFill>
                  <a:schemeClr val="tx1"/>
                </a:solidFill>
                <a:latin typeface="楷体_GB2312" pitchFamily="49" charset="-122"/>
                <a:ea typeface="楷体_GB2312" pitchFamily="49" charset="-122"/>
              </a:rPr>
              <a:t>化无形为有形、有声、有味、有情。</a:t>
            </a:r>
            <a:endParaRPr lang="zh-CN" altLang="en-US">
              <a:solidFill>
                <a:schemeClr val="tx1"/>
              </a:solidFill>
              <a:latin typeface="楷体_GB2312" pitchFamily="49" charset="-122"/>
              <a:ea typeface="楷体_GB2312" pitchFamily="49" charset="-122"/>
            </a:endParaRPr>
          </a:p>
        </p:txBody>
      </p:sp>
      <p:pic>
        <p:nvPicPr>
          <p:cNvPr id="60425" name="图片 60424" descr="0340">
            <a:hlinkClick r:id="rId2" action="ppaction://hlinksldjump"/>
          </p:cNvPr>
          <p:cNvPicPr>
            <a:picLocks noChangeAspect="1"/>
          </p:cNvPicPr>
          <p:nvPr/>
        </p:nvPicPr>
        <p:blipFill>
          <a:blip r:embed="rId3"/>
          <a:stretch>
            <a:fillRect/>
          </a:stretch>
        </p:blipFill>
        <p:spPr>
          <a:xfrm>
            <a:off x="0" y="5229225"/>
            <a:ext cx="9144000" cy="1655763"/>
          </a:xfrm>
          <a:prstGeom prst="rect">
            <a:avLst/>
          </a:prstGeom>
          <a:noFill/>
          <a:ln w="9525">
            <a:noFill/>
          </a:ln>
        </p:spPr>
      </p:pic>
      <p:sp>
        <p:nvSpPr>
          <p:cNvPr id="28680" name="矩形 60425"/>
          <p:cNvSpPr/>
          <p:nvPr/>
        </p:nvSpPr>
        <p:spPr>
          <a:xfrm>
            <a:off x="0" y="3933825"/>
            <a:ext cx="1962150" cy="519113"/>
          </a:xfrm>
          <a:prstGeom prst="rect">
            <a:avLst/>
          </a:prstGeom>
          <a:noFill/>
          <a:ln w="9525">
            <a:noFill/>
          </a:ln>
        </p:spPr>
        <p:txBody>
          <a:bodyPr wrap="none" anchor="t">
            <a:spAutoFit/>
          </a:bodyPr>
          <a:lstStyle/>
          <a:p>
            <a:pPr>
              <a:spcBef>
                <a:spcPct val="50000"/>
              </a:spcBef>
            </a:pPr>
            <a:r>
              <a:rPr lang="zh-CN" altLang="en-US" dirty="0">
                <a:latin typeface="Arial" panose="020B0604020202020204" pitchFamily="34" charset="0"/>
                <a:ea typeface="楷体_GB2312" pitchFamily="49" charset="-122"/>
              </a:rPr>
              <a:t>（风唱春）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additive="base">
                                        <p:cTn id="7" dur="500" fill="hold"/>
                                        <p:tgtEl>
                                          <p:spTgt spid="60419"/>
                                        </p:tgtEl>
                                        <p:attrNameLst>
                                          <p:attrName>ppt_x</p:attrName>
                                        </p:attrNameLst>
                                      </p:cBhvr>
                                      <p:tavLst>
                                        <p:tav tm="0">
                                          <p:val>
                                            <p:strVal val="0-#ppt_w/2"/>
                                          </p:val>
                                        </p:tav>
                                        <p:tav tm="100000">
                                          <p:val>
                                            <p:strVal val="#ppt_x"/>
                                          </p:val>
                                        </p:tav>
                                      </p:tavLst>
                                    </p:anim>
                                    <p:anim calcmode="lin" valueType="num">
                                      <p:cBhvr additive="base">
                                        <p:cTn id="8"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420"/>
                                        </p:tgtEl>
                                        <p:attrNameLst>
                                          <p:attrName>style.visibility</p:attrName>
                                        </p:attrNameLst>
                                      </p:cBhvr>
                                      <p:to>
                                        <p:strVal val="visible"/>
                                      </p:to>
                                    </p:set>
                                    <p:anim calcmode="lin" valueType="num">
                                      <p:cBhvr additive="base">
                                        <p:cTn id="13" dur="500" fill="hold"/>
                                        <p:tgtEl>
                                          <p:spTgt spid="60420"/>
                                        </p:tgtEl>
                                        <p:attrNameLst>
                                          <p:attrName>ppt_x</p:attrName>
                                        </p:attrNameLst>
                                      </p:cBhvr>
                                      <p:tavLst>
                                        <p:tav tm="0">
                                          <p:val>
                                            <p:strVal val="0-#ppt_w/2"/>
                                          </p:val>
                                        </p:tav>
                                        <p:tav tm="100000">
                                          <p:val>
                                            <p:strVal val="#ppt_x"/>
                                          </p:val>
                                        </p:tav>
                                      </p:tavLst>
                                    </p:anim>
                                    <p:anim calcmode="lin" valueType="num">
                                      <p:cBhvr additive="base">
                                        <p:cTn id="14" dur="500" fill="hold"/>
                                        <p:tgtEl>
                                          <p:spTgt spid="604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0421"/>
                                        </p:tgtEl>
                                        <p:attrNameLst>
                                          <p:attrName>style.visibility</p:attrName>
                                        </p:attrNameLst>
                                      </p:cBhvr>
                                      <p:to>
                                        <p:strVal val="visible"/>
                                      </p:to>
                                    </p:set>
                                    <p:anim calcmode="lin" valueType="num">
                                      <p:cBhvr additive="base">
                                        <p:cTn id="19" dur="500" fill="hold"/>
                                        <p:tgtEl>
                                          <p:spTgt spid="60421"/>
                                        </p:tgtEl>
                                        <p:attrNameLst>
                                          <p:attrName>ppt_x</p:attrName>
                                        </p:attrNameLst>
                                      </p:cBhvr>
                                      <p:tavLst>
                                        <p:tav tm="0">
                                          <p:val>
                                            <p:strVal val="0-#ppt_w/2"/>
                                          </p:val>
                                        </p:tav>
                                        <p:tav tm="100000">
                                          <p:val>
                                            <p:strVal val="#ppt_x"/>
                                          </p:val>
                                        </p:tav>
                                      </p:tavLst>
                                    </p:anim>
                                    <p:anim calcmode="lin" valueType="num">
                                      <p:cBhvr additive="base">
                                        <p:cTn id="20" dur="500" fill="hold"/>
                                        <p:tgtEl>
                                          <p:spTgt spid="604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60422"/>
                                        </p:tgtEl>
                                        <p:attrNameLst>
                                          <p:attrName>style.visibility</p:attrName>
                                        </p:attrNameLst>
                                      </p:cBhvr>
                                      <p:to>
                                        <p:strVal val="visible"/>
                                      </p:to>
                                    </p:set>
                                    <p:animEffect transition="in" filter="wipe(up)">
                                      <p:cBhvr>
                                        <p:cTn id="25" dur="500"/>
                                        <p:tgtEl>
                                          <p:spTgt spid="604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0423"/>
                                        </p:tgtEl>
                                        <p:attrNameLst>
                                          <p:attrName>style.visibility</p:attrName>
                                        </p:attrNameLst>
                                      </p:cBhvr>
                                      <p:to>
                                        <p:strVal val="visible"/>
                                      </p:to>
                                    </p:set>
                                    <p:animEffect transition="in" filter="wipe(up)">
                                      <p:cBhvr>
                                        <p:cTn id="30" dur="500"/>
                                        <p:tgtEl>
                                          <p:spTgt spid="60423"/>
                                        </p:tgtEl>
                                      </p:cBhvr>
                                    </p:animEffect>
                                  </p:childTnLst>
                                </p:cTn>
                              </p:par>
                            </p:childTnLst>
                          </p:cTn>
                        </p:par>
                        <p:par>
                          <p:cTn id="31" fill="hold">
                            <p:stCondLst>
                              <p:cond delay="500"/>
                            </p:stCondLst>
                            <p:childTnLst>
                              <p:par>
                                <p:cTn id="32" presetID="16" presetClass="entr" presetSubtype="37" fill="hold" nodeType="afterEffect">
                                  <p:stCondLst>
                                    <p:cond delay="0"/>
                                  </p:stCondLst>
                                  <p:childTnLst>
                                    <p:set>
                                      <p:cBhvr>
                                        <p:cTn id="33" dur="1" fill="hold">
                                          <p:stCondLst>
                                            <p:cond delay="0"/>
                                          </p:stCondLst>
                                        </p:cTn>
                                        <p:tgtEl>
                                          <p:spTgt spid="60425"/>
                                        </p:tgtEl>
                                        <p:attrNameLst>
                                          <p:attrName>style.visibility</p:attrName>
                                        </p:attrNameLst>
                                      </p:cBhvr>
                                      <p:to>
                                        <p:strVal val="visible"/>
                                      </p:to>
                                    </p:set>
                                    <p:animEffect transition="in" filter="barn(outVertical)">
                                      <p:cBhvr>
                                        <p:cTn id="34" dur="500"/>
                                        <p:tgtEl>
                                          <p:spTgt spid="60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60420" grpId="0"/>
      <p:bldP spid="60421" grpId="0"/>
      <p:bldP spid="60423" grpId="0"/>
    </p:bldLst>
  </p:timing>
</p:sld>
</file>

<file path=ppt/theme/theme1.xml><?xml version="1.0" encoding="utf-8"?>
<a:theme xmlns:a="http://schemas.openxmlformats.org/drawingml/2006/main" name="熊猫翠竹">
  <a:themeElements>
    <a:clrScheme name="">
      <a:dk1>
        <a:srgbClr val="FFFFFF"/>
      </a:dk1>
      <a:lt1>
        <a:srgbClr val="38AC8B"/>
      </a:lt1>
      <a:dk2>
        <a:srgbClr val="FFFFFF"/>
      </a:dk2>
      <a:lt2>
        <a:srgbClr val="969696"/>
      </a:lt2>
      <a:accent1>
        <a:srgbClr val="8A95B2"/>
      </a:accent1>
      <a:accent2>
        <a:srgbClr val="99FF33"/>
      </a:accent2>
      <a:accent3>
        <a:srgbClr val="AED2C5"/>
      </a:accent3>
      <a:accent4>
        <a:srgbClr val="DCDCDC"/>
      </a:accent4>
      <a:accent5>
        <a:srgbClr val="C4C9D5"/>
      </a:accent5>
      <a:accent6>
        <a:srgbClr val="89E52D"/>
      </a:accent6>
      <a:hlink>
        <a:srgbClr val="66FFFF"/>
      </a:hlink>
      <a:folHlink>
        <a:srgbClr val="FFFF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38AC8B"/>
        </a:lt1>
        <a:dk2>
          <a:srgbClr val="FFFFFF"/>
        </a:dk2>
        <a:lt2>
          <a:srgbClr val="969696"/>
        </a:lt2>
        <a:accent1>
          <a:srgbClr val="8A95B2"/>
        </a:accent1>
        <a:accent2>
          <a:srgbClr val="99FF33"/>
        </a:accent2>
        <a:accent3>
          <a:srgbClr val="AED2C5"/>
        </a:accent3>
        <a:accent4>
          <a:srgbClr val="DCDCDC"/>
        </a:accent4>
        <a:accent5>
          <a:srgbClr val="C4C9D5"/>
        </a:accent5>
        <a:accent6>
          <a:srgbClr val="89E52D"/>
        </a:accent6>
        <a:hlink>
          <a:srgbClr val="66FFFF"/>
        </a:hlink>
        <a:folHlink>
          <a:srgbClr val="FFFF00"/>
        </a:folHlink>
      </a:clrScheme>
      <a:clrMap bg1="lt1" tx1="dk1" bg2="lt2" tx2="dk2" accent1="accent1" accent2="accent2" accent3="accent3" accent4="accent4" accent5="accent5" accent6="accent6" hlink="hlink" folHlink="folHlink"/>
    </a:extraClrScheme>
    <a:extraClrScheme>
      <a:clrScheme name="">
        <a:dk1>
          <a:srgbClr val="FFFFFF"/>
        </a:dk1>
        <a:lt1>
          <a:srgbClr val="0099CC"/>
        </a:lt1>
        <a:dk2>
          <a:srgbClr val="FFFFFF"/>
        </a:dk2>
        <a:lt2>
          <a:srgbClr val="969696"/>
        </a:lt2>
        <a:accent1>
          <a:srgbClr val="93A0BB"/>
        </a:accent1>
        <a:accent2>
          <a:srgbClr val="CCFFFF"/>
        </a:accent2>
        <a:accent3>
          <a:srgbClr val="AACAE2"/>
        </a:accent3>
        <a:accent4>
          <a:srgbClr val="DCDCDC"/>
        </a:accent4>
        <a:accent5>
          <a:srgbClr val="C8CDD9"/>
        </a:accent5>
        <a:accent6>
          <a:srgbClr val="B7E5E5"/>
        </a:accent6>
        <a:hlink>
          <a:srgbClr val="FFFF66"/>
        </a:hlink>
        <a:folHlink>
          <a:srgbClr val="FF9966"/>
        </a:folHlink>
      </a:clrScheme>
      <a:clrMap bg1="lt1" tx1="dk1" bg2="lt2" tx2="dk2" accent1="accent1" accent2="accent2" accent3="accent3" accent4="accent4" accent5="accent5" accent6="accent6" hlink="hlink" folHlink="folHlink"/>
    </a:extraClrScheme>
    <a:extraClrScheme>
      <a:clrScheme name="">
        <a:dk1>
          <a:srgbClr val="FFFFFF"/>
        </a:dk1>
        <a:lt1>
          <a:srgbClr val="C0C0C0"/>
        </a:lt1>
        <a:dk2>
          <a:srgbClr val="FFFF00"/>
        </a:dk2>
        <a:lt2>
          <a:srgbClr val="C0C0C0"/>
        </a:lt2>
        <a:accent1>
          <a:srgbClr val="5F7F81"/>
        </a:accent1>
        <a:accent2>
          <a:srgbClr val="CCCCFF"/>
        </a:accent2>
        <a:accent3>
          <a:srgbClr val="DCDCDC"/>
        </a:accent3>
        <a:accent4>
          <a:srgbClr val="DCDCDC"/>
        </a:accent4>
        <a:accent5>
          <a:srgbClr val="B7C0C1"/>
        </a:accent5>
        <a:accent6>
          <a:srgbClr val="B7B7E5"/>
        </a:accent6>
        <a:hlink>
          <a:srgbClr val="66FF33"/>
        </a:hlink>
        <a:folHlink>
          <a:srgbClr val="66FFFF"/>
        </a:folHlink>
      </a:clrScheme>
      <a:clrMap bg1="lt1" tx1="dk1" bg2="lt2" tx2="dk2" accent1="accent1" accent2="accent2" accent3="accent3" accent4="accent4" accent5="accent5" accent6="accent6" hlink="hlink" folHlink="folHlink"/>
    </a:extraClrScheme>
    <a:extraClrScheme>
      <a:clrScheme name="">
        <a:dk1>
          <a:srgbClr val="FFFF99"/>
        </a:dk1>
        <a:lt1>
          <a:srgbClr val="336600"/>
        </a:lt1>
        <a:dk2>
          <a:srgbClr val="FFFFFF"/>
        </a:dk2>
        <a:lt2>
          <a:srgbClr val="969696"/>
        </a:lt2>
        <a:accent1>
          <a:srgbClr val="D2990A"/>
        </a:accent1>
        <a:accent2>
          <a:srgbClr val="CCCCFF"/>
        </a:accent2>
        <a:accent3>
          <a:srgbClr val="ADB9AA"/>
        </a:accent3>
        <a:accent4>
          <a:srgbClr val="DCDC83"/>
        </a:accent4>
        <a:accent5>
          <a:srgbClr val="E5CAAA"/>
        </a:accent5>
        <a:accent6>
          <a:srgbClr val="B7B7E5"/>
        </a:accent6>
        <a:hlink>
          <a:srgbClr val="00FFFF"/>
        </a:hlink>
        <a:folHlink>
          <a:srgbClr val="66FF66"/>
        </a:folHlink>
      </a:clrScheme>
      <a:clrMap bg1="lt1" tx1="dk1" bg2="lt2" tx2="dk2" accent1="accent1" accent2="accent2" accent3="accent3" accent4="accent4" accent5="accent5" accent6="accent6" hlink="hlink" folHlink="folHlink"/>
    </a:extraClrScheme>
    <a:extraClrScheme>
      <a:clrScheme name="">
        <a:dk1>
          <a:srgbClr val="CCFFFF"/>
        </a:dk1>
        <a:lt1>
          <a:srgbClr val="006699"/>
        </a:lt1>
        <a:dk2>
          <a:srgbClr val="FFFF00"/>
        </a:dk2>
        <a:lt2>
          <a:srgbClr val="969696"/>
        </a:lt2>
        <a:accent1>
          <a:srgbClr val="8D8DB3"/>
        </a:accent1>
        <a:accent2>
          <a:srgbClr val="FF7C80"/>
        </a:accent2>
        <a:accent3>
          <a:srgbClr val="AAB9CA"/>
        </a:accent3>
        <a:accent4>
          <a:srgbClr val="AFDCDC"/>
        </a:accent4>
        <a:accent5>
          <a:srgbClr val="C5C5D5"/>
        </a:accent5>
        <a:accent6>
          <a:srgbClr val="E56F72"/>
        </a:accent6>
        <a:hlink>
          <a:srgbClr val="99FF33"/>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FF9933"/>
        </a:lt1>
        <a:dk2>
          <a:srgbClr val="CCECFF"/>
        </a:dk2>
        <a:lt2>
          <a:srgbClr val="969696"/>
        </a:lt2>
        <a:accent1>
          <a:srgbClr val="376EA5"/>
        </a:accent1>
        <a:accent2>
          <a:srgbClr val="FF9933"/>
        </a:accent2>
        <a:accent3>
          <a:srgbClr val="FFCAAD"/>
        </a:accent3>
        <a:accent4>
          <a:srgbClr val="DCDCDC"/>
        </a:accent4>
        <a:accent5>
          <a:srgbClr val="AEBBCF"/>
        </a:accent5>
        <a:accent6>
          <a:srgbClr val="E5892D"/>
        </a:accent6>
        <a:hlink>
          <a:srgbClr val="FFFF66"/>
        </a:hlink>
        <a:folHlink>
          <a:srgbClr val="66FFFF"/>
        </a:folHlink>
      </a:clrScheme>
      <a:clrMap bg1="lt1" tx1="dk1" bg2="lt2" tx2="dk2" accent1="accent1" accent2="accent2" accent3="accent3" accent4="accent4" accent5="accent5" accent6="accent6" hlink="hlink" folHlink="folHlink"/>
    </a:extraClrScheme>
    <a:extraClrScheme>
      <a:clrScheme name="">
        <a:dk1>
          <a:srgbClr val="FFFFFF"/>
        </a:dk1>
        <a:lt1>
          <a:srgbClr val="2B8156"/>
        </a:lt1>
        <a:dk2>
          <a:srgbClr val="00FFFF"/>
        </a:dk2>
        <a:lt2>
          <a:srgbClr val="969696"/>
        </a:lt2>
        <a:accent1>
          <a:srgbClr val="5B8689"/>
        </a:accent1>
        <a:accent2>
          <a:srgbClr val="99FF99"/>
        </a:accent2>
        <a:accent3>
          <a:srgbClr val="ACC1B4"/>
        </a:accent3>
        <a:accent4>
          <a:srgbClr val="DCDCDC"/>
        </a:accent4>
        <a:accent5>
          <a:srgbClr val="B6C3C4"/>
        </a:accent5>
        <a:accent6>
          <a:srgbClr val="89E589"/>
        </a:accent6>
        <a:hlink>
          <a:srgbClr val="FFFF00"/>
        </a:hlink>
        <a:folHlink>
          <a:srgbClr val="D7C4E2"/>
        </a:folHlink>
      </a:clrScheme>
      <a:clrMap bg1="lt1" tx1="dk1" bg2="lt2" tx2="dk2" accent1="accent1" accent2="accent2" accent3="accent3" accent4="accent4" accent5="accent5" accent6="accent6" hlink="hlink" folHlink="folHlink"/>
    </a:extraClrScheme>
    <a:extraClrScheme>
      <a:clrScheme name="">
        <a:dk1>
          <a:srgbClr val="FFFF00"/>
        </a:dk1>
        <a:lt1>
          <a:srgbClr val="FFD5D5"/>
        </a:lt1>
        <a:dk2>
          <a:srgbClr val="00FF00"/>
        </a:dk2>
        <a:lt2>
          <a:srgbClr val="969696"/>
        </a:lt2>
        <a:accent1>
          <a:srgbClr val="008080"/>
        </a:accent1>
        <a:accent2>
          <a:srgbClr val="FF5050"/>
        </a:accent2>
        <a:accent3>
          <a:srgbClr val="FFE6E6"/>
        </a:accent3>
        <a:accent4>
          <a:srgbClr val="DCDC00"/>
        </a:accent4>
        <a:accent5>
          <a:srgbClr val="AAC1C1"/>
        </a:accent5>
        <a:accent6>
          <a:srgbClr val="E54747"/>
        </a:accent6>
        <a:hlink>
          <a:srgbClr val="99CC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CDESIGNC</Template>
  <TotalTime>48</TotalTime>
  <Words>3316</Words>
  <Application>Microsoft Office PowerPoint</Application>
  <PresentationFormat>全屏显示(4:3)</PresentationFormat>
  <Paragraphs>238</Paragraphs>
  <Slides>38</Slides>
  <Notes>0</Notes>
  <HiddenSlides>0</HiddenSlides>
  <MMClips>2</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38</vt:i4>
      </vt:variant>
    </vt:vector>
  </HeadingPairs>
  <TitlesOfParts>
    <vt:vector size="53" baseType="lpstr">
      <vt:lpstr>黑体</vt:lpstr>
      <vt:lpstr>华文行楷</vt:lpstr>
      <vt:lpstr>华文隶书</vt:lpstr>
      <vt:lpstr>华文新魏</vt:lpstr>
      <vt:lpstr>楷体_GB2312</vt:lpstr>
      <vt:lpstr>隶书</vt:lpstr>
      <vt:lpstr>宋体</vt:lpstr>
      <vt:lpstr>微软雅黑</vt:lpstr>
      <vt:lpstr>Arial</vt:lpstr>
      <vt:lpstr>Tahoma</vt:lpstr>
      <vt:lpstr>Times New Roman</vt:lpstr>
      <vt:lpstr>Wingdings</vt:lpstr>
      <vt:lpstr>熊猫翠竹</vt:lpstr>
      <vt:lpstr>默认设计模板</vt:lpstr>
      <vt:lpstr>1_默认设计模板</vt:lpstr>
      <vt:lpstr>PowerPoint 演示文稿</vt:lpstr>
      <vt:lpstr>作者介绍</vt:lpstr>
      <vt:lpstr>重点字词</vt:lpstr>
      <vt:lpstr>PowerPoint 演示文稿</vt:lpstr>
      <vt:lpstr>思考:文章可以分为几个层次?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把“小草偷偷地从土里钻出来”换为“小草一下子从土里生出来”，体会其表达效果有何不同。哪个好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另一方面用雨中的景物和人的活动从侧面来衬托春雨的静谧安宁。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中心</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Lenovo</cp:lastModifiedBy>
  <cp:revision>83</cp:revision>
  <dcterms:created xsi:type="dcterms:W3CDTF">2002-11-12T13:08:00Z</dcterms:created>
  <dcterms:modified xsi:type="dcterms:W3CDTF">2019-09-10T08:33:16Z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