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6" r:id="rId3"/>
    <p:sldId id="298" r:id="rId4"/>
    <p:sldId id="268" r:id="rId5"/>
    <p:sldId id="267" r:id="rId6"/>
    <p:sldId id="258" r:id="rId7"/>
    <p:sldId id="277" r:id="rId8"/>
    <p:sldId id="260" r:id="rId9"/>
    <p:sldId id="297" r:id="rId10"/>
    <p:sldId id="269" r:id="rId11"/>
    <p:sldId id="287" r:id="rId12"/>
    <p:sldId id="288" r:id="rId13"/>
    <p:sldId id="290" r:id="rId14"/>
    <p:sldId id="292" r:id="rId15"/>
    <p:sldId id="293" r:id="rId16"/>
    <p:sldId id="284" r:id="rId17"/>
    <p:sldId id="264" r:id="rId18"/>
    <p:sldId id="279" r:id="rId19"/>
    <p:sldId id="285" r:id="rId20"/>
    <p:sldId id="294" r:id="rId21"/>
    <p:sldId id="295" r:id="rId22"/>
    <p:sldId id="296" r:id="rId23"/>
    <p:sldId id="275" r:id="rId24"/>
    <p:sldId id="274" r:id="rId25"/>
    <p:sldId id="282" r:id="rId26"/>
    <p:sldId id="273" r:id="rId27"/>
    <p:sldId id="27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522" autoAdjust="0"/>
    <p:restoredTop sz="89057" autoAdjust="0"/>
  </p:normalViewPr>
  <p:slideViewPr>
    <p:cSldViewPr snapToGrid="0">
      <p:cViewPr varScale="1">
        <p:scale>
          <a:sx n="78" d="100"/>
          <a:sy n="78" d="100"/>
        </p:scale>
        <p:origin x="164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F6CB8-067F-4EA7-B0C0-9218A7C4A916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2C547-4451-4211-803C-32643F50B8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6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找学生读？谁写的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2C547-4451-4211-803C-32643F50B8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18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让学生读问题，突出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2C547-4451-4211-803C-32643F50B8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75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让学生读问题，突出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2C547-4451-4211-803C-32643F50B8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2C547-4451-4211-803C-32643F50B88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54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6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24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81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381" y="0"/>
            <a:ext cx="9148763" cy="686593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148610" y="3149728"/>
            <a:ext cx="4846781" cy="520572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2400" baseline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681391" y="2085977"/>
            <a:ext cx="7781221" cy="866415"/>
          </a:xfrm>
        </p:spPr>
        <p:txBody>
          <a:bodyPr>
            <a:noAutofit/>
          </a:bodyPr>
          <a:lstStyle>
            <a:lvl1pPr algn="ctr">
              <a:defRPr sz="3600" baseline="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368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8650" y="425549"/>
            <a:ext cx="788670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2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658900" y="2613600"/>
            <a:ext cx="4796000" cy="1056700"/>
          </a:xfrm>
          <a:solidFill>
            <a:schemeClr val="accent3"/>
          </a:solidFill>
          <a:ln>
            <a:noFill/>
          </a:ln>
        </p:spPr>
        <p:txBody>
          <a:bodyPr anchor="ctr" anchorCtr="0"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2901225" y="3670300"/>
            <a:ext cx="4237834" cy="469900"/>
          </a:xfrm>
          <a:prstGeom prst="roundRect">
            <a:avLst>
              <a:gd name="adj" fmla="val 50000"/>
            </a:avLst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cxnSp>
        <p:nvCxnSpPr>
          <p:cNvPr id="7" name="MH_Others_1"/>
          <p:cNvCxnSpPr/>
          <p:nvPr>
            <p:custDataLst>
              <p:tags r:id="rId1"/>
            </p:custDataLst>
          </p:nvPr>
        </p:nvCxnSpPr>
        <p:spPr>
          <a:xfrm>
            <a:off x="2652713" y="641936"/>
            <a:ext cx="0" cy="5002304"/>
          </a:xfrm>
          <a:prstGeom prst="line">
            <a:avLst/>
          </a:prstGeom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3"/>
                </a:gs>
                <a:gs pos="100000">
                  <a:srgbClr val="FFFFFF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27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28651" y="1295961"/>
            <a:ext cx="3784352" cy="487302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730998" y="1292268"/>
            <a:ext cx="3784352" cy="4873022"/>
          </a:xfrm>
        </p:spPr>
        <p:txBody>
          <a:bodyPr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147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8650" y="557311"/>
            <a:ext cx="7886700" cy="698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28650" y="2200274"/>
            <a:ext cx="3868340" cy="4035426"/>
          </a:xfrm>
        </p:spPr>
        <p:txBody>
          <a:bodyPr/>
          <a:lstStyle>
            <a:lvl1pPr>
              <a:defRPr sz="2400"/>
            </a:lvl1pPr>
            <a:lvl3pPr>
              <a:defRPr sz="18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959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27959" y="2200274"/>
            <a:ext cx="3887391" cy="4035426"/>
          </a:xfrm>
        </p:spPr>
        <p:txBody>
          <a:bodyPr/>
          <a:lstStyle>
            <a:lvl1pPr>
              <a:defRPr sz="2400"/>
            </a:lvl1pPr>
            <a:lvl3pPr>
              <a:defRPr sz="1800">
                <a:solidFill>
                  <a:srgbClr val="000000"/>
                </a:solidFill>
              </a:defRPr>
            </a:lvl3pPr>
            <a:lvl4pPr>
              <a:defRPr sz="1800">
                <a:solidFill>
                  <a:srgbClr val="00000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530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332832" y="2936875"/>
            <a:ext cx="2312987" cy="2311400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55419" y="3906839"/>
            <a:ext cx="1317625" cy="1317625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923756" y="3624263"/>
            <a:ext cx="887412" cy="889000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55093" y="1268414"/>
            <a:ext cx="4052888" cy="4052887"/>
          </a:xfrm>
          <a:prstGeom prst="ellipse">
            <a:avLst/>
          </a:prstGeom>
          <a:solidFill>
            <a:schemeClr val="accent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/>
          </a:p>
        </p:txBody>
      </p:sp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3002428" y="2416600"/>
            <a:ext cx="3360272" cy="172800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43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216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628650" y="586800"/>
            <a:ext cx="7886700" cy="698400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972900" y="1882800"/>
            <a:ext cx="3258000" cy="37404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4387050" y="1879900"/>
            <a:ext cx="3740950" cy="374040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0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5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814509" y="352245"/>
            <a:ext cx="700841" cy="5832655"/>
          </a:xfrm>
        </p:spPr>
        <p:txBody>
          <a:bodyPr vert="horz" anchor="t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0" y="352245"/>
            <a:ext cx="7092950" cy="5832655"/>
          </a:xfrm>
        </p:spPr>
        <p:txBody>
          <a:bodyPr vert="eaVert"/>
          <a:lstStyle>
            <a:lvl1pPr>
              <a:spcBef>
                <a:spcPts val="225"/>
              </a:spcBef>
              <a:spcAft>
                <a:spcPts val="225"/>
              </a:spcAft>
              <a:defRPr sz="2400"/>
            </a:lvl1pPr>
            <a:lvl2pPr marL="405130" indent="-135255">
              <a:spcBef>
                <a:spcPts val="225"/>
              </a:spcBef>
              <a:spcAft>
                <a:spcPts val="225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lvl2pPr>
            <a:lvl3pPr marL="539750" indent="-135255">
              <a:spcBef>
                <a:spcPts val="225"/>
              </a:spcBef>
              <a:spcAft>
                <a:spcPts val="225"/>
              </a:spcAft>
              <a:defRPr/>
            </a:lvl3pPr>
            <a:lvl4pPr marL="675005" indent="-135255">
              <a:spcBef>
                <a:spcPts val="225"/>
              </a:spcBef>
              <a:spcAft>
                <a:spcPts val="225"/>
              </a:spcAft>
              <a:defRPr>
                <a:solidFill>
                  <a:srgbClr val="000000"/>
                </a:solidFill>
              </a:defRPr>
            </a:lvl4pPr>
            <a:lvl5pPr marL="810260" indent="-135255">
              <a:spcBef>
                <a:spcPts val="225"/>
              </a:spcBef>
              <a:spcAft>
                <a:spcPts val="225"/>
              </a:spcAft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399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628651" y="635000"/>
            <a:ext cx="7886700" cy="5588000"/>
          </a:xfrm>
        </p:spPr>
        <p:txBody>
          <a:bodyPr/>
          <a:lstStyle>
            <a:lvl1pPr marL="0" indent="215900">
              <a:spcBef>
                <a:spcPts val="0"/>
              </a:spcBef>
              <a:spcAft>
                <a:spcPts val="0"/>
              </a:spcAft>
              <a:defRPr sz="2400">
                <a:solidFill>
                  <a:srgbClr val="000000"/>
                </a:solidFill>
              </a:defRPr>
            </a:lvl1pPr>
            <a:lvl2pPr marL="405130" indent="-135255"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lvl2pPr>
            <a:lvl3pPr marL="539750" indent="-135255">
              <a:defRPr sz="1800"/>
            </a:lvl3pPr>
            <a:lvl4pPr marL="675005" indent="-135255">
              <a:defRPr sz="1800"/>
            </a:lvl4pPr>
            <a:lvl5pPr marL="810260" indent="-135255"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690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63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6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14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696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7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4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2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2A82B-B083-41B1-9F04-745EDB97D00C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E550E-A53D-4F8C-A0F7-0EA78BF784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4763"/>
            <a:ext cx="9144000" cy="684847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870" y="342900"/>
            <a:ext cx="7895791" cy="76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29" name="KSO_BC1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28650" y="1270000"/>
            <a:ext cx="7886700" cy="49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6EF2F5ED-D19D-4097-92A9-D6092B3D6E68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A7AAEAA2-D029-4D23-B6D5-DE004B8B3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051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atin typeface="Arial" panose="020B0604020202020204" pitchFamily="34" charset="0"/>
          <a:ea typeface="黑体" panose="02010609060101010101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25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67970" indent="-267970" algn="just" rtl="0" fontAlgn="base">
        <a:spcBef>
          <a:spcPts val="225"/>
        </a:spcBef>
        <a:spcAft>
          <a:spcPts val="225"/>
        </a:spcAft>
        <a:buClr>
          <a:schemeClr val="accent2"/>
        </a:buClr>
        <a:buSzPct val="60000"/>
        <a:buFont typeface="Wingdings 2" pitchFamily="18" charset="2"/>
        <a:buChar char=""/>
        <a:defRPr sz="2400" kern="1200">
          <a:solidFill>
            <a:srgbClr val="000000"/>
          </a:solidFill>
          <a:latin typeface="Arial" panose="020B0604020202020204" pitchFamily="34" charset="0"/>
          <a:ea typeface="黑体" panose="02010609060101010101" charset="-122"/>
          <a:cs typeface="+mn-cs"/>
        </a:defRPr>
      </a:lvl1pPr>
      <a:lvl2pPr marL="269875" indent="-135255" algn="just" rtl="0" fontAlgn="base"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幼圆" pitchFamily="49" charset="-122"/>
          <a:ea typeface="黑体" panose="02010609060101010101" charset="-122"/>
          <a:cs typeface="+mn-cs"/>
        </a:defRPr>
      </a:lvl2pPr>
      <a:lvl3pPr marL="405130" indent="-135255" algn="l" rtl="0" fontAlgn="base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35255" algn="l" rtl="0" fontAlgn="base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75005" indent="-135255" algn="l" rtl="0" fontAlgn="base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770671"/>
            <a:ext cx="7772400" cy="2387600"/>
          </a:xfrm>
        </p:spPr>
        <p:txBody>
          <a:bodyPr/>
          <a:lstStyle/>
          <a:p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巴黎圣母院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研读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92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599017"/>
              </p:ext>
            </p:extLst>
          </p:nvPr>
        </p:nvGraphicFramePr>
        <p:xfrm>
          <a:off x="216815" y="510879"/>
          <a:ext cx="8691516" cy="5656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7172">
                  <a:extLst>
                    <a:ext uri="{9D8B030D-6E8A-4147-A177-3AD203B41FA5}">
                      <a16:colId xmlns:a16="http://schemas.microsoft.com/office/drawing/2014/main" val="2440358604"/>
                    </a:ext>
                  </a:extLst>
                </a:gridCol>
                <a:gridCol w="2897172">
                  <a:extLst>
                    <a:ext uri="{9D8B030D-6E8A-4147-A177-3AD203B41FA5}">
                      <a16:colId xmlns:a16="http://schemas.microsoft.com/office/drawing/2014/main" val="1118028649"/>
                    </a:ext>
                  </a:extLst>
                </a:gridCol>
                <a:gridCol w="2897172">
                  <a:extLst>
                    <a:ext uri="{9D8B030D-6E8A-4147-A177-3AD203B41FA5}">
                      <a16:colId xmlns:a16="http://schemas.microsoft.com/office/drawing/2014/main" val="2310902268"/>
                    </a:ext>
                  </a:extLst>
                </a:gridCol>
              </a:tblGrid>
              <a:tr h="987563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  <a:p>
                      <a:pPr indent="66675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（身份）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334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爱斯梅拉达的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关系（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举出相关故事情节加以简要说明）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“爱”爱斯梅拉达的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4498989"/>
                  </a:ext>
                </a:extLst>
              </a:tr>
              <a:tr h="987354"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甘果瓦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391721"/>
                  </a:ext>
                </a:extLst>
              </a:tr>
              <a:tr h="987563"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克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洛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德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183558"/>
                  </a:ext>
                </a:extLst>
              </a:tr>
              <a:tr h="987563"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弗比斯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3789706"/>
                  </a:ext>
                </a:extLst>
              </a:tr>
              <a:tr h="987563">
                <a:tc>
                  <a:txBody>
                    <a:bodyPr/>
                    <a:lstStyle/>
                    <a:p>
                      <a:pPr indent="66675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卡西莫多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000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31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256000"/>
              </p:ext>
            </p:extLst>
          </p:nvPr>
        </p:nvGraphicFramePr>
        <p:xfrm>
          <a:off x="329937" y="301658"/>
          <a:ext cx="8587820" cy="6193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648">
                  <a:extLst>
                    <a:ext uri="{9D8B030D-6E8A-4147-A177-3AD203B41FA5}">
                      <a16:colId xmlns:a16="http://schemas.microsoft.com/office/drawing/2014/main" val="1380532236"/>
                    </a:ext>
                  </a:extLst>
                </a:gridCol>
                <a:gridCol w="4207869">
                  <a:extLst>
                    <a:ext uri="{9D8B030D-6E8A-4147-A177-3AD203B41FA5}">
                      <a16:colId xmlns:a16="http://schemas.microsoft.com/office/drawing/2014/main" val="3178939709"/>
                    </a:ext>
                  </a:extLst>
                </a:gridCol>
                <a:gridCol w="2666303">
                  <a:extLst>
                    <a:ext uri="{9D8B030D-6E8A-4147-A177-3AD203B41FA5}">
                      <a16:colId xmlns:a16="http://schemas.microsoft.com/office/drawing/2014/main" val="3342723128"/>
                    </a:ext>
                  </a:extLst>
                </a:gridCol>
              </a:tblGrid>
              <a:tr h="1854149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人物（</a:t>
                      </a:r>
                      <a:r>
                        <a:rPr lang="zh-CN" sz="2800" kern="100" dirty="0">
                          <a:effectLst/>
                        </a:rPr>
                        <a:t>身份）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334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与</a:t>
                      </a:r>
                      <a:r>
                        <a:rPr lang="zh-CN" sz="2800" kern="100" dirty="0">
                          <a:effectLst/>
                        </a:rPr>
                        <a:t>爱斯梅拉达的</a:t>
                      </a:r>
                      <a:r>
                        <a:rPr lang="zh-CN" sz="2800" kern="100" dirty="0" smtClean="0">
                          <a:effectLst/>
                        </a:rPr>
                        <a:t>关系</a:t>
                      </a:r>
                    </a:p>
                    <a:p>
                      <a:pPr indent="33337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（举出相关故事情节加以简要说明）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“爱”爱斯梅拉达的原因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3433835"/>
                  </a:ext>
                </a:extLst>
              </a:tr>
              <a:tr h="4339261">
                <a:tc>
                  <a:txBody>
                    <a:bodyPr/>
                    <a:lstStyle/>
                    <a:p>
                      <a:pPr indent="133350"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indent="133350"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甘果瓦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（戏剧家）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看爱斯梅拉达跳舞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被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爱斯梅拉达救了一命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结为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名义上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夫妻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帮助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克洛德把爱斯梅拉达骗出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圣母院</a:t>
                      </a: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，是杀死爱斯梅拉达的帮凶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美貌，感激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324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87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724009"/>
              </p:ext>
            </p:extLst>
          </p:nvPr>
        </p:nvGraphicFramePr>
        <p:xfrm>
          <a:off x="329937" y="301658"/>
          <a:ext cx="8587820" cy="6193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648">
                  <a:extLst>
                    <a:ext uri="{9D8B030D-6E8A-4147-A177-3AD203B41FA5}">
                      <a16:colId xmlns:a16="http://schemas.microsoft.com/office/drawing/2014/main" val="1380532236"/>
                    </a:ext>
                  </a:extLst>
                </a:gridCol>
                <a:gridCol w="4207869">
                  <a:extLst>
                    <a:ext uri="{9D8B030D-6E8A-4147-A177-3AD203B41FA5}">
                      <a16:colId xmlns:a16="http://schemas.microsoft.com/office/drawing/2014/main" val="3178939709"/>
                    </a:ext>
                  </a:extLst>
                </a:gridCol>
                <a:gridCol w="2666303">
                  <a:extLst>
                    <a:ext uri="{9D8B030D-6E8A-4147-A177-3AD203B41FA5}">
                      <a16:colId xmlns:a16="http://schemas.microsoft.com/office/drawing/2014/main" val="3342723128"/>
                    </a:ext>
                  </a:extLst>
                </a:gridCol>
              </a:tblGrid>
              <a:tr h="1854149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人物（</a:t>
                      </a:r>
                      <a:r>
                        <a:rPr lang="zh-CN" sz="2800" kern="100" dirty="0">
                          <a:effectLst/>
                        </a:rPr>
                        <a:t>身份）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334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与</a:t>
                      </a:r>
                      <a:r>
                        <a:rPr lang="zh-CN" sz="2800" kern="100" dirty="0">
                          <a:effectLst/>
                        </a:rPr>
                        <a:t>爱斯梅拉达的</a:t>
                      </a:r>
                      <a:r>
                        <a:rPr lang="zh-CN" sz="2800" kern="100" dirty="0" smtClean="0">
                          <a:effectLst/>
                        </a:rPr>
                        <a:t>关系</a:t>
                      </a:r>
                    </a:p>
                    <a:p>
                      <a:pPr indent="33337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（举出相关故事情节加以简要说明）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“爱”爱斯梅拉达的原因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3433835"/>
                  </a:ext>
                </a:extLst>
              </a:tr>
              <a:tr h="4339261"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</a:rPr>
                        <a:t>克洛</a:t>
                      </a:r>
                      <a:endParaRPr lang="en-US" altLang="zh-CN" sz="2800" kern="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（</a:t>
                      </a:r>
                      <a:r>
                        <a:rPr lang="zh-CN" altLang="en-US" sz="2800" kern="100" dirty="0" smtClean="0">
                          <a:effectLst/>
                        </a:rPr>
                        <a:t>副主教</a:t>
                      </a:r>
                      <a:r>
                        <a:rPr lang="zh-CN" sz="2800" kern="100" dirty="0" smtClean="0">
                          <a:effectLst/>
                        </a:rPr>
                        <a:t>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看爱斯梅拉达跳舞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指使卡西莫多绑架爱斯梅拉达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跟踪并偷听梅拉达和弗比斯约会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刺杀弗比斯，嫁祸于梅拉达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威逼利诱梅拉达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把梅拉达迫害致死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美貌</a:t>
                      </a: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</a:rPr>
                        <a:t>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324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2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9131865"/>
              </p:ext>
            </p:extLst>
          </p:nvPr>
        </p:nvGraphicFramePr>
        <p:xfrm>
          <a:off x="329937" y="301658"/>
          <a:ext cx="8587820" cy="6193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648">
                  <a:extLst>
                    <a:ext uri="{9D8B030D-6E8A-4147-A177-3AD203B41FA5}">
                      <a16:colId xmlns:a16="http://schemas.microsoft.com/office/drawing/2014/main" val="1380532236"/>
                    </a:ext>
                  </a:extLst>
                </a:gridCol>
                <a:gridCol w="4207869">
                  <a:extLst>
                    <a:ext uri="{9D8B030D-6E8A-4147-A177-3AD203B41FA5}">
                      <a16:colId xmlns:a16="http://schemas.microsoft.com/office/drawing/2014/main" val="3178939709"/>
                    </a:ext>
                  </a:extLst>
                </a:gridCol>
                <a:gridCol w="2666303">
                  <a:extLst>
                    <a:ext uri="{9D8B030D-6E8A-4147-A177-3AD203B41FA5}">
                      <a16:colId xmlns:a16="http://schemas.microsoft.com/office/drawing/2014/main" val="3342723128"/>
                    </a:ext>
                  </a:extLst>
                </a:gridCol>
              </a:tblGrid>
              <a:tr h="1854149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人物（</a:t>
                      </a:r>
                      <a:r>
                        <a:rPr lang="zh-CN" sz="2800" kern="100" dirty="0">
                          <a:effectLst/>
                        </a:rPr>
                        <a:t>身份）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334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与</a:t>
                      </a:r>
                      <a:r>
                        <a:rPr lang="zh-CN" sz="2800" kern="100" dirty="0">
                          <a:effectLst/>
                        </a:rPr>
                        <a:t>爱斯梅拉达的</a:t>
                      </a:r>
                      <a:r>
                        <a:rPr lang="zh-CN" sz="2800" kern="100" dirty="0" smtClean="0">
                          <a:effectLst/>
                        </a:rPr>
                        <a:t>关系</a:t>
                      </a:r>
                    </a:p>
                    <a:p>
                      <a:pPr indent="33337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（举出相关故事情节加以简要说明）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“爱”爱斯梅拉达的原因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3433835"/>
                  </a:ext>
                </a:extLst>
              </a:tr>
              <a:tr h="4339261">
                <a:tc>
                  <a:txBody>
                    <a:bodyPr/>
                    <a:lstStyle/>
                    <a:p>
                      <a:pPr indent="133350" algn="l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133350" algn="l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弗比斯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（卫队长）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在卡西莫多和克洛德绑架爱斯梅拉达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偶然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救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梅拉达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已有婚约的情况下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哄骗梅拉达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与之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约会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在梅拉达遭遇危险时弃之不顾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美貌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324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561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419750"/>
              </p:ext>
            </p:extLst>
          </p:nvPr>
        </p:nvGraphicFramePr>
        <p:xfrm>
          <a:off x="329937" y="301658"/>
          <a:ext cx="8587820" cy="6193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3648">
                  <a:extLst>
                    <a:ext uri="{9D8B030D-6E8A-4147-A177-3AD203B41FA5}">
                      <a16:colId xmlns:a16="http://schemas.microsoft.com/office/drawing/2014/main" val="1380532236"/>
                    </a:ext>
                  </a:extLst>
                </a:gridCol>
                <a:gridCol w="4215813">
                  <a:extLst>
                    <a:ext uri="{9D8B030D-6E8A-4147-A177-3AD203B41FA5}">
                      <a16:colId xmlns:a16="http://schemas.microsoft.com/office/drawing/2014/main" val="3178939709"/>
                    </a:ext>
                  </a:extLst>
                </a:gridCol>
                <a:gridCol w="2658359">
                  <a:extLst>
                    <a:ext uri="{9D8B030D-6E8A-4147-A177-3AD203B41FA5}">
                      <a16:colId xmlns:a16="http://schemas.microsoft.com/office/drawing/2014/main" val="3342723128"/>
                    </a:ext>
                  </a:extLst>
                </a:gridCol>
              </a:tblGrid>
              <a:tr h="1854149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人物（</a:t>
                      </a:r>
                      <a:r>
                        <a:rPr lang="zh-CN" sz="2800" kern="100" dirty="0">
                          <a:effectLst/>
                        </a:rPr>
                        <a:t>身份）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3342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与</a:t>
                      </a:r>
                      <a:r>
                        <a:rPr lang="zh-CN" sz="2800" kern="100" dirty="0">
                          <a:effectLst/>
                        </a:rPr>
                        <a:t>爱斯梅拉达的</a:t>
                      </a:r>
                      <a:r>
                        <a:rPr lang="zh-CN" sz="2800" kern="100" dirty="0" smtClean="0">
                          <a:effectLst/>
                        </a:rPr>
                        <a:t>关系</a:t>
                      </a:r>
                    </a:p>
                    <a:p>
                      <a:pPr indent="333375"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</a:rPr>
                        <a:t>（举出相关故事情节加以简要说明）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“爱”爱斯梅拉达的原因</a:t>
                      </a:r>
                      <a:endParaRPr lang="zh-CN" sz="2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3433835"/>
                  </a:ext>
                </a:extLst>
              </a:tr>
              <a:tr h="4339261">
                <a:tc>
                  <a:txBody>
                    <a:bodyPr/>
                    <a:lstStyle/>
                    <a:p>
                      <a:pPr indent="66675"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6675"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卡西莫多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（敲钟人）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帮助克洛德绑架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梅拉达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危难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时被梅拉达送水的举动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感动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将受绞刑的梅拉达救回圣母院并照顾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她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为了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梅拉达而杀死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克洛德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抱</a:t>
                      </a:r>
                      <a:r>
                        <a:rPr lang="zh-CN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着梅拉达的尸体</a:t>
                      </a: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死去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美丽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善良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纯真</a:t>
                      </a:r>
                      <a:endParaRPr lang="en-US" altLang="zh-CN" sz="2800" kern="100" dirty="0" smtClean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救命之恩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7324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08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8232546" cy="4351338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活动三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有问题</a:t>
            </a:r>
            <a:r>
              <a:rPr lang="zh-CN" altLang="en-US" sz="4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来答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4000" dirty="0" smtClean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尝试解答同学们所提出的问题。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547" y="0"/>
            <a:ext cx="8950568" cy="679645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同学们的问题：</a:t>
            </a:r>
            <a:r>
              <a:rPr lang="en-US" altLang="zh-CN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、关于卡西莫多</a:t>
            </a:r>
            <a:endParaRPr lang="en-US" altLang="zh-CN" sz="39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卡西莫多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其实是一个善良的人，但为什么要帮教会去劫持女郎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卡西莫多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既听从主教，又听从女主，他有没有自己的想法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1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546" y="0"/>
            <a:ext cx="8969331" cy="679645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同学们的问题：</a:t>
            </a:r>
            <a:r>
              <a:rPr lang="en-US" altLang="zh-CN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9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、关于克洛德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克洛德完全就是一个别人家的孩子的典范，从小爱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学习，并且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年纪轻轻便富有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同情心。继续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往后读，随着时间推移，他比之前性情大变，不如之前性格那样温和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最让我无语的是，他竟派养子去袭击一名舞女。说真的，一下子就读傻了，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为什么前面写成完人的人，要干出这么一个伤天害理的事情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766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6290624" cy="690676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延伸：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2803" y="1300899"/>
            <a:ext cx="8710367" cy="48760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你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如何评价以上四人对爱斯梅拉达的“爱”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？你认为谁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对爱斯梅拉达是“真爱”？为什么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6290624" cy="690676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延伸：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2804" y="820132"/>
            <a:ext cx="8653806" cy="60378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</a:t>
            </a:r>
            <a:r>
              <a:rPr lang="en-US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如何评价以上四人对爱斯梅拉达的“爱”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？你认为谁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对爱斯梅拉达是“真爱”？为什么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甘果瓦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：似爱非爱，以对物质的追求为上，爱自己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胜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过爱梅拉达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克洛德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得不到就要毁灭之的畸形之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弗比斯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虚浮的、带有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欺骗性的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爱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卡西莫多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：默默守护的爱，甘愿为爱牺牲、付出一切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真正的爱应该是甘于付出的，而不是一味索取、占有甚至毁灭之。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23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smtClean="0">
                <a:solidFill>
                  <a:srgbClr val="1B5E86"/>
                </a:solidFill>
                <a:latin typeface="+mj-lt"/>
                <a:ea typeface="+mj-ea"/>
              </a:rPr>
              <a:t>外国文学名著的阅读</a:t>
            </a:r>
          </a:p>
        </p:txBody>
      </p:sp>
      <p:sp>
        <p:nvSpPr>
          <p:cNvPr id="26627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latin typeface="+mn-lt"/>
                <a:ea typeface="+mn-ea"/>
              </a:rPr>
              <a:t>“想说爱你不容易”——外国文学名著阅读的困难</a:t>
            </a: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latin typeface="+mn-lt"/>
                <a:ea typeface="+mn-ea"/>
              </a:rPr>
              <a:t>久远而且陌生的</a:t>
            </a: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</a:rPr>
              <a:t>时代背景</a:t>
            </a: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latin typeface="+mn-lt"/>
                <a:ea typeface="+mn-ea"/>
              </a:rPr>
              <a:t>语言的</a:t>
            </a: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</a:rPr>
              <a:t>表达习惯</a:t>
            </a:r>
            <a:r>
              <a:rPr lang="zh-CN" altLang="en-US" dirty="0">
                <a:latin typeface="+mn-lt"/>
                <a:ea typeface="+mn-ea"/>
              </a:rPr>
              <a:t>差别</a:t>
            </a: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latin typeface="+mn-lt"/>
                <a:ea typeface="+mn-ea"/>
              </a:rPr>
              <a:t>作品中表现的文化传统、体现的民族心理和审美观念这些</a:t>
            </a: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</a:rPr>
              <a:t>异质文化</a:t>
            </a:r>
            <a:r>
              <a:rPr lang="zh-CN" altLang="en-US" dirty="0">
                <a:latin typeface="+mn-lt"/>
                <a:ea typeface="+mn-ea"/>
              </a:rPr>
              <a:t>的特点</a:t>
            </a: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latin typeface="+mn-lt"/>
                <a:ea typeface="+mn-ea"/>
              </a:rPr>
              <a:t>审美上</a:t>
            </a: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</a:rPr>
              <a:t>心理距离</a:t>
            </a: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endParaRPr lang="zh-CN" altLang="en-US" dirty="0">
              <a:latin typeface="+mn-lt"/>
              <a:ea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SzTx/>
              <a:buChar char="•"/>
            </a:pPr>
            <a:r>
              <a:rPr lang="zh-CN" altLang="en-US" dirty="0">
                <a:solidFill>
                  <a:srgbClr val="7030A0"/>
                </a:solidFill>
                <a:latin typeface="+mn-lt"/>
                <a:ea typeface="+mn-ea"/>
              </a:rPr>
              <a:t>阅读经典，减少浮躁，沉潜历史，受益无穷。——王蒙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47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6290624" cy="690676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延伸：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2804" y="820132"/>
            <a:ext cx="8653806" cy="60378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你认为爱斯梅拉达为什么会疯狂地爱上弗比斯？两人的感情结局给了你怎样的人生启示？请联系小说内容和现实生活谈谈你的认识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的相关问题：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为什么一个心地善良、看破世俗的吉普赛女郎会喜欢上一个用“肆无忌惮的狂妄腔调”说话的弗比斯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队长呢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61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963" y="103695"/>
            <a:ext cx="8653806" cy="60378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被弗比斯救了一命，有感激之情？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自己是率真、善良的，天真的以为弗比斯也是善良的爱她的？</a:t>
            </a: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涉世不深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，被弗比斯的外表所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吸引？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7963" y="5042198"/>
            <a:ext cx="8639731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不能只重一个人的外表，更要注重其心灵、品质</a:t>
            </a:r>
            <a:endParaRPr lang="en-US" altLang="zh-CN" sz="3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57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2168" y="497102"/>
            <a:ext cx="3179779" cy="530419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内容总结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9365" y="1027520"/>
            <a:ext cx="8597245" cy="544869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人物及其关系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：共五位主要人物，其中四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位男主人公都“爱”女主人公爱斯梅拉达，但他们“爱”女主人公的原因和行为表现各有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差异。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：略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：真正的爱应该是甘于付出的，而不是一味索取、占有甚至毁灭之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//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看一个人不能仅仅看外表，更要注重其心灵、品质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对真善美的赞扬，对假恶丑的批判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312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59747" y="478249"/>
            <a:ext cx="2538756" cy="407872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3236" y="1561675"/>
            <a:ext cx="760095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我们以上的分析和讨论主要用到了什么方法？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5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472" y="788676"/>
            <a:ext cx="851535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是一切理解和思维的基础，我们正是通过比较来了解世界上的一切的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俄国教育家 乌申斯基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74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92362" y="-153349"/>
            <a:ext cx="2510475" cy="53042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对照法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895" y="575034"/>
            <a:ext cx="889242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一、对照的角度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对照：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不同人物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人物的丰富性、多样性</a:t>
            </a:r>
            <a:endParaRPr lang="en-US" altLang="zh-CN" sz="30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对照：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同一人物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人物的复杂性、变化性</a:t>
            </a:r>
            <a:endParaRPr lang="en-US" altLang="zh-CN" sz="30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二、对照点的选取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身份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、性格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、行为表现等</a:t>
            </a:r>
            <a:endParaRPr lang="en-US" alt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三、对照的作用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更深入分析人物及人物间的关系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更全面梳理故事情节</a:t>
            </a:r>
            <a:endParaRPr lang="en-US" alt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更易</a:t>
            </a: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于凸显作品主旨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79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作业：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46" y="1690689"/>
            <a:ext cx="9001307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请同学们用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对照阅读法</a:t>
            </a:r>
            <a:r>
              <a:rPr lang="zh-CN" altLang="en-US" sz="3200" b="1" dirty="0" smtClean="0"/>
              <a:t>分析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改变一生的事件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，理清其中的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主要情节</a:t>
            </a:r>
            <a:r>
              <a:rPr lang="zh-CN" altLang="en-US" sz="3200" b="1" dirty="0" smtClean="0"/>
              <a:t>、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人物及其关系</a:t>
            </a:r>
            <a:r>
              <a:rPr lang="zh-CN" altLang="en-US" sz="3200" b="1" dirty="0" smtClean="0"/>
              <a:t>，并尝试归纳作品的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主旨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 dirty="0" smtClean="0"/>
              <a:t>（注：可以自主设计表格加以呈现）</a:t>
            </a:r>
            <a:endParaRPr lang="en-US" altLang="zh-CN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48102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5416"/>
          <a:stretch/>
        </p:blipFill>
        <p:spPr>
          <a:xfrm>
            <a:off x="6609015" y="0"/>
            <a:ext cx="2534985" cy="28135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22591"/>
          <a:stretch/>
        </p:blipFill>
        <p:spPr>
          <a:xfrm>
            <a:off x="1" y="4202723"/>
            <a:ext cx="2743200" cy="26552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576145" cy="3059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7265" y="4202722"/>
            <a:ext cx="2276735" cy="26552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4635" y="2935897"/>
            <a:ext cx="38100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8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992" y="2141171"/>
            <a:ext cx="8449408" cy="1325563"/>
          </a:xfrm>
        </p:spPr>
        <p:txBody>
          <a:bodyPr>
            <a:normAutofit fontScale="9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“连连看”</a:t>
            </a: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猜猜同学们用文字所描述的是作品中的哪一人物。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8763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007810" cy="67261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他一心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钻于学术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，他老成持重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，冷酷又无情。但自见到美丽的吉普赛女郎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，他的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内心如被阳光射入，温暖着法律般严酷的心脏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5988" y="3157979"/>
            <a:ext cx="9078012" cy="35681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他作为一个反面人物，总是被认为是加害者，亲手摧毁了卡西莫多和爱斯梅拉达，这固然不能否认，可我认为，他也是个受害者，受到了来自宗教的禁锢与迫害。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283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321" y="0"/>
            <a:ext cx="8873570" cy="656105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首次在书中露面时给我留下了一个丑陋的印象，独眼、畸形、驼背，耳聋，似乎所有缺点都被他给占据了。但正是这样的他，每次在吉普赛少女危险的时候，挺身而出，以纯真的心灵守护珍宝一样守护她。回想他奋力救下吉普赛女郎的场景，披散的头发，强壮的胸膛，亮晶晶的独眼里闪烁着自豪的光，我看到了他最美的一面，他那丑陋外貌下还有一颗纯洁善良的心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                                  </a:t>
            </a:r>
            <a:endParaRPr lang="en-US" altLang="zh-CN" sz="32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0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240" y="111124"/>
            <a:ext cx="8850638" cy="65798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1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滴水之恩，涌泉相报”是他的真实写照，他从小到大都一直报答副主教对他的养育之恩，却不知背后的阴谋。只因为他心底最纯真的爱，使他在爱斯梅拉达受刑时决心守护她，抱着爱斯梅拉达的尸体遁入墓地，走向死亡的深渊，也许这对于他来说是一种解脱，摆脱了世间的纷扰，与心爱之人在一起</a:t>
            </a:r>
            <a:r>
              <a:rPr lang="zh-CN" altLang="en-US" sz="31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12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6705" y="406400"/>
            <a:ext cx="4606925" cy="3966210"/>
          </a:xfrm>
        </p:spPr>
        <p:txBody>
          <a:bodyPr wrap="square">
            <a:normAutofit/>
          </a:bodyPr>
          <a:lstStyle/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美人，是专为她创造的名字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当她款摆舞蹈像展翅的鸟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我感到地狱在我脚底张开巨口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我的注视穿透她吉普赛的衣袍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还祈求圣母什么更好的恩赐?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谁忍心对她投掷第一颗石头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那就根本不配活在世上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 魔王啊！我只求一回</a:t>
            </a:r>
          </a:p>
          <a:p>
            <a:pPr marL="342900" indent="-342900">
              <a:lnSpc>
                <a:spcPct val="100000"/>
              </a:lnSpc>
              <a:buSzTx/>
              <a:buChar char="•"/>
            </a:pPr>
            <a:r>
              <a:rPr lang="zh-CN" altLang="en-US" sz="2200">
                <a:latin typeface="+mn-lt"/>
                <a:ea typeface="+mn-ea"/>
                <a:sym typeface="+mn-ea"/>
              </a:rPr>
              <a:t>让我的手穿透她的长发</a:t>
            </a:r>
          </a:p>
          <a:p>
            <a:pPr marL="342900" indent="-342900">
              <a:buSzTx/>
              <a:buChar char="•"/>
            </a:pPr>
            <a:endParaRPr lang="zh-CN" altLang="en-US" sz="2200">
              <a:latin typeface="+mn-lt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0" y="471170"/>
            <a:ext cx="4250055" cy="3444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她难道是魔鬼的化身？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让我的眼神离弃永恒的主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谁用这肉欲魅惑了我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阻挡我的视线望向天国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她是致命的诱惑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渴欲她是否就已犯罪？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她一个卑贱的欢场女子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竟然成了人性的考验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圣母啊！我只求一回</a:t>
            </a:r>
          </a:p>
          <a:p>
            <a:pPr marL="342900" marR="0" lvl="0" indent="-34290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让我推开她花园的门扉</a:t>
            </a:r>
            <a:endParaRPr kumimoji="0" lang="zh-CN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270" y="4152900"/>
            <a:ext cx="8362950" cy="176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美人，在教人销魂的黑眼睛背后 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/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她可能还是个纯真少女吗？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她举手投足让我看见无限风情 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/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藏在她的彩虹裙下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吾爱，就让我不忠这么一回 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/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在我们步上红地毯前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谁能够把眼光从她身上移开 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/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冒着变成化石的危险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噢！百合，我不是个忠实的男人 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/ 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黑体"/>
                <a:sym typeface="+mn-ea"/>
              </a:rPr>
              <a:t>我要去采摘爱丝梅拉达的爱之花</a:t>
            </a:r>
            <a:endParaRPr kumimoji="0" lang="zh-CN" altLang="en-US" sz="22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/>
              <a:ea typeface="黑体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8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8232546" cy="4351338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</a:t>
            </a: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求“同”论“异”</a:t>
            </a:r>
            <a:endParaRPr lang="en-US" altLang="zh-CN" sz="4000" dirty="0">
              <a:solidFill>
                <a:srgbClr val="0000F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人一个小组，小组内部交流学案第一部分（思考题之前）的作答情况，得出组内的共同意见和争议之处。（时间：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44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4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4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1114614"/>
  <p:tag name="MH_LIBRARY" val="CONTENTS"/>
  <p:tag name="MH_TYPE" val="OTHER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5"/>
  <p:tag name="KSO_WM_SLIDE_ID" val="custom4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50*100"/>
  <p:tag name="KSO_WM_SLIDE_SIZE" val="621*3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5"/>
  <p:tag name="KSO_WM_UNIT_ID" val="custom435_2*a*1"/>
  <p:tag name="KSO_WM_UNIT_TYPE" val="a"/>
  <p:tag name="KSO_WM_UNIT_INDEX" val="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5"/>
  <p:tag name="KSO_WM_UNIT_ID" val="custom435_2*f*1"/>
  <p:tag name="KSO_WM_UNIT_TYPE" val="f"/>
  <p:tag name="KSO_WM_UNIT_INDEX" val="1"/>
  <p:tag name="KSO_WM_UNIT_CLEAR" val="1"/>
  <p:tag name="KSO_WM_UNIT_LAYERLEVEL" val="1"/>
  <p:tag name="KSO_WM_UNIT_VALUE" val="840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435"/>
  <p:tag name="KSO_WM_TAG_VERSION" val="1.0"/>
  <p:tag name="KSO_WM_SLIDE_ID" val="custom4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00"/>
  <p:tag name="KSO_WM_SLIDE_SIZE" val="621*38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435"/>
  <p:tag name="KSO_WM_UNIT_ID" val="custom435_2*f*1"/>
  <p:tag name="KSO_WM_UNIT_TYPE" val="f"/>
  <p:tag name="KSO_WM_UNIT_INDEX" val="1"/>
  <p:tag name="KSO_WM_UNIT_CLEAR" val="1"/>
  <p:tag name="KSO_WM_UNIT_LAYERLEVEL" val="1"/>
  <p:tag name="KSO_WM_UNIT_VALUE" val="840"/>
  <p:tag name="KSO_WM_UNIT_HIGHLIGHT" val="0"/>
  <p:tag name="KSO_WM_UNIT_COMPATIBLE" val="0"/>
  <p:tag name="KSO_WM_UNIT_PRESET_TEXT_INDEX" val="5"/>
  <p:tag name="KSO_WM_UNIT_PRESET_TEXT_LEN" val="23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89PPBG">
  <a:themeElements>
    <a:clrScheme name="自定义 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358CC1"/>
      </a:accent1>
      <a:accent2>
        <a:srgbClr val="5FACC0"/>
      </a:accent2>
      <a:accent3>
        <a:srgbClr val="A4C37B"/>
      </a:accent3>
      <a:accent4>
        <a:srgbClr val="C6BBA6"/>
      </a:accent4>
      <a:accent5>
        <a:srgbClr val="C5D8F2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712</TotalTime>
  <Words>1585</Words>
  <Application>Microsoft Office PowerPoint</Application>
  <PresentationFormat>全屏显示(4:3)</PresentationFormat>
  <Paragraphs>187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等线</vt:lpstr>
      <vt:lpstr>等线 Light</vt:lpstr>
      <vt:lpstr>黑体</vt:lpstr>
      <vt:lpstr>华文新魏</vt:lpstr>
      <vt:lpstr>幼圆</vt:lpstr>
      <vt:lpstr>Arial</vt:lpstr>
      <vt:lpstr>Calibri</vt:lpstr>
      <vt:lpstr>Calibri Light</vt:lpstr>
      <vt:lpstr>Times New Roman</vt:lpstr>
      <vt:lpstr>Wingdings</vt:lpstr>
      <vt:lpstr>Wingdings 2</vt:lpstr>
      <vt:lpstr>Office 主题​​</vt:lpstr>
      <vt:lpstr>1_A000120140530A89PPBG</vt:lpstr>
      <vt:lpstr>《巴黎圣母院》研读</vt:lpstr>
      <vt:lpstr>外国文学名著的阅读</vt:lpstr>
      <vt:lpstr>PowerPoint 演示文稿</vt:lpstr>
      <vt:lpstr>活动一：人物“连连看”  猜猜同学们用文字所描述的是作品中的哪一人物。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思考延伸： </vt:lpstr>
      <vt:lpstr>思考延伸： </vt:lpstr>
      <vt:lpstr>思考延伸： </vt:lpstr>
      <vt:lpstr>PowerPoint 演示文稿</vt:lpstr>
      <vt:lpstr>内容总结 </vt:lpstr>
      <vt:lpstr>方法总结</vt:lpstr>
      <vt:lpstr>PowerPoint 演示文稿</vt:lpstr>
      <vt:lpstr>            对照法</vt:lpstr>
      <vt:lpstr>作业：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59</cp:revision>
  <dcterms:created xsi:type="dcterms:W3CDTF">2016-12-26T04:40:25Z</dcterms:created>
  <dcterms:modified xsi:type="dcterms:W3CDTF">2018-07-07T12:47:25Z</dcterms:modified>
</cp:coreProperties>
</file>