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tags/tag16.xml" ContentType="application/vnd.openxmlformats-officedocument.presentationml.tags+xml"/>
  <Override PartName="/ppt/tags/tag18.xml" ContentType="application/vnd.openxmlformats-officedocument.presentationml.tags+xml"/>
  <Override PartName="/ppt/tags/tag14.xml" ContentType="application/vnd.openxmlformats-officedocument.presentationml.tags+xml"/>
  <Override PartName="/ppt/tags/tag12.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tags/tag17.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tags/tag13.xml" ContentType="application/vnd.openxmlformats-officedocument.presentationml.tags+xml"/>
  <Override PartName="/ppt/slides/slide8.xml" ContentType="application/vnd.openxmlformats-officedocument.presentationml.slide+xml"/>
  <Override PartName="/ppt/slides/slide49.xml" ContentType="application/vnd.openxmlformats-officedocument.presentationml.slide+xml"/>
  <Override PartName="/ppt/tags/tag1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8"/>
  </p:notesMasterIdLst>
  <p:sldIdLst>
    <p:sldId id="305" r:id="rId2"/>
    <p:sldId id="257" r:id="rId3"/>
    <p:sldId id="258" r:id="rId4"/>
    <p:sldId id="259" r:id="rId5"/>
    <p:sldId id="260" r:id="rId6"/>
    <p:sldId id="261" r:id="rId7"/>
    <p:sldId id="262" r:id="rId8"/>
    <p:sldId id="263" r:id="rId9"/>
    <p:sldId id="264" r:id="rId10"/>
    <p:sldId id="267" r:id="rId11"/>
    <p:sldId id="265" r:id="rId12"/>
    <p:sldId id="266" r:id="rId13"/>
    <p:sldId id="268" r:id="rId14"/>
    <p:sldId id="299" r:id="rId15"/>
    <p:sldId id="300" r:id="rId16"/>
    <p:sldId id="301" r:id="rId17"/>
    <p:sldId id="302" r:id="rId18"/>
    <p:sldId id="303" r:id="rId19"/>
    <p:sldId id="304" r:id="rId20"/>
    <p:sldId id="306" r:id="rId21"/>
    <p:sldId id="307" r:id="rId22"/>
    <p:sldId id="308" r:id="rId23"/>
    <p:sldId id="309" r:id="rId24"/>
    <p:sldId id="310" r:id="rId25"/>
    <p:sldId id="311" r:id="rId26"/>
    <p:sldId id="312" r:id="rId27"/>
    <p:sldId id="313" r:id="rId28"/>
    <p:sldId id="269" r:id="rId29"/>
    <p:sldId id="270" r:id="rId30"/>
    <p:sldId id="271" r:id="rId31"/>
    <p:sldId id="272" r:id="rId32"/>
    <p:sldId id="273" r:id="rId33"/>
    <p:sldId id="274" r:id="rId34"/>
    <p:sldId id="275" r:id="rId35"/>
    <p:sldId id="276" r:id="rId36"/>
    <p:sldId id="277" r:id="rId37"/>
    <p:sldId id="278" r:id="rId38"/>
    <p:sldId id="279" r:id="rId39"/>
    <p:sldId id="280" r:id="rId40"/>
    <p:sldId id="281" r:id="rId41"/>
    <p:sldId id="282" r:id="rId42"/>
    <p:sldId id="283" r:id="rId43"/>
    <p:sldId id="284" r:id="rId44"/>
    <p:sldId id="285" r:id="rId45"/>
    <p:sldId id="286" r:id="rId46"/>
    <p:sldId id="287" r:id="rId47"/>
    <p:sldId id="288" r:id="rId48"/>
    <p:sldId id="289" r:id="rId49"/>
    <p:sldId id="290" r:id="rId50"/>
    <p:sldId id="291" r:id="rId51"/>
    <p:sldId id="293" r:id="rId52"/>
    <p:sldId id="294" r:id="rId53"/>
    <p:sldId id="295" r:id="rId54"/>
    <p:sldId id="296" r:id="rId55"/>
    <p:sldId id="297" r:id="rId56"/>
    <p:sldId id="298" r:id="rId5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000" autoAdjust="0"/>
    <p:restoredTop sz="94660"/>
  </p:normalViewPr>
  <p:slideViewPr>
    <p:cSldViewPr snapToGrid="0">
      <p:cViewPr varScale="1">
        <p:scale>
          <a:sx n="89" d="100"/>
          <a:sy n="89" d="100"/>
        </p:scale>
        <p:origin x="-1014"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56445F4-3F15-4020-BC47-290FF9C6E9F5}" type="datetimeFigureOut">
              <a:rPr lang="zh-CN" altLang="en-US" smtClean="0"/>
              <a:pPr/>
              <a:t>2017/9/19</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67713F-8879-43ED-B409-9B137E79FF51}" type="slidenum">
              <a:rPr lang="zh-CN" altLang="en-US" smtClean="0"/>
              <a:pPr/>
              <a:t>‹#›</a:t>
            </a:fld>
            <a:endParaRPr lang="zh-CN" altLang="en-US"/>
          </a:p>
        </p:txBody>
      </p:sp>
    </p:spTree>
    <p:extLst>
      <p:ext uri="{BB962C8B-B14F-4D97-AF65-F5344CB8AC3E}">
        <p14:creationId xmlns:p14="http://schemas.microsoft.com/office/powerpoint/2010/main" xmlns="" val="19865690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5122" name="备注占位符 2"/>
          <p:cNvSpPr>
            <a:spLocks noGrp="1" noChangeArrowheads="1"/>
          </p:cNvSpPr>
          <p:nvPr>
            <p:ph type="body" idx="4294967295"/>
          </p:nvPr>
        </p:nvSpPr>
        <p:spPr bwMode="auto">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5123" name="灯片编号占位符 3"/>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prstTxWarp prst="textNoShape">
              <a:avLst/>
            </a:prstTxWarp>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fld id="{E8100649-3CA4-4A9A-B3A0-C4A216482B77}" type="slidenum">
              <a:rPr lang="zh-CN" altLang="en-US"/>
              <a:pPr>
                <a:buFont typeface="Arial" panose="020B0604020202020204" pitchFamily="34" charset="0"/>
                <a:buNone/>
              </a:pPr>
              <a:t>1</a:t>
            </a:fld>
            <a:endParaRPr lang="zh-CN" altLang="en-US"/>
          </a:p>
        </p:txBody>
      </p:sp>
    </p:spTree>
    <p:extLst>
      <p:ext uri="{BB962C8B-B14F-4D97-AF65-F5344CB8AC3E}">
        <p14:creationId xmlns:p14="http://schemas.microsoft.com/office/powerpoint/2010/main" xmlns="" val="41168061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5F91C342-D7BF-493A-855E-BD5E9B1B7F83}" type="datetimeFigureOut">
              <a:rPr lang="zh-CN" altLang="en-US" smtClean="0"/>
              <a:pPr/>
              <a:t>2017/9/19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05B4239-E199-402C-962A-237590CD2982}" type="slidenum">
              <a:rPr lang="zh-CN" altLang="en-US" smtClean="0"/>
              <a:pPr/>
              <a:t>‹#›</a:t>
            </a:fld>
            <a:endParaRPr lang="zh-CN" altLang="en-US"/>
          </a:p>
        </p:txBody>
      </p:sp>
    </p:spTree>
    <p:extLst>
      <p:ext uri="{BB962C8B-B14F-4D97-AF65-F5344CB8AC3E}">
        <p14:creationId xmlns:p14="http://schemas.microsoft.com/office/powerpoint/2010/main" xmlns="" val="19650633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F91C342-D7BF-493A-855E-BD5E9B1B7F83}" type="datetimeFigureOut">
              <a:rPr lang="zh-CN" altLang="en-US" smtClean="0"/>
              <a:pPr/>
              <a:t>2017/9/19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05B4239-E199-402C-962A-237590CD2982}" type="slidenum">
              <a:rPr lang="zh-CN" altLang="en-US" smtClean="0"/>
              <a:pPr/>
              <a:t>‹#›</a:t>
            </a:fld>
            <a:endParaRPr lang="zh-CN" altLang="en-US"/>
          </a:p>
        </p:txBody>
      </p:sp>
    </p:spTree>
    <p:extLst>
      <p:ext uri="{BB962C8B-B14F-4D97-AF65-F5344CB8AC3E}">
        <p14:creationId xmlns:p14="http://schemas.microsoft.com/office/powerpoint/2010/main" xmlns="" val="12826388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F91C342-D7BF-493A-855E-BD5E9B1B7F83}" type="datetimeFigureOut">
              <a:rPr lang="zh-CN" altLang="en-US" smtClean="0"/>
              <a:pPr/>
              <a:t>2017/9/19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05B4239-E199-402C-962A-237590CD2982}" type="slidenum">
              <a:rPr lang="zh-CN" altLang="en-US" smtClean="0"/>
              <a:pPr/>
              <a:t>‹#›</a:t>
            </a:fld>
            <a:endParaRPr lang="zh-CN" altLang="en-US"/>
          </a:p>
        </p:txBody>
      </p:sp>
    </p:spTree>
    <p:extLst>
      <p:ext uri="{BB962C8B-B14F-4D97-AF65-F5344CB8AC3E}">
        <p14:creationId xmlns:p14="http://schemas.microsoft.com/office/powerpoint/2010/main" xmlns="" val="31959788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fld id="{82F288E0-7875-42C4-84C8-98DBBD3BF4D2}" type="datetimeFigureOut">
              <a:rPr lang="zh-CN" altLang="en-US"/>
              <a:pPr/>
              <a:t>2017/9/19</a:t>
            </a:fld>
            <a:endParaRPr lang="zh-CN" altLang="en-US"/>
          </a:p>
        </p:txBody>
      </p:sp>
      <p:sp>
        <p:nvSpPr>
          <p:cNvPr id="4" name="页脚占位符 4"/>
          <p:cNvSpPr>
            <a:spLocks noGrp="1"/>
          </p:cNvSpPr>
          <p:nvPr>
            <p:ph type="ftr" sz="quarter" idx="11"/>
          </p:nvPr>
        </p:nvSpPr>
        <p:spPr/>
        <p:txBody>
          <a:bodyPr/>
          <a:lstStyle>
            <a:lvl1pPr>
              <a:defRPr/>
            </a:lvl1pPr>
          </a:lstStyle>
          <a:p>
            <a:endParaRPr lang="zh-CN" altLang="en-US"/>
          </a:p>
        </p:txBody>
      </p:sp>
      <p:sp>
        <p:nvSpPr>
          <p:cNvPr id="5" name="灯片编号占位符 5"/>
          <p:cNvSpPr>
            <a:spLocks noGrp="1"/>
          </p:cNvSpPr>
          <p:nvPr>
            <p:ph type="sldNum" sz="quarter" idx="12"/>
          </p:nvPr>
        </p:nvSpPr>
        <p:spPr/>
        <p:txBody>
          <a:bodyPr/>
          <a:lstStyle>
            <a:lvl1pPr>
              <a:defRPr/>
            </a:lvl1pPr>
          </a:lstStyle>
          <a:p>
            <a:fld id="{AD00918C-B579-4A05-9319-D4461C84C4BD}" type="slidenum">
              <a:rPr lang="zh-CN" altLang="en-US"/>
              <a:pPr/>
              <a:t>‹#›</a:t>
            </a:fld>
            <a:endParaRPr lang="zh-CN" altLang="en-US"/>
          </a:p>
        </p:txBody>
      </p:sp>
    </p:spTree>
    <p:extLst>
      <p:ext uri="{BB962C8B-B14F-4D97-AF65-F5344CB8AC3E}">
        <p14:creationId xmlns:p14="http://schemas.microsoft.com/office/powerpoint/2010/main" xmlns="" val="12864164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F91C342-D7BF-493A-855E-BD5E9B1B7F83}" type="datetimeFigureOut">
              <a:rPr lang="zh-CN" altLang="en-US" smtClean="0"/>
              <a:pPr/>
              <a:t>2017/9/19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05B4239-E199-402C-962A-237590CD2982}" type="slidenum">
              <a:rPr lang="zh-CN" altLang="en-US" smtClean="0"/>
              <a:pPr/>
              <a:t>‹#›</a:t>
            </a:fld>
            <a:endParaRPr lang="zh-CN" altLang="en-US"/>
          </a:p>
        </p:txBody>
      </p:sp>
    </p:spTree>
    <p:extLst>
      <p:ext uri="{BB962C8B-B14F-4D97-AF65-F5344CB8AC3E}">
        <p14:creationId xmlns:p14="http://schemas.microsoft.com/office/powerpoint/2010/main" xmlns="" val="4631914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5F91C342-D7BF-493A-855E-BD5E9B1B7F83}" type="datetimeFigureOut">
              <a:rPr lang="zh-CN" altLang="en-US" smtClean="0"/>
              <a:pPr/>
              <a:t>2017/9/19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05B4239-E199-402C-962A-237590CD2982}" type="slidenum">
              <a:rPr lang="zh-CN" altLang="en-US" smtClean="0"/>
              <a:pPr/>
              <a:t>‹#›</a:t>
            </a:fld>
            <a:endParaRPr lang="zh-CN" altLang="en-US"/>
          </a:p>
        </p:txBody>
      </p:sp>
    </p:spTree>
    <p:extLst>
      <p:ext uri="{BB962C8B-B14F-4D97-AF65-F5344CB8AC3E}">
        <p14:creationId xmlns:p14="http://schemas.microsoft.com/office/powerpoint/2010/main" xmlns="" val="3835331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5F91C342-D7BF-493A-855E-BD5E9B1B7F83}" type="datetimeFigureOut">
              <a:rPr lang="zh-CN" altLang="en-US" smtClean="0"/>
              <a:pPr/>
              <a:t>2017/9/19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05B4239-E199-402C-962A-237590CD2982}" type="slidenum">
              <a:rPr lang="zh-CN" altLang="en-US" smtClean="0"/>
              <a:pPr/>
              <a:t>‹#›</a:t>
            </a:fld>
            <a:endParaRPr lang="zh-CN" altLang="en-US"/>
          </a:p>
        </p:txBody>
      </p:sp>
    </p:spTree>
    <p:extLst>
      <p:ext uri="{BB962C8B-B14F-4D97-AF65-F5344CB8AC3E}">
        <p14:creationId xmlns:p14="http://schemas.microsoft.com/office/powerpoint/2010/main" xmlns="" val="7036934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5F91C342-D7BF-493A-855E-BD5E9B1B7F83}" type="datetimeFigureOut">
              <a:rPr lang="zh-CN" altLang="en-US" smtClean="0"/>
              <a:pPr/>
              <a:t>2017/9/19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05B4239-E199-402C-962A-237590CD2982}" type="slidenum">
              <a:rPr lang="zh-CN" altLang="en-US" smtClean="0"/>
              <a:pPr/>
              <a:t>‹#›</a:t>
            </a:fld>
            <a:endParaRPr lang="zh-CN" altLang="en-US"/>
          </a:p>
        </p:txBody>
      </p:sp>
    </p:spTree>
    <p:extLst>
      <p:ext uri="{BB962C8B-B14F-4D97-AF65-F5344CB8AC3E}">
        <p14:creationId xmlns:p14="http://schemas.microsoft.com/office/powerpoint/2010/main" xmlns="" val="41733724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5F91C342-D7BF-493A-855E-BD5E9B1B7F83}" type="datetimeFigureOut">
              <a:rPr lang="zh-CN" altLang="en-US" smtClean="0"/>
              <a:pPr/>
              <a:t>2017/9/19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05B4239-E199-402C-962A-237590CD2982}" type="slidenum">
              <a:rPr lang="zh-CN" altLang="en-US" smtClean="0"/>
              <a:pPr/>
              <a:t>‹#›</a:t>
            </a:fld>
            <a:endParaRPr lang="zh-CN" altLang="en-US"/>
          </a:p>
        </p:txBody>
      </p:sp>
    </p:spTree>
    <p:extLst>
      <p:ext uri="{BB962C8B-B14F-4D97-AF65-F5344CB8AC3E}">
        <p14:creationId xmlns:p14="http://schemas.microsoft.com/office/powerpoint/2010/main" xmlns="" val="12998765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91C342-D7BF-493A-855E-BD5E9B1B7F83}" type="datetimeFigureOut">
              <a:rPr lang="zh-CN" altLang="en-US" smtClean="0"/>
              <a:pPr/>
              <a:t>2017/9/19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05B4239-E199-402C-962A-237590CD2982}" type="slidenum">
              <a:rPr lang="zh-CN" altLang="en-US" smtClean="0"/>
              <a:pPr/>
              <a:t>‹#›</a:t>
            </a:fld>
            <a:endParaRPr lang="zh-CN" altLang="en-US"/>
          </a:p>
        </p:txBody>
      </p:sp>
    </p:spTree>
    <p:extLst>
      <p:ext uri="{BB962C8B-B14F-4D97-AF65-F5344CB8AC3E}">
        <p14:creationId xmlns:p14="http://schemas.microsoft.com/office/powerpoint/2010/main" xmlns="" val="37320640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F91C342-D7BF-493A-855E-BD5E9B1B7F83}" type="datetimeFigureOut">
              <a:rPr lang="zh-CN" altLang="en-US" smtClean="0"/>
              <a:pPr/>
              <a:t>2017/9/19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05B4239-E199-402C-962A-237590CD2982}" type="slidenum">
              <a:rPr lang="zh-CN" altLang="en-US" smtClean="0"/>
              <a:pPr/>
              <a:t>‹#›</a:t>
            </a:fld>
            <a:endParaRPr lang="zh-CN" altLang="en-US"/>
          </a:p>
        </p:txBody>
      </p:sp>
    </p:spTree>
    <p:extLst>
      <p:ext uri="{BB962C8B-B14F-4D97-AF65-F5344CB8AC3E}">
        <p14:creationId xmlns:p14="http://schemas.microsoft.com/office/powerpoint/2010/main" xmlns="" val="10450404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F91C342-D7BF-493A-855E-BD5E9B1B7F83}" type="datetimeFigureOut">
              <a:rPr lang="zh-CN" altLang="en-US" smtClean="0"/>
              <a:pPr/>
              <a:t>2017/9/19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05B4239-E199-402C-962A-237590CD2982}" type="slidenum">
              <a:rPr lang="zh-CN" altLang="en-US" smtClean="0"/>
              <a:pPr/>
              <a:t>‹#›</a:t>
            </a:fld>
            <a:endParaRPr lang="zh-CN" altLang="en-US"/>
          </a:p>
        </p:txBody>
      </p:sp>
    </p:spTree>
    <p:extLst>
      <p:ext uri="{BB962C8B-B14F-4D97-AF65-F5344CB8AC3E}">
        <p14:creationId xmlns:p14="http://schemas.microsoft.com/office/powerpoint/2010/main" xmlns="" val="29852937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91C342-D7BF-493A-855E-BD5E9B1B7F83}" type="datetimeFigureOut">
              <a:rPr lang="zh-CN" altLang="en-US" smtClean="0"/>
              <a:pPr/>
              <a:t>2017/9/19</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5B4239-E199-402C-962A-237590CD2982}" type="slidenum">
              <a:rPr lang="zh-CN" altLang="en-US" smtClean="0"/>
              <a:pPr/>
              <a:t>‹#›</a:t>
            </a:fld>
            <a:endParaRPr lang="zh-CN" altLang="en-US"/>
          </a:p>
        </p:txBody>
      </p:sp>
    </p:spTree>
    <p:extLst>
      <p:ext uri="{BB962C8B-B14F-4D97-AF65-F5344CB8AC3E}">
        <p14:creationId xmlns:p14="http://schemas.microsoft.com/office/powerpoint/2010/main" xmlns="" val="122414448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5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Layout" Target="../slideLayouts/slideLayout7.xml"/><Relationship Id="rId1" Type="http://schemas.openxmlformats.org/officeDocument/2006/relationships/tags" Target="../tags/tag1.xml"/><Relationship Id="rId4" Type="http://schemas.openxmlformats.org/officeDocument/2006/relationships/slide" Target="slide2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slide" Target="slide5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3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slide" Target="slide52.xml"/><Relationship Id="rId5" Type="http://schemas.openxmlformats.org/officeDocument/2006/relationships/image" Target="../media/image13.jpeg"/><Relationship Id="rId4" Type="http://schemas.openxmlformats.org/officeDocument/2006/relationships/image" Target="../media/image12.jpeg"/></Relationships>
</file>

<file path=ppt/slides/_rels/slide3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3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3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3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www.bailongtravel.com.cn/3x/qutangxian/02.htm" TargetMode="External"/><Relationship Id="rId1" Type="http://schemas.openxmlformats.org/officeDocument/2006/relationships/slideLayout" Target="../slideLayouts/slideLayout7.xml"/><Relationship Id="rId5" Type="http://schemas.openxmlformats.org/officeDocument/2006/relationships/image" Target="../media/image20.jpeg"/><Relationship Id="rId4" Type="http://schemas.openxmlformats.org/officeDocument/2006/relationships/hyperlink" Target="http://www.chinatourwest.com/travel/yangtze_river/saxia/attraction/13_16/"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hyperlink" Target="http://www.chinaphotocenter.com/cphoto/2003-6/2003-6p40.html" TargetMode="External"/><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image" Target="../media/image21.jpeg"/></Relationships>
</file>

<file path=ppt/slides/_rels/slide4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4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slideLayout" Target="../slideLayouts/slideLayout7.xml"/><Relationship Id="rId1" Type="http://schemas.openxmlformats.org/officeDocument/2006/relationships/tags" Target="../tags/tag11.xml"/><Relationship Id="rId4" Type="http://schemas.openxmlformats.org/officeDocument/2006/relationships/image" Target="../media/image24.jpeg"/></Relationships>
</file>

<file path=ppt/slides/_rels/slide4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4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4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4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slideLayout" Target="../slideLayouts/slideLayout7.xml"/><Relationship Id="rId1" Type="http://schemas.openxmlformats.org/officeDocument/2006/relationships/tags" Target="../tags/tag15.xml"/><Relationship Id="rId4" Type="http://schemas.openxmlformats.org/officeDocument/2006/relationships/image" Target="../media/image29.jpeg"/></Relationships>
</file>

<file path=ppt/slides/_rels/slide4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4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4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 Id="rId5" Type="http://schemas.openxmlformats.org/officeDocument/2006/relationships/slide" Target="slide52.xml"/><Relationship Id="rId4" Type="http://schemas.openxmlformats.org/officeDocument/2006/relationships/image" Target="../media/image34.jpeg"/></Relationships>
</file>

<file path=ppt/slides/_rels/slide5.xml.rels><?xml version="1.0" encoding="UTF-8" standalone="yes"?>
<Relationships xmlns="http://schemas.openxmlformats.org/package/2006/relationships"><Relationship Id="rId3" Type="http://schemas.openxmlformats.org/officeDocument/2006/relationships/slide" Target="slide52.xml"/><Relationship Id="rId7" Type="http://schemas.openxmlformats.org/officeDocument/2006/relationships/slide" Target="slide37.xml"/><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slide" Target="slide21.xml"/><Relationship Id="rId5" Type="http://schemas.openxmlformats.org/officeDocument/2006/relationships/slide" Target="slide7.xml"/><Relationship Id="rId4" Type="http://schemas.openxmlformats.org/officeDocument/2006/relationships/slide" Target="slide24.xml"/></Relationships>
</file>

<file path=ppt/slides/_rels/slide5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37.jpeg"/></Relationships>
</file>

<file path=ppt/slides/_rels/slide5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slideLayout" Target="../slideLayouts/slideLayout7.xml"/><Relationship Id="rId1" Type="http://schemas.openxmlformats.org/officeDocument/2006/relationships/tags" Target="../tags/tag18.xml"/><Relationship Id="rId4" Type="http://schemas.openxmlformats.org/officeDocument/2006/relationships/image" Target="../media/image39.jpeg"/></Relationships>
</file>

<file path=ppt/slides/_rels/slide5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7" name="组合 8"/>
          <p:cNvGrpSpPr>
            <a:grpSpLocks/>
          </p:cNvGrpSpPr>
          <p:nvPr/>
        </p:nvGrpSpPr>
        <p:grpSpPr bwMode="auto">
          <a:xfrm>
            <a:off x="887016" y="2347914"/>
            <a:ext cx="3770709" cy="1173758"/>
            <a:chOff x="140173" y="2105678"/>
            <a:chExt cx="5028107" cy="1564152"/>
          </a:xfrm>
        </p:grpSpPr>
        <p:sp>
          <p:nvSpPr>
            <p:cNvPr id="4098" name="矩形 24"/>
            <p:cNvSpPr>
              <a:spLocks noChangeArrowheads="1"/>
            </p:cNvSpPr>
            <p:nvPr/>
          </p:nvSpPr>
          <p:spPr bwMode="auto">
            <a:xfrm>
              <a:off x="1703860" y="2105678"/>
              <a:ext cx="2497138" cy="5844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500" b="1">
                  <a:latin typeface="微软雅黑" panose="020B0503020204020204" pitchFamily="34" charset="-122"/>
                  <a:ea typeface="微软雅黑" panose="020B0503020204020204" pitchFamily="34" charset="-122"/>
                  <a:sym typeface="微软雅黑" panose="020B0503020204020204" pitchFamily="34" charset="-122"/>
                </a:rPr>
                <a:t>第三单元</a:t>
              </a:r>
              <a:r>
                <a:rPr lang="en-US" altLang="zh-CN" sz="1500" b="1">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500" b="1">
                  <a:latin typeface="微软雅黑" panose="020B0503020204020204" pitchFamily="34" charset="-122"/>
                  <a:ea typeface="微软雅黑" panose="020B0503020204020204" pitchFamily="34" charset="-122"/>
                  <a:sym typeface="微软雅黑" panose="020B0503020204020204" pitchFamily="34" charset="-122"/>
                </a:rPr>
                <a:t>第九课</a:t>
              </a:r>
            </a:p>
          </p:txBody>
        </p:sp>
        <p:sp>
          <p:nvSpPr>
            <p:cNvPr id="4099" name="TextBox 2"/>
            <p:cNvSpPr txBox="1">
              <a:spLocks noChangeArrowheads="1"/>
            </p:cNvSpPr>
            <p:nvPr/>
          </p:nvSpPr>
          <p:spPr bwMode="auto">
            <a:xfrm>
              <a:off x="140173" y="2808528"/>
              <a:ext cx="5028107" cy="8613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600" b="1">
                  <a:latin typeface="微软雅黑" panose="020B0503020204020204" pitchFamily="34" charset="-122"/>
                  <a:ea typeface="微软雅黑" panose="020B0503020204020204" pitchFamily="34" charset="-122"/>
                  <a:sym typeface="+mn-ea"/>
                </a:rPr>
                <a:t>三  峡</a:t>
              </a:r>
            </a:p>
          </p:txBody>
        </p:sp>
      </p:grpSp>
      <p:pic>
        <p:nvPicPr>
          <p:cNvPr id="4100" name="图片 2"/>
          <p:cNvPicPr>
            <a:picLocks noChangeAspect="1" noChangeArrowheads="1"/>
          </p:cNvPicPr>
          <p:nvPr/>
        </p:nvPicPr>
        <p:blipFill>
          <a:blip r:embed="rId3" cstate="print">
            <a:extLst>
              <a:ext uri="{28A0092B-C50C-407E-A947-70E740481C1C}">
                <a14:useLocalDpi xmlns:a14="http://schemas.microsoft.com/office/drawing/2010/main" xmlns="" val="0"/>
              </a:ext>
            </a:extLst>
          </a:blip>
          <a:srcRect t="3381" b="5672"/>
          <a:stretch>
            <a:fillRect/>
          </a:stretch>
        </p:blipFill>
        <p:spPr bwMode="auto">
          <a:xfrm>
            <a:off x="4657725" y="387494"/>
            <a:ext cx="4486277" cy="59140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659338695"/>
      </p:ext>
    </p:extLst>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3059113" y="0"/>
            <a:ext cx="3960812" cy="838200"/>
          </a:xfrm>
        </p:spPr>
        <p:txBody>
          <a:bodyPr/>
          <a:lstStyle/>
          <a:p>
            <a:r>
              <a:rPr lang="zh-CN" altLang="en-US" b="1">
                <a:solidFill>
                  <a:srgbClr val="FF0000"/>
                </a:solidFill>
                <a:effectLst>
                  <a:outerShdw blurRad="38100" dist="38100" dir="2700000" algn="tl">
                    <a:srgbClr val="C0C0C0"/>
                  </a:outerShdw>
                </a:effectLst>
                <a:latin typeface="黑体" panose="02010609060101010101" pitchFamily="49" charset="-122"/>
                <a:ea typeface="黑体" panose="02010609060101010101" pitchFamily="49" charset="-122"/>
              </a:rPr>
              <a:t>节 奏 划 分</a:t>
            </a:r>
            <a:r>
              <a:rPr lang="zh-CN" altLang="en-US" sz="4000" b="1">
                <a:solidFill>
                  <a:schemeClr val="accent2"/>
                </a:solidFill>
                <a:effectLst>
                  <a:outerShdw blurRad="38100" dist="38100" dir="2700000" algn="tl">
                    <a:srgbClr val="C0C0C0"/>
                  </a:outerShdw>
                </a:effectLst>
                <a:latin typeface="黑体" panose="02010609060101010101" pitchFamily="49" charset="-122"/>
                <a:ea typeface="黑体" panose="02010609060101010101" pitchFamily="49" charset="-122"/>
              </a:rPr>
              <a:t> </a:t>
            </a:r>
          </a:p>
        </p:txBody>
      </p:sp>
      <p:sp>
        <p:nvSpPr>
          <p:cNvPr id="16387" name="Rectangle 3"/>
          <p:cNvSpPr>
            <a:spLocks noChangeArrowheads="1"/>
          </p:cNvSpPr>
          <p:nvPr/>
        </p:nvSpPr>
        <p:spPr bwMode="auto">
          <a:xfrm>
            <a:off x="250825" y="981075"/>
            <a:ext cx="8893175" cy="4673600"/>
          </a:xfrm>
          <a:prstGeom prst="rect">
            <a:avLst/>
          </a:prstGeom>
          <a:noFill/>
          <a:ln w="9525" cmpd="sng">
            <a:solidFill>
              <a:srgbClr val="99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nSpc>
                <a:spcPct val="150000"/>
              </a:lnSpc>
            </a:pPr>
            <a:r>
              <a:rPr lang="zh-CN" sz="4000" b="1"/>
              <a:t>自</a:t>
            </a:r>
            <a:r>
              <a:rPr lang="zh-CN" sz="4000" b="1">
                <a:solidFill>
                  <a:srgbClr val="FF0000"/>
                </a:solidFill>
              </a:rPr>
              <a:t>／</a:t>
            </a:r>
            <a:r>
              <a:rPr lang="zh-CN" sz="4000" b="1"/>
              <a:t>三峡七百里中 </a:t>
            </a:r>
          </a:p>
          <a:p>
            <a:pPr>
              <a:lnSpc>
                <a:spcPct val="150000"/>
              </a:lnSpc>
            </a:pPr>
            <a:r>
              <a:rPr lang="zh-CN" sz="4000" b="1"/>
              <a:t>自</a:t>
            </a:r>
            <a:r>
              <a:rPr lang="zh-CN" altLang="zh-CN" sz="4000" b="1">
                <a:solidFill>
                  <a:srgbClr val="FF0000"/>
                </a:solidFill>
              </a:rPr>
              <a:t>/</a:t>
            </a:r>
            <a:r>
              <a:rPr lang="zh-CN" sz="4000" b="1"/>
              <a:t>非</a:t>
            </a:r>
            <a:r>
              <a:rPr lang="zh-CN" altLang="zh-CN" sz="4000" b="1">
                <a:solidFill>
                  <a:srgbClr val="FF0000"/>
                </a:solidFill>
              </a:rPr>
              <a:t>/</a:t>
            </a:r>
            <a:r>
              <a:rPr lang="zh-CN" sz="4000" b="1"/>
              <a:t>亭午夜分 </a:t>
            </a:r>
          </a:p>
          <a:p>
            <a:pPr>
              <a:lnSpc>
                <a:spcPct val="150000"/>
              </a:lnSpc>
            </a:pPr>
            <a:r>
              <a:rPr lang="zh-CN" sz="4000" b="1"/>
              <a:t>至于</a:t>
            </a:r>
            <a:r>
              <a:rPr lang="zh-CN" altLang="zh-CN" sz="4000" b="1">
                <a:solidFill>
                  <a:srgbClr val="FF0000"/>
                </a:solidFill>
              </a:rPr>
              <a:t>/</a:t>
            </a:r>
            <a:r>
              <a:rPr lang="zh-CN" sz="4000" b="1"/>
              <a:t>夏水襄陵，沿</a:t>
            </a:r>
            <a:r>
              <a:rPr lang="zh-CN" sz="4000" b="1">
                <a:solidFill>
                  <a:srgbClr val="FF0000"/>
                </a:solidFill>
              </a:rPr>
              <a:t>／</a:t>
            </a:r>
            <a:r>
              <a:rPr lang="zh-CN" sz="4000" b="1"/>
              <a:t>溯</a:t>
            </a:r>
            <a:r>
              <a:rPr lang="zh-CN" altLang="zh-CN" sz="4000" b="1">
                <a:solidFill>
                  <a:srgbClr val="FF0000"/>
                </a:solidFill>
              </a:rPr>
              <a:t>/</a:t>
            </a:r>
            <a:r>
              <a:rPr lang="zh-CN" sz="4000" b="1"/>
              <a:t>阻绝</a:t>
            </a:r>
            <a:br>
              <a:rPr lang="zh-CN" sz="4000" b="1"/>
            </a:br>
            <a:r>
              <a:rPr lang="zh-CN" sz="4000" b="1"/>
              <a:t>或</a:t>
            </a:r>
            <a:r>
              <a:rPr lang="zh-CN" altLang="zh-CN" sz="4000" b="1">
                <a:solidFill>
                  <a:srgbClr val="FF0000"/>
                </a:solidFill>
              </a:rPr>
              <a:t>/</a:t>
            </a:r>
            <a:r>
              <a:rPr lang="zh-CN" sz="4000" b="1"/>
              <a:t>王命急宣，有时</a:t>
            </a:r>
            <a:r>
              <a:rPr lang="zh-CN" altLang="zh-CN" sz="4000" b="1">
                <a:solidFill>
                  <a:srgbClr val="FF0000"/>
                </a:solidFill>
              </a:rPr>
              <a:t>/</a:t>
            </a:r>
            <a:r>
              <a:rPr lang="zh-CN" sz="4000" b="1"/>
              <a:t>朝发白帝 </a:t>
            </a:r>
          </a:p>
          <a:p>
            <a:pPr>
              <a:lnSpc>
                <a:spcPct val="150000"/>
              </a:lnSpc>
            </a:pPr>
            <a:r>
              <a:rPr lang="zh-CN" sz="4000" b="1"/>
              <a:t>其间</a:t>
            </a:r>
            <a:r>
              <a:rPr lang="zh-CN" altLang="zh-CN" sz="4000" b="1">
                <a:solidFill>
                  <a:srgbClr val="FF0000"/>
                </a:solidFill>
              </a:rPr>
              <a:t>/</a:t>
            </a:r>
            <a:r>
              <a:rPr lang="zh-CN" sz="4000" b="1"/>
              <a:t>千二百里，虽</a:t>
            </a:r>
            <a:r>
              <a:rPr lang="zh-CN" altLang="zh-CN" sz="4000" b="1">
                <a:solidFill>
                  <a:srgbClr val="FF0000"/>
                </a:solidFill>
              </a:rPr>
              <a:t>/</a:t>
            </a:r>
            <a:r>
              <a:rPr lang="zh-CN" sz="4000" b="1"/>
              <a:t>乘奔御风</a:t>
            </a:r>
            <a:r>
              <a:rPr lang="zh-CN" altLang="zh-CN" sz="4000" b="1">
                <a:solidFill>
                  <a:srgbClr val="FF0000"/>
                </a:solidFill>
              </a:rPr>
              <a:t>/</a:t>
            </a:r>
            <a:r>
              <a:rPr lang="zh-CN" sz="4000" b="1"/>
              <a:t>不以疾也</a:t>
            </a:r>
          </a:p>
        </p:txBody>
      </p:sp>
      <p:grpSp>
        <p:nvGrpSpPr>
          <p:cNvPr id="16388" name="Group 4"/>
          <p:cNvGrpSpPr>
            <a:grpSpLocks/>
          </p:cNvGrpSpPr>
          <p:nvPr/>
        </p:nvGrpSpPr>
        <p:grpSpPr bwMode="auto">
          <a:xfrm>
            <a:off x="1333946" y="86060"/>
            <a:ext cx="1752600" cy="609600"/>
            <a:chOff x="0" y="0"/>
            <a:chExt cx="1104" cy="384"/>
          </a:xfrm>
        </p:grpSpPr>
        <p:sp>
          <p:nvSpPr>
            <p:cNvPr id="16389" name="Oval 5">
              <a:hlinkClick r:id="rId2" action="ppaction://hlinksldjump"/>
            </p:cNvPr>
            <p:cNvSpPr>
              <a:spLocks noChangeArrowheads="1"/>
            </p:cNvSpPr>
            <p:nvPr/>
          </p:nvSpPr>
          <p:spPr bwMode="auto">
            <a:xfrm>
              <a:off x="0" y="0"/>
              <a:ext cx="1104" cy="384"/>
            </a:xfrm>
            <a:prstGeom prst="ellipse">
              <a:avLst/>
            </a:prstGeom>
            <a:gradFill rotWithShape="0">
              <a:gsLst>
                <a:gs pos="0">
                  <a:srgbClr val="6FA527"/>
                </a:gs>
                <a:gs pos="100000">
                  <a:srgbClr val="A5F3B0"/>
                </a:gs>
              </a:gsLst>
              <a:lin ang="0" scaled="1"/>
            </a:gradFill>
            <a:ln w="9525" cmpd="sng">
              <a:solidFill>
                <a:srgbClr val="80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6390" name="WordArt 6">
              <a:hlinkClick r:id="rId3" action="ppaction://hlinksldjump"/>
            </p:cNvPr>
            <p:cNvSpPr>
              <a:spLocks noChangeArrowheads="1" noChangeShapeType="1"/>
            </p:cNvSpPr>
            <p:nvPr/>
          </p:nvSpPr>
          <p:spPr bwMode="auto">
            <a:xfrm>
              <a:off x="192" y="28"/>
              <a:ext cx="768" cy="288"/>
            </a:xfrm>
            <a:prstGeom prst="rect">
              <a:avLst/>
            </a:prstGeom>
          </p:spPr>
          <p:txBody>
            <a:bodyPr wrap="none" fromWordArt="1">
              <a:prstTxWarp prst="textPlain">
                <a:avLst>
                  <a:gd name="adj" fmla="val 50000"/>
                </a:avLst>
              </a:prstTxWarp>
            </a:bodyPr>
            <a:lstStyle/>
            <a:p>
              <a:pPr algn="ctr"/>
              <a:r>
                <a:rPr lang="zh-CN" altLang="en-US" sz="3600">
                  <a:ln w="9525" cmpd="sng">
                    <a:solidFill>
                      <a:srgbClr val="990000"/>
                    </a:solidFill>
                    <a:round/>
                    <a:headEnd/>
                    <a:tailEnd/>
                  </a:ln>
                  <a:solidFill>
                    <a:srgbClr val="990000"/>
                  </a:solidFill>
                  <a:effectLst>
                    <a:outerShdw dist="35921" dir="2700000" algn="ctr" rotWithShape="0">
                      <a:srgbClr val="C0C0C0"/>
                    </a:outerShdw>
                  </a:effectLst>
                  <a:latin typeface="楷体_GB2312"/>
                </a:rPr>
                <a:t>节奏划分</a:t>
              </a:r>
            </a:p>
          </p:txBody>
        </p:sp>
      </p:grpSp>
    </p:spTree>
    <p:extLst>
      <p:ext uri="{BB962C8B-B14F-4D97-AF65-F5344CB8AC3E}">
        <p14:creationId xmlns:p14="http://schemas.microsoft.com/office/powerpoint/2010/main" xmlns="" val="3086506508"/>
      </p:ext>
    </p:extLst>
  </p:cSld>
  <p:clrMapOvr>
    <a:masterClrMapping/>
  </p:clrMapOvr>
  <mc:AlternateContent xmlns:mc="http://schemas.openxmlformats.org/markup-compatibility/2006">
    <mc:Choice xmlns:p14="http://schemas.microsoft.com/office/powerpoint/2010/main" xmlns="" Requires="p14">
      <p:transition spd="slow" p14:dur="2000" advTm="953"/>
    </mc:Choice>
    <mc:Fallback>
      <p:transition spd="slow" advTm="953"/>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900113" y="765175"/>
            <a:ext cx="7620000" cy="5726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a:spcBef>
                <a:spcPct val="50000"/>
              </a:spcBef>
            </a:pPr>
            <a:endParaRPr lang="zh-CN" altLang="zh-CN" sz="4000">
              <a:latin typeface="Arial" panose="020B0604020202020204" pitchFamily="34" charset="0"/>
              <a:ea typeface="隶书" panose="02010509060101010101" pitchFamily="49" charset="-122"/>
            </a:endParaRPr>
          </a:p>
          <a:p>
            <a:pPr algn="ctr">
              <a:spcBef>
                <a:spcPct val="50000"/>
              </a:spcBef>
            </a:pPr>
            <a:r>
              <a:rPr lang="zh-CN" sz="4400" b="1">
                <a:latin typeface="Arial" panose="020B0604020202020204" pitchFamily="34" charset="0"/>
              </a:rPr>
              <a:t>阙处       素湍           属引 </a:t>
            </a:r>
          </a:p>
          <a:p>
            <a:pPr algn="ctr">
              <a:spcBef>
                <a:spcPct val="50000"/>
              </a:spcBef>
            </a:pPr>
            <a:endParaRPr lang="zh-CN" sz="4400" b="1">
              <a:latin typeface="Arial" panose="020B0604020202020204" pitchFamily="34" charset="0"/>
            </a:endParaRPr>
          </a:p>
          <a:p>
            <a:pPr algn="ctr">
              <a:spcBef>
                <a:spcPct val="50000"/>
              </a:spcBef>
            </a:pPr>
            <a:r>
              <a:rPr lang="zh-CN" sz="4400" b="1">
                <a:latin typeface="Arial" panose="020B0604020202020204" pitchFamily="34" charset="0"/>
              </a:rPr>
              <a:t>曦月       飞漱          沿溯 </a:t>
            </a:r>
          </a:p>
          <a:p>
            <a:pPr algn="ctr">
              <a:spcBef>
                <a:spcPct val="50000"/>
              </a:spcBef>
            </a:pPr>
            <a:endParaRPr lang="zh-CN" sz="4400" b="1">
              <a:latin typeface="Arial" panose="020B0604020202020204" pitchFamily="34" charset="0"/>
            </a:endParaRPr>
          </a:p>
          <a:p>
            <a:pPr algn="ctr">
              <a:spcBef>
                <a:spcPct val="50000"/>
              </a:spcBef>
            </a:pPr>
            <a:r>
              <a:rPr lang="zh-CN" sz="4400" b="1">
                <a:latin typeface="Arial" panose="020B0604020202020204" pitchFamily="34" charset="0"/>
              </a:rPr>
              <a:t>郦道元                重岩叠嶂</a:t>
            </a:r>
          </a:p>
        </p:txBody>
      </p:sp>
      <p:sp>
        <p:nvSpPr>
          <p:cNvPr id="14339" name="Text Box 3"/>
          <p:cNvSpPr txBox="1">
            <a:spLocks noChangeArrowheads="1"/>
          </p:cNvSpPr>
          <p:nvPr/>
        </p:nvSpPr>
        <p:spPr bwMode="auto">
          <a:xfrm>
            <a:off x="2124075" y="0"/>
            <a:ext cx="6697663" cy="8239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a:spcBef>
                <a:spcPct val="50000"/>
              </a:spcBef>
            </a:pPr>
            <a:r>
              <a:rPr lang="zh-CN" sz="4800">
                <a:solidFill>
                  <a:srgbClr val="FF0000"/>
                </a:solidFill>
                <a:latin typeface="Arial" panose="020B0604020202020204" pitchFamily="34" charset="0"/>
                <a:ea typeface="隶书" panose="02010509060101010101" pitchFamily="49" charset="-122"/>
              </a:rPr>
              <a:t>给加点的字注音。</a:t>
            </a:r>
          </a:p>
        </p:txBody>
      </p:sp>
      <p:sp>
        <p:nvSpPr>
          <p:cNvPr id="14340" name="Oval 4"/>
          <p:cNvSpPr>
            <a:spLocks noChangeArrowheads="1"/>
          </p:cNvSpPr>
          <p:nvPr/>
        </p:nvSpPr>
        <p:spPr bwMode="auto">
          <a:xfrm flipV="1">
            <a:off x="2057400" y="2743200"/>
            <a:ext cx="152400" cy="152400"/>
          </a:xfrm>
          <a:prstGeom prst="ellipse">
            <a:avLst/>
          </a:prstGeom>
          <a:solidFill>
            <a:schemeClr val="accent1"/>
          </a:solidFill>
          <a:ln w="9525" cmpd="sng">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4341" name="Oval 5"/>
          <p:cNvSpPr>
            <a:spLocks noChangeArrowheads="1"/>
          </p:cNvSpPr>
          <p:nvPr/>
        </p:nvSpPr>
        <p:spPr bwMode="auto">
          <a:xfrm>
            <a:off x="4572000" y="2743200"/>
            <a:ext cx="152400" cy="152400"/>
          </a:xfrm>
          <a:prstGeom prst="ellipse">
            <a:avLst/>
          </a:prstGeom>
          <a:solidFill>
            <a:schemeClr val="accent1"/>
          </a:solidFill>
          <a:ln w="9525" cmpd="sng">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4342" name="Oval 6"/>
          <p:cNvSpPr>
            <a:spLocks noChangeArrowheads="1"/>
          </p:cNvSpPr>
          <p:nvPr/>
        </p:nvSpPr>
        <p:spPr bwMode="auto">
          <a:xfrm>
            <a:off x="6705600" y="2667000"/>
            <a:ext cx="152400" cy="152400"/>
          </a:xfrm>
          <a:prstGeom prst="ellipse">
            <a:avLst/>
          </a:prstGeom>
          <a:solidFill>
            <a:schemeClr val="accent1"/>
          </a:solidFill>
          <a:ln w="9525" cmpd="sng">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4343" name="Oval 7"/>
          <p:cNvSpPr>
            <a:spLocks noChangeArrowheads="1"/>
          </p:cNvSpPr>
          <p:nvPr/>
        </p:nvSpPr>
        <p:spPr bwMode="auto">
          <a:xfrm>
            <a:off x="2209800" y="4495800"/>
            <a:ext cx="152400" cy="152400"/>
          </a:xfrm>
          <a:prstGeom prst="ellipse">
            <a:avLst/>
          </a:prstGeom>
          <a:solidFill>
            <a:schemeClr val="accent1"/>
          </a:solidFill>
          <a:ln w="9525" cmpd="sng">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4344" name="Oval 8"/>
          <p:cNvSpPr>
            <a:spLocks noChangeArrowheads="1"/>
          </p:cNvSpPr>
          <p:nvPr/>
        </p:nvSpPr>
        <p:spPr bwMode="auto">
          <a:xfrm>
            <a:off x="4648200" y="4495800"/>
            <a:ext cx="152400" cy="152400"/>
          </a:xfrm>
          <a:prstGeom prst="ellipse">
            <a:avLst/>
          </a:prstGeom>
          <a:solidFill>
            <a:schemeClr val="accent1"/>
          </a:solidFill>
          <a:ln w="9525" cmpd="sng">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4345" name="Oval 9"/>
          <p:cNvSpPr>
            <a:spLocks noChangeArrowheads="1"/>
          </p:cNvSpPr>
          <p:nvPr/>
        </p:nvSpPr>
        <p:spPr bwMode="auto">
          <a:xfrm>
            <a:off x="7380288" y="4508500"/>
            <a:ext cx="152400" cy="152400"/>
          </a:xfrm>
          <a:prstGeom prst="ellipse">
            <a:avLst/>
          </a:prstGeom>
          <a:solidFill>
            <a:schemeClr val="accent1"/>
          </a:solidFill>
          <a:ln w="9525" cmpd="sng">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4346" name="Oval 10"/>
          <p:cNvSpPr>
            <a:spLocks noChangeArrowheads="1"/>
          </p:cNvSpPr>
          <p:nvPr/>
        </p:nvSpPr>
        <p:spPr bwMode="auto">
          <a:xfrm>
            <a:off x="1763713" y="6381750"/>
            <a:ext cx="152400" cy="152400"/>
          </a:xfrm>
          <a:prstGeom prst="ellipse">
            <a:avLst/>
          </a:prstGeom>
          <a:solidFill>
            <a:schemeClr val="accent1"/>
          </a:solidFill>
          <a:ln w="9525" cmpd="sng">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4347" name="Oval 11"/>
          <p:cNvSpPr>
            <a:spLocks noChangeArrowheads="1"/>
          </p:cNvSpPr>
          <p:nvPr/>
        </p:nvSpPr>
        <p:spPr bwMode="auto">
          <a:xfrm>
            <a:off x="5867400" y="6381750"/>
            <a:ext cx="152400" cy="152400"/>
          </a:xfrm>
          <a:prstGeom prst="ellipse">
            <a:avLst/>
          </a:prstGeom>
          <a:solidFill>
            <a:schemeClr val="accent1"/>
          </a:solidFill>
          <a:ln w="9525" cmpd="sng">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4348" name="Oval 12"/>
          <p:cNvSpPr>
            <a:spLocks noChangeArrowheads="1"/>
          </p:cNvSpPr>
          <p:nvPr/>
        </p:nvSpPr>
        <p:spPr bwMode="auto">
          <a:xfrm>
            <a:off x="7019925" y="6381750"/>
            <a:ext cx="152400" cy="152400"/>
          </a:xfrm>
          <a:prstGeom prst="ellipse">
            <a:avLst/>
          </a:prstGeom>
          <a:solidFill>
            <a:schemeClr val="accent1"/>
          </a:solidFill>
          <a:ln w="9525" cmpd="sng">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4349" name="Text Box 13"/>
          <p:cNvSpPr txBox="1">
            <a:spLocks noChangeArrowheads="1"/>
          </p:cNvSpPr>
          <p:nvPr/>
        </p:nvSpPr>
        <p:spPr bwMode="auto">
          <a:xfrm>
            <a:off x="1403350" y="1125538"/>
            <a:ext cx="1143000"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a:spcBef>
                <a:spcPct val="50000"/>
              </a:spcBef>
            </a:pPr>
            <a:r>
              <a:rPr lang="zh-CN" altLang="zh-CN" sz="3600" b="1">
                <a:solidFill>
                  <a:srgbClr val="FF0000"/>
                </a:solidFill>
                <a:latin typeface="Arial" panose="020B0604020202020204" pitchFamily="34" charset="0"/>
                <a:ea typeface="隶书" panose="02010509060101010101" pitchFamily="49" charset="-122"/>
              </a:rPr>
              <a:t>quē</a:t>
            </a:r>
          </a:p>
        </p:txBody>
      </p:sp>
      <p:sp>
        <p:nvSpPr>
          <p:cNvPr id="14350" name="Text Box 14"/>
          <p:cNvSpPr txBox="1">
            <a:spLocks noChangeArrowheads="1"/>
          </p:cNvSpPr>
          <p:nvPr/>
        </p:nvSpPr>
        <p:spPr bwMode="auto">
          <a:xfrm>
            <a:off x="3779838" y="1196975"/>
            <a:ext cx="1828800"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a:spcBef>
                <a:spcPct val="50000"/>
              </a:spcBef>
            </a:pPr>
            <a:r>
              <a:rPr lang="zh-CN" altLang="zh-CN" sz="3600">
                <a:solidFill>
                  <a:srgbClr val="FF0000"/>
                </a:solidFill>
                <a:latin typeface="Arial" panose="020B0604020202020204" pitchFamily="34" charset="0"/>
                <a:ea typeface="隶书" panose="02010509060101010101" pitchFamily="49" charset="-122"/>
              </a:rPr>
              <a:t>tuān</a:t>
            </a:r>
          </a:p>
        </p:txBody>
      </p:sp>
      <p:sp>
        <p:nvSpPr>
          <p:cNvPr id="14351" name="Text Box 15"/>
          <p:cNvSpPr txBox="1">
            <a:spLocks noChangeArrowheads="1"/>
          </p:cNvSpPr>
          <p:nvPr/>
        </p:nvSpPr>
        <p:spPr bwMode="auto">
          <a:xfrm>
            <a:off x="1619250" y="3141663"/>
            <a:ext cx="914400"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a:spcBef>
                <a:spcPct val="50000"/>
              </a:spcBef>
            </a:pPr>
            <a:r>
              <a:rPr lang="zh-CN" altLang="zh-CN" sz="3600" b="1">
                <a:solidFill>
                  <a:srgbClr val="FF0000"/>
                </a:solidFill>
                <a:latin typeface="Arial" panose="020B0604020202020204" pitchFamily="34" charset="0"/>
                <a:ea typeface="隶书" panose="02010509060101010101" pitchFamily="49" charset="-122"/>
              </a:rPr>
              <a:t>xī</a:t>
            </a:r>
          </a:p>
        </p:txBody>
      </p:sp>
      <p:sp>
        <p:nvSpPr>
          <p:cNvPr id="14352" name="Text Box 16"/>
          <p:cNvSpPr txBox="1">
            <a:spLocks noChangeArrowheads="1"/>
          </p:cNvSpPr>
          <p:nvPr/>
        </p:nvSpPr>
        <p:spPr bwMode="auto">
          <a:xfrm>
            <a:off x="4067175" y="3213100"/>
            <a:ext cx="1143000"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a:spcBef>
                <a:spcPct val="50000"/>
              </a:spcBef>
            </a:pPr>
            <a:r>
              <a:rPr lang="zh-CN" altLang="zh-CN" sz="3600" b="1">
                <a:solidFill>
                  <a:srgbClr val="FF0000"/>
                </a:solidFill>
                <a:latin typeface="Arial" panose="020B0604020202020204" pitchFamily="34" charset="0"/>
                <a:ea typeface="隶书" panose="02010509060101010101" pitchFamily="49" charset="-122"/>
              </a:rPr>
              <a:t>shù</a:t>
            </a:r>
          </a:p>
        </p:txBody>
      </p:sp>
      <p:sp>
        <p:nvSpPr>
          <p:cNvPr id="14353" name="Text Box 17"/>
          <p:cNvSpPr txBox="1">
            <a:spLocks noChangeArrowheads="1"/>
          </p:cNvSpPr>
          <p:nvPr/>
        </p:nvSpPr>
        <p:spPr bwMode="auto">
          <a:xfrm>
            <a:off x="6400800" y="3573463"/>
            <a:ext cx="1295400" cy="701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a:spcBef>
                <a:spcPct val="50000"/>
              </a:spcBef>
            </a:pPr>
            <a:endParaRPr lang="zh-CN" altLang="zh-CN" sz="4000">
              <a:latin typeface="Arial" panose="020B0604020202020204" pitchFamily="34" charset="0"/>
              <a:ea typeface="隶书" panose="02010509060101010101" pitchFamily="49" charset="-122"/>
            </a:endParaRPr>
          </a:p>
        </p:txBody>
      </p:sp>
      <p:sp>
        <p:nvSpPr>
          <p:cNvPr id="14354" name="Text Box 18"/>
          <p:cNvSpPr txBox="1">
            <a:spLocks noChangeArrowheads="1"/>
          </p:cNvSpPr>
          <p:nvPr/>
        </p:nvSpPr>
        <p:spPr bwMode="auto">
          <a:xfrm>
            <a:off x="6659563" y="3213100"/>
            <a:ext cx="1371600"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a:spcBef>
                <a:spcPct val="50000"/>
              </a:spcBef>
            </a:pPr>
            <a:r>
              <a:rPr lang="zh-CN" altLang="zh-CN" sz="3600" b="1">
                <a:solidFill>
                  <a:srgbClr val="FF0000"/>
                </a:solidFill>
                <a:latin typeface="Arial" panose="020B0604020202020204" pitchFamily="34" charset="0"/>
                <a:ea typeface="隶书" panose="02010509060101010101" pitchFamily="49" charset="-122"/>
              </a:rPr>
              <a:t>sù</a:t>
            </a:r>
          </a:p>
        </p:txBody>
      </p:sp>
      <p:sp>
        <p:nvSpPr>
          <p:cNvPr id="14355" name="Text Box 19"/>
          <p:cNvSpPr txBox="1">
            <a:spLocks noChangeArrowheads="1"/>
          </p:cNvSpPr>
          <p:nvPr/>
        </p:nvSpPr>
        <p:spPr bwMode="auto">
          <a:xfrm>
            <a:off x="1524000" y="5257800"/>
            <a:ext cx="838200"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a:spcBef>
                <a:spcPct val="50000"/>
              </a:spcBef>
            </a:pPr>
            <a:r>
              <a:rPr lang="zh-CN" altLang="zh-CN" sz="3600" b="1">
                <a:solidFill>
                  <a:srgbClr val="FF0000"/>
                </a:solidFill>
                <a:latin typeface="Arial" panose="020B0604020202020204" pitchFamily="34" charset="0"/>
                <a:ea typeface="隶书" panose="02010509060101010101" pitchFamily="49" charset="-122"/>
              </a:rPr>
              <a:t>lì</a:t>
            </a:r>
          </a:p>
        </p:txBody>
      </p:sp>
      <p:sp>
        <p:nvSpPr>
          <p:cNvPr id="14356" name="Text Box 20"/>
          <p:cNvSpPr txBox="1">
            <a:spLocks noChangeArrowheads="1"/>
          </p:cNvSpPr>
          <p:nvPr/>
        </p:nvSpPr>
        <p:spPr bwMode="auto">
          <a:xfrm>
            <a:off x="5029200" y="5326063"/>
            <a:ext cx="1630363"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a:spcBef>
                <a:spcPct val="50000"/>
              </a:spcBef>
            </a:pPr>
            <a:r>
              <a:rPr lang="zh-CN" altLang="zh-CN" sz="3600" b="1">
                <a:solidFill>
                  <a:srgbClr val="FF0000"/>
                </a:solidFill>
                <a:latin typeface="Arial" panose="020B0604020202020204" pitchFamily="34" charset="0"/>
                <a:ea typeface="隶书" panose="02010509060101010101" pitchFamily="49" charset="-122"/>
              </a:rPr>
              <a:t>chóng</a:t>
            </a:r>
          </a:p>
        </p:txBody>
      </p:sp>
      <p:sp>
        <p:nvSpPr>
          <p:cNvPr id="14357" name="Text Box 21"/>
          <p:cNvSpPr txBox="1">
            <a:spLocks noChangeArrowheads="1"/>
          </p:cNvSpPr>
          <p:nvPr/>
        </p:nvSpPr>
        <p:spPr bwMode="auto">
          <a:xfrm>
            <a:off x="6516688" y="5229225"/>
            <a:ext cx="1447800"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a:spcBef>
                <a:spcPct val="50000"/>
              </a:spcBef>
            </a:pPr>
            <a:r>
              <a:rPr lang="zh-CN" altLang="zh-CN" sz="3600" b="1">
                <a:solidFill>
                  <a:srgbClr val="FF0000"/>
                </a:solidFill>
                <a:latin typeface="Arial" panose="020B0604020202020204" pitchFamily="34" charset="0"/>
                <a:ea typeface="隶书" panose="02010509060101010101" pitchFamily="49" charset="-122"/>
              </a:rPr>
              <a:t>dié</a:t>
            </a:r>
          </a:p>
        </p:txBody>
      </p:sp>
      <p:sp>
        <p:nvSpPr>
          <p:cNvPr id="14358" name="Text Box 22"/>
          <p:cNvSpPr txBox="1">
            <a:spLocks noChangeArrowheads="1"/>
          </p:cNvSpPr>
          <p:nvPr/>
        </p:nvSpPr>
        <p:spPr bwMode="auto">
          <a:xfrm>
            <a:off x="6156325" y="1125538"/>
            <a:ext cx="1676400"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a:spcBef>
                <a:spcPct val="50000"/>
              </a:spcBef>
            </a:pPr>
            <a:r>
              <a:rPr lang="zh-CN" altLang="zh-CN" sz="3600" b="1">
                <a:solidFill>
                  <a:srgbClr val="FF0000"/>
                </a:solidFill>
                <a:latin typeface="Arial" panose="020B0604020202020204" pitchFamily="34" charset="0"/>
                <a:ea typeface="隶书" panose="02010509060101010101" pitchFamily="49" charset="-122"/>
              </a:rPr>
              <a:t>zhǔ</a:t>
            </a:r>
          </a:p>
        </p:txBody>
      </p:sp>
      <p:grpSp>
        <p:nvGrpSpPr>
          <p:cNvPr id="14359" name="Group 23"/>
          <p:cNvGrpSpPr>
            <a:grpSpLocks/>
          </p:cNvGrpSpPr>
          <p:nvPr/>
        </p:nvGrpSpPr>
        <p:grpSpPr bwMode="auto">
          <a:xfrm>
            <a:off x="1161826" y="0"/>
            <a:ext cx="1752600" cy="609600"/>
            <a:chOff x="0" y="0"/>
            <a:chExt cx="1104" cy="384"/>
          </a:xfrm>
        </p:grpSpPr>
        <p:sp>
          <p:nvSpPr>
            <p:cNvPr id="14360" name="Oval 24">
              <a:hlinkClick r:id="rId3" action="ppaction://hlinksldjump"/>
            </p:cNvPr>
            <p:cNvSpPr>
              <a:spLocks noChangeArrowheads="1"/>
            </p:cNvSpPr>
            <p:nvPr/>
          </p:nvSpPr>
          <p:spPr bwMode="auto">
            <a:xfrm>
              <a:off x="0" y="0"/>
              <a:ext cx="1104" cy="384"/>
            </a:xfrm>
            <a:prstGeom prst="ellipse">
              <a:avLst/>
            </a:prstGeom>
            <a:gradFill rotWithShape="0">
              <a:gsLst>
                <a:gs pos="0">
                  <a:srgbClr val="6FA527"/>
                </a:gs>
                <a:gs pos="100000">
                  <a:srgbClr val="A5F3B0"/>
                </a:gs>
              </a:gsLst>
              <a:lin ang="0" scaled="1"/>
            </a:gradFill>
            <a:ln w="9525" cmpd="sng">
              <a:solidFill>
                <a:srgbClr val="80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4361" name="WordArt 25">
              <a:hlinkClick r:id="rId4" action="ppaction://hlinksldjump"/>
            </p:cNvPr>
            <p:cNvSpPr>
              <a:spLocks noChangeArrowheads="1" noChangeShapeType="1"/>
            </p:cNvSpPr>
            <p:nvPr/>
          </p:nvSpPr>
          <p:spPr bwMode="auto">
            <a:xfrm>
              <a:off x="192" y="28"/>
              <a:ext cx="768" cy="288"/>
            </a:xfrm>
            <a:prstGeom prst="rect">
              <a:avLst/>
            </a:prstGeom>
          </p:spPr>
          <p:txBody>
            <a:bodyPr wrap="none" fromWordArt="1">
              <a:prstTxWarp prst="textPlain">
                <a:avLst>
                  <a:gd name="adj" fmla="val 50000"/>
                </a:avLst>
              </a:prstTxWarp>
            </a:bodyPr>
            <a:lstStyle/>
            <a:p>
              <a:pPr algn="ctr"/>
              <a:r>
                <a:rPr lang="zh-CN" altLang="en-US" sz="3600">
                  <a:ln w="9525" cmpd="sng">
                    <a:solidFill>
                      <a:srgbClr val="990000"/>
                    </a:solidFill>
                    <a:round/>
                    <a:headEnd/>
                    <a:tailEnd/>
                  </a:ln>
                  <a:solidFill>
                    <a:srgbClr val="990000"/>
                  </a:solidFill>
                  <a:effectLst>
                    <a:outerShdw dist="35921" dir="2700000" algn="ctr" rotWithShape="0">
                      <a:srgbClr val="C0C0C0"/>
                    </a:outerShdw>
                  </a:effectLst>
                  <a:latin typeface="楷体_GB2312"/>
                </a:rPr>
                <a:t>识记字词</a:t>
              </a:r>
            </a:p>
          </p:txBody>
        </p:sp>
      </p:grpSp>
    </p:spTree>
    <p:custDataLst>
      <p:tags r:id="rId1"/>
    </p:custDataLst>
    <p:extLst>
      <p:ext uri="{BB962C8B-B14F-4D97-AF65-F5344CB8AC3E}">
        <p14:creationId xmlns:p14="http://schemas.microsoft.com/office/powerpoint/2010/main" xmlns="" val="1526779585"/>
      </p:ext>
    </p:extLst>
  </p:cSld>
  <p:clrMapOvr>
    <a:masterClrMapping/>
  </p:clrMapOvr>
  <mc:AlternateContent xmlns:mc="http://schemas.openxmlformats.org/markup-compatibility/2006">
    <mc:Choice xmlns:p14="http://schemas.microsoft.com/office/powerpoint/2010/main" xmlns="" Requires="p14">
      <p:transition spd="slow" p14:dur="2000" advTm="7422"/>
    </mc:Choice>
    <mc:Fallback>
      <p:transition spd="slow" advTm="7422"/>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349"/>
                                        </p:tgtEl>
                                        <p:attrNameLst>
                                          <p:attrName>style.visibility</p:attrName>
                                        </p:attrNameLst>
                                      </p:cBhvr>
                                      <p:to>
                                        <p:strVal val="visible"/>
                                      </p:to>
                                    </p:set>
                                    <p:animEffect transition="in" filter="dissolve">
                                      <p:cBhvr>
                                        <p:cTn id="7" dur="500"/>
                                        <p:tgtEl>
                                          <p:spTgt spid="1434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4350"/>
                                        </p:tgtEl>
                                        <p:attrNameLst>
                                          <p:attrName>style.visibility</p:attrName>
                                        </p:attrNameLst>
                                      </p:cBhvr>
                                      <p:to>
                                        <p:strVal val="visible"/>
                                      </p:to>
                                    </p:set>
                                    <p:animEffect transition="in" filter="dissolve">
                                      <p:cBhvr>
                                        <p:cTn id="12" dur="500"/>
                                        <p:tgtEl>
                                          <p:spTgt spid="1435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4358"/>
                                        </p:tgtEl>
                                        <p:attrNameLst>
                                          <p:attrName>style.visibility</p:attrName>
                                        </p:attrNameLst>
                                      </p:cBhvr>
                                      <p:to>
                                        <p:strVal val="visible"/>
                                      </p:to>
                                    </p:set>
                                    <p:animEffect transition="in" filter="dissolve">
                                      <p:cBhvr>
                                        <p:cTn id="17" dur="500"/>
                                        <p:tgtEl>
                                          <p:spTgt spid="1435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4351"/>
                                        </p:tgtEl>
                                        <p:attrNameLst>
                                          <p:attrName>style.visibility</p:attrName>
                                        </p:attrNameLst>
                                      </p:cBhvr>
                                      <p:to>
                                        <p:strVal val="visible"/>
                                      </p:to>
                                    </p:set>
                                    <p:animEffect transition="in" filter="dissolve">
                                      <p:cBhvr>
                                        <p:cTn id="22" dur="500"/>
                                        <p:tgtEl>
                                          <p:spTgt spid="1435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4352"/>
                                        </p:tgtEl>
                                        <p:attrNameLst>
                                          <p:attrName>style.visibility</p:attrName>
                                        </p:attrNameLst>
                                      </p:cBhvr>
                                      <p:to>
                                        <p:strVal val="visible"/>
                                      </p:to>
                                    </p:set>
                                    <p:animEffect transition="in" filter="dissolve">
                                      <p:cBhvr>
                                        <p:cTn id="27" dur="500"/>
                                        <p:tgtEl>
                                          <p:spTgt spid="1435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4354"/>
                                        </p:tgtEl>
                                        <p:attrNameLst>
                                          <p:attrName>style.visibility</p:attrName>
                                        </p:attrNameLst>
                                      </p:cBhvr>
                                      <p:to>
                                        <p:strVal val="visible"/>
                                      </p:to>
                                    </p:set>
                                    <p:animEffect transition="in" filter="dissolve">
                                      <p:cBhvr>
                                        <p:cTn id="32" dur="500"/>
                                        <p:tgtEl>
                                          <p:spTgt spid="1435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4355"/>
                                        </p:tgtEl>
                                        <p:attrNameLst>
                                          <p:attrName>style.visibility</p:attrName>
                                        </p:attrNameLst>
                                      </p:cBhvr>
                                      <p:to>
                                        <p:strVal val="visible"/>
                                      </p:to>
                                    </p:set>
                                    <p:animEffect transition="in" filter="dissolve">
                                      <p:cBhvr>
                                        <p:cTn id="37" dur="500"/>
                                        <p:tgtEl>
                                          <p:spTgt spid="14355"/>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14356"/>
                                        </p:tgtEl>
                                        <p:attrNameLst>
                                          <p:attrName>style.visibility</p:attrName>
                                        </p:attrNameLst>
                                      </p:cBhvr>
                                      <p:to>
                                        <p:strVal val="visible"/>
                                      </p:to>
                                    </p:set>
                                    <p:animEffect transition="in" filter="dissolve">
                                      <p:cBhvr>
                                        <p:cTn id="42" dur="500"/>
                                        <p:tgtEl>
                                          <p:spTgt spid="14356"/>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14357"/>
                                        </p:tgtEl>
                                        <p:attrNameLst>
                                          <p:attrName>style.visibility</p:attrName>
                                        </p:attrNameLst>
                                      </p:cBhvr>
                                      <p:to>
                                        <p:strVal val="visible"/>
                                      </p:to>
                                    </p:set>
                                    <p:animEffect transition="in" filter="dissolve">
                                      <p:cBhvr>
                                        <p:cTn id="47" dur="500"/>
                                        <p:tgtEl>
                                          <p:spTgt spid="143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9" grpId="0" autoUpdateAnimBg="0"/>
      <p:bldP spid="14350" grpId="0" autoUpdateAnimBg="0"/>
      <p:bldP spid="14351" grpId="0" autoUpdateAnimBg="0"/>
      <p:bldP spid="14352" grpId="0" autoUpdateAnimBg="0"/>
      <p:bldP spid="14354" grpId="0" autoUpdateAnimBg="0"/>
      <p:bldP spid="14355" grpId="0" autoUpdateAnimBg="0"/>
      <p:bldP spid="14356" grpId="0" autoUpdateAnimBg="0"/>
      <p:bldP spid="14357" grpId="0" autoUpdateAnimBg="0"/>
      <p:bldP spid="14358"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344698" y="0"/>
            <a:ext cx="8229600" cy="1143000"/>
          </a:xfrm>
        </p:spPr>
        <p:txBody>
          <a:bodyPr/>
          <a:lstStyle/>
          <a:p>
            <a:pPr algn="l"/>
            <a:r>
              <a:rPr lang="zh-CN" altLang="en-US" b="1">
                <a:solidFill>
                  <a:srgbClr val="FF0000"/>
                </a:solidFill>
              </a:rPr>
              <a:t>理解下列加点的文言字词。</a:t>
            </a:r>
          </a:p>
        </p:txBody>
      </p:sp>
      <p:sp>
        <p:nvSpPr>
          <p:cNvPr id="15363" name="Rectangle 3"/>
          <p:cNvSpPr>
            <a:spLocks noGrp="1" noChangeArrowheads="1"/>
          </p:cNvSpPr>
          <p:nvPr>
            <p:ph type="body" idx="1"/>
          </p:nvPr>
        </p:nvSpPr>
        <p:spPr>
          <a:xfrm>
            <a:off x="60325" y="1268413"/>
            <a:ext cx="9083675" cy="5257800"/>
          </a:xfrm>
        </p:spPr>
        <p:txBody>
          <a:bodyPr/>
          <a:lstStyle/>
          <a:p>
            <a:pPr>
              <a:lnSpc>
                <a:spcPct val="130000"/>
              </a:lnSpc>
              <a:buFontTx/>
              <a:buNone/>
            </a:pPr>
            <a:r>
              <a:rPr lang="zh-CN" altLang="en-US" sz="3600" b="1"/>
              <a:t>略无阙处　　虽乘奔御风不以疾也</a:t>
            </a:r>
          </a:p>
          <a:p>
            <a:pPr>
              <a:lnSpc>
                <a:spcPct val="130000"/>
              </a:lnSpc>
              <a:buFontTx/>
              <a:buNone/>
            </a:pPr>
            <a:r>
              <a:rPr lang="zh-CN" altLang="en-US" sz="3600" b="1"/>
              <a:t>（　　　）　（　　　）　（　　　）</a:t>
            </a:r>
          </a:p>
          <a:p>
            <a:pPr>
              <a:lnSpc>
                <a:spcPct val="130000"/>
              </a:lnSpc>
              <a:buFontTx/>
              <a:buNone/>
            </a:pPr>
            <a:r>
              <a:rPr lang="zh-CN" altLang="en-US" sz="3600" b="1"/>
              <a:t>夏水襄陵　　良多趣味　　每至晴初霜旦</a:t>
            </a:r>
          </a:p>
          <a:p>
            <a:pPr>
              <a:lnSpc>
                <a:spcPct val="130000"/>
              </a:lnSpc>
              <a:buFontTx/>
              <a:buNone/>
            </a:pPr>
            <a:r>
              <a:rPr lang="zh-CN" altLang="en-US" sz="3600" b="1"/>
              <a:t>（　　　）（　　　）　　　（　　　）</a:t>
            </a:r>
          </a:p>
          <a:p>
            <a:pPr>
              <a:lnSpc>
                <a:spcPct val="130000"/>
              </a:lnSpc>
              <a:buFontTx/>
              <a:buNone/>
            </a:pPr>
            <a:r>
              <a:rPr lang="zh-CN" altLang="en-US" sz="3600" b="1"/>
              <a:t>属引凄异　　沿溯阻绝　　猿鸣三声泪沾裳</a:t>
            </a:r>
          </a:p>
          <a:p>
            <a:pPr>
              <a:lnSpc>
                <a:spcPct val="130000"/>
              </a:lnSpc>
              <a:buFontTx/>
              <a:buNone/>
            </a:pPr>
            <a:r>
              <a:rPr lang="zh-CN" altLang="en-US" sz="3600" b="1"/>
              <a:t>（　　　）（　　　   ）（　　　　　　）</a:t>
            </a:r>
          </a:p>
        </p:txBody>
      </p:sp>
      <p:sp>
        <p:nvSpPr>
          <p:cNvPr id="15364" name="Text Box 4"/>
          <p:cNvSpPr txBox="1">
            <a:spLocks noChangeArrowheads="1"/>
          </p:cNvSpPr>
          <p:nvPr/>
        </p:nvSpPr>
        <p:spPr bwMode="auto">
          <a:xfrm>
            <a:off x="3132138" y="2349500"/>
            <a:ext cx="1800225"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a:t>　</a:t>
            </a:r>
            <a:r>
              <a:rPr lang="zh-CN" sz="3600" b="1">
                <a:solidFill>
                  <a:srgbClr val="FF0000"/>
                </a:solidFill>
              </a:rPr>
              <a:t>驾着</a:t>
            </a:r>
          </a:p>
        </p:txBody>
      </p:sp>
      <p:sp>
        <p:nvSpPr>
          <p:cNvPr id="15365" name="Text Box 5"/>
          <p:cNvSpPr txBox="1">
            <a:spLocks noChangeArrowheads="1"/>
          </p:cNvSpPr>
          <p:nvPr/>
        </p:nvSpPr>
        <p:spPr bwMode="auto">
          <a:xfrm>
            <a:off x="5867400" y="2205038"/>
            <a:ext cx="1524000"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a:t>　</a:t>
            </a:r>
            <a:r>
              <a:rPr lang="zh-CN" sz="3600">
                <a:solidFill>
                  <a:srgbClr val="FF0000"/>
                </a:solidFill>
              </a:rPr>
              <a:t>　</a:t>
            </a:r>
            <a:r>
              <a:rPr lang="zh-CN" sz="3600" b="1">
                <a:solidFill>
                  <a:srgbClr val="FF0000"/>
                </a:solidFill>
              </a:rPr>
              <a:t>快</a:t>
            </a:r>
          </a:p>
        </p:txBody>
      </p:sp>
      <p:sp>
        <p:nvSpPr>
          <p:cNvPr id="15366" name="Text Box 6"/>
          <p:cNvSpPr txBox="1">
            <a:spLocks noChangeArrowheads="1"/>
          </p:cNvSpPr>
          <p:nvPr/>
        </p:nvSpPr>
        <p:spPr bwMode="auto">
          <a:xfrm>
            <a:off x="395288" y="3860800"/>
            <a:ext cx="1524000"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a:t>　　</a:t>
            </a:r>
            <a:r>
              <a:rPr lang="zh-CN" sz="3600" b="1">
                <a:solidFill>
                  <a:srgbClr val="FF0000"/>
                </a:solidFill>
              </a:rPr>
              <a:t>上</a:t>
            </a:r>
          </a:p>
        </p:txBody>
      </p:sp>
      <p:sp>
        <p:nvSpPr>
          <p:cNvPr id="15367" name="Text Box 7"/>
          <p:cNvSpPr txBox="1">
            <a:spLocks noChangeArrowheads="1"/>
          </p:cNvSpPr>
          <p:nvPr/>
        </p:nvSpPr>
        <p:spPr bwMode="auto">
          <a:xfrm>
            <a:off x="2555875" y="3860800"/>
            <a:ext cx="1944688"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a:t>　</a:t>
            </a:r>
            <a:r>
              <a:rPr lang="zh-CN" sz="3600" b="1">
                <a:solidFill>
                  <a:srgbClr val="FF0000"/>
                </a:solidFill>
              </a:rPr>
              <a:t>甚，很</a:t>
            </a:r>
          </a:p>
        </p:txBody>
      </p:sp>
      <p:sp>
        <p:nvSpPr>
          <p:cNvPr id="15368" name="Text Box 8"/>
          <p:cNvSpPr txBox="1">
            <a:spLocks noChangeArrowheads="1"/>
          </p:cNvSpPr>
          <p:nvPr/>
        </p:nvSpPr>
        <p:spPr bwMode="auto">
          <a:xfrm>
            <a:off x="6588125" y="3860800"/>
            <a:ext cx="1655763"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sz="3600" b="1">
                <a:solidFill>
                  <a:srgbClr val="FF0000"/>
                </a:solidFill>
              </a:rPr>
              <a:t>清晨</a:t>
            </a:r>
          </a:p>
        </p:txBody>
      </p:sp>
      <p:sp>
        <p:nvSpPr>
          <p:cNvPr id="15369" name="Text Box 9"/>
          <p:cNvSpPr txBox="1">
            <a:spLocks noChangeArrowheads="1"/>
          </p:cNvSpPr>
          <p:nvPr/>
        </p:nvSpPr>
        <p:spPr bwMode="auto">
          <a:xfrm>
            <a:off x="395288" y="5516563"/>
            <a:ext cx="1524000"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a:t>　</a:t>
            </a:r>
            <a:r>
              <a:rPr lang="zh-CN" sz="3600" b="1">
                <a:solidFill>
                  <a:srgbClr val="FF0000"/>
                </a:solidFill>
              </a:rPr>
              <a:t>连续</a:t>
            </a:r>
          </a:p>
        </p:txBody>
      </p:sp>
      <p:sp>
        <p:nvSpPr>
          <p:cNvPr id="15370" name="Text Box 10"/>
          <p:cNvSpPr txBox="1">
            <a:spLocks noChangeArrowheads="1"/>
          </p:cNvSpPr>
          <p:nvPr/>
        </p:nvSpPr>
        <p:spPr bwMode="auto">
          <a:xfrm>
            <a:off x="2700338" y="5516563"/>
            <a:ext cx="2303462"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sz="3600" b="1">
                <a:solidFill>
                  <a:srgbClr val="FF0000"/>
                </a:solidFill>
              </a:rPr>
              <a:t>逆流而上</a:t>
            </a:r>
          </a:p>
        </p:txBody>
      </p:sp>
      <p:sp>
        <p:nvSpPr>
          <p:cNvPr id="15371" name="Text Box 11"/>
          <p:cNvSpPr txBox="1">
            <a:spLocks noChangeArrowheads="1"/>
          </p:cNvSpPr>
          <p:nvPr/>
        </p:nvSpPr>
        <p:spPr bwMode="auto">
          <a:xfrm>
            <a:off x="5651500" y="5300663"/>
            <a:ext cx="2743200" cy="11906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sz="3600" b="1">
                <a:solidFill>
                  <a:srgbClr val="FF0000"/>
                </a:solidFill>
              </a:rPr>
              <a:t>虚指，多次的意思</a:t>
            </a:r>
          </a:p>
        </p:txBody>
      </p:sp>
      <p:sp>
        <p:nvSpPr>
          <p:cNvPr id="15372" name="Text Box 12"/>
          <p:cNvSpPr txBox="1">
            <a:spLocks noChangeArrowheads="1"/>
          </p:cNvSpPr>
          <p:nvPr/>
        </p:nvSpPr>
        <p:spPr bwMode="auto">
          <a:xfrm>
            <a:off x="468313" y="2349500"/>
            <a:ext cx="1670050"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altLang="en-US" sz="3600" b="1">
                <a:solidFill>
                  <a:srgbClr val="FF0000"/>
                </a:solidFill>
              </a:rPr>
              <a:t>同 “缺”</a:t>
            </a:r>
          </a:p>
        </p:txBody>
      </p:sp>
      <p:sp>
        <p:nvSpPr>
          <p:cNvPr id="15373" name="Oval 13"/>
          <p:cNvSpPr>
            <a:spLocks noChangeArrowheads="1"/>
          </p:cNvSpPr>
          <p:nvPr/>
        </p:nvSpPr>
        <p:spPr bwMode="auto">
          <a:xfrm flipV="1">
            <a:off x="1187450" y="2133600"/>
            <a:ext cx="144463" cy="142875"/>
          </a:xfrm>
          <a:prstGeom prst="ellipse">
            <a:avLst/>
          </a:prstGeom>
          <a:solidFill>
            <a:schemeClr val="accent1"/>
          </a:solidFill>
          <a:ln w="9525" cmpd="sng">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5374" name="Oval 14"/>
          <p:cNvSpPr>
            <a:spLocks noChangeArrowheads="1"/>
          </p:cNvSpPr>
          <p:nvPr/>
        </p:nvSpPr>
        <p:spPr bwMode="auto">
          <a:xfrm flipV="1">
            <a:off x="4427538" y="1989138"/>
            <a:ext cx="152400" cy="152400"/>
          </a:xfrm>
          <a:prstGeom prst="ellipse">
            <a:avLst/>
          </a:prstGeom>
          <a:solidFill>
            <a:schemeClr val="accent1"/>
          </a:solidFill>
          <a:ln w="9525" cmpd="sng">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5375" name="Oval 15"/>
          <p:cNvSpPr>
            <a:spLocks noChangeArrowheads="1"/>
          </p:cNvSpPr>
          <p:nvPr/>
        </p:nvSpPr>
        <p:spPr bwMode="auto">
          <a:xfrm flipV="1">
            <a:off x="6300788" y="2060575"/>
            <a:ext cx="152400" cy="152400"/>
          </a:xfrm>
          <a:prstGeom prst="ellipse">
            <a:avLst/>
          </a:prstGeom>
          <a:solidFill>
            <a:schemeClr val="accent1"/>
          </a:solidFill>
          <a:ln w="9525" cmpd="sng">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5376" name="Oval 16"/>
          <p:cNvSpPr>
            <a:spLocks noChangeArrowheads="1"/>
          </p:cNvSpPr>
          <p:nvPr/>
        </p:nvSpPr>
        <p:spPr bwMode="auto">
          <a:xfrm flipV="1">
            <a:off x="1187450" y="3716338"/>
            <a:ext cx="152400" cy="152400"/>
          </a:xfrm>
          <a:prstGeom prst="ellipse">
            <a:avLst/>
          </a:prstGeom>
          <a:solidFill>
            <a:schemeClr val="accent1"/>
          </a:solidFill>
          <a:ln w="9525" cmpd="sng">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5377" name="Oval 17"/>
          <p:cNvSpPr>
            <a:spLocks noChangeArrowheads="1"/>
          </p:cNvSpPr>
          <p:nvPr/>
        </p:nvSpPr>
        <p:spPr bwMode="auto">
          <a:xfrm flipV="1">
            <a:off x="3132138" y="3644900"/>
            <a:ext cx="152400" cy="152400"/>
          </a:xfrm>
          <a:prstGeom prst="ellipse">
            <a:avLst/>
          </a:prstGeom>
          <a:solidFill>
            <a:schemeClr val="accent1"/>
          </a:solidFill>
          <a:ln w="9525" cmpd="sng">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5378" name="Oval 18"/>
          <p:cNvSpPr>
            <a:spLocks noChangeArrowheads="1"/>
          </p:cNvSpPr>
          <p:nvPr/>
        </p:nvSpPr>
        <p:spPr bwMode="auto">
          <a:xfrm flipV="1">
            <a:off x="8172450" y="3644900"/>
            <a:ext cx="152400" cy="152400"/>
          </a:xfrm>
          <a:prstGeom prst="ellipse">
            <a:avLst/>
          </a:prstGeom>
          <a:solidFill>
            <a:schemeClr val="accent1"/>
          </a:solidFill>
          <a:ln w="9525" cmpd="sng">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5379" name="Oval 19"/>
          <p:cNvSpPr>
            <a:spLocks noChangeArrowheads="1"/>
          </p:cNvSpPr>
          <p:nvPr/>
        </p:nvSpPr>
        <p:spPr bwMode="auto">
          <a:xfrm flipV="1">
            <a:off x="323850" y="5373688"/>
            <a:ext cx="152400" cy="152400"/>
          </a:xfrm>
          <a:prstGeom prst="ellipse">
            <a:avLst/>
          </a:prstGeom>
          <a:solidFill>
            <a:schemeClr val="accent1"/>
          </a:solidFill>
          <a:ln w="9525" cmpd="sng">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5380" name="Oval 20"/>
          <p:cNvSpPr>
            <a:spLocks noChangeArrowheads="1"/>
          </p:cNvSpPr>
          <p:nvPr/>
        </p:nvSpPr>
        <p:spPr bwMode="auto">
          <a:xfrm flipV="1">
            <a:off x="3563938" y="5300663"/>
            <a:ext cx="152400" cy="152400"/>
          </a:xfrm>
          <a:prstGeom prst="ellipse">
            <a:avLst/>
          </a:prstGeom>
          <a:solidFill>
            <a:schemeClr val="accent1"/>
          </a:solidFill>
          <a:ln w="9525" cmpd="sng">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5381" name="Oval 21"/>
          <p:cNvSpPr>
            <a:spLocks noChangeArrowheads="1"/>
          </p:cNvSpPr>
          <p:nvPr/>
        </p:nvSpPr>
        <p:spPr bwMode="auto">
          <a:xfrm flipV="1">
            <a:off x="6804025" y="5300663"/>
            <a:ext cx="152400" cy="152400"/>
          </a:xfrm>
          <a:prstGeom prst="ellipse">
            <a:avLst/>
          </a:prstGeom>
          <a:solidFill>
            <a:schemeClr val="accent1"/>
          </a:solidFill>
          <a:ln w="9525" cmpd="sng">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Tree>
    <p:custDataLst>
      <p:tags r:id="rId1"/>
    </p:custDataLst>
    <p:extLst>
      <p:ext uri="{BB962C8B-B14F-4D97-AF65-F5344CB8AC3E}">
        <p14:creationId xmlns:p14="http://schemas.microsoft.com/office/powerpoint/2010/main" xmlns="" val="1119521750"/>
      </p:ext>
    </p:extLst>
  </p:cSld>
  <p:clrMapOvr>
    <a:masterClrMapping/>
  </p:clrMapOvr>
  <mc:AlternateContent xmlns:mc="http://schemas.openxmlformats.org/markup-compatibility/2006">
    <mc:Choice xmlns:p14="http://schemas.microsoft.com/office/powerpoint/2010/main" xmlns="" Requires="p14">
      <p:transition spd="slow" p14:dur="2000" advTm="7626"/>
    </mc:Choice>
    <mc:Fallback>
      <p:transition spd="slow" advTm="7626"/>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372"/>
                                        </p:tgtEl>
                                        <p:attrNameLst>
                                          <p:attrName>style.visibility</p:attrName>
                                        </p:attrNameLst>
                                      </p:cBhvr>
                                      <p:to>
                                        <p:strVal val="visible"/>
                                      </p:to>
                                    </p:set>
                                    <p:animEffect transition="in" filter="dissolve">
                                      <p:cBhvr>
                                        <p:cTn id="7" dur="500"/>
                                        <p:tgtEl>
                                          <p:spTgt spid="1537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5364">
                                            <p:txEl>
                                              <p:pRg st="0" end="0"/>
                                            </p:txEl>
                                          </p:spTgt>
                                        </p:tgtEl>
                                        <p:attrNameLst>
                                          <p:attrName>style.visibility</p:attrName>
                                        </p:attrNameLst>
                                      </p:cBhvr>
                                      <p:to>
                                        <p:strVal val="visible"/>
                                      </p:to>
                                    </p:set>
                                    <p:animEffect transition="in" filter="dissolve">
                                      <p:cBhvr>
                                        <p:cTn id="12" dur="500"/>
                                        <p:tgtEl>
                                          <p:spTgt spid="15364">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5365"/>
                                        </p:tgtEl>
                                        <p:attrNameLst>
                                          <p:attrName>style.visibility</p:attrName>
                                        </p:attrNameLst>
                                      </p:cBhvr>
                                      <p:to>
                                        <p:strVal val="visible"/>
                                      </p:to>
                                    </p:set>
                                    <p:animEffect transition="in" filter="dissolve">
                                      <p:cBhvr>
                                        <p:cTn id="17" dur="500"/>
                                        <p:tgtEl>
                                          <p:spTgt spid="1536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5366"/>
                                        </p:tgtEl>
                                        <p:attrNameLst>
                                          <p:attrName>style.visibility</p:attrName>
                                        </p:attrNameLst>
                                      </p:cBhvr>
                                      <p:to>
                                        <p:strVal val="visible"/>
                                      </p:to>
                                    </p:set>
                                    <p:animEffect transition="in" filter="dissolve">
                                      <p:cBhvr>
                                        <p:cTn id="22" dur="500"/>
                                        <p:tgtEl>
                                          <p:spTgt spid="1536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5367"/>
                                        </p:tgtEl>
                                        <p:attrNameLst>
                                          <p:attrName>style.visibility</p:attrName>
                                        </p:attrNameLst>
                                      </p:cBhvr>
                                      <p:to>
                                        <p:strVal val="visible"/>
                                      </p:to>
                                    </p:set>
                                    <p:animEffect transition="in" filter="dissolve">
                                      <p:cBhvr>
                                        <p:cTn id="27" dur="500"/>
                                        <p:tgtEl>
                                          <p:spTgt spid="1536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5368"/>
                                        </p:tgtEl>
                                        <p:attrNameLst>
                                          <p:attrName>style.visibility</p:attrName>
                                        </p:attrNameLst>
                                      </p:cBhvr>
                                      <p:to>
                                        <p:strVal val="visible"/>
                                      </p:to>
                                    </p:set>
                                    <p:animEffect transition="in" filter="dissolve">
                                      <p:cBhvr>
                                        <p:cTn id="32" dur="500"/>
                                        <p:tgtEl>
                                          <p:spTgt spid="1536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5369"/>
                                        </p:tgtEl>
                                        <p:attrNameLst>
                                          <p:attrName>style.visibility</p:attrName>
                                        </p:attrNameLst>
                                      </p:cBhvr>
                                      <p:to>
                                        <p:strVal val="visible"/>
                                      </p:to>
                                    </p:set>
                                    <p:animEffect transition="in" filter="dissolve">
                                      <p:cBhvr>
                                        <p:cTn id="37" dur="500"/>
                                        <p:tgtEl>
                                          <p:spTgt spid="15369"/>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15370"/>
                                        </p:tgtEl>
                                        <p:attrNameLst>
                                          <p:attrName>style.visibility</p:attrName>
                                        </p:attrNameLst>
                                      </p:cBhvr>
                                      <p:to>
                                        <p:strVal val="visible"/>
                                      </p:to>
                                    </p:set>
                                    <p:animEffect transition="in" filter="dissolve">
                                      <p:cBhvr>
                                        <p:cTn id="42" dur="500"/>
                                        <p:tgtEl>
                                          <p:spTgt spid="15370"/>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15371"/>
                                        </p:tgtEl>
                                        <p:attrNameLst>
                                          <p:attrName>style.visibility</p:attrName>
                                        </p:attrNameLst>
                                      </p:cBhvr>
                                      <p:to>
                                        <p:strVal val="visible"/>
                                      </p:to>
                                    </p:set>
                                    <p:animEffect transition="in" filter="dissolve">
                                      <p:cBhvr>
                                        <p:cTn id="47" dur="500"/>
                                        <p:tgtEl>
                                          <p:spTgt spid="153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build="allAtOnce" autoUpdateAnimBg="0"/>
      <p:bldP spid="15365" grpId="0" autoUpdateAnimBg="0"/>
      <p:bldP spid="15366" grpId="0" autoUpdateAnimBg="0"/>
      <p:bldP spid="15367" grpId="0" autoUpdateAnimBg="0"/>
      <p:bldP spid="15368" grpId="0" autoUpdateAnimBg="0"/>
      <p:bldP spid="15369" grpId="0" autoUpdateAnimBg="0"/>
      <p:bldP spid="15370" grpId="0" autoUpdateAnimBg="0"/>
      <p:bldP spid="15371" grpId="0" autoUpdateAnimBg="0"/>
      <p:bldP spid="15372"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3059113" y="0"/>
            <a:ext cx="3673475" cy="838200"/>
          </a:xfrm>
        </p:spPr>
        <p:txBody>
          <a:bodyPr/>
          <a:lstStyle/>
          <a:p>
            <a:r>
              <a:rPr lang="zh-CN" altLang="en-US" b="1">
                <a:solidFill>
                  <a:srgbClr val="FF0000"/>
                </a:solidFill>
                <a:effectLst>
                  <a:outerShdw blurRad="38100" dist="38100" dir="2700000" algn="tl">
                    <a:srgbClr val="C0C0C0"/>
                  </a:outerShdw>
                </a:effectLst>
                <a:latin typeface="黑体" panose="02010609060101010101" pitchFamily="49" charset="-122"/>
                <a:ea typeface="黑体" panose="02010609060101010101" pitchFamily="49" charset="-122"/>
              </a:rPr>
              <a:t>节 奏 划 分</a:t>
            </a:r>
            <a:r>
              <a:rPr lang="zh-CN" altLang="en-US" sz="4000" b="1">
                <a:solidFill>
                  <a:schemeClr val="accent2"/>
                </a:solidFill>
                <a:effectLst>
                  <a:outerShdw blurRad="38100" dist="38100" dir="2700000" algn="tl">
                    <a:srgbClr val="C0C0C0"/>
                  </a:outerShdw>
                </a:effectLst>
                <a:latin typeface="黑体" panose="02010609060101010101" pitchFamily="49" charset="-122"/>
                <a:ea typeface="黑体" panose="02010609060101010101" pitchFamily="49" charset="-122"/>
              </a:rPr>
              <a:t> </a:t>
            </a:r>
          </a:p>
        </p:txBody>
      </p:sp>
      <p:sp>
        <p:nvSpPr>
          <p:cNvPr id="17414" name="Rectangle 6"/>
          <p:cNvSpPr>
            <a:spLocks noChangeArrowheads="1"/>
          </p:cNvSpPr>
          <p:nvPr/>
        </p:nvSpPr>
        <p:spPr bwMode="auto">
          <a:xfrm>
            <a:off x="827088" y="1341438"/>
            <a:ext cx="7705725" cy="4673600"/>
          </a:xfrm>
          <a:prstGeom prst="rect">
            <a:avLst/>
          </a:prstGeom>
          <a:noFill/>
          <a:ln w="9525">
            <a:solidFill>
              <a:srgbClr val="99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nSpc>
                <a:spcPct val="150000"/>
              </a:lnSpc>
            </a:pPr>
            <a:r>
              <a:rPr lang="zh-CN" altLang="en-US" sz="4000" b="1"/>
              <a:t>则</a:t>
            </a:r>
            <a:r>
              <a:rPr lang="en-US" altLang="zh-CN" sz="4000" b="1">
                <a:solidFill>
                  <a:srgbClr val="FF0000"/>
                </a:solidFill>
              </a:rPr>
              <a:t>/</a:t>
            </a:r>
            <a:r>
              <a:rPr lang="zh-CN" altLang="en-US" sz="4000" b="1"/>
              <a:t>素湍</a:t>
            </a:r>
            <a:r>
              <a:rPr lang="en-US" altLang="zh-CN" sz="4000" b="1">
                <a:solidFill>
                  <a:srgbClr val="FF0000"/>
                </a:solidFill>
              </a:rPr>
              <a:t>/</a:t>
            </a:r>
            <a:r>
              <a:rPr lang="zh-CN" altLang="en-US" sz="4000" b="1"/>
              <a:t>绿潭</a:t>
            </a:r>
            <a:r>
              <a:rPr lang="en-US" altLang="zh-CN" sz="4000" b="1"/>
              <a:t>, </a:t>
            </a:r>
            <a:r>
              <a:rPr lang="zh-CN" altLang="en-US" sz="4000" b="1"/>
              <a:t>回清</a:t>
            </a:r>
            <a:r>
              <a:rPr lang="zh-CN" altLang="en-US" sz="4000" b="1">
                <a:solidFill>
                  <a:srgbClr val="FF0000"/>
                </a:solidFill>
              </a:rPr>
              <a:t>／</a:t>
            </a:r>
            <a:r>
              <a:rPr lang="zh-CN" altLang="en-US" sz="4000" b="1"/>
              <a:t>倒影 </a:t>
            </a:r>
          </a:p>
          <a:p>
            <a:pPr>
              <a:lnSpc>
                <a:spcPct val="150000"/>
              </a:lnSpc>
            </a:pPr>
            <a:r>
              <a:rPr lang="zh-CN" altLang="en-US" sz="4000" b="1"/>
              <a:t>绝谳</a:t>
            </a:r>
            <a:r>
              <a:rPr lang="en-US" altLang="zh-CN" sz="4000" b="1">
                <a:solidFill>
                  <a:srgbClr val="FF0000"/>
                </a:solidFill>
              </a:rPr>
              <a:t>/</a:t>
            </a:r>
            <a:r>
              <a:rPr lang="zh-CN" altLang="en-US" sz="4000" b="1"/>
              <a:t>多生怪柏          清</a:t>
            </a:r>
            <a:r>
              <a:rPr lang="en-US" altLang="zh-CN" sz="4000" b="1">
                <a:solidFill>
                  <a:srgbClr val="FF0000"/>
                </a:solidFill>
              </a:rPr>
              <a:t>/</a:t>
            </a:r>
            <a:r>
              <a:rPr lang="zh-CN" altLang="en-US" sz="4000" b="1"/>
              <a:t>荣</a:t>
            </a:r>
            <a:r>
              <a:rPr lang="en-US" altLang="zh-CN" sz="4000" b="1">
                <a:solidFill>
                  <a:srgbClr val="FF0000"/>
                </a:solidFill>
              </a:rPr>
              <a:t>/</a:t>
            </a:r>
            <a:r>
              <a:rPr lang="zh-CN" altLang="en-US" sz="4000" b="1"/>
              <a:t>峻</a:t>
            </a:r>
            <a:r>
              <a:rPr lang="en-US" altLang="zh-CN" sz="4000" b="1">
                <a:solidFill>
                  <a:srgbClr val="FF0000"/>
                </a:solidFill>
              </a:rPr>
              <a:t>/</a:t>
            </a:r>
            <a:r>
              <a:rPr lang="zh-CN" altLang="en-US" sz="4000" b="1"/>
              <a:t>茂</a:t>
            </a:r>
            <a:br>
              <a:rPr lang="zh-CN" altLang="en-US" sz="4000" b="1"/>
            </a:br>
            <a:r>
              <a:rPr lang="zh-CN" altLang="en-US" sz="4000" b="1"/>
              <a:t>每至</a:t>
            </a:r>
            <a:r>
              <a:rPr lang="en-US" altLang="zh-CN" sz="4000" b="1">
                <a:solidFill>
                  <a:srgbClr val="FF0000"/>
                </a:solidFill>
              </a:rPr>
              <a:t>/</a:t>
            </a:r>
            <a:r>
              <a:rPr lang="zh-CN" altLang="en-US" sz="4000" b="1"/>
              <a:t>晴初</a:t>
            </a:r>
            <a:r>
              <a:rPr lang="en-US" altLang="zh-CN" sz="4000" b="1">
                <a:solidFill>
                  <a:srgbClr val="FF0000"/>
                </a:solidFill>
              </a:rPr>
              <a:t>/</a:t>
            </a:r>
            <a:r>
              <a:rPr lang="zh-CN" altLang="en-US" sz="4000" b="1"/>
              <a:t>霜旦 </a:t>
            </a:r>
          </a:p>
          <a:p>
            <a:pPr>
              <a:lnSpc>
                <a:spcPct val="150000"/>
              </a:lnSpc>
            </a:pPr>
            <a:r>
              <a:rPr lang="zh-CN" altLang="en-US" sz="4000" b="1"/>
              <a:t>故</a:t>
            </a:r>
            <a:r>
              <a:rPr lang="en-US" altLang="zh-CN" sz="4000" b="1">
                <a:solidFill>
                  <a:srgbClr val="FF0000"/>
                </a:solidFill>
              </a:rPr>
              <a:t>/</a:t>
            </a:r>
            <a:r>
              <a:rPr lang="zh-CN" altLang="en-US" sz="4000" b="1"/>
              <a:t>渔歌曰：“巴东三峡</a:t>
            </a:r>
            <a:r>
              <a:rPr lang="en-US" altLang="zh-CN" sz="4000" b="1">
                <a:solidFill>
                  <a:srgbClr val="FF0000"/>
                </a:solidFill>
              </a:rPr>
              <a:t>/</a:t>
            </a:r>
            <a:r>
              <a:rPr lang="zh-CN" altLang="en-US" sz="4000" b="1"/>
              <a:t>巫峡长，</a:t>
            </a:r>
          </a:p>
          <a:p>
            <a:pPr>
              <a:lnSpc>
                <a:spcPct val="150000"/>
              </a:lnSpc>
            </a:pPr>
            <a:r>
              <a:rPr lang="zh-CN" altLang="en-US" sz="4000" b="1"/>
              <a:t>猿鸣三声</a:t>
            </a:r>
            <a:r>
              <a:rPr lang="en-US" altLang="zh-CN" sz="4000" b="1">
                <a:solidFill>
                  <a:srgbClr val="FF0000"/>
                </a:solidFill>
              </a:rPr>
              <a:t>/</a:t>
            </a:r>
            <a:r>
              <a:rPr lang="zh-CN" altLang="en-US" sz="4000" b="1"/>
              <a:t>泪沾裳” </a:t>
            </a:r>
          </a:p>
        </p:txBody>
      </p:sp>
    </p:spTree>
    <p:extLst>
      <p:ext uri="{BB962C8B-B14F-4D97-AF65-F5344CB8AC3E}">
        <p14:creationId xmlns:p14="http://schemas.microsoft.com/office/powerpoint/2010/main" xmlns="" val="3619252705"/>
      </p:ext>
    </p:extLst>
  </p:cSld>
  <p:clrMapOvr>
    <a:masterClrMapping/>
  </p:clrMapOvr>
  <mc:AlternateContent xmlns:mc="http://schemas.openxmlformats.org/markup-compatibility/2006">
    <mc:Choice xmlns:p14="http://schemas.microsoft.com/office/powerpoint/2010/main" xmlns="" Requires="p14">
      <p:transition spd="slow" p14:dur="2000" advTm="3250"/>
    </mc:Choice>
    <mc:Fallback>
      <p:transition spd="slow" advTm="325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矩形 59393"/>
          <p:cNvSpPr>
            <a:spLocks noChangeArrowheads="1"/>
          </p:cNvSpPr>
          <p:nvPr/>
        </p:nvSpPr>
        <p:spPr bwMode="auto">
          <a:xfrm>
            <a:off x="250825" y="692150"/>
            <a:ext cx="8642350" cy="5329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99FF"/>
                </a:solidFill>
                <a:prstDash val="lgDash"/>
                <a:miter lim="800000"/>
                <a:headEnd/>
                <a:tailEnd/>
              </a14:hiddenLine>
            </a:ext>
          </a:extLst>
        </p:spPr>
        <p:txBody>
          <a:bodyPr/>
          <a:lstStyle/>
          <a:p>
            <a:pPr>
              <a:buFont typeface="Arial" panose="020B0604020202020204" pitchFamily="34" charset="0"/>
              <a:buNone/>
            </a:pPr>
            <a:endParaRPr lang="zh-CN" altLang="zh-CN" sz="2800" b="1"/>
          </a:p>
        </p:txBody>
      </p:sp>
      <p:sp>
        <p:nvSpPr>
          <p:cNvPr id="60419" name="文本占位符 59394"/>
          <p:cNvSpPr>
            <a:spLocks noGrp="1" noChangeArrowheads="1"/>
          </p:cNvSpPr>
          <p:nvPr>
            <p:ph type="body" idx="4294967295"/>
          </p:nvPr>
        </p:nvSpPr>
        <p:spPr>
          <a:xfrm>
            <a:off x="611188" y="1125538"/>
            <a:ext cx="8064500" cy="4525962"/>
          </a:xfrm>
          <a:noFill/>
          <a:ln/>
        </p:spPr>
        <p:txBody>
          <a:bodyPr/>
          <a:lstStyle/>
          <a:p>
            <a:pPr>
              <a:lnSpc>
                <a:spcPct val="120000"/>
              </a:lnSpc>
              <a:buFontTx/>
              <a:buNone/>
            </a:pPr>
            <a:r>
              <a:rPr lang="en-US" altLang="zh-CN" sz="4000" b="1">
                <a:latin typeface="黑体" panose="02010609060101010101" pitchFamily="49" charset="-122"/>
                <a:ea typeface="黑体" panose="02010609060101010101" pitchFamily="49" charset="-122"/>
              </a:rPr>
              <a:t>1.</a:t>
            </a:r>
            <a:r>
              <a:rPr lang="zh-CN" altLang="en-US" sz="4000" b="1">
                <a:latin typeface="黑体" panose="02010609060101010101" pitchFamily="49" charset="-122"/>
                <a:ea typeface="黑体" panose="02010609060101010101" pitchFamily="49" charset="-122"/>
              </a:rPr>
              <a:t>小组合作，疏通文意。</a:t>
            </a:r>
          </a:p>
          <a:p>
            <a:pPr>
              <a:lnSpc>
                <a:spcPct val="120000"/>
              </a:lnSpc>
              <a:buClr>
                <a:srgbClr val="FF3300"/>
              </a:buClr>
              <a:buFont typeface="Wingdings" panose="05000000000000000000" pitchFamily="2" charset="2"/>
              <a:buChar char="Ø"/>
            </a:pPr>
            <a:r>
              <a:rPr lang="en-US" altLang="zh-CN" sz="3600" b="1">
                <a:latin typeface="黑体" panose="02010609060101010101" pitchFamily="49" charset="-122"/>
                <a:ea typeface="黑体" panose="02010609060101010101" pitchFamily="49" charset="-122"/>
              </a:rPr>
              <a:t>(1)</a:t>
            </a:r>
            <a:r>
              <a:rPr lang="zh-CN" altLang="en-US" sz="3600" b="1">
                <a:latin typeface="黑体" panose="02010609060101010101" pitchFamily="49" charset="-122"/>
                <a:ea typeface="黑体" panose="02010609060101010101" pitchFamily="49" charset="-122"/>
              </a:rPr>
              <a:t>用自已喜欢的方式阅读课文，结合书下的注释，试着去翻译课文，然后用笔圈出难解的字、词、句。</a:t>
            </a:r>
          </a:p>
          <a:p>
            <a:pPr>
              <a:lnSpc>
                <a:spcPct val="120000"/>
              </a:lnSpc>
              <a:buClr>
                <a:srgbClr val="FF3300"/>
              </a:buClr>
              <a:buFont typeface="Wingdings" panose="05000000000000000000" pitchFamily="2" charset="2"/>
              <a:buChar char="Ø"/>
            </a:pPr>
            <a:r>
              <a:rPr lang="en-US" altLang="zh-CN" sz="3600" b="1">
                <a:latin typeface="黑体" panose="02010609060101010101" pitchFamily="49" charset="-122"/>
                <a:ea typeface="黑体" panose="02010609060101010101" pitchFamily="49" charset="-122"/>
              </a:rPr>
              <a:t>(2)</a:t>
            </a:r>
            <a:r>
              <a:rPr lang="zh-CN" altLang="en-US" sz="3600" b="1">
                <a:latin typeface="黑体" panose="02010609060101010101" pitchFamily="49" charset="-122"/>
                <a:ea typeface="黑体" panose="02010609060101010101" pitchFamily="49" charset="-122"/>
              </a:rPr>
              <a:t>小组合作，解决部分问题。</a:t>
            </a:r>
          </a:p>
          <a:p>
            <a:pPr>
              <a:lnSpc>
                <a:spcPct val="120000"/>
              </a:lnSpc>
              <a:buClr>
                <a:srgbClr val="FF3300"/>
              </a:buClr>
              <a:buFont typeface="Wingdings" panose="05000000000000000000" pitchFamily="2" charset="2"/>
              <a:buChar char="Ø"/>
            </a:pPr>
            <a:r>
              <a:rPr lang="en-US" altLang="zh-CN" sz="3600" b="1">
                <a:latin typeface="黑体" panose="02010609060101010101" pitchFamily="49" charset="-122"/>
                <a:ea typeface="黑体" panose="02010609060101010101" pitchFamily="49" charset="-122"/>
              </a:rPr>
              <a:t>(3)</a:t>
            </a:r>
            <a:r>
              <a:rPr lang="zh-CN" altLang="en-US" sz="3600" b="1">
                <a:latin typeface="黑体" panose="02010609060101010101" pitchFamily="49" charset="-122"/>
                <a:ea typeface="黑体" panose="02010609060101010101" pitchFamily="49" charset="-122"/>
              </a:rPr>
              <a:t>小组提交问题，集体解决。</a:t>
            </a:r>
          </a:p>
        </p:txBody>
      </p:sp>
    </p:spTree>
    <p:extLst>
      <p:ext uri="{BB962C8B-B14F-4D97-AF65-F5344CB8AC3E}">
        <p14:creationId xmlns:p14="http://schemas.microsoft.com/office/powerpoint/2010/main" xmlns="" val="383594027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矩形 60417"/>
          <p:cNvSpPr>
            <a:spLocks noChangeArrowheads="1"/>
          </p:cNvSpPr>
          <p:nvPr/>
        </p:nvSpPr>
        <p:spPr bwMode="auto">
          <a:xfrm>
            <a:off x="250825" y="188913"/>
            <a:ext cx="8642350" cy="6524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99FF"/>
                </a:solidFill>
                <a:prstDash val="lgDash"/>
                <a:miter lim="800000"/>
                <a:headEnd/>
                <a:tailEnd/>
              </a14:hiddenLine>
            </a:ext>
          </a:extLst>
        </p:spPr>
        <p:txBody>
          <a:bodyPr/>
          <a:lstStyle/>
          <a:p>
            <a:pPr>
              <a:buFont typeface="Arial" panose="020B0604020202020204" pitchFamily="34" charset="0"/>
              <a:buNone/>
            </a:pPr>
            <a:endParaRPr lang="zh-CN" altLang="zh-CN" sz="2800" b="1"/>
          </a:p>
        </p:txBody>
      </p:sp>
      <p:sp>
        <p:nvSpPr>
          <p:cNvPr id="61443" name="文本占位符 60418"/>
          <p:cNvSpPr>
            <a:spLocks noGrp="1" noChangeArrowheads="1"/>
          </p:cNvSpPr>
          <p:nvPr>
            <p:ph type="body" idx="4294967295"/>
          </p:nvPr>
        </p:nvSpPr>
        <p:spPr>
          <a:xfrm>
            <a:off x="233457" y="836613"/>
            <a:ext cx="9145588" cy="4897437"/>
          </a:xfrm>
          <a:noFill/>
          <a:ln/>
        </p:spPr>
        <p:txBody>
          <a:bodyPr>
            <a:normAutofit fontScale="92500" lnSpcReduction="10000"/>
          </a:bodyPr>
          <a:lstStyle/>
          <a:p>
            <a:pPr>
              <a:lnSpc>
                <a:spcPct val="110000"/>
              </a:lnSpc>
              <a:buFontTx/>
              <a:buNone/>
            </a:pPr>
            <a:r>
              <a:rPr lang="en-US" altLang="zh-CN" b="1" dirty="0">
                <a:latin typeface="黑体" panose="02010609060101010101" pitchFamily="49" charset="-122"/>
                <a:ea typeface="黑体" panose="02010609060101010101" pitchFamily="49" charset="-122"/>
              </a:rPr>
              <a:t>1.</a:t>
            </a:r>
            <a:r>
              <a:rPr lang="zh-CN" altLang="en-US" b="1" dirty="0">
                <a:latin typeface="黑体" panose="02010609060101010101" pitchFamily="49" charset="-122"/>
                <a:ea typeface="黑体" panose="02010609060101010101" pitchFamily="49" charset="-122"/>
              </a:rPr>
              <a:t>解释下列彩色的字词</a:t>
            </a:r>
          </a:p>
          <a:p>
            <a:pPr>
              <a:lnSpc>
                <a:spcPct val="110000"/>
              </a:lnSpc>
              <a:buFontTx/>
              <a:buNone/>
            </a:pPr>
            <a:r>
              <a:rPr lang="zh-CN" altLang="en-US" b="1" dirty="0">
                <a:solidFill>
                  <a:schemeClr val="folHlink"/>
                </a:solidFill>
                <a:latin typeface="黑体" panose="02010609060101010101" pitchFamily="49" charset="-122"/>
                <a:ea typeface="黑体" panose="02010609060101010101" pitchFamily="49" charset="-122"/>
              </a:rPr>
              <a:t>自</a:t>
            </a:r>
            <a:r>
              <a:rPr lang="en-US" altLang="zh-CN" b="1" dirty="0">
                <a:latin typeface="黑体" panose="02010609060101010101" pitchFamily="49" charset="-122"/>
                <a:ea typeface="黑体" panose="02010609060101010101" pitchFamily="49" charset="-122"/>
              </a:rPr>
              <a:t>(    )</a:t>
            </a:r>
            <a:r>
              <a:rPr lang="zh-CN" altLang="en-US" b="1" dirty="0">
                <a:latin typeface="黑体" panose="02010609060101010101" pitchFamily="49" charset="-122"/>
                <a:ea typeface="黑体" panose="02010609060101010101" pitchFamily="49" charset="-122"/>
              </a:rPr>
              <a:t>三峡   	</a:t>
            </a:r>
            <a:r>
              <a:rPr lang="zh-CN" altLang="en-US" b="1" dirty="0">
                <a:solidFill>
                  <a:schemeClr val="folHlink"/>
                </a:solidFill>
                <a:latin typeface="黑体" panose="02010609060101010101" pitchFamily="49" charset="-122"/>
                <a:ea typeface="黑体" panose="02010609060101010101" pitchFamily="49" charset="-122"/>
              </a:rPr>
              <a:t>略无</a:t>
            </a:r>
            <a:r>
              <a:rPr lang="en-US" altLang="zh-CN" b="1" dirty="0">
                <a:latin typeface="黑体" panose="02010609060101010101" pitchFamily="49" charset="-122"/>
                <a:ea typeface="黑体" panose="02010609060101010101" pitchFamily="49" charset="-122"/>
              </a:rPr>
              <a:t>(            ) </a:t>
            </a:r>
          </a:p>
          <a:p>
            <a:pPr>
              <a:lnSpc>
                <a:spcPct val="110000"/>
              </a:lnSpc>
              <a:buFontTx/>
              <a:buNone/>
            </a:pPr>
            <a:r>
              <a:rPr lang="zh-CN" altLang="en-US" b="1" dirty="0">
                <a:solidFill>
                  <a:schemeClr val="folHlink"/>
                </a:solidFill>
                <a:latin typeface="黑体" panose="02010609060101010101" pitchFamily="49" charset="-122"/>
                <a:ea typeface="黑体" panose="02010609060101010101" pitchFamily="49" charset="-122"/>
              </a:rPr>
              <a:t>襄</a:t>
            </a:r>
            <a:r>
              <a:rPr lang="en-US" altLang="zh-CN" b="1" dirty="0">
                <a:latin typeface="黑体" panose="02010609060101010101" pitchFamily="49" charset="-122"/>
                <a:ea typeface="黑体" panose="02010609060101010101" pitchFamily="49" charset="-122"/>
              </a:rPr>
              <a:t>(     ) 		</a:t>
            </a:r>
            <a:r>
              <a:rPr lang="zh-CN" altLang="en-US" b="1" dirty="0">
                <a:solidFill>
                  <a:schemeClr val="folHlink"/>
                </a:solidFill>
                <a:latin typeface="黑体" panose="02010609060101010101" pitchFamily="49" charset="-122"/>
                <a:ea typeface="黑体" panose="02010609060101010101" pitchFamily="49" charset="-122"/>
              </a:rPr>
              <a:t>陵</a:t>
            </a:r>
            <a:r>
              <a:rPr lang="en-US" altLang="zh-CN" b="1" dirty="0">
                <a:latin typeface="黑体" panose="02010609060101010101" pitchFamily="49" charset="-122"/>
                <a:ea typeface="黑体" panose="02010609060101010101" pitchFamily="49" charset="-122"/>
              </a:rPr>
              <a:t>(    </a:t>
            </a:r>
            <a:r>
              <a:rPr lang="en-US" altLang="zh-CN" b="1" dirty="0" smtClean="0">
                <a:latin typeface="黑体" panose="02010609060101010101" pitchFamily="49" charset="-122"/>
                <a:ea typeface="黑体" panose="02010609060101010101" pitchFamily="49" charset="-122"/>
              </a:rPr>
              <a:t>                    </a:t>
            </a:r>
            <a:r>
              <a:rPr lang="en-US" altLang="zh-CN" b="1" dirty="0">
                <a:latin typeface="黑体" panose="02010609060101010101" pitchFamily="49" charset="-122"/>
                <a:ea typeface="黑体" panose="02010609060101010101" pitchFamily="49" charset="-122"/>
              </a:rPr>
              <a:t>) </a:t>
            </a:r>
          </a:p>
          <a:p>
            <a:pPr>
              <a:lnSpc>
                <a:spcPct val="110000"/>
              </a:lnSpc>
              <a:buFontTx/>
              <a:buNone/>
            </a:pPr>
            <a:r>
              <a:rPr lang="zh-CN" altLang="en-US" b="1" dirty="0">
                <a:solidFill>
                  <a:schemeClr val="folHlink"/>
                </a:solidFill>
                <a:latin typeface="黑体" panose="02010609060101010101" pitchFamily="49" charset="-122"/>
                <a:ea typeface="黑体" panose="02010609060101010101" pitchFamily="49" charset="-122"/>
              </a:rPr>
              <a:t>自非</a:t>
            </a:r>
            <a:r>
              <a:rPr lang="en-US" altLang="zh-CN" b="1" dirty="0">
                <a:latin typeface="黑体" panose="02010609060101010101" pitchFamily="49" charset="-122"/>
                <a:ea typeface="黑体" panose="02010609060101010101" pitchFamily="49" charset="-122"/>
              </a:rPr>
              <a:t>(       ) 	</a:t>
            </a:r>
            <a:r>
              <a:rPr lang="zh-CN" altLang="en-US" b="1" dirty="0">
                <a:solidFill>
                  <a:schemeClr val="folHlink"/>
                </a:solidFill>
                <a:latin typeface="黑体" panose="02010609060101010101" pitchFamily="49" charset="-122"/>
                <a:ea typeface="黑体" panose="02010609060101010101" pitchFamily="49" charset="-122"/>
              </a:rPr>
              <a:t>虽</a:t>
            </a:r>
            <a:r>
              <a:rPr lang="en-US" altLang="zh-CN" b="1" dirty="0">
                <a:latin typeface="黑体" panose="02010609060101010101" pitchFamily="49" charset="-122"/>
                <a:ea typeface="黑体" panose="02010609060101010101" pitchFamily="49" charset="-122"/>
              </a:rPr>
              <a:t>(           )</a:t>
            </a:r>
          </a:p>
          <a:p>
            <a:pPr>
              <a:lnSpc>
                <a:spcPct val="110000"/>
              </a:lnSpc>
              <a:buFontTx/>
              <a:buNone/>
            </a:pPr>
            <a:r>
              <a:rPr lang="zh-CN" altLang="en-US" b="1" dirty="0">
                <a:solidFill>
                  <a:schemeClr val="folHlink"/>
                </a:solidFill>
                <a:latin typeface="黑体" panose="02010609060101010101" pitchFamily="49" charset="-122"/>
                <a:ea typeface="黑体" panose="02010609060101010101" pitchFamily="49" charset="-122"/>
              </a:rPr>
              <a:t>沿</a:t>
            </a:r>
            <a:r>
              <a:rPr lang="en-US" altLang="zh-CN" b="1" dirty="0">
                <a:latin typeface="黑体" panose="02010609060101010101" pitchFamily="49" charset="-122"/>
                <a:ea typeface="黑体" panose="02010609060101010101" pitchFamily="49" charset="-122"/>
              </a:rPr>
              <a:t>(          )	</a:t>
            </a:r>
            <a:r>
              <a:rPr lang="zh-CN" altLang="en-US" b="1" dirty="0">
                <a:solidFill>
                  <a:schemeClr val="folHlink"/>
                </a:solidFill>
                <a:latin typeface="黑体" panose="02010609060101010101" pitchFamily="49" charset="-122"/>
                <a:ea typeface="黑体" panose="02010609060101010101" pitchFamily="49" charset="-122"/>
              </a:rPr>
              <a:t>溯</a:t>
            </a:r>
            <a:r>
              <a:rPr lang="en-US" altLang="zh-CN" b="1" dirty="0">
                <a:latin typeface="黑体" panose="02010609060101010101" pitchFamily="49" charset="-122"/>
                <a:ea typeface="黑体" panose="02010609060101010101" pitchFamily="49" charset="-122"/>
              </a:rPr>
              <a:t>(                 )</a:t>
            </a:r>
          </a:p>
          <a:p>
            <a:pPr>
              <a:lnSpc>
                <a:spcPct val="110000"/>
              </a:lnSpc>
              <a:buFontTx/>
              <a:buNone/>
            </a:pPr>
            <a:r>
              <a:rPr lang="zh-CN" altLang="en-US" b="1" dirty="0">
                <a:solidFill>
                  <a:schemeClr val="folHlink"/>
                </a:solidFill>
                <a:latin typeface="黑体" panose="02010609060101010101" pitchFamily="49" charset="-122"/>
                <a:ea typeface="黑体" panose="02010609060101010101" pitchFamily="49" charset="-122"/>
              </a:rPr>
              <a:t>不以</a:t>
            </a:r>
            <a:r>
              <a:rPr lang="en-US" altLang="zh-CN" b="1" dirty="0">
                <a:latin typeface="黑体" panose="02010609060101010101" pitchFamily="49" charset="-122"/>
                <a:ea typeface="黑体" panose="02010609060101010101" pitchFamily="49" charset="-122"/>
              </a:rPr>
              <a:t>(          )	</a:t>
            </a:r>
            <a:r>
              <a:rPr lang="zh-CN" altLang="en-US" b="1" dirty="0">
                <a:solidFill>
                  <a:schemeClr val="folHlink"/>
                </a:solidFill>
                <a:latin typeface="黑体" panose="02010609060101010101" pitchFamily="49" charset="-122"/>
                <a:ea typeface="黑体" panose="02010609060101010101" pitchFamily="49" charset="-122"/>
              </a:rPr>
              <a:t>奔</a:t>
            </a:r>
            <a:r>
              <a:rPr lang="en-US" altLang="zh-CN" b="1" dirty="0" smtClean="0">
                <a:latin typeface="黑体" panose="02010609060101010101" pitchFamily="49" charset="-122"/>
                <a:ea typeface="黑体" panose="02010609060101010101" pitchFamily="49" charset="-122"/>
              </a:rPr>
              <a:t>(                            </a:t>
            </a:r>
            <a:r>
              <a:rPr lang="en-US" altLang="zh-CN" b="1" dirty="0">
                <a:latin typeface="黑体" panose="02010609060101010101" pitchFamily="49" charset="-122"/>
                <a:ea typeface="黑体" panose="02010609060101010101" pitchFamily="49" charset="-122"/>
              </a:rPr>
              <a:t>)</a:t>
            </a:r>
          </a:p>
          <a:p>
            <a:pPr>
              <a:lnSpc>
                <a:spcPct val="110000"/>
              </a:lnSpc>
              <a:buFontTx/>
              <a:buNone/>
            </a:pPr>
            <a:r>
              <a:rPr lang="zh-CN" altLang="en-US" b="1" dirty="0">
                <a:latin typeface="黑体" panose="02010609060101010101" pitchFamily="49" charset="-122"/>
                <a:ea typeface="黑体" panose="02010609060101010101" pitchFamily="49" charset="-122"/>
              </a:rPr>
              <a:t>飞</a:t>
            </a:r>
            <a:r>
              <a:rPr lang="zh-CN" altLang="en-US" b="1" dirty="0">
                <a:solidFill>
                  <a:schemeClr val="folHlink"/>
                </a:solidFill>
                <a:latin typeface="黑体" panose="02010609060101010101" pitchFamily="49" charset="-122"/>
                <a:ea typeface="黑体" panose="02010609060101010101" pitchFamily="49" charset="-122"/>
              </a:rPr>
              <a:t>漱</a:t>
            </a:r>
            <a:r>
              <a:rPr lang="en-US" altLang="zh-CN" b="1" dirty="0">
                <a:latin typeface="黑体" panose="02010609060101010101" pitchFamily="49" charset="-122"/>
                <a:ea typeface="黑体" panose="02010609060101010101" pitchFamily="49" charset="-122"/>
              </a:rPr>
              <a:t>(       )   	</a:t>
            </a:r>
            <a:r>
              <a:rPr lang="zh-CN" altLang="en-US" b="1" dirty="0">
                <a:latin typeface="黑体" panose="02010609060101010101" pitchFamily="49" charset="-122"/>
                <a:ea typeface="黑体" panose="02010609060101010101" pitchFamily="49" charset="-122"/>
              </a:rPr>
              <a:t>传</a:t>
            </a:r>
            <a:r>
              <a:rPr lang="zh-CN" altLang="en-US" b="1" dirty="0">
                <a:solidFill>
                  <a:schemeClr val="folHlink"/>
                </a:solidFill>
                <a:latin typeface="黑体" panose="02010609060101010101" pitchFamily="49" charset="-122"/>
                <a:ea typeface="黑体" panose="02010609060101010101" pitchFamily="49" charset="-122"/>
              </a:rPr>
              <a:t>响</a:t>
            </a:r>
            <a:r>
              <a:rPr lang="en-US" altLang="zh-CN" b="1" dirty="0">
                <a:latin typeface="黑体" panose="02010609060101010101" pitchFamily="49" charset="-122"/>
                <a:ea typeface="黑体" panose="02010609060101010101" pitchFamily="49" charset="-122"/>
              </a:rPr>
              <a:t>(          )</a:t>
            </a:r>
          </a:p>
          <a:p>
            <a:pPr>
              <a:lnSpc>
                <a:spcPct val="110000"/>
              </a:lnSpc>
              <a:buFontTx/>
              <a:buNone/>
            </a:pPr>
            <a:r>
              <a:rPr lang="zh-CN" altLang="en-US" b="1" dirty="0">
                <a:solidFill>
                  <a:schemeClr val="folHlink"/>
                </a:solidFill>
                <a:latin typeface="黑体" panose="02010609060101010101" pitchFamily="49" charset="-122"/>
                <a:ea typeface="黑体" panose="02010609060101010101" pitchFamily="49" charset="-122"/>
              </a:rPr>
              <a:t>属</a:t>
            </a:r>
            <a:r>
              <a:rPr lang="en-US" altLang="zh-CN" b="1" dirty="0">
                <a:latin typeface="黑体" panose="02010609060101010101" pitchFamily="49" charset="-122"/>
                <a:ea typeface="黑体" panose="02010609060101010101" pitchFamily="49" charset="-122"/>
              </a:rPr>
              <a:t>(       )    	</a:t>
            </a:r>
            <a:r>
              <a:rPr lang="zh-CN" altLang="en-US" b="1" dirty="0">
                <a:solidFill>
                  <a:schemeClr val="folHlink"/>
                </a:solidFill>
                <a:latin typeface="黑体" panose="02010609060101010101" pitchFamily="49" charset="-122"/>
                <a:ea typeface="黑体" panose="02010609060101010101" pitchFamily="49" charset="-122"/>
              </a:rPr>
              <a:t>引</a:t>
            </a:r>
            <a:r>
              <a:rPr lang="en-US" altLang="zh-CN" b="1" dirty="0">
                <a:latin typeface="黑体" panose="02010609060101010101" pitchFamily="49" charset="-122"/>
                <a:ea typeface="黑体" panose="02010609060101010101" pitchFamily="49" charset="-122"/>
              </a:rPr>
              <a:t>(        )</a:t>
            </a:r>
          </a:p>
          <a:p>
            <a:pPr>
              <a:lnSpc>
                <a:spcPct val="110000"/>
              </a:lnSpc>
              <a:buFontTx/>
              <a:buNone/>
            </a:pPr>
            <a:r>
              <a:rPr lang="zh-CN" altLang="en-US" b="1" dirty="0">
                <a:solidFill>
                  <a:schemeClr val="folHlink"/>
                </a:solidFill>
                <a:latin typeface="黑体" panose="02010609060101010101" pitchFamily="49" charset="-122"/>
                <a:ea typeface="黑体" panose="02010609060101010101" pitchFamily="49" charset="-122"/>
              </a:rPr>
              <a:t>阙</a:t>
            </a:r>
            <a:r>
              <a:rPr lang="en-US" altLang="zh-CN" b="1" dirty="0">
                <a:latin typeface="黑体" panose="02010609060101010101" pitchFamily="49" charset="-122"/>
                <a:ea typeface="黑体" panose="02010609060101010101" pitchFamily="49" charset="-122"/>
              </a:rPr>
              <a:t>(       )    	</a:t>
            </a:r>
            <a:r>
              <a:rPr lang="zh-CN" altLang="en-US" b="1" dirty="0">
                <a:latin typeface="黑体" panose="02010609060101010101" pitchFamily="49" charset="-122"/>
                <a:ea typeface="黑体" panose="02010609060101010101" pitchFamily="49" charset="-122"/>
              </a:rPr>
              <a:t>哀</a:t>
            </a:r>
            <a:r>
              <a:rPr lang="zh-CN" altLang="en-US" b="1" dirty="0">
                <a:solidFill>
                  <a:schemeClr val="folHlink"/>
                </a:solidFill>
                <a:latin typeface="黑体" panose="02010609060101010101" pitchFamily="49" charset="-122"/>
                <a:ea typeface="黑体" panose="02010609060101010101" pitchFamily="49" charset="-122"/>
              </a:rPr>
              <a:t>转</a:t>
            </a:r>
            <a:r>
              <a:rPr lang="en-US" altLang="zh-CN" b="1" dirty="0">
                <a:latin typeface="黑体" panose="02010609060101010101" pitchFamily="49" charset="-122"/>
                <a:ea typeface="黑体" panose="02010609060101010101" pitchFamily="49" charset="-122"/>
              </a:rPr>
              <a:t>(       )</a:t>
            </a:r>
          </a:p>
        </p:txBody>
      </p:sp>
      <p:sp>
        <p:nvSpPr>
          <p:cNvPr id="61444" name="矩形 60419"/>
          <p:cNvSpPr>
            <a:spLocks noChangeArrowheads="1" noChangeShapeType="1" noTextEdit="1"/>
          </p:cNvSpPr>
          <p:nvPr/>
        </p:nvSpPr>
        <p:spPr bwMode="auto">
          <a:xfrm>
            <a:off x="2771775" y="227013"/>
            <a:ext cx="3600450" cy="609600"/>
          </a:xfrm>
          <a:prstGeom prst="rect">
            <a:avLst/>
          </a:prstGeom>
        </p:spPr>
        <p:txBody>
          <a:bodyPr wrap="none" fromWordArt="1">
            <a:prstTxWarp prst="textPlain">
              <a:avLst>
                <a:gd name="adj" fmla="val 50000"/>
              </a:avLst>
            </a:prstTxWarp>
          </a:bodyPr>
          <a:lstStyle/>
          <a:p>
            <a:pPr algn="ctr"/>
            <a:r>
              <a:rPr lang="zh-CN" altLang="en-US" sz="4800" kern="1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8999"/>
                    </a:srgbClr>
                  </a:outerShdw>
                </a:effectLst>
                <a:latin typeface="隶书" panose="02010509060101010101" pitchFamily="49" charset="-122"/>
                <a:ea typeface="隶书" panose="02010509060101010101" pitchFamily="49" charset="-122"/>
              </a:rPr>
              <a:t>自学效果检测</a:t>
            </a:r>
          </a:p>
        </p:txBody>
      </p:sp>
      <p:sp>
        <p:nvSpPr>
          <p:cNvPr id="60421" name="矩形 60420"/>
          <p:cNvSpPr>
            <a:spLocks noChangeArrowheads="1"/>
          </p:cNvSpPr>
          <p:nvPr/>
        </p:nvSpPr>
        <p:spPr bwMode="auto">
          <a:xfrm>
            <a:off x="776289" y="1428750"/>
            <a:ext cx="935037" cy="519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buFont typeface="Arial" panose="020B0604020202020204" pitchFamily="34" charset="0"/>
              <a:buNone/>
            </a:pPr>
            <a:r>
              <a:rPr lang="zh-CN" altLang="en-US" sz="2800" b="1" dirty="0">
                <a:solidFill>
                  <a:srgbClr val="FF3300"/>
                </a:solidFill>
                <a:ea typeface="黑体" panose="02010609060101010101" pitchFamily="49" charset="-122"/>
              </a:rPr>
              <a:t>在</a:t>
            </a:r>
          </a:p>
        </p:txBody>
      </p:sp>
      <p:sp>
        <p:nvSpPr>
          <p:cNvPr id="60422" name="矩形 60421"/>
          <p:cNvSpPr>
            <a:spLocks noChangeArrowheads="1"/>
          </p:cNvSpPr>
          <p:nvPr/>
        </p:nvSpPr>
        <p:spPr bwMode="auto">
          <a:xfrm>
            <a:off x="3887788" y="1383507"/>
            <a:ext cx="2303462" cy="519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buFont typeface="Arial" panose="020B0604020202020204" pitchFamily="34" charset="0"/>
              <a:buNone/>
            </a:pPr>
            <a:r>
              <a:rPr lang="zh-CN" altLang="en-US" sz="2800" b="1" dirty="0">
                <a:solidFill>
                  <a:srgbClr val="FF3300"/>
                </a:solidFill>
                <a:ea typeface="黑体" panose="02010609060101010101" pitchFamily="49" charset="-122"/>
              </a:rPr>
              <a:t>完全没有</a:t>
            </a:r>
          </a:p>
        </p:txBody>
      </p:sp>
      <p:sp>
        <p:nvSpPr>
          <p:cNvPr id="60423" name="矩形 60422"/>
          <p:cNvSpPr>
            <a:spLocks noChangeArrowheads="1"/>
          </p:cNvSpPr>
          <p:nvPr/>
        </p:nvSpPr>
        <p:spPr bwMode="auto">
          <a:xfrm>
            <a:off x="703263" y="1937543"/>
            <a:ext cx="1008063" cy="519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buFont typeface="Arial" panose="020B0604020202020204" pitchFamily="34" charset="0"/>
              <a:buNone/>
            </a:pPr>
            <a:r>
              <a:rPr lang="zh-CN" altLang="en-US" sz="2800" b="1" dirty="0">
                <a:solidFill>
                  <a:srgbClr val="FF3300"/>
                </a:solidFill>
                <a:ea typeface="黑体" panose="02010609060101010101" pitchFamily="49" charset="-122"/>
              </a:rPr>
              <a:t>上</a:t>
            </a:r>
          </a:p>
        </p:txBody>
      </p:sp>
      <p:sp>
        <p:nvSpPr>
          <p:cNvPr id="60424" name="矩形 60423"/>
          <p:cNvSpPr>
            <a:spLocks noChangeArrowheads="1"/>
          </p:cNvSpPr>
          <p:nvPr/>
        </p:nvSpPr>
        <p:spPr bwMode="auto">
          <a:xfrm>
            <a:off x="3478214" y="1924050"/>
            <a:ext cx="4113212" cy="519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2800" b="1" dirty="0">
                <a:solidFill>
                  <a:srgbClr val="FF3300"/>
                </a:solidFill>
                <a:ea typeface="黑体" panose="02010609060101010101" pitchFamily="49" charset="-122"/>
              </a:rPr>
              <a:t>大的土山，这里泛指山陵</a:t>
            </a:r>
          </a:p>
        </p:txBody>
      </p:sp>
      <p:sp>
        <p:nvSpPr>
          <p:cNvPr id="60425" name="矩形 60424"/>
          <p:cNvSpPr>
            <a:spLocks noChangeArrowheads="1"/>
          </p:cNvSpPr>
          <p:nvPr/>
        </p:nvSpPr>
        <p:spPr bwMode="auto">
          <a:xfrm>
            <a:off x="911983" y="2452687"/>
            <a:ext cx="1511300" cy="519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buFont typeface="Arial" panose="020B0604020202020204" pitchFamily="34" charset="0"/>
              <a:buNone/>
            </a:pPr>
            <a:r>
              <a:rPr lang="zh-CN" altLang="en-US" sz="2800" b="1" dirty="0">
                <a:solidFill>
                  <a:srgbClr val="FF3300"/>
                </a:solidFill>
                <a:ea typeface="黑体" panose="02010609060101010101" pitchFamily="49" charset="-122"/>
              </a:rPr>
              <a:t>除非</a:t>
            </a:r>
          </a:p>
        </p:txBody>
      </p:sp>
      <p:sp>
        <p:nvSpPr>
          <p:cNvPr id="60426" name="矩形 60425"/>
          <p:cNvSpPr>
            <a:spLocks noChangeArrowheads="1"/>
          </p:cNvSpPr>
          <p:nvPr/>
        </p:nvSpPr>
        <p:spPr bwMode="auto">
          <a:xfrm>
            <a:off x="3365499" y="2493168"/>
            <a:ext cx="2376488" cy="519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buFont typeface="Arial" panose="020B0604020202020204" pitchFamily="34" charset="0"/>
              <a:buNone/>
            </a:pPr>
            <a:r>
              <a:rPr lang="zh-CN" altLang="en-US" sz="2800" b="1" dirty="0">
                <a:solidFill>
                  <a:srgbClr val="FF3300"/>
                </a:solidFill>
                <a:ea typeface="黑体" panose="02010609060101010101" pitchFamily="49" charset="-122"/>
              </a:rPr>
              <a:t>即使</a:t>
            </a:r>
          </a:p>
        </p:txBody>
      </p:sp>
      <p:sp>
        <p:nvSpPr>
          <p:cNvPr id="60427" name="矩形 60426"/>
          <p:cNvSpPr>
            <a:spLocks noChangeArrowheads="1"/>
          </p:cNvSpPr>
          <p:nvPr/>
        </p:nvSpPr>
        <p:spPr bwMode="auto">
          <a:xfrm>
            <a:off x="709922" y="2966172"/>
            <a:ext cx="2087563" cy="519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buFont typeface="Arial" panose="020B0604020202020204" pitchFamily="34" charset="0"/>
              <a:buNone/>
            </a:pPr>
            <a:r>
              <a:rPr lang="zh-CN" altLang="en-US" sz="2800" b="1" dirty="0">
                <a:solidFill>
                  <a:srgbClr val="FF3300"/>
                </a:solidFill>
                <a:ea typeface="黑体" panose="02010609060101010101" pitchFamily="49" charset="-122"/>
              </a:rPr>
              <a:t>顺流而下</a:t>
            </a:r>
          </a:p>
        </p:txBody>
      </p:sp>
      <p:sp>
        <p:nvSpPr>
          <p:cNvPr id="60428" name="矩形 60427"/>
          <p:cNvSpPr>
            <a:spLocks noChangeArrowheads="1"/>
          </p:cNvSpPr>
          <p:nvPr/>
        </p:nvSpPr>
        <p:spPr bwMode="auto">
          <a:xfrm>
            <a:off x="3094831" y="3004888"/>
            <a:ext cx="3457575" cy="519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buFont typeface="Arial" panose="020B0604020202020204" pitchFamily="34" charset="0"/>
              <a:buNone/>
            </a:pPr>
            <a:r>
              <a:rPr lang="zh-CN" altLang="en-US" sz="2800" b="1" dirty="0">
                <a:solidFill>
                  <a:srgbClr val="FF3300"/>
                </a:solidFill>
                <a:ea typeface="黑体" panose="02010609060101010101" pitchFamily="49" charset="-122"/>
              </a:rPr>
              <a:t>逆流而上</a:t>
            </a:r>
          </a:p>
        </p:txBody>
      </p:sp>
      <p:sp>
        <p:nvSpPr>
          <p:cNvPr id="60429" name="矩形 60428"/>
          <p:cNvSpPr>
            <a:spLocks noChangeArrowheads="1"/>
          </p:cNvSpPr>
          <p:nvPr/>
        </p:nvSpPr>
        <p:spPr bwMode="auto">
          <a:xfrm>
            <a:off x="781360" y="3476625"/>
            <a:ext cx="2016125" cy="519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buFont typeface="Arial" panose="020B0604020202020204" pitchFamily="34" charset="0"/>
              <a:buNone/>
            </a:pPr>
            <a:r>
              <a:rPr lang="zh-CN" altLang="en-US" sz="2800" b="1">
                <a:solidFill>
                  <a:srgbClr val="FF3300"/>
                </a:solidFill>
                <a:ea typeface="黑体" panose="02010609060101010101" pitchFamily="49" charset="-122"/>
              </a:rPr>
              <a:t>比不上</a:t>
            </a:r>
          </a:p>
        </p:txBody>
      </p:sp>
      <p:sp>
        <p:nvSpPr>
          <p:cNvPr id="60430" name="矩形 60429"/>
          <p:cNvSpPr>
            <a:spLocks noChangeArrowheads="1"/>
          </p:cNvSpPr>
          <p:nvPr/>
        </p:nvSpPr>
        <p:spPr bwMode="auto">
          <a:xfrm>
            <a:off x="3726656" y="3494631"/>
            <a:ext cx="4643437" cy="519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2800" b="1" dirty="0">
                <a:solidFill>
                  <a:srgbClr val="FF3300"/>
                </a:solidFill>
                <a:ea typeface="黑体" panose="02010609060101010101" pitchFamily="49" charset="-122"/>
              </a:rPr>
              <a:t>动词作名词，指奔驰的骏马</a:t>
            </a:r>
          </a:p>
        </p:txBody>
      </p:sp>
      <p:sp>
        <p:nvSpPr>
          <p:cNvPr id="60431" name="矩形 60430"/>
          <p:cNvSpPr>
            <a:spLocks noChangeArrowheads="1"/>
          </p:cNvSpPr>
          <p:nvPr/>
        </p:nvSpPr>
        <p:spPr bwMode="auto">
          <a:xfrm>
            <a:off x="1069490" y="4086226"/>
            <a:ext cx="1368425" cy="519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buFont typeface="Arial" panose="020B0604020202020204" pitchFamily="34" charset="0"/>
              <a:buNone/>
            </a:pPr>
            <a:r>
              <a:rPr lang="zh-CN" altLang="en-US" sz="2800" b="1" dirty="0">
                <a:solidFill>
                  <a:srgbClr val="FF3300"/>
                </a:solidFill>
                <a:ea typeface="黑体" panose="02010609060101010101" pitchFamily="49" charset="-122"/>
              </a:rPr>
              <a:t>冲荡</a:t>
            </a:r>
          </a:p>
        </p:txBody>
      </p:sp>
      <p:sp>
        <p:nvSpPr>
          <p:cNvPr id="60432" name="矩形 60431"/>
          <p:cNvSpPr>
            <a:spLocks noChangeArrowheads="1"/>
          </p:cNvSpPr>
          <p:nvPr/>
        </p:nvSpPr>
        <p:spPr bwMode="auto">
          <a:xfrm>
            <a:off x="3726656" y="4032474"/>
            <a:ext cx="1943100" cy="519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buFont typeface="Arial" panose="020B0604020202020204" pitchFamily="34" charset="0"/>
              <a:buNone/>
            </a:pPr>
            <a:r>
              <a:rPr lang="zh-CN" altLang="en-US" sz="2800" b="1" dirty="0">
                <a:solidFill>
                  <a:srgbClr val="FF3300"/>
                </a:solidFill>
                <a:ea typeface="黑体" panose="02010609060101010101" pitchFamily="49" charset="-122"/>
              </a:rPr>
              <a:t>回声</a:t>
            </a:r>
          </a:p>
        </p:txBody>
      </p:sp>
      <p:sp>
        <p:nvSpPr>
          <p:cNvPr id="60433" name="矩形 60432"/>
          <p:cNvSpPr>
            <a:spLocks noChangeArrowheads="1"/>
          </p:cNvSpPr>
          <p:nvPr/>
        </p:nvSpPr>
        <p:spPr bwMode="auto">
          <a:xfrm>
            <a:off x="670927" y="4500563"/>
            <a:ext cx="1368425" cy="519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buFont typeface="Arial" panose="020B0604020202020204" pitchFamily="34" charset="0"/>
              <a:buNone/>
            </a:pPr>
            <a:r>
              <a:rPr lang="zh-CN" altLang="en-US" sz="2800" b="1" dirty="0">
                <a:solidFill>
                  <a:srgbClr val="FF3300"/>
                </a:solidFill>
                <a:ea typeface="黑体" panose="02010609060101010101" pitchFamily="49" charset="-122"/>
              </a:rPr>
              <a:t>连续</a:t>
            </a:r>
          </a:p>
        </p:txBody>
      </p:sp>
      <p:sp>
        <p:nvSpPr>
          <p:cNvPr id="60434" name="矩形 60433"/>
          <p:cNvSpPr>
            <a:spLocks noChangeArrowheads="1"/>
          </p:cNvSpPr>
          <p:nvPr/>
        </p:nvSpPr>
        <p:spPr bwMode="auto">
          <a:xfrm>
            <a:off x="3695417" y="4551586"/>
            <a:ext cx="1296988" cy="519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buFont typeface="Arial" panose="020B0604020202020204" pitchFamily="34" charset="0"/>
              <a:buNone/>
            </a:pPr>
            <a:r>
              <a:rPr lang="zh-CN" altLang="en-US" sz="2800" b="1" dirty="0">
                <a:solidFill>
                  <a:srgbClr val="FF3300"/>
                </a:solidFill>
                <a:ea typeface="黑体" panose="02010609060101010101" pitchFamily="49" charset="-122"/>
              </a:rPr>
              <a:t>延长</a:t>
            </a:r>
          </a:p>
        </p:txBody>
      </p:sp>
      <p:sp>
        <p:nvSpPr>
          <p:cNvPr id="60435" name="矩形 60434"/>
          <p:cNvSpPr>
            <a:spLocks noChangeArrowheads="1"/>
          </p:cNvSpPr>
          <p:nvPr/>
        </p:nvSpPr>
        <p:spPr bwMode="auto">
          <a:xfrm>
            <a:off x="730358" y="5070698"/>
            <a:ext cx="1152525" cy="519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buFont typeface="Arial" panose="020B0604020202020204" pitchFamily="34" charset="0"/>
              <a:buNone/>
            </a:pPr>
            <a:r>
              <a:rPr lang="zh-CN" altLang="en-US" sz="2800" b="1" dirty="0">
                <a:solidFill>
                  <a:srgbClr val="FF3300"/>
                </a:solidFill>
                <a:ea typeface="黑体" panose="02010609060101010101" pitchFamily="49" charset="-122"/>
              </a:rPr>
              <a:t>同缺</a:t>
            </a:r>
          </a:p>
        </p:txBody>
      </p:sp>
      <p:sp>
        <p:nvSpPr>
          <p:cNvPr id="60436" name="矩形 60435"/>
          <p:cNvSpPr>
            <a:spLocks noChangeArrowheads="1"/>
          </p:cNvSpPr>
          <p:nvPr/>
        </p:nvSpPr>
        <p:spPr bwMode="auto">
          <a:xfrm>
            <a:off x="4093880" y="5143545"/>
            <a:ext cx="898525" cy="519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2800" b="1" dirty="0">
                <a:solidFill>
                  <a:srgbClr val="FF3300"/>
                </a:solidFill>
                <a:ea typeface="黑体" panose="02010609060101010101" pitchFamily="49" charset="-122"/>
              </a:rPr>
              <a:t>婉转</a:t>
            </a:r>
          </a:p>
        </p:txBody>
      </p:sp>
    </p:spTree>
    <p:extLst>
      <p:ext uri="{BB962C8B-B14F-4D97-AF65-F5344CB8AC3E}">
        <p14:creationId xmlns:p14="http://schemas.microsoft.com/office/powerpoint/2010/main" xmlns="" val="43395517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60421"/>
                                        </p:tgtEl>
                                        <p:attrNameLst>
                                          <p:attrName>style.visibility</p:attrName>
                                        </p:attrNameLst>
                                      </p:cBhvr>
                                      <p:to>
                                        <p:strVal val="visible"/>
                                      </p:to>
                                    </p:set>
                                    <p:animEffect transition="in" filter="barn(inHorizontal)">
                                      <p:cBhvr>
                                        <p:cTn id="7" dur="500"/>
                                        <p:tgtEl>
                                          <p:spTgt spid="6042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60422"/>
                                        </p:tgtEl>
                                        <p:attrNameLst>
                                          <p:attrName>style.visibility</p:attrName>
                                        </p:attrNameLst>
                                      </p:cBhvr>
                                      <p:to>
                                        <p:strVal val="visible"/>
                                      </p:to>
                                    </p:set>
                                    <p:animEffect transition="in" filter="barn(inHorizontal)">
                                      <p:cBhvr>
                                        <p:cTn id="12" dur="500"/>
                                        <p:tgtEl>
                                          <p:spTgt spid="6042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60423"/>
                                        </p:tgtEl>
                                        <p:attrNameLst>
                                          <p:attrName>style.visibility</p:attrName>
                                        </p:attrNameLst>
                                      </p:cBhvr>
                                      <p:to>
                                        <p:strVal val="visible"/>
                                      </p:to>
                                    </p:set>
                                    <p:animEffect transition="in" filter="barn(inHorizontal)">
                                      <p:cBhvr>
                                        <p:cTn id="17" dur="500"/>
                                        <p:tgtEl>
                                          <p:spTgt spid="6042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26" fill="hold" grpId="0" nodeType="clickEffect">
                                  <p:stCondLst>
                                    <p:cond delay="0"/>
                                  </p:stCondLst>
                                  <p:childTnLst>
                                    <p:set>
                                      <p:cBhvr>
                                        <p:cTn id="21" dur="1" fill="hold">
                                          <p:stCondLst>
                                            <p:cond delay="0"/>
                                          </p:stCondLst>
                                        </p:cTn>
                                        <p:tgtEl>
                                          <p:spTgt spid="60424"/>
                                        </p:tgtEl>
                                        <p:attrNameLst>
                                          <p:attrName>style.visibility</p:attrName>
                                        </p:attrNameLst>
                                      </p:cBhvr>
                                      <p:to>
                                        <p:strVal val="visible"/>
                                      </p:to>
                                    </p:set>
                                    <p:animEffect transition="in" filter="barn(inHorizontal)">
                                      <p:cBhvr>
                                        <p:cTn id="22" dur="500"/>
                                        <p:tgtEl>
                                          <p:spTgt spid="6042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6" presetClass="entr" presetSubtype="26" fill="hold" nodeType="clickEffect">
                                  <p:stCondLst>
                                    <p:cond delay="0"/>
                                  </p:stCondLst>
                                  <p:childTnLst>
                                    <p:set>
                                      <p:cBhvr>
                                        <p:cTn id="26" dur="1" fill="hold">
                                          <p:stCondLst>
                                            <p:cond delay="0"/>
                                          </p:stCondLst>
                                        </p:cTn>
                                        <p:tgtEl>
                                          <p:spTgt spid="60425">
                                            <p:txEl>
                                              <p:pRg st="0" end="0"/>
                                            </p:txEl>
                                          </p:spTgt>
                                        </p:tgtEl>
                                        <p:attrNameLst>
                                          <p:attrName>style.visibility</p:attrName>
                                        </p:attrNameLst>
                                      </p:cBhvr>
                                      <p:to>
                                        <p:strVal val="visible"/>
                                      </p:to>
                                    </p:set>
                                    <p:animEffect transition="in" filter="barn(inHorizontal)">
                                      <p:cBhvr>
                                        <p:cTn id="27" dur="500"/>
                                        <p:tgtEl>
                                          <p:spTgt spid="60425">
                                            <p:txEl>
                                              <p:pRg st="0" end="0"/>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6" presetClass="entr" presetSubtype="26" fill="hold" grpId="0" nodeType="clickEffect">
                                  <p:stCondLst>
                                    <p:cond delay="0"/>
                                  </p:stCondLst>
                                  <p:childTnLst>
                                    <p:set>
                                      <p:cBhvr>
                                        <p:cTn id="31" dur="1" fill="hold">
                                          <p:stCondLst>
                                            <p:cond delay="0"/>
                                          </p:stCondLst>
                                        </p:cTn>
                                        <p:tgtEl>
                                          <p:spTgt spid="60426"/>
                                        </p:tgtEl>
                                        <p:attrNameLst>
                                          <p:attrName>style.visibility</p:attrName>
                                        </p:attrNameLst>
                                      </p:cBhvr>
                                      <p:to>
                                        <p:strVal val="visible"/>
                                      </p:to>
                                    </p:set>
                                    <p:animEffect transition="in" filter="barn(inHorizontal)">
                                      <p:cBhvr>
                                        <p:cTn id="32" dur="500"/>
                                        <p:tgtEl>
                                          <p:spTgt spid="6042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6" presetClass="entr" presetSubtype="26" fill="hold" grpId="0" nodeType="clickEffect">
                                  <p:stCondLst>
                                    <p:cond delay="0"/>
                                  </p:stCondLst>
                                  <p:childTnLst>
                                    <p:set>
                                      <p:cBhvr>
                                        <p:cTn id="36" dur="1" fill="hold">
                                          <p:stCondLst>
                                            <p:cond delay="0"/>
                                          </p:stCondLst>
                                        </p:cTn>
                                        <p:tgtEl>
                                          <p:spTgt spid="60427"/>
                                        </p:tgtEl>
                                        <p:attrNameLst>
                                          <p:attrName>style.visibility</p:attrName>
                                        </p:attrNameLst>
                                      </p:cBhvr>
                                      <p:to>
                                        <p:strVal val="visible"/>
                                      </p:to>
                                    </p:set>
                                    <p:animEffect transition="in" filter="barn(inHorizontal)">
                                      <p:cBhvr>
                                        <p:cTn id="37" dur="500"/>
                                        <p:tgtEl>
                                          <p:spTgt spid="6042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6" presetClass="entr" presetSubtype="26" fill="hold" grpId="0" nodeType="clickEffect">
                                  <p:stCondLst>
                                    <p:cond delay="0"/>
                                  </p:stCondLst>
                                  <p:childTnLst>
                                    <p:set>
                                      <p:cBhvr>
                                        <p:cTn id="41" dur="1" fill="hold">
                                          <p:stCondLst>
                                            <p:cond delay="0"/>
                                          </p:stCondLst>
                                        </p:cTn>
                                        <p:tgtEl>
                                          <p:spTgt spid="60428"/>
                                        </p:tgtEl>
                                        <p:attrNameLst>
                                          <p:attrName>style.visibility</p:attrName>
                                        </p:attrNameLst>
                                      </p:cBhvr>
                                      <p:to>
                                        <p:strVal val="visible"/>
                                      </p:to>
                                    </p:set>
                                    <p:animEffect transition="in" filter="barn(inHorizontal)">
                                      <p:cBhvr>
                                        <p:cTn id="42" dur="500"/>
                                        <p:tgtEl>
                                          <p:spTgt spid="60428"/>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6" presetClass="entr" presetSubtype="26" fill="hold" grpId="0" nodeType="clickEffect">
                                  <p:stCondLst>
                                    <p:cond delay="0"/>
                                  </p:stCondLst>
                                  <p:childTnLst>
                                    <p:set>
                                      <p:cBhvr>
                                        <p:cTn id="46" dur="1" fill="hold">
                                          <p:stCondLst>
                                            <p:cond delay="0"/>
                                          </p:stCondLst>
                                        </p:cTn>
                                        <p:tgtEl>
                                          <p:spTgt spid="60429"/>
                                        </p:tgtEl>
                                        <p:attrNameLst>
                                          <p:attrName>style.visibility</p:attrName>
                                        </p:attrNameLst>
                                      </p:cBhvr>
                                      <p:to>
                                        <p:strVal val="visible"/>
                                      </p:to>
                                    </p:set>
                                    <p:animEffect transition="in" filter="barn(inHorizontal)">
                                      <p:cBhvr>
                                        <p:cTn id="47" dur="500"/>
                                        <p:tgtEl>
                                          <p:spTgt spid="60429"/>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6" presetClass="entr" presetSubtype="26" fill="hold" grpId="0" nodeType="clickEffect">
                                  <p:stCondLst>
                                    <p:cond delay="0"/>
                                  </p:stCondLst>
                                  <p:childTnLst>
                                    <p:set>
                                      <p:cBhvr>
                                        <p:cTn id="51" dur="1" fill="hold">
                                          <p:stCondLst>
                                            <p:cond delay="0"/>
                                          </p:stCondLst>
                                        </p:cTn>
                                        <p:tgtEl>
                                          <p:spTgt spid="60430"/>
                                        </p:tgtEl>
                                        <p:attrNameLst>
                                          <p:attrName>style.visibility</p:attrName>
                                        </p:attrNameLst>
                                      </p:cBhvr>
                                      <p:to>
                                        <p:strVal val="visible"/>
                                      </p:to>
                                    </p:set>
                                    <p:animEffect transition="in" filter="barn(inHorizontal)">
                                      <p:cBhvr>
                                        <p:cTn id="52" dur="500"/>
                                        <p:tgtEl>
                                          <p:spTgt spid="60430"/>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6" presetClass="entr" presetSubtype="26" fill="hold" grpId="0" nodeType="clickEffect">
                                  <p:stCondLst>
                                    <p:cond delay="0"/>
                                  </p:stCondLst>
                                  <p:childTnLst>
                                    <p:set>
                                      <p:cBhvr>
                                        <p:cTn id="56" dur="1" fill="hold">
                                          <p:stCondLst>
                                            <p:cond delay="0"/>
                                          </p:stCondLst>
                                        </p:cTn>
                                        <p:tgtEl>
                                          <p:spTgt spid="60431"/>
                                        </p:tgtEl>
                                        <p:attrNameLst>
                                          <p:attrName>style.visibility</p:attrName>
                                        </p:attrNameLst>
                                      </p:cBhvr>
                                      <p:to>
                                        <p:strVal val="visible"/>
                                      </p:to>
                                    </p:set>
                                    <p:animEffect transition="in" filter="barn(inHorizontal)">
                                      <p:cBhvr>
                                        <p:cTn id="57" dur="500"/>
                                        <p:tgtEl>
                                          <p:spTgt spid="60431"/>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6" presetClass="entr" presetSubtype="26" fill="hold" grpId="0" nodeType="clickEffect">
                                  <p:stCondLst>
                                    <p:cond delay="0"/>
                                  </p:stCondLst>
                                  <p:childTnLst>
                                    <p:set>
                                      <p:cBhvr>
                                        <p:cTn id="61" dur="1" fill="hold">
                                          <p:stCondLst>
                                            <p:cond delay="0"/>
                                          </p:stCondLst>
                                        </p:cTn>
                                        <p:tgtEl>
                                          <p:spTgt spid="60432"/>
                                        </p:tgtEl>
                                        <p:attrNameLst>
                                          <p:attrName>style.visibility</p:attrName>
                                        </p:attrNameLst>
                                      </p:cBhvr>
                                      <p:to>
                                        <p:strVal val="visible"/>
                                      </p:to>
                                    </p:set>
                                    <p:animEffect transition="in" filter="barn(inHorizontal)">
                                      <p:cBhvr>
                                        <p:cTn id="62" dur="500"/>
                                        <p:tgtEl>
                                          <p:spTgt spid="60432"/>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16" presetClass="entr" presetSubtype="26" fill="hold" grpId="0" nodeType="clickEffect">
                                  <p:stCondLst>
                                    <p:cond delay="0"/>
                                  </p:stCondLst>
                                  <p:childTnLst>
                                    <p:set>
                                      <p:cBhvr>
                                        <p:cTn id="66" dur="1" fill="hold">
                                          <p:stCondLst>
                                            <p:cond delay="0"/>
                                          </p:stCondLst>
                                        </p:cTn>
                                        <p:tgtEl>
                                          <p:spTgt spid="60433"/>
                                        </p:tgtEl>
                                        <p:attrNameLst>
                                          <p:attrName>style.visibility</p:attrName>
                                        </p:attrNameLst>
                                      </p:cBhvr>
                                      <p:to>
                                        <p:strVal val="visible"/>
                                      </p:to>
                                    </p:set>
                                    <p:animEffect transition="in" filter="barn(inHorizontal)">
                                      <p:cBhvr>
                                        <p:cTn id="67" dur="500"/>
                                        <p:tgtEl>
                                          <p:spTgt spid="60433"/>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16" presetClass="entr" presetSubtype="26" fill="hold" grpId="0" nodeType="clickEffect">
                                  <p:stCondLst>
                                    <p:cond delay="0"/>
                                  </p:stCondLst>
                                  <p:childTnLst>
                                    <p:set>
                                      <p:cBhvr>
                                        <p:cTn id="71" dur="1" fill="hold">
                                          <p:stCondLst>
                                            <p:cond delay="0"/>
                                          </p:stCondLst>
                                        </p:cTn>
                                        <p:tgtEl>
                                          <p:spTgt spid="60434"/>
                                        </p:tgtEl>
                                        <p:attrNameLst>
                                          <p:attrName>style.visibility</p:attrName>
                                        </p:attrNameLst>
                                      </p:cBhvr>
                                      <p:to>
                                        <p:strVal val="visible"/>
                                      </p:to>
                                    </p:set>
                                    <p:animEffect transition="in" filter="barn(inHorizontal)">
                                      <p:cBhvr>
                                        <p:cTn id="72" dur="500"/>
                                        <p:tgtEl>
                                          <p:spTgt spid="60434"/>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16" presetClass="entr" presetSubtype="26" fill="hold" grpId="0" nodeType="clickEffect">
                                  <p:stCondLst>
                                    <p:cond delay="0"/>
                                  </p:stCondLst>
                                  <p:childTnLst>
                                    <p:set>
                                      <p:cBhvr>
                                        <p:cTn id="76" dur="1" fill="hold">
                                          <p:stCondLst>
                                            <p:cond delay="0"/>
                                          </p:stCondLst>
                                        </p:cTn>
                                        <p:tgtEl>
                                          <p:spTgt spid="60435"/>
                                        </p:tgtEl>
                                        <p:attrNameLst>
                                          <p:attrName>style.visibility</p:attrName>
                                        </p:attrNameLst>
                                      </p:cBhvr>
                                      <p:to>
                                        <p:strVal val="visible"/>
                                      </p:to>
                                    </p:set>
                                    <p:animEffect transition="in" filter="barn(inHorizontal)">
                                      <p:cBhvr>
                                        <p:cTn id="77" dur="500"/>
                                        <p:tgtEl>
                                          <p:spTgt spid="60435"/>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16" presetClass="entr" presetSubtype="26" fill="hold" grpId="0" nodeType="clickEffect">
                                  <p:stCondLst>
                                    <p:cond delay="0"/>
                                  </p:stCondLst>
                                  <p:childTnLst>
                                    <p:set>
                                      <p:cBhvr>
                                        <p:cTn id="81" dur="1" fill="hold">
                                          <p:stCondLst>
                                            <p:cond delay="0"/>
                                          </p:stCondLst>
                                        </p:cTn>
                                        <p:tgtEl>
                                          <p:spTgt spid="60436"/>
                                        </p:tgtEl>
                                        <p:attrNameLst>
                                          <p:attrName>style.visibility</p:attrName>
                                        </p:attrNameLst>
                                      </p:cBhvr>
                                      <p:to>
                                        <p:strVal val="visible"/>
                                      </p:to>
                                    </p:set>
                                    <p:animEffect transition="in" filter="barn(inHorizontal)">
                                      <p:cBhvr>
                                        <p:cTn id="82" dur="500"/>
                                        <p:tgtEl>
                                          <p:spTgt spid="60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1" grpId="0"/>
      <p:bldP spid="60422" grpId="0"/>
      <p:bldP spid="60423" grpId="0"/>
      <p:bldP spid="60424" grpId="0"/>
      <p:bldP spid="60426" grpId="0"/>
      <p:bldP spid="60427" grpId="0"/>
      <p:bldP spid="60428" grpId="0"/>
      <p:bldP spid="60429" grpId="0"/>
      <p:bldP spid="60430" grpId="0"/>
      <p:bldP spid="60431" grpId="0"/>
      <p:bldP spid="60432" grpId="0"/>
      <p:bldP spid="60433" grpId="0"/>
      <p:bldP spid="60434" grpId="0"/>
      <p:bldP spid="60435" grpId="0"/>
      <p:bldP spid="6043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矩形 61441"/>
          <p:cNvSpPr>
            <a:spLocks noChangeArrowheads="1"/>
          </p:cNvSpPr>
          <p:nvPr/>
        </p:nvSpPr>
        <p:spPr bwMode="auto">
          <a:xfrm>
            <a:off x="250825" y="333375"/>
            <a:ext cx="8642350" cy="56880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99FF"/>
                </a:solidFill>
                <a:prstDash val="lgDash"/>
                <a:miter lim="800000"/>
                <a:headEnd/>
                <a:tailEnd/>
              </a14:hiddenLine>
            </a:ext>
          </a:extLst>
        </p:spPr>
        <p:txBody>
          <a:bodyPr/>
          <a:lstStyle/>
          <a:p>
            <a:pPr>
              <a:buFont typeface="Arial" panose="020B0604020202020204" pitchFamily="34" charset="0"/>
              <a:buNone/>
            </a:pPr>
            <a:endParaRPr lang="zh-CN" altLang="zh-CN" sz="2800" b="1"/>
          </a:p>
        </p:txBody>
      </p:sp>
      <p:sp>
        <p:nvSpPr>
          <p:cNvPr id="62467" name="文本占位符 61442"/>
          <p:cNvSpPr>
            <a:spLocks noGrp="1" noChangeArrowheads="1"/>
          </p:cNvSpPr>
          <p:nvPr>
            <p:ph type="body" idx="4294967295"/>
          </p:nvPr>
        </p:nvSpPr>
        <p:spPr>
          <a:xfrm>
            <a:off x="1389602" y="340267"/>
            <a:ext cx="7488238" cy="720725"/>
          </a:xfrm>
          <a:noFill/>
          <a:ln/>
        </p:spPr>
        <p:txBody>
          <a:bodyPr/>
          <a:lstStyle/>
          <a:p>
            <a:pPr>
              <a:buFontTx/>
              <a:buNone/>
            </a:pPr>
            <a:r>
              <a:rPr lang="en-US" altLang="zh-CN" sz="3600" b="1">
                <a:latin typeface="隶书" panose="02010509060101010101" pitchFamily="49" charset="-122"/>
                <a:ea typeface="隶书" panose="02010509060101010101" pitchFamily="49" charset="-122"/>
              </a:rPr>
              <a:t>2.</a:t>
            </a:r>
            <a:r>
              <a:rPr lang="zh-CN" altLang="en-US" sz="3600" b="1">
                <a:latin typeface="隶书" panose="02010509060101010101" pitchFamily="49" charset="-122"/>
                <a:ea typeface="隶书" panose="02010509060101010101" pitchFamily="49" charset="-122"/>
              </a:rPr>
              <a:t>一字多义</a:t>
            </a:r>
          </a:p>
        </p:txBody>
      </p:sp>
      <p:sp>
        <p:nvSpPr>
          <p:cNvPr id="62468" name="矩形 61443"/>
          <p:cNvSpPr>
            <a:spLocks noChangeArrowheads="1"/>
          </p:cNvSpPr>
          <p:nvPr/>
        </p:nvSpPr>
        <p:spPr bwMode="auto">
          <a:xfrm>
            <a:off x="1763713" y="2060575"/>
            <a:ext cx="642937" cy="641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3600" b="1"/>
              <a:t>绝</a:t>
            </a:r>
          </a:p>
        </p:txBody>
      </p:sp>
      <p:sp>
        <p:nvSpPr>
          <p:cNvPr id="62469" name="矩形 61444"/>
          <p:cNvSpPr>
            <a:spLocks noChangeArrowheads="1"/>
          </p:cNvSpPr>
          <p:nvPr/>
        </p:nvSpPr>
        <p:spPr bwMode="auto">
          <a:xfrm>
            <a:off x="2700338" y="1989138"/>
            <a:ext cx="2933700" cy="519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2800" b="1"/>
              <a:t>沿溯阻绝 </a:t>
            </a:r>
            <a:r>
              <a:rPr lang="en-US" altLang="zh-CN" sz="2800" b="1"/>
              <a:t>(          )</a:t>
            </a:r>
          </a:p>
        </p:txBody>
      </p:sp>
      <p:sp>
        <p:nvSpPr>
          <p:cNvPr id="62470" name="矩形 61445"/>
          <p:cNvSpPr>
            <a:spLocks noChangeArrowheads="1"/>
          </p:cNvSpPr>
          <p:nvPr/>
        </p:nvSpPr>
        <p:spPr bwMode="auto">
          <a:xfrm>
            <a:off x="2700338" y="1196975"/>
            <a:ext cx="3254375" cy="519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2800" b="1" dirty="0"/>
              <a:t>绝巘多生怪柏</a:t>
            </a:r>
            <a:r>
              <a:rPr lang="en-US" altLang="zh-CN" sz="2800" b="1" dirty="0"/>
              <a:t>(       )</a:t>
            </a:r>
          </a:p>
        </p:txBody>
      </p:sp>
      <p:sp>
        <p:nvSpPr>
          <p:cNvPr id="62471" name="矩形 61446"/>
          <p:cNvSpPr>
            <a:spLocks noChangeArrowheads="1"/>
          </p:cNvSpPr>
          <p:nvPr/>
        </p:nvSpPr>
        <p:spPr bwMode="auto">
          <a:xfrm>
            <a:off x="2700338" y="2854325"/>
            <a:ext cx="2933700" cy="519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2800" b="1"/>
              <a:t>哀转久绝</a:t>
            </a:r>
            <a:r>
              <a:rPr lang="en-US" altLang="zh-CN" sz="2800" b="1"/>
              <a:t>(           )</a:t>
            </a:r>
          </a:p>
        </p:txBody>
      </p:sp>
      <p:sp>
        <p:nvSpPr>
          <p:cNvPr id="62472" name="矩形 61447"/>
          <p:cNvSpPr>
            <a:spLocks noChangeArrowheads="1"/>
          </p:cNvSpPr>
          <p:nvPr/>
        </p:nvSpPr>
        <p:spPr bwMode="auto">
          <a:xfrm>
            <a:off x="1763713" y="4508500"/>
            <a:ext cx="642937" cy="641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3600" b="1"/>
              <a:t>或</a:t>
            </a:r>
          </a:p>
        </p:txBody>
      </p:sp>
      <p:sp>
        <p:nvSpPr>
          <p:cNvPr id="62473" name="矩形 61448"/>
          <p:cNvSpPr>
            <a:spLocks noChangeArrowheads="1"/>
          </p:cNvSpPr>
          <p:nvPr/>
        </p:nvSpPr>
        <p:spPr bwMode="auto">
          <a:xfrm>
            <a:off x="2771775" y="4005263"/>
            <a:ext cx="3192463" cy="519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2800" b="1" dirty="0"/>
              <a:t>或王命急宣</a:t>
            </a:r>
            <a:r>
              <a:rPr lang="en-US" altLang="zh-CN" sz="2800" b="1" dirty="0"/>
              <a:t>(          )</a:t>
            </a:r>
          </a:p>
        </p:txBody>
      </p:sp>
      <p:sp>
        <p:nvSpPr>
          <p:cNvPr id="62474" name="矩形 61449"/>
          <p:cNvSpPr>
            <a:spLocks noChangeArrowheads="1"/>
          </p:cNvSpPr>
          <p:nvPr/>
        </p:nvSpPr>
        <p:spPr bwMode="auto">
          <a:xfrm>
            <a:off x="2771775" y="5157788"/>
            <a:ext cx="4719638" cy="519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spcBef>
                <a:spcPct val="20000"/>
              </a:spcBef>
              <a:buFont typeface="Arial" panose="020B0604020202020204" pitchFamily="34" charset="0"/>
              <a:buNone/>
            </a:pPr>
            <a:r>
              <a:rPr lang="zh-CN" altLang="en-US" sz="2800" b="1"/>
              <a:t>则或千或百果然鹤也</a:t>
            </a:r>
            <a:r>
              <a:rPr lang="en-US" altLang="zh-CN" sz="2800" b="1"/>
              <a:t>(           )</a:t>
            </a:r>
          </a:p>
        </p:txBody>
      </p:sp>
      <p:sp>
        <p:nvSpPr>
          <p:cNvPr id="62475" name="左大括号 61450"/>
          <p:cNvSpPr>
            <a:spLocks/>
          </p:cNvSpPr>
          <p:nvPr/>
        </p:nvSpPr>
        <p:spPr bwMode="auto">
          <a:xfrm>
            <a:off x="2484438" y="1341438"/>
            <a:ext cx="215900" cy="2160587"/>
          </a:xfrm>
          <a:prstGeom prst="leftBrace">
            <a:avLst>
              <a:gd name="adj1" fmla="val 83348"/>
              <a:gd name="adj2" fmla="val 50000"/>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FF"/>
                </a:solidFill>
                <a:round/>
                <a:headEnd/>
                <a:tailEnd/>
              </a14:hiddenLine>
            </a:ext>
          </a:extLst>
        </p:spPr>
        <p:txBody>
          <a:bodyPr/>
          <a:lstStyle/>
          <a:p>
            <a:pPr>
              <a:buFont typeface="Arial" panose="020B0604020202020204" pitchFamily="34" charset="0"/>
              <a:buNone/>
            </a:pPr>
            <a:endParaRPr lang="zh-CN" altLang="zh-CN" sz="2800" b="1"/>
          </a:p>
        </p:txBody>
      </p:sp>
      <p:sp>
        <p:nvSpPr>
          <p:cNvPr id="62476" name="左大括号 61451"/>
          <p:cNvSpPr>
            <a:spLocks/>
          </p:cNvSpPr>
          <p:nvPr/>
        </p:nvSpPr>
        <p:spPr bwMode="auto">
          <a:xfrm>
            <a:off x="2555875" y="4149725"/>
            <a:ext cx="215900" cy="1366838"/>
          </a:xfrm>
          <a:prstGeom prst="leftBrace">
            <a:avLst>
              <a:gd name="adj1" fmla="val 52728"/>
              <a:gd name="adj2" fmla="val 50000"/>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FF"/>
                </a:solidFill>
                <a:round/>
                <a:headEnd/>
                <a:tailEnd/>
              </a14:hiddenLine>
            </a:ext>
          </a:extLst>
        </p:spPr>
        <p:txBody>
          <a:bodyPr/>
          <a:lstStyle/>
          <a:p>
            <a:pPr>
              <a:buFont typeface="Arial" panose="020B0604020202020204" pitchFamily="34" charset="0"/>
              <a:buNone/>
            </a:pPr>
            <a:endParaRPr lang="zh-CN" altLang="zh-CN" sz="2800" b="1"/>
          </a:p>
        </p:txBody>
      </p:sp>
      <p:sp>
        <p:nvSpPr>
          <p:cNvPr id="61453" name="矩形 61452"/>
          <p:cNvSpPr>
            <a:spLocks noChangeArrowheads="1"/>
          </p:cNvSpPr>
          <p:nvPr/>
        </p:nvSpPr>
        <p:spPr bwMode="auto">
          <a:xfrm>
            <a:off x="5076825" y="1196975"/>
            <a:ext cx="647700" cy="519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buFont typeface="Arial" panose="020B0604020202020204" pitchFamily="34" charset="0"/>
              <a:buNone/>
            </a:pPr>
            <a:r>
              <a:rPr lang="zh-CN" altLang="en-US" sz="2800" b="1">
                <a:solidFill>
                  <a:srgbClr val="FF3300"/>
                </a:solidFill>
                <a:ea typeface="黑体" panose="02010609060101010101" pitchFamily="49" charset="-122"/>
              </a:rPr>
              <a:t>极</a:t>
            </a:r>
          </a:p>
        </p:txBody>
      </p:sp>
      <p:sp>
        <p:nvSpPr>
          <p:cNvPr id="61454" name="矩形 61453"/>
          <p:cNvSpPr>
            <a:spLocks noChangeArrowheads="1"/>
          </p:cNvSpPr>
          <p:nvPr/>
        </p:nvSpPr>
        <p:spPr bwMode="auto">
          <a:xfrm>
            <a:off x="4356100" y="1989138"/>
            <a:ext cx="1152525" cy="519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buFont typeface="Arial" panose="020B0604020202020204" pitchFamily="34" charset="0"/>
              <a:buNone/>
            </a:pPr>
            <a:r>
              <a:rPr lang="zh-CN" altLang="en-US" sz="2800" b="1">
                <a:solidFill>
                  <a:srgbClr val="FF3300"/>
                </a:solidFill>
                <a:ea typeface="黑体" panose="02010609060101010101" pitchFamily="49" charset="-122"/>
              </a:rPr>
              <a:t>断绝</a:t>
            </a:r>
          </a:p>
        </p:txBody>
      </p:sp>
      <p:sp>
        <p:nvSpPr>
          <p:cNvPr id="61455" name="矩形 61454"/>
          <p:cNvSpPr>
            <a:spLocks noChangeArrowheads="1"/>
          </p:cNvSpPr>
          <p:nvPr/>
        </p:nvSpPr>
        <p:spPr bwMode="auto">
          <a:xfrm>
            <a:off x="4356100" y="2854325"/>
            <a:ext cx="1079500" cy="519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algn="ctr">
              <a:buFont typeface="Arial" panose="020B0604020202020204" pitchFamily="34" charset="0"/>
              <a:buNone/>
            </a:pPr>
            <a:r>
              <a:rPr lang="zh-CN" altLang="en-US" sz="2800" b="1">
                <a:solidFill>
                  <a:srgbClr val="FF3300"/>
                </a:solidFill>
                <a:ea typeface="黑体" panose="02010609060101010101" pitchFamily="49" charset="-122"/>
              </a:rPr>
              <a:t>消失</a:t>
            </a:r>
          </a:p>
        </p:txBody>
      </p:sp>
      <p:sp>
        <p:nvSpPr>
          <p:cNvPr id="61456" name="矩形 61455"/>
          <p:cNvSpPr>
            <a:spLocks noChangeArrowheads="1"/>
          </p:cNvSpPr>
          <p:nvPr/>
        </p:nvSpPr>
        <p:spPr bwMode="auto">
          <a:xfrm>
            <a:off x="4787900" y="4005263"/>
            <a:ext cx="1008063" cy="519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buFont typeface="Arial" panose="020B0604020202020204" pitchFamily="34" charset="0"/>
              <a:buNone/>
            </a:pPr>
            <a:r>
              <a:rPr lang="zh-CN" altLang="en-US" sz="2800" b="1">
                <a:solidFill>
                  <a:srgbClr val="FF3300"/>
                </a:solidFill>
                <a:ea typeface="黑体" panose="02010609060101010101" pitchFamily="49" charset="-122"/>
              </a:rPr>
              <a:t>有时</a:t>
            </a:r>
          </a:p>
        </p:txBody>
      </p:sp>
      <p:sp>
        <p:nvSpPr>
          <p:cNvPr id="61457" name="矩形 61456"/>
          <p:cNvSpPr>
            <a:spLocks noChangeArrowheads="1"/>
          </p:cNvSpPr>
          <p:nvPr/>
        </p:nvSpPr>
        <p:spPr bwMode="auto">
          <a:xfrm>
            <a:off x="6227763" y="5143500"/>
            <a:ext cx="1152525" cy="519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buFont typeface="Arial" panose="020B0604020202020204" pitchFamily="34" charset="0"/>
              <a:buNone/>
            </a:pPr>
            <a:r>
              <a:rPr lang="zh-CN" altLang="en-US" sz="2800" b="1">
                <a:solidFill>
                  <a:srgbClr val="FF3300"/>
                </a:solidFill>
                <a:ea typeface="黑体" panose="02010609060101010101" pitchFamily="49" charset="-122"/>
              </a:rPr>
              <a:t>或者</a:t>
            </a:r>
          </a:p>
        </p:txBody>
      </p:sp>
    </p:spTree>
    <p:extLst>
      <p:ext uri="{BB962C8B-B14F-4D97-AF65-F5344CB8AC3E}">
        <p14:creationId xmlns:p14="http://schemas.microsoft.com/office/powerpoint/2010/main" xmlns="" val="169889767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61453"/>
                                        </p:tgtEl>
                                        <p:attrNameLst>
                                          <p:attrName>style.visibility</p:attrName>
                                        </p:attrNameLst>
                                      </p:cBhvr>
                                      <p:to>
                                        <p:strVal val="visible"/>
                                      </p:to>
                                    </p:set>
                                    <p:animEffect transition="in" filter="barn(inHorizontal)">
                                      <p:cBhvr>
                                        <p:cTn id="7" dur="500"/>
                                        <p:tgtEl>
                                          <p:spTgt spid="6145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61454"/>
                                        </p:tgtEl>
                                        <p:attrNameLst>
                                          <p:attrName>style.visibility</p:attrName>
                                        </p:attrNameLst>
                                      </p:cBhvr>
                                      <p:to>
                                        <p:strVal val="visible"/>
                                      </p:to>
                                    </p:set>
                                    <p:animEffect transition="in" filter="barn(inHorizontal)">
                                      <p:cBhvr>
                                        <p:cTn id="12" dur="500"/>
                                        <p:tgtEl>
                                          <p:spTgt spid="6145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61455"/>
                                        </p:tgtEl>
                                        <p:attrNameLst>
                                          <p:attrName>style.visibility</p:attrName>
                                        </p:attrNameLst>
                                      </p:cBhvr>
                                      <p:to>
                                        <p:strVal val="visible"/>
                                      </p:to>
                                    </p:set>
                                    <p:animEffect transition="in" filter="barn(inHorizontal)">
                                      <p:cBhvr>
                                        <p:cTn id="17" dur="500"/>
                                        <p:tgtEl>
                                          <p:spTgt spid="6145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26" fill="hold" grpId="0" nodeType="clickEffect">
                                  <p:stCondLst>
                                    <p:cond delay="0"/>
                                  </p:stCondLst>
                                  <p:childTnLst>
                                    <p:set>
                                      <p:cBhvr>
                                        <p:cTn id="21" dur="1" fill="hold">
                                          <p:stCondLst>
                                            <p:cond delay="0"/>
                                          </p:stCondLst>
                                        </p:cTn>
                                        <p:tgtEl>
                                          <p:spTgt spid="61456"/>
                                        </p:tgtEl>
                                        <p:attrNameLst>
                                          <p:attrName>style.visibility</p:attrName>
                                        </p:attrNameLst>
                                      </p:cBhvr>
                                      <p:to>
                                        <p:strVal val="visible"/>
                                      </p:to>
                                    </p:set>
                                    <p:animEffect transition="in" filter="barn(inHorizontal)">
                                      <p:cBhvr>
                                        <p:cTn id="22" dur="500"/>
                                        <p:tgtEl>
                                          <p:spTgt spid="6145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6" presetClass="entr" presetSubtype="26" fill="hold" grpId="0" nodeType="clickEffect">
                                  <p:stCondLst>
                                    <p:cond delay="0"/>
                                  </p:stCondLst>
                                  <p:childTnLst>
                                    <p:set>
                                      <p:cBhvr>
                                        <p:cTn id="26" dur="1" fill="hold">
                                          <p:stCondLst>
                                            <p:cond delay="0"/>
                                          </p:stCondLst>
                                        </p:cTn>
                                        <p:tgtEl>
                                          <p:spTgt spid="61457"/>
                                        </p:tgtEl>
                                        <p:attrNameLst>
                                          <p:attrName>style.visibility</p:attrName>
                                        </p:attrNameLst>
                                      </p:cBhvr>
                                      <p:to>
                                        <p:strVal val="visible"/>
                                      </p:to>
                                    </p:set>
                                    <p:animEffect transition="in" filter="barn(inHorizontal)">
                                      <p:cBhvr>
                                        <p:cTn id="27" dur="500"/>
                                        <p:tgtEl>
                                          <p:spTgt spid="61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53" grpId="0"/>
      <p:bldP spid="61454" grpId="0"/>
      <p:bldP spid="61455" grpId="0"/>
      <p:bldP spid="61456" grpId="0"/>
      <p:bldP spid="6145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矩形 62465"/>
          <p:cNvSpPr>
            <a:spLocks noChangeArrowheads="1"/>
          </p:cNvSpPr>
          <p:nvPr/>
        </p:nvSpPr>
        <p:spPr bwMode="auto">
          <a:xfrm>
            <a:off x="250825" y="333375"/>
            <a:ext cx="8642350" cy="5759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99FF"/>
                </a:solidFill>
                <a:prstDash val="lgDash"/>
                <a:miter lim="800000"/>
                <a:headEnd/>
                <a:tailEnd/>
              </a14:hiddenLine>
            </a:ext>
          </a:extLst>
        </p:spPr>
        <p:txBody>
          <a:bodyPr/>
          <a:lstStyle/>
          <a:p>
            <a:pPr>
              <a:buFont typeface="Arial" panose="020B0604020202020204" pitchFamily="34" charset="0"/>
              <a:buNone/>
            </a:pPr>
            <a:endParaRPr lang="zh-CN" altLang="zh-CN" sz="2800" b="1"/>
          </a:p>
        </p:txBody>
      </p:sp>
      <p:sp>
        <p:nvSpPr>
          <p:cNvPr id="63491" name="文本占位符 62466"/>
          <p:cNvSpPr>
            <a:spLocks noGrp="1" noChangeArrowheads="1"/>
          </p:cNvSpPr>
          <p:nvPr>
            <p:ph type="body" idx="4294967295"/>
          </p:nvPr>
        </p:nvSpPr>
        <p:spPr>
          <a:xfrm>
            <a:off x="179388" y="404813"/>
            <a:ext cx="8964612" cy="3240087"/>
          </a:xfrm>
          <a:noFill/>
          <a:ln/>
        </p:spPr>
        <p:txBody>
          <a:bodyPr/>
          <a:lstStyle/>
          <a:p>
            <a:pPr>
              <a:lnSpc>
                <a:spcPct val="90000"/>
              </a:lnSpc>
              <a:buFontTx/>
              <a:buNone/>
            </a:pPr>
            <a:r>
              <a:rPr lang="en-US" altLang="zh-CN" b="1"/>
              <a:t>3.</a:t>
            </a:r>
            <a:r>
              <a:rPr lang="zh-CN" altLang="en-US" b="1">
                <a:ea typeface="隶书" panose="02010509060101010101" pitchFamily="49" charset="-122"/>
              </a:rPr>
              <a:t>翻译下列句子</a:t>
            </a:r>
          </a:p>
          <a:p>
            <a:pPr>
              <a:lnSpc>
                <a:spcPct val="90000"/>
              </a:lnSpc>
              <a:buClr>
                <a:srgbClr val="FF3300"/>
              </a:buClr>
              <a:buFont typeface="Wingdings" panose="05000000000000000000" pitchFamily="2" charset="2"/>
              <a:buChar char="Ø"/>
            </a:pPr>
            <a:r>
              <a:rPr lang="zh-CN" altLang="en-US" sz="2800" b="1"/>
              <a:t>重岩叠嶂，隐天蔽日</a:t>
            </a:r>
          </a:p>
          <a:p>
            <a:pPr>
              <a:lnSpc>
                <a:spcPct val="90000"/>
              </a:lnSpc>
              <a:buClr>
                <a:srgbClr val="FF3300"/>
              </a:buClr>
              <a:buFont typeface="Wingdings" panose="05000000000000000000" pitchFamily="2" charset="2"/>
              <a:buNone/>
            </a:pPr>
            <a:endParaRPr lang="zh-CN" altLang="en-US" sz="2800" b="1"/>
          </a:p>
          <a:p>
            <a:pPr>
              <a:lnSpc>
                <a:spcPct val="90000"/>
              </a:lnSpc>
              <a:buClr>
                <a:srgbClr val="FF3300"/>
              </a:buClr>
              <a:buFont typeface="Wingdings" panose="05000000000000000000" pitchFamily="2" charset="2"/>
              <a:buChar char="Ø"/>
            </a:pPr>
            <a:r>
              <a:rPr lang="zh-CN" altLang="en-US" sz="2800" b="1"/>
              <a:t>每至晴初霜旦，林寒涧肃</a:t>
            </a:r>
          </a:p>
          <a:p>
            <a:pPr>
              <a:lnSpc>
                <a:spcPct val="90000"/>
              </a:lnSpc>
              <a:buClr>
                <a:srgbClr val="FF3300"/>
              </a:buClr>
              <a:buFont typeface="Wingdings" panose="05000000000000000000" pitchFamily="2" charset="2"/>
              <a:buNone/>
            </a:pPr>
            <a:r>
              <a:rPr lang="zh-CN" altLang="en-US" sz="2800" b="1"/>
              <a:t>译：</a:t>
            </a:r>
          </a:p>
        </p:txBody>
      </p:sp>
      <p:sp>
        <p:nvSpPr>
          <p:cNvPr id="62468" name="矩形 62467"/>
          <p:cNvSpPr>
            <a:spLocks noChangeArrowheads="1"/>
          </p:cNvSpPr>
          <p:nvPr/>
        </p:nvSpPr>
        <p:spPr bwMode="auto">
          <a:xfrm>
            <a:off x="755650" y="1412875"/>
            <a:ext cx="8399463" cy="519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2800" b="1">
                <a:solidFill>
                  <a:srgbClr val="FF3300"/>
                </a:solidFill>
              </a:rPr>
              <a:t>重重叠叠的岩峰像屏障一样，遮盖住了蓝天和太阳。</a:t>
            </a:r>
          </a:p>
        </p:txBody>
      </p:sp>
      <p:sp>
        <p:nvSpPr>
          <p:cNvPr id="63493" name="矩形 62468"/>
          <p:cNvSpPr>
            <a:spLocks noChangeArrowheads="1"/>
          </p:cNvSpPr>
          <p:nvPr/>
        </p:nvSpPr>
        <p:spPr bwMode="auto">
          <a:xfrm>
            <a:off x="179388" y="1398588"/>
            <a:ext cx="898525" cy="519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2800" b="1"/>
              <a:t>译：</a:t>
            </a:r>
          </a:p>
        </p:txBody>
      </p:sp>
      <p:sp>
        <p:nvSpPr>
          <p:cNvPr id="62470" name="矩形 62469"/>
          <p:cNvSpPr>
            <a:spLocks noChangeArrowheads="1"/>
          </p:cNvSpPr>
          <p:nvPr/>
        </p:nvSpPr>
        <p:spPr bwMode="auto">
          <a:xfrm>
            <a:off x="395288" y="2420938"/>
            <a:ext cx="8208962" cy="860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90000"/>
              </a:lnSpc>
              <a:spcBef>
                <a:spcPct val="20000"/>
              </a:spcBef>
              <a:buClr>
                <a:srgbClr val="FF3300"/>
              </a:buClr>
              <a:buFont typeface="Wingdings" panose="05000000000000000000" pitchFamily="2" charset="2"/>
              <a:buNone/>
            </a:pPr>
            <a:r>
              <a:rPr lang="en-US" altLang="zh-CN" sz="2800" b="1">
                <a:solidFill>
                  <a:srgbClr val="FF3300"/>
                </a:solidFill>
              </a:rPr>
              <a:t>    </a:t>
            </a:r>
            <a:r>
              <a:rPr lang="zh-CN" altLang="en-US" sz="2800" b="1">
                <a:solidFill>
                  <a:srgbClr val="FF3300"/>
                </a:solidFill>
              </a:rPr>
              <a:t>每逢秋雨初晴或降霜的早晨，树林山涧里一片清冷寂静</a:t>
            </a:r>
          </a:p>
        </p:txBody>
      </p:sp>
      <p:sp>
        <p:nvSpPr>
          <p:cNvPr id="62471" name="矩形 62470"/>
          <p:cNvSpPr>
            <a:spLocks noChangeArrowheads="1"/>
          </p:cNvSpPr>
          <p:nvPr/>
        </p:nvSpPr>
        <p:spPr bwMode="auto">
          <a:xfrm>
            <a:off x="323850" y="3357563"/>
            <a:ext cx="8497888" cy="2654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buFont typeface="Wingdings" panose="05000000000000000000" pitchFamily="2" charset="2"/>
              <a:buChar char="Ø"/>
            </a:pPr>
            <a:r>
              <a:rPr lang="en-US" altLang="zh-CN" sz="2800" b="1">
                <a:solidFill>
                  <a:srgbClr val="FF3300"/>
                </a:solidFill>
              </a:rPr>
              <a:t> </a:t>
            </a:r>
            <a:r>
              <a:rPr lang="zh-CN" altLang="en-US" sz="2800" b="1"/>
              <a:t>注：为了避免行文的单调平板，或适应文体的需要，把</a:t>
            </a:r>
            <a:r>
              <a:rPr lang="zh-CN" altLang="en-US" sz="2800" b="1">
                <a:solidFill>
                  <a:srgbClr val="FF3300"/>
                </a:solidFill>
              </a:rPr>
              <a:t>一个意思比较复杂的语句</a:t>
            </a:r>
            <a:r>
              <a:rPr lang="zh-CN" altLang="en-US" sz="2800" b="1"/>
              <a:t>分成</a:t>
            </a:r>
            <a:r>
              <a:rPr lang="zh-CN" altLang="en-US" sz="2800" b="1">
                <a:solidFill>
                  <a:srgbClr val="FF3300"/>
                </a:solidFill>
              </a:rPr>
              <a:t>两个形式大致相同、用词交错有致的语句</a:t>
            </a:r>
            <a:r>
              <a:rPr lang="zh-CN" altLang="en-US" sz="2800" b="1"/>
              <a:t>，使得它们的内容具有彼此隐含、渗透、补充的关系。</a:t>
            </a:r>
            <a:r>
              <a:rPr lang="zh-CN" altLang="en-US" sz="2800" b="1">
                <a:solidFill>
                  <a:srgbClr val="FF3300"/>
                </a:solidFill>
              </a:rPr>
              <a:t>这种修辞称之为互文</a:t>
            </a:r>
            <a:r>
              <a:rPr lang="zh-CN" altLang="en-US" sz="2800" b="1"/>
              <a:t>。这里的重岩叠嶂应该是</a:t>
            </a:r>
            <a:r>
              <a:rPr lang="zh-CN" altLang="en-US" sz="2800" b="1">
                <a:solidFill>
                  <a:srgbClr val="FF3300"/>
                </a:solidFill>
              </a:rPr>
              <a:t>重叠岩嶂</a:t>
            </a:r>
            <a:r>
              <a:rPr lang="zh-CN" altLang="en-US" sz="2800" b="1"/>
              <a:t>；这里的隐天蔽日应该是</a:t>
            </a:r>
            <a:r>
              <a:rPr lang="zh-CN" altLang="en-US" sz="2800" b="1">
                <a:solidFill>
                  <a:srgbClr val="FF3300"/>
                </a:solidFill>
              </a:rPr>
              <a:t>隐蔽天日</a:t>
            </a:r>
            <a:r>
              <a:rPr lang="zh-CN" altLang="en-US" sz="2800" b="1"/>
              <a:t>；这里的林寒涧肃应该是</a:t>
            </a:r>
            <a:r>
              <a:rPr lang="zh-CN" altLang="en-US" sz="2800" b="1">
                <a:solidFill>
                  <a:srgbClr val="FF3300"/>
                </a:solidFill>
              </a:rPr>
              <a:t>林涧寒肃</a:t>
            </a:r>
            <a:r>
              <a:rPr lang="zh-CN" altLang="en-US" sz="2800" b="1"/>
              <a:t>。</a:t>
            </a:r>
          </a:p>
        </p:txBody>
      </p:sp>
    </p:spTree>
    <p:extLst>
      <p:ext uri="{BB962C8B-B14F-4D97-AF65-F5344CB8AC3E}">
        <p14:creationId xmlns:p14="http://schemas.microsoft.com/office/powerpoint/2010/main" xmlns="" val="8885875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62468"/>
                                        </p:tgtEl>
                                        <p:attrNameLst>
                                          <p:attrName>style.visibility</p:attrName>
                                        </p:attrNameLst>
                                      </p:cBhvr>
                                      <p:to>
                                        <p:strVal val="visible"/>
                                      </p:to>
                                    </p:set>
                                    <p:animEffect transition="in" filter="barn(inHorizontal)">
                                      <p:cBhvr>
                                        <p:cTn id="7" dur="500"/>
                                        <p:tgtEl>
                                          <p:spTgt spid="6246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62470"/>
                                        </p:tgtEl>
                                        <p:attrNameLst>
                                          <p:attrName>style.visibility</p:attrName>
                                        </p:attrNameLst>
                                      </p:cBhvr>
                                      <p:to>
                                        <p:strVal val="visible"/>
                                      </p:to>
                                    </p:set>
                                    <p:animEffect transition="in" filter="barn(inHorizontal)">
                                      <p:cBhvr>
                                        <p:cTn id="12" dur="500"/>
                                        <p:tgtEl>
                                          <p:spTgt spid="6247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62471"/>
                                        </p:tgtEl>
                                        <p:attrNameLst>
                                          <p:attrName>style.visibility</p:attrName>
                                        </p:attrNameLst>
                                      </p:cBhvr>
                                      <p:to>
                                        <p:strVal val="visible"/>
                                      </p:to>
                                    </p:set>
                                    <p:animEffect transition="in" filter="barn(inHorizontal)">
                                      <p:cBhvr>
                                        <p:cTn id="17" dur="500"/>
                                        <p:tgtEl>
                                          <p:spTgt spid="624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8" grpId="0"/>
      <p:bldP spid="62470" grpId="0"/>
      <p:bldP spid="6247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矩形 63489"/>
          <p:cNvSpPr>
            <a:spLocks noChangeArrowheads="1"/>
          </p:cNvSpPr>
          <p:nvPr/>
        </p:nvSpPr>
        <p:spPr bwMode="auto">
          <a:xfrm>
            <a:off x="250825" y="333375"/>
            <a:ext cx="8642350" cy="6048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99FF"/>
                </a:solidFill>
                <a:prstDash val="lgDash"/>
                <a:miter lim="800000"/>
                <a:headEnd/>
                <a:tailEnd/>
              </a14:hiddenLine>
            </a:ext>
          </a:extLst>
        </p:spPr>
        <p:txBody>
          <a:bodyPr/>
          <a:lstStyle/>
          <a:p>
            <a:pPr>
              <a:buFont typeface="Arial" panose="020B0604020202020204" pitchFamily="34" charset="0"/>
              <a:buNone/>
            </a:pPr>
            <a:endParaRPr lang="zh-CN" altLang="zh-CN" sz="2800" b="1"/>
          </a:p>
        </p:txBody>
      </p:sp>
      <p:sp>
        <p:nvSpPr>
          <p:cNvPr id="64515" name="文本占位符 63490"/>
          <p:cNvSpPr>
            <a:spLocks noGrp="1" noChangeArrowheads="1"/>
          </p:cNvSpPr>
          <p:nvPr>
            <p:ph type="body" idx="4294967295"/>
          </p:nvPr>
        </p:nvSpPr>
        <p:spPr>
          <a:xfrm>
            <a:off x="323850" y="404813"/>
            <a:ext cx="8642350" cy="5832475"/>
          </a:xfrm>
          <a:noFill/>
          <a:ln/>
        </p:spPr>
        <p:txBody>
          <a:bodyPr/>
          <a:lstStyle/>
          <a:p>
            <a:pPr>
              <a:buClr>
                <a:srgbClr val="FF3300"/>
              </a:buClr>
              <a:buFont typeface="Wingdings" panose="05000000000000000000" pitchFamily="2" charset="2"/>
              <a:buChar char="Ø"/>
            </a:pPr>
            <a:r>
              <a:rPr lang="zh-CN" altLang="en-US" b="1"/>
              <a:t>自非亭午夜分不见曦月</a:t>
            </a:r>
          </a:p>
          <a:p>
            <a:pPr>
              <a:buClr>
                <a:srgbClr val="FF3300"/>
              </a:buClr>
              <a:buFont typeface="Wingdings" panose="05000000000000000000" pitchFamily="2" charset="2"/>
              <a:buNone/>
            </a:pPr>
            <a:r>
              <a:rPr lang="zh-CN" altLang="en-US" b="1"/>
              <a:t>译：</a:t>
            </a:r>
          </a:p>
          <a:p>
            <a:pPr>
              <a:buClr>
                <a:srgbClr val="FF3300"/>
              </a:buClr>
              <a:buFont typeface="Wingdings" panose="05000000000000000000" pitchFamily="2" charset="2"/>
              <a:buChar char="Ø"/>
            </a:pPr>
            <a:r>
              <a:rPr lang="zh-CN" altLang="en-US" b="1"/>
              <a:t> 则素湍绿潭，回清倒影</a:t>
            </a:r>
          </a:p>
          <a:p>
            <a:pPr>
              <a:buClr>
                <a:srgbClr val="FF3300"/>
              </a:buClr>
              <a:buFont typeface="Wingdings" panose="05000000000000000000" pitchFamily="2" charset="2"/>
              <a:buNone/>
            </a:pPr>
            <a:r>
              <a:rPr lang="zh-CN" altLang="en-US" b="1"/>
              <a:t>译：</a:t>
            </a:r>
          </a:p>
        </p:txBody>
      </p:sp>
      <p:sp>
        <p:nvSpPr>
          <p:cNvPr id="63492" name="矩形 63491"/>
          <p:cNvSpPr>
            <a:spLocks noChangeArrowheads="1"/>
          </p:cNvSpPr>
          <p:nvPr/>
        </p:nvSpPr>
        <p:spPr bwMode="auto">
          <a:xfrm>
            <a:off x="1042988" y="1052513"/>
            <a:ext cx="804227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nSpc>
                <a:spcPct val="90000"/>
              </a:lnSpc>
              <a:spcBef>
                <a:spcPct val="20000"/>
              </a:spcBef>
              <a:buClr>
                <a:srgbClr val="FF3300"/>
              </a:buClr>
              <a:buFont typeface="Wingdings" panose="05000000000000000000" pitchFamily="2" charset="2"/>
              <a:buNone/>
            </a:pPr>
            <a:r>
              <a:rPr lang="zh-CN" altLang="en-US" sz="2800" b="1">
                <a:solidFill>
                  <a:srgbClr val="FF3300"/>
                </a:solidFill>
              </a:rPr>
              <a:t>徐非正午，看不见太阳；除非半夜，看不见月亮。</a:t>
            </a:r>
          </a:p>
        </p:txBody>
      </p:sp>
      <p:sp>
        <p:nvSpPr>
          <p:cNvPr id="63493" name="矩形 63492"/>
          <p:cNvSpPr>
            <a:spLocks noChangeArrowheads="1"/>
          </p:cNvSpPr>
          <p:nvPr/>
        </p:nvSpPr>
        <p:spPr bwMode="auto">
          <a:xfrm>
            <a:off x="323850" y="2181225"/>
            <a:ext cx="8374063" cy="1031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spcBef>
                <a:spcPct val="20000"/>
              </a:spcBef>
              <a:buClr>
                <a:srgbClr val="FF3300"/>
              </a:buClr>
              <a:buFont typeface="Wingdings" panose="05000000000000000000" pitchFamily="2" charset="2"/>
              <a:buNone/>
            </a:pPr>
            <a:r>
              <a:rPr lang="en-US" altLang="zh-CN" sz="2800" b="1">
                <a:solidFill>
                  <a:srgbClr val="FF3300"/>
                </a:solidFill>
              </a:rPr>
              <a:t>       </a:t>
            </a:r>
            <a:r>
              <a:rPr lang="zh-CN" altLang="en-US" sz="2800" b="1">
                <a:solidFill>
                  <a:srgbClr val="FF3300"/>
                </a:solidFill>
              </a:rPr>
              <a:t>白色的急流，回旋着清波；碧绿的深潭，映出了</a:t>
            </a:r>
          </a:p>
          <a:p>
            <a:pPr>
              <a:spcBef>
                <a:spcPct val="20000"/>
              </a:spcBef>
              <a:buClr>
                <a:srgbClr val="FF3300"/>
              </a:buClr>
              <a:buFont typeface="Wingdings" panose="05000000000000000000" pitchFamily="2" charset="2"/>
              <a:buNone/>
            </a:pPr>
            <a:r>
              <a:rPr lang="en-US" altLang="zh-CN" sz="2800" b="1">
                <a:solidFill>
                  <a:srgbClr val="FF3300"/>
                </a:solidFill>
              </a:rPr>
              <a:t>(</a:t>
            </a:r>
            <a:r>
              <a:rPr lang="zh-CN" altLang="en-US" sz="2800" b="1">
                <a:solidFill>
                  <a:srgbClr val="FF3300"/>
                </a:solidFill>
              </a:rPr>
              <a:t>山石林木的</a:t>
            </a:r>
            <a:r>
              <a:rPr lang="en-US" altLang="zh-CN" sz="2800" b="1">
                <a:solidFill>
                  <a:srgbClr val="FF3300"/>
                </a:solidFill>
              </a:rPr>
              <a:t>)</a:t>
            </a:r>
            <a:r>
              <a:rPr lang="zh-CN" altLang="en-US" sz="2800" b="1">
                <a:solidFill>
                  <a:srgbClr val="FF3300"/>
                </a:solidFill>
              </a:rPr>
              <a:t>倒影。</a:t>
            </a:r>
          </a:p>
        </p:txBody>
      </p:sp>
      <p:sp>
        <p:nvSpPr>
          <p:cNvPr id="63494" name="矩形 63493"/>
          <p:cNvSpPr>
            <a:spLocks noChangeArrowheads="1"/>
          </p:cNvSpPr>
          <p:nvPr/>
        </p:nvSpPr>
        <p:spPr bwMode="auto">
          <a:xfrm>
            <a:off x="468313" y="3213100"/>
            <a:ext cx="8280400" cy="3081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spcBef>
                <a:spcPct val="20000"/>
              </a:spcBef>
              <a:buClr>
                <a:srgbClr val="FF3300"/>
              </a:buClr>
              <a:buFont typeface="Wingdings" panose="05000000000000000000" pitchFamily="2" charset="2"/>
              <a:buChar char="Ø"/>
            </a:pPr>
            <a:r>
              <a:rPr lang="en-US" altLang="zh-CN" sz="2800" b="1"/>
              <a:t>  </a:t>
            </a:r>
            <a:r>
              <a:rPr lang="zh-CN" altLang="en-US" sz="2800" b="1"/>
              <a:t>注：在古文中，把</a:t>
            </a:r>
            <a:r>
              <a:rPr lang="zh-CN" altLang="en-US" sz="2800" b="1">
                <a:solidFill>
                  <a:srgbClr val="FF3300"/>
                </a:solidFill>
              </a:rPr>
              <a:t>本来应该写成两个短语或两个句子的话</a:t>
            </a:r>
            <a:r>
              <a:rPr lang="zh-CN" altLang="en-US" sz="2800" b="1"/>
              <a:t>，合并为</a:t>
            </a:r>
            <a:r>
              <a:rPr lang="zh-CN" altLang="en-US" sz="2800" b="1">
                <a:solidFill>
                  <a:srgbClr val="FF3300"/>
                </a:solidFill>
              </a:rPr>
              <a:t>形式上的一个短语或一个句子</a:t>
            </a:r>
            <a:r>
              <a:rPr lang="zh-CN" altLang="en-US" sz="2800" b="1"/>
              <a:t>，把相同的语句成分放在一起，但在表意上却仍然必须按照两个短语呀句子的组合关系来分别相承。 这种修辞手法叫分承。这里的自非亭午夜分不见曦月应该是</a:t>
            </a:r>
            <a:r>
              <a:rPr lang="zh-CN" altLang="en-US" sz="2800" b="1">
                <a:solidFill>
                  <a:srgbClr val="FF3300"/>
                </a:solidFill>
              </a:rPr>
              <a:t>“自非亭午，不见曦；自非夜分不见月。”</a:t>
            </a:r>
            <a:r>
              <a:rPr lang="zh-CN" altLang="en-US" sz="2800" b="1"/>
              <a:t>素湍绿潭，回清倒影应该是</a:t>
            </a:r>
            <a:r>
              <a:rPr lang="zh-CN" altLang="en-US" sz="2800" b="1">
                <a:solidFill>
                  <a:srgbClr val="FF3300"/>
                </a:solidFill>
              </a:rPr>
              <a:t>“素湍回清；绿潭倒影”</a:t>
            </a:r>
          </a:p>
        </p:txBody>
      </p:sp>
    </p:spTree>
    <p:extLst>
      <p:ext uri="{BB962C8B-B14F-4D97-AF65-F5344CB8AC3E}">
        <p14:creationId xmlns:p14="http://schemas.microsoft.com/office/powerpoint/2010/main" xmlns="" val="340127639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63492"/>
                                        </p:tgtEl>
                                        <p:attrNameLst>
                                          <p:attrName>style.visibility</p:attrName>
                                        </p:attrNameLst>
                                      </p:cBhvr>
                                      <p:to>
                                        <p:strVal val="visible"/>
                                      </p:to>
                                    </p:set>
                                    <p:animEffect transition="in" filter="barn(inHorizontal)">
                                      <p:cBhvr>
                                        <p:cTn id="7" dur="500"/>
                                        <p:tgtEl>
                                          <p:spTgt spid="6349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63493"/>
                                        </p:tgtEl>
                                        <p:attrNameLst>
                                          <p:attrName>style.visibility</p:attrName>
                                        </p:attrNameLst>
                                      </p:cBhvr>
                                      <p:to>
                                        <p:strVal val="visible"/>
                                      </p:to>
                                    </p:set>
                                    <p:animEffect transition="in" filter="barn(inHorizontal)">
                                      <p:cBhvr>
                                        <p:cTn id="12" dur="500"/>
                                        <p:tgtEl>
                                          <p:spTgt spid="6349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63494"/>
                                        </p:tgtEl>
                                        <p:attrNameLst>
                                          <p:attrName>style.visibility</p:attrName>
                                        </p:attrNameLst>
                                      </p:cBhvr>
                                      <p:to>
                                        <p:strVal val="visible"/>
                                      </p:to>
                                    </p:set>
                                    <p:animEffect transition="in" filter="barn(inHorizontal)">
                                      <p:cBhvr>
                                        <p:cTn id="17" dur="500"/>
                                        <p:tgtEl>
                                          <p:spTgt spid="634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2" grpId="0"/>
      <p:bldP spid="63493" grpId="0"/>
      <p:bldP spid="6349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矩形 64513"/>
          <p:cNvSpPr>
            <a:spLocks noChangeArrowheads="1"/>
          </p:cNvSpPr>
          <p:nvPr/>
        </p:nvSpPr>
        <p:spPr bwMode="auto">
          <a:xfrm>
            <a:off x="250825" y="333375"/>
            <a:ext cx="8642350" cy="56880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99FF"/>
                </a:solidFill>
                <a:prstDash val="lgDash"/>
                <a:miter lim="800000"/>
                <a:headEnd/>
                <a:tailEnd/>
              </a14:hiddenLine>
            </a:ext>
          </a:extLst>
        </p:spPr>
        <p:txBody>
          <a:bodyPr/>
          <a:lstStyle/>
          <a:p>
            <a:pPr>
              <a:buFont typeface="Arial" panose="020B0604020202020204" pitchFamily="34" charset="0"/>
              <a:buNone/>
            </a:pPr>
            <a:endParaRPr lang="zh-CN" altLang="zh-CN" sz="2800" b="1"/>
          </a:p>
        </p:txBody>
      </p:sp>
      <p:sp>
        <p:nvSpPr>
          <p:cNvPr id="65539" name="文本占位符 64514"/>
          <p:cNvSpPr>
            <a:spLocks noGrp="1" noChangeArrowheads="1"/>
          </p:cNvSpPr>
          <p:nvPr>
            <p:ph type="body" idx="4294967295"/>
          </p:nvPr>
        </p:nvSpPr>
        <p:spPr>
          <a:xfrm>
            <a:off x="250825" y="1471612"/>
            <a:ext cx="8229600" cy="3744913"/>
          </a:xfrm>
          <a:noFill/>
          <a:ln/>
        </p:spPr>
        <p:txBody>
          <a:bodyPr/>
          <a:lstStyle/>
          <a:p>
            <a:pPr>
              <a:buClr>
                <a:srgbClr val="FF3300"/>
              </a:buClr>
              <a:buFont typeface="Wingdings" panose="05000000000000000000" pitchFamily="2" charset="2"/>
              <a:buChar char="Ø"/>
            </a:pPr>
            <a:r>
              <a:rPr lang="zh-CN" altLang="en-US" b="1" dirty="0"/>
              <a:t>清荣峻茂，良多趣味。</a:t>
            </a:r>
          </a:p>
          <a:p>
            <a:pPr>
              <a:buClr>
                <a:srgbClr val="FF3300"/>
              </a:buClr>
              <a:buFont typeface="Wingdings" panose="05000000000000000000" pitchFamily="2" charset="2"/>
              <a:buNone/>
            </a:pPr>
            <a:r>
              <a:rPr lang="zh-CN" altLang="en-US" b="1" dirty="0"/>
              <a:t>译：</a:t>
            </a:r>
          </a:p>
          <a:p>
            <a:pPr>
              <a:buClr>
                <a:srgbClr val="FF3300"/>
              </a:buClr>
              <a:buFont typeface="Wingdings" panose="05000000000000000000" pitchFamily="2" charset="2"/>
              <a:buNone/>
            </a:pPr>
            <a:endParaRPr lang="zh-CN" altLang="en-US" b="1" dirty="0"/>
          </a:p>
          <a:p>
            <a:pPr>
              <a:buClr>
                <a:srgbClr val="FF3300"/>
              </a:buClr>
              <a:buFont typeface="Wingdings" panose="05000000000000000000" pitchFamily="2" charset="2"/>
              <a:buChar char="Ø"/>
            </a:pPr>
            <a:r>
              <a:rPr lang="zh-CN" altLang="en-US" b="1" dirty="0"/>
              <a:t> 虽乘奔御风，不以疾也</a:t>
            </a:r>
          </a:p>
          <a:p>
            <a:pPr>
              <a:buClr>
                <a:srgbClr val="FF3300"/>
              </a:buClr>
              <a:buFont typeface="Wingdings" panose="05000000000000000000" pitchFamily="2" charset="2"/>
              <a:buNone/>
            </a:pPr>
            <a:r>
              <a:rPr lang="zh-CN" altLang="en-US" b="1" dirty="0"/>
              <a:t>译：</a:t>
            </a:r>
          </a:p>
        </p:txBody>
      </p:sp>
      <p:sp>
        <p:nvSpPr>
          <p:cNvPr id="64516" name="矩形 64515"/>
          <p:cNvSpPr>
            <a:spLocks noChangeArrowheads="1"/>
          </p:cNvSpPr>
          <p:nvPr/>
        </p:nvSpPr>
        <p:spPr bwMode="auto">
          <a:xfrm>
            <a:off x="395288" y="2349500"/>
            <a:ext cx="8748712" cy="579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spcBef>
                <a:spcPct val="20000"/>
              </a:spcBef>
              <a:buClr>
                <a:srgbClr val="FF3300"/>
              </a:buClr>
              <a:buFont typeface="Wingdings" panose="05000000000000000000" pitchFamily="2" charset="2"/>
              <a:buNone/>
            </a:pPr>
            <a:r>
              <a:rPr lang="zh-CN" altLang="en-US" sz="3200" b="1" dirty="0">
                <a:solidFill>
                  <a:srgbClr val="FF3300"/>
                </a:solidFill>
              </a:rPr>
              <a:t>水清，树茂，山高，草盛，实在是趣味无穷。</a:t>
            </a:r>
          </a:p>
        </p:txBody>
      </p:sp>
      <p:sp>
        <p:nvSpPr>
          <p:cNvPr id="64517" name="矩形 64516"/>
          <p:cNvSpPr>
            <a:spLocks noChangeArrowheads="1"/>
          </p:cNvSpPr>
          <p:nvPr/>
        </p:nvSpPr>
        <p:spPr bwMode="auto">
          <a:xfrm>
            <a:off x="611188" y="4149725"/>
            <a:ext cx="8067675" cy="1066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spcBef>
                <a:spcPct val="20000"/>
              </a:spcBef>
              <a:buClr>
                <a:srgbClr val="FF3300"/>
              </a:buClr>
              <a:buFont typeface="Wingdings" panose="05000000000000000000" pitchFamily="2" charset="2"/>
              <a:buNone/>
            </a:pPr>
            <a:r>
              <a:rPr lang="en-US" altLang="zh-CN" sz="3200" b="1">
                <a:solidFill>
                  <a:srgbClr val="FF3300"/>
                </a:solidFill>
              </a:rPr>
              <a:t>     </a:t>
            </a:r>
            <a:r>
              <a:rPr lang="zh-CN" altLang="en-US" sz="3200" b="1">
                <a:solidFill>
                  <a:srgbClr val="FF3300"/>
                </a:solidFill>
              </a:rPr>
              <a:t>即使是骑着奔驰的骏马，驾着长风，也不如船行得快啊。</a:t>
            </a:r>
          </a:p>
        </p:txBody>
      </p:sp>
    </p:spTree>
    <p:extLst>
      <p:ext uri="{BB962C8B-B14F-4D97-AF65-F5344CB8AC3E}">
        <p14:creationId xmlns:p14="http://schemas.microsoft.com/office/powerpoint/2010/main" xmlns="" val="336328405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64516"/>
                                        </p:tgtEl>
                                        <p:attrNameLst>
                                          <p:attrName>style.visibility</p:attrName>
                                        </p:attrNameLst>
                                      </p:cBhvr>
                                      <p:to>
                                        <p:strVal val="visible"/>
                                      </p:to>
                                    </p:set>
                                    <p:animEffect transition="in" filter="barn(inHorizontal)">
                                      <p:cBhvr>
                                        <p:cTn id="7" dur="500"/>
                                        <p:tgtEl>
                                          <p:spTgt spid="6451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64517"/>
                                        </p:tgtEl>
                                        <p:attrNameLst>
                                          <p:attrName>style.visibility</p:attrName>
                                        </p:attrNameLst>
                                      </p:cBhvr>
                                      <p:to>
                                        <p:strVal val="visible"/>
                                      </p:to>
                                    </p:set>
                                    <p:animEffect transition="in" filter="barn(inHorizontal)">
                                      <p:cBhvr>
                                        <p:cTn id="12" dur="500"/>
                                        <p:tgtEl>
                                          <p:spTgt spid="645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6" grpId="0"/>
      <p:bldP spid="645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quuuu"/>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4427538" cy="32845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
        <p:nvSpPr>
          <p:cNvPr id="5123" name="Text Box 3"/>
          <p:cNvSpPr txBox="1">
            <a:spLocks noChangeArrowheads="1"/>
          </p:cNvSpPr>
          <p:nvPr/>
        </p:nvSpPr>
        <p:spPr bwMode="auto">
          <a:xfrm>
            <a:off x="1547813" y="0"/>
            <a:ext cx="793750" cy="19446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a:spAutoFit/>
          </a:bodyPr>
          <a:lstStyle/>
          <a:p>
            <a:pPr>
              <a:spcBef>
                <a:spcPct val="50000"/>
              </a:spcBef>
            </a:pPr>
            <a:r>
              <a:rPr lang="zh-CN" sz="4000" b="1">
                <a:solidFill>
                  <a:srgbClr val="FF0000"/>
                </a:solidFill>
                <a:latin typeface="Verdana" panose="020B0604030504040204" pitchFamily="34" charset="0"/>
              </a:rPr>
              <a:t>瞿塘峡</a:t>
            </a:r>
          </a:p>
        </p:txBody>
      </p:sp>
      <p:pic>
        <p:nvPicPr>
          <p:cNvPr id="5124" name="Picture 4" descr="002wuwuuw"/>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787900" y="0"/>
            <a:ext cx="4356100" cy="3357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
        <p:nvSpPr>
          <p:cNvPr id="5125" name="Rectangle 5"/>
          <p:cNvSpPr>
            <a:spLocks noChangeArrowheads="1"/>
          </p:cNvSpPr>
          <p:nvPr/>
        </p:nvSpPr>
        <p:spPr bwMode="auto">
          <a:xfrm>
            <a:off x="6227763" y="333375"/>
            <a:ext cx="719137" cy="12239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b"/>
          <a:lstStyle>
            <a:lvl1pPr algn="ctr">
              <a:defRPr sz="4400">
                <a:solidFill>
                  <a:schemeClr val="tx2"/>
                </a:solidFill>
                <a:latin typeface="Times New Roman" panose="02020603050405020304" pitchFamily="18" charset="0"/>
                <a:ea typeface="宋体" panose="02010600030101010101" pitchFamily="2" charset="-122"/>
              </a:defRPr>
            </a:lvl1pPr>
            <a:lvl2pPr algn="ctr">
              <a:defRPr sz="4400">
                <a:solidFill>
                  <a:schemeClr val="tx2"/>
                </a:solidFill>
                <a:latin typeface="Times New Roman" panose="02020603050405020304" pitchFamily="18" charset="0"/>
                <a:ea typeface="宋体" panose="02010600030101010101" pitchFamily="2" charset="-122"/>
              </a:defRPr>
            </a:lvl2pPr>
            <a:lvl3pPr algn="ctr">
              <a:defRPr sz="4400">
                <a:solidFill>
                  <a:schemeClr val="tx2"/>
                </a:solidFill>
                <a:latin typeface="Times New Roman" panose="02020603050405020304" pitchFamily="18" charset="0"/>
                <a:ea typeface="宋体" panose="02010600030101010101" pitchFamily="2" charset="-122"/>
              </a:defRPr>
            </a:lvl3pPr>
            <a:lvl4pPr algn="ctr">
              <a:defRPr sz="4400">
                <a:solidFill>
                  <a:schemeClr val="tx2"/>
                </a:solidFill>
                <a:latin typeface="Times New Roman" panose="02020603050405020304" pitchFamily="18" charset="0"/>
                <a:ea typeface="宋体" panose="02010600030101010101" pitchFamily="2" charset="-122"/>
              </a:defRPr>
            </a:lvl4pPr>
            <a:lvl5pPr algn="ctr">
              <a:defRPr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a:lstStyle>
          <a:p>
            <a:r>
              <a:rPr lang="zh-CN" sz="4000" b="1">
                <a:solidFill>
                  <a:srgbClr val="FF0000"/>
                </a:solidFill>
              </a:rPr>
              <a:t>巫峡</a:t>
            </a:r>
          </a:p>
        </p:txBody>
      </p:sp>
      <p:pic>
        <p:nvPicPr>
          <p:cNvPr id="5126" name="Picture 6" descr="0233xxxx"/>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908175" y="3500438"/>
            <a:ext cx="4537075" cy="33575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
        <p:nvSpPr>
          <p:cNvPr id="5127" name="Rectangle 7"/>
          <p:cNvSpPr>
            <a:spLocks noChangeArrowheads="1"/>
          </p:cNvSpPr>
          <p:nvPr/>
        </p:nvSpPr>
        <p:spPr bwMode="auto">
          <a:xfrm>
            <a:off x="2627313" y="3860800"/>
            <a:ext cx="2052637" cy="7127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b"/>
          <a:lstStyle>
            <a:lvl1pPr algn="ctr">
              <a:defRPr sz="4400">
                <a:solidFill>
                  <a:schemeClr val="tx2"/>
                </a:solidFill>
                <a:latin typeface="Times New Roman" panose="02020603050405020304" pitchFamily="18" charset="0"/>
                <a:ea typeface="宋体" panose="02010600030101010101" pitchFamily="2" charset="-122"/>
              </a:defRPr>
            </a:lvl1pPr>
            <a:lvl2pPr algn="ctr">
              <a:defRPr sz="4400">
                <a:solidFill>
                  <a:schemeClr val="tx2"/>
                </a:solidFill>
                <a:latin typeface="Times New Roman" panose="02020603050405020304" pitchFamily="18" charset="0"/>
                <a:ea typeface="宋体" panose="02010600030101010101" pitchFamily="2" charset="-122"/>
              </a:defRPr>
            </a:lvl2pPr>
            <a:lvl3pPr algn="ctr">
              <a:defRPr sz="4400">
                <a:solidFill>
                  <a:schemeClr val="tx2"/>
                </a:solidFill>
                <a:latin typeface="Times New Roman" panose="02020603050405020304" pitchFamily="18" charset="0"/>
                <a:ea typeface="宋体" panose="02010600030101010101" pitchFamily="2" charset="-122"/>
              </a:defRPr>
            </a:lvl3pPr>
            <a:lvl4pPr algn="ctr">
              <a:defRPr sz="4400">
                <a:solidFill>
                  <a:schemeClr val="tx2"/>
                </a:solidFill>
                <a:latin typeface="Times New Roman" panose="02020603050405020304" pitchFamily="18" charset="0"/>
                <a:ea typeface="宋体" panose="02010600030101010101" pitchFamily="2" charset="-122"/>
              </a:defRPr>
            </a:lvl4pPr>
            <a:lvl5pPr algn="ctr">
              <a:defRPr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a:lstStyle>
          <a:p>
            <a:r>
              <a:rPr lang="zh-CN" b="1">
                <a:solidFill>
                  <a:srgbClr val="FF0000"/>
                </a:solidFill>
              </a:rPr>
              <a:t>西陵峡</a:t>
            </a:r>
          </a:p>
        </p:txBody>
      </p:sp>
      <p:sp>
        <p:nvSpPr>
          <p:cNvPr id="5128" name="WordArt 8"/>
          <p:cNvSpPr>
            <a:spLocks noChangeArrowheads="1" noChangeShapeType="1"/>
          </p:cNvSpPr>
          <p:nvPr/>
        </p:nvSpPr>
        <p:spPr bwMode="auto">
          <a:xfrm>
            <a:off x="1619250" y="2420938"/>
            <a:ext cx="5689600" cy="1590675"/>
          </a:xfrm>
          <a:prstGeom prst="rect">
            <a:avLst/>
          </a:prstGeom>
          <a:extLst>
            <a:ext uri="{AF507438-7753-43E0-B8FC-AC1667EBCBE1}">
              <a14:hiddenEffects xmlns:a14="http://schemas.microsoft.com/office/drawing/2010/main" xmlns="">
                <a:effectLst/>
              </a14:hiddenEffects>
            </a:ext>
          </a:extLst>
        </p:spPr>
        <p:txBody>
          <a:bodyPr wrap="none" fromWordArt="1">
            <a:prstTxWarp prst="textCascadeUp">
              <a:avLst>
                <a:gd name="adj" fmla="val 44444"/>
              </a:avLst>
            </a:prstTxWarp>
            <a:scene3d>
              <a:camera prst="legacyPerspectiveFront">
                <a:rot lat="20519999" lon="1080000" rev="0"/>
              </a:camera>
              <a:lightRig rig="legacyFlat1" dir="r"/>
            </a:scene3d>
            <a:sp3d extrusionH="430200" prstMaterial="legacyMatte">
              <a:extrusionClr>
                <a:srgbClr val="FF6600"/>
              </a:extrusionClr>
              <a:contourClr>
                <a:srgbClr val="FFE701"/>
              </a:contourClr>
            </a:sp3d>
          </a:bodyPr>
          <a:lstStyle/>
          <a:p>
            <a:pPr algn="ctr"/>
            <a:r>
              <a:rPr lang="zh-CN" altLang="en-US" sz="6000">
                <a:ln w="9525" cmpd="sng">
                  <a:round/>
                  <a:headEnd/>
                  <a:tailEnd/>
                </a:ln>
                <a:gradFill rotWithShape="0">
                  <a:gsLst>
                    <a:gs pos="0">
                      <a:srgbClr val="FFE701"/>
                    </a:gs>
                    <a:gs pos="100000">
                      <a:srgbClr val="FE3E02"/>
                    </a:gs>
                  </a:gsLst>
                  <a:lin ang="5400000" scaled="1"/>
                </a:gradFill>
                <a:latin typeface="宋体" panose="02010600030101010101" pitchFamily="2" charset="-122"/>
              </a:rPr>
              <a:t>三峡</a:t>
            </a:r>
          </a:p>
        </p:txBody>
      </p:sp>
    </p:spTree>
    <p:extLst>
      <p:ext uri="{BB962C8B-B14F-4D97-AF65-F5344CB8AC3E}">
        <p14:creationId xmlns:p14="http://schemas.microsoft.com/office/powerpoint/2010/main" xmlns="" val="175442868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矩形 2"/>
          <p:cNvSpPr>
            <a:spLocks noChangeArrowheads="1"/>
          </p:cNvSpPr>
          <p:nvPr/>
        </p:nvSpPr>
        <p:spPr bwMode="auto">
          <a:xfrm>
            <a:off x="308165" y="1804988"/>
            <a:ext cx="954107"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500" b="1">
                <a:latin typeface="微软雅黑" panose="020B0503020204020204" pitchFamily="34" charset="-122"/>
                <a:ea typeface="微软雅黑" panose="020B0503020204020204" pitchFamily="34" charset="-122"/>
              </a:rPr>
              <a:t>课文讲解</a:t>
            </a:r>
          </a:p>
        </p:txBody>
      </p:sp>
      <p:sp>
        <p:nvSpPr>
          <p:cNvPr id="14338" name="Text Box 3"/>
          <p:cNvSpPr txBox="1">
            <a:spLocks noChangeArrowheads="1"/>
          </p:cNvSpPr>
          <p:nvPr/>
        </p:nvSpPr>
        <p:spPr bwMode="auto">
          <a:xfrm>
            <a:off x="1739504" y="1693069"/>
            <a:ext cx="3526631" cy="415498"/>
          </a:xfrm>
          <a:prstGeom prst="rect">
            <a:avLst/>
          </a:prstGeom>
          <a:solidFill>
            <a:schemeClr val="bg1">
              <a:alpha val="50195"/>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indent="719138"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100">
                <a:latin typeface="微软雅黑" panose="020B0503020204020204" pitchFamily="34" charset="-122"/>
                <a:ea typeface="微软雅黑" panose="020B0503020204020204" pitchFamily="34" charset="-122"/>
              </a:rPr>
              <a:t>自三峡七百里中 </a:t>
            </a:r>
          </a:p>
        </p:txBody>
      </p:sp>
      <p:sp>
        <p:nvSpPr>
          <p:cNvPr id="14339" name="Text Box 4"/>
          <p:cNvSpPr txBox="1">
            <a:spLocks noChangeArrowheads="1"/>
          </p:cNvSpPr>
          <p:nvPr/>
        </p:nvSpPr>
        <p:spPr bwMode="auto">
          <a:xfrm>
            <a:off x="1722835" y="2378869"/>
            <a:ext cx="3551634" cy="415498"/>
          </a:xfrm>
          <a:prstGeom prst="rect">
            <a:avLst/>
          </a:prstGeom>
          <a:solidFill>
            <a:schemeClr val="bg1">
              <a:alpha val="50195"/>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indent="719138"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100">
                <a:latin typeface="微软雅黑" panose="020B0503020204020204" pitchFamily="34" charset="-122"/>
                <a:ea typeface="微软雅黑" panose="020B0503020204020204" pitchFamily="34" charset="-122"/>
              </a:rPr>
              <a:t>两岸连山，略无阙处</a:t>
            </a:r>
          </a:p>
        </p:txBody>
      </p:sp>
      <p:sp>
        <p:nvSpPr>
          <p:cNvPr id="14340" name="Text Box 5"/>
          <p:cNvSpPr txBox="1">
            <a:spLocks noChangeArrowheads="1"/>
          </p:cNvSpPr>
          <p:nvPr/>
        </p:nvSpPr>
        <p:spPr bwMode="auto">
          <a:xfrm>
            <a:off x="1697832" y="3121819"/>
            <a:ext cx="3551635" cy="415498"/>
          </a:xfrm>
          <a:prstGeom prst="rect">
            <a:avLst/>
          </a:prstGeom>
          <a:solidFill>
            <a:schemeClr val="bg1">
              <a:alpha val="50195"/>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indent="719138"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100">
                <a:latin typeface="微软雅黑" panose="020B0503020204020204" pitchFamily="34" charset="-122"/>
                <a:ea typeface="微软雅黑" panose="020B0503020204020204" pitchFamily="34" charset="-122"/>
              </a:rPr>
              <a:t>重岩叠嶂，隐天蔽日</a:t>
            </a:r>
          </a:p>
        </p:txBody>
      </p:sp>
      <p:sp>
        <p:nvSpPr>
          <p:cNvPr id="14341" name="Text Box 6"/>
          <p:cNvSpPr txBox="1">
            <a:spLocks noChangeArrowheads="1"/>
          </p:cNvSpPr>
          <p:nvPr/>
        </p:nvSpPr>
        <p:spPr bwMode="auto">
          <a:xfrm>
            <a:off x="1640681" y="3864769"/>
            <a:ext cx="3657600" cy="738664"/>
          </a:xfrm>
          <a:prstGeom prst="rect">
            <a:avLst/>
          </a:prstGeom>
          <a:solidFill>
            <a:schemeClr val="bg1">
              <a:alpha val="50195"/>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indent="719138"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100">
                <a:latin typeface="微软雅黑" panose="020B0503020204020204" pitchFamily="34" charset="-122"/>
                <a:ea typeface="微软雅黑" panose="020B0503020204020204" pitchFamily="34" charset="-122"/>
              </a:rPr>
              <a:t>自非亭午夜分，不见曦月</a:t>
            </a:r>
          </a:p>
        </p:txBody>
      </p:sp>
      <p:sp>
        <p:nvSpPr>
          <p:cNvPr id="9" name="Text Box 7"/>
          <p:cNvSpPr txBox="1">
            <a:spLocks noChangeArrowheads="1"/>
          </p:cNvSpPr>
          <p:nvPr/>
        </p:nvSpPr>
        <p:spPr bwMode="auto">
          <a:xfrm>
            <a:off x="5984081" y="1693069"/>
            <a:ext cx="1771650" cy="4154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100">
                <a:latin typeface="微软雅黑" panose="020B0503020204020204" pitchFamily="34" charset="-122"/>
                <a:ea typeface="微软雅黑" panose="020B0503020204020204" pitchFamily="34" charset="-122"/>
              </a:rPr>
              <a:t>（长）</a:t>
            </a:r>
          </a:p>
        </p:txBody>
      </p:sp>
      <p:sp>
        <p:nvSpPr>
          <p:cNvPr id="10" name="Text Box 8"/>
          <p:cNvSpPr txBox="1">
            <a:spLocks noChangeArrowheads="1"/>
          </p:cNvSpPr>
          <p:nvPr/>
        </p:nvSpPr>
        <p:spPr bwMode="auto">
          <a:xfrm>
            <a:off x="6017419" y="2330053"/>
            <a:ext cx="1771650" cy="4154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100">
                <a:latin typeface="微软雅黑" panose="020B0503020204020204" pitchFamily="34" charset="-122"/>
                <a:ea typeface="微软雅黑" panose="020B0503020204020204" pitchFamily="34" charset="-122"/>
              </a:rPr>
              <a:t>（多）</a:t>
            </a:r>
          </a:p>
        </p:txBody>
      </p:sp>
      <p:sp>
        <p:nvSpPr>
          <p:cNvPr id="11" name="Text Box 9"/>
          <p:cNvSpPr txBox="1">
            <a:spLocks noChangeArrowheads="1"/>
          </p:cNvSpPr>
          <p:nvPr/>
        </p:nvSpPr>
        <p:spPr bwMode="auto">
          <a:xfrm>
            <a:off x="5820966" y="3064669"/>
            <a:ext cx="2751534" cy="4154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100">
                <a:latin typeface="微软雅黑" panose="020B0503020204020204" pitchFamily="34" charset="-122"/>
                <a:ea typeface="微软雅黑" panose="020B0503020204020204" pitchFamily="34" charset="-122"/>
              </a:rPr>
              <a:t>（陡、高峻）</a:t>
            </a:r>
          </a:p>
        </p:txBody>
      </p:sp>
      <p:sp>
        <p:nvSpPr>
          <p:cNvPr id="12" name="Text Box 10"/>
          <p:cNvSpPr txBox="1">
            <a:spLocks noChangeArrowheads="1"/>
          </p:cNvSpPr>
          <p:nvPr/>
        </p:nvSpPr>
        <p:spPr bwMode="auto">
          <a:xfrm>
            <a:off x="1337072" y="4999435"/>
            <a:ext cx="3203972" cy="4154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indent="719138"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100">
                <a:latin typeface="微软雅黑" panose="020B0503020204020204" pitchFamily="34" charset="-122"/>
                <a:ea typeface="微软雅黑" panose="020B0503020204020204" pitchFamily="34" charset="-122"/>
              </a:rPr>
              <a:t>（高峻、狭窄）</a:t>
            </a:r>
          </a:p>
        </p:txBody>
      </p:sp>
      <p:sp>
        <p:nvSpPr>
          <p:cNvPr id="13" name="Text Box 11"/>
          <p:cNvSpPr txBox="1">
            <a:spLocks noChangeArrowheads="1"/>
          </p:cNvSpPr>
          <p:nvPr/>
        </p:nvSpPr>
        <p:spPr bwMode="auto">
          <a:xfrm>
            <a:off x="3936206" y="4844653"/>
            <a:ext cx="914400" cy="4154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100">
                <a:solidFill>
                  <a:srgbClr val="C00000"/>
                </a:solidFill>
                <a:latin typeface="微软雅黑" panose="020B0503020204020204" pitchFamily="34" charset="-122"/>
                <a:ea typeface="微软雅黑" panose="020B0503020204020204" pitchFamily="34" charset="-122"/>
              </a:rPr>
              <a:t>铺垫 </a:t>
            </a:r>
          </a:p>
        </p:txBody>
      </p:sp>
      <p:sp>
        <p:nvSpPr>
          <p:cNvPr id="14" name="Text Box 12"/>
          <p:cNvSpPr txBox="1">
            <a:spLocks noChangeArrowheads="1"/>
          </p:cNvSpPr>
          <p:nvPr/>
        </p:nvSpPr>
        <p:spPr bwMode="auto">
          <a:xfrm>
            <a:off x="4087417" y="5187553"/>
            <a:ext cx="1268015" cy="4154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100">
                <a:latin typeface="微软雅黑" panose="020B0503020204020204" pitchFamily="34" charset="-122"/>
                <a:ea typeface="微软雅黑" panose="020B0503020204020204" pitchFamily="34" charset="-122"/>
              </a:rPr>
              <a:t>→</a:t>
            </a:r>
          </a:p>
        </p:txBody>
      </p:sp>
      <p:sp>
        <p:nvSpPr>
          <p:cNvPr id="15" name="Text Box 13"/>
          <p:cNvSpPr txBox="1">
            <a:spLocks noChangeArrowheads="1"/>
          </p:cNvSpPr>
          <p:nvPr/>
        </p:nvSpPr>
        <p:spPr bwMode="auto">
          <a:xfrm>
            <a:off x="5039916" y="5011341"/>
            <a:ext cx="2571750" cy="4154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100">
                <a:latin typeface="微软雅黑" panose="020B0503020204020204" pitchFamily="34" charset="-122"/>
                <a:ea typeface="微软雅黑" panose="020B0503020204020204" pitchFamily="34" charset="-122"/>
              </a:rPr>
              <a:t>夏水的迅猛</a:t>
            </a:r>
          </a:p>
        </p:txBody>
      </p:sp>
      <p:sp>
        <p:nvSpPr>
          <p:cNvPr id="17" name="Rectangle 15"/>
          <p:cNvSpPr>
            <a:spLocks noChangeArrowheads="1"/>
          </p:cNvSpPr>
          <p:nvPr/>
        </p:nvSpPr>
        <p:spPr bwMode="auto">
          <a:xfrm>
            <a:off x="1675210" y="4430316"/>
            <a:ext cx="4493538" cy="4154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100">
                <a:latin typeface="微软雅黑" panose="020B0503020204020204" pitchFamily="34" charset="-122"/>
                <a:ea typeface="微软雅黑" panose="020B0503020204020204" pitchFamily="34" charset="-122"/>
              </a:rPr>
              <a:t>侧面渲染山峰的高峻、江面的狭窄。</a:t>
            </a:r>
          </a:p>
        </p:txBody>
      </p:sp>
      <p:sp>
        <p:nvSpPr>
          <p:cNvPr id="18" name="Text Box 16"/>
          <p:cNvSpPr txBox="1">
            <a:spLocks noChangeArrowheads="1"/>
          </p:cNvSpPr>
          <p:nvPr/>
        </p:nvSpPr>
        <p:spPr bwMode="auto">
          <a:xfrm>
            <a:off x="1112044" y="5624513"/>
            <a:ext cx="685800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indent="719138"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a:solidFill>
                  <a:srgbClr val="C00000"/>
                </a:solidFill>
                <a:latin typeface="微软雅黑" panose="020B0503020204020204" pitchFamily="34" charset="-122"/>
                <a:ea typeface="微软雅黑" panose="020B0503020204020204" pitchFamily="34" charset="-122"/>
              </a:rPr>
              <a:t>读第一层，说说上面几句各表现了三峡的山的什么特点。</a:t>
            </a:r>
          </a:p>
        </p:txBody>
      </p:sp>
    </p:spTree>
    <p:extLst>
      <p:ext uri="{BB962C8B-B14F-4D97-AF65-F5344CB8AC3E}">
        <p14:creationId xmlns:p14="http://schemas.microsoft.com/office/powerpoint/2010/main" xmlns="" val="26244623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1" presetClass="entr" presetSubtype="4"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heel(4)">
                                      <p:cBhvr>
                                        <p:cTn id="25" dur="2000"/>
                                        <p:tgtEl>
                                          <p:spTgt spid="17"/>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0-#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0-#ppt_w/2"/>
                                          </p:val>
                                        </p:tav>
                                        <p:tav tm="100000">
                                          <p:val>
                                            <p:strVal val="#ppt_x"/>
                                          </p:val>
                                        </p:tav>
                                      </p:tavLst>
                                    </p:anim>
                                    <p:anim calcmode="lin" valueType="num">
                                      <p:cBhvr additive="base">
                                        <p:cTn id="37"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8"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0-#ppt_w/2"/>
                                          </p:val>
                                        </p:tav>
                                        <p:tav tm="100000">
                                          <p:val>
                                            <p:strVal val="#ppt_x"/>
                                          </p:val>
                                        </p:tav>
                                      </p:tavLst>
                                    </p:anim>
                                    <p:anim calcmode="lin" valueType="num">
                                      <p:cBhvr additive="base">
                                        <p:cTn id="43"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2" presetClass="entr" presetSubtype="8" fill="hold" grpId="0" nodeType="click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additive="base">
                                        <p:cTn id="48" dur="500" fill="hold"/>
                                        <p:tgtEl>
                                          <p:spTgt spid="15"/>
                                        </p:tgtEl>
                                        <p:attrNameLst>
                                          <p:attrName>ppt_x</p:attrName>
                                        </p:attrNameLst>
                                      </p:cBhvr>
                                      <p:tavLst>
                                        <p:tav tm="0">
                                          <p:val>
                                            <p:strVal val="0-#ppt_w/2"/>
                                          </p:val>
                                        </p:tav>
                                        <p:tav tm="100000">
                                          <p:val>
                                            <p:strVal val="#ppt_x"/>
                                          </p:val>
                                        </p:tav>
                                      </p:tavLst>
                                    </p:anim>
                                    <p:anim calcmode="lin" valueType="num">
                                      <p:cBhvr additive="base">
                                        <p:cTn id="49"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50" fill="hold" nodeType="clickPar">
                      <p:stCondLst>
                        <p:cond delay="indefinite"/>
                      </p:stCondLst>
                      <p:childTnLst>
                        <p:par>
                          <p:cTn id="51" fill="hold" nodeType="withGroup">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500" fill="hold"/>
                                        <p:tgtEl>
                                          <p:spTgt spid="18"/>
                                        </p:tgtEl>
                                        <p:attrNameLst>
                                          <p:attrName>ppt_x</p:attrName>
                                        </p:attrNameLst>
                                      </p:cBhvr>
                                      <p:tavLst>
                                        <p:tav tm="0">
                                          <p:val>
                                            <p:strVal val="#ppt_x"/>
                                          </p:val>
                                        </p:tav>
                                        <p:tav tm="100000">
                                          <p:val>
                                            <p:strVal val="#ppt_x"/>
                                          </p:val>
                                        </p:tav>
                                      </p:tavLst>
                                    </p:anim>
                                    <p:anim calcmode="lin" valueType="num">
                                      <p:cBhvr additive="base">
                                        <p:cTn id="55"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7"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1991916" y="3930254"/>
            <a:ext cx="857250"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2400" b="1">
                <a:solidFill>
                  <a:srgbClr val="C00000"/>
                </a:solidFill>
                <a:latin typeface="微软雅黑" panose="020B0503020204020204" pitchFamily="34" charset="-122"/>
                <a:ea typeface="微软雅黑" panose="020B0503020204020204" pitchFamily="34" charset="-122"/>
              </a:rPr>
              <a:t>山势</a:t>
            </a:r>
          </a:p>
        </p:txBody>
      </p:sp>
      <p:sp>
        <p:nvSpPr>
          <p:cNvPr id="4" name="Text Box 5"/>
          <p:cNvSpPr txBox="1">
            <a:spLocks noChangeArrowheads="1"/>
          </p:cNvSpPr>
          <p:nvPr/>
        </p:nvSpPr>
        <p:spPr bwMode="auto">
          <a:xfrm>
            <a:off x="3640931" y="2476500"/>
            <a:ext cx="1771650"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2400">
                <a:latin typeface="微软雅黑" panose="020B0503020204020204" pitchFamily="34" charset="-122"/>
                <a:ea typeface="微软雅黑" panose="020B0503020204020204" pitchFamily="34" charset="-122"/>
              </a:rPr>
              <a:t>两岸连山，略无阙处。</a:t>
            </a:r>
          </a:p>
        </p:txBody>
      </p:sp>
      <p:sp>
        <p:nvSpPr>
          <p:cNvPr id="5" name="Text Box 6"/>
          <p:cNvSpPr txBox="1">
            <a:spLocks noChangeArrowheads="1"/>
          </p:cNvSpPr>
          <p:nvPr/>
        </p:nvSpPr>
        <p:spPr bwMode="auto">
          <a:xfrm>
            <a:off x="3632597" y="3750469"/>
            <a:ext cx="1771650"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2400">
                <a:latin typeface="微软雅黑" panose="020B0503020204020204" pitchFamily="34" charset="-122"/>
                <a:ea typeface="微软雅黑" panose="020B0503020204020204" pitchFamily="34" charset="-122"/>
              </a:rPr>
              <a:t>重岩叠嶂，隐天蔽日。</a:t>
            </a:r>
          </a:p>
        </p:txBody>
      </p:sp>
      <p:sp>
        <p:nvSpPr>
          <p:cNvPr id="6" name="Text Box 7"/>
          <p:cNvSpPr txBox="1">
            <a:spLocks noChangeArrowheads="1"/>
          </p:cNvSpPr>
          <p:nvPr/>
        </p:nvSpPr>
        <p:spPr bwMode="auto">
          <a:xfrm>
            <a:off x="3698082" y="5179219"/>
            <a:ext cx="2384822"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400">
                <a:latin typeface="微软雅黑" panose="020B0503020204020204" pitchFamily="34" charset="-122"/>
                <a:ea typeface="微软雅黑" panose="020B0503020204020204" pitchFamily="34" charset="-122"/>
              </a:rPr>
              <a:t>自非亭午夜分，不见曦月。</a:t>
            </a:r>
          </a:p>
        </p:txBody>
      </p:sp>
      <p:sp>
        <p:nvSpPr>
          <p:cNvPr id="15365" name="Rectangle 8"/>
          <p:cNvSpPr>
            <a:spLocks noGrp="1" noChangeArrowheads="1"/>
          </p:cNvSpPr>
          <p:nvPr>
            <p:ph type="title"/>
          </p:nvPr>
        </p:nvSpPr>
        <p:spPr>
          <a:xfrm>
            <a:off x="2897981" y="1824038"/>
            <a:ext cx="4914900" cy="464344"/>
          </a:xfrm>
        </p:spPr>
        <p:txBody>
          <a:bodyPr/>
          <a:lstStyle/>
          <a:p>
            <a:r>
              <a:rPr lang="zh-CN" altLang="en-US" sz="2400">
                <a:solidFill>
                  <a:srgbClr val="C00000"/>
                </a:solidFill>
                <a:latin typeface="微软雅黑" panose="020B0503020204020204" pitchFamily="34" charset="-122"/>
                <a:ea typeface="微软雅黑" panose="020B0503020204020204" pitchFamily="34" charset="-122"/>
              </a:rPr>
              <a:t>第一层：写三峡的山势。 </a:t>
            </a:r>
          </a:p>
        </p:txBody>
      </p:sp>
      <p:sp>
        <p:nvSpPr>
          <p:cNvPr id="8" name="Rectangle 11"/>
          <p:cNvSpPr>
            <a:spLocks noChangeArrowheads="1"/>
          </p:cNvSpPr>
          <p:nvPr/>
        </p:nvSpPr>
        <p:spPr bwMode="auto">
          <a:xfrm>
            <a:off x="6197204" y="2836069"/>
            <a:ext cx="2286000"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a:latin typeface="微软雅黑" panose="020B0503020204020204" pitchFamily="34" charset="-122"/>
                <a:ea typeface="微软雅黑" panose="020B0503020204020204" pitchFamily="34" charset="-122"/>
              </a:rPr>
              <a:t>连绵不断</a:t>
            </a:r>
          </a:p>
        </p:txBody>
      </p:sp>
      <p:sp>
        <p:nvSpPr>
          <p:cNvPr id="9" name="Rectangle 12"/>
          <p:cNvSpPr>
            <a:spLocks noChangeArrowheads="1"/>
          </p:cNvSpPr>
          <p:nvPr/>
        </p:nvSpPr>
        <p:spPr bwMode="auto">
          <a:xfrm>
            <a:off x="6727031" y="4362450"/>
            <a:ext cx="1085850"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a:latin typeface="微软雅黑" panose="020B0503020204020204" pitchFamily="34" charset="-122"/>
                <a:ea typeface="微软雅黑" panose="020B0503020204020204" pitchFamily="34" charset="-122"/>
              </a:rPr>
              <a:t>高耸</a:t>
            </a:r>
          </a:p>
        </p:txBody>
      </p:sp>
      <p:sp>
        <p:nvSpPr>
          <p:cNvPr id="10" name="AutoShape 15"/>
          <p:cNvSpPr>
            <a:spLocks/>
          </p:cNvSpPr>
          <p:nvPr/>
        </p:nvSpPr>
        <p:spPr bwMode="auto">
          <a:xfrm>
            <a:off x="3003947" y="2664619"/>
            <a:ext cx="514350" cy="3028950"/>
          </a:xfrm>
          <a:prstGeom prst="leftBrace">
            <a:avLst>
              <a:gd name="adj1" fmla="val 49047"/>
              <a:gd name="adj2" fmla="val 50000"/>
            </a:avLst>
          </a:prstGeom>
          <a:noFill/>
          <a:ln w="3810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sz="2400">
              <a:latin typeface="微软雅黑" panose="020B0503020204020204" pitchFamily="34" charset="-122"/>
              <a:ea typeface="微软雅黑" panose="020B0503020204020204" pitchFamily="34" charset="-122"/>
            </a:endParaRPr>
          </a:p>
        </p:txBody>
      </p:sp>
      <p:sp>
        <p:nvSpPr>
          <p:cNvPr id="11" name="AutoShape 16"/>
          <p:cNvSpPr>
            <a:spLocks/>
          </p:cNvSpPr>
          <p:nvPr/>
        </p:nvSpPr>
        <p:spPr bwMode="auto">
          <a:xfrm>
            <a:off x="6082904" y="3979069"/>
            <a:ext cx="400050" cy="1485900"/>
          </a:xfrm>
          <a:prstGeom prst="rightBrace">
            <a:avLst>
              <a:gd name="adj1" fmla="val 30935"/>
              <a:gd name="adj2" fmla="val 50000"/>
            </a:avLst>
          </a:prstGeom>
          <a:noFill/>
          <a:ln w="3175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sz="2400">
              <a:latin typeface="微软雅黑" panose="020B0503020204020204" pitchFamily="34" charset="-122"/>
              <a:ea typeface="微软雅黑" panose="020B0503020204020204" pitchFamily="34" charset="-122"/>
            </a:endParaRPr>
          </a:p>
        </p:txBody>
      </p:sp>
      <p:sp>
        <p:nvSpPr>
          <p:cNvPr id="15370" name="矩形 11"/>
          <p:cNvSpPr>
            <a:spLocks noChangeArrowheads="1"/>
          </p:cNvSpPr>
          <p:nvPr/>
        </p:nvSpPr>
        <p:spPr bwMode="auto">
          <a:xfrm>
            <a:off x="308165" y="1804988"/>
            <a:ext cx="954107"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500" b="1">
                <a:latin typeface="微软雅黑" panose="020B0503020204020204" pitchFamily="34" charset="-122"/>
                <a:ea typeface="微软雅黑" panose="020B0503020204020204" pitchFamily="34" charset="-122"/>
              </a:rPr>
              <a:t>课文翻译</a:t>
            </a:r>
          </a:p>
        </p:txBody>
      </p:sp>
    </p:spTree>
    <p:extLst>
      <p:ext uri="{BB962C8B-B14F-4D97-AF65-F5344CB8AC3E}">
        <p14:creationId xmlns:p14="http://schemas.microsoft.com/office/powerpoint/2010/main" xmlns="" val="19009223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30"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400" decel="100000"/>
                                        <p:tgtEl>
                                          <p:spTgt spid="8"/>
                                        </p:tgtEl>
                                      </p:cBhvr>
                                    </p:animEffect>
                                    <p:anim calcmode="lin" valueType="num">
                                      <p:cBhvr>
                                        <p:cTn id="26" dur="400" decel="100000" fill="hold"/>
                                        <p:tgtEl>
                                          <p:spTgt spid="8"/>
                                        </p:tgtEl>
                                        <p:attrNameLst>
                                          <p:attrName>style.rotation</p:attrName>
                                        </p:attrNameLst>
                                      </p:cBhvr>
                                      <p:tavLst>
                                        <p:tav tm="0">
                                          <p:val>
                                            <p:fltVal val="-90"/>
                                          </p:val>
                                        </p:tav>
                                        <p:tav tm="100000">
                                          <p:val>
                                            <p:fltVal val="0"/>
                                          </p:val>
                                        </p:tav>
                                      </p:tavLst>
                                    </p:anim>
                                    <p:anim calcmode="lin" valueType="num">
                                      <p:cBhvr>
                                        <p:cTn id="27" dur="400" decel="100000" fill="hold"/>
                                        <p:tgtEl>
                                          <p:spTgt spid="8"/>
                                        </p:tgtEl>
                                        <p:attrNameLst>
                                          <p:attrName>ppt_x</p:attrName>
                                        </p:attrNameLst>
                                      </p:cBhvr>
                                      <p:tavLst>
                                        <p:tav tm="0">
                                          <p:val>
                                            <p:strVal val="#ppt_x+0.4"/>
                                          </p:val>
                                        </p:tav>
                                        <p:tav tm="100000">
                                          <p:val>
                                            <p:strVal val="#ppt_x-0.05"/>
                                          </p:val>
                                        </p:tav>
                                      </p:tavLst>
                                    </p:anim>
                                    <p:anim calcmode="lin" valueType="num">
                                      <p:cBhvr>
                                        <p:cTn id="28" dur="400" decel="100000" fill="hold"/>
                                        <p:tgtEl>
                                          <p:spTgt spid="8"/>
                                        </p:tgtEl>
                                        <p:attrNameLst>
                                          <p:attrName>ppt_y</p:attrName>
                                        </p:attrNameLst>
                                      </p:cBhvr>
                                      <p:tavLst>
                                        <p:tav tm="0">
                                          <p:val>
                                            <p:strVal val="#ppt_y-0.4"/>
                                          </p:val>
                                        </p:tav>
                                        <p:tav tm="100000">
                                          <p:val>
                                            <p:strVal val="#ppt_y+0.1"/>
                                          </p:val>
                                        </p:tav>
                                      </p:tavLst>
                                    </p:anim>
                                    <p:anim calcmode="lin" valueType="num">
                                      <p:cBhvr>
                                        <p:cTn id="29" dur="100" accel="100000" fill="hold">
                                          <p:stCondLst>
                                            <p:cond delay="400"/>
                                          </p:stCondLst>
                                        </p:cTn>
                                        <p:tgtEl>
                                          <p:spTgt spid="8"/>
                                        </p:tgtEl>
                                        <p:attrNameLst>
                                          <p:attrName>ppt_x</p:attrName>
                                        </p:attrNameLst>
                                      </p:cBhvr>
                                      <p:tavLst>
                                        <p:tav tm="0">
                                          <p:val>
                                            <p:strVal val="#ppt_x-0.05"/>
                                          </p:val>
                                        </p:tav>
                                        <p:tav tm="100000">
                                          <p:val>
                                            <p:strVal val="#ppt_x"/>
                                          </p:val>
                                        </p:tav>
                                      </p:tavLst>
                                    </p:anim>
                                    <p:anim calcmode="lin" valueType="num">
                                      <p:cBhvr>
                                        <p:cTn id="30" dur="100" accel="100000" fill="hold">
                                          <p:stCondLst>
                                            <p:cond delay="400"/>
                                          </p:stCondLst>
                                        </p:cTn>
                                        <p:tgtEl>
                                          <p:spTgt spid="8"/>
                                        </p:tgtEl>
                                        <p:attrNameLst>
                                          <p:attrName>ppt_y</p:attrName>
                                        </p:attrNameLst>
                                      </p:cBhvr>
                                      <p:tavLst>
                                        <p:tav tm="0">
                                          <p:val>
                                            <p:strVal val="#ppt_y+0.1"/>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0-#ppt_w/2"/>
                                          </p:val>
                                        </p:tav>
                                        <p:tav tm="100000">
                                          <p:val>
                                            <p:strVal val="#ppt_x"/>
                                          </p:val>
                                        </p:tav>
                                      </p:tavLst>
                                    </p:anim>
                                    <p:anim calcmode="lin" valueType="num">
                                      <p:cBhvr additive="base">
                                        <p:cTn id="36"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0-#ppt_w/2"/>
                                          </p:val>
                                        </p:tav>
                                        <p:tav tm="100000">
                                          <p:val>
                                            <p:strVal val="#ppt_x"/>
                                          </p:val>
                                        </p:tav>
                                      </p:tavLst>
                                    </p:anim>
                                    <p:anim calcmode="lin" valueType="num">
                                      <p:cBhvr additive="base">
                                        <p:cTn id="42"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2" presetClass="entr" presetSubtype="2"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1+#ppt_w/2"/>
                                          </p:val>
                                        </p:tav>
                                        <p:tav tm="100000">
                                          <p:val>
                                            <p:strVal val="#ppt_x"/>
                                          </p:val>
                                        </p:tav>
                                      </p:tavLst>
                                    </p:anim>
                                    <p:anim calcmode="lin" valueType="num">
                                      <p:cBhvr additive="base">
                                        <p:cTn id="4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30" presetClass="entr" presetSubtype="0" fill="hold" grpId="0" nodeType="click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400" decel="100000"/>
                                        <p:tgtEl>
                                          <p:spTgt spid="9"/>
                                        </p:tgtEl>
                                      </p:cBhvr>
                                    </p:animEffect>
                                    <p:anim calcmode="lin" valueType="num">
                                      <p:cBhvr>
                                        <p:cTn id="54" dur="400" decel="100000" fill="hold"/>
                                        <p:tgtEl>
                                          <p:spTgt spid="9"/>
                                        </p:tgtEl>
                                        <p:attrNameLst>
                                          <p:attrName>style.rotation</p:attrName>
                                        </p:attrNameLst>
                                      </p:cBhvr>
                                      <p:tavLst>
                                        <p:tav tm="0">
                                          <p:val>
                                            <p:fltVal val="-90"/>
                                          </p:val>
                                        </p:tav>
                                        <p:tav tm="100000">
                                          <p:val>
                                            <p:fltVal val="0"/>
                                          </p:val>
                                        </p:tav>
                                      </p:tavLst>
                                    </p:anim>
                                    <p:anim calcmode="lin" valueType="num">
                                      <p:cBhvr>
                                        <p:cTn id="55" dur="400" decel="100000" fill="hold"/>
                                        <p:tgtEl>
                                          <p:spTgt spid="9"/>
                                        </p:tgtEl>
                                        <p:attrNameLst>
                                          <p:attrName>ppt_x</p:attrName>
                                        </p:attrNameLst>
                                      </p:cBhvr>
                                      <p:tavLst>
                                        <p:tav tm="0">
                                          <p:val>
                                            <p:strVal val="#ppt_x+0.4"/>
                                          </p:val>
                                        </p:tav>
                                        <p:tav tm="100000">
                                          <p:val>
                                            <p:strVal val="#ppt_x-0.05"/>
                                          </p:val>
                                        </p:tav>
                                      </p:tavLst>
                                    </p:anim>
                                    <p:anim calcmode="lin" valueType="num">
                                      <p:cBhvr>
                                        <p:cTn id="56" dur="400" decel="100000" fill="hold"/>
                                        <p:tgtEl>
                                          <p:spTgt spid="9"/>
                                        </p:tgtEl>
                                        <p:attrNameLst>
                                          <p:attrName>ppt_y</p:attrName>
                                        </p:attrNameLst>
                                      </p:cBhvr>
                                      <p:tavLst>
                                        <p:tav tm="0">
                                          <p:val>
                                            <p:strVal val="#ppt_y-0.4"/>
                                          </p:val>
                                        </p:tav>
                                        <p:tav tm="100000">
                                          <p:val>
                                            <p:strVal val="#ppt_y+0.1"/>
                                          </p:val>
                                        </p:tav>
                                      </p:tavLst>
                                    </p:anim>
                                    <p:anim calcmode="lin" valueType="num">
                                      <p:cBhvr>
                                        <p:cTn id="57" dur="100" accel="100000" fill="hold">
                                          <p:stCondLst>
                                            <p:cond delay="400"/>
                                          </p:stCondLst>
                                        </p:cTn>
                                        <p:tgtEl>
                                          <p:spTgt spid="9"/>
                                        </p:tgtEl>
                                        <p:attrNameLst>
                                          <p:attrName>ppt_x</p:attrName>
                                        </p:attrNameLst>
                                      </p:cBhvr>
                                      <p:tavLst>
                                        <p:tav tm="0">
                                          <p:val>
                                            <p:strVal val="#ppt_x-0.05"/>
                                          </p:val>
                                        </p:tav>
                                        <p:tav tm="100000">
                                          <p:val>
                                            <p:strVal val="#ppt_x"/>
                                          </p:val>
                                        </p:tav>
                                      </p:tavLst>
                                    </p:anim>
                                    <p:anim calcmode="lin" valueType="num">
                                      <p:cBhvr>
                                        <p:cTn id="58" dur="100" accel="100000" fill="hold">
                                          <p:stCondLst>
                                            <p:cond delay="400"/>
                                          </p:stCondLst>
                                        </p:cTn>
                                        <p:tgtEl>
                                          <p:spTgt spid="9"/>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p:bldP spid="4" grpId="0"/>
      <p:bldP spid="5" grpId="0"/>
      <p:bldP spid="6" grpId="0"/>
      <p:bldP spid="8" grpId="0"/>
      <p:bldP spid="9" grpId="0"/>
      <p:bldP spid="10" grpId="0" animBg="1"/>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矩形 2"/>
          <p:cNvSpPr>
            <a:spLocks noChangeArrowheads="1"/>
          </p:cNvSpPr>
          <p:nvPr/>
        </p:nvSpPr>
        <p:spPr bwMode="auto">
          <a:xfrm>
            <a:off x="308165" y="1804988"/>
            <a:ext cx="954107"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500" b="1">
                <a:latin typeface="微软雅黑" panose="020B0503020204020204" pitchFamily="34" charset="-122"/>
                <a:ea typeface="微软雅黑" panose="020B0503020204020204" pitchFamily="34" charset="-122"/>
              </a:rPr>
              <a:t>课文讲解</a:t>
            </a:r>
          </a:p>
        </p:txBody>
      </p:sp>
      <p:sp>
        <p:nvSpPr>
          <p:cNvPr id="16386" name="Text Box 3"/>
          <p:cNvSpPr txBox="1">
            <a:spLocks noChangeArrowheads="1"/>
          </p:cNvSpPr>
          <p:nvPr/>
        </p:nvSpPr>
        <p:spPr bwMode="auto">
          <a:xfrm>
            <a:off x="1322785" y="2522935"/>
            <a:ext cx="5086350" cy="415498"/>
          </a:xfrm>
          <a:prstGeom prst="rect">
            <a:avLst/>
          </a:prstGeom>
          <a:solidFill>
            <a:schemeClr val="bg1">
              <a:alpha val="50195"/>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indent="719138"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100">
                <a:latin typeface="微软雅黑" panose="020B0503020204020204" pitchFamily="34" charset="-122"/>
                <a:ea typeface="微软雅黑" panose="020B0503020204020204" pitchFamily="34" charset="-122"/>
              </a:rPr>
              <a:t>夏水襄陵，沿溯阻绝</a:t>
            </a:r>
          </a:p>
        </p:txBody>
      </p:sp>
      <p:sp>
        <p:nvSpPr>
          <p:cNvPr id="6" name="Text Box 4"/>
          <p:cNvSpPr txBox="1">
            <a:spLocks noChangeArrowheads="1"/>
          </p:cNvSpPr>
          <p:nvPr/>
        </p:nvSpPr>
        <p:spPr bwMode="auto">
          <a:xfrm>
            <a:off x="6428185" y="2522935"/>
            <a:ext cx="1752600" cy="4154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100" b="1">
                <a:solidFill>
                  <a:srgbClr val="C00000"/>
                </a:solidFill>
                <a:latin typeface="微软雅黑" panose="020B0503020204020204" pitchFamily="34" charset="-122"/>
                <a:ea typeface="微软雅黑" panose="020B0503020204020204" pitchFamily="34" charset="-122"/>
              </a:rPr>
              <a:t>（凶险）</a:t>
            </a:r>
          </a:p>
        </p:txBody>
      </p:sp>
      <p:sp>
        <p:nvSpPr>
          <p:cNvPr id="16388" name="Text Box 5"/>
          <p:cNvSpPr txBox="1">
            <a:spLocks noChangeArrowheads="1"/>
          </p:cNvSpPr>
          <p:nvPr/>
        </p:nvSpPr>
        <p:spPr bwMode="auto">
          <a:xfrm>
            <a:off x="1322785" y="3146822"/>
            <a:ext cx="5143500"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indent="719138"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100">
                <a:latin typeface="微软雅黑" panose="020B0503020204020204" pitchFamily="34" charset="-122"/>
                <a:ea typeface="微软雅黑" panose="020B0503020204020204" pitchFamily="34" charset="-122"/>
              </a:rPr>
              <a:t>有时朝发白帝，暮到江陵，其间千二百里</a:t>
            </a:r>
          </a:p>
        </p:txBody>
      </p:sp>
      <p:sp>
        <p:nvSpPr>
          <p:cNvPr id="8" name="Text Box 6"/>
          <p:cNvSpPr txBox="1">
            <a:spLocks noChangeArrowheads="1"/>
          </p:cNvSpPr>
          <p:nvPr/>
        </p:nvSpPr>
        <p:spPr bwMode="auto">
          <a:xfrm>
            <a:off x="6351985" y="3375422"/>
            <a:ext cx="1828800" cy="4154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100" b="1">
                <a:solidFill>
                  <a:srgbClr val="C00000"/>
                </a:solidFill>
                <a:latin typeface="微软雅黑" panose="020B0503020204020204" pitchFamily="34" charset="-122"/>
                <a:ea typeface="微软雅黑" panose="020B0503020204020204" pitchFamily="34" charset="-122"/>
              </a:rPr>
              <a:t> （迅疾）</a:t>
            </a:r>
          </a:p>
        </p:txBody>
      </p:sp>
      <p:sp>
        <p:nvSpPr>
          <p:cNvPr id="16390" name="Text Box 7"/>
          <p:cNvSpPr txBox="1">
            <a:spLocks noChangeArrowheads="1"/>
          </p:cNvSpPr>
          <p:nvPr/>
        </p:nvSpPr>
        <p:spPr bwMode="auto">
          <a:xfrm>
            <a:off x="1322785" y="4289822"/>
            <a:ext cx="5086350" cy="415498"/>
          </a:xfrm>
          <a:prstGeom prst="rect">
            <a:avLst/>
          </a:prstGeom>
          <a:solidFill>
            <a:schemeClr val="bg1">
              <a:alpha val="50195"/>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indent="719138"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100" b="1">
                <a:latin typeface="微软雅黑" panose="020B0503020204020204" pitchFamily="34" charset="-122"/>
                <a:ea typeface="微软雅黑" panose="020B0503020204020204" pitchFamily="34" charset="-122"/>
              </a:rPr>
              <a:t>虽乘奔御风，不以疾也</a:t>
            </a:r>
          </a:p>
        </p:txBody>
      </p:sp>
      <p:sp>
        <p:nvSpPr>
          <p:cNvPr id="10" name="Text Box 8"/>
          <p:cNvSpPr txBox="1">
            <a:spLocks noChangeArrowheads="1"/>
          </p:cNvSpPr>
          <p:nvPr/>
        </p:nvSpPr>
        <p:spPr bwMode="auto">
          <a:xfrm>
            <a:off x="6694885" y="4314825"/>
            <a:ext cx="1347788" cy="4154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100" b="1">
                <a:solidFill>
                  <a:srgbClr val="C00000"/>
                </a:solidFill>
                <a:latin typeface="微软雅黑" panose="020B0503020204020204" pitchFamily="34" charset="-122"/>
                <a:ea typeface="微软雅黑" panose="020B0503020204020204" pitchFamily="34" charset="-122"/>
              </a:rPr>
              <a:t>对比</a:t>
            </a:r>
          </a:p>
        </p:txBody>
      </p:sp>
      <p:sp>
        <p:nvSpPr>
          <p:cNvPr id="11" name="Rectangle 9"/>
          <p:cNvSpPr>
            <a:spLocks noChangeArrowheads="1"/>
          </p:cNvSpPr>
          <p:nvPr/>
        </p:nvSpPr>
        <p:spPr bwMode="auto">
          <a:xfrm>
            <a:off x="1289447" y="5143500"/>
            <a:ext cx="6858000" cy="4154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indent="719138"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100" b="1">
                <a:solidFill>
                  <a:srgbClr val="C00000"/>
                </a:solidFill>
                <a:latin typeface="微软雅黑" panose="020B0503020204020204" pitchFamily="34" charset="-122"/>
                <a:ea typeface="微软雅黑" panose="020B0503020204020204" pitchFamily="34" charset="-122"/>
              </a:rPr>
              <a:t>用比较的方法表现夏日江水的迅疾。</a:t>
            </a:r>
          </a:p>
        </p:txBody>
      </p:sp>
      <p:sp>
        <p:nvSpPr>
          <p:cNvPr id="16393" name="Text Box 10"/>
          <p:cNvSpPr txBox="1">
            <a:spLocks noChangeArrowheads="1"/>
          </p:cNvSpPr>
          <p:nvPr/>
        </p:nvSpPr>
        <p:spPr bwMode="auto">
          <a:xfrm>
            <a:off x="3814762" y="1968103"/>
            <a:ext cx="1443038" cy="4154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100" b="1">
                <a:solidFill>
                  <a:srgbClr val="C00000"/>
                </a:solidFill>
                <a:latin typeface="微软雅黑" panose="020B0503020204020204" pitchFamily="34" charset="-122"/>
                <a:ea typeface="微软雅黑" panose="020B0503020204020204" pitchFamily="34" charset="-122"/>
              </a:rPr>
              <a:t>读第二层</a:t>
            </a:r>
          </a:p>
        </p:txBody>
      </p:sp>
    </p:spTree>
    <p:extLst>
      <p:ext uri="{BB962C8B-B14F-4D97-AF65-F5344CB8AC3E}">
        <p14:creationId xmlns:p14="http://schemas.microsoft.com/office/powerpoint/2010/main" xmlns="" val="337641721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矩形 2"/>
          <p:cNvSpPr>
            <a:spLocks noChangeArrowheads="1"/>
          </p:cNvSpPr>
          <p:nvPr/>
        </p:nvSpPr>
        <p:spPr bwMode="auto">
          <a:xfrm>
            <a:off x="308165" y="1804988"/>
            <a:ext cx="954107"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500" b="1">
                <a:latin typeface="微软雅黑" panose="020B0503020204020204" pitchFamily="34" charset="-122"/>
                <a:ea typeface="微软雅黑" panose="020B0503020204020204" pitchFamily="34" charset="-122"/>
              </a:rPr>
              <a:t>课文讲解</a:t>
            </a:r>
          </a:p>
        </p:txBody>
      </p:sp>
      <p:sp>
        <p:nvSpPr>
          <p:cNvPr id="17410" name="Text Box 2"/>
          <p:cNvSpPr txBox="1">
            <a:spLocks noChangeArrowheads="1"/>
          </p:cNvSpPr>
          <p:nvPr/>
        </p:nvSpPr>
        <p:spPr bwMode="auto">
          <a:xfrm>
            <a:off x="1453754" y="1915716"/>
            <a:ext cx="5257800" cy="4154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endParaRPr lang="zh-CN" altLang="en-US" sz="2100">
              <a:latin typeface="微软雅黑" panose="020B0503020204020204" pitchFamily="34" charset="-122"/>
              <a:ea typeface="微软雅黑" panose="020B0503020204020204" pitchFamily="34" charset="-122"/>
            </a:endParaRPr>
          </a:p>
        </p:txBody>
      </p:sp>
      <p:sp>
        <p:nvSpPr>
          <p:cNvPr id="6" name="Text Box 3"/>
          <p:cNvSpPr txBox="1">
            <a:spLocks noChangeArrowheads="1"/>
          </p:cNvSpPr>
          <p:nvPr/>
        </p:nvSpPr>
        <p:spPr bwMode="auto">
          <a:xfrm>
            <a:off x="2539604" y="5089922"/>
            <a:ext cx="1664494"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2100">
                <a:latin typeface="微软雅黑" panose="020B0503020204020204" pitchFamily="34" charset="-122"/>
                <a:ea typeface="微软雅黑" panose="020B0503020204020204" pitchFamily="34" charset="-122"/>
              </a:rPr>
              <a:t>朝发白帝，暮到江陵。</a:t>
            </a:r>
            <a:endParaRPr lang="en-US" altLang="zh-CN" sz="2100">
              <a:latin typeface="微软雅黑" panose="020B0503020204020204" pitchFamily="34" charset="-122"/>
              <a:ea typeface="微软雅黑" panose="020B0503020204020204" pitchFamily="34" charset="-122"/>
            </a:endParaRPr>
          </a:p>
        </p:txBody>
      </p:sp>
      <p:sp>
        <p:nvSpPr>
          <p:cNvPr id="7" name="Text Box 4"/>
          <p:cNvSpPr txBox="1">
            <a:spLocks noChangeArrowheads="1"/>
          </p:cNvSpPr>
          <p:nvPr/>
        </p:nvSpPr>
        <p:spPr bwMode="auto">
          <a:xfrm>
            <a:off x="1339454" y="3350419"/>
            <a:ext cx="628650"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2100" b="1">
                <a:solidFill>
                  <a:srgbClr val="C00000"/>
                </a:solidFill>
                <a:latin typeface="微软雅黑" panose="020B0503020204020204" pitchFamily="34" charset="-122"/>
                <a:ea typeface="微软雅黑" panose="020B0503020204020204" pitchFamily="34" charset="-122"/>
              </a:rPr>
              <a:t>水势</a:t>
            </a:r>
          </a:p>
        </p:txBody>
      </p:sp>
      <p:sp>
        <p:nvSpPr>
          <p:cNvPr id="8" name="Text Box 5"/>
          <p:cNvSpPr txBox="1">
            <a:spLocks noChangeArrowheads="1"/>
          </p:cNvSpPr>
          <p:nvPr/>
        </p:nvSpPr>
        <p:spPr bwMode="auto">
          <a:xfrm>
            <a:off x="5625704" y="2436019"/>
            <a:ext cx="1428750" cy="4154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2100">
                <a:latin typeface="微软雅黑" panose="020B0503020204020204" pitchFamily="34" charset="-122"/>
                <a:ea typeface="微软雅黑" panose="020B0503020204020204" pitchFamily="34" charset="-122"/>
              </a:rPr>
              <a:t>水之盛</a:t>
            </a:r>
          </a:p>
        </p:txBody>
      </p:sp>
      <p:sp>
        <p:nvSpPr>
          <p:cNvPr id="9" name="Text Box 6"/>
          <p:cNvSpPr txBox="1">
            <a:spLocks noChangeArrowheads="1"/>
          </p:cNvSpPr>
          <p:nvPr/>
        </p:nvSpPr>
        <p:spPr bwMode="auto">
          <a:xfrm>
            <a:off x="5568554" y="3839766"/>
            <a:ext cx="1600200" cy="4154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2100">
                <a:latin typeface="微软雅黑" panose="020B0503020204020204" pitchFamily="34" charset="-122"/>
                <a:ea typeface="微软雅黑" panose="020B0503020204020204" pitchFamily="34" charset="-122"/>
              </a:rPr>
              <a:t>水之速</a:t>
            </a:r>
          </a:p>
        </p:txBody>
      </p:sp>
      <p:sp>
        <p:nvSpPr>
          <p:cNvPr id="10" name="Text Box 7"/>
          <p:cNvSpPr txBox="1">
            <a:spLocks noChangeArrowheads="1"/>
          </p:cNvSpPr>
          <p:nvPr/>
        </p:nvSpPr>
        <p:spPr bwMode="auto">
          <a:xfrm>
            <a:off x="5575697" y="5228035"/>
            <a:ext cx="2922984" cy="4154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100">
                <a:latin typeface="微软雅黑" panose="020B0503020204020204" pitchFamily="34" charset="-122"/>
                <a:ea typeface="微软雅黑" panose="020B0503020204020204" pitchFamily="34" charset="-122"/>
              </a:rPr>
              <a:t>烘托水之盛与水之速</a:t>
            </a:r>
          </a:p>
        </p:txBody>
      </p:sp>
      <p:sp>
        <p:nvSpPr>
          <p:cNvPr id="17416" name="Rectangle 8"/>
          <p:cNvSpPr>
            <a:spLocks noChangeArrowheads="1"/>
          </p:cNvSpPr>
          <p:nvPr/>
        </p:nvSpPr>
        <p:spPr bwMode="auto">
          <a:xfrm>
            <a:off x="1796654" y="1578769"/>
            <a:ext cx="4914900" cy="4643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100" b="1">
                <a:solidFill>
                  <a:srgbClr val="C00000"/>
                </a:solidFill>
                <a:latin typeface="微软雅黑" panose="020B0503020204020204" pitchFamily="34" charset="-122"/>
                <a:ea typeface="微软雅黑" panose="020B0503020204020204" pitchFamily="34" charset="-122"/>
              </a:rPr>
              <a:t>第二层：写三峡的水势。 </a:t>
            </a:r>
          </a:p>
        </p:txBody>
      </p:sp>
      <p:sp>
        <p:nvSpPr>
          <p:cNvPr id="12" name="Rectangle 12"/>
          <p:cNvSpPr>
            <a:spLocks noChangeArrowheads="1"/>
          </p:cNvSpPr>
          <p:nvPr/>
        </p:nvSpPr>
        <p:spPr bwMode="auto">
          <a:xfrm>
            <a:off x="2596754" y="2264569"/>
            <a:ext cx="1640681"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2100">
                <a:latin typeface="微软雅黑" panose="020B0503020204020204" pitchFamily="34" charset="-122"/>
                <a:ea typeface="微软雅黑" panose="020B0503020204020204" pitchFamily="34" charset="-122"/>
              </a:rPr>
              <a:t>夏水襄陵，沿溯阻绝。</a:t>
            </a:r>
          </a:p>
        </p:txBody>
      </p:sp>
      <p:sp>
        <p:nvSpPr>
          <p:cNvPr id="13" name="Rectangle 13"/>
          <p:cNvSpPr>
            <a:spLocks noChangeArrowheads="1"/>
          </p:cNvSpPr>
          <p:nvPr/>
        </p:nvSpPr>
        <p:spPr bwMode="auto">
          <a:xfrm>
            <a:off x="2555081" y="3693319"/>
            <a:ext cx="1828800"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100">
                <a:latin typeface="微软雅黑" panose="020B0503020204020204" pitchFamily="34" charset="-122"/>
                <a:ea typeface="微软雅黑" panose="020B0503020204020204" pitchFamily="34" charset="-122"/>
              </a:rPr>
              <a:t>虽乘奔御风，不以疾也。</a:t>
            </a:r>
          </a:p>
        </p:txBody>
      </p:sp>
      <p:sp>
        <p:nvSpPr>
          <p:cNvPr id="14" name="AutoShape 14"/>
          <p:cNvSpPr>
            <a:spLocks/>
          </p:cNvSpPr>
          <p:nvPr/>
        </p:nvSpPr>
        <p:spPr bwMode="auto">
          <a:xfrm>
            <a:off x="2025254" y="2493169"/>
            <a:ext cx="514350" cy="3028950"/>
          </a:xfrm>
          <a:prstGeom prst="leftBrace">
            <a:avLst>
              <a:gd name="adj1" fmla="val 49047"/>
              <a:gd name="adj2" fmla="val 50000"/>
            </a:avLst>
          </a:prstGeom>
          <a:noFill/>
          <a:ln w="3810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sz="210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9106728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0-#ppt_w/2"/>
                                          </p:val>
                                        </p:tav>
                                        <p:tav tm="100000">
                                          <p:val>
                                            <p:strVal val="#ppt_x"/>
                                          </p:val>
                                        </p:tav>
                                      </p:tavLst>
                                    </p:anim>
                                    <p:anim calcmode="lin" valueType="num">
                                      <p:cBhvr additive="base">
                                        <p:cTn id="14"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0-#ppt_w/2"/>
                                          </p:val>
                                        </p:tav>
                                        <p:tav tm="100000">
                                          <p:val>
                                            <p:strVal val="#ppt_x"/>
                                          </p:val>
                                        </p:tav>
                                      </p:tavLst>
                                    </p:anim>
                                    <p:anim calcmode="lin" valueType="num">
                                      <p:cBhvr additive="base">
                                        <p:cTn id="4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2" grpId="0"/>
      <p:bldP spid="13" grpId="0"/>
      <p:bldP spid="1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矩形 2"/>
          <p:cNvSpPr>
            <a:spLocks noChangeArrowheads="1"/>
          </p:cNvSpPr>
          <p:nvPr/>
        </p:nvSpPr>
        <p:spPr bwMode="auto">
          <a:xfrm>
            <a:off x="308165" y="1804988"/>
            <a:ext cx="954107"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500" b="1">
                <a:latin typeface="微软雅黑" panose="020B0503020204020204" pitchFamily="34" charset="-122"/>
                <a:ea typeface="微软雅黑" panose="020B0503020204020204" pitchFamily="34" charset="-122"/>
              </a:rPr>
              <a:t>课文讲解</a:t>
            </a:r>
          </a:p>
        </p:txBody>
      </p:sp>
      <p:sp>
        <p:nvSpPr>
          <p:cNvPr id="18434" name="Text Box 3"/>
          <p:cNvSpPr txBox="1">
            <a:spLocks noChangeArrowheads="1"/>
          </p:cNvSpPr>
          <p:nvPr/>
        </p:nvSpPr>
        <p:spPr bwMode="auto">
          <a:xfrm>
            <a:off x="1788319" y="1930004"/>
            <a:ext cx="6294835" cy="738664"/>
          </a:xfrm>
          <a:prstGeom prst="rect">
            <a:avLst/>
          </a:prstGeom>
          <a:noFill/>
          <a:ln w="9525">
            <a:solidFill>
              <a:srgbClr val="57D2E3"/>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indent="719138"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100">
                <a:solidFill>
                  <a:srgbClr val="C00000"/>
                </a:solidFill>
                <a:latin typeface="微软雅黑" panose="020B0503020204020204" pitchFamily="34" charset="-122"/>
                <a:ea typeface="微软雅黑" panose="020B0503020204020204" pitchFamily="34" charset="-122"/>
              </a:rPr>
              <a:t>读第三层：作者运用哪些语句来描写三峡春冬的景色的？观察角度有何不同？</a:t>
            </a:r>
          </a:p>
        </p:txBody>
      </p:sp>
      <p:sp>
        <p:nvSpPr>
          <p:cNvPr id="6" name="Text Box 4"/>
          <p:cNvSpPr txBox="1">
            <a:spLocks noChangeArrowheads="1"/>
          </p:cNvSpPr>
          <p:nvPr/>
        </p:nvSpPr>
        <p:spPr bwMode="auto">
          <a:xfrm>
            <a:off x="1502569" y="2901553"/>
            <a:ext cx="4171950" cy="415498"/>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indent="719138"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100">
                <a:latin typeface="微软雅黑" panose="020B0503020204020204" pitchFamily="34" charset="-122"/>
                <a:ea typeface="微软雅黑" panose="020B0503020204020204" pitchFamily="34" charset="-122"/>
              </a:rPr>
              <a:t>素湍绿潭，回清倒影</a:t>
            </a:r>
          </a:p>
        </p:txBody>
      </p:sp>
      <p:sp>
        <p:nvSpPr>
          <p:cNvPr id="7" name="Text Box 5"/>
          <p:cNvSpPr txBox="1">
            <a:spLocks noChangeArrowheads="1"/>
          </p:cNvSpPr>
          <p:nvPr/>
        </p:nvSpPr>
        <p:spPr bwMode="auto">
          <a:xfrm>
            <a:off x="6384131" y="2900362"/>
            <a:ext cx="1314450" cy="415498"/>
          </a:xfrm>
          <a:prstGeom prst="rect">
            <a:avLst/>
          </a:prstGeom>
          <a:solidFill>
            <a:schemeClr val="bg1">
              <a:alpha val="50195"/>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100">
                <a:latin typeface="微软雅黑" panose="020B0503020204020204" pitchFamily="34" charset="-122"/>
                <a:ea typeface="微软雅黑" panose="020B0503020204020204" pitchFamily="34" charset="-122"/>
              </a:rPr>
              <a:t>俯 视</a:t>
            </a:r>
          </a:p>
        </p:txBody>
      </p:sp>
      <p:sp>
        <p:nvSpPr>
          <p:cNvPr id="8" name="Text Box 6"/>
          <p:cNvSpPr txBox="1">
            <a:spLocks noChangeArrowheads="1"/>
          </p:cNvSpPr>
          <p:nvPr/>
        </p:nvSpPr>
        <p:spPr bwMode="auto">
          <a:xfrm>
            <a:off x="963216" y="3456385"/>
            <a:ext cx="5037534"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indent="719138"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100">
                <a:latin typeface="微软雅黑" panose="020B0503020204020204" pitchFamily="34" charset="-122"/>
                <a:ea typeface="微软雅黑" panose="020B0503020204020204" pitchFamily="34" charset="-122"/>
              </a:rPr>
              <a:t>绝巘多生怪柏，悬泉瀑布，飞漱其间</a:t>
            </a:r>
          </a:p>
        </p:txBody>
      </p:sp>
      <p:sp>
        <p:nvSpPr>
          <p:cNvPr id="9" name="Text Box 7"/>
          <p:cNvSpPr txBox="1">
            <a:spLocks noChangeArrowheads="1"/>
          </p:cNvSpPr>
          <p:nvPr/>
        </p:nvSpPr>
        <p:spPr bwMode="auto">
          <a:xfrm>
            <a:off x="6398419" y="3502819"/>
            <a:ext cx="1314450" cy="415498"/>
          </a:xfrm>
          <a:prstGeom prst="rect">
            <a:avLst/>
          </a:prstGeom>
          <a:solidFill>
            <a:schemeClr val="bg1">
              <a:alpha val="50195"/>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100">
                <a:latin typeface="微软雅黑" panose="020B0503020204020204" pitchFamily="34" charset="-122"/>
                <a:ea typeface="微软雅黑" panose="020B0503020204020204" pitchFamily="34" charset="-122"/>
              </a:rPr>
              <a:t>仰 视</a:t>
            </a:r>
          </a:p>
        </p:txBody>
      </p:sp>
      <p:sp>
        <p:nvSpPr>
          <p:cNvPr id="10" name="Text Box 8"/>
          <p:cNvSpPr txBox="1">
            <a:spLocks noChangeArrowheads="1"/>
          </p:cNvSpPr>
          <p:nvPr/>
        </p:nvSpPr>
        <p:spPr bwMode="auto">
          <a:xfrm>
            <a:off x="1460897" y="4086225"/>
            <a:ext cx="4351734" cy="415498"/>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indent="719138"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100">
                <a:latin typeface="微软雅黑" panose="020B0503020204020204" pitchFamily="34" charset="-122"/>
                <a:ea typeface="微软雅黑" panose="020B0503020204020204" pitchFamily="34" charset="-122"/>
              </a:rPr>
              <a:t>白浪、绿潭、青山、花草</a:t>
            </a:r>
          </a:p>
        </p:txBody>
      </p:sp>
      <p:sp>
        <p:nvSpPr>
          <p:cNvPr id="11" name="Text Box 9"/>
          <p:cNvSpPr txBox="1">
            <a:spLocks noChangeArrowheads="1"/>
          </p:cNvSpPr>
          <p:nvPr/>
        </p:nvSpPr>
        <p:spPr bwMode="auto">
          <a:xfrm>
            <a:off x="6421041" y="4123135"/>
            <a:ext cx="1294209" cy="415498"/>
          </a:xfrm>
          <a:prstGeom prst="rect">
            <a:avLst/>
          </a:prstGeom>
          <a:solidFill>
            <a:schemeClr val="bg1">
              <a:alpha val="50195"/>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100">
                <a:latin typeface="微软雅黑" panose="020B0503020204020204" pitchFamily="34" charset="-122"/>
                <a:ea typeface="微软雅黑" panose="020B0503020204020204" pitchFamily="34" charset="-122"/>
              </a:rPr>
              <a:t>色彩艳丽</a:t>
            </a:r>
          </a:p>
        </p:txBody>
      </p:sp>
      <p:sp>
        <p:nvSpPr>
          <p:cNvPr id="12" name="Text Box 10"/>
          <p:cNvSpPr txBox="1">
            <a:spLocks noChangeArrowheads="1"/>
          </p:cNvSpPr>
          <p:nvPr/>
        </p:nvSpPr>
        <p:spPr bwMode="auto">
          <a:xfrm>
            <a:off x="1248966" y="4754166"/>
            <a:ext cx="4994672" cy="4154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indent="719138"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100">
                <a:latin typeface="微软雅黑" panose="020B0503020204020204" pitchFamily="34" charset="-122"/>
                <a:ea typeface="微软雅黑" panose="020B0503020204020204" pitchFamily="34" charset="-122"/>
              </a:rPr>
              <a:t>“</a:t>
            </a:r>
            <a:r>
              <a:rPr lang="zh-CN" altLang="en-US" sz="2100">
                <a:latin typeface="微软雅黑" panose="020B0503020204020204" pitchFamily="34" charset="-122"/>
                <a:ea typeface="微软雅黑" panose="020B0503020204020204" pitchFamily="34" charset="-122"/>
              </a:rPr>
              <a:t>清” “荣” “峻” “茂”</a:t>
            </a:r>
          </a:p>
        </p:txBody>
      </p:sp>
      <p:sp>
        <p:nvSpPr>
          <p:cNvPr id="13" name="Text Box 11"/>
          <p:cNvSpPr txBox="1">
            <a:spLocks noChangeArrowheads="1"/>
          </p:cNvSpPr>
          <p:nvPr/>
        </p:nvSpPr>
        <p:spPr bwMode="auto">
          <a:xfrm>
            <a:off x="6430567" y="4814887"/>
            <a:ext cx="1259681" cy="415498"/>
          </a:xfrm>
          <a:prstGeom prst="rect">
            <a:avLst/>
          </a:prstGeom>
          <a:solidFill>
            <a:schemeClr val="bg1">
              <a:alpha val="50195"/>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100">
                <a:latin typeface="微软雅黑" panose="020B0503020204020204" pitchFamily="34" charset="-122"/>
                <a:ea typeface="微软雅黑" panose="020B0503020204020204" pitchFamily="34" charset="-122"/>
              </a:rPr>
              <a:t>一字一景</a:t>
            </a:r>
          </a:p>
        </p:txBody>
      </p:sp>
    </p:spTree>
    <p:extLst>
      <p:ext uri="{BB962C8B-B14F-4D97-AF65-F5344CB8AC3E}">
        <p14:creationId xmlns:p14="http://schemas.microsoft.com/office/powerpoint/2010/main" xmlns="" val="232860237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2000" fill="hold"/>
                                        <p:tgtEl>
                                          <p:spTgt spid="6"/>
                                        </p:tgtEl>
                                        <p:attrNameLst>
                                          <p:attrName>ppt_w</p:attrName>
                                        </p:attrNameLst>
                                      </p:cBhvr>
                                      <p:tavLst>
                                        <p:tav tm="0">
                                          <p:val>
                                            <p:fltVal val="0"/>
                                          </p:val>
                                        </p:tav>
                                        <p:tav tm="100000">
                                          <p:val>
                                            <p:strVal val="#ppt_w"/>
                                          </p:val>
                                        </p:tav>
                                      </p:tavLst>
                                    </p:anim>
                                    <p:anim calcmode="lin" valueType="num">
                                      <p:cBhvr>
                                        <p:cTn id="8" dur="2000" fill="hold"/>
                                        <p:tgtEl>
                                          <p:spTgt spid="6"/>
                                        </p:tgtEl>
                                        <p:attrNameLst>
                                          <p:attrName>ppt_h</p:attrName>
                                        </p:attrNameLst>
                                      </p:cBhvr>
                                      <p:tavLst>
                                        <p:tav tm="0">
                                          <p:val>
                                            <p:fltVal val="0"/>
                                          </p:val>
                                        </p:tav>
                                        <p:tav tm="100000">
                                          <p:val>
                                            <p:strVal val="#ppt_h"/>
                                          </p:val>
                                        </p:tav>
                                      </p:tavLst>
                                    </p:anim>
                                    <p:animEffect transition="in" filter="fade">
                                      <p:cBhvr>
                                        <p:cTn id="9" dur="2000"/>
                                        <p:tgtEl>
                                          <p:spTgt spid="6"/>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2000" fill="hold"/>
                                        <p:tgtEl>
                                          <p:spTgt spid="8"/>
                                        </p:tgtEl>
                                        <p:attrNameLst>
                                          <p:attrName>ppt_w</p:attrName>
                                        </p:attrNameLst>
                                      </p:cBhvr>
                                      <p:tavLst>
                                        <p:tav tm="0">
                                          <p:val>
                                            <p:fltVal val="0"/>
                                          </p:val>
                                        </p:tav>
                                        <p:tav tm="100000">
                                          <p:val>
                                            <p:strVal val="#ppt_w"/>
                                          </p:val>
                                        </p:tav>
                                      </p:tavLst>
                                    </p:anim>
                                    <p:anim calcmode="lin" valueType="num">
                                      <p:cBhvr>
                                        <p:cTn id="15" dur="2000" fill="hold"/>
                                        <p:tgtEl>
                                          <p:spTgt spid="8"/>
                                        </p:tgtEl>
                                        <p:attrNameLst>
                                          <p:attrName>ppt_h</p:attrName>
                                        </p:attrNameLst>
                                      </p:cBhvr>
                                      <p:tavLst>
                                        <p:tav tm="0">
                                          <p:val>
                                            <p:fltVal val="0"/>
                                          </p:val>
                                        </p:tav>
                                        <p:tav tm="100000">
                                          <p:val>
                                            <p:strVal val="#ppt_h"/>
                                          </p:val>
                                        </p:tav>
                                      </p:tavLst>
                                    </p:anim>
                                    <p:animEffect transition="in" filter="fade">
                                      <p:cBhvr>
                                        <p:cTn id="16" dur="2000"/>
                                        <p:tgtEl>
                                          <p:spTgt spid="8"/>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2"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1+#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checkerboard(across)">
                                      <p:cBhvr>
                                        <p:cTn id="33" dur="2000"/>
                                        <p:tgtEl>
                                          <p:spTgt spid="10"/>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 presetClass="entr" presetSubtype="2"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1+#ppt_w/2"/>
                                          </p:val>
                                        </p:tav>
                                        <p:tav tm="100000">
                                          <p:val>
                                            <p:strVal val="#ppt_x"/>
                                          </p:val>
                                        </p:tav>
                                      </p:tavLst>
                                    </p:anim>
                                    <p:anim calcmode="lin" valueType="num">
                                      <p:cBhvr additive="base">
                                        <p:cTn id="39"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40" fill="hold" nodeType="clickPar">
                      <p:stCondLst>
                        <p:cond delay="indefinite"/>
                      </p:stCondLst>
                      <p:childTnLst>
                        <p:par>
                          <p:cTn id="41" fill="hold" nodeType="withGroup">
                            <p:stCondLst>
                              <p:cond delay="0"/>
                            </p:stCondLst>
                            <p:childTnLst>
                              <p:par>
                                <p:cTn id="42" presetID="5" presetClass="entr" presetSubtype="10" fill="hold" grpId="0"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checkerboard(across)">
                                      <p:cBhvr>
                                        <p:cTn id="44" dur="2000"/>
                                        <p:tgtEl>
                                          <p:spTgt spid="12"/>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1+#ppt_w/2"/>
                                          </p:val>
                                        </p:tav>
                                        <p:tav tm="100000">
                                          <p:val>
                                            <p:strVal val="#ppt_x"/>
                                          </p:val>
                                        </p:tav>
                                      </p:tavLst>
                                    </p:anim>
                                    <p:anim calcmode="lin" valueType="num">
                                      <p:cBhvr additive="base">
                                        <p:cTn id="50"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animBg="1"/>
      <p:bldP spid="10" grpId="0" animBg="1"/>
      <p:bldP spid="11" grpId="0" animBg="1"/>
      <p:bldP spid="12" grpId="0"/>
      <p:bldP spid="1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矩形 2"/>
          <p:cNvSpPr>
            <a:spLocks noChangeArrowheads="1"/>
          </p:cNvSpPr>
          <p:nvPr/>
        </p:nvSpPr>
        <p:spPr bwMode="auto">
          <a:xfrm>
            <a:off x="308165" y="1804988"/>
            <a:ext cx="954107"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500" b="1">
                <a:latin typeface="微软雅黑" panose="020B0503020204020204" pitchFamily="34" charset="-122"/>
                <a:ea typeface="微软雅黑" panose="020B0503020204020204" pitchFamily="34" charset="-122"/>
              </a:rPr>
              <a:t>课文讲解</a:t>
            </a:r>
          </a:p>
        </p:txBody>
      </p:sp>
      <p:sp>
        <p:nvSpPr>
          <p:cNvPr id="5" name="Text Box 3"/>
          <p:cNvSpPr txBox="1">
            <a:spLocks noChangeArrowheads="1"/>
          </p:cNvSpPr>
          <p:nvPr/>
        </p:nvSpPr>
        <p:spPr bwMode="auto">
          <a:xfrm>
            <a:off x="1225154" y="3039666"/>
            <a:ext cx="686990" cy="21236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3300">
                <a:solidFill>
                  <a:srgbClr val="C00000"/>
                </a:solidFill>
                <a:latin typeface="微软雅黑" panose="020B0503020204020204" pitchFamily="34" charset="-122"/>
                <a:ea typeface="微软雅黑" panose="020B0503020204020204" pitchFamily="34" charset="-122"/>
              </a:rPr>
              <a:t>春冬景色</a:t>
            </a:r>
          </a:p>
        </p:txBody>
      </p:sp>
      <p:sp>
        <p:nvSpPr>
          <p:cNvPr id="6" name="Text Box 4"/>
          <p:cNvSpPr txBox="1">
            <a:spLocks noChangeArrowheads="1"/>
          </p:cNvSpPr>
          <p:nvPr/>
        </p:nvSpPr>
        <p:spPr bwMode="auto">
          <a:xfrm>
            <a:off x="4039791" y="2525317"/>
            <a:ext cx="3787378" cy="5078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700">
                <a:latin typeface="微软雅黑" panose="020B0503020204020204" pitchFamily="34" charset="-122"/>
                <a:ea typeface="微软雅黑" panose="020B0503020204020204" pitchFamily="34" charset="-122"/>
              </a:rPr>
              <a:t>素湍绿潭，回清倒影。</a:t>
            </a:r>
          </a:p>
        </p:txBody>
      </p:sp>
      <p:sp>
        <p:nvSpPr>
          <p:cNvPr id="7" name="Text Box 5"/>
          <p:cNvSpPr txBox="1">
            <a:spLocks noChangeArrowheads="1"/>
          </p:cNvSpPr>
          <p:nvPr/>
        </p:nvSpPr>
        <p:spPr bwMode="auto">
          <a:xfrm>
            <a:off x="2539604" y="2468167"/>
            <a:ext cx="1028700" cy="5078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2700">
                <a:solidFill>
                  <a:srgbClr val="C00000"/>
                </a:solidFill>
                <a:latin typeface="微软雅黑" panose="020B0503020204020204" pitchFamily="34" charset="-122"/>
                <a:ea typeface="微软雅黑" panose="020B0503020204020204" pitchFamily="34" charset="-122"/>
              </a:rPr>
              <a:t>俯视</a:t>
            </a:r>
          </a:p>
        </p:txBody>
      </p:sp>
      <p:sp>
        <p:nvSpPr>
          <p:cNvPr id="8" name="Text Box 6"/>
          <p:cNvSpPr txBox="1">
            <a:spLocks noChangeArrowheads="1"/>
          </p:cNvSpPr>
          <p:nvPr/>
        </p:nvSpPr>
        <p:spPr bwMode="auto">
          <a:xfrm>
            <a:off x="3988594" y="3374232"/>
            <a:ext cx="2857500" cy="5078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700">
                <a:latin typeface="微软雅黑" panose="020B0503020204020204" pitchFamily="34" charset="-122"/>
                <a:ea typeface="微软雅黑" panose="020B0503020204020204" pitchFamily="34" charset="-122"/>
              </a:rPr>
              <a:t>绝巘多生怪柏</a:t>
            </a:r>
          </a:p>
        </p:txBody>
      </p:sp>
      <p:sp>
        <p:nvSpPr>
          <p:cNvPr id="9" name="Text Box 7"/>
          <p:cNvSpPr txBox="1">
            <a:spLocks noChangeArrowheads="1"/>
          </p:cNvSpPr>
          <p:nvPr/>
        </p:nvSpPr>
        <p:spPr bwMode="auto">
          <a:xfrm>
            <a:off x="2482454" y="3325417"/>
            <a:ext cx="1143000" cy="5078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2700">
                <a:solidFill>
                  <a:srgbClr val="C00000"/>
                </a:solidFill>
                <a:latin typeface="微软雅黑" panose="020B0503020204020204" pitchFamily="34" charset="-122"/>
                <a:ea typeface="微软雅黑" panose="020B0503020204020204" pitchFamily="34" charset="-122"/>
              </a:rPr>
              <a:t>仰视</a:t>
            </a:r>
          </a:p>
        </p:txBody>
      </p:sp>
      <p:sp>
        <p:nvSpPr>
          <p:cNvPr id="10" name="Text Box 8"/>
          <p:cNvSpPr txBox="1">
            <a:spLocks noChangeArrowheads="1"/>
          </p:cNvSpPr>
          <p:nvPr/>
        </p:nvSpPr>
        <p:spPr bwMode="auto">
          <a:xfrm>
            <a:off x="2628900" y="4296967"/>
            <a:ext cx="914400" cy="5078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700">
                <a:solidFill>
                  <a:srgbClr val="C00000"/>
                </a:solidFill>
                <a:latin typeface="微软雅黑" panose="020B0503020204020204" pitchFamily="34" charset="-122"/>
                <a:ea typeface="微软雅黑" panose="020B0503020204020204" pitchFamily="34" charset="-122"/>
              </a:rPr>
              <a:t>色彩</a:t>
            </a:r>
          </a:p>
        </p:txBody>
      </p:sp>
      <p:sp>
        <p:nvSpPr>
          <p:cNvPr id="11" name="Text Box 9"/>
          <p:cNvSpPr txBox="1">
            <a:spLocks noChangeArrowheads="1"/>
          </p:cNvSpPr>
          <p:nvPr/>
        </p:nvSpPr>
        <p:spPr bwMode="auto">
          <a:xfrm>
            <a:off x="4014787" y="4279107"/>
            <a:ext cx="3301604" cy="5078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700">
                <a:latin typeface="微软雅黑" panose="020B0503020204020204" pitchFamily="34" charset="-122"/>
                <a:ea typeface="微软雅黑" panose="020B0503020204020204" pitchFamily="34" charset="-122"/>
              </a:rPr>
              <a:t>白浪、绿潭、青山</a:t>
            </a:r>
          </a:p>
        </p:txBody>
      </p:sp>
      <p:sp>
        <p:nvSpPr>
          <p:cNvPr id="12" name="Text Box 10"/>
          <p:cNvSpPr txBox="1">
            <a:spLocks noChangeArrowheads="1"/>
          </p:cNvSpPr>
          <p:nvPr/>
        </p:nvSpPr>
        <p:spPr bwMode="auto">
          <a:xfrm>
            <a:off x="2621756" y="5180410"/>
            <a:ext cx="1943100" cy="5078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700">
                <a:solidFill>
                  <a:srgbClr val="C00000"/>
                </a:solidFill>
                <a:latin typeface="微软雅黑" panose="020B0503020204020204" pitchFamily="34" charset="-122"/>
                <a:ea typeface="微软雅黑" panose="020B0503020204020204" pitchFamily="34" charset="-122"/>
              </a:rPr>
              <a:t>一字一景</a:t>
            </a:r>
          </a:p>
        </p:txBody>
      </p:sp>
      <p:sp>
        <p:nvSpPr>
          <p:cNvPr id="13" name="Text Box 11"/>
          <p:cNvSpPr txBox="1">
            <a:spLocks noChangeArrowheads="1"/>
          </p:cNvSpPr>
          <p:nvPr/>
        </p:nvSpPr>
        <p:spPr bwMode="auto">
          <a:xfrm>
            <a:off x="4065985" y="5175648"/>
            <a:ext cx="2787253" cy="5078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700">
                <a:latin typeface="微软雅黑" panose="020B0503020204020204" pitchFamily="34" charset="-122"/>
                <a:ea typeface="微软雅黑" panose="020B0503020204020204" pitchFamily="34" charset="-122"/>
              </a:rPr>
              <a:t>清、荣、峻、茂</a:t>
            </a:r>
          </a:p>
        </p:txBody>
      </p:sp>
      <p:sp>
        <p:nvSpPr>
          <p:cNvPr id="14" name="AutoShape 15"/>
          <p:cNvSpPr>
            <a:spLocks/>
          </p:cNvSpPr>
          <p:nvPr/>
        </p:nvSpPr>
        <p:spPr bwMode="auto">
          <a:xfrm>
            <a:off x="1968104" y="2582466"/>
            <a:ext cx="514350" cy="3028950"/>
          </a:xfrm>
          <a:prstGeom prst="leftBrace">
            <a:avLst>
              <a:gd name="adj1" fmla="val 49047"/>
              <a:gd name="adj2" fmla="val 50000"/>
            </a:avLst>
          </a:prstGeom>
          <a:noFill/>
          <a:ln w="3810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sz="1350">
              <a:latin typeface="微软雅黑" panose="020B0503020204020204" pitchFamily="34" charset="-122"/>
              <a:ea typeface="微软雅黑" panose="020B0503020204020204" pitchFamily="34" charset="-122"/>
            </a:endParaRPr>
          </a:p>
        </p:txBody>
      </p:sp>
      <p:sp>
        <p:nvSpPr>
          <p:cNvPr id="19468" name="Rectangle 8"/>
          <p:cNvSpPr>
            <a:spLocks noChangeArrowheads="1"/>
          </p:cNvSpPr>
          <p:nvPr/>
        </p:nvSpPr>
        <p:spPr bwMode="auto">
          <a:xfrm>
            <a:off x="1910954" y="1782366"/>
            <a:ext cx="5029200" cy="4643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100" b="1">
                <a:solidFill>
                  <a:srgbClr val="C00000"/>
                </a:solidFill>
                <a:latin typeface="微软雅黑" panose="020B0503020204020204" pitchFamily="34" charset="-122"/>
                <a:ea typeface="微软雅黑" panose="020B0503020204020204" pitchFamily="34" charset="-122"/>
              </a:rPr>
              <a:t>第三层：写三峡春冬之景。 </a:t>
            </a:r>
          </a:p>
        </p:txBody>
      </p:sp>
    </p:spTree>
    <p:extLst>
      <p:ext uri="{BB962C8B-B14F-4D97-AF65-F5344CB8AC3E}">
        <p14:creationId xmlns:p14="http://schemas.microsoft.com/office/powerpoint/2010/main" xmlns="" val="42184678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ppt_x"/>
                                          </p:val>
                                        </p:tav>
                                        <p:tav tm="100000">
                                          <p:val>
                                            <p:strVal val="#ppt_x"/>
                                          </p:val>
                                        </p:tav>
                                      </p:tavLst>
                                    </p:anim>
                                    <p:anim calcmode="lin" valueType="num">
                                      <p:cBhvr additive="base">
                                        <p:cTn id="3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ppt_x"/>
                                          </p:val>
                                        </p:tav>
                                        <p:tav tm="100000">
                                          <p:val>
                                            <p:strVal val="#ppt_x"/>
                                          </p:val>
                                        </p:tav>
                                      </p:tavLst>
                                    </p:anim>
                                    <p:anim calcmode="lin" valueType="num">
                                      <p:cBhvr additive="base">
                                        <p:cTn id="4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additive="base">
                                        <p:cTn id="53" dur="500" fill="hold"/>
                                        <p:tgtEl>
                                          <p:spTgt spid="13"/>
                                        </p:tgtEl>
                                        <p:attrNameLst>
                                          <p:attrName>ppt_x</p:attrName>
                                        </p:attrNameLst>
                                      </p:cBhvr>
                                      <p:tavLst>
                                        <p:tav tm="0">
                                          <p:val>
                                            <p:strVal val="#ppt_x"/>
                                          </p:val>
                                        </p:tav>
                                        <p:tav tm="100000">
                                          <p:val>
                                            <p:strVal val="#ppt_x"/>
                                          </p:val>
                                        </p:tav>
                                      </p:tavLst>
                                    </p:anim>
                                    <p:anim calcmode="lin" valueType="num">
                                      <p:cBhvr additive="base">
                                        <p:cTn id="5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矩形 2"/>
          <p:cNvSpPr>
            <a:spLocks noChangeArrowheads="1"/>
          </p:cNvSpPr>
          <p:nvPr/>
        </p:nvSpPr>
        <p:spPr bwMode="auto">
          <a:xfrm>
            <a:off x="308165" y="1804988"/>
            <a:ext cx="954107"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500" b="1">
                <a:latin typeface="微软雅黑" panose="020B0503020204020204" pitchFamily="34" charset="-122"/>
                <a:ea typeface="微软雅黑" panose="020B0503020204020204" pitchFamily="34" charset="-122"/>
              </a:rPr>
              <a:t>课文讲解</a:t>
            </a:r>
          </a:p>
        </p:txBody>
      </p:sp>
      <p:sp>
        <p:nvSpPr>
          <p:cNvPr id="20482" name="Text Box 3"/>
          <p:cNvSpPr txBox="1">
            <a:spLocks noChangeArrowheads="1"/>
          </p:cNvSpPr>
          <p:nvPr/>
        </p:nvSpPr>
        <p:spPr bwMode="auto">
          <a:xfrm>
            <a:off x="1518047" y="2340769"/>
            <a:ext cx="6629400" cy="738664"/>
          </a:xfrm>
          <a:prstGeom prst="rect">
            <a:avLst/>
          </a:prstGeom>
          <a:noFill/>
          <a:ln w="9525">
            <a:solidFill>
              <a:srgbClr val="C0000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indent="719138"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100">
                <a:latin typeface="微软雅黑" panose="020B0503020204020204" pitchFamily="34" charset="-122"/>
                <a:ea typeface="微软雅黑" panose="020B0503020204020204" pitchFamily="34" charset="-122"/>
              </a:rPr>
              <a:t>读第四层：作者描绘三峡秋天的景象时选取了怎样的时间和事物？请用两个词语概括其特点。</a:t>
            </a:r>
          </a:p>
        </p:txBody>
      </p:sp>
      <p:sp>
        <p:nvSpPr>
          <p:cNvPr id="6" name="Text Box 4"/>
          <p:cNvSpPr txBox="1">
            <a:spLocks noChangeArrowheads="1"/>
          </p:cNvSpPr>
          <p:nvPr/>
        </p:nvSpPr>
        <p:spPr bwMode="auto">
          <a:xfrm>
            <a:off x="2988469" y="3425429"/>
            <a:ext cx="1828800" cy="507831"/>
          </a:xfrm>
          <a:prstGeom prst="rect">
            <a:avLst/>
          </a:prstGeom>
          <a:solidFill>
            <a:schemeClr val="bg2">
              <a:alpha val="50195"/>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700">
                <a:latin typeface="微软雅黑" panose="020B0503020204020204" pitchFamily="34" charset="-122"/>
                <a:ea typeface="微软雅黑" panose="020B0503020204020204" pitchFamily="34" charset="-122"/>
              </a:rPr>
              <a:t>晴初霜旦</a:t>
            </a:r>
          </a:p>
        </p:txBody>
      </p:sp>
      <p:sp>
        <p:nvSpPr>
          <p:cNvPr id="7" name="Text Box 5"/>
          <p:cNvSpPr txBox="1">
            <a:spLocks noChangeArrowheads="1"/>
          </p:cNvSpPr>
          <p:nvPr/>
        </p:nvSpPr>
        <p:spPr bwMode="auto">
          <a:xfrm>
            <a:off x="2963466" y="4232673"/>
            <a:ext cx="3942159" cy="507831"/>
          </a:xfrm>
          <a:prstGeom prst="rect">
            <a:avLst/>
          </a:prstGeom>
          <a:solidFill>
            <a:schemeClr val="bg2">
              <a:alpha val="50195"/>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700">
                <a:latin typeface="微软雅黑" panose="020B0503020204020204" pitchFamily="34" charset="-122"/>
                <a:ea typeface="微软雅黑" panose="020B0503020204020204" pitchFamily="34" charset="-122"/>
              </a:rPr>
              <a:t>林、涧、猿啸、回声</a:t>
            </a:r>
          </a:p>
        </p:txBody>
      </p:sp>
      <p:sp>
        <p:nvSpPr>
          <p:cNvPr id="8" name="Text Box 6"/>
          <p:cNvSpPr txBox="1">
            <a:spLocks noChangeArrowheads="1"/>
          </p:cNvSpPr>
          <p:nvPr/>
        </p:nvSpPr>
        <p:spPr bwMode="auto">
          <a:xfrm>
            <a:off x="2913460" y="5178029"/>
            <a:ext cx="3257550" cy="507831"/>
          </a:xfrm>
          <a:prstGeom prst="rect">
            <a:avLst/>
          </a:prstGeom>
          <a:solidFill>
            <a:schemeClr val="bg2">
              <a:alpha val="50195"/>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700">
                <a:latin typeface="微软雅黑" panose="020B0503020204020204" pitchFamily="34" charset="-122"/>
                <a:ea typeface="微软雅黑" panose="020B0503020204020204" pitchFamily="34" charset="-122"/>
              </a:rPr>
              <a:t>悲寂、凄凉</a:t>
            </a:r>
          </a:p>
        </p:txBody>
      </p:sp>
    </p:spTree>
    <p:extLst>
      <p:ext uri="{BB962C8B-B14F-4D97-AF65-F5344CB8AC3E}">
        <p14:creationId xmlns:p14="http://schemas.microsoft.com/office/powerpoint/2010/main" xmlns="" val="427264411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矩形 2"/>
          <p:cNvSpPr>
            <a:spLocks noChangeArrowheads="1"/>
          </p:cNvSpPr>
          <p:nvPr/>
        </p:nvSpPr>
        <p:spPr bwMode="auto">
          <a:xfrm>
            <a:off x="308165" y="1804988"/>
            <a:ext cx="954107"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500" b="1">
                <a:latin typeface="微软雅黑" panose="020B0503020204020204" pitchFamily="34" charset="-122"/>
                <a:ea typeface="微软雅黑" panose="020B0503020204020204" pitchFamily="34" charset="-122"/>
              </a:rPr>
              <a:t>课文讲解</a:t>
            </a:r>
          </a:p>
        </p:txBody>
      </p:sp>
      <p:sp>
        <p:nvSpPr>
          <p:cNvPr id="21506" name="Text Box 3"/>
          <p:cNvSpPr txBox="1">
            <a:spLocks noChangeArrowheads="1"/>
          </p:cNvSpPr>
          <p:nvPr/>
        </p:nvSpPr>
        <p:spPr bwMode="auto">
          <a:xfrm>
            <a:off x="1469231" y="3081337"/>
            <a:ext cx="742950" cy="21236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3300" b="1">
                <a:solidFill>
                  <a:srgbClr val="C00000"/>
                </a:solidFill>
                <a:latin typeface="微软雅黑" panose="020B0503020204020204" pitchFamily="34" charset="-122"/>
                <a:ea typeface="微软雅黑" panose="020B0503020204020204" pitchFamily="34" charset="-122"/>
              </a:rPr>
              <a:t>晴初霜旦</a:t>
            </a:r>
          </a:p>
        </p:txBody>
      </p:sp>
      <p:sp>
        <p:nvSpPr>
          <p:cNvPr id="6" name="Text Box 4"/>
          <p:cNvSpPr txBox="1">
            <a:spLocks noChangeArrowheads="1"/>
          </p:cNvSpPr>
          <p:nvPr/>
        </p:nvSpPr>
        <p:spPr bwMode="auto">
          <a:xfrm>
            <a:off x="5937647" y="3481387"/>
            <a:ext cx="2000250"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3000">
                <a:latin typeface="微软雅黑" panose="020B0503020204020204" pitchFamily="34" charset="-122"/>
                <a:ea typeface="微软雅黑" panose="020B0503020204020204" pitchFamily="34" charset="-122"/>
              </a:rPr>
              <a:t>三峡秋景</a:t>
            </a:r>
          </a:p>
        </p:txBody>
      </p:sp>
      <p:sp>
        <p:nvSpPr>
          <p:cNvPr id="7" name="Text Box 5"/>
          <p:cNvSpPr txBox="1">
            <a:spLocks noChangeArrowheads="1"/>
          </p:cNvSpPr>
          <p:nvPr/>
        </p:nvSpPr>
        <p:spPr bwMode="auto">
          <a:xfrm>
            <a:off x="3183731" y="4910138"/>
            <a:ext cx="1543050"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2700">
                <a:latin typeface="微软雅黑" panose="020B0503020204020204" pitchFamily="34" charset="-122"/>
                <a:ea typeface="微软雅黑" panose="020B0503020204020204" pitchFamily="34" charset="-122"/>
              </a:rPr>
              <a:t>当地渔歌</a:t>
            </a:r>
          </a:p>
        </p:txBody>
      </p:sp>
      <p:sp>
        <p:nvSpPr>
          <p:cNvPr id="8" name="Text Box 5"/>
          <p:cNvSpPr txBox="1">
            <a:spLocks noChangeArrowheads="1"/>
          </p:cNvSpPr>
          <p:nvPr/>
        </p:nvSpPr>
        <p:spPr bwMode="auto">
          <a:xfrm>
            <a:off x="3240881" y="2795588"/>
            <a:ext cx="1600200" cy="5078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2700" dirty="0">
                <a:latin typeface="微软雅黑" panose="020B0503020204020204" pitchFamily="34" charset="-122"/>
                <a:ea typeface="微软雅黑" panose="020B0503020204020204" pitchFamily="34" charset="-122"/>
              </a:rPr>
              <a:t>林寒涧肃</a:t>
            </a:r>
          </a:p>
        </p:txBody>
      </p:sp>
      <p:sp>
        <p:nvSpPr>
          <p:cNvPr id="9" name="Text Box 5"/>
          <p:cNvSpPr txBox="1">
            <a:spLocks noChangeArrowheads="1"/>
          </p:cNvSpPr>
          <p:nvPr/>
        </p:nvSpPr>
        <p:spPr bwMode="auto">
          <a:xfrm>
            <a:off x="3183731" y="3767138"/>
            <a:ext cx="1600200" cy="5078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2700">
                <a:latin typeface="微软雅黑" panose="020B0503020204020204" pitchFamily="34" charset="-122"/>
                <a:ea typeface="微软雅黑" panose="020B0503020204020204" pitchFamily="34" charset="-122"/>
              </a:rPr>
              <a:t>高猿长啸</a:t>
            </a:r>
          </a:p>
        </p:txBody>
      </p:sp>
      <p:sp>
        <p:nvSpPr>
          <p:cNvPr id="10" name="Rectangle 10"/>
          <p:cNvSpPr>
            <a:spLocks noChangeArrowheads="1"/>
          </p:cNvSpPr>
          <p:nvPr/>
        </p:nvSpPr>
        <p:spPr bwMode="auto">
          <a:xfrm>
            <a:off x="5869781" y="4281487"/>
            <a:ext cx="2171700"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3000">
                <a:latin typeface="微软雅黑" panose="020B0503020204020204" pitchFamily="34" charset="-122"/>
                <a:ea typeface="微软雅黑" panose="020B0503020204020204" pitchFamily="34" charset="-122"/>
              </a:rPr>
              <a:t>悲寂、凄凉</a:t>
            </a:r>
          </a:p>
        </p:txBody>
      </p:sp>
      <p:sp>
        <p:nvSpPr>
          <p:cNvPr id="11" name="AutoShape 11"/>
          <p:cNvSpPr>
            <a:spLocks/>
          </p:cNvSpPr>
          <p:nvPr/>
        </p:nvSpPr>
        <p:spPr bwMode="auto">
          <a:xfrm>
            <a:off x="2383631" y="2909888"/>
            <a:ext cx="457200" cy="2457450"/>
          </a:xfrm>
          <a:prstGeom prst="leftBrace">
            <a:avLst>
              <a:gd name="adj1" fmla="val 42577"/>
              <a:gd name="adj2" fmla="val 50000"/>
            </a:avLst>
          </a:prstGeom>
          <a:noFill/>
          <a:ln w="3810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sz="1350">
              <a:latin typeface="微软雅黑" panose="020B0503020204020204" pitchFamily="34" charset="-122"/>
              <a:ea typeface="微软雅黑" panose="020B0503020204020204" pitchFamily="34" charset="-122"/>
            </a:endParaRPr>
          </a:p>
        </p:txBody>
      </p:sp>
      <p:sp>
        <p:nvSpPr>
          <p:cNvPr id="12" name="AutoShape 12"/>
          <p:cNvSpPr>
            <a:spLocks/>
          </p:cNvSpPr>
          <p:nvPr/>
        </p:nvSpPr>
        <p:spPr bwMode="auto">
          <a:xfrm>
            <a:off x="5298281" y="2909888"/>
            <a:ext cx="457200" cy="2457450"/>
          </a:xfrm>
          <a:prstGeom prst="rightBrace">
            <a:avLst>
              <a:gd name="adj1" fmla="val 40711"/>
              <a:gd name="adj2" fmla="val 50000"/>
            </a:avLst>
          </a:prstGeom>
          <a:noFill/>
          <a:ln w="3175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sz="1350">
              <a:latin typeface="微软雅黑" panose="020B0503020204020204" pitchFamily="34" charset="-122"/>
              <a:ea typeface="微软雅黑" panose="020B0503020204020204" pitchFamily="34" charset="-122"/>
            </a:endParaRPr>
          </a:p>
        </p:txBody>
      </p:sp>
      <p:sp>
        <p:nvSpPr>
          <p:cNvPr id="21514" name="Rectangle 8"/>
          <p:cNvSpPr>
            <a:spLocks noChangeArrowheads="1"/>
          </p:cNvSpPr>
          <p:nvPr/>
        </p:nvSpPr>
        <p:spPr bwMode="auto">
          <a:xfrm>
            <a:off x="1297781" y="1938338"/>
            <a:ext cx="6743700" cy="4643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100" b="1">
                <a:solidFill>
                  <a:srgbClr val="C00000"/>
                </a:solidFill>
                <a:latin typeface="微软雅黑" panose="020B0503020204020204" pitchFamily="34" charset="-122"/>
                <a:ea typeface="微软雅黑" panose="020B0503020204020204" pitchFamily="34" charset="-122"/>
              </a:rPr>
              <a:t>第四层：写三峡“晴初霜旦”的气氛。 </a:t>
            </a:r>
          </a:p>
        </p:txBody>
      </p:sp>
    </p:spTree>
    <p:extLst>
      <p:ext uri="{BB962C8B-B14F-4D97-AF65-F5344CB8AC3E}">
        <p14:creationId xmlns:p14="http://schemas.microsoft.com/office/powerpoint/2010/main" xmlns="" val="19520052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linds(horizontal)">
                                      <p:cBhvr>
                                        <p:cTn id="16" dur="500"/>
                                        <p:tgtEl>
                                          <p:spTgt spid="11"/>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linds(horizontal)">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animBg="1"/>
      <p:bldP spid="12"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3563938" y="0"/>
            <a:ext cx="2627312" cy="1143000"/>
          </a:xfrm>
        </p:spPr>
        <p:txBody>
          <a:bodyPr/>
          <a:lstStyle/>
          <a:p>
            <a:pPr algn="l"/>
            <a:r>
              <a:rPr lang="zh-CN" altLang="en-US" b="1">
                <a:solidFill>
                  <a:srgbClr val="FF0000"/>
                </a:solidFill>
              </a:rPr>
              <a:t>问题讨论</a:t>
            </a:r>
          </a:p>
        </p:txBody>
      </p:sp>
      <p:sp>
        <p:nvSpPr>
          <p:cNvPr id="18435" name="Rectangle 3"/>
          <p:cNvSpPr>
            <a:spLocks noGrp="1" noChangeArrowheads="1"/>
          </p:cNvSpPr>
          <p:nvPr>
            <p:ph type="body" idx="1"/>
          </p:nvPr>
        </p:nvSpPr>
        <p:spPr>
          <a:xfrm>
            <a:off x="0" y="908050"/>
            <a:ext cx="9144000" cy="3527425"/>
          </a:xfrm>
        </p:spPr>
        <p:txBody>
          <a:bodyPr>
            <a:normAutofit fontScale="92500" lnSpcReduction="20000"/>
          </a:bodyPr>
          <a:lstStyle/>
          <a:p>
            <a:pPr>
              <a:lnSpc>
                <a:spcPct val="125000"/>
              </a:lnSpc>
              <a:buFontTx/>
              <a:buNone/>
            </a:pPr>
            <a:r>
              <a:rPr lang="zh-CN" altLang="en-US" sz="4000"/>
              <a:t>　</a:t>
            </a:r>
            <a:r>
              <a:rPr lang="en-US" altLang="zh-CN" sz="4000" b="1"/>
              <a:t>1</a:t>
            </a:r>
            <a:r>
              <a:rPr lang="zh-CN" altLang="en-US" sz="4000" b="1"/>
              <a:t>、作者写了三峡的哪些自然景物？</a:t>
            </a:r>
          </a:p>
          <a:p>
            <a:pPr>
              <a:lnSpc>
                <a:spcPct val="125000"/>
              </a:lnSpc>
              <a:buFontTx/>
              <a:buNone/>
            </a:pPr>
            <a:r>
              <a:rPr lang="zh-CN" altLang="en-US" sz="4000" b="1"/>
              <a:t>　</a:t>
            </a:r>
            <a:r>
              <a:rPr lang="en-US" altLang="zh-CN" sz="4000" b="1"/>
              <a:t>2</a:t>
            </a:r>
            <a:r>
              <a:rPr lang="zh-CN" altLang="en-US" sz="4000" b="1"/>
              <a:t>、作者分别抓住了这些自然景物的什么特点来写的？</a:t>
            </a:r>
          </a:p>
          <a:p>
            <a:pPr>
              <a:lnSpc>
                <a:spcPct val="125000"/>
              </a:lnSpc>
              <a:buFontTx/>
              <a:buNone/>
            </a:pPr>
            <a:r>
              <a:rPr lang="zh-CN" altLang="en-US" sz="4000" b="1"/>
              <a:t>   </a:t>
            </a:r>
            <a:r>
              <a:rPr lang="en-US" altLang="zh-CN" sz="4000" b="1"/>
              <a:t>3</a:t>
            </a:r>
            <a:r>
              <a:rPr lang="zh-CN" altLang="en-US" sz="4000" b="1"/>
              <a:t>、以“从＿＿文句中，我感受到＿＿＿＿美。”的形式赏析课文。</a:t>
            </a:r>
          </a:p>
          <a:p>
            <a:pPr>
              <a:lnSpc>
                <a:spcPct val="125000"/>
              </a:lnSpc>
              <a:buFontTx/>
              <a:buNone/>
            </a:pPr>
            <a:endParaRPr lang="zh-CN" altLang="en-US" sz="4000" b="1"/>
          </a:p>
        </p:txBody>
      </p:sp>
      <p:sp>
        <p:nvSpPr>
          <p:cNvPr id="18436" name="Rectangle 4"/>
          <p:cNvSpPr>
            <a:spLocks noChangeArrowheads="1"/>
          </p:cNvSpPr>
          <p:nvPr/>
        </p:nvSpPr>
        <p:spPr bwMode="auto">
          <a:xfrm>
            <a:off x="0" y="5157788"/>
            <a:ext cx="9540875" cy="701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altLang="zh-CN" sz="4000" b="1">
                <a:latin typeface="Tahoma" panose="020B0604030504040204" pitchFamily="34" charset="0"/>
              </a:rPr>
              <a:t>4</a:t>
            </a:r>
            <a:r>
              <a:rPr lang="zh-CN" sz="4000" b="1">
                <a:latin typeface="Tahoma" panose="020B0604030504040204" pitchFamily="34" charset="0"/>
              </a:rPr>
              <a:t>、写景中表现了作者怎样的思想感情？</a:t>
            </a:r>
          </a:p>
        </p:txBody>
      </p:sp>
      <p:sp>
        <p:nvSpPr>
          <p:cNvPr id="18437" name="Oval 5">
            <a:hlinkClick r:id="rId2" action="ppaction://hlinksldjump"/>
          </p:cNvPr>
          <p:cNvSpPr>
            <a:spLocks noChangeArrowheads="1"/>
          </p:cNvSpPr>
          <p:nvPr/>
        </p:nvSpPr>
        <p:spPr bwMode="auto">
          <a:xfrm>
            <a:off x="1269399" y="0"/>
            <a:ext cx="1752600" cy="609600"/>
          </a:xfrm>
          <a:prstGeom prst="ellipse">
            <a:avLst/>
          </a:prstGeom>
          <a:gradFill rotWithShape="0">
            <a:gsLst>
              <a:gs pos="0">
                <a:srgbClr val="6FA527"/>
              </a:gs>
              <a:gs pos="100000">
                <a:srgbClr val="A5F3B0"/>
              </a:gs>
            </a:gsLst>
            <a:lin ang="0" scaled="1"/>
          </a:gradFill>
          <a:ln w="9525" cmpd="sng">
            <a:solidFill>
              <a:srgbClr val="80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zh-CN" sz="3200" b="1">
                <a:solidFill>
                  <a:srgbClr val="990000"/>
                </a:solidFill>
                <a:ea typeface="楷体_GB2312" pitchFamily="49" charset="-122"/>
              </a:rPr>
              <a:t>合作探究</a:t>
            </a:r>
          </a:p>
        </p:txBody>
      </p:sp>
    </p:spTree>
    <p:extLst>
      <p:ext uri="{BB962C8B-B14F-4D97-AF65-F5344CB8AC3E}">
        <p14:creationId xmlns:p14="http://schemas.microsoft.com/office/powerpoint/2010/main" xmlns="" val="2211066982"/>
      </p:ext>
    </p:extLst>
  </p:cSld>
  <p:clrMapOvr>
    <a:masterClrMapping/>
  </p:clrMapOvr>
  <mc:AlternateContent xmlns:mc="http://schemas.openxmlformats.org/markup-compatibility/2006">
    <mc:Choice xmlns:p14="http://schemas.microsoft.com/office/powerpoint/2010/main" xmlns=""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Effect transition="in" filter="dissolve">
                                      <p:cBhvr>
                                        <p:cTn id="7" dur="500"/>
                                        <p:tgtEl>
                                          <p:spTgt spid="1843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8435">
                                            <p:txEl>
                                              <p:pRg st="1" end="1"/>
                                            </p:txEl>
                                          </p:spTgt>
                                        </p:tgtEl>
                                        <p:attrNameLst>
                                          <p:attrName>style.visibility</p:attrName>
                                        </p:attrNameLst>
                                      </p:cBhvr>
                                      <p:to>
                                        <p:strVal val="visible"/>
                                      </p:to>
                                    </p:set>
                                    <p:animEffect transition="in" filter="dissolve">
                                      <p:cBhvr>
                                        <p:cTn id="12" dur="500"/>
                                        <p:tgtEl>
                                          <p:spTgt spid="1843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8435">
                                            <p:txEl>
                                              <p:pRg st="2" end="2"/>
                                            </p:txEl>
                                          </p:spTgt>
                                        </p:tgtEl>
                                        <p:attrNameLst>
                                          <p:attrName>style.visibility</p:attrName>
                                        </p:attrNameLst>
                                      </p:cBhvr>
                                      <p:to>
                                        <p:strVal val="visible"/>
                                      </p:to>
                                    </p:set>
                                    <p:animEffect transition="in" filter="dissolve">
                                      <p:cBhvr>
                                        <p:cTn id="17" dur="500"/>
                                        <p:tgtEl>
                                          <p:spTgt spid="1843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8436"/>
                                        </p:tgtEl>
                                        <p:attrNameLst>
                                          <p:attrName>style.visibility</p:attrName>
                                        </p:attrNameLst>
                                      </p:cBhvr>
                                      <p:to>
                                        <p:strVal val="visible"/>
                                      </p:to>
                                    </p:set>
                                    <p:animEffect transition="in" filter="dissolve">
                                      <p:cBhvr>
                                        <p:cTn id="22" dur="500"/>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uild="p" autoUpdateAnimBg="0"/>
      <p:bldP spid="18436"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539750" y="3429000"/>
            <a:ext cx="754063" cy="836613"/>
          </a:xfrm>
          <a:prstGeom prst="rect">
            <a:avLst/>
          </a:prstGeom>
          <a:solidFill>
            <a:srgbClr val="CCFFCC"/>
          </a:solidFill>
          <a:ln w="12700" cmpd="sng">
            <a:solidFill>
              <a:srgbClr val="80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sz="4800" b="1">
                <a:solidFill>
                  <a:schemeClr val="accent2"/>
                </a:solidFill>
                <a:latin typeface="楷体_GB2312" pitchFamily="49" charset="-122"/>
                <a:ea typeface="楷体_GB2312" pitchFamily="49" charset="-122"/>
              </a:rPr>
              <a:t>水</a:t>
            </a:r>
          </a:p>
        </p:txBody>
      </p:sp>
      <p:sp>
        <p:nvSpPr>
          <p:cNvPr id="19459" name="Text Box 3"/>
          <p:cNvSpPr txBox="1">
            <a:spLocks noChangeArrowheads="1"/>
          </p:cNvSpPr>
          <p:nvPr/>
        </p:nvSpPr>
        <p:spPr bwMode="auto">
          <a:xfrm>
            <a:off x="1763713" y="908050"/>
            <a:ext cx="7380287" cy="714375"/>
          </a:xfrm>
          <a:prstGeom prst="rect">
            <a:avLst/>
          </a:prstGeom>
          <a:solidFill>
            <a:srgbClr val="CCFFCC"/>
          </a:solidFill>
          <a:ln w="12700" cmpd="sng">
            <a:solidFill>
              <a:srgbClr val="80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sz="4000" b="1">
                <a:solidFill>
                  <a:srgbClr val="990000"/>
                </a:solidFill>
                <a:latin typeface="楷体_GB2312" pitchFamily="49" charset="-122"/>
                <a:ea typeface="楷体_GB2312" pitchFamily="49" charset="-122"/>
              </a:rPr>
              <a:t>七百里中，两岸连山，隐天蔽日 </a:t>
            </a:r>
          </a:p>
        </p:txBody>
      </p:sp>
      <p:sp>
        <p:nvSpPr>
          <p:cNvPr id="19460" name="AutoShape 4"/>
          <p:cNvSpPr>
            <a:spLocks/>
          </p:cNvSpPr>
          <p:nvPr/>
        </p:nvSpPr>
        <p:spPr bwMode="auto">
          <a:xfrm>
            <a:off x="1524000" y="2205038"/>
            <a:ext cx="311150" cy="3887787"/>
          </a:xfrm>
          <a:prstGeom prst="leftBrace">
            <a:avLst>
              <a:gd name="adj1" fmla="val 104124"/>
              <a:gd name="adj2" fmla="val 50000"/>
            </a:avLst>
          </a:prstGeom>
          <a:solidFill>
            <a:srgbClr val="CCFFCC">
              <a:alpha val="50000"/>
            </a:srgbClr>
          </a:solidFill>
          <a:ln w="41275" cmpd="sng">
            <a:solidFill>
              <a:srgbClr val="FF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9461" name="Text Box 5"/>
          <p:cNvSpPr txBox="1">
            <a:spLocks noChangeArrowheads="1"/>
          </p:cNvSpPr>
          <p:nvPr/>
        </p:nvSpPr>
        <p:spPr bwMode="auto">
          <a:xfrm>
            <a:off x="1905000" y="2438400"/>
            <a:ext cx="1447800" cy="714375"/>
          </a:xfrm>
          <a:prstGeom prst="rect">
            <a:avLst/>
          </a:prstGeom>
          <a:solidFill>
            <a:srgbClr val="CCFFCC"/>
          </a:solidFill>
          <a:ln w="12700" cmpd="sng">
            <a:solidFill>
              <a:srgbClr val="80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130000"/>
              </a:spcBef>
            </a:pPr>
            <a:r>
              <a:rPr lang="zh-CN" sz="4000" b="1">
                <a:solidFill>
                  <a:srgbClr val="990000"/>
                </a:solidFill>
                <a:latin typeface="楷体_GB2312" pitchFamily="49" charset="-122"/>
                <a:ea typeface="楷体_GB2312" pitchFamily="49" charset="-122"/>
              </a:rPr>
              <a:t>夏：</a:t>
            </a:r>
          </a:p>
        </p:txBody>
      </p:sp>
      <p:sp>
        <p:nvSpPr>
          <p:cNvPr id="19462" name="Text Box 6"/>
          <p:cNvSpPr txBox="1">
            <a:spLocks noChangeArrowheads="1"/>
          </p:cNvSpPr>
          <p:nvPr/>
        </p:nvSpPr>
        <p:spPr bwMode="auto">
          <a:xfrm>
            <a:off x="3851275" y="2492375"/>
            <a:ext cx="4824413" cy="714375"/>
          </a:xfrm>
          <a:prstGeom prst="rect">
            <a:avLst/>
          </a:prstGeom>
          <a:solidFill>
            <a:srgbClr val="CCFFCC"/>
          </a:solidFill>
          <a:ln w="12700" cmpd="sng">
            <a:solidFill>
              <a:srgbClr val="80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sz="4000" b="1">
                <a:solidFill>
                  <a:srgbClr val="990000"/>
                </a:solidFill>
                <a:latin typeface="楷体_GB2312" pitchFamily="49" charset="-122"/>
                <a:ea typeface="楷体_GB2312" pitchFamily="49" charset="-122"/>
              </a:rPr>
              <a:t>沿溯阻绝，朝发暮至</a:t>
            </a:r>
          </a:p>
        </p:txBody>
      </p:sp>
      <p:sp>
        <p:nvSpPr>
          <p:cNvPr id="19463" name="Text Box 7"/>
          <p:cNvSpPr txBox="1">
            <a:spLocks noChangeArrowheads="1"/>
          </p:cNvSpPr>
          <p:nvPr/>
        </p:nvSpPr>
        <p:spPr bwMode="auto">
          <a:xfrm>
            <a:off x="3779838" y="3716338"/>
            <a:ext cx="4968875" cy="714375"/>
          </a:xfrm>
          <a:prstGeom prst="rect">
            <a:avLst/>
          </a:prstGeom>
          <a:solidFill>
            <a:srgbClr val="CCFFCC"/>
          </a:solidFill>
          <a:ln w="12700" cmpd="sng">
            <a:solidFill>
              <a:srgbClr val="80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sz="4000" b="1">
                <a:solidFill>
                  <a:srgbClr val="990000"/>
                </a:solidFill>
                <a:latin typeface="楷体_GB2312" pitchFamily="49" charset="-122"/>
                <a:ea typeface="楷体_GB2312" pitchFamily="49" charset="-122"/>
              </a:rPr>
              <a:t>素湍绿潭，怪柏悬泉</a:t>
            </a:r>
          </a:p>
        </p:txBody>
      </p:sp>
      <p:sp>
        <p:nvSpPr>
          <p:cNvPr id="19464" name="Text Box 8"/>
          <p:cNvSpPr txBox="1">
            <a:spLocks noChangeArrowheads="1"/>
          </p:cNvSpPr>
          <p:nvPr/>
        </p:nvSpPr>
        <p:spPr bwMode="auto">
          <a:xfrm>
            <a:off x="3708400" y="4941888"/>
            <a:ext cx="5030788" cy="714375"/>
          </a:xfrm>
          <a:prstGeom prst="rect">
            <a:avLst/>
          </a:prstGeom>
          <a:solidFill>
            <a:srgbClr val="CCFFCC"/>
          </a:solidFill>
          <a:ln w="12700" cmpd="sng">
            <a:solidFill>
              <a:srgbClr val="80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sz="4000" b="1">
                <a:solidFill>
                  <a:srgbClr val="990000"/>
                </a:solidFill>
                <a:latin typeface="楷体_GB2312" pitchFamily="49" charset="-122"/>
                <a:ea typeface="楷体_GB2312" pitchFamily="49" charset="-122"/>
              </a:rPr>
              <a:t>涧肃猿啸，哀转久绝</a:t>
            </a:r>
            <a:r>
              <a:rPr lang="zh-CN" sz="3600" b="1">
                <a:solidFill>
                  <a:srgbClr val="990000"/>
                </a:solidFill>
                <a:latin typeface="楷体_GB2312" pitchFamily="49" charset="-122"/>
                <a:ea typeface="楷体_GB2312" pitchFamily="49" charset="-122"/>
              </a:rPr>
              <a:t> </a:t>
            </a:r>
          </a:p>
        </p:txBody>
      </p:sp>
      <p:sp>
        <p:nvSpPr>
          <p:cNvPr id="19465" name="Rectangle 9"/>
          <p:cNvSpPr>
            <a:spLocks noChangeArrowheads="1"/>
          </p:cNvSpPr>
          <p:nvPr/>
        </p:nvSpPr>
        <p:spPr bwMode="auto">
          <a:xfrm>
            <a:off x="1908175" y="3733800"/>
            <a:ext cx="1800225" cy="714375"/>
          </a:xfrm>
          <a:prstGeom prst="rect">
            <a:avLst/>
          </a:prstGeom>
          <a:solidFill>
            <a:srgbClr val="CCFFCC"/>
          </a:solidFill>
          <a:ln w="12700" cmpd="sng">
            <a:solidFill>
              <a:srgbClr val="80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sz="4000" b="1">
                <a:solidFill>
                  <a:srgbClr val="990000"/>
                </a:solidFill>
                <a:latin typeface="楷体_GB2312" pitchFamily="49" charset="-122"/>
                <a:ea typeface="楷体_GB2312" pitchFamily="49" charset="-122"/>
              </a:rPr>
              <a:t>春冬：</a:t>
            </a:r>
          </a:p>
        </p:txBody>
      </p:sp>
      <p:sp>
        <p:nvSpPr>
          <p:cNvPr id="19466" name="Rectangle 10"/>
          <p:cNvSpPr>
            <a:spLocks noChangeArrowheads="1"/>
          </p:cNvSpPr>
          <p:nvPr/>
        </p:nvSpPr>
        <p:spPr bwMode="auto">
          <a:xfrm>
            <a:off x="1905000" y="4953000"/>
            <a:ext cx="1447800" cy="714375"/>
          </a:xfrm>
          <a:prstGeom prst="rect">
            <a:avLst/>
          </a:prstGeom>
          <a:solidFill>
            <a:srgbClr val="CCFFCC"/>
          </a:solidFill>
          <a:ln w="12700" cmpd="sng">
            <a:solidFill>
              <a:srgbClr val="80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sz="4000" b="1">
                <a:solidFill>
                  <a:srgbClr val="990000"/>
                </a:solidFill>
                <a:latin typeface="楷体_GB2312" pitchFamily="49" charset="-122"/>
                <a:ea typeface="楷体_GB2312" pitchFamily="49" charset="-122"/>
              </a:rPr>
              <a:t>秋：</a:t>
            </a:r>
          </a:p>
        </p:txBody>
      </p:sp>
      <p:grpSp>
        <p:nvGrpSpPr>
          <p:cNvPr id="19467" name="Group 11"/>
          <p:cNvGrpSpPr>
            <a:grpSpLocks/>
          </p:cNvGrpSpPr>
          <p:nvPr/>
        </p:nvGrpSpPr>
        <p:grpSpPr bwMode="auto">
          <a:xfrm>
            <a:off x="539750" y="908050"/>
            <a:ext cx="762000" cy="762000"/>
            <a:chOff x="0" y="0"/>
            <a:chExt cx="480" cy="480"/>
          </a:xfrm>
        </p:grpSpPr>
        <p:sp>
          <p:nvSpPr>
            <p:cNvPr id="19468" name="Rectangle 12"/>
            <p:cNvSpPr>
              <a:spLocks noChangeArrowheads="1"/>
            </p:cNvSpPr>
            <p:nvPr/>
          </p:nvSpPr>
          <p:spPr bwMode="auto">
            <a:xfrm>
              <a:off x="0" y="0"/>
              <a:ext cx="480" cy="480"/>
            </a:xfrm>
            <a:prstGeom prst="rect">
              <a:avLst/>
            </a:prstGeom>
            <a:solidFill>
              <a:srgbClr val="CCFFCC"/>
            </a:solidFill>
            <a:ln w="9525" cmpd="sng">
              <a:solidFill>
                <a:srgbClr val="80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9469" name="WordArt 13"/>
            <p:cNvSpPr>
              <a:spLocks noChangeArrowheads="1" noChangeShapeType="1"/>
            </p:cNvSpPr>
            <p:nvPr/>
          </p:nvSpPr>
          <p:spPr bwMode="auto">
            <a:xfrm>
              <a:off x="96" y="96"/>
              <a:ext cx="288" cy="288"/>
            </a:xfrm>
            <a:prstGeom prst="rect">
              <a:avLst/>
            </a:prstGeom>
          </p:spPr>
          <p:txBody>
            <a:bodyPr wrap="none" fromWordArt="1">
              <a:prstTxWarp prst="textPlain">
                <a:avLst>
                  <a:gd name="adj" fmla="val 50000"/>
                </a:avLst>
              </a:prstTxWarp>
            </a:bodyPr>
            <a:lstStyle/>
            <a:p>
              <a:pPr algn="ctr"/>
              <a:r>
                <a:rPr lang="zh-CN" altLang="en-US" sz="3600">
                  <a:ln w="9525" cmpd="sng">
                    <a:solidFill>
                      <a:srgbClr val="0000FF"/>
                    </a:solidFill>
                    <a:round/>
                    <a:headEnd/>
                    <a:tailEnd/>
                  </a:ln>
                  <a:solidFill>
                    <a:srgbClr val="0000FF"/>
                  </a:solidFill>
                  <a:effectLst>
                    <a:outerShdw dist="35921" dir="2700000" algn="ctr" rotWithShape="0">
                      <a:srgbClr val="C0C0C0"/>
                    </a:outerShdw>
                  </a:effectLst>
                  <a:latin typeface="楷体_GB2312"/>
                </a:rPr>
                <a:t>山</a:t>
              </a:r>
            </a:p>
          </p:txBody>
        </p:sp>
      </p:grpSp>
    </p:spTree>
    <p:custDataLst>
      <p:tags r:id="rId1"/>
    </p:custDataLst>
    <p:extLst>
      <p:ext uri="{BB962C8B-B14F-4D97-AF65-F5344CB8AC3E}">
        <p14:creationId xmlns:p14="http://schemas.microsoft.com/office/powerpoint/2010/main" xmlns="" val="170675359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9467"/>
                                        </p:tgtEl>
                                        <p:attrNameLst>
                                          <p:attrName>style.visibility</p:attrName>
                                        </p:attrNameLst>
                                      </p:cBhvr>
                                      <p:to>
                                        <p:strVal val="visible"/>
                                      </p:to>
                                    </p:set>
                                    <p:animEffect transition="in" filter="wipe(left)">
                                      <p:cBhvr>
                                        <p:cTn id="7" dur="500"/>
                                        <p:tgtEl>
                                          <p:spTgt spid="1946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458"/>
                                        </p:tgtEl>
                                        <p:attrNameLst>
                                          <p:attrName>style.visibility</p:attrName>
                                        </p:attrNameLst>
                                      </p:cBhvr>
                                      <p:to>
                                        <p:strVal val="visible"/>
                                      </p:to>
                                    </p:set>
                                    <p:animEffect transition="in" filter="wipe(left)">
                                      <p:cBhvr>
                                        <p:cTn id="12" dur="500"/>
                                        <p:tgtEl>
                                          <p:spTgt spid="1945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459"/>
                                        </p:tgtEl>
                                        <p:attrNameLst>
                                          <p:attrName>style.visibility</p:attrName>
                                        </p:attrNameLst>
                                      </p:cBhvr>
                                      <p:to>
                                        <p:strVal val="visible"/>
                                      </p:to>
                                    </p:set>
                                    <p:animEffect transition="in" filter="wipe(left)">
                                      <p:cBhvr>
                                        <p:cTn id="17" dur="500"/>
                                        <p:tgtEl>
                                          <p:spTgt spid="1945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9460"/>
                                        </p:tgtEl>
                                        <p:attrNameLst>
                                          <p:attrName>style.visibility</p:attrName>
                                        </p:attrNameLst>
                                      </p:cBhvr>
                                      <p:to>
                                        <p:strVal val="visible"/>
                                      </p:to>
                                    </p:set>
                                    <p:animEffect transition="in" filter="wipe(left)">
                                      <p:cBhvr>
                                        <p:cTn id="22" dur="500"/>
                                        <p:tgtEl>
                                          <p:spTgt spid="19460"/>
                                        </p:tgtEl>
                                      </p:cBhvr>
                                    </p:animEffect>
                                  </p:childTnLst>
                                </p:cTn>
                              </p:par>
                            </p:childTnLst>
                          </p:cTn>
                        </p:par>
                        <p:par>
                          <p:cTn id="23" fill="hold" nodeType="afterGroup">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19461"/>
                                        </p:tgtEl>
                                        <p:attrNameLst>
                                          <p:attrName>style.visibility</p:attrName>
                                        </p:attrNameLst>
                                      </p:cBhvr>
                                      <p:to>
                                        <p:strVal val="visible"/>
                                      </p:to>
                                    </p:set>
                                    <p:animEffect transition="in" filter="wipe(left)">
                                      <p:cBhvr>
                                        <p:cTn id="26" dur="500"/>
                                        <p:tgtEl>
                                          <p:spTgt spid="19461"/>
                                        </p:tgtEl>
                                      </p:cBhvr>
                                    </p:animEffect>
                                  </p:childTnLst>
                                </p:cTn>
                              </p:par>
                            </p:childTnLst>
                          </p:cTn>
                        </p:par>
                        <p:par>
                          <p:cTn id="27" fill="hold" nodeType="afterGroup">
                            <p:stCondLst>
                              <p:cond delay="1000"/>
                            </p:stCondLst>
                            <p:childTnLst>
                              <p:par>
                                <p:cTn id="28" presetID="22" presetClass="entr" presetSubtype="8" fill="hold" grpId="0" nodeType="afterEffect">
                                  <p:stCondLst>
                                    <p:cond delay="0"/>
                                  </p:stCondLst>
                                  <p:childTnLst>
                                    <p:set>
                                      <p:cBhvr>
                                        <p:cTn id="29" dur="1" fill="hold">
                                          <p:stCondLst>
                                            <p:cond delay="0"/>
                                          </p:stCondLst>
                                        </p:cTn>
                                        <p:tgtEl>
                                          <p:spTgt spid="19465"/>
                                        </p:tgtEl>
                                        <p:attrNameLst>
                                          <p:attrName>style.visibility</p:attrName>
                                        </p:attrNameLst>
                                      </p:cBhvr>
                                      <p:to>
                                        <p:strVal val="visible"/>
                                      </p:to>
                                    </p:set>
                                    <p:animEffect transition="in" filter="wipe(left)">
                                      <p:cBhvr>
                                        <p:cTn id="30" dur="500"/>
                                        <p:tgtEl>
                                          <p:spTgt spid="19465"/>
                                        </p:tgtEl>
                                      </p:cBhvr>
                                    </p:animEffect>
                                  </p:childTnLst>
                                </p:cTn>
                              </p:par>
                            </p:childTnLst>
                          </p:cTn>
                        </p:par>
                        <p:par>
                          <p:cTn id="31" fill="hold" nodeType="afterGroup">
                            <p:stCondLst>
                              <p:cond delay="1500"/>
                            </p:stCondLst>
                            <p:childTnLst>
                              <p:par>
                                <p:cTn id="32" presetID="22" presetClass="entr" presetSubtype="8" fill="hold" grpId="0" nodeType="afterEffect">
                                  <p:stCondLst>
                                    <p:cond delay="0"/>
                                  </p:stCondLst>
                                  <p:childTnLst>
                                    <p:set>
                                      <p:cBhvr>
                                        <p:cTn id="33" dur="1" fill="hold">
                                          <p:stCondLst>
                                            <p:cond delay="0"/>
                                          </p:stCondLst>
                                        </p:cTn>
                                        <p:tgtEl>
                                          <p:spTgt spid="19466"/>
                                        </p:tgtEl>
                                        <p:attrNameLst>
                                          <p:attrName>style.visibility</p:attrName>
                                        </p:attrNameLst>
                                      </p:cBhvr>
                                      <p:to>
                                        <p:strVal val="visible"/>
                                      </p:to>
                                    </p:set>
                                    <p:animEffect transition="in" filter="wipe(left)">
                                      <p:cBhvr>
                                        <p:cTn id="34" dur="500"/>
                                        <p:tgtEl>
                                          <p:spTgt spid="19466"/>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9462"/>
                                        </p:tgtEl>
                                        <p:attrNameLst>
                                          <p:attrName>style.visibility</p:attrName>
                                        </p:attrNameLst>
                                      </p:cBhvr>
                                      <p:to>
                                        <p:strVal val="visible"/>
                                      </p:to>
                                    </p:set>
                                    <p:animEffect transition="in" filter="wipe(left)">
                                      <p:cBhvr>
                                        <p:cTn id="39" dur="500"/>
                                        <p:tgtEl>
                                          <p:spTgt spid="19462"/>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9463"/>
                                        </p:tgtEl>
                                        <p:attrNameLst>
                                          <p:attrName>style.visibility</p:attrName>
                                        </p:attrNameLst>
                                      </p:cBhvr>
                                      <p:to>
                                        <p:strVal val="visible"/>
                                      </p:to>
                                    </p:set>
                                    <p:animEffect transition="in" filter="wipe(left)">
                                      <p:cBhvr>
                                        <p:cTn id="44" dur="500"/>
                                        <p:tgtEl>
                                          <p:spTgt spid="19463"/>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19464"/>
                                        </p:tgtEl>
                                        <p:attrNameLst>
                                          <p:attrName>style.visibility</p:attrName>
                                        </p:attrNameLst>
                                      </p:cBhvr>
                                      <p:to>
                                        <p:strVal val="visible"/>
                                      </p:to>
                                    </p:set>
                                    <p:animEffect transition="in" filter="wipe(left)">
                                      <p:cBhvr>
                                        <p:cTn id="49" dur="500"/>
                                        <p:tgtEl>
                                          <p:spTgt spid="194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nimBg="1" autoUpdateAnimBg="0"/>
      <p:bldP spid="19459" grpId="0" animBg="1" autoUpdateAnimBg="0"/>
      <p:bldP spid="19460" grpId="0" animBg="1"/>
      <p:bldP spid="19461" grpId="0" animBg="1" autoUpdateAnimBg="0"/>
      <p:bldP spid="19462" grpId="0" animBg="1" autoUpdateAnimBg="0"/>
      <p:bldP spid="19463" grpId="0" animBg="1" autoUpdateAnimBg="0"/>
      <p:bldP spid="19464" grpId="0" animBg="1" autoUpdateAnimBg="0"/>
      <p:bldP spid="19465" grpId="0" animBg="1" autoUpdateAnimBg="0"/>
      <p:bldP spid="19466" grpId="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Text Box 2"/>
          <p:cNvSpPr txBox="1">
            <a:spLocks noChangeArrowheads="1"/>
          </p:cNvSpPr>
          <p:nvPr/>
        </p:nvSpPr>
        <p:spPr bwMode="auto">
          <a:xfrm>
            <a:off x="1370699" y="0"/>
            <a:ext cx="4375150" cy="10969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sz="6600">
                <a:solidFill>
                  <a:srgbClr val="FF0000"/>
                </a:solidFill>
                <a:ea typeface="隶书" panose="02010509060101010101" pitchFamily="49" charset="-122"/>
              </a:rPr>
              <a:t>学习目标：</a:t>
            </a:r>
          </a:p>
        </p:txBody>
      </p:sp>
      <p:sp>
        <p:nvSpPr>
          <p:cNvPr id="6147" name="Rectangle 3"/>
          <p:cNvSpPr>
            <a:spLocks noChangeArrowheads="1"/>
          </p:cNvSpPr>
          <p:nvPr/>
        </p:nvSpPr>
        <p:spPr bwMode="auto">
          <a:xfrm>
            <a:off x="539750" y="1193671"/>
            <a:ext cx="8208963" cy="5016758"/>
          </a:xfrm>
          <a:prstGeom prst="rect">
            <a:avLst/>
          </a:prstGeom>
          <a:noFill/>
          <a:ln w="9525" cmpd="sng">
            <a:solidFill>
              <a:srgbClr val="99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r>
              <a:rPr lang="zh-CN" sz="4000" b="1" dirty="0">
                <a:solidFill>
                  <a:srgbClr val="FF0000"/>
                </a:solidFill>
              </a:rPr>
              <a:t>１</a:t>
            </a:r>
            <a:r>
              <a:rPr lang="zh-CN" sz="4000" b="1" dirty="0" smtClean="0">
                <a:solidFill>
                  <a:srgbClr val="FF0000"/>
                </a:solidFill>
              </a:rPr>
              <a:t>、</a:t>
            </a:r>
            <a:r>
              <a:rPr lang="zh-CN" sz="4000" b="1" dirty="0" smtClean="0"/>
              <a:t>学习</a:t>
            </a:r>
            <a:r>
              <a:rPr lang="zh-CN" sz="4000" b="1" dirty="0"/>
              <a:t>景物描写的方法</a:t>
            </a:r>
            <a:r>
              <a:rPr lang="zh-CN" b="1" dirty="0"/>
              <a:t>ˉˉ</a:t>
            </a:r>
            <a:r>
              <a:rPr lang="zh-CN" sz="4000" b="1" dirty="0"/>
              <a:t>抓住特征，动静结合，情景交融。</a:t>
            </a:r>
          </a:p>
          <a:p>
            <a:endParaRPr lang="zh-CN" sz="4000" b="1" dirty="0"/>
          </a:p>
          <a:p>
            <a:r>
              <a:rPr lang="zh-CN" sz="4000" b="1" dirty="0">
                <a:solidFill>
                  <a:srgbClr val="FF0000"/>
                </a:solidFill>
              </a:rPr>
              <a:t>２</a:t>
            </a:r>
            <a:r>
              <a:rPr lang="zh-CN" sz="4000" b="1" dirty="0" smtClean="0">
                <a:solidFill>
                  <a:srgbClr val="FF0000"/>
                </a:solidFill>
              </a:rPr>
              <a:t>、</a:t>
            </a:r>
            <a:r>
              <a:rPr lang="zh-CN" sz="4000" b="1" dirty="0" smtClean="0"/>
              <a:t>听</a:t>
            </a:r>
            <a:r>
              <a:rPr lang="zh-CN" sz="4000" b="1" dirty="0"/>
              <a:t>、说、读、写能力，发挥想象和创新能力。</a:t>
            </a:r>
          </a:p>
          <a:p>
            <a:endParaRPr lang="zh-CN" sz="4000" b="1" dirty="0"/>
          </a:p>
          <a:p>
            <a:r>
              <a:rPr lang="zh-CN" sz="4000" b="1" dirty="0">
                <a:solidFill>
                  <a:srgbClr val="FF0000"/>
                </a:solidFill>
              </a:rPr>
              <a:t>３</a:t>
            </a:r>
            <a:r>
              <a:rPr lang="zh-CN" sz="4000" b="1" dirty="0" smtClean="0">
                <a:solidFill>
                  <a:srgbClr val="FF0000"/>
                </a:solidFill>
              </a:rPr>
              <a:t>、</a:t>
            </a:r>
            <a:r>
              <a:rPr lang="zh-CN" sz="4000" b="1" dirty="0" smtClean="0"/>
              <a:t>感受</a:t>
            </a:r>
            <a:r>
              <a:rPr lang="zh-CN" sz="4000" b="1" dirty="0"/>
              <a:t>大自然的美，激起热爱祖国山河的感情。</a:t>
            </a:r>
          </a:p>
        </p:txBody>
      </p:sp>
    </p:spTree>
    <p:extLst>
      <p:ext uri="{BB962C8B-B14F-4D97-AF65-F5344CB8AC3E}">
        <p14:creationId xmlns:p14="http://schemas.microsoft.com/office/powerpoint/2010/main" xmlns="" val="4058061685"/>
      </p:ext>
    </p:extLst>
  </p:cSld>
  <p:clrMapOvr>
    <a:masterClrMapping/>
  </p:clrMapOvr>
  <mc:AlternateContent xmlns:mc="http://schemas.openxmlformats.org/markup-compatibility/2006">
    <mc:Choice xmlns:p14="http://schemas.microsoft.com/office/powerpoint/2010/main" xmlns="" Requires="p14">
      <p:transition spd="slow" p14:dur="2000" advTm="5406"/>
    </mc:Choice>
    <mc:Fallback>
      <p:transition spd="slow" advTm="5406"/>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2"/>
          <p:cNvSpPr txBox="1">
            <a:spLocks noChangeArrowheads="1"/>
          </p:cNvSpPr>
          <p:nvPr/>
        </p:nvSpPr>
        <p:spPr bwMode="auto">
          <a:xfrm>
            <a:off x="563563" y="3455988"/>
            <a:ext cx="754062" cy="836612"/>
          </a:xfrm>
          <a:prstGeom prst="rect">
            <a:avLst/>
          </a:prstGeom>
          <a:solidFill>
            <a:srgbClr val="CCFFCC"/>
          </a:solidFill>
          <a:ln w="12700" cmpd="sng">
            <a:solidFill>
              <a:srgbClr val="80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sz="4800" b="1">
                <a:solidFill>
                  <a:schemeClr val="accent2"/>
                </a:solidFill>
                <a:latin typeface="楷体_GB2312" pitchFamily="49" charset="-122"/>
                <a:ea typeface="楷体_GB2312" pitchFamily="49" charset="-122"/>
              </a:rPr>
              <a:t>水</a:t>
            </a:r>
          </a:p>
        </p:txBody>
      </p:sp>
      <p:sp>
        <p:nvSpPr>
          <p:cNvPr id="20483" name="Text Box 3"/>
          <p:cNvSpPr txBox="1">
            <a:spLocks noChangeArrowheads="1"/>
          </p:cNvSpPr>
          <p:nvPr/>
        </p:nvSpPr>
        <p:spPr bwMode="auto">
          <a:xfrm>
            <a:off x="3708400" y="1341438"/>
            <a:ext cx="1368425" cy="714375"/>
          </a:xfrm>
          <a:prstGeom prst="rect">
            <a:avLst/>
          </a:prstGeom>
          <a:solidFill>
            <a:srgbClr val="CCFFCC"/>
          </a:solidFill>
          <a:ln w="12700" cmpd="sng">
            <a:solidFill>
              <a:srgbClr val="99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sz="4000" b="1">
                <a:solidFill>
                  <a:srgbClr val="990000"/>
                </a:solidFill>
              </a:rPr>
              <a:t>奇险</a:t>
            </a:r>
          </a:p>
        </p:txBody>
      </p:sp>
      <p:sp>
        <p:nvSpPr>
          <p:cNvPr id="20484" name="AutoShape 4"/>
          <p:cNvSpPr>
            <a:spLocks/>
          </p:cNvSpPr>
          <p:nvPr/>
        </p:nvSpPr>
        <p:spPr bwMode="auto">
          <a:xfrm>
            <a:off x="1524000" y="2667000"/>
            <a:ext cx="381000" cy="2590800"/>
          </a:xfrm>
          <a:prstGeom prst="leftBrace">
            <a:avLst>
              <a:gd name="adj1" fmla="val 56667"/>
              <a:gd name="adj2" fmla="val 50000"/>
            </a:avLst>
          </a:prstGeom>
          <a:solidFill>
            <a:srgbClr val="CCFFCC">
              <a:alpha val="50000"/>
            </a:srgbClr>
          </a:solidFill>
          <a:ln w="41275" cmpd="sng">
            <a:solidFill>
              <a:srgbClr val="FF0000"/>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485" name="Text Box 5"/>
          <p:cNvSpPr txBox="1">
            <a:spLocks noChangeArrowheads="1"/>
          </p:cNvSpPr>
          <p:nvPr/>
        </p:nvSpPr>
        <p:spPr bwMode="auto">
          <a:xfrm>
            <a:off x="1905000" y="2438400"/>
            <a:ext cx="1447800" cy="714375"/>
          </a:xfrm>
          <a:prstGeom prst="rect">
            <a:avLst/>
          </a:prstGeom>
          <a:solidFill>
            <a:srgbClr val="CCFFCC"/>
          </a:solidFill>
          <a:ln w="12700" cmpd="sng">
            <a:solidFill>
              <a:srgbClr val="80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130000"/>
              </a:spcBef>
            </a:pPr>
            <a:r>
              <a:rPr lang="zh-CN" sz="4000" b="1">
                <a:solidFill>
                  <a:srgbClr val="990000"/>
                </a:solidFill>
                <a:latin typeface="楷体_GB2312" pitchFamily="49" charset="-122"/>
                <a:ea typeface="楷体_GB2312" pitchFamily="49" charset="-122"/>
              </a:rPr>
              <a:t>夏：</a:t>
            </a:r>
          </a:p>
        </p:txBody>
      </p:sp>
      <p:sp>
        <p:nvSpPr>
          <p:cNvPr id="20486" name="Text Box 6"/>
          <p:cNvSpPr txBox="1">
            <a:spLocks noChangeArrowheads="1"/>
          </p:cNvSpPr>
          <p:nvPr/>
        </p:nvSpPr>
        <p:spPr bwMode="auto">
          <a:xfrm>
            <a:off x="3635375" y="2420938"/>
            <a:ext cx="1441450" cy="714375"/>
          </a:xfrm>
          <a:prstGeom prst="rect">
            <a:avLst/>
          </a:prstGeom>
          <a:solidFill>
            <a:srgbClr val="CCFFCC"/>
          </a:solidFill>
          <a:ln w="12700" cmpd="sng">
            <a:solidFill>
              <a:srgbClr val="80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sz="4000" b="1">
                <a:solidFill>
                  <a:srgbClr val="990000"/>
                </a:solidFill>
                <a:latin typeface="楷体_GB2312" pitchFamily="49" charset="-122"/>
                <a:ea typeface="楷体_GB2312" pitchFamily="49" charset="-122"/>
              </a:rPr>
              <a:t>急猛</a:t>
            </a:r>
          </a:p>
        </p:txBody>
      </p:sp>
      <p:sp>
        <p:nvSpPr>
          <p:cNvPr id="20487" name="Text Box 7"/>
          <p:cNvSpPr txBox="1">
            <a:spLocks noChangeArrowheads="1"/>
          </p:cNvSpPr>
          <p:nvPr/>
        </p:nvSpPr>
        <p:spPr bwMode="auto">
          <a:xfrm>
            <a:off x="3563938" y="3716338"/>
            <a:ext cx="2376487" cy="714375"/>
          </a:xfrm>
          <a:prstGeom prst="rect">
            <a:avLst/>
          </a:prstGeom>
          <a:solidFill>
            <a:srgbClr val="CCFFCC"/>
          </a:solidFill>
          <a:ln w="12700" cmpd="sng">
            <a:solidFill>
              <a:srgbClr val="80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sz="4000" b="1">
                <a:solidFill>
                  <a:srgbClr val="990000"/>
                </a:solidFill>
                <a:latin typeface="楷体_GB2312" pitchFamily="49" charset="-122"/>
                <a:ea typeface="楷体_GB2312" pitchFamily="49" charset="-122"/>
              </a:rPr>
              <a:t>清幽秀丽</a:t>
            </a:r>
          </a:p>
        </p:txBody>
      </p:sp>
      <p:sp>
        <p:nvSpPr>
          <p:cNvPr id="20488" name="Text Box 8"/>
          <p:cNvSpPr txBox="1">
            <a:spLocks noChangeArrowheads="1"/>
          </p:cNvSpPr>
          <p:nvPr/>
        </p:nvSpPr>
        <p:spPr bwMode="auto">
          <a:xfrm>
            <a:off x="3492500" y="4941888"/>
            <a:ext cx="1503363" cy="714375"/>
          </a:xfrm>
          <a:prstGeom prst="rect">
            <a:avLst/>
          </a:prstGeom>
          <a:solidFill>
            <a:srgbClr val="CCFFCC"/>
          </a:solidFill>
          <a:ln w="12700" cmpd="sng">
            <a:solidFill>
              <a:srgbClr val="80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sz="4000" b="1">
                <a:solidFill>
                  <a:srgbClr val="990000"/>
                </a:solidFill>
                <a:latin typeface="楷体_GB2312" pitchFamily="49" charset="-122"/>
                <a:ea typeface="楷体_GB2312" pitchFamily="49" charset="-122"/>
              </a:rPr>
              <a:t>凄凉 </a:t>
            </a:r>
          </a:p>
        </p:txBody>
      </p:sp>
      <p:sp>
        <p:nvSpPr>
          <p:cNvPr id="20489" name="Rectangle 9"/>
          <p:cNvSpPr>
            <a:spLocks noChangeArrowheads="1"/>
          </p:cNvSpPr>
          <p:nvPr/>
        </p:nvSpPr>
        <p:spPr bwMode="auto">
          <a:xfrm>
            <a:off x="1835150" y="3716338"/>
            <a:ext cx="1657350" cy="714375"/>
          </a:xfrm>
          <a:prstGeom prst="rect">
            <a:avLst/>
          </a:prstGeom>
          <a:solidFill>
            <a:srgbClr val="CCFFCC"/>
          </a:solidFill>
          <a:ln w="12700" cmpd="sng">
            <a:solidFill>
              <a:srgbClr val="80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sz="4000" b="1">
                <a:solidFill>
                  <a:srgbClr val="990000"/>
                </a:solidFill>
                <a:latin typeface="楷体_GB2312" pitchFamily="49" charset="-122"/>
                <a:ea typeface="楷体_GB2312" pitchFamily="49" charset="-122"/>
              </a:rPr>
              <a:t>春冬</a:t>
            </a:r>
          </a:p>
        </p:txBody>
      </p:sp>
      <p:sp>
        <p:nvSpPr>
          <p:cNvPr id="20490" name="Rectangle 10"/>
          <p:cNvSpPr>
            <a:spLocks noChangeArrowheads="1"/>
          </p:cNvSpPr>
          <p:nvPr/>
        </p:nvSpPr>
        <p:spPr bwMode="auto">
          <a:xfrm>
            <a:off x="1905000" y="4953000"/>
            <a:ext cx="1447800" cy="714375"/>
          </a:xfrm>
          <a:prstGeom prst="rect">
            <a:avLst/>
          </a:prstGeom>
          <a:solidFill>
            <a:srgbClr val="CCFFCC"/>
          </a:solidFill>
          <a:ln w="12700" cmpd="sng">
            <a:solidFill>
              <a:srgbClr val="80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sz="4000" b="1">
                <a:solidFill>
                  <a:srgbClr val="990000"/>
                </a:solidFill>
                <a:latin typeface="楷体_GB2312" pitchFamily="49" charset="-122"/>
                <a:ea typeface="楷体_GB2312" pitchFamily="49" charset="-122"/>
              </a:rPr>
              <a:t>秋：</a:t>
            </a:r>
          </a:p>
        </p:txBody>
      </p:sp>
      <p:grpSp>
        <p:nvGrpSpPr>
          <p:cNvPr id="20491" name="Group 11"/>
          <p:cNvGrpSpPr>
            <a:grpSpLocks/>
          </p:cNvGrpSpPr>
          <p:nvPr/>
        </p:nvGrpSpPr>
        <p:grpSpPr bwMode="auto">
          <a:xfrm>
            <a:off x="533400" y="1447800"/>
            <a:ext cx="762000" cy="762000"/>
            <a:chOff x="0" y="0"/>
            <a:chExt cx="480" cy="480"/>
          </a:xfrm>
        </p:grpSpPr>
        <p:sp>
          <p:nvSpPr>
            <p:cNvPr id="20492" name="Rectangle 12"/>
            <p:cNvSpPr>
              <a:spLocks noChangeArrowheads="1"/>
            </p:cNvSpPr>
            <p:nvPr/>
          </p:nvSpPr>
          <p:spPr bwMode="auto">
            <a:xfrm>
              <a:off x="0" y="0"/>
              <a:ext cx="480" cy="480"/>
            </a:xfrm>
            <a:prstGeom prst="rect">
              <a:avLst/>
            </a:prstGeom>
            <a:solidFill>
              <a:srgbClr val="CCFFCC"/>
            </a:solidFill>
            <a:ln w="9525" cmpd="sng">
              <a:solidFill>
                <a:srgbClr val="80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493" name="WordArt 13"/>
            <p:cNvSpPr>
              <a:spLocks noChangeArrowheads="1" noChangeShapeType="1"/>
            </p:cNvSpPr>
            <p:nvPr/>
          </p:nvSpPr>
          <p:spPr bwMode="auto">
            <a:xfrm>
              <a:off x="96" y="96"/>
              <a:ext cx="288" cy="288"/>
            </a:xfrm>
            <a:prstGeom prst="rect">
              <a:avLst/>
            </a:prstGeom>
          </p:spPr>
          <p:txBody>
            <a:bodyPr wrap="none" fromWordArt="1">
              <a:prstTxWarp prst="textPlain">
                <a:avLst>
                  <a:gd name="adj" fmla="val 50000"/>
                </a:avLst>
              </a:prstTxWarp>
            </a:bodyPr>
            <a:lstStyle/>
            <a:p>
              <a:pPr algn="ctr"/>
              <a:r>
                <a:rPr lang="zh-CN" altLang="en-US" sz="3600">
                  <a:ln w="9525" cmpd="sng">
                    <a:solidFill>
                      <a:srgbClr val="0000FF"/>
                    </a:solidFill>
                    <a:round/>
                    <a:headEnd/>
                    <a:tailEnd/>
                  </a:ln>
                  <a:solidFill>
                    <a:srgbClr val="0000FF"/>
                  </a:solidFill>
                  <a:effectLst>
                    <a:outerShdw dist="35921" dir="2700000" algn="ctr" rotWithShape="0">
                      <a:srgbClr val="C0C0C0"/>
                    </a:outerShdw>
                  </a:effectLst>
                  <a:latin typeface="楷体_GB2312"/>
                </a:rPr>
                <a:t>山</a:t>
              </a:r>
            </a:p>
          </p:txBody>
        </p:sp>
      </p:grpSp>
      <p:sp>
        <p:nvSpPr>
          <p:cNvPr id="20494" name="Text Box 14"/>
          <p:cNvSpPr txBox="1">
            <a:spLocks noChangeArrowheads="1"/>
          </p:cNvSpPr>
          <p:nvPr/>
        </p:nvSpPr>
        <p:spPr bwMode="auto">
          <a:xfrm>
            <a:off x="5867400" y="1341438"/>
            <a:ext cx="1893888" cy="711200"/>
          </a:xfrm>
          <a:prstGeom prst="rect">
            <a:avLst/>
          </a:prstGeom>
          <a:solidFill>
            <a:srgbClr val="99FFCC"/>
          </a:solidFill>
          <a:ln w="9525" cmpd="sng">
            <a:solidFill>
              <a:srgbClr val="99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sz="4000" b="1">
                <a:solidFill>
                  <a:srgbClr val="FF0000"/>
                </a:solidFill>
                <a:ea typeface="黑体" panose="02010609060101010101" pitchFamily="49" charset="-122"/>
              </a:rPr>
              <a:t>雄壮美</a:t>
            </a:r>
          </a:p>
        </p:txBody>
      </p:sp>
      <p:sp>
        <p:nvSpPr>
          <p:cNvPr id="20495" name="Text Box 15"/>
          <p:cNvSpPr txBox="1">
            <a:spLocks noChangeArrowheads="1"/>
          </p:cNvSpPr>
          <p:nvPr/>
        </p:nvSpPr>
        <p:spPr bwMode="auto">
          <a:xfrm>
            <a:off x="5867400" y="2420938"/>
            <a:ext cx="1871663" cy="711200"/>
          </a:xfrm>
          <a:prstGeom prst="rect">
            <a:avLst/>
          </a:prstGeom>
          <a:solidFill>
            <a:srgbClr val="99FFCC"/>
          </a:solidFill>
          <a:ln w="9525" cmpd="sng">
            <a:solidFill>
              <a:srgbClr val="99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sz="4000" b="1">
                <a:solidFill>
                  <a:srgbClr val="FF0000"/>
                </a:solidFill>
                <a:ea typeface="黑体" panose="02010609060101010101" pitchFamily="49" charset="-122"/>
              </a:rPr>
              <a:t>奔放美</a:t>
            </a:r>
            <a:endParaRPr lang="zh-CN" sz="4000" b="1">
              <a:solidFill>
                <a:srgbClr val="FF0000"/>
              </a:solidFill>
            </a:endParaRPr>
          </a:p>
        </p:txBody>
      </p:sp>
      <p:sp>
        <p:nvSpPr>
          <p:cNvPr id="20496" name="Text Box 16"/>
          <p:cNvSpPr txBox="1">
            <a:spLocks noChangeArrowheads="1"/>
          </p:cNvSpPr>
          <p:nvPr/>
        </p:nvSpPr>
        <p:spPr bwMode="auto">
          <a:xfrm>
            <a:off x="6156325" y="3716338"/>
            <a:ext cx="1943100" cy="711200"/>
          </a:xfrm>
          <a:prstGeom prst="rect">
            <a:avLst/>
          </a:prstGeom>
          <a:solidFill>
            <a:srgbClr val="99FFCC"/>
          </a:solidFill>
          <a:ln w="9525" cmpd="sng">
            <a:solidFill>
              <a:srgbClr val="99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sz="4000" b="1">
                <a:solidFill>
                  <a:srgbClr val="FF0000"/>
                </a:solidFill>
                <a:ea typeface="黑体" panose="02010609060101010101" pitchFamily="49" charset="-122"/>
              </a:rPr>
              <a:t>清悠美</a:t>
            </a:r>
          </a:p>
        </p:txBody>
      </p:sp>
      <p:sp>
        <p:nvSpPr>
          <p:cNvPr id="20497" name="Text Box 17"/>
          <p:cNvSpPr txBox="1">
            <a:spLocks noChangeArrowheads="1"/>
          </p:cNvSpPr>
          <p:nvPr/>
        </p:nvSpPr>
        <p:spPr bwMode="auto">
          <a:xfrm>
            <a:off x="5940425" y="4941888"/>
            <a:ext cx="1944688" cy="711200"/>
          </a:xfrm>
          <a:prstGeom prst="rect">
            <a:avLst/>
          </a:prstGeom>
          <a:solidFill>
            <a:srgbClr val="99FFCC"/>
          </a:solidFill>
          <a:ln w="9525" cmpd="sng">
            <a:solidFill>
              <a:srgbClr val="99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sz="4000" b="1">
                <a:solidFill>
                  <a:srgbClr val="FF0000"/>
                </a:solidFill>
                <a:ea typeface="黑体" panose="02010609060101010101" pitchFamily="49" charset="-122"/>
              </a:rPr>
              <a:t>凄婉美</a:t>
            </a:r>
          </a:p>
        </p:txBody>
      </p:sp>
      <p:sp>
        <p:nvSpPr>
          <p:cNvPr id="20498" name="Text Box 18"/>
          <p:cNvSpPr txBox="1">
            <a:spLocks noChangeArrowheads="1"/>
          </p:cNvSpPr>
          <p:nvPr/>
        </p:nvSpPr>
        <p:spPr bwMode="auto">
          <a:xfrm>
            <a:off x="8243888" y="1916113"/>
            <a:ext cx="900112" cy="31067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sz="4400" b="1">
                <a:solidFill>
                  <a:srgbClr val="FF0066"/>
                </a:solidFill>
                <a:ea typeface="黑体" panose="02010609060101010101" pitchFamily="49" charset="-122"/>
              </a:rPr>
              <a:t>热爱</a:t>
            </a:r>
          </a:p>
          <a:p>
            <a:pPr>
              <a:spcBef>
                <a:spcPct val="50000"/>
              </a:spcBef>
            </a:pPr>
            <a:r>
              <a:rPr lang="zh-CN" sz="4400" b="1">
                <a:solidFill>
                  <a:srgbClr val="FF0066"/>
                </a:solidFill>
                <a:ea typeface="黑体" panose="02010609060101010101" pitchFamily="49" charset="-122"/>
              </a:rPr>
              <a:t>赞美</a:t>
            </a:r>
          </a:p>
        </p:txBody>
      </p:sp>
    </p:spTree>
    <p:custDataLst>
      <p:tags r:id="rId1"/>
    </p:custDataLst>
    <p:extLst>
      <p:ext uri="{BB962C8B-B14F-4D97-AF65-F5344CB8AC3E}">
        <p14:creationId xmlns:p14="http://schemas.microsoft.com/office/powerpoint/2010/main" xmlns="" val="1008124550"/>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blinds(horizontal)">
                                      <p:cBhvr>
                                        <p:cTn id="7" dur="500"/>
                                        <p:tgtEl>
                                          <p:spTgt spid="2048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486"/>
                                        </p:tgtEl>
                                        <p:attrNameLst>
                                          <p:attrName>style.visibility</p:attrName>
                                        </p:attrNameLst>
                                      </p:cBhvr>
                                      <p:to>
                                        <p:strVal val="visible"/>
                                      </p:to>
                                    </p:set>
                                    <p:animEffect transition="in" filter="blinds(horizontal)">
                                      <p:cBhvr>
                                        <p:cTn id="12" dur="500"/>
                                        <p:tgtEl>
                                          <p:spTgt spid="2048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0487"/>
                                        </p:tgtEl>
                                        <p:attrNameLst>
                                          <p:attrName>style.visibility</p:attrName>
                                        </p:attrNameLst>
                                      </p:cBhvr>
                                      <p:to>
                                        <p:strVal val="visible"/>
                                      </p:to>
                                    </p:set>
                                    <p:animEffect transition="in" filter="blinds(horizontal)">
                                      <p:cBhvr>
                                        <p:cTn id="17" dur="500"/>
                                        <p:tgtEl>
                                          <p:spTgt spid="2048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0488"/>
                                        </p:tgtEl>
                                        <p:attrNameLst>
                                          <p:attrName>style.visibility</p:attrName>
                                        </p:attrNameLst>
                                      </p:cBhvr>
                                      <p:to>
                                        <p:strVal val="visible"/>
                                      </p:to>
                                    </p:set>
                                    <p:animEffect transition="in" filter="blinds(horizontal)">
                                      <p:cBhvr>
                                        <p:cTn id="22" dur="500"/>
                                        <p:tgtEl>
                                          <p:spTgt spid="2048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20494"/>
                                        </p:tgtEl>
                                        <p:attrNameLst>
                                          <p:attrName>style.visibility</p:attrName>
                                        </p:attrNameLst>
                                      </p:cBhvr>
                                      <p:to>
                                        <p:strVal val="visible"/>
                                      </p:to>
                                    </p:set>
                                    <p:anim calcmode="lin" valueType="num">
                                      <p:cBhvr additive="base">
                                        <p:cTn id="27" dur="500" fill="hold"/>
                                        <p:tgtEl>
                                          <p:spTgt spid="20494"/>
                                        </p:tgtEl>
                                        <p:attrNameLst>
                                          <p:attrName>ppt_x</p:attrName>
                                        </p:attrNameLst>
                                      </p:cBhvr>
                                      <p:tavLst>
                                        <p:tav tm="0">
                                          <p:val>
                                            <p:strVal val="1+#ppt_w/2"/>
                                          </p:val>
                                        </p:tav>
                                        <p:tav tm="100000">
                                          <p:val>
                                            <p:strVal val="#ppt_x"/>
                                          </p:val>
                                        </p:tav>
                                      </p:tavLst>
                                    </p:anim>
                                    <p:anim calcmode="lin" valueType="num">
                                      <p:cBhvr additive="base">
                                        <p:cTn id="28" dur="500" fill="hold"/>
                                        <p:tgtEl>
                                          <p:spTgt spid="20494"/>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20495"/>
                                        </p:tgtEl>
                                        <p:attrNameLst>
                                          <p:attrName>style.visibility</p:attrName>
                                        </p:attrNameLst>
                                      </p:cBhvr>
                                      <p:to>
                                        <p:strVal val="visible"/>
                                      </p:to>
                                    </p:set>
                                    <p:anim calcmode="lin" valueType="num">
                                      <p:cBhvr additive="base">
                                        <p:cTn id="33" dur="500" fill="hold"/>
                                        <p:tgtEl>
                                          <p:spTgt spid="20495"/>
                                        </p:tgtEl>
                                        <p:attrNameLst>
                                          <p:attrName>ppt_x</p:attrName>
                                        </p:attrNameLst>
                                      </p:cBhvr>
                                      <p:tavLst>
                                        <p:tav tm="0">
                                          <p:val>
                                            <p:strVal val="1+#ppt_w/2"/>
                                          </p:val>
                                        </p:tav>
                                        <p:tav tm="100000">
                                          <p:val>
                                            <p:strVal val="#ppt_x"/>
                                          </p:val>
                                        </p:tav>
                                      </p:tavLst>
                                    </p:anim>
                                    <p:anim calcmode="lin" valueType="num">
                                      <p:cBhvr additive="base">
                                        <p:cTn id="34" dur="500" fill="hold"/>
                                        <p:tgtEl>
                                          <p:spTgt spid="20495"/>
                                        </p:tgtEl>
                                        <p:attrNameLst>
                                          <p:attrName>ppt_y</p:attrName>
                                        </p:attrNameLst>
                                      </p:cBhvr>
                                      <p:tavLst>
                                        <p:tav tm="0">
                                          <p:val>
                                            <p:strVal val="#ppt_y"/>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2" fill="hold" grpId="0" nodeType="clickEffect">
                                  <p:stCondLst>
                                    <p:cond delay="0"/>
                                  </p:stCondLst>
                                  <p:childTnLst>
                                    <p:set>
                                      <p:cBhvr>
                                        <p:cTn id="38" dur="1" fill="hold">
                                          <p:stCondLst>
                                            <p:cond delay="0"/>
                                          </p:stCondLst>
                                        </p:cTn>
                                        <p:tgtEl>
                                          <p:spTgt spid="20496"/>
                                        </p:tgtEl>
                                        <p:attrNameLst>
                                          <p:attrName>style.visibility</p:attrName>
                                        </p:attrNameLst>
                                      </p:cBhvr>
                                      <p:to>
                                        <p:strVal val="visible"/>
                                      </p:to>
                                    </p:set>
                                    <p:anim calcmode="lin" valueType="num">
                                      <p:cBhvr additive="base">
                                        <p:cTn id="39" dur="500" fill="hold"/>
                                        <p:tgtEl>
                                          <p:spTgt spid="20496"/>
                                        </p:tgtEl>
                                        <p:attrNameLst>
                                          <p:attrName>ppt_x</p:attrName>
                                        </p:attrNameLst>
                                      </p:cBhvr>
                                      <p:tavLst>
                                        <p:tav tm="0">
                                          <p:val>
                                            <p:strVal val="1+#ppt_w/2"/>
                                          </p:val>
                                        </p:tav>
                                        <p:tav tm="100000">
                                          <p:val>
                                            <p:strVal val="#ppt_x"/>
                                          </p:val>
                                        </p:tav>
                                      </p:tavLst>
                                    </p:anim>
                                    <p:anim calcmode="lin" valueType="num">
                                      <p:cBhvr additive="base">
                                        <p:cTn id="40" dur="500" fill="hold"/>
                                        <p:tgtEl>
                                          <p:spTgt spid="20496"/>
                                        </p:tgtEl>
                                        <p:attrNameLst>
                                          <p:attrName>ppt_y</p:attrName>
                                        </p:attrNameLst>
                                      </p:cBhvr>
                                      <p:tavLst>
                                        <p:tav tm="0">
                                          <p:val>
                                            <p:strVal val="#ppt_y"/>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20497"/>
                                        </p:tgtEl>
                                        <p:attrNameLst>
                                          <p:attrName>style.visibility</p:attrName>
                                        </p:attrNameLst>
                                      </p:cBhvr>
                                      <p:to>
                                        <p:strVal val="visible"/>
                                      </p:to>
                                    </p:set>
                                    <p:anim calcmode="lin" valueType="num">
                                      <p:cBhvr additive="base">
                                        <p:cTn id="45" dur="500" fill="hold"/>
                                        <p:tgtEl>
                                          <p:spTgt spid="20497"/>
                                        </p:tgtEl>
                                        <p:attrNameLst>
                                          <p:attrName>ppt_x</p:attrName>
                                        </p:attrNameLst>
                                      </p:cBhvr>
                                      <p:tavLst>
                                        <p:tav tm="0">
                                          <p:val>
                                            <p:strVal val="1+#ppt_w/2"/>
                                          </p:val>
                                        </p:tav>
                                        <p:tav tm="100000">
                                          <p:val>
                                            <p:strVal val="#ppt_x"/>
                                          </p:val>
                                        </p:tav>
                                      </p:tavLst>
                                    </p:anim>
                                    <p:anim calcmode="lin" valueType="num">
                                      <p:cBhvr additive="base">
                                        <p:cTn id="46" dur="500" fill="hold"/>
                                        <p:tgtEl>
                                          <p:spTgt spid="20497"/>
                                        </p:tgtEl>
                                        <p:attrNameLst>
                                          <p:attrName>ppt_y</p:attrName>
                                        </p:attrNameLst>
                                      </p:cBhvr>
                                      <p:tavLst>
                                        <p:tav tm="0">
                                          <p:val>
                                            <p:strVal val="#ppt_y"/>
                                          </p:val>
                                        </p:tav>
                                        <p:tav tm="100000">
                                          <p:val>
                                            <p:strVal val="#ppt_y"/>
                                          </p:val>
                                        </p:tav>
                                      </p:tavLst>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2" presetClass="entr" presetSubtype="2" fill="hold" grpId="0" nodeType="clickEffect">
                                  <p:stCondLst>
                                    <p:cond delay="0"/>
                                  </p:stCondLst>
                                  <p:childTnLst>
                                    <p:set>
                                      <p:cBhvr>
                                        <p:cTn id="50" dur="1" fill="hold">
                                          <p:stCondLst>
                                            <p:cond delay="0"/>
                                          </p:stCondLst>
                                        </p:cTn>
                                        <p:tgtEl>
                                          <p:spTgt spid="20498"/>
                                        </p:tgtEl>
                                        <p:attrNameLst>
                                          <p:attrName>style.visibility</p:attrName>
                                        </p:attrNameLst>
                                      </p:cBhvr>
                                      <p:to>
                                        <p:strVal val="visible"/>
                                      </p:to>
                                    </p:set>
                                    <p:anim calcmode="lin" valueType="num">
                                      <p:cBhvr additive="base">
                                        <p:cTn id="51" dur="500" fill="hold"/>
                                        <p:tgtEl>
                                          <p:spTgt spid="20498"/>
                                        </p:tgtEl>
                                        <p:attrNameLst>
                                          <p:attrName>ppt_x</p:attrName>
                                        </p:attrNameLst>
                                      </p:cBhvr>
                                      <p:tavLst>
                                        <p:tav tm="0">
                                          <p:val>
                                            <p:strVal val="1+#ppt_w/2"/>
                                          </p:val>
                                        </p:tav>
                                        <p:tav tm="100000">
                                          <p:val>
                                            <p:strVal val="#ppt_x"/>
                                          </p:val>
                                        </p:tav>
                                      </p:tavLst>
                                    </p:anim>
                                    <p:anim calcmode="lin" valueType="num">
                                      <p:cBhvr additive="base">
                                        <p:cTn id="52" dur="500" fill="hold"/>
                                        <p:tgtEl>
                                          <p:spTgt spid="204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animBg="1" autoUpdateAnimBg="0"/>
      <p:bldP spid="20486" grpId="0" animBg="1" autoUpdateAnimBg="0"/>
      <p:bldP spid="20487" grpId="0" animBg="1" autoUpdateAnimBg="0"/>
      <p:bldP spid="20488" grpId="0" animBg="1" autoUpdateAnimBg="0"/>
      <p:bldP spid="20494" grpId="0" animBg="1" autoUpdateAnimBg="0"/>
      <p:bldP spid="20495" grpId="0" animBg="1" autoUpdateAnimBg="0"/>
      <p:bldP spid="20496" grpId="0" animBg="1" autoUpdateAnimBg="0"/>
      <p:bldP spid="20497" grpId="0" animBg="1" autoUpdateAnimBg="0"/>
      <p:bldP spid="20498"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0" y="762000"/>
            <a:ext cx="9144000" cy="5038725"/>
          </a:xfrm>
          <a:prstGeom prst="rect">
            <a:avLst/>
          </a:prstGeom>
          <a:noFill/>
          <a:ln w="9525" cmpd="sng">
            <a:solidFill>
              <a:schemeClr val="bg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nSpc>
                <a:spcPct val="150000"/>
              </a:lnSpc>
            </a:pPr>
            <a:r>
              <a:rPr lang="zh-CN" sz="4000" b="1"/>
              <a:t>全文：</a:t>
            </a:r>
          </a:p>
          <a:p>
            <a:pPr>
              <a:lnSpc>
                <a:spcPct val="150000"/>
              </a:lnSpc>
            </a:pPr>
            <a:r>
              <a:rPr lang="zh-CN" sz="4000" b="1">
                <a:solidFill>
                  <a:schemeClr val="accent2"/>
                </a:solidFill>
              </a:rPr>
              <a:t> </a:t>
            </a:r>
            <a:r>
              <a:rPr lang="zh-CN" sz="4000" b="1">
                <a:solidFill>
                  <a:srgbClr val="FF0000"/>
                </a:solidFill>
              </a:rPr>
              <a:t>山</a:t>
            </a:r>
            <a:r>
              <a:rPr lang="zh-CN" altLang="zh-CN" sz="4000" b="1"/>
              <a:t>———</a:t>
            </a:r>
          </a:p>
          <a:p>
            <a:pPr>
              <a:lnSpc>
                <a:spcPct val="150000"/>
              </a:lnSpc>
            </a:pPr>
            <a:r>
              <a:rPr lang="zh-CN" altLang="zh-CN" sz="4000" b="1">
                <a:solidFill>
                  <a:schemeClr val="accent2"/>
                </a:solidFill>
              </a:rPr>
              <a:t> </a:t>
            </a:r>
            <a:r>
              <a:rPr lang="zh-CN" sz="4000" b="1">
                <a:solidFill>
                  <a:srgbClr val="FF0000"/>
                </a:solidFill>
              </a:rPr>
              <a:t>夏水</a:t>
            </a:r>
            <a:r>
              <a:rPr lang="zh-CN" altLang="zh-CN" sz="4000" b="1"/>
              <a:t>——</a:t>
            </a:r>
          </a:p>
          <a:p>
            <a:pPr>
              <a:lnSpc>
                <a:spcPct val="150000"/>
              </a:lnSpc>
            </a:pPr>
            <a:r>
              <a:rPr lang="zh-CN" altLang="zh-CN" sz="4000" b="1">
                <a:solidFill>
                  <a:schemeClr val="accent2"/>
                </a:solidFill>
              </a:rPr>
              <a:t> </a:t>
            </a:r>
            <a:r>
              <a:rPr lang="zh-CN" sz="4000" b="1">
                <a:solidFill>
                  <a:srgbClr val="FF0000"/>
                </a:solidFill>
              </a:rPr>
              <a:t>春冬景色</a:t>
            </a:r>
            <a:r>
              <a:rPr lang="zh-CN" altLang="zh-CN" sz="4000" b="1"/>
              <a:t>——</a:t>
            </a:r>
          </a:p>
          <a:p>
            <a:pPr>
              <a:lnSpc>
                <a:spcPct val="150000"/>
              </a:lnSpc>
            </a:pPr>
            <a:r>
              <a:rPr lang="zh-CN" altLang="zh-CN" sz="4000" b="1">
                <a:solidFill>
                  <a:schemeClr val="accent2"/>
                </a:solidFill>
              </a:rPr>
              <a:t> </a:t>
            </a:r>
            <a:r>
              <a:rPr lang="zh-CN" sz="4000" b="1">
                <a:solidFill>
                  <a:srgbClr val="FF0000"/>
                </a:solidFill>
              </a:rPr>
              <a:t>萧瑟之秋</a:t>
            </a:r>
            <a:r>
              <a:rPr lang="zh-CN" altLang="zh-CN" sz="4000" b="1"/>
              <a:t>—— </a:t>
            </a:r>
          </a:p>
          <a:p>
            <a:r>
              <a:rPr lang="zh-CN" altLang="zh-CN" b="1"/>
              <a:t>                                                              </a:t>
            </a:r>
          </a:p>
        </p:txBody>
      </p:sp>
      <p:sp>
        <p:nvSpPr>
          <p:cNvPr id="21507" name="Text Box 3"/>
          <p:cNvSpPr txBox="1">
            <a:spLocks noChangeArrowheads="1"/>
          </p:cNvSpPr>
          <p:nvPr/>
        </p:nvSpPr>
        <p:spPr bwMode="auto">
          <a:xfrm>
            <a:off x="3492500" y="0"/>
            <a:ext cx="4392613" cy="762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sz="4400" b="1">
                <a:solidFill>
                  <a:srgbClr val="FF0000"/>
                </a:solidFill>
              </a:rPr>
              <a:t>描写动静结合</a:t>
            </a:r>
            <a:endParaRPr lang="zh-CN" sz="4400">
              <a:solidFill>
                <a:srgbClr val="FF0000"/>
              </a:solidFill>
            </a:endParaRPr>
          </a:p>
        </p:txBody>
      </p:sp>
      <p:sp>
        <p:nvSpPr>
          <p:cNvPr id="21508" name="Rectangle 4"/>
          <p:cNvSpPr>
            <a:spLocks noChangeArrowheads="1"/>
          </p:cNvSpPr>
          <p:nvPr/>
        </p:nvSpPr>
        <p:spPr bwMode="auto">
          <a:xfrm>
            <a:off x="3419475" y="4868863"/>
            <a:ext cx="5472113" cy="16160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nSpc>
                <a:spcPct val="125000"/>
              </a:lnSpc>
            </a:pPr>
            <a:r>
              <a:rPr lang="zh-CN" sz="4000" b="1"/>
              <a:t>动中有静，文气沉重、弛缓、凄 清、  悲凉</a:t>
            </a:r>
          </a:p>
        </p:txBody>
      </p:sp>
      <p:sp>
        <p:nvSpPr>
          <p:cNvPr id="21509" name="Rectangle 5"/>
          <p:cNvSpPr>
            <a:spLocks noChangeArrowheads="1"/>
          </p:cNvSpPr>
          <p:nvPr/>
        </p:nvSpPr>
        <p:spPr bwMode="auto">
          <a:xfrm>
            <a:off x="3635375" y="3573463"/>
            <a:ext cx="3887788" cy="13112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sz="4000" b="1"/>
              <a:t>静中微动，文气轻松晓畅</a:t>
            </a:r>
          </a:p>
        </p:txBody>
      </p:sp>
      <p:sp>
        <p:nvSpPr>
          <p:cNvPr id="21510" name="Rectangle 6"/>
          <p:cNvSpPr>
            <a:spLocks noChangeArrowheads="1"/>
          </p:cNvSpPr>
          <p:nvPr/>
        </p:nvSpPr>
        <p:spPr bwMode="auto">
          <a:xfrm>
            <a:off x="3708400" y="2781300"/>
            <a:ext cx="4260850" cy="701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sz="4000" b="1"/>
              <a:t>动，文气激烈紧张</a:t>
            </a:r>
          </a:p>
        </p:txBody>
      </p:sp>
      <p:sp>
        <p:nvSpPr>
          <p:cNvPr id="21511" name="Rectangle 7"/>
          <p:cNvSpPr>
            <a:spLocks noChangeArrowheads="1"/>
          </p:cNvSpPr>
          <p:nvPr/>
        </p:nvSpPr>
        <p:spPr bwMode="auto">
          <a:xfrm>
            <a:off x="3708400" y="1916113"/>
            <a:ext cx="4260850" cy="701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sz="4000" b="1"/>
              <a:t>静，文气平静舒缓</a:t>
            </a:r>
          </a:p>
        </p:txBody>
      </p:sp>
    </p:spTree>
    <p:extLst>
      <p:ext uri="{BB962C8B-B14F-4D97-AF65-F5344CB8AC3E}">
        <p14:creationId xmlns:p14="http://schemas.microsoft.com/office/powerpoint/2010/main" xmlns="" val="977351916"/>
      </p:ext>
    </p:extLst>
  </p:cSld>
  <p:clrMapOvr>
    <a:masterClrMapping/>
  </p:clrMapOvr>
  <mc:AlternateContent xmlns:mc="http://schemas.openxmlformats.org/markup-compatibility/2006">
    <mc:Choice xmlns:p14="http://schemas.microsoft.com/office/powerpoint/2010/main" xmlns="" Requires="p14">
      <p:transition spd="slow" p14:dur="2000" advTm="16781"/>
    </mc:Choice>
    <mc:Fallback>
      <p:transition spd="slow" advTm="16781"/>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511"/>
                                        </p:tgtEl>
                                        <p:attrNameLst>
                                          <p:attrName>style.visibility</p:attrName>
                                        </p:attrNameLst>
                                      </p:cBhvr>
                                      <p:to>
                                        <p:strVal val="visible"/>
                                      </p:to>
                                    </p:set>
                                    <p:animEffect transition="in" filter="blinds(horizontal)">
                                      <p:cBhvr>
                                        <p:cTn id="7" dur="500"/>
                                        <p:tgtEl>
                                          <p:spTgt spid="215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510"/>
                                        </p:tgtEl>
                                        <p:attrNameLst>
                                          <p:attrName>style.visibility</p:attrName>
                                        </p:attrNameLst>
                                      </p:cBhvr>
                                      <p:to>
                                        <p:strVal val="visible"/>
                                      </p:to>
                                    </p:set>
                                    <p:animEffect transition="in" filter="blinds(horizontal)">
                                      <p:cBhvr>
                                        <p:cTn id="12" dur="500"/>
                                        <p:tgtEl>
                                          <p:spTgt spid="2151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1509"/>
                                        </p:tgtEl>
                                        <p:attrNameLst>
                                          <p:attrName>style.visibility</p:attrName>
                                        </p:attrNameLst>
                                      </p:cBhvr>
                                      <p:to>
                                        <p:strVal val="visible"/>
                                      </p:to>
                                    </p:set>
                                    <p:animEffect transition="in" filter="blinds(horizontal)">
                                      <p:cBhvr>
                                        <p:cTn id="17" dur="500"/>
                                        <p:tgtEl>
                                          <p:spTgt spid="2150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1508"/>
                                        </p:tgtEl>
                                        <p:attrNameLst>
                                          <p:attrName>style.visibility</p:attrName>
                                        </p:attrNameLst>
                                      </p:cBhvr>
                                      <p:to>
                                        <p:strVal val="visible"/>
                                      </p:to>
                                    </p:set>
                                    <p:animEffect transition="in" filter="blinds(horizontal)">
                                      <p:cBhvr>
                                        <p:cTn id="22" dur="500"/>
                                        <p:tgtEl>
                                          <p:spTgt spid="215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autoUpdateAnimBg="0"/>
      <p:bldP spid="21509" grpId="0" autoUpdateAnimBg="0"/>
      <p:bldP spid="21510" grpId="0" autoUpdateAnimBg="0"/>
      <p:bldP spid="21511"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1042988" y="620713"/>
            <a:ext cx="7524750" cy="58832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nSpc>
                <a:spcPct val="150000"/>
              </a:lnSpc>
            </a:pPr>
            <a:r>
              <a:rPr lang="zh-CN" altLang="en-US" sz="4000" b="1"/>
              <a:t>从部分看：第三层</a:t>
            </a:r>
          </a:p>
          <a:p>
            <a:pPr>
              <a:lnSpc>
                <a:spcPct val="150000"/>
              </a:lnSpc>
            </a:pPr>
            <a:r>
              <a:rPr lang="zh-CN" altLang="en-US" sz="4000" b="1"/>
              <a:t>       </a:t>
            </a:r>
            <a:r>
              <a:rPr lang="en-US" altLang="zh-CN" sz="4000" b="1"/>
              <a:t>——</a:t>
            </a:r>
            <a:r>
              <a:rPr lang="zh-CN" altLang="en-US" sz="4000" b="1"/>
              <a:t>素湍、回清</a:t>
            </a:r>
          </a:p>
          <a:p>
            <a:pPr>
              <a:lnSpc>
                <a:spcPct val="150000"/>
              </a:lnSpc>
            </a:pPr>
            <a:r>
              <a:rPr lang="zh-CN" altLang="en-US" sz="4000" b="1"/>
              <a:t>       </a:t>
            </a:r>
            <a:r>
              <a:rPr lang="en-US" altLang="zh-CN" sz="4000" b="1"/>
              <a:t>——</a:t>
            </a:r>
            <a:r>
              <a:rPr lang="zh-CN" altLang="en-US" sz="4000" b="1"/>
              <a:t>绿潭、倒影</a:t>
            </a:r>
          </a:p>
          <a:p>
            <a:pPr>
              <a:lnSpc>
                <a:spcPct val="150000"/>
              </a:lnSpc>
            </a:pPr>
            <a:r>
              <a:rPr lang="zh-CN" altLang="en-US" sz="4000" b="1"/>
              <a:t>       </a:t>
            </a:r>
            <a:r>
              <a:rPr lang="en-US" altLang="zh-CN" sz="4000" b="1"/>
              <a:t>——</a:t>
            </a:r>
            <a:r>
              <a:rPr lang="zh-CN" altLang="en-US" sz="4000" b="1"/>
              <a:t>多生怪柏</a:t>
            </a:r>
          </a:p>
          <a:p>
            <a:pPr>
              <a:lnSpc>
                <a:spcPct val="150000"/>
              </a:lnSpc>
            </a:pPr>
            <a:r>
              <a:rPr lang="zh-CN" altLang="en-US" sz="4000" b="1"/>
              <a:t>       </a:t>
            </a:r>
            <a:r>
              <a:rPr lang="en-US" altLang="zh-CN" sz="4000" b="1"/>
              <a:t>——</a:t>
            </a:r>
            <a:r>
              <a:rPr lang="zh-CN" altLang="en-US" sz="4000" b="1"/>
              <a:t>悬泉瀑布、飞漱其间</a:t>
            </a:r>
          </a:p>
          <a:p>
            <a:pPr>
              <a:lnSpc>
                <a:spcPct val="150000"/>
              </a:lnSpc>
              <a:spcBef>
                <a:spcPct val="50000"/>
              </a:spcBef>
            </a:pPr>
            <a:endParaRPr lang="zh-CN" altLang="en-US" sz="4000" b="1">
              <a:solidFill>
                <a:srgbClr val="006600"/>
              </a:solidFill>
            </a:endParaRPr>
          </a:p>
        </p:txBody>
      </p:sp>
      <p:sp>
        <p:nvSpPr>
          <p:cNvPr id="22531" name="Text Box 3"/>
          <p:cNvSpPr txBox="1">
            <a:spLocks noChangeArrowheads="1"/>
          </p:cNvSpPr>
          <p:nvPr/>
        </p:nvSpPr>
        <p:spPr bwMode="auto">
          <a:xfrm>
            <a:off x="755650" y="1700213"/>
            <a:ext cx="1295400" cy="762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altLang="en-US" sz="4400" b="1">
                <a:solidFill>
                  <a:srgbClr val="FF0000"/>
                </a:solidFill>
              </a:rPr>
              <a:t>动</a:t>
            </a:r>
          </a:p>
        </p:txBody>
      </p:sp>
      <p:sp>
        <p:nvSpPr>
          <p:cNvPr id="22532" name="Text Box 4"/>
          <p:cNvSpPr txBox="1">
            <a:spLocks noChangeArrowheads="1"/>
          </p:cNvSpPr>
          <p:nvPr/>
        </p:nvSpPr>
        <p:spPr bwMode="auto">
          <a:xfrm>
            <a:off x="755650" y="2781300"/>
            <a:ext cx="762000" cy="762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altLang="en-US" sz="4400" b="1">
                <a:solidFill>
                  <a:srgbClr val="FF0000"/>
                </a:solidFill>
              </a:rPr>
              <a:t>静</a:t>
            </a:r>
          </a:p>
        </p:txBody>
      </p:sp>
      <p:sp>
        <p:nvSpPr>
          <p:cNvPr id="22533" name="Text Box 5"/>
          <p:cNvSpPr txBox="1">
            <a:spLocks noChangeArrowheads="1"/>
          </p:cNvSpPr>
          <p:nvPr/>
        </p:nvSpPr>
        <p:spPr bwMode="auto">
          <a:xfrm>
            <a:off x="684213" y="3789363"/>
            <a:ext cx="762000" cy="762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altLang="en-US" sz="4400" b="1">
                <a:solidFill>
                  <a:srgbClr val="FF0000"/>
                </a:solidFill>
              </a:rPr>
              <a:t>静</a:t>
            </a:r>
          </a:p>
        </p:txBody>
      </p:sp>
      <p:sp>
        <p:nvSpPr>
          <p:cNvPr id="22534" name="Text Box 6"/>
          <p:cNvSpPr txBox="1">
            <a:spLocks noChangeArrowheads="1"/>
          </p:cNvSpPr>
          <p:nvPr/>
        </p:nvSpPr>
        <p:spPr bwMode="auto">
          <a:xfrm>
            <a:off x="684213" y="4797425"/>
            <a:ext cx="685800" cy="762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altLang="en-US" sz="4400" b="1">
                <a:solidFill>
                  <a:srgbClr val="FF0000"/>
                </a:solidFill>
              </a:rPr>
              <a:t>动</a:t>
            </a:r>
          </a:p>
        </p:txBody>
      </p:sp>
    </p:spTree>
    <p:custDataLst>
      <p:tags r:id="rId1"/>
    </p:custDataLst>
    <p:extLst>
      <p:ext uri="{BB962C8B-B14F-4D97-AF65-F5344CB8AC3E}">
        <p14:creationId xmlns:p14="http://schemas.microsoft.com/office/powerpoint/2010/main" xmlns="" val="544699174"/>
      </p:ext>
    </p:extLst>
  </p:cSld>
  <p:clrMapOvr>
    <a:masterClrMapping/>
  </p:clrMapOvr>
  <mc:AlternateContent xmlns:mc="http://schemas.openxmlformats.org/markup-compatibility/2006">
    <mc:Choice xmlns:p14="http://schemas.microsoft.com/office/powerpoint/2010/main" xmlns="" Requires="p14">
      <p:transition spd="slow" p14:dur="2000" advTm="4719"/>
    </mc:Choice>
    <mc:Fallback>
      <p:transition spd="slow" advTm="4719"/>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2531"/>
                                        </p:tgtEl>
                                        <p:attrNameLst>
                                          <p:attrName>style.visibility</p:attrName>
                                        </p:attrNameLst>
                                      </p:cBhvr>
                                      <p:to>
                                        <p:strVal val="visible"/>
                                      </p:to>
                                    </p:set>
                                    <p:anim calcmode="lin" valueType="num">
                                      <p:cBhvr>
                                        <p:cTn id="7" dur="1000" fill="hold"/>
                                        <p:tgtEl>
                                          <p:spTgt spid="22531"/>
                                        </p:tgtEl>
                                        <p:attrNameLst>
                                          <p:attrName>ppt_w</p:attrName>
                                        </p:attrNameLst>
                                      </p:cBhvr>
                                      <p:tavLst>
                                        <p:tav tm="0">
                                          <p:val>
                                            <p:fltVal val="0"/>
                                          </p:val>
                                        </p:tav>
                                        <p:tav tm="100000">
                                          <p:val>
                                            <p:strVal val="#ppt_w"/>
                                          </p:val>
                                        </p:tav>
                                      </p:tavLst>
                                    </p:anim>
                                    <p:anim calcmode="lin" valueType="num">
                                      <p:cBhvr>
                                        <p:cTn id="8" dur="1000" fill="hold"/>
                                        <p:tgtEl>
                                          <p:spTgt spid="22531"/>
                                        </p:tgtEl>
                                        <p:attrNameLst>
                                          <p:attrName>ppt_h</p:attrName>
                                        </p:attrNameLst>
                                      </p:cBhvr>
                                      <p:tavLst>
                                        <p:tav tm="0">
                                          <p:val>
                                            <p:fltVal val="0"/>
                                          </p:val>
                                        </p:tav>
                                        <p:tav tm="100000">
                                          <p:val>
                                            <p:strVal val="#ppt_h"/>
                                          </p:val>
                                        </p:tav>
                                      </p:tavLst>
                                    </p:anim>
                                    <p:anim calcmode="lin" valueType="num">
                                      <p:cBhvr>
                                        <p:cTn id="9" dur="1000" fill="hold"/>
                                        <p:tgtEl>
                                          <p:spTgt spid="22531"/>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2531"/>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par>
                    <p:cTn id="11" fill="hold" nodeType="clickPar">
                      <p:stCondLst>
                        <p:cond delay="indefinite"/>
                      </p:stCondLst>
                      <p:childTnLst>
                        <p:par>
                          <p:cTn id="12" fill="hold" nodeType="withGroup">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22532"/>
                                        </p:tgtEl>
                                        <p:attrNameLst>
                                          <p:attrName>style.visibility</p:attrName>
                                        </p:attrNameLst>
                                      </p:cBhvr>
                                      <p:to>
                                        <p:strVal val="visible"/>
                                      </p:to>
                                    </p:set>
                                    <p:anim calcmode="lin" valueType="num">
                                      <p:cBhvr>
                                        <p:cTn id="15" dur="1000" fill="hold"/>
                                        <p:tgtEl>
                                          <p:spTgt spid="22532"/>
                                        </p:tgtEl>
                                        <p:attrNameLst>
                                          <p:attrName>ppt_w</p:attrName>
                                        </p:attrNameLst>
                                      </p:cBhvr>
                                      <p:tavLst>
                                        <p:tav tm="0">
                                          <p:val>
                                            <p:fltVal val="0"/>
                                          </p:val>
                                        </p:tav>
                                        <p:tav tm="100000">
                                          <p:val>
                                            <p:strVal val="#ppt_w"/>
                                          </p:val>
                                        </p:tav>
                                      </p:tavLst>
                                    </p:anim>
                                    <p:anim calcmode="lin" valueType="num">
                                      <p:cBhvr>
                                        <p:cTn id="16" dur="1000" fill="hold"/>
                                        <p:tgtEl>
                                          <p:spTgt spid="22532"/>
                                        </p:tgtEl>
                                        <p:attrNameLst>
                                          <p:attrName>ppt_h</p:attrName>
                                        </p:attrNameLst>
                                      </p:cBhvr>
                                      <p:tavLst>
                                        <p:tav tm="0">
                                          <p:val>
                                            <p:fltVal val="0"/>
                                          </p:val>
                                        </p:tav>
                                        <p:tav tm="100000">
                                          <p:val>
                                            <p:strVal val="#ppt_h"/>
                                          </p:val>
                                        </p:tav>
                                      </p:tavLst>
                                    </p:anim>
                                    <p:anim calcmode="lin" valueType="num">
                                      <p:cBhvr>
                                        <p:cTn id="17" dur="1000" fill="hold"/>
                                        <p:tgtEl>
                                          <p:spTgt spid="22532"/>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22532"/>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13"/>
                                            </p:cond>
                                          </p:stCondLst>
                                          <p:endCondLst>
                                            <p:cond evt="onStopAudio" delay="0">
                                              <p:tgtEl>
                                                <p:sldTgt/>
                                              </p:tgtEl>
                                            </p:cond>
                                          </p:endCondLst>
                                        </p:cTn>
                                        <p:tgtEl>
                                          <p:sndTgt r:embed="rId3" name="chimes.wav"/>
                                        </p:tgtEl>
                                      </p:cMediaNode>
                                    </p:audio>
                                  </p:subTnLst>
                                </p:cTn>
                              </p:par>
                            </p:childTnLst>
                          </p:cTn>
                        </p:par>
                      </p:childTnLst>
                    </p:cTn>
                  </p:par>
                  <p:par>
                    <p:cTn id="19" fill="hold" nodeType="clickPar">
                      <p:stCondLst>
                        <p:cond delay="indefinite"/>
                      </p:stCondLst>
                      <p:childTnLst>
                        <p:par>
                          <p:cTn id="20" fill="hold" nodeType="withGroup">
                            <p:stCondLst>
                              <p:cond delay="0"/>
                            </p:stCondLst>
                            <p:childTnLst>
                              <p:par>
                                <p:cTn id="21" presetID="15" presetClass="entr" presetSubtype="0" fill="hold" grpId="0" nodeType="clickEffect">
                                  <p:stCondLst>
                                    <p:cond delay="0"/>
                                  </p:stCondLst>
                                  <p:childTnLst>
                                    <p:set>
                                      <p:cBhvr>
                                        <p:cTn id="22" dur="1" fill="hold">
                                          <p:stCondLst>
                                            <p:cond delay="0"/>
                                          </p:stCondLst>
                                        </p:cTn>
                                        <p:tgtEl>
                                          <p:spTgt spid="22533"/>
                                        </p:tgtEl>
                                        <p:attrNameLst>
                                          <p:attrName>style.visibility</p:attrName>
                                        </p:attrNameLst>
                                      </p:cBhvr>
                                      <p:to>
                                        <p:strVal val="visible"/>
                                      </p:to>
                                    </p:set>
                                    <p:anim calcmode="lin" valueType="num">
                                      <p:cBhvr>
                                        <p:cTn id="23" dur="1000" fill="hold"/>
                                        <p:tgtEl>
                                          <p:spTgt spid="22533"/>
                                        </p:tgtEl>
                                        <p:attrNameLst>
                                          <p:attrName>ppt_w</p:attrName>
                                        </p:attrNameLst>
                                      </p:cBhvr>
                                      <p:tavLst>
                                        <p:tav tm="0">
                                          <p:val>
                                            <p:fltVal val="0"/>
                                          </p:val>
                                        </p:tav>
                                        <p:tav tm="100000">
                                          <p:val>
                                            <p:strVal val="#ppt_w"/>
                                          </p:val>
                                        </p:tav>
                                      </p:tavLst>
                                    </p:anim>
                                    <p:anim calcmode="lin" valueType="num">
                                      <p:cBhvr>
                                        <p:cTn id="24" dur="1000" fill="hold"/>
                                        <p:tgtEl>
                                          <p:spTgt spid="22533"/>
                                        </p:tgtEl>
                                        <p:attrNameLst>
                                          <p:attrName>ppt_h</p:attrName>
                                        </p:attrNameLst>
                                      </p:cBhvr>
                                      <p:tavLst>
                                        <p:tav tm="0">
                                          <p:val>
                                            <p:fltVal val="0"/>
                                          </p:val>
                                        </p:tav>
                                        <p:tav tm="100000">
                                          <p:val>
                                            <p:strVal val="#ppt_h"/>
                                          </p:val>
                                        </p:tav>
                                      </p:tavLst>
                                    </p:anim>
                                    <p:anim calcmode="lin" valueType="num">
                                      <p:cBhvr>
                                        <p:cTn id="25" dur="1000" fill="hold"/>
                                        <p:tgtEl>
                                          <p:spTgt spid="22533"/>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22533"/>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21"/>
                                            </p:cond>
                                          </p:stCondLst>
                                          <p:endCondLst>
                                            <p:cond evt="onStopAudio" delay="0">
                                              <p:tgtEl>
                                                <p:sldTgt/>
                                              </p:tgtEl>
                                            </p:cond>
                                          </p:endCondLst>
                                        </p:cTn>
                                        <p:tgtEl>
                                          <p:sndTgt r:embed="rId3" name="chimes.wav"/>
                                        </p:tgtEl>
                                      </p:cMediaNode>
                                    </p:audio>
                                  </p:subTnLst>
                                </p:cTn>
                              </p:par>
                            </p:childTnLst>
                          </p:cTn>
                        </p:par>
                      </p:childTnLst>
                    </p:cTn>
                  </p:par>
                  <p:par>
                    <p:cTn id="27" fill="hold" nodeType="clickPar">
                      <p:stCondLst>
                        <p:cond delay="indefinite"/>
                      </p:stCondLst>
                      <p:childTnLst>
                        <p:par>
                          <p:cTn id="28" fill="hold" nodeType="withGroup">
                            <p:stCondLst>
                              <p:cond delay="0"/>
                            </p:stCondLst>
                            <p:childTnLst>
                              <p:par>
                                <p:cTn id="29" presetID="15" presetClass="entr" presetSubtype="0" fill="hold" grpId="0" nodeType="clickEffect">
                                  <p:stCondLst>
                                    <p:cond delay="0"/>
                                  </p:stCondLst>
                                  <p:childTnLst>
                                    <p:set>
                                      <p:cBhvr>
                                        <p:cTn id="30" dur="1" fill="hold">
                                          <p:stCondLst>
                                            <p:cond delay="0"/>
                                          </p:stCondLst>
                                        </p:cTn>
                                        <p:tgtEl>
                                          <p:spTgt spid="22534"/>
                                        </p:tgtEl>
                                        <p:attrNameLst>
                                          <p:attrName>style.visibility</p:attrName>
                                        </p:attrNameLst>
                                      </p:cBhvr>
                                      <p:to>
                                        <p:strVal val="visible"/>
                                      </p:to>
                                    </p:set>
                                    <p:anim calcmode="lin" valueType="num">
                                      <p:cBhvr>
                                        <p:cTn id="31" dur="1000" fill="hold"/>
                                        <p:tgtEl>
                                          <p:spTgt spid="22534"/>
                                        </p:tgtEl>
                                        <p:attrNameLst>
                                          <p:attrName>ppt_w</p:attrName>
                                        </p:attrNameLst>
                                      </p:cBhvr>
                                      <p:tavLst>
                                        <p:tav tm="0">
                                          <p:val>
                                            <p:fltVal val="0"/>
                                          </p:val>
                                        </p:tav>
                                        <p:tav tm="100000">
                                          <p:val>
                                            <p:strVal val="#ppt_w"/>
                                          </p:val>
                                        </p:tav>
                                      </p:tavLst>
                                    </p:anim>
                                    <p:anim calcmode="lin" valueType="num">
                                      <p:cBhvr>
                                        <p:cTn id="32" dur="1000" fill="hold"/>
                                        <p:tgtEl>
                                          <p:spTgt spid="22534"/>
                                        </p:tgtEl>
                                        <p:attrNameLst>
                                          <p:attrName>ppt_h</p:attrName>
                                        </p:attrNameLst>
                                      </p:cBhvr>
                                      <p:tavLst>
                                        <p:tav tm="0">
                                          <p:val>
                                            <p:fltVal val="0"/>
                                          </p:val>
                                        </p:tav>
                                        <p:tav tm="100000">
                                          <p:val>
                                            <p:strVal val="#ppt_h"/>
                                          </p:val>
                                        </p:tav>
                                      </p:tavLst>
                                    </p:anim>
                                    <p:anim calcmode="lin" valueType="num">
                                      <p:cBhvr>
                                        <p:cTn id="33" dur="1000" fill="hold"/>
                                        <p:tgtEl>
                                          <p:spTgt spid="22534"/>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22534"/>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29"/>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autoUpdateAnimBg="0"/>
      <p:bldP spid="22532" grpId="0" autoUpdateAnimBg="0"/>
      <p:bldP spid="22533" grpId="0" autoUpdateAnimBg="0"/>
      <p:bldP spid="22534"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2006311145113722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419600" y="3352800"/>
            <a:ext cx="4724400" cy="3505200"/>
          </a:xfrm>
          <a:prstGeom prst="rect">
            <a:avLst/>
          </a:prstGeom>
          <a:solidFill>
            <a:schemeClr val="bg1"/>
          </a:solidFill>
          <a:ln>
            <a:noFill/>
          </a:ln>
          <a:extLst>
            <a:ext uri="{91240B29-F687-4F45-9708-019B960494DF}">
              <a14:hiddenLine xmlns:a14="http://schemas.microsoft.com/office/drawing/2010/main" xmlns="" w="9525" cmpd="sng">
                <a:solidFill>
                  <a:srgbClr val="000000"/>
                </a:solidFill>
                <a:miter lim="800000"/>
                <a:headEnd/>
                <a:tailEnd/>
              </a14:hiddenLine>
            </a:ext>
          </a:extLst>
        </p:spPr>
      </p:pic>
      <p:pic>
        <p:nvPicPr>
          <p:cNvPr id="23555" name="Picture 3" descr="Img240368456"/>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3200400"/>
            <a:ext cx="4495800" cy="3657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pic>
        <p:nvPicPr>
          <p:cNvPr id="23556" name="Picture 4" descr="200632354913654"/>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572000" y="0"/>
            <a:ext cx="4572000" cy="3352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pic>
        <p:nvPicPr>
          <p:cNvPr id="23557" name="Picture 5" descr="20070626063735"/>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0" y="0"/>
            <a:ext cx="4572000" cy="3297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
        <p:nvSpPr>
          <p:cNvPr id="23558" name="Text Box 6"/>
          <p:cNvSpPr txBox="1">
            <a:spLocks noChangeArrowheads="1"/>
          </p:cNvSpPr>
          <p:nvPr/>
        </p:nvSpPr>
        <p:spPr bwMode="auto">
          <a:xfrm>
            <a:off x="250825" y="1773238"/>
            <a:ext cx="8686800" cy="3503612"/>
          </a:xfrm>
          <a:prstGeom prst="rect">
            <a:avLst/>
          </a:prstGeom>
          <a:solidFill>
            <a:schemeClr val="bg1"/>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sz="3200" b="1">
                <a:latin typeface="Arial" panose="020B0604020202020204" pitchFamily="34" charset="0"/>
              </a:rPr>
              <a:t>各位旅客：欢迎你们来到三峡参观，七百里三峡，雄奇险拔，清幽秀丽．四季风景风格迥异．春冬之时，潭水碧绿，清波回旋，怪柏凌峰，瀑布飞悬；夏季水涨，江流汹涌；秋景凄寒，猿鸣哀转．走进三峡，品尝金黄的蜜橘，登上三峡大坝，感受磅礴气势，多情的三峡风光，热情的三峡人民欢迎各位常游此地．</a:t>
            </a:r>
          </a:p>
        </p:txBody>
      </p:sp>
      <p:grpSp>
        <p:nvGrpSpPr>
          <p:cNvPr id="23559" name="Group 7"/>
          <p:cNvGrpSpPr>
            <a:grpSpLocks/>
          </p:cNvGrpSpPr>
          <p:nvPr/>
        </p:nvGrpSpPr>
        <p:grpSpPr bwMode="auto">
          <a:xfrm>
            <a:off x="0" y="0"/>
            <a:ext cx="1676400" cy="685800"/>
            <a:chOff x="0" y="0"/>
            <a:chExt cx="1056" cy="432"/>
          </a:xfrm>
        </p:grpSpPr>
        <p:sp>
          <p:nvSpPr>
            <p:cNvPr id="23560" name="AutoShape 8">
              <a:hlinkClick r:id="rId6" action="ppaction://hlinksldjump"/>
            </p:cNvPr>
            <p:cNvSpPr>
              <a:spLocks noChangeArrowheads="1"/>
            </p:cNvSpPr>
            <p:nvPr/>
          </p:nvSpPr>
          <p:spPr bwMode="auto">
            <a:xfrm>
              <a:off x="0" y="0"/>
              <a:ext cx="1056" cy="432"/>
            </a:xfrm>
            <a:prstGeom prst="flowChartDelay">
              <a:avLst/>
            </a:prstGeom>
            <a:gradFill rotWithShape="0">
              <a:gsLst>
                <a:gs pos="0">
                  <a:srgbClr val="FF9933"/>
                </a:gs>
                <a:gs pos="100000">
                  <a:srgbClr val="FFFF66"/>
                </a:gs>
              </a:gsLst>
              <a:lin ang="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3561" name="WordArt 9">
              <a:hlinkClick r:id="rId6" action="ppaction://hlinksldjump"/>
            </p:cNvPr>
            <p:cNvSpPr>
              <a:spLocks noChangeArrowheads="1" noChangeShapeType="1"/>
            </p:cNvSpPr>
            <p:nvPr/>
          </p:nvSpPr>
          <p:spPr bwMode="auto">
            <a:xfrm>
              <a:off x="0" y="62"/>
              <a:ext cx="912" cy="285"/>
            </a:xfrm>
            <a:prstGeom prst="rect">
              <a:avLst/>
            </a:prstGeom>
          </p:spPr>
          <p:txBody>
            <a:bodyPr wrap="none" fromWordArt="1">
              <a:prstTxWarp prst="textPlain">
                <a:avLst>
                  <a:gd name="adj" fmla="val 50000"/>
                </a:avLst>
              </a:prstTxWarp>
            </a:bodyPr>
            <a:lstStyle/>
            <a:p>
              <a:pPr algn="ctr"/>
              <a:r>
                <a:rPr lang="zh-CN" altLang="en-US" sz="2800" b="1">
                  <a:ln w="9525" cmpd="sng">
                    <a:solidFill>
                      <a:srgbClr val="800000"/>
                    </a:solidFill>
                    <a:round/>
                    <a:headEnd/>
                    <a:tailEnd/>
                  </a:ln>
                  <a:solidFill>
                    <a:srgbClr val="800000"/>
                  </a:solidFill>
                  <a:effectLst>
                    <a:outerShdw dist="35921" dir="2700000" algn="ctr" rotWithShape="0">
                      <a:srgbClr val="C0C0C0"/>
                    </a:outerShdw>
                  </a:effectLst>
                  <a:latin typeface="楷体_GB2312"/>
                </a:rPr>
                <a:t>欣赏三峡</a:t>
              </a:r>
            </a:p>
          </p:txBody>
        </p:sp>
      </p:grpSp>
    </p:spTree>
    <p:extLst>
      <p:ext uri="{BB962C8B-B14F-4D97-AF65-F5344CB8AC3E}">
        <p14:creationId xmlns:p14="http://schemas.microsoft.com/office/powerpoint/2010/main" xmlns="" val="265699241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3558"/>
                                        </p:tgtEl>
                                        <p:attrNameLst>
                                          <p:attrName>style.visibility</p:attrName>
                                        </p:attrNameLst>
                                      </p:cBhvr>
                                      <p:to>
                                        <p:strVal val="visible"/>
                                      </p:to>
                                    </p:set>
                                    <p:animEffect transition="in" filter="box(in)">
                                      <p:cBhvr>
                                        <p:cTn id="7" dur="500"/>
                                        <p:tgtEl>
                                          <p:spTgt spid="235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8" grpId="0" animBg="1"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sx7"/>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
        <p:nvSpPr>
          <p:cNvPr id="24579" name="Text Box 3"/>
          <p:cNvSpPr txBox="1">
            <a:spLocks noChangeArrowheads="1"/>
          </p:cNvSpPr>
          <p:nvPr/>
        </p:nvSpPr>
        <p:spPr bwMode="auto">
          <a:xfrm>
            <a:off x="611188" y="4508500"/>
            <a:ext cx="5730875" cy="1006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sz="6000" b="1">
                <a:solidFill>
                  <a:schemeClr val="bg1"/>
                </a:solidFill>
              </a:rPr>
              <a:t>自三峡七百里中</a:t>
            </a:r>
            <a:r>
              <a:rPr lang="zh-CN" altLang="zh-CN" sz="6000" b="1">
                <a:solidFill>
                  <a:schemeClr val="bg1"/>
                </a:solidFill>
              </a:rPr>
              <a:t>,</a:t>
            </a:r>
          </a:p>
        </p:txBody>
      </p:sp>
    </p:spTree>
    <p:custDataLst>
      <p:tags r:id="rId1"/>
    </p:custDataLst>
    <p:extLst>
      <p:ext uri="{BB962C8B-B14F-4D97-AF65-F5344CB8AC3E}">
        <p14:creationId xmlns:p14="http://schemas.microsoft.com/office/powerpoint/2010/main" xmlns="" val="3011604352"/>
      </p:ext>
    </p:extLst>
  </p:cSld>
  <p:clrMapOvr>
    <a:masterClrMapping/>
  </p:clrMapOvr>
  <mc:AlternateContent xmlns:mc="http://schemas.openxmlformats.org/markup-compatibility/2006">
    <mc:Choice xmlns:p14="http://schemas.microsoft.com/office/powerpoint/2010/main" xmlns="" Requires="p14">
      <p:transition spd="slow" p14:dur="2000" advTm="2061"/>
    </mc:Choice>
    <mc:Fallback>
      <p:transition spd="slow" advTm="2061"/>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iterate type="wd">
                                    <p:tmPct val="100000"/>
                                  </p:iterate>
                                  <p:childTnLst>
                                    <p:set>
                                      <p:cBhvr>
                                        <p:cTn id="6" dur="1" fill="hold">
                                          <p:stCondLst>
                                            <p:cond delay="0"/>
                                          </p:stCondLst>
                                        </p:cTn>
                                        <p:tgtEl>
                                          <p:spTgt spid="24579"/>
                                        </p:tgtEl>
                                        <p:attrNameLst>
                                          <p:attrName>style.visibility</p:attrName>
                                        </p:attrNameLst>
                                      </p:cBhvr>
                                      <p:to>
                                        <p:strVal val="visible"/>
                                      </p:to>
                                    </p:set>
                                    <p:animEffect transition="in" filter="slide(fromBottom)">
                                      <p:cBhvr>
                                        <p:cTn id="7" dur="300"/>
                                        <p:tgtEl>
                                          <p:spTgt spid="24579"/>
                                        </p:tgtEl>
                                      </p:cBhvr>
                                    </p:animEffect>
                                  </p:childTnLst>
                                  <p:subTnLst>
                                    <p:animClr clrSpc="rgb" dir="cw">
                                      <p:cBhvr override="childStyle">
                                        <p:cTn dur="1" fill="hold" display="0" masterRel="nextClick" afterEffect="1"/>
                                        <p:tgtEl>
                                          <p:spTgt spid="24579"/>
                                        </p:tgtEl>
                                        <p:attrNameLst>
                                          <p:attrName>ppt_c</p:attrName>
                                        </p:attrNameLst>
                                      </p:cBhvr>
                                      <p:to>
                                        <a:srgbClr val="FF3300"/>
                                      </p:to>
                                    </p:animClr>
                                  </p:subTnLst>
                                </p:cTn>
                              </p:par>
                            </p:childTnLst>
                          </p:cTn>
                        </p:par>
                        <p:par>
                          <p:cTn id="8" fill="hold" nodeType="afterGroup">
                            <p:stCondLst>
                              <p:cond delay="300"/>
                            </p:stCondLst>
                            <p:childTnLst>
                              <p:par>
                                <p:cTn id="9" presetID="17" presetClass="entr" presetSubtype="10" fill="hold" nodeType="afterEffect">
                                  <p:stCondLst>
                                    <p:cond delay="1000"/>
                                  </p:stCondLst>
                                  <p:childTnLst>
                                    <p:set>
                                      <p:cBhvr>
                                        <p:cTn id="10" dur="1" fill="hold">
                                          <p:stCondLst>
                                            <p:cond delay="0"/>
                                          </p:stCondLst>
                                        </p:cTn>
                                        <p:tgtEl>
                                          <p:spTgt spid="24578"/>
                                        </p:tgtEl>
                                        <p:attrNameLst>
                                          <p:attrName>style.visibility</p:attrName>
                                        </p:attrNameLst>
                                      </p:cBhvr>
                                      <p:to>
                                        <p:strVal val="visible"/>
                                      </p:to>
                                    </p:set>
                                    <p:anim calcmode="lin" valueType="num">
                                      <p:cBhvr>
                                        <p:cTn id="11" dur="500" fill="hold"/>
                                        <p:tgtEl>
                                          <p:spTgt spid="24578"/>
                                        </p:tgtEl>
                                        <p:attrNameLst>
                                          <p:attrName>ppt_w</p:attrName>
                                        </p:attrNameLst>
                                      </p:cBhvr>
                                      <p:tavLst>
                                        <p:tav tm="0">
                                          <p:val>
                                            <p:fltVal val="0"/>
                                          </p:val>
                                        </p:tav>
                                        <p:tav tm="100000">
                                          <p:val>
                                            <p:strVal val="#ppt_w"/>
                                          </p:val>
                                        </p:tav>
                                      </p:tavLst>
                                    </p:anim>
                                    <p:anim calcmode="lin" valueType="num">
                                      <p:cBhvr>
                                        <p:cTn id="12" dur="500" fill="hold"/>
                                        <p:tgtEl>
                                          <p:spTgt spid="2457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2" name="Group 2"/>
          <p:cNvGrpSpPr>
            <a:grpSpLocks/>
          </p:cNvGrpSpPr>
          <p:nvPr/>
        </p:nvGrpSpPr>
        <p:grpSpPr bwMode="auto">
          <a:xfrm>
            <a:off x="179388" y="188913"/>
            <a:ext cx="8132762" cy="6324600"/>
            <a:chOff x="0" y="0"/>
            <a:chExt cx="5123" cy="3984"/>
          </a:xfrm>
        </p:grpSpPr>
        <p:pic>
          <p:nvPicPr>
            <p:cNvPr id="25603" name="Picture 3" descr="14"/>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496" y="0"/>
              <a:ext cx="2627" cy="39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
          <p:nvSpPr>
            <p:cNvPr id="25604" name="Text Box 4"/>
            <p:cNvSpPr txBox="1">
              <a:spLocks noChangeArrowheads="1"/>
            </p:cNvSpPr>
            <p:nvPr/>
          </p:nvSpPr>
          <p:spPr bwMode="auto">
            <a:xfrm>
              <a:off x="0" y="1632"/>
              <a:ext cx="2536" cy="12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endParaRPr lang="zh-CN" altLang="zh-CN" sz="6000" b="1"/>
            </a:p>
            <a:p>
              <a:r>
                <a:rPr lang="zh-CN" sz="6000" b="1">
                  <a:solidFill>
                    <a:srgbClr val="FF3300"/>
                  </a:solidFill>
                  <a:ea typeface="华文行楷" panose="02010800040101010101" pitchFamily="2" charset="-122"/>
                </a:rPr>
                <a:t>略无阙处；</a:t>
              </a:r>
            </a:p>
          </p:txBody>
        </p:sp>
        <p:sp>
          <p:nvSpPr>
            <p:cNvPr id="25605" name="Text Box 5"/>
            <p:cNvSpPr txBox="1">
              <a:spLocks noChangeArrowheads="1"/>
            </p:cNvSpPr>
            <p:nvPr/>
          </p:nvSpPr>
          <p:spPr bwMode="auto">
            <a:xfrm>
              <a:off x="0" y="864"/>
              <a:ext cx="2526" cy="6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sz="6000" b="1">
                  <a:solidFill>
                    <a:srgbClr val="FF3300"/>
                  </a:solidFill>
                  <a:ea typeface="黑体" panose="02010609060101010101" pitchFamily="49" charset="-122"/>
                </a:rPr>
                <a:t>两岸连山，</a:t>
              </a:r>
            </a:p>
          </p:txBody>
        </p:sp>
      </p:grpSp>
    </p:spTree>
    <p:extLst>
      <p:ext uri="{BB962C8B-B14F-4D97-AF65-F5344CB8AC3E}">
        <p14:creationId xmlns:p14="http://schemas.microsoft.com/office/powerpoint/2010/main" xmlns="" val="2734876670"/>
      </p:ext>
    </p:extLst>
  </p:cSld>
  <p:clrMapOvr>
    <a:masterClrMapping/>
  </p:clrMapOvr>
  <mc:AlternateContent xmlns:mc="http://schemas.openxmlformats.org/markup-compatibility/2006">
    <mc:Choice xmlns:p14="http://schemas.microsoft.com/office/powerpoint/2010/main" xmlns="" Requires="p14">
      <p:transition spd="slow" p14:dur="2000" advTm="328"/>
    </mc:Choice>
    <mc:Fallback>
      <p:transition spd="slow" advTm="328"/>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htx"/>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solidFill>
            <a:srgbClr val="1A036D"/>
          </a:solidFill>
          <a:ln w="38100" cmpd="sng">
            <a:solidFill>
              <a:srgbClr val="1A036D"/>
            </a:solidFill>
            <a:miter lim="800000"/>
            <a:headEnd/>
            <a:tailEnd/>
          </a:ln>
        </p:spPr>
      </p:pic>
      <p:sp>
        <p:nvSpPr>
          <p:cNvPr id="26627" name="Rectangle 3"/>
          <p:cNvSpPr>
            <a:spLocks noChangeArrowheads="1"/>
          </p:cNvSpPr>
          <p:nvPr/>
        </p:nvSpPr>
        <p:spPr bwMode="auto">
          <a:xfrm>
            <a:off x="1308100" y="836613"/>
            <a:ext cx="7835900" cy="1006475"/>
          </a:xfrm>
          <a:prstGeom prst="rect">
            <a:avLst/>
          </a:prstGeom>
          <a:gradFill rotWithShape="1">
            <a:gsLst>
              <a:gs pos="0">
                <a:schemeClr val="accent2">
                  <a:alpha val="17000"/>
                </a:schemeClr>
              </a:gs>
              <a:gs pos="100000">
                <a:schemeClr val="accent2">
                  <a:gamma/>
                  <a:tint val="50980"/>
                  <a:invGamma/>
                </a:schemeClr>
              </a:gs>
            </a:gsLst>
            <a:lin ang="540000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sz="6000" b="1">
                <a:solidFill>
                  <a:schemeClr val="bg1"/>
                </a:solidFill>
              </a:rPr>
              <a:t>重岩叠嶂，隐天蔽日，</a:t>
            </a:r>
          </a:p>
        </p:txBody>
      </p:sp>
    </p:spTree>
    <p:custDataLst>
      <p:tags r:id="rId1"/>
    </p:custDataLst>
    <p:extLst>
      <p:ext uri="{BB962C8B-B14F-4D97-AF65-F5344CB8AC3E}">
        <p14:creationId xmlns:p14="http://schemas.microsoft.com/office/powerpoint/2010/main" xmlns="" val="1628462116"/>
      </p:ext>
    </p:extLst>
  </p:cSld>
  <p:clrMapOvr>
    <a:masterClrMapping/>
  </p:clrMapOvr>
  <mc:AlternateContent xmlns:mc="http://schemas.openxmlformats.org/markup-compatibility/2006">
    <mc:Choice xmlns:p14="http://schemas.microsoft.com/office/powerpoint/2010/main" xmlns="" Requires="p14">
      <p:transition spd="slow" p14:dur="2000" advTm="1844"/>
    </mc:Choice>
    <mc:Fallback>
      <p:transition spd="slow" advTm="1844"/>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iterate type="wd">
                                    <p:tmPct val="100000"/>
                                  </p:iterate>
                                  <p:childTnLst>
                                    <p:set>
                                      <p:cBhvr>
                                        <p:cTn id="6" dur="1" fill="hold">
                                          <p:stCondLst>
                                            <p:cond delay="0"/>
                                          </p:stCondLst>
                                        </p:cTn>
                                        <p:tgtEl>
                                          <p:spTgt spid="26627"/>
                                        </p:tgtEl>
                                        <p:attrNameLst>
                                          <p:attrName>style.visibility</p:attrName>
                                        </p:attrNameLst>
                                      </p:cBhvr>
                                      <p:to>
                                        <p:strVal val="visible"/>
                                      </p:to>
                                    </p:set>
                                    <p:animEffect transition="in" filter="dissolve">
                                      <p:cBhvr>
                                        <p:cTn id="7" dur="300"/>
                                        <p:tgtEl>
                                          <p:spTgt spid="26627"/>
                                        </p:tgtEl>
                                      </p:cBhvr>
                                    </p:animEffect>
                                  </p:childTnLst>
                                </p:cTn>
                              </p:par>
                            </p:childTnLst>
                          </p:cTn>
                        </p:par>
                        <p:par>
                          <p:cTn id="8" fill="hold" nodeType="afterGroup">
                            <p:stCondLst>
                              <p:cond delay="300"/>
                            </p:stCondLst>
                            <p:childTnLst>
                              <p:par>
                                <p:cTn id="9" presetID="3" presetClass="entr" presetSubtype="5" fill="hold" nodeType="afterEffect">
                                  <p:stCondLst>
                                    <p:cond delay="1000"/>
                                  </p:stCondLst>
                                  <p:childTnLst>
                                    <p:set>
                                      <p:cBhvr>
                                        <p:cTn id="10" dur="1" fill="hold">
                                          <p:stCondLst>
                                            <p:cond delay="0"/>
                                          </p:stCondLst>
                                        </p:cTn>
                                        <p:tgtEl>
                                          <p:spTgt spid="26626"/>
                                        </p:tgtEl>
                                        <p:attrNameLst>
                                          <p:attrName>style.visibility</p:attrName>
                                        </p:attrNameLst>
                                      </p:cBhvr>
                                      <p:to>
                                        <p:strVal val="visible"/>
                                      </p:to>
                                    </p:set>
                                    <p:animEffect transition="in" filter="blinds(vertical)">
                                      <p:cBhvr>
                                        <p:cTn id="11" dur="500"/>
                                        <p:tgtEl>
                                          <p:spTgt spid="26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animBg="1"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50" name="Group 2"/>
          <p:cNvGrpSpPr>
            <a:grpSpLocks/>
          </p:cNvGrpSpPr>
          <p:nvPr/>
        </p:nvGrpSpPr>
        <p:grpSpPr bwMode="auto">
          <a:xfrm>
            <a:off x="1528479" y="164055"/>
            <a:ext cx="7194550" cy="9618663"/>
            <a:chOff x="0" y="0"/>
            <a:chExt cx="4532" cy="6059"/>
          </a:xfrm>
        </p:grpSpPr>
        <p:pic>
          <p:nvPicPr>
            <p:cNvPr id="27651" name="Picture 3" descr="44"/>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96"/>
              <a:ext cx="2681" cy="3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
          <p:nvSpPr>
            <p:cNvPr id="27652" name="Text Box 4"/>
            <p:cNvSpPr txBox="1">
              <a:spLocks noChangeArrowheads="1"/>
            </p:cNvSpPr>
            <p:nvPr/>
          </p:nvSpPr>
          <p:spPr bwMode="auto">
            <a:xfrm>
              <a:off x="3264" y="0"/>
              <a:ext cx="1268" cy="605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a:spAutoFit/>
            </a:bodyPr>
            <a:lstStyle/>
            <a:p>
              <a:r>
                <a:rPr lang="zh-CN" sz="6000" b="1">
                  <a:solidFill>
                    <a:srgbClr val="FF0000"/>
                  </a:solidFill>
                  <a:ea typeface="华文新魏" panose="02010800040101010101" pitchFamily="2" charset="-122"/>
                </a:rPr>
                <a:t>自非亭午夜分不见</a:t>
              </a:r>
            </a:p>
            <a:p>
              <a:r>
                <a:rPr lang="zh-CN" sz="6000" b="1">
                  <a:solidFill>
                    <a:srgbClr val="FF0000"/>
                  </a:solidFill>
                  <a:ea typeface="华文新魏" panose="02010800040101010101" pitchFamily="2" charset="-122"/>
                </a:rPr>
                <a:t>曦月。</a:t>
              </a:r>
            </a:p>
          </p:txBody>
        </p:sp>
      </p:grpSp>
    </p:spTree>
    <p:extLst>
      <p:ext uri="{BB962C8B-B14F-4D97-AF65-F5344CB8AC3E}">
        <p14:creationId xmlns:p14="http://schemas.microsoft.com/office/powerpoint/2010/main" xmlns="" val="240882301"/>
      </p:ext>
    </p:extLst>
  </p:cSld>
  <p:clrMapOvr>
    <a:masterClrMapping/>
  </p:clrMapOvr>
  <mc:AlternateContent xmlns:mc="http://schemas.openxmlformats.org/markup-compatibility/2006">
    <mc:Choice xmlns:p14="http://schemas.microsoft.com/office/powerpoint/2010/main" xmlns="" Requires="p14">
      <p:transition spd="slow" p14:dur="2000" advTm="953"/>
    </mc:Choice>
    <mc:Fallback>
      <p:transition spd="slow" advTm="953"/>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san"/>
          <p:cNvPicPr>
            <a:picLocks noChangeAspect="1" noChangeArrowheads="1"/>
          </p:cNvPicPr>
          <p:nvPr/>
        </p:nvPicPr>
        <p:blipFill>
          <a:blip r:embed="rId3">
            <a:extLst>
              <a:ext uri="{28A0092B-C50C-407E-A947-70E740481C1C}">
                <a14:useLocalDpi xmlns:a14="http://schemas.microsoft.com/office/drawing/2010/main" xmlns="" val="0"/>
              </a:ext>
            </a:extLst>
          </a:blip>
          <a:srcRect l="1349" r="4225" b="46465"/>
          <a:stretch>
            <a:fillRect/>
          </a:stretch>
        </p:blipFill>
        <p:spPr bwMode="auto">
          <a:xfrm>
            <a:off x="0" y="0"/>
            <a:ext cx="9144000" cy="6858000"/>
          </a:xfrm>
          <a:prstGeom prst="rect">
            <a:avLst/>
          </a:prstGeom>
          <a:noFill/>
          <a:ln w="38100" cmpd="sng">
            <a:solidFill>
              <a:schemeClr val="bg1"/>
            </a:solidFill>
            <a:miter lim="800000"/>
            <a:headEnd/>
            <a:tailEnd/>
          </a:ln>
          <a:extLst>
            <a:ext uri="{909E8E84-426E-40DD-AFC4-6F175D3DCCD1}">
              <a14:hiddenFill xmlns:a14="http://schemas.microsoft.com/office/drawing/2010/main" xmlns="">
                <a:solidFill>
                  <a:srgbClr val="FFFFFF"/>
                </a:solidFill>
              </a14:hiddenFill>
            </a:ext>
          </a:extLst>
        </p:spPr>
      </p:pic>
      <p:sp>
        <p:nvSpPr>
          <p:cNvPr id="28675" name="Text Box 3"/>
          <p:cNvSpPr txBox="1">
            <a:spLocks noChangeArrowheads="1"/>
          </p:cNvSpPr>
          <p:nvPr/>
        </p:nvSpPr>
        <p:spPr bwMode="auto">
          <a:xfrm>
            <a:off x="974725" y="935038"/>
            <a:ext cx="18415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endParaRPr lang="zh-CN" altLang="zh-CN"/>
          </a:p>
        </p:txBody>
      </p:sp>
      <p:sp>
        <p:nvSpPr>
          <p:cNvPr id="28676" name="Text Box 4"/>
          <p:cNvSpPr txBox="1">
            <a:spLocks noChangeArrowheads="1"/>
          </p:cNvSpPr>
          <p:nvPr/>
        </p:nvSpPr>
        <p:spPr bwMode="auto">
          <a:xfrm>
            <a:off x="0" y="5084763"/>
            <a:ext cx="9366250" cy="1006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sz="6000" b="1">
                <a:solidFill>
                  <a:schemeClr val="bg1"/>
                </a:solidFill>
              </a:rPr>
              <a:t>至于夏水襄陵，沿溯阻绝。</a:t>
            </a:r>
          </a:p>
        </p:txBody>
      </p:sp>
    </p:spTree>
    <p:custDataLst>
      <p:tags r:id="rId1"/>
    </p:custDataLst>
    <p:extLst>
      <p:ext uri="{BB962C8B-B14F-4D97-AF65-F5344CB8AC3E}">
        <p14:creationId xmlns:p14="http://schemas.microsoft.com/office/powerpoint/2010/main" xmlns="" val="3210435120"/>
      </p:ext>
    </p:extLst>
  </p:cSld>
  <p:clrMapOvr>
    <a:masterClrMapping/>
  </p:clrMapOvr>
  <mc:AlternateContent xmlns:mc="http://schemas.openxmlformats.org/markup-compatibility/2006">
    <mc:Choice xmlns:p14="http://schemas.microsoft.com/office/powerpoint/2010/main" xmlns="" Requires="p14">
      <p:transition spd="slow" p14:dur="2000" advTm="2281"/>
    </mc:Choice>
    <mc:Fallback>
      <p:transition spd="slow" advTm="2281"/>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iterate type="wd">
                                    <p:tmPct val="100000"/>
                                  </p:iterate>
                                  <p:childTnLst>
                                    <p:set>
                                      <p:cBhvr>
                                        <p:cTn id="6" dur="1" fill="hold">
                                          <p:stCondLst>
                                            <p:cond delay="0"/>
                                          </p:stCondLst>
                                        </p:cTn>
                                        <p:tgtEl>
                                          <p:spTgt spid="28676"/>
                                        </p:tgtEl>
                                        <p:attrNameLst>
                                          <p:attrName>style.visibility</p:attrName>
                                        </p:attrNameLst>
                                      </p:cBhvr>
                                      <p:to>
                                        <p:strVal val="visible"/>
                                      </p:to>
                                    </p:set>
                                    <p:animEffect transition="in" filter="dissolve">
                                      <p:cBhvr>
                                        <p:cTn id="7" dur="300"/>
                                        <p:tgtEl>
                                          <p:spTgt spid="28676"/>
                                        </p:tgtEl>
                                      </p:cBhvr>
                                    </p:animEffect>
                                  </p:childTnLst>
                                </p:cTn>
                              </p:par>
                            </p:childTnLst>
                          </p:cTn>
                        </p:par>
                        <p:par>
                          <p:cTn id="8" fill="hold" nodeType="afterGroup">
                            <p:stCondLst>
                              <p:cond delay="300"/>
                            </p:stCondLst>
                            <p:childTnLst>
                              <p:par>
                                <p:cTn id="9" presetID="17" presetClass="entr" presetSubtype="2" fill="hold" nodeType="afterEffect">
                                  <p:stCondLst>
                                    <p:cond delay="0"/>
                                  </p:stCondLst>
                                  <p:childTnLst>
                                    <p:set>
                                      <p:cBhvr>
                                        <p:cTn id="10" dur="1" fill="hold">
                                          <p:stCondLst>
                                            <p:cond delay="0"/>
                                          </p:stCondLst>
                                        </p:cTn>
                                        <p:tgtEl>
                                          <p:spTgt spid="28674"/>
                                        </p:tgtEl>
                                        <p:attrNameLst>
                                          <p:attrName>style.visibility</p:attrName>
                                        </p:attrNameLst>
                                      </p:cBhvr>
                                      <p:to>
                                        <p:strVal val="visible"/>
                                      </p:to>
                                    </p:set>
                                    <p:anim calcmode="lin" valueType="num">
                                      <p:cBhvr>
                                        <p:cTn id="11" dur="500" fill="hold"/>
                                        <p:tgtEl>
                                          <p:spTgt spid="28674"/>
                                        </p:tgtEl>
                                        <p:attrNameLst>
                                          <p:attrName>ppt_x</p:attrName>
                                        </p:attrNameLst>
                                      </p:cBhvr>
                                      <p:tavLst>
                                        <p:tav tm="0">
                                          <p:val>
                                            <p:strVal val="#ppt_x+#ppt_w/2"/>
                                          </p:val>
                                        </p:tav>
                                        <p:tav tm="100000">
                                          <p:val>
                                            <p:strVal val="#ppt_x"/>
                                          </p:val>
                                        </p:tav>
                                      </p:tavLst>
                                    </p:anim>
                                    <p:anim calcmode="lin" valueType="num">
                                      <p:cBhvr>
                                        <p:cTn id="12" dur="500" fill="hold"/>
                                        <p:tgtEl>
                                          <p:spTgt spid="28674"/>
                                        </p:tgtEl>
                                        <p:attrNameLst>
                                          <p:attrName>ppt_y</p:attrName>
                                        </p:attrNameLst>
                                      </p:cBhvr>
                                      <p:tavLst>
                                        <p:tav tm="0">
                                          <p:val>
                                            <p:strVal val="#ppt_y"/>
                                          </p:val>
                                        </p:tav>
                                        <p:tav tm="100000">
                                          <p:val>
                                            <p:strVal val="#ppt_y"/>
                                          </p:val>
                                        </p:tav>
                                      </p:tavLst>
                                    </p:anim>
                                    <p:anim calcmode="lin" valueType="num">
                                      <p:cBhvr>
                                        <p:cTn id="13" dur="500" fill="hold"/>
                                        <p:tgtEl>
                                          <p:spTgt spid="28674"/>
                                        </p:tgtEl>
                                        <p:attrNameLst>
                                          <p:attrName>ppt_w</p:attrName>
                                        </p:attrNameLst>
                                      </p:cBhvr>
                                      <p:tavLst>
                                        <p:tav tm="0">
                                          <p:val>
                                            <p:fltVal val="0"/>
                                          </p:val>
                                        </p:tav>
                                        <p:tav tm="100000">
                                          <p:val>
                                            <p:strVal val="#ppt_w"/>
                                          </p:val>
                                        </p:tav>
                                      </p:tavLst>
                                    </p:anim>
                                    <p:anim calcmode="lin" valueType="num">
                                      <p:cBhvr>
                                        <p:cTn id="14" dur="500" fill="hold"/>
                                        <p:tgtEl>
                                          <p:spTgt spid="2867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8" name="Group 2"/>
          <p:cNvGrpSpPr>
            <a:grpSpLocks/>
          </p:cNvGrpSpPr>
          <p:nvPr/>
        </p:nvGrpSpPr>
        <p:grpSpPr bwMode="auto">
          <a:xfrm>
            <a:off x="1043492" y="740484"/>
            <a:ext cx="8442325" cy="5634039"/>
            <a:chOff x="192" y="336"/>
            <a:chExt cx="5318" cy="3549"/>
          </a:xfrm>
        </p:grpSpPr>
        <p:pic>
          <p:nvPicPr>
            <p:cNvPr id="29699" name="Picture 3" descr="baidimiao">
              <a:hlinkClick r:id="rId2"/>
            </p:cNvPr>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66" y="393"/>
              <a:ext cx="1793" cy="23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pic>
          <p:nvPicPr>
            <p:cNvPr id="29700" name="Picture 4" descr="index">
              <a:hlinkClick r:id="rId4"/>
            </p:cNvPr>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2832" y="2304"/>
              <a:ext cx="2136" cy="15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
          <p:nvSpPr>
            <p:cNvPr id="29701" name="Text Box 5"/>
            <p:cNvSpPr txBox="1">
              <a:spLocks noChangeArrowheads="1"/>
            </p:cNvSpPr>
            <p:nvPr/>
          </p:nvSpPr>
          <p:spPr bwMode="auto">
            <a:xfrm>
              <a:off x="2016" y="432"/>
              <a:ext cx="3494" cy="12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endParaRPr lang="zh-CN" altLang="zh-CN" sz="6000" b="1">
                <a:solidFill>
                  <a:srgbClr val="D60093"/>
                </a:solidFill>
              </a:endParaRPr>
            </a:p>
            <a:p>
              <a:r>
                <a:rPr lang="zh-CN" sz="6000" b="1">
                  <a:solidFill>
                    <a:srgbClr val="D60093"/>
                  </a:solidFill>
                </a:rPr>
                <a:t>有时朝发白帝，</a:t>
              </a:r>
            </a:p>
          </p:txBody>
        </p:sp>
        <p:sp>
          <p:nvSpPr>
            <p:cNvPr id="29702" name="Text Box 6"/>
            <p:cNvSpPr txBox="1">
              <a:spLocks noChangeArrowheads="1"/>
            </p:cNvSpPr>
            <p:nvPr/>
          </p:nvSpPr>
          <p:spPr bwMode="auto">
            <a:xfrm>
              <a:off x="2064" y="336"/>
              <a:ext cx="3020" cy="6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sz="6000" b="1">
                  <a:solidFill>
                    <a:srgbClr val="333333"/>
                  </a:solidFill>
                </a:rPr>
                <a:t>或王命急宣，</a:t>
              </a:r>
            </a:p>
          </p:txBody>
        </p:sp>
        <p:sp>
          <p:nvSpPr>
            <p:cNvPr id="29703" name="Text Box 7"/>
            <p:cNvSpPr txBox="1">
              <a:spLocks noChangeArrowheads="1"/>
            </p:cNvSpPr>
            <p:nvPr/>
          </p:nvSpPr>
          <p:spPr bwMode="auto">
            <a:xfrm>
              <a:off x="192" y="2832"/>
              <a:ext cx="2536" cy="6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sz="6000" b="1">
                  <a:solidFill>
                    <a:srgbClr val="D60093"/>
                  </a:solidFill>
                  <a:ea typeface="楷体_GB2312" pitchFamily="49" charset="-122"/>
                </a:rPr>
                <a:t>暮到江陵，</a:t>
              </a:r>
            </a:p>
          </p:txBody>
        </p:sp>
      </p:grpSp>
    </p:spTree>
    <p:extLst>
      <p:ext uri="{BB962C8B-B14F-4D97-AF65-F5344CB8AC3E}">
        <p14:creationId xmlns:p14="http://schemas.microsoft.com/office/powerpoint/2010/main" xmlns="" val="4275488462"/>
      </p:ext>
    </p:extLst>
  </p:cSld>
  <p:clrMapOvr>
    <a:masterClrMapping/>
  </p:clrMapOvr>
  <mc:AlternateContent xmlns:mc="http://schemas.openxmlformats.org/markup-compatibility/2006">
    <mc:Choice xmlns:p14="http://schemas.microsoft.com/office/powerpoint/2010/main" xmlns="" Requires="p14">
      <p:transition spd="slow" p14:dur="2000" advTm="797"/>
    </mc:Choice>
    <mc:Fallback>
      <p:transition spd="slow" advTm="797"/>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libaibdc"/>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Tree>
    <p:extLst>
      <p:ext uri="{BB962C8B-B14F-4D97-AF65-F5344CB8AC3E}">
        <p14:creationId xmlns:p14="http://schemas.microsoft.com/office/powerpoint/2010/main" xmlns="" val="2330389209"/>
      </p:ext>
    </p:extLst>
  </p:cSld>
  <p:clrMapOvr>
    <a:masterClrMapping/>
  </p:clrMapOvr>
  <mc:AlternateContent xmlns:mc="http://schemas.openxmlformats.org/markup-compatibility/2006">
    <mc:Choice xmlns:p14="http://schemas.microsoft.com/office/powerpoint/2010/main" xmlns="" Requires="p14">
      <p:transition spd="slow" p14:dur="2000" advTm="3531"/>
    </mc:Choice>
    <mc:Fallback>
      <p:transition spd="slow" advTm="3531"/>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2003-6p40-2">
            <a:hlinkClick r:id="rId3"/>
          </p:cNvPr>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463041" y="326316"/>
            <a:ext cx="4740275" cy="6251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
        <p:nvSpPr>
          <p:cNvPr id="30723" name="Text Box 3"/>
          <p:cNvSpPr txBox="1">
            <a:spLocks noChangeArrowheads="1"/>
          </p:cNvSpPr>
          <p:nvPr/>
        </p:nvSpPr>
        <p:spPr bwMode="auto">
          <a:xfrm>
            <a:off x="6491288" y="838200"/>
            <a:ext cx="2012950" cy="54911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spAutoFit/>
          </a:bodyPr>
          <a:lstStyle/>
          <a:p>
            <a:r>
              <a:rPr lang="zh-CN" sz="6000" b="1">
                <a:solidFill>
                  <a:srgbClr val="006600"/>
                </a:solidFill>
                <a:latin typeface="方正姚体" panose="02010601030101010101" pitchFamily="2" charset="-122"/>
                <a:ea typeface="方正姚体" panose="02010601030101010101" pitchFamily="2" charset="-122"/>
              </a:rPr>
              <a:t>虽乘奔御风</a:t>
            </a:r>
          </a:p>
          <a:p>
            <a:r>
              <a:rPr lang="zh-CN" sz="6000" b="1">
                <a:solidFill>
                  <a:srgbClr val="006600"/>
                </a:solidFill>
                <a:latin typeface="方正姚体" panose="02010601030101010101" pitchFamily="2" charset="-122"/>
                <a:ea typeface="方正姚体" panose="02010601030101010101" pitchFamily="2" charset="-122"/>
              </a:rPr>
              <a:t>        不以疾也</a:t>
            </a:r>
            <a:r>
              <a:rPr lang="zh-CN" sz="5400" b="1">
                <a:solidFill>
                  <a:srgbClr val="006600"/>
                </a:solidFill>
                <a:latin typeface="方正姚体" panose="02010601030101010101" pitchFamily="2" charset="-122"/>
                <a:ea typeface="方正姚体" panose="02010601030101010101" pitchFamily="2" charset="-122"/>
              </a:rPr>
              <a:t>。</a:t>
            </a:r>
            <a:r>
              <a:rPr lang="zh-CN" sz="5400" b="1">
                <a:solidFill>
                  <a:srgbClr val="333333"/>
                </a:solidFill>
              </a:rPr>
              <a:t> </a:t>
            </a:r>
          </a:p>
        </p:txBody>
      </p:sp>
    </p:spTree>
    <p:custDataLst>
      <p:tags r:id="rId1"/>
    </p:custDataLst>
    <p:extLst>
      <p:ext uri="{BB962C8B-B14F-4D97-AF65-F5344CB8AC3E}">
        <p14:creationId xmlns:p14="http://schemas.microsoft.com/office/powerpoint/2010/main" xmlns="" val="477813457"/>
      </p:ext>
    </p:extLst>
  </p:cSld>
  <p:clrMapOvr>
    <a:masterClrMapping/>
  </p:clrMapOvr>
  <mc:AlternateContent xmlns:mc="http://schemas.openxmlformats.org/markup-compatibility/2006">
    <mc:Choice xmlns:p14="http://schemas.microsoft.com/office/powerpoint/2010/main" xmlns="" Requires="p14">
      <p:transition spd="slow" p14:dur="2000" advTm="4188"/>
    </mc:Choice>
    <mc:Fallback>
      <p:transition spd="slow" advTm="4188"/>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42" fill="hold" nodeType="click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barn(outHorizontal)">
                                      <p:cBhvr>
                                        <p:cTn id="7" dur="500"/>
                                        <p:tgtEl>
                                          <p:spTgt spid="3072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iterate type="wd">
                                    <p:tmPct val="100000"/>
                                  </p:iterate>
                                  <p:childTnLst>
                                    <p:set>
                                      <p:cBhvr>
                                        <p:cTn id="11" dur="1" fill="hold">
                                          <p:stCondLst>
                                            <p:cond delay="0"/>
                                          </p:stCondLst>
                                        </p:cTn>
                                        <p:tgtEl>
                                          <p:spTgt spid="30723"/>
                                        </p:tgtEl>
                                        <p:attrNameLst>
                                          <p:attrName>style.visibility</p:attrName>
                                        </p:attrNameLst>
                                      </p:cBhvr>
                                      <p:to>
                                        <p:strVal val="visible"/>
                                      </p:to>
                                    </p:set>
                                    <p:animEffect transition="in" filter="dissolve">
                                      <p:cBhvr>
                                        <p:cTn id="12" dur="300"/>
                                        <p:tgtEl>
                                          <p:spTgt spid="307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shen"/>
          <p:cNvPicPr>
            <a:picLocks noChangeAspect="1" noChangeArrowheads="1"/>
          </p:cNvPicPr>
          <p:nvPr/>
        </p:nvPicPr>
        <p:blipFill>
          <a:blip r:embed="rId3">
            <a:extLst>
              <a:ext uri="{28A0092B-C50C-407E-A947-70E740481C1C}">
                <a14:useLocalDpi xmlns:a14="http://schemas.microsoft.com/office/drawing/2010/main" xmlns="" val="0"/>
              </a:ext>
            </a:extLst>
          </a:blip>
          <a:srcRect l="3125"/>
          <a:stretch>
            <a:fillRect/>
          </a:stretch>
        </p:blipFill>
        <p:spPr bwMode="auto">
          <a:xfrm>
            <a:off x="0" y="0"/>
            <a:ext cx="9144000" cy="6858000"/>
          </a:xfrm>
          <a:prstGeom prst="rect">
            <a:avLst/>
          </a:prstGeom>
          <a:noFill/>
          <a:ln w="28575" cmpd="sng">
            <a:solidFill>
              <a:schemeClr val="tx2"/>
            </a:solidFill>
            <a:miter lim="800000"/>
            <a:headEnd/>
            <a:tailEnd/>
          </a:ln>
          <a:extLst>
            <a:ext uri="{909E8E84-426E-40DD-AFC4-6F175D3DCCD1}">
              <a14:hiddenFill xmlns:a14="http://schemas.microsoft.com/office/drawing/2010/main" xmlns="">
                <a:solidFill>
                  <a:srgbClr val="FFFFFF"/>
                </a:solidFill>
              </a14:hiddenFill>
            </a:ext>
          </a:extLst>
        </p:spPr>
      </p:pic>
      <p:sp>
        <p:nvSpPr>
          <p:cNvPr id="31747" name="Text Box 3"/>
          <p:cNvSpPr txBox="1">
            <a:spLocks noChangeArrowheads="1"/>
          </p:cNvSpPr>
          <p:nvPr/>
        </p:nvSpPr>
        <p:spPr bwMode="auto">
          <a:xfrm>
            <a:off x="542925" y="4508500"/>
            <a:ext cx="8601075" cy="1920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sz="6000" b="1">
                <a:solidFill>
                  <a:schemeClr val="bg1"/>
                </a:solidFill>
              </a:rPr>
              <a:t>春冬之时，则素湍绿潭，</a:t>
            </a:r>
          </a:p>
          <a:p>
            <a:r>
              <a:rPr lang="zh-CN" sz="6000" b="1">
                <a:solidFill>
                  <a:schemeClr val="bg1"/>
                </a:solidFill>
              </a:rPr>
              <a:t>回清倒影。</a:t>
            </a:r>
          </a:p>
        </p:txBody>
      </p:sp>
    </p:spTree>
    <p:custDataLst>
      <p:tags r:id="rId1"/>
    </p:custDataLst>
    <p:extLst>
      <p:ext uri="{BB962C8B-B14F-4D97-AF65-F5344CB8AC3E}">
        <p14:creationId xmlns:p14="http://schemas.microsoft.com/office/powerpoint/2010/main" xmlns="" val="3489240846"/>
      </p:ext>
    </p:extLst>
  </p:cSld>
  <p:clrMapOvr>
    <a:masterClrMapping/>
  </p:clrMapOvr>
  <mc:AlternateContent xmlns:mc="http://schemas.openxmlformats.org/markup-compatibility/2006">
    <mc:Choice xmlns:p14="http://schemas.microsoft.com/office/powerpoint/2010/main" xmlns="" Requires="p14">
      <p:transition spd="slow" p14:dur="2000" advTm="2281"/>
    </mc:Choice>
    <mc:Fallback>
      <p:transition spd="slow" advTm="2281"/>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iterate type="wd">
                                    <p:tmPct val="100000"/>
                                  </p:iterate>
                                  <p:childTnLst>
                                    <p:set>
                                      <p:cBhvr>
                                        <p:cTn id="6" dur="1" fill="hold">
                                          <p:stCondLst>
                                            <p:cond delay="0"/>
                                          </p:stCondLst>
                                        </p:cTn>
                                        <p:tgtEl>
                                          <p:spTgt spid="31747"/>
                                        </p:tgtEl>
                                        <p:attrNameLst>
                                          <p:attrName>style.visibility</p:attrName>
                                        </p:attrNameLst>
                                      </p:cBhvr>
                                      <p:to>
                                        <p:strVal val="visible"/>
                                      </p:to>
                                    </p:set>
                                    <p:animEffect transition="in" filter="dissolve">
                                      <p:cBhvr>
                                        <p:cTn id="7" dur="300"/>
                                        <p:tgtEl>
                                          <p:spTgt spid="31747"/>
                                        </p:tgtEl>
                                      </p:cBhvr>
                                    </p:animEffect>
                                  </p:childTnLst>
                                </p:cTn>
                              </p:par>
                            </p:childTnLst>
                          </p:cTn>
                        </p:par>
                        <p:par>
                          <p:cTn id="8" fill="hold" nodeType="afterGroup">
                            <p:stCondLst>
                              <p:cond delay="300"/>
                            </p:stCondLst>
                            <p:childTnLst>
                              <p:par>
                                <p:cTn id="9" presetID="7" presetClass="entr" presetSubtype="1" fill="hold" nodeType="afterEffect">
                                  <p:stCondLst>
                                    <p:cond delay="0"/>
                                  </p:stCondLst>
                                  <p:childTnLst>
                                    <p:set>
                                      <p:cBhvr>
                                        <p:cTn id="10" dur="1" fill="hold">
                                          <p:stCondLst>
                                            <p:cond delay="0"/>
                                          </p:stCondLst>
                                        </p:cTn>
                                        <p:tgtEl>
                                          <p:spTgt spid="31746"/>
                                        </p:tgtEl>
                                        <p:attrNameLst>
                                          <p:attrName>style.visibility</p:attrName>
                                        </p:attrNameLst>
                                      </p:cBhvr>
                                      <p:to>
                                        <p:strVal val="visible"/>
                                      </p:to>
                                    </p:set>
                                    <p:anim calcmode="lin" valueType="num">
                                      <p:cBhvr additive="base">
                                        <p:cTn id="11" dur="5000" fill="hold"/>
                                        <p:tgtEl>
                                          <p:spTgt spid="31746"/>
                                        </p:tgtEl>
                                        <p:attrNameLst>
                                          <p:attrName>ppt_x</p:attrName>
                                        </p:attrNameLst>
                                      </p:cBhvr>
                                      <p:tavLst>
                                        <p:tav tm="0">
                                          <p:val>
                                            <p:strVal val="#ppt_x"/>
                                          </p:val>
                                        </p:tav>
                                        <p:tav tm="100000">
                                          <p:val>
                                            <p:strVal val="#ppt_x"/>
                                          </p:val>
                                        </p:tav>
                                      </p:tavLst>
                                    </p:anim>
                                    <p:anim calcmode="lin" valueType="num">
                                      <p:cBhvr additive="base">
                                        <p:cTn id="12" dur="5000" fill="hold"/>
                                        <p:tgtEl>
                                          <p:spTgt spid="3174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4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172200" y="2743200"/>
            <a:ext cx="2106613" cy="3009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pic>
        <p:nvPicPr>
          <p:cNvPr id="32771" name="Picture 3" descr="5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524000" y="304800"/>
            <a:ext cx="2779713" cy="3549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
        <p:nvSpPr>
          <p:cNvPr id="32772" name="Text Box 4"/>
          <p:cNvSpPr txBox="1">
            <a:spLocks noChangeArrowheads="1"/>
          </p:cNvSpPr>
          <p:nvPr/>
        </p:nvSpPr>
        <p:spPr bwMode="auto">
          <a:xfrm>
            <a:off x="685800" y="4724400"/>
            <a:ext cx="5540375" cy="1006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sz="6000" b="1">
                <a:solidFill>
                  <a:srgbClr val="990000"/>
                </a:solidFill>
                <a:ea typeface="黑体" panose="02010609060101010101" pitchFamily="49" charset="-122"/>
              </a:rPr>
              <a:t>绝巘多生怪柏，</a:t>
            </a:r>
          </a:p>
        </p:txBody>
      </p:sp>
    </p:spTree>
    <p:custDataLst>
      <p:tags r:id="rId1"/>
    </p:custDataLst>
    <p:extLst>
      <p:ext uri="{BB962C8B-B14F-4D97-AF65-F5344CB8AC3E}">
        <p14:creationId xmlns:p14="http://schemas.microsoft.com/office/powerpoint/2010/main" xmlns="" val="2065408176"/>
      </p:ext>
    </p:extLst>
  </p:cSld>
  <p:clrMapOvr>
    <a:masterClrMapping/>
  </p:clrMapOvr>
  <mc:AlternateContent xmlns:mc="http://schemas.openxmlformats.org/markup-compatibility/2006">
    <mc:Choice xmlns:p14="http://schemas.microsoft.com/office/powerpoint/2010/main" xmlns="" Requires="p14">
      <p:transition spd="slow" p14:dur="2000" advTm="3547"/>
    </mc:Choice>
    <mc:Fallback>
      <p:transition spd="slow" advTm="3547"/>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3277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3277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9" presetClass="entr" presetSubtype="0" fill="hold" grpId="0" nodeType="clickEffect">
                                  <p:stCondLst>
                                    <p:cond delay="0"/>
                                  </p:stCondLst>
                                  <p:iterate type="wd">
                                    <p:tmPct val="100000"/>
                                  </p:iterate>
                                  <p:childTnLst>
                                    <p:set>
                                      <p:cBhvr>
                                        <p:cTn id="14" dur="1" fill="hold">
                                          <p:stCondLst>
                                            <p:cond delay="0"/>
                                          </p:stCondLst>
                                        </p:cTn>
                                        <p:tgtEl>
                                          <p:spTgt spid="32772"/>
                                        </p:tgtEl>
                                        <p:attrNameLst>
                                          <p:attrName>style.visibility</p:attrName>
                                        </p:attrNameLst>
                                      </p:cBhvr>
                                      <p:to>
                                        <p:strVal val="visible"/>
                                      </p:to>
                                    </p:set>
                                    <p:animEffect transition="in" filter="dissolve">
                                      <p:cBhvr>
                                        <p:cTn id="15" dur="300"/>
                                        <p:tgtEl>
                                          <p:spTgt spid="327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50"/>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339975" y="404813"/>
            <a:ext cx="4114800" cy="29479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3796" name="Text Box 4"/>
          <p:cNvSpPr txBox="1">
            <a:spLocks noChangeArrowheads="1"/>
          </p:cNvSpPr>
          <p:nvPr/>
        </p:nvSpPr>
        <p:spPr bwMode="auto">
          <a:xfrm>
            <a:off x="4495800" y="4010025"/>
            <a:ext cx="4010025" cy="1920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altLang="en-US" sz="6000" b="1">
                <a:solidFill>
                  <a:srgbClr val="990000"/>
                </a:solidFill>
                <a:ea typeface="华文行楷" panose="02010800040101010101" pitchFamily="2" charset="-122"/>
              </a:rPr>
              <a:t>悬泉瀑布，</a:t>
            </a:r>
          </a:p>
          <a:p>
            <a:r>
              <a:rPr lang="zh-CN" altLang="en-US" sz="6000" b="1">
                <a:ea typeface="方正舒体" panose="02010601030101010101" pitchFamily="2" charset="-122"/>
              </a:rPr>
              <a:t>飞漱其间。</a:t>
            </a:r>
          </a:p>
        </p:txBody>
      </p:sp>
    </p:spTree>
    <p:custDataLst>
      <p:tags r:id="rId1"/>
    </p:custDataLst>
    <p:extLst>
      <p:ext uri="{BB962C8B-B14F-4D97-AF65-F5344CB8AC3E}">
        <p14:creationId xmlns:p14="http://schemas.microsoft.com/office/powerpoint/2010/main" xmlns="" val="22195096"/>
      </p:ext>
    </p:extLst>
  </p:cSld>
  <p:clrMapOvr>
    <a:masterClrMapping/>
  </p:clrMapOvr>
  <mc:AlternateContent xmlns:mc="http://schemas.openxmlformats.org/markup-compatibility/2006">
    <mc:Choice xmlns:p14="http://schemas.microsoft.com/office/powerpoint/2010/main" xmlns="" Requires="p14">
      <p:transition spd="slow" p14:dur="2000" advTm="4000"/>
    </mc:Choice>
    <mc:Fallback>
      <p:transition spd="slow" advTm="4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3379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9" presetClass="entr" presetSubtype="0" fill="hold" grpId="0" nodeType="clickEffect">
                                  <p:stCondLst>
                                    <p:cond delay="0"/>
                                  </p:stCondLst>
                                  <p:iterate type="wd">
                                    <p:tmPct val="100000"/>
                                  </p:iterate>
                                  <p:childTnLst>
                                    <p:set>
                                      <p:cBhvr>
                                        <p:cTn id="10" dur="1" fill="hold">
                                          <p:stCondLst>
                                            <p:cond delay="0"/>
                                          </p:stCondLst>
                                        </p:cTn>
                                        <p:tgtEl>
                                          <p:spTgt spid="33796"/>
                                        </p:tgtEl>
                                        <p:attrNameLst>
                                          <p:attrName>style.visibility</p:attrName>
                                        </p:attrNameLst>
                                      </p:cBhvr>
                                      <p:to>
                                        <p:strVal val="visible"/>
                                      </p:to>
                                    </p:set>
                                    <p:animEffect transition="in" filter="dissolve">
                                      <p:cBhvr>
                                        <p:cTn id="11" dur="300"/>
                                        <p:tgtEl>
                                          <p:spTgt spid="337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45"/>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491727" y="391758"/>
            <a:ext cx="4090988" cy="609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
        <p:nvSpPr>
          <p:cNvPr id="34819" name="Text Box 3"/>
          <p:cNvSpPr txBox="1">
            <a:spLocks noChangeArrowheads="1"/>
          </p:cNvSpPr>
          <p:nvPr/>
        </p:nvSpPr>
        <p:spPr bwMode="auto">
          <a:xfrm>
            <a:off x="5791200" y="257175"/>
            <a:ext cx="2012950" cy="66008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spAutoFit/>
          </a:bodyPr>
          <a:lstStyle/>
          <a:p>
            <a:r>
              <a:rPr lang="zh-CN" sz="6000" b="1">
                <a:solidFill>
                  <a:schemeClr val="accent2"/>
                </a:solidFill>
                <a:latin typeface="隶书" panose="02010509060101010101" pitchFamily="49" charset="-122"/>
                <a:ea typeface="隶书" panose="02010509060101010101" pitchFamily="49" charset="-122"/>
              </a:rPr>
              <a:t>清荣峻茂，</a:t>
            </a:r>
          </a:p>
          <a:p>
            <a:r>
              <a:rPr lang="zh-CN" sz="6000" b="1">
                <a:solidFill>
                  <a:schemeClr val="accent2"/>
                </a:solidFill>
                <a:latin typeface="隶书" panose="02010509060101010101" pitchFamily="49" charset="-122"/>
                <a:ea typeface="隶书" panose="02010509060101010101" pitchFamily="49" charset="-122"/>
              </a:rPr>
              <a:t>       良多趣味。</a:t>
            </a:r>
          </a:p>
        </p:txBody>
      </p:sp>
    </p:spTree>
    <p:custDataLst>
      <p:tags r:id="rId1"/>
    </p:custDataLst>
    <p:extLst>
      <p:ext uri="{BB962C8B-B14F-4D97-AF65-F5344CB8AC3E}">
        <p14:creationId xmlns:p14="http://schemas.microsoft.com/office/powerpoint/2010/main" xmlns="" val="601935713"/>
      </p:ext>
    </p:extLst>
  </p:cSld>
  <p:clrMapOvr>
    <a:masterClrMapping/>
  </p:clrMapOvr>
  <mc:AlternateContent xmlns:mc="http://schemas.openxmlformats.org/markup-compatibility/2006">
    <mc:Choice xmlns:p14="http://schemas.microsoft.com/office/powerpoint/2010/main" xmlns="" Requires="p14">
      <p:transition spd="slow" p14:dur="2000" advTm="3031"/>
    </mc:Choice>
    <mc:Fallback>
      <p:transition spd="slow" advTm="3031"/>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3481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9" presetClass="entr" presetSubtype="0" fill="hold" grpId="0" nodeType="clickEffect">
                                  <p:stCondLst>
                                    <p:cond delay="0"/>
                                  </p:stCondLst>
                                  <p:iterate type="wd">
                                    <p:tmPct val="100000"/>
                                  </p:iterate>
                                  <p:childTnLst>
                                    <p:set>
                                      <p:cBhvr>
                                        <p:cTn id="10" dur="1" fill="hold">
                                          <p:stCondLst>
                                            <p:cond delay="0"/>
                                          </p:stCondLst>
                                        </p:cTn>
                                        <p:tgtEl>
                                          <p:spTgt spid="34819"/>
                                        </p:tgtEl>
                                        <p:attrNameLst>
                                          <p:attrName>style.visibility</p:attrName>
                                        </p:attrNameLst>
                                      </p:cBhvr>
                                      <p:to>
                                        <p:strVal val="visible"/>
                                      </p:to>
                                    </p:set>
                                    <p:animEffect transition="in" filter="dissolve">
                                      <p:cBhvr>
                                        <p:cTn id="11" dur="300"/>
                                        <p:tgtEl>
                                          <p:spTgt spid="348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kuimen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9469438"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
        <p:nvSpPr>
          <p:cNvPr id="35843" name="Text Box 3"/>
          <p:cNvSpPr txBox="1">
            <a:spLocks noChangeArrowheads="1"/>
          </p:cNvSpPr>
          <p:nvPr/>
        </p:nvSpPr>
        <p:spPr bwMode="auto">
          <a:xfrm>
            <a:off x="539750" y="3068638"/>
            <a:ext cx="5540375" cy="1006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sz="6000" b="1">
                <a:solidFill>
                  <a:schemeClr val="bg1"/>
                </a:solidFill>
              </a:rPr>
              <a:t>每至晴初霜旦，</a:t>
            </a:r>
          </a:p>
        </p:txBody>
      </p:sp>
      <p:sp>
        <p:nvSpPr>
          <p:cNvPr id="35844" name="Text Box 4"/>
          <p:cNvSpPr txBox="1">
            <a:spLocks noChangeArrowheads="1"/>
          </p:cNvSpPr>
          <p:nvPr/>
        </p:nvSpPr>
        <p:spPr bwMode="auto">
          <a:xfrm>
            <a:off x="468313" y="4437063"/>
            <a:ext cx="4010025" cy="1006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sz="6000" b="1">
                <a:solidFill>
                  <a:schemeClr val="bg1"/>
                </a:solidFill>
              </a:rPr>
              <a:t>林寒涧肃，</a:t>
            </a:r>
          </a:p>
        </p:txBody>
      </p:sp>
    </p:spTree>
    <p:custDataLst>
      <p:tags r:id="rId1"/>
    </p:custDataLst>
    <p:extLst>
      <p:ext uri="{BB962C8B-B14F-4D97-AF65-F5344CB8AC3E}">
        <p14:creationId xmlns:p14="http://schemas.microsoft.com/office/powerpoint/2010/main" xmlns="" val="1139542634"/>
      </p:ext>
    </p:extLst>
  </p:cSld>
  <p:clrMapOvr>
    <a:masterClrMapping/>
  </p:clrMapOvr>
  <mc:AlternateContent xmlns:mc="http://schemas.openxmlformats.org/markup-compatibility/2006">
    <mc:Choice xmlns:p14="http://schemas.microsoft.com/office/powerpoint/2010/main" xmlns="" Requires="p14">
      <p:transition spd="slow" p14:dur="2000" advTm="2984"/>
    </mc:Choice>
    <mc:Fallback>
      <p:transition spd="slow" advTm="2984"/>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iterate type="lt">
                                    <p:tmPct val="100000"/>
                                  </p:iterate>
                                  <p:childTnLst>
                                    <p:set>
                                      <p:cBhvr>
                                        <p:cTn id="6" dur="1" fill="hold">
                                          <p:stCondLst>
                                            <p:cond delay="0"/>
                                          </p:stCondLst>
                                        </p:cTn>
                                        <p:tgtEl>
                                          <p:spTgt spid="35843"/>
                                        </p:tgtEl>
                                        <p:attrNameLst>
                                          <p:attrName>style.visibility</p:attrName>
                                        </p:attrNameLst>
                                      </p:cBhvr>
                                      <p:to>
                                        <p:strVal val="visible"/>
                                      </p:to>
                                    </p:set>
                                    <p:animEffect transition="in" filter="dissolve">
                                      <p:cBhvr>
                                        <p:cTn id="7" dur="75"/>
                                        <p:tgtEl>
                                          <p:spTgt spid="3584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iterate type="wd">
                                    <p:tmPct val="100000"/>
                                  </p:iterate>
                                  <p:childTnLst>
                                    <p:set>
                                      <p:cBhvr>
                                        <p:cTn id="11" dur="1" fill="hold">
                                          <p:stCondLst>
                                            <p:cond delay="0"/>
                                          </p:stCondLst>
                                        </p:cTn>
                                        <p:tgtEl>
                                          <p:spTgt spid="35844"/>
                                        </p:tgtEl>
                                        <p:attrNameLst>
                                          <p:attrName>style.visibility</p:attrName>
                                        </p:attrNameLst>
                                      </p:cBhvr>
                                      <p:to>
                                        <p:strVal val="visible"/>
                                      </p:to>
                                    </p:set>
                                    <p:animEffect transition="in" filter="dissolve">
                                      <p:cBhvr>
                                        <p:cTn id="12" dur="300"/>
                                        <p:tgtEl>
                                          <p:spTgt spid="3584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7" presetClass="entr" presetSubtype="10" fill="hold" nodeType="clickEffect">
                                  <p:stCondLst>
                                    <p:cond delay="0"/>
                                  </p:stCondLst>
                                  <p:childTnLst>
                                    <p:set>
                                      <p:cBhvr>
                                        <p:cTn id="16" dur="1" fill="hold">
                                          <p:stCondLst>
                                            <p:cond delay="0"/>
                                          </p:stCondLst>
                                        </p:cTn>
                                        <p:tgtEl>
                                          <p:spTgt spid="35842"/>
                                        </p:tgtEl>
                                        <p:attrNameLst>
                                          <p:attrName>style.visibility</p:attrName>
                                        </p:attrNameLst>
                                      </p:cBhvr>
                                      <p:to>
                                        <p:strVal val="visible"/>
                                      </p:to>
                                    </p:set>
                                    <p:anim calcmode="lin" valueType="num">
                                      <p:cBhvr>
                                        <p:cTn id="17" dur="500" fill="hold"/>
                                        <p:tgtEl>
                                          <p:spTgt spid="35842"/>
                                        </p:tgtEl>
                                        <p:attrNameLst>
                                          <p:attrName>ppt_w</p:attrName>
                                        </p:attrNameLst>
                                      </p:cBhvr>
                                      <p:tavLst>
                                        <p:tav tm="0">
                                          <p:val>
                                            <p:fltVal val="0"/>
                                          </p:val>
                                        </p:tav>
                                        <p:tav tm="100000">
                                          <p:val>
                                            <p:strVal val="#ppt_w"/>
                                          </p:val>
                                        </p:tav>
                                      </p:tavLst>
                                    </p:anim>
                                    <p:anim calcmode="lin" valueType="num">
                                      <p:cBhvr>
                                        <p:cTn id="18" dur="500" fill="hold"/>
                                        <p:tgtEl>
                                          <p:spTgt spid="3584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autoUpdateAnimBg="0"/>
      <p:bldP spid="35844" grpId="0"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54"/>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84498" y="150607"/>
            <a:ext cx="3340100" cy="426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pic>
        <p:nvPicPr>
          <p:cNvPr id="36867" name="Picture 3" descr="5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371600" y="3810000"/>
            <a:ext cx="3581400" cy="2765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
        <p:nvSpPr>
          <p:cNvPr id="36868" name="Text Box 4"/>
          <p:cNvSpPr txBox="1">
            <a:spLocks noChangeArrowheads="1"/>
          </p:cNvSpPr>
          <p:nvPr/>
        </p:nvSpPr>
        <p:spPr bwMode="auto">
          <a:xfrm>
            <a:off x="4114800" y="990600"/>
            <a:ext cx="5562600" cy="1371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sz="6000" b="1">
                <a:solidFill>
                  <a:srgbClr val="008000"/>
                </a:solidFill>
                <a:ea typeface="幼圆" panose="02010509060101010101" pitchFamily="49" charset="-122"/>
              </a:rPr>
              <a:t>常有高猿长啸，</a:t>
            </a:r>
          </a:p>
          <a:p>
            <a:endParaRPr lang="zh-CN" altLang="zh-CN">
              <a:solidFill>
                <a:srgbClr val="333333"/>
              </a:solidFill>
            </a:endParaRPr>
          </a:p>
        </p:txBody>
      </p:sp>
      <p:sp>
        <p:nvSpPr>
          <p:cNvPr id="36869" name="Text Box 5"/>
          <p:cNvSpPr txBox="1">
            <a:spLocks noChangeArrowheads="1"/>
          </p:cNvSpPr>
          <p:nvPr/>
        </p:nvSpPr>
        <p:spPr bwMode="auto">
          <a:xfrm>
            <a:off x="5118100" y="4114800"/>
            <a:ext cx="4010025" cy="1006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sz="6000" b="1">
                <a:solidFill>
                  <a:srgbClr val="990000"/>
                </a:solidFill>
                <a:ea typeface="黑体" panose="02010609060101010101" pitchFamily="49" charset="-122"/>
              </a:rPr>
              <a:t>属引凄异，</a:t>
            </a:r>
          </a:p>
        </p:txBody>
      </p:sp>
    </p:spTree>
    <p:custDataLst>
      <p:tags r:id="rId1"/>
    </p:custDataLst>
    <p:extLst>
      <p:ext uri="{BB962C8B-B14F-4D97-AF65-F5344CB8AC3E}">
        <p14:creationId xmlns:p14="http://schemas.microsoft.com/office/powerpoint/2010/main" xmlns="" val="3849722377"/>
      </p:ext>
    </p:extLst>
  </p:cSld>
  <p:clrMapOvr>
    <a:masterClrMapping/>
  </p:clrMapOvr>
  <mc:AlternateContent xmlns:mc="http://schemas.openxmlformats.org/markup-compatibility/2006">
    <mc:Choice xmlns:p14="http://schemas.microsoft.com/office/powerpoint/2010/main" xmlns="" Requires="p14">
      <p:transition spd="slow" p14:dur="2000" advTm="3703"/>
    </mc:Choice>
    <mc:Fallback>
      <p:transition spd="slow" advTm="3703"/>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36866"/>
                                        </p:tgtEl>
                                        <p:attrNameLst>
                                          <p:attrName>style.visibility</p:attrName>
                                        </p:attrNameLst>
                                      </p:cBhvr>
                                      <p:to>
                                        <p:strVal val="visible"/>
                                      </p:to>
                                    </p:set>
                                    <p:anim calcmode="lin" valueType="num">
                                      <p:cBhvr additive="base">
                                        <p:cTn id="7" dur="500" fill="hold"/>
                                        <p:tgtEl>
                                          <p:spTgt spid="36866"/>
                                        </p:tgtEl>
                                        <p:attrNameLst>
                                          <p:attrName>ppt_x</p:attrName>
                                        </p:attrNameLst>
                                      </p:cBhvr>
                                      <p:tavLst>
                                        <p:tav tm="0">
                                          <p:val>
                                            <p:strVal val="0-#ppt_w/2"/>
                                          </p:val>
                                        </p:tav>
                                        <p:tav tm="100000">
                                          <p:val>
                                            <p:strVal val="#ppt_x"/>
                                          </p:val>
                                        </p:tav>
                                      </p:tavLst>
                                    </p:anim>
                                    <p:anim calcmode="lin" valueType="num">
                                      <p:cBhvr additive="base">
                                        <p:cTn id="8" dur="500" fill="hold"/>
                                        <p:tgtEl>
                                          <p:spTgt spid="3686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36867"/>
                                        </p:tgtEl>
                                        <p:attrNameLst>
                                          <p:attrName>style.visibility</p:attrName>
                                        </p:attrNameLst>
                                      </p:cBhvr>
                                      <p:to>
                                        <p:strVal val="visible"/>
                                      </p:to>
                                    </p:set>
                                    <p:anim calcmode="lin" valueType="num">
                                      <p:cBhvr additive="base">
                                        <p:cTn id="13" dur="500" fill="hold"/>
                                        <p:tgtEl>
                                          <p:spTgt spid="36867"/>
                                        </p:tgtEl>
                                        <p:attrNameLst>
                                          <p:attrName>ppt_x</p:attrName>
                                        </p:attrNameLst>
                                      </p:cBhvr>
                                      <p:tavLst>
                                        <p:tav tm="0">
                                          <p:val>
                                            <p:strVal val="0-#ppt_w/2"/>
                                          </p:val>
                                        </p:tav>
                                        <p:tav tm="100000">
                                          <p:val>
                                            <p:strVal val="#ppt_x"/>
                                          </p:val>
                                        </p:tav>
                                      </p:tavLst>
                                    </p:anim>
                                    <p:anim calcmode="lin" valueType="num">
                                      <p:cBhvr additive="base">
                                        <p:cTn id="14" dur="500" fill="hold"/>
                                        <p:tgtEl>
                                          <p:spTgt spid="36867"/>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9" presetClass="entr" presetSubtype="0" fill="hold" grpId="0" nodeType="clickEffect">
                                  <p:stCondLst>
                                    <p:cond delay="0"/>
                                  </p:stCondLst>
                                  <p:iterate type="wd">
                                    <p:tmPct val="100000"/>
                                  </p:iterate>
                                  <p:childTnLst>
                                    <p:set>
                                      <p:cBhvr>
                                        <p:cTn id="18" dur="1" fill="hold">
                                          <p:stCondLst>
                                            <p:cond delay="0"/>
                                          </p:stCondLst>
                                        </p:cTn>
                                        <p:tgtEl>
                                          <p:spTgt spid="36868"/>
                                        </p:tgtEl>
                                        <p:attrNameLst>
                                          <p:attrName>style.visibility</p:attrName>
                                        </p:attrNameLst>
                                      </p:cBhvr>
                                      <p:to>
                                        <p:strVal val="visible"/>
                                      </p:to>
                                    </p:set>
                                    <p:animEffect transition="in" filter="dissolve">
                                      <p:cBhvr>
                                        <p:cTn id="19" dur="300"/>
                                        <p:tgtEl>
                                          <p:spTgt spid="36868"/>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9" presetClass="entr" presetSubtype="0" fill="hold" grpId="0" nodeType="clickEffect">
                                  <p:stCondLst>
                                    <p:cond delay="0"/>
                                  </p:stCondLst>
                                  <p:iterate type="wd">
                                    <p:tmPct val="100000"/>
                                  </p:iterate>
                                  <p:childTnLst>
                                    <p:set>
                                      <p:cBhvr>
                                        <p:cTn id="23" dur="1" fill="hold">
                                          <p:stCondLst>
                                            <p:cond delay="0"/>
                                          </p:stCondLst>
                                        </p:cTn>
                                        <p:tgtEl>
                                          <p:spTgt spid="36869"/>
                                        </p:tgtEl>
                                        <p:attrNameLst>
                                          <p:attrName>style.visibility</p:attrName>
                                        </p:attrNameLst>
                                      </p:cBhvr>
                                      <p:to>
                                        <p:strVal val="visible"/>
                                      </p:to>
                                    </p:set>
                                    <p:animEffect transition="in" filter="dissolve">
                                      <p:cBhvr>
                                        <p:cTn id="24" dur="300"/>
                                        <p:tgtEl>
                                          <p:spTgt spid="368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autoUpdateAnimBg="0"/>
      <p:bldP spid="36869" grpId="0"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2"/>
          <p:cNvSpPr txBox="1">
            <a:spLocks noChangeArrowheads="1"/>
          </p:cNvSpPr>
          <p:nvPr/>
        </p:nvSpPr>
        <p:spPr bwMode="auto">
          <a:xfrm>
            <a:off x="6248400" y="762000"/>
            <a:ext cx="2012950" cy="57673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spAutoFit/>
          </a:bodyPr>
          <a:lstStyle/>
          <a:p>
            <a:r>
              <a:rPr lang="zh-CN" sz="6000" b="1">
                <a:solidFill>
                  <a:schemeClr val="accent2"/>
                </a:solidFill>
                <a:latin typeface="黑体" panose="02010609060101010101" pitchFamily="49" charset="-122"/>
                <a:ea typeface="黑体" panose="02010609060101010101" pitchFamily="49" charset="-122"/>
              </a:rPr>
              <a:t>空谷传响，</a:t>
            </a:r>
          </a:p>
          <a:p>
            <a:r>
              <a:rPr lang="zh-CN" sz="6000" b="1">
                <a:solidFill>
                  <a:schemeClr val="accent2"/>
                </a:solidFill>
                <a:latin typeface="黑体" panose="02010609060101010101" pitchFamily="49" charset="-122"/>
                <a:ea typeface="黑体" panose="02010609060101010101" pitchFamily="49" charset="-122"/>
              </a:rPr>
              <a:t>     哀转久绝。</a:t>
            </a:r>
          </a:p>
        </p:txBody>
      </p:sp>
      <p:pic>
        <p:nvPicPr>
          <p:cNvPr id="37891" name="Picture 3" descr="图片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421129" y="0"/>
            <a:ext cx="4876800" cy="6564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xmlns="" val="4211783635"/>
      </p:ext>
    </p:extLst>
  </p:cSld>
  <p:clrMapOvr>
    <a:masterClrMapping/>
  </p:clrMapOvr>
  <mc:AlternateContent xmlns:mc="http://schemas.openxmlformats.org/markup-compatibility/2006">
    <mc:Choice xmlns:p14="http://schemas.microsoft.com/office/powerpoint/2010/main" xmlns="" Requires="p14">
      <p:transition spd="slow" p14:dur="2000" advTm="2001"/>
    </mc:Choice>
    <mc:Fallback>
      <p:transition spd="slow" advTm="2001"/>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37891"/>
                                        </p:tgtEl>
                                        <p:attrNameLst>
                                          <p:attrName>style.visibility</p:attrName>
                                        </p:attrNameLst>
                                      </p:cBhvr>
                                      <p:to>
                                        <p:strVal val="visible"/>
                                      </p:to>
                                    </p:set>
                                    <p:anim calcmode="lin" valueType="num">
                                      <p:cBhvr additive="base">
                                        <p:cTn id="7" dur="500" fill="hold"/>
                                        <p:tgtEl>
                                          <p:spTgt spid="37891"/>
                                        </p:tgtEl>
                                        <p:attrNameLst>
                                          <p:attrName>ppt_x</p:attrName>
                                        </p:attrNameLst>
                                      </p:cBhvr>
                                      <p:tavLst>
                                        <p:tav tm="0">
                                          <p:val>
                                            <p:strVal val="0-#ppt_w/2"/>
                                          </p:val>
                                        </p:tav>
                                        <p:tav tm="100000">
                                          <p:val>
                                            <p:strVal val="#ppt_x"/>
                                          </p:val>
                                        </p:tav>
                                      </p:tavLst>
                                    </p:anim>
                                    <p:anim calcmode="lin" valueType="num">
                                      <p:cBhvr additive="base">
                                        <p:cTn id="8" dur="500" fill="hold"/>
                                        <p:tgtEl>
                                          <p:spTgt spid="37891"/>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9" presetClass="entr" presetSubtype="0" fill="hold" grpId="0" nodeType="clickEffect">
                                  <p:stCondLst>
                                    <p:cond delay="0"/>
                                  </p:stCondLst>
                                  <p:iterate type="wd">
                                    <p:tmPct val="100000"/>
                                  </p:iterate>
                                  <p:childTnLst>
                                    <p:set>
                                      <p:cBhvr>
                                        <p:cTn id="12" dur="1" fill="hold">
                                          <p:stCondLst>
                                            <p:cond delay="0"/>
                                          </p:stCondLst>
                                        </p:cTn>
                                        <p:tgtEl>
                                          <p:spTgt spid="37890"/>
                                        </p:tgtEl>
                                        <p:attrNameLst>
                                          <p:attrName>style.visibility</p:attrName>
                                        </p:attrNameLst>
                                      </p:cBhvr>
                                      <p:to>
                                        <p:strVal val="visible"/>
                                      </p:to>
                                    </p:set>
                                    <p:animEffect transition="in" filter="dissolve">
                                      <p:cBhvr>
                                        <p:cTn id="13" dur="300"/>
                                        <p:tgtEl>
                                          <p:spTgt spid="378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三峡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8915" name="Text Box 3"/>
          <p:cNvSpPr txBox="1">
            <a:spLocks noChangeArrowheads="1"/>
          </p:cNvSpPr>
          <p:nvPr/>
        </p:nvSpPr>
        <p:spPr bwMode="auto">
          <a:xfrm>
            <a:off x="4067175" y="2743200"/>
            <a:ext cx="4824413"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altLang="en-US" sz="6000" b="1">
                <a:solidFill>
                  <a:schemeClr val="bg1"/>
                </a:solidFill>
              </a:rPr>
              <a:t>故渔者歌曰：“巴东三峡巫峡长，猿鸣三声泪沾裳！”</a:t>
            </a:r>
            <a:r>
              <a:rPr lang="zh-CN" altLang="en-US">
                <a:solidFill>
                  <a:srgbClr val="333333"/>
                </a:solidFill>
              </a:rPr>
              <a:t> </a:t>
            </a:r>
            <a:r>
              <a:rPr lang="zh-CN" altLang="en-US"/>
              <a:t>　</a:t>
            </a:r>
          </a:p>
          <a:p>
            <a:endParaRPr lang="zh-CN" altLang="en-US"/>
          </a:p>
        </p:txBody>
      </p:sp>
    </p:spTree>
    <p:custDataLst>
      <p:tags r:id="rId1"/>
    </p:custDataLst>
    <p:extLst>
      <p:ext uri="{BB962C8B-B14F-4D97-AF65-F5344CB8AC3E}">
        <p14:creationId xmlns:p14="http://schemas.microsoft.com/office/powerpoint/2010/main" xmlns="" val="4225189232"/>
      </p:ext>
    </p:extLst>
  </p:cSld>
  <p:clrMapOvr>
    <a:masterClrMapping/>
  </p:clrMapOvr>
  <mc:AlternateContent xmlns:mc="http://schemas.openxmlformats.org/markup-compatibility/2006">
    <mc:Choice xmlns:p14="http://schemas.microsoft.com/office/powerpoint/2010/main" xmlns="" Requires="p14">
      <p:transition spd="slow" p14:dur="2000" advTm="5812"/>
    </mc:Choice>
    <mc:Fallback>
      <p:transition spd="slow" advTm="5812"/>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iterate type="wd">
                                    <p:tmPct val="100000"/>
                                  </p:iterate>
                                  <p:childTnLst>
                                    <p:set>
                                      <p:cBhvr>
                                        <p:cTn id="6" dur="1" fill="hold">
                                          <p:stCondLst>
                                            <p:cond delay="0"/>
                                          </p:stCondLst>
                                        </p:cTn>
                                        <p:tgtEl>
                                          <p:spTgt spid="38915"/>
                                        </p:tgtEl>
                                        <p:attrNameLst>
                                          <p:attrName>style.visibility</p:attrName>
                                        </p:attrNameLst>
                                      </p:cBhvr>
                                      <p:to>
                                        <p:strVal val="visible"/>
                                      </p:to>
                                    </p:set>
                                    <p:animEffect transition="in" filter="dissolve">
                                      <p:cBhvr>
                                        <p:cTn id="7" dur="300"/>
                                        <p:tgtEl>
                                          <p:spTgt spid="389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今三峡6"/>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pic>
        <p:nvPicPr>
          <p:cNvPr id="39939" name="Picture 3" descr="三峡人家"/>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pic>
        <p:nvPicPr>
          <p:cNvPr id="39940" name="Picture 4" descr="三峡夜景"/>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grpSp>
        <p:nvGrpSpPr>
          <p:cNvPr id="39941" name="Group 5"/>
          <p:cNvGrpSpPr>
            <a:grpSpLocks/>
          </p:cNvGrpSpPr>
          <p:nvPr/>
        </p:nvGrpSpPr>
        <p:grpSpPr bwMode="auto">
          <a:xfrm>
            <a:off x="250825" y="404813"/>
            <a:ext cx="1676400" cy="685800"/>
            <a:chOff x="0" y="0"/>
            <a:chExt cx="1056" cy="432"/>
          </a:xfrm>
        </p:grpSpPr>
        <p:sp>
          <p:nvSpPr>
            <p:cNvPr id="39942" name="AutoShape 6">
              <a:hlinkClick r:id="rId5" action="ppaction://hlinksldjump"/>
            </p:cNvPr>
            <p:cNvSpPr>
              <a:spLocks noChangeArrowheads="1"/>
            </p:cNvSpPr>
            <p:nvPr/>
          </p:nvSpPr>
          <p:spPr bwMode="auto">
            <a:xfrm>
              <a:off x="0" y="0"/>
              <a:ext cx="1056" cy="432"/>
            </a:xfrm>
            <a:prstGeom prst="flowChartDelay">
              <a:avLst/>
            </a:prstGeom>
            <a:gradFill rotWithShape="0">
              <a:gsLst>
                <a:gs pos="0">
                  <a:srgbClr val="FF9933"/>
                </a:gs>
                <a:gs pos="100000">
                  <a:srgbClr val="FFFF66"/>
                </a:gs>
              </a:gsLst>
              <a:lin ang="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39943" name="WordArt 7">
              <a:hlinkClick r:id="rId5" action="ppaction://hlinksldjump"/>
            </p:cNvPr>
            <p:cNvSpPr>
              <a:spLocks noChangeArrowheads="1" noChangeShapeType="1"/>
            </p:cNvSpPr>
            <p:nvPr/>
          </p:nvSpPr>
          <p:spPr bwMode="auto">
            <a:xfrm>
              <a:off x="0" y="62"/>
              <a:ext cx="912" cy="285"/>
            </a:xfrm>
            <a:prstGeom prst="rect">
              <a:avLst/>
            </a:prstGeom>
          </p:spPr>
          <p:txBody>
            <a:bodyPr wrap="none" fromWordArt="1">
              <a:prstTxWarp prst="textPlain">
                <a:avLst>
                  <a:gd name="adj" fmla="val 50000"/>
                </a:avLst>
              </a:prstTxWarp>
            </a:bodyPr>
            <a:lstStyle/>
            <a:p>
              <a:pPr algn="ctr"/>
              <a:r>
                <a:rPr lang="zh-CN" altLang="en-US" sz="2800">
                  <a:ln w="9525" cmpd="sng">
                    <a:solidFill>
                      <a:srgbClr val="800000"/>
                    </a:solidFill>
                    <a:round/>
                    <a:headEnd/>
                    <a:tailEnd/>
                  </a:ln>
                  <a:solidFill>
                    <a:srgbClr val="800000"/>
                  </a:solidFill>
                  <a:effectLst>
                    <a:outerShdw dist="35921" dir="2700000" algn="ctr" rotWithShape="0">
                      <a:srgbClr val="C0C0C0"/>
                    </a:outerShdw>
                  </a:effectLst>
                  <a:latin typeface="楷体_GB2312"/>
                </a:rPr>
                <a:t>今日三峡</a:t>
              </a:r>
            </a:p>
          </p:txBody>
        </p:sp>
      </p:grpSp>
    </p:spTree>
    <p:extLst>
      <p:ext uri="{BB962C8B-B14F-4D97-AF65-F5344CB8AC3E}">
        <p14:creationId xmlns:p14="http://schemas.microsoft.com/office/powerpoint/2010/main" xmlns="" val="7575139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nodeType="clickEffect">
                                  <p:stCondLst>
                                    <p:cond delay="0"/>
                                  </p:stCondLst>
                                  <p:childTnLst>
                                    <p:set>
                                      <p:cBhvr>
                                        <p:cTn id="6" dur="1" fill="hold">
                                          <p:stCondLst>
                                            <p:cond delay="0"/>
                                          </p:stCondLst>
                                        </p:cTn>
                                        <p:tgtEl>
                                          <p:spTgt spid="39938"/>
                                        </p:tgtEl>
                                        <p:attrNameLst>
                                          <p:attrName>style.visibility</p:attrName>
                                        </p:attrNameLst>
                                      </p:cBhvr>
                                      <p:to>
                                        <p:strVal val="visible"/>
                                      </p:to>
                                    </p:set>
                                    <p:anim calcmode="lin" valueType="num">
                                      <p:cBhvr>
                                        <p:cTn id="7" dur="1000" fill="hold"/>
                                        <p:tgtEl>
                                          <p:spTgt spid="39938"/>
                                        </p:tgtEl>
                                        <p:attrNameLst>
                                          <p:attrName>ppt_w</p:attrName>
                                        </p:attrNameLst>
                                      </p:cBhvr>
                                      <p:tavLst>
                                        <p:tav tm="0">
                                          <p:val>
                                            <p:fltVal val="0"/>
                                          </p:val>
                                        </p:tav>
                                        <p:tav tm="100000">
                                          <p:val>
                                            <p:strVal val="#ppt_w"/>
                                          </p:val>
                                        </p:tav>
                                      </p:tavLst>
                                    </p:anim>
                                    <p:anim calcmode="lin" valueType="num">
                                      <p:cBhvr>
                                        <p:cTn id="8" dur="1000" fill="hold"/>
                                        <p:tgtEl>
                                          <p:spTgt spid="39938"/>
                                        </p:tgtEl>
                                        <p:attrNameLst>
                                          <p:attrName>ppt_h</p:attrName>
                                        </p:attrNameLst>
                                      </p:cBhvr>
                                      <p:tavLst>
                                        <p:tav tm="0">
                                          <p:val>
                                            <p:fltVal val="0"/>
                                          </p:val>
                                        </p:tav>
                                        <p:tav tm="100000">
                                          <p:val>
                                            <p:strVal val="#ppt_h"/>
                                          </p:val>
                                        </p:tav>
                                      </p:tavLst>
                                    </p:anim>
                                    <p:anim calcmode="lin" valueType="num">
                                      <p:cBhvr>
                                        <p:cTn id="9" dur="1000" fill="hold"/>
                                        <p:tgtEl>
                                          <p:spTgt spid="3993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993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5" presetClass="entr" presetSubtype="0" fill="hold" nodeType="clickEffect">
                                  <p:stCondLst>
                                    <p:cond delay="0"/>
                                  </p:stCondLst>
                                  <p:childTnLst>
                                    <p:set>
                                      <p:cBhvr>
                                        <p:cTn id="14" dur="1" fill="hold">
                                          <p:stCondLst>
                                            <p:cond delay="0"/>
                                          </p:stCondLst>
                                        </p:cTn>
                                        <p:tgtEl>
                                          <p:spTgt spid="39939"/>
                                        </p:tgtEl>
                                        <p:attrNameLst>
                                          <p:attrName>style.visibility</p:attrName>
                                        </p:attrNameLst>
                                      </p:cBhvr>
                                      <p:to>
                                        <p:strVal val="visible"/>
                                      </p:to>
                                    </p:set>
                                    <p:anim calcmode="lin" valueType="num">
                                      <p:cBhvr>
                                        <p:cTn id="15" dur="1000" fill="hold"/>
                                        <p:tgtEl>
                                          <p:spTgt spid="39939"/>
                                        </p:tgtEl>
                                        <p:attrNameLst>
                                          <p:attrName>ppt_w</p:attrName>
                                        </p:attrNameLst>
                                      </p:cBhvr>
                                      <p:tavLst>
                                        <p:tav tm="0">
                                          <p:val>
                                            <p:fltVal val="0"/>
                                          </p:val>
                                        </p:tav>
                                        <p:tav tm="100000">
                                          <p:val>
                                            <p:strVal val="#ppt_w"/>
                                          </p:val>
                                        </p:tav>
                                      </p:tavLst>
                                    </p:anim>
                                    <p:anim calcmode="lin" valueType="num">
                                      <p:cBhvr>
                                        <p:cTn id="16" dur="1000" fill="hold"/>
                                        <p:tgtEl>
                                          <p:spTgt spid="39939"/>
                                        </p:tgtEl>
                                        <p:attrNameLst>
                                          <p:attrName>ppt_h</p:attrName>
                                        </p:attrNameLst>
                                      </p:cBhvr>
                                      <p:tavLst>
                                        <p:tav tm="0">
                                          <p:val>
                                            <p:fltVal val="0"/>
                                          </p:val>
                                        </p:tav>
                                        <p:tav tm="100000">
                                          <p:val>
                                            <p:strVal val="#ppt_h"/>
                                          </p:val>
                                        </p:tav>
                                      </p:tavLst>
                                    </p:anim>
                                    <p:anim calcmode="lin" valueType="num">
                                      <p:cBhvr>
                                        <p:cTn id="17" dur="1000" fill="hold"/>
                                        <p:tgtEl>
                                          <p:spTgt spid="39939"/>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993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19" presetClass="entr" presetSubtype="10" fill="hold" nodeType="clickEffect">
                                  <p:stCondLst>
                                    <p:cond delay="0"/>
                                  </p:stCondLst>
                                  <p:childTnLst>
                                    <p:set>
                                      <p:cBhvr>
                                        <p:cTn id="22" dur="1" fill="hold">
                                          <p:stCondLst>
                                            <p:cond delay="0"/>
                                          </p:stCondLst>
                                        </p:cTn>
                                        <p:tgtEl>
                                          <p:spTgt spid="39940"/>
                                        </p:tgtEl>
                                        <p:attrNameLst>
                                          <p:attrName>style.visibility</p:attrName>
                                        </p:attrNameLst>
                                      </p:cBhvr>
                                      <p:to>
                                        <p:strVal val="visible"/>
                                      </p:to>
                                    </p:set>
                                    <p:anim calcmode="lin" valueType="num">
                                      <p:cBhvr>
                                        <p:cTn id="23" dur="2000" fill="hold"/>
                                        <p:tgtEl>
                                          <p:spTgt spid="39940"/>
                                        </p:tgtEl>
                                        <p:attrNameLst>
                                          <p:attrName>ppt_w</p:attrName>
                                        </p:attrNameLst>
                                      </p:cBhvr>
                                      <p:tavLst>
                                        <p:tav tm="0" fmla="#ppt_w*sin(2.5*pi*$)">
                                          <p:val>
                                            <p:fltVal val="0"/>
                                          </p:val>
                                        </p:tav>
                                        <p:tav tm="100000">
                                          <p:val>
                                            <p:fltVal val="1"/>
                                          </p:val>
                                        </p:tav>
                                      </p:tavLst>
                                    </p:anim>
                                    <p:anim calcmode="lin" valueType="num">
                                      <p:cBhvr>
                                        <p:cTn id="24" dur="2000" fill="hold"/>
                                        <p:tgtEl>
                                          <p:spTgt spid="3994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PDVD_011x"/>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981200" y="0"/>
            <a:ext cx="71628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
        <p:nvSpPr>
          <p:cNvPr id="8195" name="WordArt 3">
            <a:hlinkClick r:id="rId3" action="ppaction://hlinksldjump"/>
          </p:cNvPr>
          <p:cNvSpPr>
            <a:spLocks noChangeArrowheads="1" noChangeShapeType="1"/>
          </p:cNvSpPr>
          <p:nvPr/>
        </p:nvSpPr>
        <p:spPr bwMode="auto">
          <a:xfrm>
            <a:off x="3276600" y="2133600"/>
            <a:ext cx="4343400" cy="1752600"/>
          </a:xfrm>
          <a:prstGeom prst="rect">
            <a:avLst/>
          </a:prstGeom>
        </p:spPr>
        <p:txBody>
          <a:bodyPr wrap="none" fromWordArt="1">
            <a:prstTxWarp prst="textPlain">
              <a:avLst>
                <a:gd name="adj" fmla="val 50000"/>
              </a:avLst>
            </a:prstTxWarp>
          </a:bodyPr>
          <a:lstStyle/>
          <a:p>
            <a:pPr algn="ctr"/>
            <a:r>
              <a:rPr lang="zh-CN" altLang="en-US" sz="9600" kern="10">
                <a:ln w="28575" cmpd="sng">
                  <a:solidFill>
                    <a:schemeClr val="tx2"/>
                  </a:solidFill>
                  <a:round/>
                  <a:headEnd/>
                  <a:tailEnd/>
                </a:ln>
                <a:gradFill rotWithShape="0">
                  <a:gsLst>
                    <a:gs pos="0">
                      <a:srgbClr val="FFFF00"/>
                    </a:gs>
                    <a:gs pos="100000">
                      <a:srgbClr val="FF9933"/>
                    </a:gs>
                  </a:gsLst>
                  <a:path path="rect">
                    <a:fillToRect r="100000" b="100000"/>
                  </a:path>
                </a:gradFill>
                <a:effectLst>
                  <a:outerShdw dist="35921" dir="2700000" algn="ctr" rotWithShape="0">
                    <a:srgbClr val="C0C0C0"/>
                  </a:outerShdw>
                </a:effectLst>
                <a:latin typeface="隶书" panose="02010509060101010101" pitchFamily="49" charset="-122"/>
                <a:ea typeface="隶书" panose="02010509060101010101" pitchFamily="49" charset="-122"/>
              </a:rPr>
              <a:t>三峡</a:t>
            </a:r>
          </a:p>
        </p:txBody>
      </p:sp>
      <p:grpSp>
        <p:nvGrpSpPr>
          <p:cNvPr id="8196" name="Group 4"/>
          <p:cNvGrpSpPr>
            <a:grpSpLocks/>
          </p:cNvGrpSpPr>
          <p:nvPr/>
        </p:nvGrpSpPr>
        <p:grpSpPr bwMode="auto">
          <a:xfrm>
            <a:off x="381000" y="2057400"/>
            <a:ext cx="1676400" cy="685800"/>
            <a:chOff x="0" y="0"/>
            <a:chExt cx="1056" cy="432"/>
          </a:xfrm>
        </p:grpSpPr>
        <p:sp>
          <p:nvSpPr>
            <p:cNvPr id="8197" name="AutoShape 5">
              <a:hlinkClick r:id="rId3" action="ppaction://hlinksldjump"/>
            </p:cNvPr>
            <p:cNvSpPr>
              <a:spLocks noChangeArrowheads="1"/>
            </p:cNvSpPr>
            <p:nvPr/>
          </p:nvSpPr>
          <p:spPr bwMode="auto">
            <a:xfrm>
              <a:off x="0" y="0"/>
              <a:ext cx="1056" cy="432"/>
            </a:xfrm>
            <a:prstGeom prst="flowChartDelay">
              <a:avLst/>
            </a:prstGeom>
            <a:gradFill rotWithShape="0">
              <a:gsLst>
                <a:gs pos="0">
                  <a:srgbClr val="FF9933"/>
                </a:gs>
                <a:gs pos="100000">
                  <a:srgbClr val="FFFF66"/>
                </a:gs>
              </a:gsLst>
              <a:lin ang="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198" name="WordArt 6">
              <a:hlinkClick r:id="rId4" action="ppaction://hlinksldjump"/>
            </p:cNvPr>
            <p:cNvSpPr>
              <a:spLocks noChangeArrowheads="1" noChangeShapeType="1"/>
            </p:cNvSpPr>
            <p:nvPr/>
          </p:nvSpPr>
          <p:spPr bwMode="auto">
            <a:xfrm>
              <a:off x="0" y="62"/>
              <a:ext cx="912" cy="286"/>
            </a:xfrm>
            <a:prstGeom prst="rect">
              <a:avLst/>
            </a:prstGeom>
          </p:spPr>
          <p:txBody>
            <a:bodyPr wrap="none" fromWordArt="1">
              <a:prstTxWarp prst="textPlain">
                <a:avLst>
                  <a:gd name="adj" fmla="val 50000"/>
                </a:avLst>
              </a:prstTxWarp>
            </a:bodyPr>
            <a:lstStyle/>
            <a:p>
              <a:pPr algn="ctr"/>
              <a:r>
                <a:rPr lang="zh-CN" altLang="en-US" sz="2800" b="1">
                  <a:ln w="9525" cmpd="sng">
                    <a:solidFill>
                      <a:srgbClr val="800000"/>
                    </a:solidFill>
                    <a:round/>
                    <a:headEnd/>
                    <a:tailEnd/>
                  </a:ln>
                  <a:solidFill>
                    <a:srgbClr val="800000"/>
                  </a:solidFill>
                  <a:effectLst>
                    <a:outerShdw dist="35921" dir="2700000" algn="ctr" rotWithShape="0">
                      <a:srgbClr val="C0C0C0"/>
                    </a:outerShdw>
                  </a:effectLst>
                  <a:latin typeface="楷体_GB2312"/>
                </a:rPr>
                <a:t>走近三峡</a:t>
              </a:r>
            </a:p>
          </p:txBody>
        </p:sp>
      </p:grpSp>
      <p:grpSp>
        <p:nvGrpSpPr>
          <p:cNvPr id="8199" name="Group 7"/>
          <p:cNvGrpSpPr>
            <a:grpSpLocks/>
          </p:cNvGrpSpPr>
          <p:nvPr/>
        </p:nvGrpSpPr>
        <p:grpSpPr bwMode="auto">
          <a:xfrm>
            <a:off x="381000" y="2971800"/>
            <a:ext cx="1676400" cy="685800"/>
            <a:chOff x="0" y="0"/>
            <a:chExt cx="1056" cy="432"/>
          </a:xfrm>
        </p:grpSpPr>
        <p:sp>
          <p:nvSpPr>
            <p:cNvPr id="8200" name="AutoShape 8">
              <a:hlinkClick r:id="rId3" action="ppaction://hlinksldjump"/>
            </p:cNvPr>
            <p:cNvSpPr>
              <a:spLocks noChangeArrowheads="1"/>
            </p:cNvSpPr>
            <p:nvPr/>
          </p:nvSpPr>
          <p:spPr bwMode="auto">
            <a:xfrm>
              <a:off x="0" y="0"/>
              <a:ext cx="1056" cy="432"/>
            </a:xfrm>
            <a:prstGeom prst="flowChartDelay">
              <a:avLst/>
            </a:prstGeom>
            <a:gradFill rotWithShape="0">
              <a:gsLst>
                <a:gs pos="0">
                  <a:srgbClr val="FF9933"/>
                </a:gs>
                <a:gs pos="100000">
                  <a:srgbClr val="FFFF66"/>
                </a:gs>
              </a:gsLst>
              <a:lin ang="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01" name="WordArt 9">
              <a:hlinkClick r:id="rId5" action="ppaction://hlinksldjump"/>
            </p:cNvPr>
            <p:cNvSpPr>
              <a:spLocks noChangeArrowheads="1" noChangeShapeType="1"/>
            </p:cNvSpPr>
            <p:nvPr/>
          </p:nvSpPr>
          <p:spPr bwMode="auto">
            <a:xfrm>
              <a:off x="0" y="62"/>
              <a:ext cx="912" cy="285"/>
            </a:xfrm>
            <a:prstGeom prst="rect">
              <a:avLst/>
            </a:prstGeom>
          </p:spPr>
          <p:txBody>
            <a:bodyPr wrap="none" fromWordArt="1">
              <a:prstTxWarp prst="textPlain">
                <a:avLst>
                  <a:gd name="adj" fmla="val 50000"/>
                </a:avLst>
              </a:prstTxWarp>
            </a:bodyPr>
            <a:lstStyle/>
            <a:p>
              <a:pPr algn="ctr"/>
              <a:r>
                <a:rPr lang="zh-CN" altLang="en-US" sz="2800" b="1">
                  <a:ln w="9525" cmpd="sng">
                    <a:solidFill>
                      <a:srgbClr val="800000"/>
                    </a:solidFill>
                    <a:round/>
                    <a:headEnd/>
                    <a:tailEnd/>
                  </a:ln>
                  <a:solidFill>
                    <a:srgbClr val="800000"/>
                  </a:solidFill>
                  <a:effectLst>
                    <a:outerShdw dist="35921" dir="2700000" algn="ctr" rotWithShape="0">
                      <a:srgbClr val="C0C0C0"/>
                    </a:outerShdw>
                  </a:effectLst>
                  <a:latin typeface="楷体_GB2312"/>
                </a:rPr>
                <a:t>倾听三峡</a:t>
              </a:r>
            </a:p>
          </p:txBody>
        </p:sp>
      </p:grpSp>
      <p:grpSp>
        <p:nvGrpSpPr>
          <p:cNvPr id="8202" name="Group 10"/>
          <p:cNvGrpSpPr>
            <a:grpSpLocks/>
          </p:cNvGrpSpPr>
          <p:nvPr/>
        </p:nvGrpSpPr>
        <p:grpSpPr bwMode="auto">
          <a:xfrm>
            <a:off x="381000" y="3886200"/>
            <a:ext cx="1676400" cy="685800"/>
            <a:chOff x="0" y="0"/>
            <a:chExt cx="1056" cy="432"/>
          </a:xfrm>
        </p:grpSpPr>
        <p:sp>
          <p:nvSpPr>
            <p:cNvPr id="8203" name="AutoShape 11">
              <a:hlinkClick r:id="rId3" action="ppaction://hlinksldjump"/>
            </p:cNvPr>
            <p:cNvSpPr>
              <a:spLocks noChangeArrowheads="1"/>
            </p:cNvSpPr>
            <p:nvPr/>
          </p:nvSpPr>
          <p:spPr bwMode="auto">
            <a:xfrm>
              <a:off x="0" y="0"/>
              <a:ext cx="1056" cy="432"/>
            </a:xfrm>
            <a:prstGeom prst="flowChartDelay">
              <a:avLst/>
            </a:prstGeom>
            <a:gradFill rotWithShape="0">
              <a:gsLst>
                <a:gs pos="0">
                  <a:srgbClr val="FF9933"/>
                </a:gs>
                <a:gs pos="100000">
                  <a:srgbClr val="FFFF66"/>
                </a:gs>
              </a:gsLst>
              <a:lin ang="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04" name="WordArt 12">
              <a:hlinkClick r:id="rId6" action="ppaction://hlinksldjump"/>
            </p:cNvPr>
            <p:cNvSpPr>
              <a:spLocks noChangeArrowheads="1" noChangeShapeType="1"/>
            </p:cNvSpPr>
            <p:nvPr/>
          </p:nvSpPr>
          <p:spPr bwMode="auto">
            <a:xfrm>
              <a:off x="0" y="62"/>
              <a:ext cx="912" cy="285"/>
            </a:xfrm>
            <a:prstGeom prst="rect">
              <a:avLst/>
            </a:prstGeom>
          </p:spPr>
          <p:txBody>
            <a:bodyPr wrap="none" fromWordArt="1">
              <a:prstTxWarp prst="textPlain">
                <a:avLst>
                  <a:gd name="adj" fmla="val 50000"/>
                </a:avLst>
              </a:prstTxWarp>
            </a:bodyPr>
            <a:lstStyle/>
            <a:p>
              <a:pPr algn="ctr"/>
              <a:r>
                <a:rPr lang="zh-CN" altLang="en-US" sz="2800" b="1">
                  <a:ln w="9525" cmpd="sng">
                    <a:solidFill>
                      <a:srgbClr val="800000"/>
                    </a:solidFill>
                    <a:round/>
                    <a:headEnd/>
                    <a:tailEnd/>
                  </a:ln>
                  <a:solidFill>
                    <a:srgbClr val="800000"/>
                  </a:solidFill>
                  <a:effectLst>
                    <a:outerShdw dist="35921" dir="2700000" algn="ctr" rotWithShape="0">
                      <a:srgbClr val="C0C0C0"/>
                    </a:outerShdw>
                  </a:effectLst>
                  <a:latin typeface="楷体_GB2312"/>
                </a:rPr>
                <a:t>欣赏三峡</a:t>
              </a:r>
            </a:p>
          </p:txBody>
        </p:sp>
      </p:grpSp>
      <p:grpSp>
        <p:nvGrpSpPr>
          <p:cNvPr id="8205" name="Group 13"/>
          <p:cNvGrpSpPr>
            <a:grpSpLocks/>
          </p:cNvGrpSpPr>
          <p:nvPr/>
        </p:nvGrpSpPr>
        <p:grpSpPr bwMode="auto">
          <a:xfrm>
            <a:off x="381000" y="4800600"/>
            <a:ext cx="1676400" cy="685800"/>
            <a:chOff x="0" y="0"/>
            <a:chExt cx="1056" cy="432"/>
          </a:xfrm>
        </p:grpSpPr>
        <p:sp>
          <p:nvSpPr>
            <p:cNvPr id="8206" name="AutoShape 14">
              <a:hlinkClick r:id="rId3" action="ppaction://hlinksldjump"/>
            </p:cNvPr>
            <p:cNvSpPr>
              <a:spLocks noChangeArrowheads="1"/>
            </p:cNvSpPr>
            <p:nvPr/>
          </p:nvSpPr>
          <p:spPr bwMode="auto">
            <a:xfrm>
              <a:off x="0" y="0"/>
              <a:ext cx="1056" cy="432"/>
            </a:xfrm>
            <a:prstGeom prst="flowChartDelay">
              <a:avLst/>
            </a:prstGeom>
            <a:gradFill rotWithShape="0">
              <a:gsLst>
                <a:gs pos="0">
                  <a:srgbClr val="FF9933"/>
                </a:gs>
                <a:gs pos="100000">
                  <a:srgbClr val="FFFF66"/>
                </a:gs>
              </a:gsLst>
              <a:lin ang="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07" name="WordArt 15">
              <a:hlinkClick r:id="rId7" action="ppaction://hlinksldjump"/>
            </p:cNvPr>
            <p:cNvSpPr>
              <a:spLocks noChangeArrowheads="1" noChangeShapeType="1"/>
            </p:cNvSpPr>
            <p:nvPr/>
          </p:nvSpPr>
          <p:spPr bwMode="auto">
            <a:xfrm>
              <a:off x="0" y="62"/>
              <a:ext cx="912" cy="285"/>
            </a:xfrm>
            <a:prstGeom prst="rect">
              <a:avLst/>
            </a:prstGeom>
          </p:spPr>
          <p:txBody>
            <a:bodyPr wrap="none" fromWordArt="1">
              <a:prstTxWarp prst="textPlain">
                <a:avLst>
                  <a:gd name="adj" fmla="val 50000"/>
                </a:avLst>
              </a:prstTxWarp>
            </a:bodyPr>
            <a:lstStyle/>
            <a:p>
              <a:pPr algn="ctr"/>
              <a:r>
                <a:rPr lang="zh-CN" altLang="en-US" sz="2800">
                  <a:ln w="9525" cmpd="sng">
                    <a:solidFill>
                      <a:srgbClr val="800000"/>
                    </a:solidFill>
                    <a:round/>
                    <a:headEnd/>
                    <a:tailEnd/>
                  </a:ln>
                  <a:solidFill>
                    <a:srgbClr val="800000"/>
                  </a:solidFill>
                  <a:effectLst>
                    <a:outerShdw dist="35921" dir="2700000" algn="ctr" rotWithShape="0">
                      <a:srgbClr val="C0C0C0"/>
                    </a:outerShdw>
                  </a:effectLst>
                  <a:latin typeface="楷体_GB2312"/>
                </a:rPr>
                <a:t>今日三峡</a:t>
              </a:r>
            </a:p>
          </p:txBody>
        </p:sp>
      </p:grpSp>
      <p:sp>
        <p:nvSpPr>
          <p:cNvPr id="8208" name="WordArt 16">
            <a:hlinkClick r:id="rId3" action="ppaction://hlinksldjump"/>
          </p:cNvPr>
          <p:cNvSpPr>
            <a:spLocks noChangeArrowheads="1" noChangeShapeType="1"/>
          </p:cNvSpPr>
          <p:nvPr/>
        </p:nvSpPr>
        <p:spPr bwMode="auto">
          <a:xfrm>
            <a:off x="6011863" y="5105400"/>
            <a:ext cx="2236787" cy="762000"/>
          </a:xfrm>
          <a:prstGeom prst="rect">
            <a:avLst/>
          </a:prstGeom>
        </p:spPr>
        <p:txBody>
          <a:bodyPr wrap="none" fromWordArt="1">
            <a:prstTxWarp prst="textPlain">
              <a:avLst>
                <a:gd name="adj" fmla="val 50000"/>
              </a:avLst>
            </a:prstTxWarp>
          </a:bodyPr>
          <a:lstStyle/>
          <a:p>
            <a:pPr algn="ctr"/>
            <a:r>
              <a:rPr lang="zh-CN" altLang="en-US" sz="4000" b="1" kern="10">
                <a:ln w="25400" cmpd="sng">
                  <a:solidFill>
                    <a:srgbClr val="FF0000"/>
                  </a:solidFill>
                  <a:round/>
                  <a:headEnd/>
                  <a:tailEnd/>
                </a:ln>
                <a:solidFill>
                  <a:srgbClr val="FF6600"/>
                </a:solidFill>
                <a:effectLst>
                  <a:outerShdw dist="35921" dir="2700000" algn="ctr" rotWithShape="0">
                    <a:srgbClr val="C0C0C0"/>
                  </a:outerShdw>
                </a:effectLst>
                <a:latin typeface="楷体_GB2312"/>
              </a:rPr>
              <a:t>郦道元</a:t>
            </a:r>
          </a:p>
        </p:txBody>
      </p:sp>
    </p:spTree>
    <p:extLst>
      <p:ext uri="{BB962C8B-B14F-4D97-AF65-F5344CB8AC3E}">
        <p14:creationId xmlns:p14="http://schemas.microsoft.com/office/powerpoint/2010/main" xmlns="" val="3396605829"/>
      </p:ext>
    </p:extLst>
  </p:cSld>
  <p:clrMapOvr>
    <a:masterClrMapping/>
  </p:clrMapOvr>
  <mc:AlternateContent xmlns:mc="http://schemas.openxmlformats.org/markup-compatibility/2006">
    <mc:Choice xmlns:p14="http://schemas.microsoft.com/office/powerpoint/2010/main" xmlns="" Requires="p14">
      <p:transition spd="slow" p14:dur="2000" advTm="922"/>
    </mc:Choice>
    <mc:Fallback>
      <p:transition spd="slow" advTm="922"/>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0962" name="Picture 2" descr="三峡工程"/>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629400" y="-303213"/>
            <a:ext cx="2514600" cy="18843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0963" name="Rectangle 3"/>
          <p:cNvSpPr>
            <a:spLocks noGrp="1" noChangeArrowheads="1"/>
          </p:cNvSpPr>
          <p:nvPr>
            <p:ph type="title"/>
          </p:nvPr>
        </p:nvSpPr>
        <p:spPr>
          <a:xfrm>
            <a:off x="-250825" y="260350"/>
            <a:ext cx="7770813" cy="908050"/>
          </a:xfrm>
        </p:spPr>
        <p:txBody>
          <a:bodyPr>
            <a:normAutofit fontScale="90000"/>
          </a:bodyPr>
          <a:lstStyle/>
          <a:p>
            <a:r>
              <a:rPr lang="zh-CN" altLang="en-US" sz="4000" b="1">
                <a:solidFill>
                  <a:srgbClr val="FF0000"/>
                </a:solidFill>
              </a:rPr>
              <a:t>三峡工程大江截流胜利实现</a:t>
            </a:r>
            <a:r>
              <a:rPr lang="zh-CN" altLang="en-US" sz="4000" b="1"/>
              <a:t/>
            </a:r>
            <a:br>
              <a:rPr lang="zh-CN" altLang="en-US" sz="4000" b="1"/>
            </a:br>
            <a:endParaRPr lang="zh-CN" altLang="en-US" sz="4000" b="1"/>
          </a:p>
        </p:txBody>
      </p:sp>
      <p:pic>
        <p:nvPicPr>
          <p:cNvPr id="40964" name="Picture 4" descr="sx_sxdb1"/>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629400" y="1412875"/>
            <a:ext cx="2514600" cy="17605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pic>
        <p:nvPicPr>
          <p:cNvPr id="40965" name="Picture 5" descr="sx_sxdb6"/>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629400" y="3308350"/>
            <a:ext cx="2514600" cy="1758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pic>
        <p:nvPicPr>
          <p:cNvPr id="40966" name="Picture 6" descr="sx_sxdb4"/>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6629400" y="5086350"/>
            <a:ext cx="2514600" cy="1771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
        <p:nvSpPr>
          <p:cNvPr id="40967" name="Rectangle 7"/>
          <p:cNvSpPr>
            <a:spLocks noGrp="1" noChangeArrowheads="1"/>
          </p:cNvSpPr>
          <p:nvPr>
            <p:ph type="body" idx="1"/>
          </p:nvPr>
        </p:nvSpPr>
        <p:spPr>
          <a:xfrm>
            <a:off x="0" y="692150"/>
            <a:ext cx="6588125" cy="5943600"/>
          </a:xfrm>
        </p:spPr>
        <p:txBody>
          <a:bodyPr/>
          <a:lstStyle/>
          <a:p>
            <a:pPr>
              <a:buFontTx/>
              <a:buNone/>
            </a:pPr>
            <a:r>
              <a:rPr lang="zh-CN" altLang="en-US" sz="3600" b="1">
                <a:solidFill>
                  <a:srgbClr val="00FF00"/>
                </a:solidFill>
              </a:rPr>
              <a:t>           </a:t>
            </a:r>
            <a:r>
              <a:rPr lang="en-US" altLang="zh-CN" sz="3600" b="1"/>
              <a:t>1992</a:t>
            </a:r>
            <a:r>
              <a:rPr lang="zh-CN" altLang="en-US" sz="3600" b="1"/>
              <a:t>年</a:t>
            </a:r>
            <a:r>
              <a:rPr lang="en-US" altLang="zh-CN" sz="3600" b="1"/>
              <a:t>4</a:t>
            </a:r>
            <a:r>
              <a:rPr lang="zh-CN" altLang="en-US" sz="3600" b="1"/>
              <a:t>月</a:t>
            </a:r>
            <a:r>
              <a:rPr lang="en-US" altLang="zh-CN" sz="3600" b="1"/>
              <a:t>3</a:t>
            </a:r>
            <a:r>
              <a:rPr lang="zh-CN" altLang="en-US" sz="3600" b="1"/>
              <a:t>日，七届全国人大五次会议通过了兴建三峡工程的决议，举世瞩目的三峡工程正式动工。</a:t>
            </a:r>
            <a:br>
              <a:rPr lang="zh-CN" altLang="en-US" sz="3600" b="1"/>
            </a:br>
            <a:r>
              <a:rPr lang="zh-CN" altLang="en-US" sz="3600" b="1"/>
              <a:t>　　以下这首诗表现了三峡工程从提出到开始兴建的漫长曲折历程及三峡工程给长江带来的巨大变化。</a:t>
            </a:r>
            <a:br>
              <a:rPr lang="zh-CN" altLang="en-US" sz="3600" b="1"/>
            </a:br>
            <a:r>
              <a:rPr lang="zh-CN" altLang="en-US" sz="3600" b="1"/>
              <a:t>        三峡工程利国利民，而宏大的工程建设也使其成为长江三峡旅游不可分割的一部分。</a:t>
            </a:r>
          </a:p>
        </p:txBody>
      </p:sp>
    </p:spTree>
    <p:extLst>
      <p:ext uri="{BB962C8B-B14F-4D97-AF65-F5344CB8AC3E}">
        <p14:creationId xmlns:p14="http://schemas.microsoft.com/office/powerpoint/2010/main" xmlns="" val="2204783477"/>
      </p:ext>
    </p:extLst>
  </p:cSld>
  <p:clrMapOvr>
    <a:masterClrMapping/>
  </p:clrMapOvr>
  <mc:AlternateContent xmlns:mc="http://schemas.openxmlformats.org/markup-compatibility/2006">
    <mc:Choice xmlns:p14="http://schemas.microsoft.com/office/powerpoint/2010/main" xmlns="" Requires="p14">
      <p:transition spd="slow" p14:dur="2000" advTm="3781"/>
    </mc:Choice>
    <mc:Fallback>
      <p:transition spd="slow" advTm="3781"/>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三峡工程"/>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3011" name="Text Box 3"/>
          <p:cNvSpPr txBox="1">
            <a:spLocks noChangeArrowheads="1"/>
          </p:cNvSpPr>
          <p:nvPr/>
        </p:nvSpPr>
        <p:spPr bwMode="auto">
          <a:xfrm>
            <a:off x="685800" y="228600"/>
            <a:ext cx="184150" cy="11890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endParaRPr lang="zh-CN" altLang="zh-CN" sz="7200">
              <a:ea typeface="华文行楷" panose="02010800040101010101" pitchFamily="2" charset="-122"/>
            </a:endParaRPr>
          </a:p>
        </p:txBody>
      </p:sp>
      <p:sp>
        <p:nvSpPr>
          <p:cNvPr id="43012" name="Text Box 4"/>
          <p:cNvSpPr txBox="1">
            <a:spLocks noChangeArrowheads="1"/>
          </p:cNvSpPr>
          <p:nvPr/>
        </p:nvSpPr>
        <p:spPr bwMode="auto">
          <a:xfrm>
            <a:off x="611188" y="0"/>
            <a:ext cx="4065587" cy="11890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sz="7200">
                <a:solidFill>
                  <a:srgbClr val="990000"/>
                </a:solidFill>
                <a:latin typeface="华文行楷" panose="02010800040101010101" pitchFamily="2" charset="-122"/>
                <a:ea typeface="华文行楷" panose="02010800040101010101" pitchFamily="2" charset="-122"/>
              </a:rPr>
              <a:t>三峡 工程</a:t>
            </a:r>
          </a:p>
        </p:txBody>
      </p:sp>
      <p:pic>
        <p:nvPicPr>
          <p:cNvPr id="43013" name="Picture 5" descr="shishi00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900113" y="981075"/>
            <a:ext cx="6934200" cy="3859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
        <p:nvSpPr>
          <p:cNvPr id="43014" name="Rectangle 6"/>
          <p:cNvSpPr>
            <a:spLocks noChangeArrowheads="1"/>
          </p:cNvSpPr>
          <p:nvPr/>
        </p:nvSpPr>
        <p:spPr bwMode="auto">
          <a:xfrm>
            <a:off x="755650" y="5157788"/>
            <a:ext cx="7705725" cy="11906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altLang="zh-CN" sz="3600" b="1">
                <a:solidFill>
                  <a:schemeClr val="bg1"/>
                </a:solidFill>
              </a:rPr>
              <a:t>2009</a:t>
            </a:r>
            <a:r>
              <a:rPr lang="zh-CN" sz="3600" b="1">
                <a:solidFill>
                  <a:schemeClr val="bg1"/>
                </a:solidFill>
              </a:rPr>
              <a:t>年中国人将实现“高峡出平湖”的伟大梦想。</a:t>
            </a:r>
          </a:p>
        </p:txBody>
      </p:sp>
    </p:spTree>
    <p:custDataLst>
      <p:tags r:id="rId1"/>
    </p:custDataLst>
    <p:extLst>
      <p:ext uri="{BB962C8B-B14F-4D97-AF65-F5344CB8AC3E}">
        <p14:creationId xmlns:p14="http://schemas.microsoft.com/office/powerpoint/2010/main" xmlns="" val="2255071347"/>
      </p:ext>
    </p:extLst>
  </p:cSld>
  <p:clrMapOvr>
    <a:masterClrMapping/>
  </p:clrMapOvr>
  <mc:AlternateContent xmlns:mc="http://schemas.openxmlformats.org/markup-compatibility/2006">
    <mc:Choice xmlns:p14="http://schemas.microsoft.com/office/powerpoint/2010/main" xmlns="" Requires="p14">
      <p:transition spd="slow" p14:dur="2000" advTm="4172"/>
    </mc:Choice>
    <mc:Fallback>
      <p:transition spd="slow" advTm="4172"/>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3013"/>
                                        </p:tgtEl>
                                        <p:attrNameLst>
                                          <p:attrName>style.visibility</p:attrName>
                                        </p:attrNameLst>
                                      </p:cBhvr>
                                      <p:to>
                                        <p:strVal val="visible"/>
                                      </p:to>
                                    </p:set>
                                    <p:animEffect transition="in" filter="blinds(horizontal)">
                                      <p:cBhvr>
                                        <p:cTn id="7" dur="500"/>
                                        <p:tgtEl>
                                          <p:spTgt spid="430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034" name="Group 2"/>
          <p:cNvGrpSpPr>
            <a:grpSpLocks/>
          </p:cNvGrpSpPr>
          <p:nvPr/>
        </p:nvGrpSpPr>
        <p:grpSpPr bwMode="auto">
          <a:xfrm>
            <a:off x="685800" y="838200"/>
            <a:ext cx="7620000" cy="4953000"/>
            <a:chOff x="0" y="0"/>
            <a:chExt cx="5766" cy="2099"/>
          </a:xfrm>
        </p:grpSpPr>
        <p:grpSp>
          <p:nvGrpSpPr>
            <p:cNvPr id="44035" name="Group 3"/>
            <p:cNvGrpSpPr>
              <a:grpSpLocks/>
            </p:cNvGrpSpPr>
            <p:nvPr/>
          </p:nvGrpSpPr>
          <p:grpSpPr bwMode="auto">
            <a:xfrm>
              <a:off x="3" y="3"/>
              <a:ext cx="5760" cy="2093"/>
              <a:chOff x="0" y="0"/>
              <a:chExt cx="5760" cy="2093"/>
            </a:xfrm>
          </p:grpSpPr>
          <p:sp>
            <p:nvSpPr>
              <p:cNvPr id="44036" name="Rectangle 4"/>
              <p:cNvSpPr>
                <a:spLocks noChangeArrowheads="1"/>
              </p:cNvSpPr>
              <p:nvPr/>
            </p:nvSpPr>
            <p:spPr bwMode="auto">
              <a:xfrm>
                <a:off x="0" y="0"/>
                <a:ext cx="5760" cy="209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ctr"/>
                <a:r>
                  <a:rPr lang="zh-CN" altLang="zh-CN" sz="1000"/>
                  <a:t>  </a:t>
                </a:r>
                <a:r>
                  <a:rPr lang="zh-CN" altLang="zh-CN" sz="20200"/>
                  <a:t> </a:t>
                </a:r>
                <a:r>
                  <a:rPr lang="zh-CN" altLang="zh-CN" sz="1000"/>
                  <a:t>                                                                                                                                               </a:t>
                </a:r>
                <a:endParaRPr lang="zh-CN" altLang="zh-CN" sz="1100"/>
              </a:p>
              <a:p>
                <a:pPr algn="ctr" eaLnBrk="0" hangingPunct="0"/>
                <a:endParaRPr lang="zh-CN" altLang="zh-CN" sz="1000"/>
              </a:p>
            </p:txBody>
          </p:sp>
          <p:sp>
            <p:nvSpPr>
              <p:cNvPr id="44037" name="Rectangle 5"/>
              <p:cNvSpPr>
                <a:spLocks noChangeArrowheads="1"/>
              </p:cNvSpPr>
              <p:nvPr/>
            </p:nvSpPr>
            <p:spPr bwMode="auto">
              <a:xfrm>
                <a:off x="0" y="0"/>
                <a:ext cx="5760" cy="2093"/>
              </a:xfrm>
              <a:prstGeom prst="rect">
                <a:avLst/>
              </a:prstGeom>
              <a:noFill/>
              <a:ln w="7" cmpd="sng">
                <a:solidFill>
                  <a:srgbClr val="A0A0A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grpSp>
        <p:sp>
          <p:nvSpPr>
            <p:cNvPr id="44038" name="Rectangle 6"/>
            <p:cNvSpPr>
              <a:spLocks noChangeArrowheads="1"/>
            </p:cNvSpPr>
            <p:nvPr/>
          </p:nvSpPr>
          <p:spPr bwMode="auto">
            <a:xfrm>
              <a:off x="0" y="0"/>
              <a:ext cx="5766" cy="2099"/>
            </a:xfrm>
            <a:prstGeom prst="rect">
              <a:avLst/>
            </a:prstGeom>
            <a:noFill/>
            <a:ln w="9525" cmpd="sng">
              <a:solidFill>
                <a:srgbClr val="0099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grpSp>
      <p:pic>
        <p:nvPicPr>
          <p:cNvPr id="44039" name="Picture 7" descr="image004"/>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85800" y="838200"/>
            <a:ext cx="7620000" cy="495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Tree>
    <p:extLst>
      <p:ext uri="{BB962C8B-B14F-4D97-AF65-F5344CB8AC3E}">
        <p14:creationId xmlns:p14="http://schemas.microsoft.com/office/powerpoint/2010/main" xmlns="" val="3560507258"/>
      </p:ext>
    </p:extLst>
  </p:cSld>
  <p:clrMapOvr>
    <a:masterClrMapping/>
  </p:clrMapOvr>
  <mc:AlternateContent xmlns:mc="http://schemas.openxmlformats.org/markup-compatibility/2006">
    <mc:Choice xmlns:p14="http://schemas.microsoft.com/office/powerpoint/2010/main" xmlns="" Requires="p14">
      <p:transition spd="slow" p14:dur="2000" advTm="984"/>
    </mc:Choice>
    <mc:Fallback>
      <p:transition spd="slow" advTm="984"/>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58" name="Group 2"/>
          <p:cNvGrpSpPr>
            <a:grpSpLocks/>
          </p:cNvGrpSpPr>
          <p:nvPr/>
        </p:nvGrpSpPr>
        <p:grpSpPr bwMode="auto">
          <a:xfrm>
            <a:off x="762000" y="914400"/>
            <a:ext cx="7772400" cy="4953000"/>
            <a:chOff x="0" y="0"/>
            <a:chExt cx="5766" cy="1542"/>
          </a:xfrm>
        </p:grpSpPr>
        <p:grpSp>
          <p:nvGrpSpPr>
            <p:cNvPr id="45059" name="Group 3"/>
            <p:cNvGrpSpPr>
              <a:grpSpLocks/>
            </p:cNvGrpSpPr>
            <p:nvPr/>
          </p:nvGrpSpPr>
          <p:grpSpPr bwMode="auto">
            <a:xfrm>
              <a:off x="3" y="3"/>
              <a:ext cx="5760" cy="1536"/>
              <a:chOff x="0" y="0"/>
              <a:chExt cx="5760" cy="1536"/>
            </a:xfrm>
          </p:grpSpPr>
          <p:sp>
            <p:nvSpPr>
              <p:cNvPr id="45060" name="Rectangle 4"/>
              <p:cNvSpPr>
                <a:spLocks noChangeArrowheads="1"/>
              </p:cNvSpPr>
              <p:nvPr/>
            </p:nvSpPr>
            <p:spPr bwMode="auto">
              <a:xfrm>
                <a:off x="0" y="0"/>
                <a:ext cx="5760" cy="15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ctr"/>
                <a:r>
                  <a:rPr lang="zh-CN" altLang="zh-CN" sz="1000"/>
                  <a:t>  </a:t>
                </a:r>
                <a:r>
                  <a:rPr lang="zh-CN" altLang="zh-CN" sz="14400"/>
                  <a:t> </a:t>
                </a:r>
                <a:r>
                  <a:rPr lang="zh-CN" altLang="zh-CN" sz="1000"/>
                  <a:t>                                                                                                             </a:t>
                </a:r>
                <a:endParaRPr lang="zh-CN" altLang="zh-CN" sz="1100"/>
              </a:p>
              <a:p>
                <a:pPr algn="ctr" eaLnBrk="0" hangingPunct="0"/>
                <a:endParaRPr lang="zh-CN" altLang="zh-CN" sz="1000"/>
              </a:p>
            </p:txBody>
          </p:sp>
          <p:sp>
            <p:nvSpPr>
              <p:cNvPr id="45061" name="Rectangle 5"/>
              <p:cNvSpPr>
                <a:spLocks noChangeArrowheads="1"/>
              </p:cNvSpPr>
              <p:nvPr/>
            </p:nvSpPr>
            <p:spPr bwMode="auto">
              <a:xfrm>
                <a:off x="0" y="0"/>
                <a:ext cx="5760" cy="1536"/>
              </a:xfrm>
              <a:prstGeom prst="rect">
                <a:avLst/>
              </a:prstGeom>
              <a:noFill/>
              <a:ln w="7" cmpd="sng">
                <a:solidFill>
                  <a:srgbClr val="A0A0A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grpSp>
        <p:sp>
          <p:nvSpPr>
            <p:cNvPr id="45062" name="Rectangle 6"/>
            <p:cNvSpPr>
              <a:spLocks noChangeArrowheads="1"/>
            </p:cNvSpPr>
            <p:nvPr/>
          </p:nvSpPr>
          <p:spPr bwMode="auto">
            <a:xfrm>
              <a:off x="0" y="0"/>
              <a:ext cx="5766" cy="1542"/>
            </a:xfrm>
            <a:prstGeom prst="rect">
              <a:avLst/>
            </a:prstGeom>
            <a:noFill/>
            <a:ln w="9525" cmpd="sng">
              <a:solidFill>
                <a:srgbClr val="0099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grpSp>
      <p:pic>
        <p:nvPicPr>
          <p:cNvPr id="45063" name="Picture 7" descr="image00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40485" y="835511"/>
            <a:ext cx="77724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Tree>
    <p:extLst>
      <p:ext uri="{BB962C8B-B14F-4D97-AF65-F5344CB8AC3E}">
        <p14:creationId xmlns:p14="http://schemas.microsoft.com/office/powerpoint/2010/main" xmlns="" val="2674152519"/>
      </p:ext>
    </p:extLst>
  </p:cSld>
  <p:clrMapOvr>
    <a:masterClrMapping/>
  </p:clrMapOvr>
  <mc:AlternateContent xmlns:mc="http://schemas.openxmlformats.org/markup-compatibility/2006">
    <mc:Choice xmlns:p14="http://schemas.microsoft.com/office/powerpoint/2010/main" xmlns="" Requires="p14">
      <p:transition spd="slow" p14:dur="2000" advTm="1703"/>
    </mc:Choice>
    <mc:Fallback>
      <p:transition spd="slow" advTm="1703"/>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082" name="Group 2"/>
          <p:cNvGrpSpPr>
            <a:grpSpLocks/>
          </p:cNvGrpSpPr>
          <p:nvPr/>
        </p:nvGrpSpPr>
        <p:grpSpPr bwMode="auto">
          <a:xfrm>
            <a:off x="751242" y="879438"/>
            <a:ext cx="7696200" cy="4953000"/>
            <a:chOff x="0" y="0"/>
            <a:chExt cx="5766" cy="1667"/>
          </a:xfrm>
        </p:grpSpPr>
        <p:grpSp>
          <p:nvGrpSpPr>
            <p:cNvPr id="46083" name="Group 3"/>
            <p:cNvGrpSpPr>
              <a:grpSpLocks/>
            </p:cNvGrpSpPr>
            <p:nvPr/>
          </p:nvGrpSpPr>
          <p:grpSpPr bwMode="auto">
            <a:xfrm>
              <a:off x="3" y="3"/>
              <a:ext cx="5760" cy="1661"/>
              <a:chOff x="0" y="0"/>
              <a:chExt cx="5760" cy="1661"/>
            </a:xfrm>
          </p:grpSpPr>
          <p:sp>
            <p:nvSpPr>
              <p:cNvPr id="46084" name="Rectangle 4"/>
              <p:cNvSpPr>
                <a:spLocks noChangeArrowheads="1"/>
              </p:cNvSpPr>
              <p:nvPr/>
            </p:nvSpPr>
            <p:spPr bwMode="auto">
              <a:xfrm>
                <a:off x="0" y="0"/>
                <a:ext cx="5760" cy="166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ctr"/>
                <a:r>
                  <a:rPr lang="zh-CN" altLang="zh-CN" sz="1000"/>
                  <a:t>  </a:t>
                </a:r>
                <a:r>
                  <a:rPr lang="zh-CN" altLang="zh-CN" sz="15700"/>
                  <a:t> </a:t>
                </a:r>
                <a:r>
                  <a:rPr lang="zh-CN" altLang="zh-CN" sz="1000"/>
                  <a:t>                                                                                                           </a:t>
                </a:r>
                <a:endParaRPr lang="zh-CN" altLang="zh-CN" sz="1100"/>
              </a:p>
              <a:p>
                <a:pPr algn="ctr" eaLnBrk="0" hangingPunct="0"/>
                <a:endParaRPr lang="zh-CN" altLang="zh-CN" sz="1000"/>
              </a:p>
            </p:txBody>
          </p:sp>
          <p:sp>
            <p:nvSpPr>
              <p:cNvPr id="46085" name="Rectangle 5"/>
              <p:cNvSpPr>
                <a:spLocks noChangeArrowheads="1"/>
              </p:cNvSpPr>
              <p:nvPr/>
            </p:nvSpPr>
            <p:spPr bwMode="auto">
              <a:xfrm>
                <a:off x="0" y="0"/>
                <a:ext cx="5760" cy="1661"/>
              </a:xfrm>
              <a:prstGeom prst="rect">
                <a:avLst/>
              </a:prstGeom>
              <a:noFill/>
              <a:ln w="7" cmpd="sng">
                <a:solidFill>
                  <a:srgbClr val="A0A0A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grpSp>
        <p:sp>
          <p:nvSpPr>
            <p:cNvPr id="46086" name="Rectangle 6"/>
            <p:cNvSpPr>
              <a:spLocks noChangeArrowheads="1"/>
            </p:cNvSpPr>
            <p:nvPr/>
          </p:nvSpPr>
          <p:spPr bwMode="auto">
            <a:xfrm>
              <a:off x="0" y="0"/>
              <a:ext cx="5766" cy="1667"/>
            </a:xfrm>
            <a:prstGeom prst="rect">
              <a:avLst/>
            </a:prstGeom>
            <a:noFill/>
            <a:ln w="9525" cmpd="sng">
              <a:solidFill>
                <a:srgbClr val="0099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grpSp>
      <p:pic>
        <p:nvPicPr>
          <p:cNvPr id="46087" name="Picture 7" descr="ge00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51242" y="836407"/>
            <a:ext cx="7696200" cy="495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Tree>
    <p:extLst>
      <p:ext uri="{BB962C8B-B14F-4D97-AF65-F5344CB8AC3E}">
        <p14:creationId xmlns:p14="http://schemas.microsoft.com/office/powerpoint/2010/main" xmlns="" val="3695064804"/>
      </p:ext>
    </p:extLst>
  </p:cSld>
  <p:clrMapOvr>
    <a:masterClrMapping/>
  </p:clrMapOvr>
  <mc:AlternateContent xmlns:mc="http://schemas.openxmlformats.org/markup-compatibility/2006">
    <mc:Choice xmlns:p14="http://schemas.microsoft.com/office/powerpoint/2010/main" xmlns="" Requires="p14">
      <p:transition spd="slow" p14:dur="2000" advTm="750"/>
    </mc:Choice>
    <mc:Fallback>
      <p:transition spd="slow" advTm="750"/>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106" name="Group 2"/>
          <p:cNvGrpSpPr>
            <a:grpSpLocks/>
          </p:cNvGrpSpPr>
          <p:nvPr/>
        </p:nvGrpSpPr>
        <p:grpSpPr bwMode="auto">
          <a:xfrm>
            <a:off x="1479177" y="446442"/>
            <a:ext cx="3505200" cy="5867400"/>
            <a:chOff x="0" y="0"/>
            <a:chExt cx="5766" cy="2310"/>
          </a:xfrm>
        </p:grpSpPr>
        <p:grpSp>
          <p:nvGrpSpPr>
            <p:cNvPr id="47107" name="Group 3"/>
            <p:cNvGrpSpPr>
              <a:grpSpLocks/>
            </p:cNvGrpSpPr>
            <p:nvPr/>
          </p:nvGrpSpPr>
          <p:grpSpPr bwMode="auto">
            <a:xfrm>
              <a:off x="3" y="3"/>
              <a:ext cx="5760" cy="2304"/>
              <a:chOff x="0" y="0"/>
              <a:chExt cx="5760" cy="2304"/>
            </a:xfrm>
          </p:grpSpPr>
          <p:sp>
            <p:nvSpPr>
              <p:cNvPr id="47108" name="Rectangle 4"/>
              <p:cNvSpPr>
                <a:spLocks noChangeArrowheads="1"/>
              </p:cNvSpPr>
              <p:nvPr/>
            </p:nvSpPr>
            <p:spPr bwMode="auto">
              <a:xfrm>
                <a:off x="0" y="0"/>
                <a:ext cx="5760" cy="230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ctr"/>
                <a:r>
                  <a:rPr lang="zh-CN" altLang="en-US" sz="1000"/>
                  <a:t>  </a:t>
                </a:r>
                <a:r>
                  <a:rPr lang="zh-CN" altLang="en-US" sz="22400"/>
                  <a:t> </a:t>
                </a:r>
                <a:r>
                  <a:rPr lang="zh-CN" altLang="en-US" sz="1000"/>
                  <a:t>                                                                                </a:t>
                </a:r>
                <a:endParaRPr lang="zh-CN" altLang="en-US" sz="1100"/>
              </a:p>
              <a:p>
                <a:pPr algn="ctr" eaLnBrk="0" hangingPunct="0"/>
                <a:endParaRPr lang="zh-CN" altLang="en-US" sz="1000"/>
              </a:p>
            </p:txBody>
          </p:sp>
          <p:sp>
            <p:nvSpPr>
              <p:cNvPr id="47109" name="Rectangle 5"/>
              <p:cNvSpPr>
                <a:spLocks noChangeArrowheads="1"/>
              </p:cNvSpPr>
              <p:nvPr/>
            </p:nvSpPr>
            <p:spPr bwMode="auto">
              <a:xfrm>
                <a:off x="0" y="0"/>
                <a:ext cx="5760" cy="2304"/>
              </a:xfrm>
              <a:prstGeom prst="rect">
                <a:avLst/>
              </a:prstGeom>
              <a:noFill/>
              <a:ln w="7">
                <a:solidFill>
                  <a:srgbClr val="A0A0A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grpSp>
        <p:sp>
          <p:nvSpPr>
            <p:cNvPr id="47110" name="Rectangle 6"/>
            <p:cNvSpPr>
              <a:spLocks noChangeArrowheads="1"/>
            </p:cNvSpPr>
            <p:nvPr/>
          </p:nvSpPr>
          <p:spPr bwMode="auto">
            <a:xfrm>
              <a:off x="0" y="0"/>
              <a:ext cx="5766" cy="2310"/>
            </a:xfrm>
            <a:prstGeom prst="rect">
              <a:avLst/>
            </a:prstGeom>
            <a:noFill/>
            <a:ln w="9525">
              <a:solidFill>
                <a:srgbClr val="0099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grpSp>
      <p:pic>
        <p:nvPicPr>
          <p:cNvPr id="47111" name="Picture 7" descr="ge004"/>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479177" y="424928"/>
            <a:ext cx="3505200" cy="586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47112" name="Group 8"/>
          <p:cNvGrpSpPr>
            <a:grpSpLocks/>
          </p:cNvGrpSpPr>
          <p:nvPr/>
        </p:nvGrpSpPr>
        <p:grpSpPr bwMode="auto">
          <a:xfrm>
            <a:off x="5013960" y="424927"/>
            <a:ext cx="3581400" cy="5867400"/>
            <a:chOff x="0" y="0"/>
            <a:chExt cx="5766" cy="2858"/>
          </a:xfrm>
        </p:grpSpPr>
        <p:grpSp>
          <p:nvGrpSpPr>
            <p:cNvPr id="47113" name="Group 9"/>
            <p:cNvGrpSpPr>
              <a:grpSpLocks/>
            </p:cNvGrpSpPr>
            <p:nvPr/>
          </p:nvGrpSpPr>
          <p:grpSpPr bwMode="auto">
            <a:xfrm>
              <a:off x="3" y="3"/>
              <a:ext cx="5760" cy="2852"/>
              <a:chOff x="0" y="0"/>
              <a:chExt cx="5760" cy="2852"/>
            </a:xfrm>
          </p:grpSpPr>
          <p:sp>
            <p:nvSpPr>
              <p:cNvPr id="47114" name="Rectangle 10"/>
              <p:cNvSpPr>
                <a:spLocks noChangeArrowheads="1"/>
              </p:cNvSpPr>
              <p:nvPr/>
            </p:nvSpPr>
            <p:spPr bwMode="auto">
              <a:xfrm>
                <a:off x="0" y="0"/>
                <a:ext cx="5760" cy="28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ctr"/>
                <a:r>
                  <a:rPr lang="zh-CN" altLang="en-US" sz="1000"/>
                  <a:t>  </a:t>
                </a:r>
                <a:r>
                  <a:rPr lang="zh-CN" altLang="en-US" sz="28100"/>
                  <a:t> </a:t>
                </a:r>
                <a:r>
                  <a:rPr lang="zh-CN" altLang="en-US" sz="1000"/>
                  <a:t>                                                                                            </a:t>
                </a:r>
                <a:endParaRPr lang="zh-CN" altLang="en-US" sz="1100"/>
              </a:p>
              <a:p>
                <a:pPr algn="ctr" eaLnBrk="0" hangingPunct="0"/>
                <a:endParaRPr lang="zh-CN" altLang="en-US" sz="1000"/>
              </a:p>
            </p:txBody>
          </p:sp>
          <p:sp>
            <p:nvSpPr>
              <p:cNvPr id="47115" name="Rectangle 11"/>
              <p:cNvSpPr>
                <a:spLocks noChangeArrowheads="1"/>
              </p:cNvSpPr>
              <p:nvPr/>
            </p:nvSpPr>
            <p:spPr bwMode="auto">
              <a:xfrm>
                <a:off x="0" y="0"/>
                <a:ext cx="5760" cy="2852"/>
              </a:xfrm>
              <a:prstGeom prst="rect">
                <a:avLst/>
              </a:prstGeom>
              <a:noFill/>
              <a:ln w="7">
                <a:solidFill>
                  <a:srgbClr val="A0A0A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grpSp>
        <p:sp>
          <p:nvSpPr>
            <p:cNvPr id="47116" name="Rectangle 12"/>
            <p:cNvSpPr>
              <a:spLocks noChangeArrowheads="1"/>
            </p:cNvSpPr>
            <p:nvPr/>
          </p:nvSpPr>
          <p:spPr bwMode="auto">
            <a:xfrm>
              <a:off x="0" y="0"/>
              <a:ext cx="5766" cy="2858"/>
            </a:xfrm>
            <a:prstGeom prst="rect">
              <a:avLst/>
            </a:prstGeom>
            <a:noFill/>
            <a:ln w="9525">
              <a:solidFill>
                <a:srgbClr val="0099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grpSp>
      <p:pic>
        <p:nvPicPr>
          <p:cNvPr id="47117" name="Picture 13" descr="ge005"/>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024716" y="435684"/>
            <a:ext cx="3581400" cy="586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554217796"/>
      </p:ext>
    </p:extLst>
  </p:cSld>
  <p:clrMapOvr>
    <a:masterClrMapping/>
  </p:clrMapOvr>
  <mc:AlternateContent xmlns:mc="http://schemas.openxmlformats.org/markup-compatibility/2006">
    <mc:Choice xmlns:p14="http://schemas.microsoft.com/office/powerpoint/2010/main" xmlns="" Requires="p14">
      <p:transition spd="slow" p14:dur="2000" advTm="360"/>
    </mc:Choice>
    <mc:Fallback>
      <p:transition spd="slow" advTm="360"/>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200212131638670517"/>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
        <p:nvSpPr>
          <p:cNvPr id="48131" name="Rectangle 3"/>
          <p:cNvSpPr>
            <a:spLocks noChangeArrowheads="1"/>
          </p:cNvSpPr>
          <p:nvPr/>
        </p:nvSpPr>
        <p:spPr bwMode="auto">
          <a:xfrm>
            <a:off x="971550" y="0"/>
            <a:ext cx="7129463" cy="4486275"/>
          </a:xfrm>
          <a:prstGeom prst="rect">
            <a:avLst/>
          </a:prstGeom>
          <a:solidFill>
            <a:srgbClr val="99FFCC">
              <a:alpha val="7999"/>
            </a:srgbClr>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pPr>
              <a:lnSpc>
                <a:spcPct val="150000"/>
              </a:lnSpc>
            </a:pPr>
            <a:r>
              <a:rPr lang="zh-CN" sz="4800" b="1">
                <a:solidFill>
                  <a:srgbClr val="000099"/>
                </a:solidFill>
              </a:rPr>
              <a:t>布置作业</a:t>
            </a:r>
            <a:r>
              <a:rPr lang="zh-CN" altLang="zh-CN" sz="4800" b="1">
                <a:solidFill>
                  <a:srgbClr val="000099"/>
                </a:solidFill>
              </a:rPr>
              <a:t>:</a:t>
            </a:r>
          </a:p>
          <a:p>
            <a:pPr>
              <a:lnSpc>
                <a:spcPct val="150000"/>
              </a:lnSpc>
            </a:pPr>
            <a:r>
              <a:rPr lang="zh-CN" altLang="zh-CN" sz="4800" b="1">
                <a:solidFill>
                  <a:srgbClr val="000099"/>
                </a:solidFill>
              </a:rPr>
              <a:t>         </a:t>
            </a:r>
            <a:r>
              <a:rPr lang="zh-CN" sz="4800" b="1">
                <a:solidFill>
                  <a:srgbClr val="000099"/>
                </a:solidFill>
              </a:rPr>
              <a:t>学习课文的描写方法</a:t>
            </a:r>
            <a:r>
              <a:rPr lang="zh-CN" altLang="zh-CN" sz="4800" b="1">
                <a:solidFill>
                  <a:srgbClr val="000099"/>
                </a:solidFill>
              </a:rPr>
              <a:t>,</a:t>
            </a:r>
          </a:p>
          <a:p>
            <a:pPr>
              <a:lnSpc>
                <a:spcPct val="150000"/>
              </a:lnSpc>
            </a:pPr>
            <a:r>
              <a:rPr lang="zh-CN" sz="4800" b="1">
                <a:solidFill>
                  <a:srgbClr val="000099"/>
                </a:solidFill>
              </a:rPr>
              <a:t>描写一处山川名胜或一幅家乡四季景色变化图 </a:t>
            </a:r>
          </a:p>
        </p:txBody>
      </p:sp>
    </p:spTree>
    <p:extLst>
      <p:ext uri="{BB962C8B-B14F-4D97-AF65-F5344CB8AC3E}">
        <p14:creationId xmlns:p14="http://schemas.microsoft.com/office/powerpoint/2010/main" xmlns="" val="3155511203"/>
      </p:ext>
    </p:extLst>
  </p:cSld>
  <p:clrMapOvr>
    <a:masterClrMapping/>
  </p:clrMapOvr>
  <mc:AlternateContent xmlns:mc="http://schemas.openxmlformats.org/markup-compatibility/2006">
    <mc:Choice xmlns:p14="http://schemas.microsoft.com/office/powerpoint/2010/main" xmlns="" Requires="p14">
      <p:transition spd="slow" p14:dur="2000" advTm="735"/>
    </mc:Choice>
    <mc:Fallback>
      <p:transition spd="slow" advTm="735"/>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sx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219" name="Rectangle 3"/>
          <p:cNvSpPr>
            <a:spLocks noChangeArrowheads="1"/>
          </p:cNvSpPr>
          <p:nvPr/>
        </p:nvSpPr>
        <p:spPr bwMode="auto">
          <a:xfrm>
            <a:off x="4643438" y="3074988"/>
            <a:ext cx="184150" cy="1066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r>
              <a:rPr lang="zh-CN" altLang="en-US" sz="3200" b="1"/>
              <a:t/>
            </a:r>
            <a:br>
              <a:rPr lang="zh-CN" altLang="en-US" sz="3200" b="1"/>
            </a:br>
            <a:endParaRPr lang="zh-CN" altLang="en-US" sz="3200" b="1"/>
          </a:p>
        </p:txBody>
      </p:sp>
      <p:sp>
        <p:nvSpPr>
          <p:cNvPr id="9221" name="Text Box 5"/>
          <p:cNvSpPr txBox="1">
            <a:spLocks noChangeArrowheads="1"/>
          </p:cNvSpPr>
          <p:nvPr/>
        </p:nvSpPr>
        <p:spPr bwMode="auto">
          <a:xfrm>
            <a:off x="1835150" y="2060575"/>
            <a:ext cx="3317875" cy="701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altLang="en-US" sz="4000" b="1">
                <a:solidFill>
                  <a:srgbClr val="FF0000"/>
                </a:solidFill>
              </a:rPr>
              <a:t>整体感知课文</a:t>
            </a:r>
            <a:r>
              <a:rPr lang="zh-CN" altLang="en-US" b="1">
                <a:solidFill>
                  <a:srgbClr val="FF0000"/>
                </a:solidFill>
              </a:rPr>
              <a:t> </a:t>
            </a:r>
          </a:p>
        </p:txBody>
      </p:sp>
      <p:grpSp>
        <p:nvGrpSpPr>
          <p:cNvPr id="9222" name="Group 6"/>
          <p:cNvGrpSpPr>
            <a:grpSpLocks/>
          </p:cNvGrpSpPr>
          <p:nvPr/>
        </p:nvGrpSpPr>
        <p:grpSpPr bwMode="auto">
          <a:xfrm>
            <a:off x="468313" y="260350"/>
            <a:ext cx="1676400" cy="685800"/>
            <a:chOff x="0" y="0"/>
            <a:chExt cx="1056" cy="432"/>
          </a:xfrm>
        </p:grpSpPr>
        <p:sp>
          <p:nvSpPr>
            <p:cNvPr id="9223" name="AutoShape 7">
              <a:hlinkClick r:id="rId3" action="ppaction://hlinksldjump"/>
            </p:cNvPr>
            <p:cNvSpPr>
              <a:spLocks noChangeArrowheads="1"/>
            </p:cNvSpPr>
            <p:nvPr/>
          </p:nvSpPr>
          <p:spPr bwMode="auto">
            <a:xfrm>
              <a:off x="0" y="0"/>
              <a:ext cx="1056" cy="432"/>
            </a:xfrm>
            <a:prstGeom prst="flowChartDelay">
              <a:avLst/>
            </a:prstGeom>
            <a:gradFill rotWithShape="0">
              <a:gsLst>
                <a:gs pos="0">
                  <a:srgbClr val="FF9933"/>
                </a:gs>
                <a:gs pos="100000">
                  <a:srgbClr val="FFFF66"/>
                </a:gs>
              </a:gsLst>
              <a:lin ang="0" scaled="1"/>
            </a:gra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24" name="WordArt 8">
              <a:hlinkClick r:id="rId3" action="ppaction://hlinksldjump"/>
            </p:cNvPr>
            <p:cNvSpPr>
              <a:spLocks noChangeArrowheads="1" noChangeShapeType="1"/>
            </p:cNvSpPr>
            <p:nvPr/>
          </p:nvSpPr>
          <p:spPr bwMode="auto">
            <a:xfrm>
              <a:off x="0" y="62"/>
              <a:ext cx="912" cy="286"/>
            </a:xfrm>
            <a:prstGeom prst="rect">
              <a:avLst/>
            </a:prstGeom>
          </p:spPr>
          <p:txBody>
            <a:bodyPr wrap="none" fromWordArt="1">
              <a:prstTxWarp prst="textPlain">
                <a:avLst>
                  <a:gd name="adj" fmla="val 50000"/>
                </a:avLst>
              </a:prstTxWarp>
            </a:bodyPr>
            <a:lstStyle/>
            <a:p>
              <a:pPr algn="ctr"/>
              <a:r>
                <a:rPr lang="zh-CN" altLang="en-US" sz="2800" b="1">
                  <a:ln w="9525">
                    <a:solidFill>
                      <a:srgbClr val="800000"/>
                    </a:solidFill>
                    <a:round/>
                    <a:headEnd/>
                    <a:tailEnd/>
                  </a:ln>
                  <a:solidFill>
                    <a:srgbClr val="800000"/>
                  </a:solidFill>
                  <a:effectLst>
                    <a:outerShdw dist="35921" dir="2700000" algn="ctr" rotWithShape="0">
                      <a:srgbClr val="C0C0C0"/>
                    </a:outerShdw>
                  </a:effectLst>
                  <a:latin typeface="楷体_GB2312"/>
                </a:rPr>
                <a:t>走近三峡</a:t>
              </a:r>
            </a:p>
          </p:txBody>
        </p:sp>
      </p:grpSp>
    </p:spTree>
    <p:extLst>
      <p:ext uri="{BB962C8B-B14F-4D97-AF65-F5344CB8AC3E}">
        <p14:creationId xmlns:p14="http://schemas.microsoft.com/office/powerpoint/2010/main" xmlns="" val="1410142657"/>
      </p:ext>
    </p:extLst>
  </p:cSld>
  <p:clrMapOvr>
    <a:masterClrMapping/>
  </p:clrMapOvr>
  <mc:AlternateContent xmlns:mc="http://schemas.openxmlformats.org/markup-compatibility/2006">
    <mc:Choice xmlns:p14="http://schemas.microsoft.com/office/powerpoint/2010/main" xmlns="" Requires="p14">
      <p:transition spd="slow" p14:dur="2000" advTm="1625"/>
    </mc:Choice>
    <mc:Fallback>
      <p:transition spd="slow" advTm="1625"/>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1266" name="Picture 2" descr="郦道元"/>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1990725" cy="2828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
        <p:nvSpPr>
          <p:cNvPr id="11267" name="Rectangle 3"/>
          <p:cNvSpPr>
            <a:spLocks noChangeArrowheads="1"/>
          </p:cNvSpPr>
          <p:nvPr/>
        </p:nvSpPr>
        <p:spPr bwMode="auto">
          <a:xfrm>
            <a:off x="1908175" y="0"/>
            <a:ext cx="7235825" cy="6858000"/>
          </a:xfrm>
          <a:prstGeom prst="rect">
            <a:avLst/>
          </a:prstGeom>
          <a:noFill/>
          <a:ln w="9525" cmpd="sng">
            <a:solidFill>
              <a:srgbClr val="99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algn="ctr">
              <a:spcBef>
                <a:spcPct val="20000"/>
              </a:spcBef>
              <a:defRPr sz="3200">
                <a:solidFill>
                  <a:schemeClr val="tx1"/>
                </a:solidFill>
                <a:latin typeface="Times New Roman" panose="02020603050405020304" pitchFamily="18" charset="0"/>
                <a:ea typeface="宋体" panose="02010600030101010101" pitchFamily="2" charset="-122"/>
              </a:defRPr>
            </a:lvl1pPr>
            <a:lvl2pPr algn="ctr">
              <a:spcBef>
                <a:spcPct val="20000"/>
              </a:spcBef>
              <a:defRPr sz="2800">
                <a:solidFill>
                  <a:schemeClr val="tx1"/>
                </a:solidFill>
                <a:latin typeface="Times New Roman" panose="02020603050405020304" pitchFamily="18" charset="0"/>
                <a:ea typeface="宋体" panose="02010600030101010101" pitchFamily="2" charset="-122"/>
              </a:defRPr>
            </a:lvl2pPr>
            <a:lvl3pPr algn="ctr">
              <a:spcBef>
                <a:spcPct val="20000"/>
              </a:spcBef>
              <a:defRPr sz="2400">
                <a:solidFill>
                  <a:schemeClr val="tx1"/>
                </a:solidFill>
                <a:latin typeface="Times New Roman" panose="02020603050405020304" pitchFamily="18" charset="0"/>
                <a:ea typeface="宋体" panose="02010600030101010101" pitchFamily="2" charset="-122"/>
              </a:defRPr>
            </a:lvl3pPr>
            <a:lvl4pPr algn="ctr">
              <a:spcBef>
                <a:spcPct val="20000"/>
              </a:spcBef>
              <a:defRPr sz="2000">
                <a:solidFill>
                  <a:schemeClr val="tx1"/>
                </a:solidFill>
                <a:latin typeface="Times New Roman" panose="02020603050405020304" pitchFamily="18" charset="0"/>
                <a:ea typeface="宋体" panose="02010600030101010101" pitchFamily="2" charset="-122"/>
              </a:defRPr>
            </a:lvl4pPr>
            <a:lvl5pPr algn="ctr">
              <a:spcBef>
                <a:spcPct val="20000"/>
              </a:spcBef>
              <a:defRPr sz="2000">
                <a:solidFill>
                  <a:schemeClr val="tx1"/>
                </a:solidFill>
                <a:latin typeface="Times New Roman" panose="02020603050405020304" pitchFamily="18" charset="0"/>
                <a:ea typeface="宋体" panose="02010600030101010101" pitchFamily="2" charset="-122"/>
              </a:defRPr>
            </a:lvl5pPr>
            <a:lvl6pPr algn="ctr" fontAlgn="base">
              <a:spcBef>
                <a:spcPct val="20000"/>
              </a:spcBef>
              <a:spcAft>
                <a:spcPct val="0"/>
              </a:spcAft>
              <a:defRPr sz="2000">
                <a:solidFill>
                  <a:schemeClr val="tx1"/>
                </a:solidFill>
                <a:latin typeface="Times New Roman" panose="02020603050405020304" pitchFamily="18" charset="0"/>
                <a:ea typeface="宋体" panose="02010600030101010101" pitchFamily="2" charset="-122"/>
              </a:defRPr>
            </a:lvl6pPr>
            <a:lvl7pPr algn="ctr" fontAlgn="base">
              <a:spcBef>
                <a:spcPct val="20000"/>
              </a:spcBef>
              <a:spcAft>
                <a:spcPct val="0"/>
              </a:spcAft>
              <a:defRPr sz="2000">
                <a:solidFill>
                  <a:schemeClr val="tx1"/>
                </a:solidFill>
                <a:latin typeface="Times New Roman" panose="02020603050405020304" pitchFamily="18" charset="0"/>
                <a:ea typeface="宋体" panose="02010600030101010101" pitchFamily="2" charset="-122"/>
              </a:defRPr>
            </a:lvl7pPr>
            <a:lvl8pPr algn="ctr" fontAlgn="base">
              <a:spcBef>
                <a:spcPct val="20000"/>
              </a:spcBef>
              <a:spcAft>
                <a:spcPct val="0"/>
              </a:spcAft>
              <a:defRPr sz="2000">
                <a:solidFill>
                  <a:schemeClr val="tx1"/>
                </a:solidFill>
                <a:latin typeface="Times New Roman" panose="02020603050405020304" pitchFamily="18" charset="0"/>
                <a:ea typeface="宋体" panose="02010600030101010101" pitchFamily="2" charset="-122"/>
              </a:defRPr>
            </a:lvl8pPr>
            <a:lvl9pPr algn="ctr" fontAlgn="base">
              <a:spcBef>
                <a:spcPct val="20000"/>
              </a:spcBef>
              <a:spcAft>
                <a:spcPct val="0"/>
              </a:spcAft>
              <a:defRPr sz="2000">
                <a:solidFill>
                  <a:schemeClr val="tx1"/>
                </a:solidFill>
                <a:latin typeface="Times New Roman" panose="02020603050405020304" pitchFamily="18" charset="0"/>
                <a:ea typeface="宋体" panose="02010600030101010101" pitchFamily="2" charset="-122"/>
              </a:defRPr>
            </a:lvl9pPr>
          </a:lstStyle>
          <a:p>
            <a:pPr algn="l">
              <a:lnSpc>
                <a:spcPct val="105000"/>
              </a:lnSpc>
            </a:pPr>
            <a:r>
              <a:rPr lang="zh-CN" sz="4000" b="1"/>
              <a:t>（</a:t>
            </a:r>
            <a:r>
              <a:rPr lang="zh-CN" altLang="zh-CN" sz="4000" b="1">
                <a:latin typeface="隶书" panose="02010509060101010101" pitchFamily="49" charset="-122"/>
                <a:ea typeface="隶书" panose="02010509060101010101" pitchFamily="49" charset="-122"/>
              </a:rPr>
              <a:t>466</a:t>
            </a:r>
            <a:r>
              <a:rPr lang="zh-CN" sz="4000" b="1">
                <a:latin typeface="隶书" panose="02010509060101010101" pitchFamily="49" charset="-122"/>
                <a:ea typeface="隶书" panose="02010509060101010101" pitchFamily="49" charset="-122"/>
              </a:rPr>
              <a:t>或</a:t>
            </a:r>
            <a:r>
              <a:rPr lang="zh-CN" altLang="zh-CN" sz="4000" b="1">
                <a:latin typeface="隶书" panose="02010509060101010101" pitchFamily="49" charset="-122"/>
                <a:ea typeface="隶书" panose="02010509060101010101" pitchFamily="49" charset="-122"/>
              </a:rPr>
              <a:t>472</a:t>
            </a:r>
            <a:r>
              <a:rPr lang="zh-CN" sz="4000" b="1">
                <a:latin typeface="隶书" panose="02010509060101010101" pitchFamily="49" charset="-122"/>
                <a:ea typeface="隶书" panose="02010509060101010101" pitchFamily="49" charset="-122"/>
              </a:rPr>
              <a:t>年</a:t>
            </a:r>
            <a:r>
              <a:rPr lang="zh-CN" altLang="zh-CN" sz="4000" b="1">
                <a:ea typeface="隶书" panose="02010509060101010101" pitchFamily="49" charset="-122"/>
              </a:rPr>
              <a:t>—</a:t>
            </a:r>
            <a:r>
              <a:rPr lang="zh-CN" altLang="zh-CN" sz="4000" b="1">
                <a:latin typeface="隶书" panose="02010509060101010101" pitchFamily="49" charset="-122"/>
                <a:ea typeface="隶书" panose="02010509060101010101" pitchFamily="49" charset="-122"/>
              </a:rPr>
              <a:t>527</a:t>
            </a:r>
            <a:r>
              <a:rPr lang="zh-CN" sz="4000" b="1">
                <a:latin typeface="隶书" panose="02010509060101010101" pitchFamily="49" charset="-122"/>
                <a:ea typeface="隶书" panose="02010509060101010101" pitchFamily="49" charset="-122"/>
              </a:rPr>
              <a:t>年</a:t>
            </a:r>
            <a:r>
              <a:rPr lang="zh-CN" altLang="zh-CN" sz="4000" b="1">
                <a:latin typeface="隶书" panose="02010509060101010101" pitchFamily="49" charset="-122"/>
                <a:ea typeface="隶书" panose="02010509060101010101" pitchFamily="49" charset="-122"/>
              </a:rPr>
              <a:t>)</a:t>
            </a:r>
            <a:r>
              <a:rPr lang="zh-CN" sz="4000" b="1">
                <a:latin typeface="隶书" panose="02010509060101010101" pitchFamily="49" charset="-122"/>
                <a:ea typeface="隶书" panose="02010509060101010101" pitchFamily="49" charset="-122"/>
              </a:rPr>
              <a:t>，字善长，范阳（河北涿州）人，</a:t>
            </a:r>
            <a:r>
              <a:rPr lang="zh-CN" sz="4000" b="1">
                <a:solidFill>
                  <a:srgbClr val="C52303"/>
                </a:solidFill>
                <a:latin typeface="隶书" panose="02010509060101010101" pitchFamily="49" charset="-122"/>
                <a:ea typeface="隶书" panose="02010509060101010101" pitchFamily="49" charset="-122"/>
              </a:rPr>
              <a:t>北魏地理学家，散文家。</a:t>
            </a:r>
            <a:r>
              <a:rPr lang="zh-CN" sz="4000" b="1">
                <a:latin typeface="隶书" panose="02010509060101010101" pitchFamily="49" charset="-122"/>
                <a:ea typeface="隶书" panose="02010509060101010101" pitchFamily="49" charset="-122"/>
              </a:rPr>
              <a:t>好学博览，留心水道等地理现象，撰有</a:t>
            </a:r>
            <a:r>
              <a:rPr lang="zh-CN" altLang="zh-CN" sz="4000" b="1">
                <a:latin typeface="隶书" panose="02010509060101010101" pitchFamily="49" charset="-122"/>
                <a:ea typeface="隶书" panose="02010509060101010101" pitchFamily="49" charset="-122"/>
              </a:rPr>
              <a:t>《</a:t>
            </a:r>
            <a:r>
              <a:rPr lang="zh-CN" sz="4000" b="1">
                <a:latin typeface="隶书" panose="02010509060101010101" pitchFamily="49" charset="-122"/>
                <a:ea typeface="隶书" panose="02010509060101010101" pitchFamily="49" charset="-122"/>
              </a:rPr>
              <a:t>水经注</a:t>
            </a:r>
            <a:r>
              <a:rPr lang="zh-CN" altLang="zh-CN" sz="4000" b="1">
                <a:latin typeface="隶书" panose="02010509060101010101" pitchFamily="49" charset="-122"/>
                <a:ea typeface="隶书" panose="02010509060101010101" pitchFamily="49" charset="-122"/>
              </a:rPr>
              <a:t>》</a:t>
            </a:r>
            <a:r>
              <a:rPr lang="zh-CN" sz="4000" b="1">
                <a:latin typeface="隶书" panose="02010509060101010101" pitchFamily="49" charset="-122"/>
                <a:ea typeface="隶书" panose="02010509060101010101" pitchFamily="49" charset="-122"/>
              </a:rPr>
              <a:t>。</a:t>
            </a:r>
          </a:p>
          <a:p>
            <a:pPr algn="l">
              <a:lnSpc>
                <a:spcPct val="105000"/>
              </a:lnSpc>
            </a:pPr>
            <a:r>
              <a:rPr lang="zh-CN" sz="4000" b="1">
                <a:latin typeface="隶书" panose="02010509060101010101" pitchFamily="49" charset="-122"/>
                <a:ea typeface="隶书" panose="02010509060101010101" pitchFamily="49" charset="-122"/>
              </a:rPr>
              <a:t>     出生于官宦世家。他为官</a:t>
            </a:r>
            <a:r>
              <a:rPr lang="zh-CN" sz="4000" b="1">
                <a:ea typeface="隶书" panose="02010509060101010101" pitchFamily="49" charset="-122"/>
              </a:rPr>
              <a:t>“</a:t>
            </a:r>
            <a:r>
              <a:rPr lang="zh-CN" sz="4000" b="1">
                <a:latin typeface="隶书" panose="02010509060101010101" pitchFamily="49" charset="-122"/>
                <a:ea typeface="隶书" panose="02010509060101010101" pitchFamily="49" charset="-122"/>
              </a:rPr>
              <a:t>执法情刻</a:t>
            </a:r>
            <a:r>
              <a:rPr lang="zh-CN" sz="4000" b="1">
                <a:ea typeface="隶书" panose="02010509060101010101" pitchFamily="49" charset="-122"/>
              </a:rPr>
              <a:t>”</a:t>
            </a:r>
            <a:r>
              <a:rPr lang="zh-CN" sz="4000" b="1">
                <a:latin typeface="隶书" panose="02010509060101010101" pitchFamily="49" charset="-122"/>
                <a:ea typeface="隶书" panose="02010509060101010101" pitchFamily="49" charset="-122"/>
              </a:rPr>
              <a:t>、</a:t>
            </a:r>
            <a:r>
              <a:rPr lang="zh-CN" sz="4000" b="1">
                <a:ea typeface="隶书" panose="02010509060101010101" pitchFamily="49" charset="-122"/>
              </a:rPr>
              <a:t>“</a:t>
            </a:r>
            <a:r>
              <a:rPr lang="zh-CN" sz="4000" b="1">
                <a:latin typeface="隶书" panose="02010509060101010101" pitchFamily="49" charset="-122"/>
                <a:ea typeface="隶书" panose="02010509060101010101" pitchFamily="49" charset="-122"/>
              </a:rPr>
              <a:t>素有严猛之称</a:t>
            </a:r>
            <a:r>
              <a:rPr lang="zh-CN" sz="4000" b="1">
                <a:ea typeface="隶书" panose="02010509060101010101" pitchFamily="49" charset="-122"/>
              </a:rPr>
              <a:t>”</a:t>
            </a:r>
            <a:r>
              <a:rPr lang="zh-CN" sz="4000" b="1">
                <a:latin typeface="隶书" panose="02010509060101010101" pitchFamily="49" charset="-122"/>
                <a:ea typeface="隶书" panose="02010509060101010101" pitchFamily="49" charset="-122"/>
              </a:rPr>
              <a:t>，得罪不少皇族、豪强和皇亲国戚。</a:t>
            </a:r>
            <a:r>
              <a:rPr lang="zh-CN" altLang="zh-CN" sz="4000" b="1">
                <a:latin typeface="隶书" panose="02010509060101010101" pitchFamily="49" charset="-122"/>
                <a:ea typeface="隶书" panose="02010509060101010101" pitchFamily="49" charset="-122"/>
              </a:rPr>
              <a:t>527</a:t>
            </a:r>
            <a:r>
              <a:rPr lang="zh-CN" sz="4000" b="1">
                <a:latin typeface="隶书" panose="02010509060101010101" pitchFamily="49" charset="-122"/>
                <a:ea typeface="隶书" panose="02010509060101010101" pitchFamily="49" charset="-122"/>
              </a:rPr>
              <a:t>年，郦道元和弟弟郦道峻及两个儿子一同被杀。</a:t>
            </a:r>
          </a:p>
        </p:txBody>
      </p:sp>
      <p:sp>
        <p:nvSpPr>
          <p:cNvPr id="11268" name="Rectangle 4"/>
          <p:cNvSpPr>
            <a:spLocks noChangeArrowheads="1"/>
          </p:cNvSpPr>
          <p:nvPr/>
        </p:nvSpPr>
        <p:spPr bwMode="auto">
          <a:xfrm>
            <a:off x="684213" y="3357563"/>
            <a:ext cx="792162" cy="1920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sz="4000" b="1">
                <a:solidFill>
                  <a:srgbClr val="990000"/>
                </a:solidFill>
              </a:rPr>
              <a:t>郦道元</a:t>
            </a:r>
          </a:p>
        </p:txBody>
      </p:sp>
    </p:spTree>
    <p:extLst>
      <p:ext uri="{BB962C8B-B14F-4D97-AF65-F5344CB8AC3E}">
        <p14:creationId xmlns:p14="http://schemas.microsoft.com/office/powerpoint/2010/main" xmlns="" val="3856336942"/>
      </p:ext>
    </p:extLst>
  </p:cSld>
  <p:clrMapOvr>
    <a:masterClrMapping/>
  </p:clrMapOvr>
  <mc:AlternateContent xmlns:mc="http://schemas.openxmlformats.org/markup-compatibility/2006">
    <mc:Choice xmlns:p14="http://schemas.microsoft.com/office/powerpoint/2010/main" xmlns="" Requires="p14">
      <p:transition spd="slow" p14:dur="2000" advTm="1062"/>
    </mc:Choice>
    <mc:Fallback>
      <p:transition spd="slow" advTm="1062"/>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body" idx="1"/>
          </p:nvPr>
        </p:nvSpPr>
        <p:spPr>
          <a:xfrm>
            <a:off x="684213" y="404813"/>
            <a:ext cx="8135937" cy="6065837"/>
          </a:xfrm>
          <a:ln>
            <a:solidFill>
              <a:srgbClr val="990000"/>
            </a:solidFill>
            <a:miter lim="800000"/>
            <a:headEnd/>
            <a:tailEnd/>
          </a:ln>
        </p:spPr>
        <p:txBody>
          <a:bodyPr/>
          <a:lstStyle/>
          <a:p>
            <a:pPr>
              <a:lnSpc>
                <a:spcPct val="140000"/>
              </a:lnSpc>
            </a:pPr>
            <a:r>
              <a:rPr lang="en-US" altLang="zh-CN" sz="4000" b="1">
                <a:solidFill>
                  <a:srgbClr val="C52303"/>
                </a:solidFill>
              </a:rPr>
              <a:t>《</a:t>
            </a:r>
            <a:r>
              <a:rPr lang="zh-CN" altLang="en-US" sz="4000" b="1">
                <a:solidFill>
                  <a:srgbClr val="C52303"/>
                </a:solidFill>
              </a:rPr>
              <a:t>水经</a:t>
            </a:r>
            <a:r>
              <a:rPr lang="en-US" altLang="zh-CN" sz="4000" b="1">
                <a:solidFill>
                  <a:srgbClr val="C52303"/>
                </a:solidFill>
              </a:rPr>
              <a:t>》</a:t>
            </a:r>
            <a:r>
              <a:rPr lang="zh-CN" altLang="en-US" sz="4000" b="1"/>
              <a:t>是三国时代桑钦所著的一部地理学著作</a:t>
            </a:r>
            <a:r>
              <a:rPr lang="en-US" altLang="zh-CN" sz="4000" b="1"/>
              <a:t>,</a:t>
            </a:r>
            <a:r>
              <a:rPr lang="zh-CN" altLang="en-US" sz="4000" b="1"/>
              <a:t>此书简要记述了</a:t>
            </a:r>
            <a:r>
              <a:rPr lang="en-US" altLang="zh-CN" sz="4000" b="1"/>
              <a:t>137</a:t>
            </a:r>
            <a:r>
              <a:rPr lang="zh-CN" altLang="en-US" sz="4000" b="1"/>
              <a:t>条全国主要河流的水道情况。</a:t>
            </a:r>
          </a:p>
          <a:p>
            <a:pPr>
              <a:lnSpc>
                <a:spcPct val="140000"/>
              </a:lnSpc>
            </a:pPr>
            <a:r>
              <a:rPr lang="zh-CN" altLang="en-US" sz="4000" b="1"/>
              <a:t>原文仅</a:t>
            </a:r>
            <a:r>
              <a:rPr lang="en-US" altLang="zh-CN" sz="4000" b="1"/>
              <a:t>1</a:t>
            </a:r>
            <a:r>
              <a:rPr lang="zh-CN" altLang="en-US" sz="4000" b="1"/>
              <a:t>万多字，记载相当简略，缺乏系统性，对水道的来龙去脉及流经情况记载不详细、具体。</a:t>
            </a:r>
          </a:p>
        </p:txBody>
      </p:sp>
    </p:spTree>
    <p:extLst>
      <p:ext uri="{BB962C8B-B14F-4D97-AF65-F5344CB8AC3E}">
        <p14:creationId xmlns:p14="http://schemas.microsoft.com/office/powerpoint/2010/main" xmlns="" val="2700435995"/>
      </p:ext>
    </p:extLst>
  </p:cSld>
  <p:clrMapOvr>
    <a:masterClrMapping/>
  </p:clrMapOvr>
  <mc:AlternateContent xmlns:mc="http://schemas.openxmlformats.org/markup-compatibility/2006">
    <mc:Choice xmlns:p14="http://schemas.microsoft.com/office/powerpoint/2010/main" xmlns="" Requires="p14">
      <p:transition spd="slow" p14:dur="2000" advTm="2828"/>
    </mc:Choice>
    <mc:Fallback>
      <p:transition spd="slow" advTm="2828"/>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468313" y="1196975"/>
            <a:ext cx="8424862" cy="5226050"/>
          </a:xfrm>
          <a:prstGeom prst="rect">
            <a:avLst/>
          </a:prstGeom>
          <a:noFill/>
          <a:ln w="9525">
            <a:solidFill>
              <a:srgbClr val="99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nSpc>
                <a:spcPct val="140000"/>
              </a:lnSpc>
              <a:spcBef>
                <a:spcPct val="20000"/>
              </a:spcBef>
              <a:buFontTx/>
              <a:buChar char="•"/>
            </a:pPr>
            <a:r>
              <a:rPr lang="en-US" altLang="zh-CN" sz="4000" b="1">
                <a:solidFill>
                  <a:srgbClr val="C52303"/>
                </a:solidFill>
              </a:rPr>
              <a:t>《</a:t>
            </a:r>
            <a:r>
              <a:rPr lang="zh-CN" altLang="en-US" sz="4000" b="1">
                <a:solidFill>
                  <a:srgbClr val="C52303"/>
                </a:solidFill>
              </a:rPr>
              <a:t>水经注</a:t>
            </a:r>
            <a:r>
              <a:rPr lang="en-US" altLang="zh-CN" sz="4000" b="1">
                <a:solidFill>
                  <a:srgbClr val="C52303"/>
                </a:solidFill>
              </a:rPr>
              <a:t>》</a:t>
            </a:r>
            <a:r>
              <a:rPr lang="zh-CN" altLang="en-US" sz="4000" b="1"/>
              <a:t>全书共</a:t>
            </a:r>
            <a:r>
              <a:rPr lang="en-US" altLang="zh-CN" sz="4000" b="1"/>
              <a:t>40</a:t>
            </a:r>
            <a:r>
              <a:rPr lang="zh-CN" altLang="en-US" sz="4000" b="1"/>
              <a:t>卷，记载的河流水道</a:t>
            </a:r>
            <a:r>
              <a:rPr lang="en-US" altLang="zh-CN" sz="4000" b="1"/>
              <a:t>1252</a:t>
            </a:r>
            <a:r>
              <a:rPr lang="zh-CN" altLang="en-US" sz="4000" b="1"/>
              <a:t>条，文字则是</a:t>
            </a:r>
            <a:r>
              <a:rPr lang="en-US" altLang="zh-CN" sz="4000" b="1"/>
              <a:t>《</a:t>
            </a:r>
            <a:r>
              <a:rPr lang="zh-CN" altLang="en-US" sz="4000" b="1"/>
              <a:t>水经</a:t>
            </a:r>
            <a:r>
              <a:rPr lang="en-US" altLang="zh-CN" sz="4000" b="1"/>
              <a:t>》</a:t>
            </a:r>
            <a:r>
              <a:rPr lang="zh-CN" altLang="en-US" sz="4000" b="1"/>
              <a:t>的</a:t>
            </a:r>
            <a:r>
              <a:rPr lang="en-US" altLang="zh-CN" sz="4000" b="1"/>
              <a:t>20</a:t>
            </a:r>
            <a:r>
              <a:rPr lang="zh-CN" altLang="en-US" sz="4000" b="1"/>
              <a:t>余倍，达</a:t>
            </a:r>
            <a:r>
              <a:rPr lang="en-US" altLang="zh-CN" sz="4000" b="1"/>
              <a:t>32</a:t>
            </a:r>
            <a:r>
              <a:rPr lang="zh-CN" altLang="en-US" sz="4000" b="1"/>
              <a:t>万字它以水道为纲，将河流流经地区的</a:t>
            </a:r>
            <a:r>
              <a:rPr lang="zh-CN" altLang="en-US" sz="4000" b="1">
                <a:solidFill>
                  <a:srgbClr val="C52303"/>
                </a:solidFill>
              </a:rPr>
              <a:t>古今历史、地理、经济、政治、文化、社会风俗、古迹</a:t>
            </a:r>
            <a:r>
              <a:rPr lang="zh-CN" altLang="en-US" sz="4000" b="1"/>
              <a:t>等作了尽可能详细的描述。</a:t>
            </a:r>
            <a:r>
              <a:rPr lang="zh-CN" altLang="en-US" sz="4000"/>
              <a:t> </a:t>
            </a:r>
          </a:p>
        </p:txBody>
      </p:sp>
    </p:spTree>
    <p:extLst>
      <p:ext uri="{BB962C8B-B14F-4D97-AF65-F5344CB8AC3E}">
        <p14:creationId xmlns:p14="http://schemas.microsoft.com/office/powerpoint/2010/main" xmlns="" val="1327510146"/>
      </p:ext>
    </p:extLst>
  </p:cSld>
  <p:clrMapOvr>
    <a:masterClrMapping/>
  </p:clrMapOvr>
  <mc:AlternateContent xmlns:mc="http://schemas.openxmlformats.org/markup-compatibility/2006">
    <mc:Choice xmlns:p14="http://schemas.microsoft.com/office/powerpoint/2010/main" xmlns="" Requires="p14">
      <p:transition spd="slow" p14:dur="2000" advTm="843"/>
    </mc:Choice>
    <mc:Fallback>
      <p:transition spd="slow" advTm="843"/>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9|0.7|0.6|0.7|0.5|0.5|0.7|0.5|0.8"/>
</p:tagLst>
</file>

<file path=ppt/tags/tag10.xml><?xml version="1.0" encoding="utf-8"?>
<p:tagLst xmlns:a="http://schemas.openxmlformats.org/drawingml/2006/main" xmlns:r="http://schemas.openxmlformats.org/officeDocument/2006/relationships" xmlns:p="http://schemas.openxmlformats.org/presentationml/2006/main">
  <p:tag name="TIMING" val="|0.0|1.0"/>
</p:tagLst>
</file>

<file path=ppt/tags/tag11.xml><?xml version="1.0" encoding="utf-8"?>
<p:tagLst xmlns:a="http://schemas.openxmlformats.org/drawingml/2006/main" xmlns:r="http://schemas.openxmlformats.org/officeDocument/2006/relationships" xmlns:p="http://schemas.openxmlformats.org/presentationml/2006/main">
  <p:tag name="TIMING" val="|0.2|0.8|1.0|0.7"/>
</p:tagLst>
</file>

<file path=ppt/tags/tag12.xml><?xml version="1.0" encoding="utf-8"?>
<p:tagLst xmlns:a="http://schemas.openxmlformats.org/drawingml/2006/main" xmlns:r="http://schemas.openxmlformats.org/officeDocument/2006/relationships" xmlns:p="http://schemas.openxmlformats.org/presentationml/2006/main">
  <p:tag name="TIMING" val="|0.1|0.9|0.8|0.8"/>
</p:tagLst>
</file>

<file path=ppt/tags/tag13.xml><?xml version="1.0" encoding="utf-8"?>
<p:tagLst xmlns:a="http://schemas.openxmlformats.org/drawingml/2006/main" xmlns:r="http://schemas.openxmlformats.org/officeDocument/2006/relationships" xmlns:p="http://schemas.openxmlformats.org/presentationml/2006/main">
  <p:tag name="TIMING" val="|0.2|0.7|1.0"/>
</p:tagLst>
</file>

<file path=ppt/tags/tag14.xml><?xml version="1.0" encoding="utf-8"?>
<p:tagLst xmlns:a="http://schemas.openxmlformats.org/drawingml/2006/main" xmlns:r="http://schemas.openxmlformats.org/officeDocument/2006/relationships" xmlns:p="http://schemas.openxmlformats.org/presentationml/2006/main">
  <p:tag name="TIMING" val="|0.0|0.9|0.6"/>
</p:tagLst>
</file>

<file path=ppt/tags/tag15.xml><?xml version="1.0" encoding="utf-8"?>
<p:tagLst xmlns:a="http://schemas.openxmlformats.org/drawingml/2006/main" xmlns:r="http://schemas.openxmlformats.org/officeDocument/2006/relationships" xmlns:p="http://schemas.openxmlformats.org/presentationml/2006/main">
  <p:tag name="TIMING" val="|0.1|0.6|0.7|0.6|0.8"/>
</p:tagLst>
</file>

<file path=ppt/tags/tag16.xml><?xml version="1.0" encoding="utf-8"?>
<p:tagLst xmlns:a="http://schemas.openxmlformats.org/drawingml/2006/main" xmlns:r="http://schemas.openxmlformats.org/officeDocument/2006/relationships" xmlns:p="http://schemas.openxmlformats.org/presentationml/2006/main">
  <p:tag name="TIMING" val="|0.1|0.6|0.6"/>
</p:tagLst>
</file>

<file path=ppt/tags/tag17.xml><?xml version="1.0" encoding="utf-8"?>
<p:tagLst xmlns:a="http://schemas.openxmlformats.org/drawingml/2006/main" xmlns:r="http://schemas.openxmlformats.org/officeDocument/2006/relationships" xmlns:p="http://schemas.openxmlformats.org/presentationml/2006/main">
  <p:tag name="TIMING" val="|0.2|0.6"/>
</p:tagLst>
</file>

<file path=ppt/tags/tag18.xml><?xml version="1.0" encoding="utf-8"?>
<p:tagLst xmlns:a="http://schemas.openxmlformats.org/drawingml/2006/main" xmlns:r="http://schemas.openxmlformats.org/officeDocument/2006/relationships" xmlns:p="http://schemas.openxmlformats.org/presentationml/2006/main">
  <p:tag name="TIMING" val="|3.1"/>
</p:tagLst>
</file>

<file path=ppt/tags/tag2.xml><?xml version="1.0" encoding="utf-8"?>
<p:tagLst xmlns:a="http://schemas.openxmlformats.org/drawingml/2006/main" xmlns:r="http://schemas.openxmlformats.org/officeDocument/2006/relationships" xmlns:p="http://schemas.openxmlformats.org/presentationml/2006/main">
  <p:tag name="TIMING" val="|0.2|0.6|0.7|0.5|0.8|0.8|1.0|1.0|0.9"/>
</p:tagLst>
</file>

<file path=ppt/tags/tag3.xml><?xml version="1.0" encoding="utf-8"?>
<p:tagLst xmlns:a="http://schemas.openxmlformats.org/drawingml/2006/main" xmlns:r="http://schemas.openxmlformats.org/officeDocument/2006/relationships" xmlns:p="http://schemas.openxmlformats.org/presentationml/2006/main">
  <p:tag name="TIMING" val="|0.2|0.6|0.6|0.7|0.6|0.6|0.5"/>
</p:tagLst>
</file>

<file path=ppt/tags/tag4.xml><?xml version="1.0" encoding="utf-8"?>
<p:tagLst xmlns:a="http://schemas.openxmlformats.org/drawingml/2006/main" xmlns:r="http://schemas.openxmlformats.org/officeDocument/2006/relationships" xmlns:p="http://schemas.openxmlformats.org/presentationml/2006/main">
  <p:tag name="TIMING" val="|5.0|2.2|0.7|1.1|0.5|0.5|1.1|0.5|0.6|0.9|0.6|0.6|0.5|0.5|0.6"/>
</p:tagLst>
</file>

<file path=ppt/tags/tag5.xml><?xml version="1.0" encoding="utf-8"?>
<p:tagLst xmlns:a="http://schemas.openxmlformats.org/drawingml/2006/main" xmlns:r="http://schemas.openxmlformats.org/officeDocument/2006/relationships" xmlns:p="http://schemas.openxmlformats.org/presentationml/2006/main">
  <p:tag name="TIMING" val="|0.5|1.1|0.7|0.5"/>
</p:tagLst>
</file>

<file path=ppt/tags/tag6.xml><?xml version="1.0" encoding="utf-8"?>
<p:tagLst xmlns:a="http://schemas.openxmlformats.org/drawingml/2006/main" xmlns:r="http://schemas.openxmlformats.org/officeDocument/2006/relationships" xmlns:p="http://schemas.openxmlformats.org/presentationml/2006/main">
  <p:tag name="TIMING" val="|0.1|0.7"/>
</p:tagLst>
</file>

<file path=ppt/tags/tag7.xml><?xml version="1.0" encoding="utf-8"?>
<p:tagLst xmlns:a="http://schemas.openxmlformats.org/drawingml/2006/main" xmlns:r="http://schemas.openxmlformats.org/officeDocument/2006/relationships" xmlns:p="http://schemas.openxmlformats.org/presentationml/2006/main">
  <p:tag name="TIMING" val="|0.2|0.7"/>
</p:tagLst>
</file>

<file path=ppt/tags/tag8.xml><?xml version="1.0" encoding="utf-8"?>
<p:tagLst xmlns:a="http://schemas.openxmlformats.org/drawingml/2006/main" xmlns:r="http://schemas.openxmlformats.org/officeDocument/2006/relationships" xmlns:p="http://schemas.openxmlformats.org/presentationml/2006/main">
  <p:tag name="TIMING" val="|0.1|0.8"/>
</p:tagLst>
</file>

<file path=ppt/tags/tag9.xml><?xml version="1.0" encoding="utf-8"?>
<p:tagLst xmlns:a="http://schemas.openxmlformats.org/drawingml/2006/main" xmlns:r="http://schemas.openxmlformats.org/officeDocument/2006/relationships" xmlns:p="http://schemas.openxmlformats.org/presentationml/2006/main">
  <p:tag name="TIMING" val="|0.1|1.4|0.6"/>
</p:tagLst>
</file>

<file path=ppt/theme/theme1.xml><?xml version="1.0" encoding="utf-8"?>
<a:theme xmlns:a="http://schemas.openxmlformats.org/drawingml/2006/main" name="Office 主题">
  <a:themeElements>
    <a:clrScheme name="Office 主题">
      <a:dk1>
        <a:sysClr val="windowText" lastClr="000000"/>
      </a:dk1>
      <a:lt1>
        <a:sysClr val="window" lastClr="CCE8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27</TotalTime>
  <Words>1888</Words>
  <Application>Microsoft Office PowerPoint</Application>
  <PresentationFormat>全屏显示(4:3)</PresentationFormat>
  <Paragraphs>306</Paragraphs>
  <Slides>56</Slides>
  <Notes>1</Notes>
  <HiddenSlides>0</HiddenSlides>
  <MMClips>0</MMClips>
  <ScaleCrop>false</ScaleCrop>
  <HeadingPairs>
    <vt:vector size="4" baseType="variant">
      <vt:variant>
        <vt:lpstr>主题</vt:lpstr>
      </vt:variant>
      <vt:variant>
        <vt:i4>1</vt:i4>
      </vt:variant>
      <vt:variant>
        <vt:lpstr>幻灯片标题</vt:lpstr>
      </vt:variant>
      <vt:variant>
        <vt:i4>56</vt:i4>
      </vt:variant>
    </vt:vector>
  </HeadingPairs>
  <TitlesOfParts>
    <vt:vector size="57"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节 奏 划 分 </vt:lpstr>
      <vt:lpstr>幻灯片 11</vt:lpstr>
      <vt:lpstr>理解下列加点的文言字词。</vt:lpstr>
      <vt:lpstr>节 奏 划 分 </vt:lpstr>
      <vt:lpstr>幻灯片 14</vt:lpstr>
      <vt:lpstr>幻灯片 15</vt:lpstr>
      <vt:lpstr>幻灯片 16</vt:lpstr>
      <vt:lpstr>幻灯片 17</vt:lpstr>
      <vt:lpstr>幻灯片 18</vt:lpstr>
      <vt:lpstr>幻灯片 19</vt:lpstr>
      <vt:lpstr>幻灯片 20</vt:lpstr>
      <vt:lpstr>第一层：写三峡的山势。 </vt:lpstr>
      <vt:lpstr>幻灯片 22</vt:lpstr>
      <vt:lpstr>幻灯片 23</vt:lpstr>
      <vt:lpstr>幻灯片 24</vt:lpstr>
      <vt:lpstr>幻灯片 25</vt:lpstr>
      <vt:lpstr>幻灯片 26</vt:lpstr>
      <vt:lpstr>幻灯片 27</vt:lpstr>
      <vt:lpstr>问题讨论</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三峡工程大江截流胜利实现 </vt:lpstr>
      <vt:lpstr>幻灯片 51</vt:lpstr>
      <vt:lpstr>幻灯片 52</vt:lpstr>
      <vt:lpstr>幻灯片 53</vt:lpstr>
      <vt:lpstr>幻灯片 54</vt:lpstr>
      <vt:lpstr>幻灯片 55</vt:lpstr>
      <vt:lpstr>幻灯片 56</vt:lpstr>
    </vt:vector>
  </TitlesOfParts>
  <Company>Sky123.Org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abc</dc:creator>
  <cp:lastModifiedBy>Administrator</cp:lastModifiedBy>
  <cp:revision>6</cp:revision>
  <dcterms:created xsi:type="dcterms:W3CDTF">2017-09-15T12:53:42Z</dcterms:created>
  <dcterms:modified xsi:type="dcterms:W3CDTF">2017-09-19T05:45:24Z</dcterms:modified>
</cp:coreProperties>
</file>