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tags/tag3.xml" ContentType="application/vnd.openxmlformats-officedocument.presentationml.tags+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tags/tag1.xml" ContentType="application/vnd.openxmlformats-officedocument.presentationml.tags+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5" r:id="rId3"/>
    <p:sldMasterId id="2147483687" r:id="rId4"/>
  </p:sldMasterIdLst>
  <p:notesMasterIdLst>
    <p:notesMasterId r:id="rId66"/>
  </p:notesMasterIdLst>
  <p:handoutMasterIdLst>
    <p:handoutMasterId r:id="rId67"/>
  </p:handoutMasterIdLst>
  <p:sldIdLst>
    <p:sldId id="298" r:id="rId5"/>
    <p:sldId id="344" r:id="rId6"/>
    <p:sldId id="323" r:id="rId7"/>
    <p:sldId id="324" r:id="rId8"/>
    <p:sldId id="397" r:id="rId9"/>
    <p:sldId id="461" r:id="rId10"/>
    <p:sldId id="327" r:id="rId11"/>
    <p:sldId id="328" r:id="rId12"/>
    <p:sldId id="398" r:id="rId13"/>
    <p:sldId id="399" r:id="rId14"/>
    <p:sldId id="400" r:id="rId15"/>
    <p:sldId id="401" r:id="rId16"/>
    <p:sldId id="402" r:id="rId17"/>
    <p:sldId id="403" r:id="rId18"/>
    <p:sldId id="404" r:id="rId19"/>
    <p:sldId id="405" r:id="rId20"/>
    <p:sldId id="406" r:id="rId21"/>
    <p:sldId id="407" r:id="rId22"/>
    <p:sldId id="408" r:id="rId23"/>
    <p:sldId id="409" r:id="rId24"/>
    <p:sldId id="410" r:id="rId25"/>
    <p:sldId id="336" r:id="rId26"/>
    <p:sldId id="337" r:id="rId27"/>
    <p:sldId id="338" r:id="rId28"/>
    <p:sldId id="339" r:id="rId29"/>
    <p:sldId id="340" r:id="rId30"/>
    <p:sldId id="415" r:id="rId31"/>
    <p:sldId id="416" r:id="rId32"/>
    <p:sldId id="417" r:id="rId33"/>
    <p:sldId id="418" r:id="rId34"/>
    <p:sldId id="419" r:id="rId35"/>
    <p:sldId id="411" r:id="rId36"/>
    <p:sldId id="412" r:id="rId37"/>
    <p:sldId id="413" r:id="rId38"/>
    <p:sldId id="414" r:id="rId39"/>
    <p:sldId id="352" r:id="rId40"/>
    <p:sldId id="347" r:id="rId41"/>
    <p:sldId id="291" r:id="rId42"/>
    <p:sldId id="278" r:id="rId43"/>
    <p:sldId id="264" r:id="rId44"/>
    <p:sldId id="348" r:id="rId45"/>
    <p:sldId id="284" r:id="rId46"/>
    <p:sldId id="268" r:id="rId47"/>
    <p:sldId id="270" r:id="rId48"/>
    <p:sldId id="354" r:id="rId49"/>
    <p:sldId id="311" r:id="rId50"/>
    <p:sldId id="355" r:id="rId51"/>
    <p:sldId id="312" r:id="rId52"/>
    <p:sldId id="313" r:id="rId53"/>
    <p:sldId id="314" r:id="rId54"/>
    <p:sldId id="349" r:id="rId55"/>
    <p:sldId id="350" r:id="rId56"/>
    <p:sldId id="286" r:id="rId57"/>
    <p:sldId id="297" r:id="rId58"/>
    <p:sldId id="302" r:id="rId59"/>
    <p:sldId id="356" r:id="rId60"/>
    <p:sldId id="317" r:id="rId61"/>
    <p:sldId id="287" r:id="rId62"/>
    <p:sldId id="353" r:id="rId63"/>
    <p:sldId id="288" r:id="rId64"/>
    <p:sldId id="345" r:id="rId65"/>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F1F2"/>
    <a:srgbClr val="CCFF99"/>
    <a:srgbClr val="99FF33"/>
    <a:srgbClr val="333300"/>
    <a:srgbClr val="0099FF"/>
    <a:srgbClr val="FF3300"/>
    <a:srgbClr val="9933FF"/>
    <a:srgbClr val="CC00FF"/>
    <a:srgbClr val="0000FF"/>
    <a:srgbClr val="FF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91"/>
    <p:restoredTop sz="94405"/>
  </p:normalViewPr>
  <p:slideViewPr>
    <p:cSldViewPr snapToGrid="0" showGuides="1">
      <p:cViewPr varScale="1">
        <p:scale>
          <a:sx n="67" d="100"/>
          <a:sy n="67" d="100"/>
        </p:scale>
        <p:origin x="-1632" y="-102"/>
      </p:cViewPr>
      <p:guideLst>
        <p:guide orient="horz" pos="1746"/>
        <p:guide pos="2849"/>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36868100" cy="368681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页眉占位符 50177"/>
          <p:cNvSpPr>
            <a:spLocks noGrp="1"/>
          </p:cNvSpPr>
          <p:nvPr>
            <p:ph type="hdr" sz="quarter"/>
          </p:nvPr>
        </p:nvSpPr>
        <p:spPr>
          <a:xfrm>
            <a:off x="0" y="0"/>
            <a:ext cx="2971800" cy="457200"/>
          </a:xfrm>
          <a:prstGeom prst="rect">
            <a:avLst/>
          </a:prstGeom>
          <a:noFill/>
          <a:ln w="9525">
            <a:noFill/>
          </a:ln>
        </p:spPr>
        <p:txBody>
          <a:bodyPr/>
          <a:lstStyle>
            <a:lvl1pPr>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179" name="日期占位符 50178"/>
          <p:cNvSpPr>
            <a:spLocks noGrp="1"/>
          </p:cNvSpPr>
          <p:nvPr>
            <p:ph type="dt" sz="quarter" idx="1"/>
          </p:nvPr>
        </p:nvSpPr>
        <p:spPr>
          <a:xfrm>
            <a:off x="3884613" y="0"/>
            <a:ext cx="2971800" cy="457200"/>
          </a:xfrm>
          <a:prstGeom prst="rect">
            <a:avLst/>
          </a:prstGeom>
          <a:noFill/>
          <a:ln w="9525">
            <a:noFill/>
          </a:ln>
        </p:spPr>
        <p:txBody>
          <a:bodyPr/>
          <a:lstStyle>
            <a:lvl1pPr algn="r">
              <a:defRPr sz="12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180" name="页脚占位符 50179"/>
          <p:cNvSpPr>
            <a:spLocks noGrp="1"/>
          </p:cNvSpPr>
          <p:nvPr>
            <p:ph type="ftr" sz="quarter" idx="2"/>
          </p:nvPr>
        </p:nvSpPr>
        <p:spPr>
          <a:xfrm>
            <a:off x="0" y="8685213"/>
            <a:ext cx="2971800" cy="457200"/>
          </a:xfrm>
          <a:prstGeom prst="rect">
            <a:avLst/>
          </a:prstGeom>
          <a:noFill/>
          <a:ln w="9525">
            <a:noFill/>
          </a:ln>
        </p:spPr>
        <p:txBody>
          <a:bodyPr anchor="b"/>
          <a:lstStyle>
            <a:lvl1pPr>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181" name="灯片编号占位符 50180"/>
          <p:cNvSpPr>
            <a:spLocks noGrp="1"/>
          </p:cNvSpPr>
          <p:nvPr>
            <p:ph type="sldNum" sz="quarter" idx="3"/>
          </p:nvPr>
        </p:nvSpPr>
        <p:spPr>
          <a:xfrm>
            <a:off x="3884613" y="8685213"/>
            <a:ext cx="2971800" cy="457200"/>
          </a:xfrm>
          <a:prstGeom prst="rect">
            <a:avLst/>
          </a:prstGeom>
          <a:noFill/>
          <a:ln w="9525">
            <a:noFill/>
          </a:ln>
        </p:spPr>
        <p:txBody>
          <a:bodyPr vert="horz" wrap="square" lIns="91440" tIns="45720" rIns="91440" bIns="45720" numCol="1" anchor="b" anchorCtr="0" compatLnSpc="1"/>
          <a:lstStyle/>
          <a:p>
            <a:pPr lvl="0" algn="r" eaLnBrk="1" hangingPunct="1"/>
            <a:fld id="{9A0DB2DC-4C9A-4742-B13C-FB6460FD3503}" type="slidenum">
              <a:rPr lang="zh-CN" altLang="en-US" sz="1200" dirty="0"/>
              <a:pPr lvl="0" algn="r" eaLnBrk="1" hangingPunct="1"/>
              <a:t>‹#›</a:t>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页眉占位符 53249"/>
          <p:cNvSpPr>
            <a:spLocks noGrp="1"/>
          </p:cNvSpPr>
          <p:nvPr>
            <p:ph type="hdr" sz="quarter"/>
          </p:nvPr>
        </p:nvSpPr>
        <p:spPr>
          <a:xfrm>
            <a:off x="0" y="0"/>
            <a:ext cx="2971800" cy="457200"/>
          </a:xfrm>
          <a:prstGeom prst="rect">
            <a:avLst/>
          </a:prstGeom>
          <a:noFill/>
          <a:ln w="9525">
            <a:noFill/>
          </a:ln>
        </p:spPr>
        <p:txBody>
          <a:bodyPr/>
          <a:lstStyle>
            <a:lvl1pPr>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251" name="日期占位符 53250"/>
          <p:cNvSpPr>
            <a:spLocks noGrp="1"/>
          </p:cNvSpPr>
          <p:nvPr>
            <p:ph type="dt" idx="1"/>
          </p:nvPr>
        </p:nvSpPr>
        <p:spPr>
          <a:xfrm>
            <a:off x="3884613" y="0"/>
            <a:ext cx="2971800" cy="457200"/>
          </a:xfrm>
          <a:prstGeom prst="rect">
            <a:avLst/>
          </a:prstGeom>
          <a:noFill/>
          <a:ln w="9525">
            <a:noFill/>
          </a:ln>
        </p:spPr>
        <p:txBody>
          <a:bodyPr/>
          <a:lstStyle>
            <a:lvl1pPr algn="r">
              <a:defRPr sz="12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684" name="幻灯片图像占位符 53251"/>
          <p:cNvSpPr>
            <a:spLocks noGrp="1" noRot="1" noChangeAspec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5125" name="文本占位符 53252"/>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第五级</a:t>
            </a:r>
          </a:p>
        </p:txBody>
      </p:sp>
      <p:sp>
        <p:nvSpPr>
          <p:cNvPr id="53254" name="页脚占位符 53253"/>
          <p:cNvSpPr>
            <a:spLocks noGrp="1"/>
          </p:cNvSpPr>
          <p:nvPr>
            <p:ph type="ftr" sz="quarter" idx="4"/>
          </p:nvPr>
        </p:nvSpPr>
        <p:spPr>
          <a:xfrm>
            <a:off x="0" y="8685213"/>
            <a:ext cx="2971800" cy="457200"/>
          </a:xfrm>
          <a:prstGeom prst="rect">
            <a:avLst/>
          </a:prstGeom>
          <a:noFill/>
          <a:ln w="9525">
            <a:noFill/>
          </a:ln>
        </p:spPr>
        <p:txBody>
          <a:bodyPr anchor="b"/>
          <a:lstStyle>
            <a:lvl1pPr>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255" name="灯片编号占位符 53254"/>
          <p:cNvSpPr>
            <a:spLocks noGrp="1"/>
          </p:cNvSpPr>
          <p:nvPr>
            <p:ph type="sldNum" sz="quarter" idx="5"/>
          </p:nvPr>
        </p:nvSpPr>
        <p:spPr>
          <a:xfrm>
            <a:off x="3884613" y="8685213"/>
            <a:ext cx="2971800" cy="457200"/>
          </a:xfrm>
          <a:prstGeom prst="rect">
            <a:avLst/>
          </a:prstGeom>
          <a:noFill/>
          <a:ln w="9525">
            <a:noFill/>
          </a:ln>
        </p:spPr>
        <p:txBody>
          <a:bodyPr vert="horz" wrap="square" lIns="91440" tIns="45720" rIns="91440" bIns="45720" numCol="1" anchor="b" anchorCtr="0" compatLnSpc="1"/>
          <a:lstStyle/>
          <a:p>
            <a:pPr lvl="0" algn="r" eaLnBrk="1" hangingPunct="1"/>
            <a:fld id="{9A0DB2DC-4C9A-4742-B13C-FB6460FD3503}" type="slidenum">
              <a:rPr lang="zh-CN" altLang="en-US" sz="1200" dirty="0"/>
              <a:pPr lvl="0" algn="r" eaLnBrk="1" hangingPunct="1"/>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buFont typeface="Arial" panose="020B0604020202020204" pitchFamily="34" charset="0"/>
      <a:defRPr sz="1200" kern="1200">
        <a:solidFill>
          <a:schemeClr val="tx1"/>
        </a:solidFill>
        <a:latin typeface="Arial" panose="020B0604020202020204" pitchFamily="34" charset="0"/>
        <a:ea typeface="+mn-ea"/>
        <a:cs typeface="+mn-cs"/>
      </a:defRPr>
    </a:lvl1pPr>
    <a:lvl2pPr marL="457200" lvl="1" algn="l" rtl="0" eaLnBrk="0" fontAlgn="base" hangingPunct="0">
      <a:spcBef>
        <a:spcPct val="30000"/>
      </a:spcBef>
      <a:spcAft>
        <a:spcPct val="0"/>
      </a:spcAft>
      <a:buFont typeface="Arial" panose="020B0604020202020204" pitchFamily="34" charset="0"/>
      <a:defRPr sz="1200" kern="1200">
        <a:solidFill>
          <a:schemeClr val="tx1"/>
        </a:solidFill>
        <a:latin typeface="Arial" panose="020B0604020202020204" pitchFamily="34" charset="0"/>
        <a:ea typeface="+mn-ea"/>
        <a:cs typeface="+mn-cs"/>
      </a:defRPr>
    </a:lvl2pPr>
    <a:lvl3pPr marL="914400" lvl="2" algn="l" rtl="0" eaLnBrk="0" fontAlgn="base" hangingPunct="0">
      <a:spcBef>
        <a:spcPct val="30000"/>
      </a:spcBef>
      <a:spcAft>
        <a:spcPct val="0"/>
      </a:spcAft>
      <a:buFont typeface="Arial" panose="020B0604020202020204" pitchFamily="34" charset="0"/>
      <a:defRPr sz="1200" kern="1200">
        <a:solidFill>
          <a:schemeClr val="tx1"/>
        </a:solidFill>
        <a:latin typeface="Arial" panose="020B0604020202020204" pitchFamily="34" charset="0"/>
        <a:ea typeface="+mn-ea"/>
        <a:cs typeface="+mn-cs"/>
      </a:defRPr>
    </a:lvl3pPr>
    <a:lvl4pPr marL="1371600" lvl="3" algn="l" rtl="0" eaLnBrk="0" fontAlgn="base" hangingPunct="0">
      <a:spcBef>
        <a:spcPct val="30000"/>
      </a:spcBef>
      <a:spcAft>
        <a:spcPct val="0"/>
      </a:spcAft>
      <a:buFont typeface="Arial" panose="020B0604020202020204" pitchFamily="34" charset="0"/>
      <a:defRPr sz="1200" kern="1200">
        <a:solidFill>
          <a:schemeClr val="tx1"/>
        </a:solidFill>
        <a:latin typeface="Arial" panose="020B0604020202020204" pitchFamily="34" charset="0"/>
        <a:ea typeface="+mn-ea"/>
        <a:cs typeface="+mn-cs"/>
      </a:defRPr>
    </a:lvl4pPr>
    <a:lvl5pPr marL="1828800" lvl="4" algn="l" rtl="0" eaLnBrk="0" fontAlgn="base" hangingPunct="0">
      <a:spcBef>
        <a:spcPct val="30000"/>
      </a:spcBef>
      <a:spcAft>
        <a:spcPct val="0"/>
      </a:spcAft>
      <a:buFont typeface="Arial" panose="020B0604020202020204" pitchFamily="34" charset="0"/>
      <a:defRPr sz="1200" kern="1200">
        <a:solidFill>
          <a:schemeClr val="tx1"/>
        </a:solidFill>
        <a:latin typeface="Arial" panose="020B0604020202020204" pitchFamily="34" charset="0"/>
        <a:ea typeface="+mn-ea"/>
        <a:cs typeface="+mn-cs"/>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890081" y="2665379"/>
            <a:ext cx="3655181" cy="3524284"/>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quarter" idx="1"/>
          </p:nvPr>
        </p:nvSpPr>
        <p:spPr>
          <a:xfrm>
            <a:off x="628650" y="1825625"/>
            <a:ext cx="3886200" cy="2098675"/>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quarter" idx="2"/>
          </p:nvPr>
        </p:nvSpPr>
        <p:spPr>
          <a:xfrm>
            <a:off x="4629150" y="1825625"/>
            <a:ext cx="3886200" cy="2098675"/>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内容占位符 4"/>
          <p:cNvSpPr>
            <a:spLocks noGrp="1"/>
          </p:cNvSpPr>
          <p:nvPr>
            <p:ph sz="quarter" idx="3"/>
          </p:nvPr>
        </p:nvSpPr>
        <p:spPr>
          <a:xfrm>
            <a:off x="628650" y="4076700"/>
            <a:ext cx="3886200" cy="21002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6" name="内容占位符 5"/>
          <p:cNvSpPr>
            <a:spLocks noGrp="1"/>
          </p:cNvSpPr>
          <p:nvPr>
            <p:ph sz="quarter" idx="4"/>
          </p:nvPr>
        </p:nvSpPr>
        <p:spPr>
          <a:xfrm>
            <a:off x="4629150" y="4076700"/>
            <a:ext cx="3886200" cy="21002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685800" y="1981200"/>
            <a:ext cx="3810000" cy="4114800"/>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hasCustomPrompt="1"/>
          </p:nvPr>
        </p:nvSpPr>
        <p:spPr>
          <a:xfrm>
            <a:off x="4648200" y="1981200"/>
            <a:ext cx="3810000" cy="1981200"/>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hasCustomPrompt="1"/>
          </p:nvPr>
        </p:nvSpPr>
        <p:spPr>
          <a:xfrm>
            <a:off x="4648200" y="4114800"/>
            <a:ext cx="3810000" cy="1981200"/>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4"/>
          <p:cNvSpPr>
            <a:spLocks noGrp="1" noChangeArrowheads="1"/>
          </p:cNvSpPr>
          <p:nvPr>
            <p:ph type="dt" sz="half" idx="12"/>
          </p:nvPr>
        </p:nvSpPr>
        <p:spPr>
          <a:xfrm>
            <a:off x="685800" y="6248400"/>
            <a:ext cx="1905000" cy="45720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Rectangle 5"/>
          <p:cNvSpPr>
            <a:spLocks noGrp="1" noChangeArrowheads="1"/>
          </p:cNvSpPr>
          <p:nvPr>
            <p:ph type="ftr" sz="quarter" idx="13"/>
          </p:nvPr>
        </p:nvSpPr>
        <p:spPr>
          <a:xfrm>
            <a:off x="3124200" y="6248400"/>
            <a:ext cx="2895600" cy="45720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6"/>
          <p:cNvSpPr>
            <a:spLocks noGrp="1" noChangeArrowheads="1"/>
          </p:cNvSpPr>
          <p:nvPr>
            <p:ph type="sldNum" sz="quarter" idx="4"/>
          </p:nvPr>
        </p:nvSpPr>
        <p:spPr>
          <a:xfrm>
            <a:off x="6553200" y="6248400"/>
            <a:ext cx="1905000" cy="457200"/>
          </a:xfrm>
          <a:prstGeom prst="rect">
            <a:avLst/>
          </a:prstGeom>
        </p:spPr>
        <p:txBody>
          <a:bodyPr/>
          <a:lstStyle/>
          <a:p>
            <a:pPr lvl="0" eaLnBrk="1" hangingPunct="1"/>
            <a:fld id="{9A0DB2DC-4C9A-4742-B13C-FB6460FD3503}" type="slidenum">
              <a:rPr lang="zh-CN" altLang="en-US" dirty="0"/>
              <a:pPr lvl="0" eaLnBrk="1" hangingPunct="1"/>
              <a:t>‹#›</a:t>
            </a:fld>
            <a:endParaRPr lang="zh-CN" altLang="en-US" dirty="0"/>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hasCustomPrompt="1"/>
          </p:nvPr>
        </p:nvSpPr>
        <p:spPr>
          <a:xfrm>
            <a:off x="685800" y="609600"/>
            <a:ext cx="7772400" cy="5486400"/>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Rectangle 4"/>
          <p:cNvSpPr>
            <a:spLocks noGrp="1" noChangeArrowheads="1"/>
          </p:cNvSpPr>
          <p:nvPr>
            <p:ph type="dt" sz="half" idx="2"/>
          </p:nvPr>
        </p:nvSpPr>
        <p:spPr>
          <a:xfrm>
            <a:off x="685800" y="6248400"/>
            <a:ext cx="1905000" cy="45720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Rectangle 5"/>
          <p:cNvSpPr>
            <a:spLocks noGrp="1" noChangeArrowheads="1"/>
          </p:cNvSpPr>
          <p:nvPr>
            <p:ph type="ftr" sz="quarter" idx="3"/>
          </p:nvPr>
        </p:nvSpPr>
        <p:spPr>
          <a:xfrm>
            <a:off x="3124200" y="6248400"/>
            <a:ext cx="2895600" cy="45720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Rectangle 6"/>
          <p:cNvSpPr>
            <a:spLocks noGrp="1" noChangeArrowheads="1"/>
          </p:cNvSpPr>
          <p:nvPr>
            <p:ph type="sldNum" sz="quarter" idx="4"/>
          </p:nvPr>
        </p:nvSpPr>
        <p:spPr>
          <a:xfrm>
            <a:off x="6553200" y="6248400"/>
            <a:ext cx="1905000" cy="457200"/>
          </a:xfrm>
          <a:prstGeom prst="rect">
            <a:avLst/>
          </a:prstGeom>
        </p:spPr>
        <p:txBody>
          <a:bodyPr/>
          <a:lstStyle/>
          <a:p>
            <a:pPr lvl="0" eaLnBrk="1" hangingPunct="1"/>
            <a:fld id="{9A0DB2DC-4C9A-4742-B13C-FB6460FD3503}" type="slidenum">
              <a:rPr lang="zh-CN" altLang="en-US" dirty="0"/>
              <a:pPr lvl="0" eaLnBrk="1" hangingPunct="1"/>
              <a:t>‹#›</a:t>
            </a:fld>
            <a:endParaRPr lang="zh-CN" altLang="en-US" dirty="0"/>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890081" y="2665379"/>
            <a:ext cx="3655181" cy="3524284"/>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矩形 7"/>
          <p:cNvSpPr/>
          <p:nvPr/>
        </p:nvSpPr>
        <p:spPr>
          <a:xfrm>
            <a:off x="0" y="3106738"/>
            <a:ext cx="9144000" cy="3751262"/>
          </a:xfrm>
          <a:prstGeom prst="rect">
            <a:avLst/>
          </a:prstGeom>
          <a:solidFill>
            <a:srgbClr val="2169A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1" name="图片 6"/>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62000" y="1458913"/>
            <a:ext cx="5443538" cy="5372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标题 1"/>
          <p:cNvSpPr>
            <a:spLocks noGrp="1"/>
          </p:cNvSpPr>
          <p:nvPr>
            <p:ph type="ctrTitle" hasCustomPrompt="1"/>
          </p:nvPr>
        </p:nvSpPr>
        <p:spPr>
          <a:xfrm>
            <a:off x="2228850" y="3447256"/>
            <a:ext cx="4811888" cy="1086803"/>
          </a:xfrm>
        </p:spPr>
        <p:txBody>
          <a:bodyPr anchor="ctr">
            <a:normAutofit/>
          </a:bodyPr>
          <a:lstStyle>
            <a:lvl1pPr algn="ctr">
              <a:defRPr sz="5400" b="1">
                <a:solidFill>
                  <a:schemeClr val="bg1"/>
                </a:solidFill>
              </a:defRPr>
            </a:lvl1pPr>
          </a:lstStyle>
          <a:p>
            <a:r>
              <a:rPr lang="zh-CN" altLang="en-US" dirty="0" smtClean="0"/>
              <a:t>编辑标题</a:t>
            </a:r>
            <a:endParaRPr lang="zh-CN" altLang="en-US" dirty="0"/>
          </a:p>
        </p:txBody>
      </p:sp>
      <p:sp>
        <p:nvSpPr>
          <p:cNvPr id="3" name="副标题 2"/>
          <p:cNvSpPr>
            <a:spLocks noGrp="1"/>
          </p:cNvSpPr>
          <p:nvPr>
            <p:ph type="subTitle" idx="1" hasCustomPrompt="1"/>
          </p:nvPr>
        </p:nvSpPr>
        <p:spPr>
          <a:xfrm>
            <a:off x="3787902" y="4573034"/>
            <a:ext cx="5340096" cy="872170"/>
          </a:xfrm>
        </p:spPr>
        <p:txBody>
          <a:bodyPr anchor="ctr">
            <a:normAutofit/>
          </a:bodyPr>
          <a:lstStyle>
            <a:lvl1pPr marL="0" indent="0" algn="r">
              <a:buNone/>
              <a:defRPr sz="3300" b="1">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编辑副标题</a:t>
            </a:r>
            <a:endParaRPr lang="zh-CN" altLang="en-US" dirty="0"/>
          </a:p>
        </p:txBody>
      </p:sp>
      <p:sp>
        <p:nvSpPr>
          <p:cNvPr id="4" name="日期占位符 3"/>
          <p:cNvSpPr>
            <a:spLocks noGrp="1"/>
          </p:cNvSpPr>
          <p:nvPr>
            <p:ph type="dt" sz="half" idx="10"/>
          </p:nvPr>
        </p:nvSpPr>
        <p:spPr/>
        <p:txBody>
          <a:bodyPr>
            <a:normAutofit/>
          </a:bodyPr>
          <a:lstStyle>
            <a:lvl1pPr>
              <a:defRPr sz="1200"/>
            </a:lvl1pPr>
          </a:lstStyle>
          <a:p>
            <a:fld id="{B336CE23-6A48-4B71-BE35-623C397B9E6F}" type="datetimeFigureOut">
              <a:rPr lang="zh-CN" altLang="en-US" smtClean="0"/>
              <a:pPr/>
              <a:t>2017/5/2</a:t>
            </a:fld>
            <a:endParaRPr lang="zh-CN" altLang="en-US"/>
          </a:p>
        </p:txBody>
      </p:sp>
      <p:sp>
        <p:nvSpPr>
          <p:cNvPr id="5" name="页脚占位符 4"/>
          <p:cNvSpPr>
            <a:spLocks noGrp="1"/>
          </p:cNvSpPr>
          <p:nvPr>
            <p:ph type="ftr" sz="quarter" idx="11"/>
          </p:nvPr>
        </p:nvSpPr>
        <p:spPr/>
        <p:txBody>
          <a:bodyPr>
            <a:normAutofit/>
          </a:bodyPr>
          <a:lstStyle>
            <a:lvl1pPr>
              <a:defRPr sz="1200"/>
            </a:lvl1pPr>
          </a:lstStyle>
          <a:p>
            <a:endParaRPr lang="zh-CN" altLang="en-US"/>
          </a:p>
        </p:txBody>
      </p:sp>
      <p:sp>
        <p:nvSpPr>
          <p:cNvPr id="6" name="灯片编号占位符 5"/>
          <p:cNvSpPr>
            <a:spLocks noGrp="1"/>
          </p:cNvSpPr>
          <p:nvPr>
            <p:ph type="sldNum" sz="quarter" idx="12"/>
          </p:nvPr>
        </p:nvSpPr>
        <p:spPr/>
        <p:txBody>
          <a:bodyPr>
            <a:normAutofit/>
          </a:bodyPr>
          <a:lstStyle>
            <a:lvl1pPr>
              <a:defRPr sz="1200"/>
            </a:lvl1pPr>
          </a:lstStyle>
          <a:p>
            <a:fld id="{C4E65C0E-7746-4B25-BBE9-E5DDC74B0323}" type="slidenum">
              <a:rPr lang="zh-CN" altLang="en-US" smtClean="0"/>
              <a:pPr/>
              <a:t>‹#›</a:t>
            </a:fld>
            <a:endParaRPr lang="zh-CN" altLang="en-US"/>
          </a:p>
        </p:txBody>
      </p:sp>
      <p:sp>
        <p:nvSpPr>
          <p:cNvPr id="10" name="标题 4"/>
          <p:cNvSpPr txBox="1"/>
          <p:nvPr/>
        </p:nvSpPr>
        <p:spPr bwMode="auto">
          <a:xfrm>
            <a:off x="5949554" y="1458914"/>
            <a:ext cx="3111103" cy="1855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9750" b="1" dirty="0" smtClean="0">
                <a:solidFill>
                  <a:srgbClr val="2169A7"/>
                </a:solidFill>
                <a:latin typeface="Segoe UI Emoji" pitchFamily="34" charset="0"/>
              </a:rPr>
              <a:t>2017</a:t>
            </a:r>
            <a:endParaRPr lang="zh-CN" altLang="en-US" sz="9750" b="1" dirty="0">
              <a:solidFill>
                <a:srgbClr val="2169A7"/>
              </a:solidFill>
              <a:latin typeface="Segoe UI Emoji"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normAutofit/>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normAutofit/>
          </a:bodyPr>
          <a:lstStyle>
            <a:lvl1pPr>
              <a:defRPr sz="1200"/>
            </a:lvl1pPr>
          </a:lstStyle>
          <a:p>
            <a:fld id="{B336CE23-6A48-4B71-BE35-623C397B9E6F}" type="datetimeFigureOut">
              <a:rPr lang="zh-CN" altLang="en-US" smtClean="0"/>
              <a:pPr/>
              <a:t>2017/5/2</a:t>
            </a:fld>
            <a:endParaRPr lang="zh-CN" altLang="en-US" dirty="0"/>
          </a:p>
        </p:txBody>
      </p:sp>
      <p:sp>
        <p:nvSpPr>
          <p:cNvPr id="5" name="页脚占位符 4"/>
          <p:cNvSpPr>
            <a:spLocks noGrp="1"/>
          </p:cNvSpPr>
          <p:nvPr>
            <p:ph type="ftr" sz="quarter" idx="11"/>
          </p:nvPr>
        </p:nvSpPr>
        <p:spPr/>
        <p:txBody>
          <a:bodyPr>
            <a:normAutofit/>
          </a:bodyPr>
          <a:lstStyle>
            <a:lvl1pPr>
              <a:defRPr sz="1200"/>
            </a:lvl1pPr>
          </a:lstStyle>
          <a:p>
            <a:endParaRPr lang="zh-CN" altLang="en-US"/>
          </a:p>
        </p:txBody>
      </p:sp>
      <p:sp>
        <p:nvSpPr>
          <p:cNvPr id="6" name="灯片编号占位符 5"/>
          <p:cNvSpPr>
            <a:spLocks noGrp="1"/>
          </p:cNvSpPr>
          <p:nvPr>
            <p:ph type="sldNum" sz="quarter" idx="12"/>
          </p:nvPr>
        </p:nvSpPr>
        <p:spPr/>
        <p:txBody>
          <a:bodyPr>
            <a:normAutofit/>
          </a:bodyPr>
          <a:lstStyle>
            <a:lvl1pPr>
              <a:defRPr sz="1200"/>
            </a:lvl1pPr>
          </a:lstStyle>
          <a:p>
            <a:fld id="{C4E65C0E-7746-4B25-BBE9-E5DDC74B0323}" type="slidenum">
              <a:rPr lang="zh-CN" altLang="en-US" smtClean="0"/>
              <a:pPr/>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grpSp>
        <p:nvGrpSpPr>
          <p:cNvPr id="17" name="组合 7"/>
          <p:cNvGrpSpPr/>
          <p:nvPr/>
        </p:nvGrpSpPr>
        <p:grpSpPr bwMode="auto">
          <a:xfrm>
            <a:off x="1608535" y="2070100"/>
            <a:ext cx="5991225" cy="2717800"/>
            <a:chOff x="2621623" y="2070100"/>
            <a:chExt cx="7988320" cy="2717800"/>
          </a:xfrm>
        </p:grpSpPr>
        <p:sp>
          <p:nvSpPr>
            <p:cNvPr id="18" name="矩形 17"/>
            <p:cNvSpPr/>
            <p:nvPr/>
          </p:nvSpPr>
          <p:spPr>
            <a:xfrm>
              <a:off x="2621623" y="2070100"/>
              <a:ext cx="7988320" cy="27178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95">
                <a:solidFill>
                  <a:prstClr val="white"/>
                </a:solidFill>
              </a:endParaRPr>
            </a:p>
          </p:txBody>
        </p:sp>
        <p:sp>
          <p:nvSpPr>
            <p:cNvPr id="19" name="矩形 18"/>
            <p:cNvSpPr/>
            <p:nvPr/>
          </p:nvSpPr>
          <p:spPr>
            <a:xfrm>
              <a:off x="2747035" y="2209800"/>
              <a:ext cx="7737494" cy="2438400"/>
            </a:xfrm>
            <a:prstGeom prst="rect">
              <a:avLst/>
            </a:prstGeom>
            <a:solidFill>
              <a:srgbClr val="2169A7"/>
            </a:soli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95">
                <a:solidFill>
                  <a:prstClr val="white"/>
                </a:solidFill>
              </a:endParaRPr>
            </a:p>
          </p:txBody>
        </p:sp>
      </p:grpSp>
      <p:cxnSp>
        <p:nvCxnSpPr>
          <p:cNvPr id="20" name="直接连接符 19"/>
          <p:cNvCxnSpPr/>
          <p:nvPr/>
        </p:nvCxnSpPr>
        <p:spPr>
          <a:xfrm>
            <a:off x="3169444" y="2752725"/>
            <a:ext cx="0" cy="13525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任意多边形 20"/>
          <p:cNvSpPr>
            <a:spLocks noChangeAspect="1"/>
          </p:cNvSpPr>
          <p:nvPr/>
        </p:nvSpPr>
        <p:spPr>
          <a:xfrm>
            <a:off x="2120900" y="2960688"/>
            <a:ext cx="984647" cy="949325"/>
          </a:xfrm>
          <a:custGeom>
            <a:avLst/>
            <a:gdLst>
              <a:gd name="connsiteX0" fmla="*/ 2136838 w 4244134"/>
              <a:gd name="connsiteY0" fmla="*/ 2537631 h 3693319"/>
              <a:gd name="connsiteX1" fmla="*/ 2299844 w 4244134"/>
              <a:gd name="connsiteY1" fmla="*/ 2700637 h 3693319"/>
              <a:gd name="connsiteX2" fmla="*/ 2462850 w 4244134"/>
              <a:gd name="connsiteY2" fmla="*/ 2537631 h 3693319"/>
              <a:gd name="connsiteX3" fmla="*/ 616723 w 4244134"/>
              <a:gd name="connsiteY3" fmla="*/ 1748051 h 3693319"/>
              <a:gd name="connsiteX4" fmla="*/ 2488723 w 4244134"/>
              <a:gd name="connsiteY4" fmla="*/ 1748051 h 3693319"/>
              <a:gd name="connsiteX5" fmla="*/ 2488723 w 4244134"/>
              <a:gd name="connsiteY5" fmla="*/ 1884677 h 3693319"/>
              <a:gd name="connsiteX6" fmla="*/ 616723 w 4244134"/>
              <a:gd name="connsiteY6" fmla="*/ 1884677 h 3693319"/>
              <a:gd name="connsiteX7" fmla="*/ 616723 w 4244134"/>
              <a:gd name="connsiteY7" fmla="*/ 1421574 h 3693319"/>
              <a:gd name="connsiteX8" fmla="*/ 2488723 w 4244134"/>
              <a:gd name="connsiteY8" fmla="*/ 1421574 h 3693319"/>
              <a:gd name="connsiteX9" fmla="*/ 2488723 w 4244134"/>
              <a:gd name="connsiteY9" fmla="*/ 1558200 h 3693319"/>
              <a:gd name="connsiteX10" fmla="*/ 616723 w 4244134"/>
              <a:gd name="connsiteY10" fmla="*/ 1558200 h 3693319"/>
              <a:gd name="connsiteX11" fmla="*/ 616723 w 4244134"/>
              <a:gd name="connsiteY11" fmla="*/ 1095097 h 3693319"/>
              <a:gd name="connsiteX12" fmla="*/ 2488723 w 4244134"/>
              <a:gd name="connsiteY12" fmla="*/ 1095097 h 3693319"/>
              <a:gd name="connsiteX13" fmla="*/ 2488723 w 4244134"/>
              <a:gd name="connsiteY13" fmla="*/ 1231723 h 3693319"/>
              <a:gd name="connsiteX14" fmla="*/ 616723 w 4244134"/>
              <a:gd name="connsiteY14" fmla="*/ 1231723 h 3693319"/>
              <a:gd name="connsiteX15" fmla="*/ 204718 w 4244134"/>
              <a:gd name="connsiteY15" fmla="*/ 204718 h 3693319"/>
              <a:gd name="connsiteX16" fmla="*/ 204718 w 4244134"/>
              <a:gd name="connsiteY16" fmla="*/ 3488601 h 3693319"/>
              <a:gd name="connsiteX17" fmla="*/ 2907082 w 4244134"/>
              <a:gd name="connsiteY17" fmla="*/ 3488601 h 3693319"/>
              <a:gd name="connsiteX18" fmla="*/ 2907082 w 4244134"/>
              <a:gd name="connsiteY18" fmla="*/ 3096000 h 3693319"/>
              <a:gd name="connsiteX19" fmla="*/ 2907082 w 4244134"/>
              <a:gd name="connsiteY19" fmla="*/ 2973318 h 3693319"/>
              <a:gd name="connsiteX20" fmla="*/ 2907082 w 4244134"/>
              <a:gd name="connsiteY20" fmla="*/ 2619924 h 3693319"/>
              <a:gd name="connsiteX21" fmla="*/ 2302633 w 4244134"/>
              <a:gd name="connsiteY21" fmla="*/ 3224372 h 3693319"/>
              <a:gd name="connsiteX22" fmla="*/ 2288873 w 4244134"/>
              <a:gd name="connsiteY22" fmla="*/ 3210611 h 3693319"/>
              <a:gd name="connsiteX23" fmla="*/ 2286083 w 4244134"/>
              <a:gd name="connsiteY23" fmla="*/ 3213400 h 3693319"/>
              <a:gd name="connsiteX24" fmla="*/ 1610314 w 4244134"/>
              <a:gd name="connsiteY24" fmla="*/ 2537631 h 3693319"/>
              <a:gd name="connsiteX25" fmla="*/ 616723 w 4244134"/>
              <a:gd name="connsiteY25" fmla="*/ 2537631 h 3693319"/>
              <a:gd name="connsiteX26" fmla="*/ 616723 w 4244134"/>
              <a:gd name="connsiteY26" fmla="*/ 2401005 h 3693319"/>
              <a:gd name="connsiteX27" fmla="*/ 1473688 w 4244134"/>
              <a:gd name="connsiteY27" fmla="*/ 2401005 h 3693319"/>
              <a:gd name="connsiteX28" fmla="*/ 1340342 w 4244134"/>
              <a:gd name="connsiteY28" fmla="*/ 2267659 h 3693319"/>
              <a:gd name="connsiteX29" fmla="*/ 1396846 w 4244134"/>
              <a:gd name="connsiteY29" fmla="*/ 2211154 h 3693319"/>
              <a:gd name="connsiteX30" fmla="*/ 616723 w 4244134"/>
              <a:gd name="connsiteY30" fmla="*/ 2211154 h 3693319"/>
              <a:gd name="connsiteX31" fmla="*/ 616723 w 4244134"/>
              <a:gd name="connsiteY31" fmla="*/ 2074528 h 3693319"/>
              <a:gd name="connsiteX32" fmla="*/ 1533472 w 4244134"/>
              <a:gd name="connsiteY32" fmla="*/ 2074528 h 3693319"/>
              <a:gd name="connsiteX33" fmla="*/ 1603604 w 4244134"/>
              <a:gd name="connsiteY33" fmla="*/ 2004396 h 3693319"/>
              <a:gd name="connsiteX34" fmla="*/ 1673735 w 4244134"/>
              <a:gd name="connsiteY34" fmla="*/ 2074528 h 3693319"/>
              <a:gd name="connsiteX35" fmla="*/ 2488723 w 4244134"/>
              <a:gd name="connsiteY35" fmla="*/ 2074528 h 3693319"/>
              <a:gd name="connsiteX36" fmla="*/ 2488723 w 4244134"/>
              <a:gd name="connsiteY36" fmla="*/ 2211154 h 3693319"/>
              <a:gd name="connsiteX37" fmla="*/ 1810361 w 4244134"/>
              <a:gd name="connsiteY37" fmla="*/ 2211154 h 3693319"/>
              <a:gd name="connsiteX38" fmla="*/ 2000212 w 4244134"/>
              <a:gd name="connsiteY38" fmla="*/ 2401005 h 3693319"/>
              <a:gd name="connsiteX39" fmla="*/ 2488723 w 4244134"/>
              <a:gd name="connsiteY39" fmla="*/ 2401005 h 3693319"/>
              <a:gd name="connsiteX40" fmla="*/ 2488723 w 4244134"/>
              <a:gd name="connsiteY40" fmla="*/ 2511758 h 3693319"/>
              <a:gd name="connsiteX41" fmla="*/ 2907082 w 4244134"/>
              <a:gd name="connsiteY41" fmla="*/ 2093399 h 3693319"/>
              <a:gd name="connsiteX42" fmla="*/ 2907082 w 4244134"/>
              <a:gd name="connsiteY42" fmla="*/ 204718 h 3693319"/>
              <a:gd name="connsiteX43" fmla="*/ 0 w 4244134"/>
              <a:gd name="connsiteY43" fmla="*/ 0 h 3693319"/>
              <a:gd name="connsiteX44" fmla="*/ 204718 w 4244134"/>
              <a:gd name="connsiteY44" fmla="*/ 0 h 3693319"/>
              <a:gd name="connsiteX45" fmla="*/ 204718 w 4244134"/>
              <a:gd name="connsiteY45" fmla="*/ 1 h 3693319"/>
              <a:gd name="connsiteX46" fmla="*/ 2907082 w 4244134"/>
              <a:gd name="connsiteY46" fmla="*/ 1 h 3693319"/>
              <a:gd name="connsiteX47" fmla="*/ 2907082 w 4244134"/>
              <a:gd name="connsiteY47" fmla="*/ 0 h 3693319"/>
              <a:gd name="connsiteX48" fmla="*/ 3111799 w 4244134"/>
              <a:gd name="connsiteY48" fmla="*/ 0 h 3693319"/>
              <a:gd name="connsiteX49" fmla="*/ 3111799 w 4244134"/>
              <a:gd name="connsiteY49" fmla="*/ 1888682 h 3693319"/>
              <a:gd name="connsiteX50" fmla="*/ 3980872 w 4244134"/>
              <a:gd name="connsiteY50" fmla="*/ 1019609 h 3693319"/>
              <a:gd name="connsiteX51" fmla="*/ 4244134 w 4244134"/>
              <a:gd name="connsiteY51" fmla="*/ 1282871 h 3693319"/>
              <a:gd name="connsiteX52" fmla="*/ 3111799 w 4244134"/>
              <a:gd name="connsiteY52" fmla="*/ 2415207 h 3693319"/>
              <a:gd name="connsiteX53" fmla="*/ 3111799 w 4244134"/>
              <a:gd name="connsiteY53" fmla="*/ 2973318 h 3693319"/>
              <a:gd name="connsiteX54" fmla="*/ 3111799 w 4244134"/>
              <a:gd name="connsiteY54" fmla="*/ 3096000 h 3693319"/>
              <a:gd name="connsiteX55" fmla="*/ 3111799 w 4244134"/>
              <a:gd name="connsiteY55" fmla="*/ 3693319 h 3693319"/>
              <a:gd name="connsiteX56" fmla="*/ 2907082 w 4244134"/>
              <a:gd name="connsiteY56" fmla="*/ 3693319 h 3693319"/>
              <a:gd name="connsiteX57" fmla="*/ 2907082 w 4244134"/>
              <a:gd name="connsiteY57" fmla="*/ 3693318 h 3693319"/>
              <a:gd name="connsiteX58" fmla="*/ 1 w 4244134"/>
              <a:gd name="connsiteY58" fmla="*/ 3693318 h 3693319"/>
              <a:gd name="connsiteX59" fmla="*/ 1 w 4244134"/>
              <a:gd name="connsiteY59" fmla="*/ 3636000 h 3693319"/>
              <a:gd name="connsiteX60" fmla="*/ 0 w 4244134"/>
              <a:gd name="connsiteY60" fmla="*/ 3636000 h 369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244134" h="3693319">
                <a:moveTo>
                  <a:pt x="2136838" y="2537631"/>
                </a:moveTo>
                <a:lnTo>
                  <a:pt x="2299844" y="2700637"/>
                </a:lnTo>
                <a:lnTo>
                  <a:pt x="2462850" y="2537631"/>
                </a:lnTo>
                <a:close/>
                <a:moveTo>
                  <a:pt x="616723" y="1748051"/>
                </a:moveTo>
                <a:lnTo>
                  <a:pt x="2488723" y="1748051"/>
                </a:lnTo>
                <a:lnTo>
                  <a:pt x="2488723" y="1884677"/>
                </a:lnTo>
                <a:lnTo>
                  <a:pt x="616723" y="1884677"/>
                </a:lnTo>
                <a:close/>
                <a:moveTo>
                  <a:pt x="616723" y="1421574"/>
                </a:moveTo>
                <a:lnTo>
                  <a:pt x="2488723" y="1421574"/>
                </a:lnTo>
                <a:lnTo>
                  <a:pt x="2488723" y="1558200"/>
                </a:lnTo>
                <a:lnTo>
                  <a:pt x="616723" y="1558200"/>
                </a:lnTo>
                <a:close/>
                <a:moveTo>
                  <a:pt x="616723" y="1095097"/>
                </a:moveTo>
                <a:lnTo>
                  <a:pt x="2488723" y="1095097"/>
                </a:lnTo>
                <a:lnTo>
                  <a:pt x="2488723" y="1231723"/>
                </a:lnTo>
                <a:lnTo>
                  <a:pt x="616723" y="1231723"/>
                </a:lnTo>
                <a:close/>
                <a:moveTo>
                  <a:pt x="204718" y="204718"/>
                </a:moveTo>
                <a:lnTo>
                  <a:pt x="204718" y="3488601"/>
                </a:lnTo>
                <a:lnTo>
                  <a:pt x="2907082" y="3488601"/>
                </a:lnTo>
                <a:lnTo>
                  <a:pt x="2907082" y="3096000"/>
                </a:lnTo>
                <a:lnTo>
                  <a:pt x="2907082" y="2973318"/>
                </a:lnTo>
                <a:lnTo>
                  <a:pt x="2907082" y="2619924"/>
                </a:lnTo>
                <a:lnTo>
                  <a:pt x="2302633" y="3224372"/>
                </a:lnTo>
                <a:lnTo>
                  <a:pt x="2288873" y="3210611"/>
                </a:lnTo>
                <a:lnTo>
                  <a:pt x="2286083" y="3213400"/>
                </a:lnTo>
                <a:lnTo>
                  <a:pt x="1610314" y="2537631"/>
                </a:lnTo>
                <a:lnTo>
                  <a:pt x="616723" y="2537631"/>
                </a:lnTo>
                <a:lnTo>
                  <a:pt x="616723" y="2401005"/>
                </a:lnTo>
                <a:lnTo>
                  <a:pt x="1473688" y="2401005"/>
                </a:lnTo>
                <a:lnTo>
                  <a:pt x="1340342" y="2267659"/>
                </a:lnTo>
                <a:lnTo>
                  <a:pt x="1396846" y="2211154"/>
                </a:lnTo>
                <a:lnTo>
                  <a:pt x="616723" y="2211154"/>
                </a:lnTo>
                <a:lnTo>
                  <a:pt x="616723" y="2074528"/>
                </a:lnTo>
                <a:lnTo>
                  <a:pt x="1533472" y="2074528"/>
                </a:lnTo>
                <a:lnTo>
                  <a:pt x="1603604" y="2004396"/>
                </a:lnTo>
                <a:lnTo>
                  <a:pt x="1673735" y="2074528"/>
                </a:lnTo>
                <a:lnTo>
                  <a:pt x="2488723" y="2074528"/>
                </a:lnTo>
                <a:lnTo>
                  <a:pt x="2488723" y="2211154"/>
                </a:lnTo>
                <a:lnTo>
                  <a:pt x="1810361" y="2211154"/>
                </a:lnTo>
                <a:lnTo>
                  <a:pt x="2000212" y="2401005"/>
                </a:lnTo>
                <a:lnTo>
                  <a:pt x="2488723" y="2401005"/>
                </a:lnTo>
                <a:lnTo>
                  <a:pt x="2488723" y="2511758"/>
                </a:lnTo>
                <a:lnTo>
                  <a:pt x="2907082" y="2093399"/>
                </a:lnTo>
                <a:lnTo>
                  <a:pt x="2907082" y="204718"/>
                </a:lnTo>
                <a:close/>
                <a:moveTo>
                  <a:pt x="0" y="0"/>
                </a:moveTo>
                <a:lnTo>
                  <a:pt x="204718" y="0"/>
                </a:lnTo>
                <a:lnTo>
                  <a:pt x="204718" y="1"/>
                </a:lnTo>
                <a:lnTo>
                  <a:pt x="2907082" y="1"/>
                </a:lnTo>
                <a:lnTo>
                  <a:pt x="2907082" y="0"/>
                </a:lnTo>
                <a:lnTo>
                  <a:pt x="3111799" y="0"/>
                </a:lnTo>
                <a:lnTo>
                  <a:pt x="3111799" y="1888682"/>
                </a:lnTo>
                <a:lnTo>
                  <a:pt x="3980872" y="1019609"/>
                </a:lnTo>
                <a:lnTo>
                  <a:pt x="4244134" y="1282871"/>
                </a:lnTo>
                <a:lnTo>
                  <a:pt x="3111799" y="2415207"/>
                </a:lnTo>
                <a:lnTo>
                  <a:pt x="3111799" y="2973318"/>
                </a:lnTo>
                <a:lnTo>
                  <a:pt x="3111799" y="3096000"/>
                </a:lnTo>
                <a:lnTo>
                  <a:pt x="3111799" y="3693319"/>
                </a:lnTo>
                <a:lnTo>
                  <a:pt x="2907082" y="3693319"/>
                </a:lnTo>
                <a:lnTo>
                  <a:pt x="2907082" y="3693318"/>
                </a:lnTo>
                <a:lnTo>
                  <a:pt x="1" y="3693318"/>
                </a:lnTo>
                <a:lnTo>
                  <a:pt x="1" y="3636000"/>
                </a:lnTo>
                <a:lnTo>
                  <a:pt x="0" y="3636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title" hasCustomPrompt="1"/>
          </p:nvPr>
        </p:nvSpPr>
        <p:spPr>
          <a:xfrm>
            <a:off x="3405187" y="3402267"/>
            <a:ext cx="2709863" cy="563308"/>
          </a:xfrm>
        </p:spPr>
        <p:txBody>
          <a:bodyPr anchor="b">
            <a:normAutofit/>
          </a:bodyPr>
          <a:lstStyle>
            <a:lvl1pPr>
              <a:defRPr sz="2400" b="1">
                <a:solidFill>
                  <a:schemeClr val="bg1"/>
                </a:solidFill>
              </a:defRPr>
            </a:lvl1pPr>
          </a:lstStyle>
          <a:p>
            <a:r>
              <a:rPr lang="zh-CN" altLang="en-US" dirty="0" smtClean="0"/>
              <a:t>编辑标题</a:t>
            </a:r>
            <a:endParaRPr lang="zh-CN" altLang="en-US" dirty="0"/>
          </a:p>
        </p:txBody>
      </p:sp>
      <p:sp>
        <p:nvSpPr>
          <p:cNvPr id="3" name="文本占位符 2"/>
          <p:cNvSpPr>
            <a:spLocks noGrp="1"/>
          </p:cNvSpPr>
          <p:nvPr>
            <p:ph type="body" idx="1"/>
          </p:nvPr>
        </p:nvSpPr>
        <p:spPr>
          <a:xfrm>
            <a:off x="3405188" y="4079875"/>
            <a:ext cx="3565779" cy="342516"/>
          </a:xfrm>
        </p:spPr>
        <p:txBody>
          <a:bodyPr>
            <a:normAutofit/>
          </a:bodyPr>
          <a:lstStyle>
            <a:lvl1pPr marL="0" indent="0">
              <a:buNone/>
              <a:defRPr sz="1800" b="1">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smtClean="0"/>
              <a:t>单击此处编辑母版文本样式</a:t>
            </a:r>
          </a:p>
        </p:txBody>
      </p:sp>
      <p:sp>
        <p:nvSpPr>
          <p:cNvPr id="4" name="日期占位符 3"/>
          <p:cNvSpPr>
            <a:spLocks noGrp="1"/>
          </p:cNvSpPr>
          <p:nvPr>
            <p:ph type="dt" sz="half" idx="10"/>
          </p:nvPr>
        </p:nvSpPr>
        <p:spPr/>
        <p:txBody>
          <a:bodyPr>
            <a:normAutofit/>
          </a:bodyPr>
          <a:lstStyle>
            <a:lvl1pPr>
              <a:defRPr sz="1200"/>
            </a:lvl1pPr>
          </a:lstStyle>
          <a:p>
            <a:fld id="{B336CE23-6A48-4B71-BE35-623C397B9E6F}" type="datetimeFigureOut">
              <a:rPr lang="zh-CN" altLang="en-US" smtClean="0"/>
              <a:pPr/>
              <a:t>2017/5/2</a:t>
            </a:fld>
            <a:endParaRPr lang="zh-CN" altLang="en-US"/>
          </a:p>
        </p:txBody>
      </p:sp>
      <p:sp>
        <p:nvSpPr>
          <p:cNvPr id="5" name="页脚占位符 4"/>
          <p:cNvSpPr>
            <a:spLocks noGrp="1"/>
          </p:cNvSpPr>
          <p:nvPr>
            <p:ph type="ftr" sz="quarter" idx="11"/>
          </p:nvPr>
        </p:nvSpPr>
        <p:spPr/>
        <p:txBody>
          <a:bodyPr>
            <a:normAutofit/>
          </a:bodyPr>
          <a:lstStyle>
            <a:lvl1pPr>
              <a:defRPr sz="1200"/>
            </a:lvl1pPr>
          </a:lstStyle>
          <a:p>
            <a:endParaRPr lang="zh-CN" altLang="en-US"/>
          </a:p>
        </p:txBody>
      </p:sp>
      <p:sp>
        <p:nvSpPr>
          <p:cNvPr id="6" name="灯片编号占位符 5"/>
          <p:cNvSpPr>
            <a:spLocks noGrp="1"/>
          </p:cNvSpPr>
          <p:nvPr>
            <p:ph type="sldNum" sz="quarter" idx="12"/>
          </p:nvPr>
        </p:nvSpPr>
        <p:spPr/>
        <p:txBody>
          <a:bodyPr>
            <a:normAutofit/>
          </a:bodyPr>
          <a:lstStyle>
            <a:lvl1pPr>
              <a:defRPr sz="1200"/>
            </a:lvl1pPr>
          </a:lstStyle>
          <a:p>
            <a:fld id="{C4E65C0E-7746-4B25-BBE9-E5DDC74B0323}"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normAutofit/>
          </a:bodyPr>
          <a:lstStyle>
            <a:lvl1pPr>
              <a:defRPr sz="1200"/>
            </a:lvl1pPr>
          </a:lstStyle>
          <a:p>
            <a:fld id="{B336CE23-6A48-4B71-BE35-623C397B9E6F}" type="datetimeFigureOut">
              <a:rPr lang="zh-CN" altLang="en-US" smtClean="0"/>
              <a:pPr/>
              <a:t>2017/5/2</a:t>
            </a:fld>
            <a:endParaRPr lang="zh-CN" altLang="en-US"/>
          </a:p>
        </p:txBody>
      </p:sp>
      <p:sp>
        <p:nvSpPr>
          <p:cNvPr id="6" name="页脚占位符 5"/>
          <p:cNvSpPr>
            <a:spLocks noGrp="1"/>
          </p:cNvSpPr>
          <p:nvPr>
            <p:ph type="ftr" sz="quarter" idx="11"/>
          </p:nvPr>
        </p:nvSpPr>
        <p:spPr/>
        <p:txBody>
          <a:bodyPr>
            <a:normAutofit/>
          </a:bodyPr>
          <a:lstStyle>
            <a:lvl1pPr>
              <a:defRPr sz="1200"/>
            </a:lvl1pPr>
          </a:lstStyle>
          <a:p>
            <a:endParaRPr lang="zh-CN" altLang="en-US"/>
          </a:p>
        </p:txBody>
      </p:sp>
      <p:sp>
        <p:nvSpPr>
          <p:cNvPr id="7" name="灯片编号占位符 6"/>
          <p:cNvSpPr>
            <a:spLocks noGrp="1"/>
          </p:cNvSpPr>
          <p:nvPr>
            <p:ph type="sldNum" sz="quarter" idx="12"/>
          </p:nvPr>
        </p:nvSpPr>
        <p:spPr/>
        <p:txBody>
          <a:bodyPr>
            <a:normAutofit/>
          </a:bodyPr>
          <a:lstStyle>
            <a:lvl1pPr>
              <a:defRPr sz="1200"/>
            </a:lvl1pPr>
          </a:lstStyle>
          <a:p>
            <a:fld id="{C4E65C0E-7746-4B25-BBE9-E5DDC74B0323}"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757366"/>
            <a:ext cx="3868340" cy="823912"/>
          </a:xfrm>
        </p:spPr>
        <p:txBody>
          <a:bodyPr anchor="b">
            <a:normAutofit/>
          </a:bodyPr>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p>
        </p:txBody>
      </p:sp>
      <p:sp>
        <p:nvSpPr>
          <p:cNvPr id="4" name="内容占位符 3"/>
          <p:cNvSpPr>
            <a:spLocks noGrp="1"/>
          </p:cNvSpPr>
          <p:nvPr>
            <p:ph sz="half" idx="2"/>
          </p:nvPr>
        </p:nvSpPr>
        <p:spPr>
          <a:xfrm>
            <a:off x="629842" y="2650067"/>
            <a:ext cx="3868340" cy="3539596"/>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757366"/>
            <a:ext cx="3887391" cy="823912"/>
          </a:xfrm>
        </p:spPr>
        <p:txBody>
          <a:bodyPr anchor="b">
            <a:normAutofit/>
          </a:bodyPr>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p>
        </p:txBody>
      </p:sp>
      <p:sp>
        <p:nvSpPr>
          <p:cNvPr id="6" name="内容占位符 5"/>
          <p:cNvSpPr>
            <a:spLocks noGrp="1"/>
          </p:cNvSpPr>
          <p:nvPr>
            <p:ph sz="quarter" idx="4"/>
          </p:nvPr>
        </p:nvSpPr>
        <p:spPr>
          <a:xfrm>
            <a:off x="4629150" y="2650067"/>
            <a:ext cx="3887391" cy="3539596"/>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normAutofit/>
          </a:bodyPr>
          <a:lstStyle>
            <a:lvl1pPr>
              <a:defRPr sz="1200"/>
            </a:lvl1pPr>
          </a:lstStyle>
          <a:p>
            <a:fld id="{B336CE23-6A48-4B71-BE35-623C397B9E6F}" type="datetimeFigureOut">
              <a:rPr lang="zh-CN" altLang="en-US" smtClean="0"/>
              <a:pPr/>
              <a:t>2017/5/2</a:t>
            </a:fld>
            <a:endParaRPr lang="zh-CN" altLang="en-US"/>
          </a:p>
        </p:txBody>
      </p:sp>
      <p:sp>
        <p:nvSpPr>
          <p:cNvPr id="8" name="页脚占位符 7"/>
          <p:cNvSpPr>
            <a:spLocks noGrp="1"/>
          </p:cNvSpPr>
          <p:nvPr>
            <p:ph type="ftr" sz="quarter" idx="11"/>
          </p:nvPr>
        </p:nvSpPr>
        <p:spPr/>
        <p:txBody>
          <a:bodyPr>
            <a:normAutofit/>
          </a:bodyPr>
          <a:lstStyle>
            <a:lvl1pPr>
              <a:defRPr sz="1200"/>
            </a:lvl1pPr>
          </a:lstStyle>
          <a:p>
            <a:endParaRPr lang="zh-CN" altLang="en-US"/>
          </a:p>
        </p:txBody>
      </p:sp>
      <p:sp>
        <p:nvSpPr>
          <p:cNvPr id="9" name="灯片编号占位符 8"/>
          <p:cNvSpPr>
            <a:spLocks noGrp="1"/>
          </p:cNvSpPr>
          <p:nvPr>
            <p:ph type="sldNum" sz="quarter" idx="12"/>
          </p:nvPr>
        </p:nvSpPr>
        <p:spPr/>
        <p:txBody>
          <a:bodyPr>
            <a:normAutofit/>
          </a:bodyPr>
          <a:lstStyle>
            <a:lvl1pPr>
              <a:defRPr sz="1200"/>
            </a:lvl1pPr>
          </a:lstStyle>
          <a:p>
            <a:fld id="{C4E65C0E-7746-4B25-BBE9-E5DDC74B0323}"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9" name="矩形 8"/>
          <p:cNvSpPr/>
          <p:nvPr/>
        </p:nvSpPr>
        <p:spPr>
          <a:xfrm>
            <a:off x="0" y="1147764"/>
            <a:ext cx="9144000" cy="4702175"/>
          </a:xfrm>
          <a:prstGeom prst="rect">
            <a:avLst/>
          </a:prstGeom>
          <a:solidFill>
            <a:srgbClr val="2169A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2" name="图片 11"/>
          <p:cNvPicPr>
            <a:picLocks noChangeAspect="1"/>
          </p:cNvPicPr>
          <p:nvPr/>
        </p:nvPicPr>
        <p:blipFill>
          <a:blip r:embed="rId2" cstate="email">
            <a:extLst>
              <a:ext uri="{28A0092B-C50C-407E-A947-70E740481C1C}">
                <a14:useLocalDpi xmlns="" xmlns:a14="http://schemas.microsoft.com/office/drawing/2010/main" val="0"/>
              </a:ext>
            </a:extLst>
          </a:blip>
          <a:stretch>
            <a:fillRect/>
          </a:stretch>
        </p:blipFill>
        <p:spPr>
          <a:xfrm>
            <a:off x="0" y="1245798"/>
            <a:ext cx="3817112" cy="5725669"/>
          </a:xfrm>
          <a:prstGeom prst="rect">
            <a:avLst/>
          </a:prstGeom>
          <a:effectLst>
            <a:softEdge rad="38100"/>
          </a:effectLst>
        </p:spPr>
      </p:pic>
      <p:sp>
        <p:nvSpPr>
          <p:cNvPr id="10" name="Rectangle 5"/>
          <p:cNvSpPr>
            <a:spLocks noChangeArrowheads="1"/>
          </p:cNvSpPr>
          <p:nvPr/>
        </p:nvSpPr>
        <p:spPr bwMode="auto">
          <a:xfrm>
            <a:off x="8479632" y="6472238"/>
            <a:ext cx="565547" cy="5078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1350">
                <a:solidFill>
                  <a:srgbClr val="A6A6A6"/>
                </a:solidFill>
                <a:latin typeface="Simple-Line-Icons"/>
              </a:rPr>
              <a:t> </a:t>
            </a:r>
            <a:endParaRPr lang="en-US" altLang="zh-CN" sz="1350">
              <a:solidFill>
                <a:srgbClr val="A6A6A6"/>
              </a:solidFill>
            </a:endParaRPr>
          </a:p>
        </p:txBody>
      </p:sp>
      <p:sp>
        <p:nvSpPr>
          <p:cNvPr id="2" name="标题 1"/>
          <p:cNvSpPr>
            <a:spLocks noGrp="1"/>
          </p:cNvSpPr>
          <p:nvPr>
            <p:ph type="title" hasCustomPrompt="1"/>
          </p:nvPr>
        </p:nvSpPr>
        <p:spPr>
          <a:xfrm>
            <a:off x="3290593" y="2888870"/>
            <a:ext cx="5677901" cy="1325563"/>
          </a:xfrm>
        </p:spPr>
        <p:txBody>
          <a:bodyPr>
            <a:normAutofit/>
          </a:bodyPr>
          <a:lstStyle>
            <a:lvl1pPr>
              <a:defRPr sz="4950" b="1">
                <a:solidFill>
                  <a:schemeClr val="bg1"/>
                </a:solidFill>
              </a:defRPr>
            </a:lvl1pPr>
          </a:lstStyle>
          <a:p>
            <a:r>
              <a:rPr lang="zh-CN" altLang="en-US" dirty="0" smtClean="0"/>
              <a:t>编辑标题</a:t>
            </a:r>
            <a:endParaRPr lang="zh-CN" altLang="en-US" dirty="0"/>
          </a:p>
        </p:txBody>
      </p:sp>
      <p:sp>
        <p:nvSpPr>
          <p:cNvPr id="3" name="日期占位符 2"/>
          <p:cNvSpPr>
            <a:spLocks noGrp="1"/>
          </p:cNvSpPr>
          <p:nvPr>
            <p:ph type="dt" sz="half" idx="10"/>
          </p:nvPr>
        </p:nvSpPr>
        <p:spPr/>
        <p:txBody>
          <a:bodyPr>
            <a:normAutofit/>
          </a:bodyPr>
          <a:lstStyle>
            <a:lvl1pPr>
              <a:defRPr sz="1200"/>
            </a:lvl1pPr>
          </a:lstStyle>
          <a:p>
            <a:fld id="{B336CE23-6A48-4B71-BE35-623C397B9E6F}" type="datetimeFigureOut">
              <a:rPr lang="zh-CN" altLang="en-US" smtClean="0"/>
              <a:pPr/>
              <a:t>2017/5/2</a:t>
            </a:fld>
            <a:endParaRPr lang="zh-CN" altLang="en-US"/>
          </a:p>
        </p:txBody>
      </p:sp>
      <p:sp>
        <p:nvSpPr>
          <p:cNvPr id="4" name="页脚占位符 3"/>
          <p:cNvSpPr>
            <a:spLocks noGrp="1"/>
          </p:cNvSpPr>
          <p:nvPr>
            <p:ph type="ftr" sz="quarter" idx="11"/>
          </p:nvPr>
        </p:nvSpPr>
        <p:spPr/>
        <p:txBody>
          <a:bodyPr>
            <a:normAutofit/>
          </a:bodyPr>
          <a:lstStyle>
            <a:lvl1pPr>
              <a:defRPr sz="1200"/>
            </a:lvl1pPr>
          </a:lstStyle>
          <a:p>
            <a:endParaRPr lang="zh-CN" altLang="en-US"/>
          </a:p>
        </p:txBody>
      </p:sp>
      <p:sp>
        <p:nvSpPr>
          <p:cNvPr id="5" name="灯片编号占位符 4"/>
          <p:cNvSpPr>
            <a:spLocks noGrp="1"/>
          </p:cNvSpPr>
          <p:nvPr>
            <p:ph type="sldNum" sz="quarter" idx="12"/>
          </p:nvPr>
        </p:nvSpPr>
        <p:spPr/>
        <p:txBody>
          <a:bodyPr>
            <a:normAutofit/>
          </a:bodyPr>
          <a:lstStyle>
            <a:lvl1pPr>
              <a:defRPr sz="1200"/>
            </a:lvl1pPr>
          </a:lstStyle>
          <a:p>
            <a:fld id="{C4E65C0E-7746-4B25-BBE9-E5DDC74B0323}"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直角三角形 4"/>
          <p:cNvSpPr/>
          <p:nvPr/>
        </p:nvSpPr>
        <p:spPr>
          <a:xfrm>
            <a:off x="0" y="6215064"/>
            <a:ext cx="2426494" cy="642937"/>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直角三角形 5"/>
          <p:cNvSpPr/>
          <p:nvPr/>
        </p:nvSpPr>
        <p:spPr>
          <a:xfrm flipH="1">
            <a:off x="6736557" y="6215064"/>
            <a:ext cx="2413397" cy="64452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日期占位符 1"/>
          <p:cNvSpPr>
            <a:spLocks noGrp="1"/>
          </p:cNvSpPr>
          <p:nvPr>
            <p:ph type="dt" sz="half" idx="10"/>
          </p:nvPr>
        </p:nvSpPr>
        <p:spPr/>
        <p:txBody>
          <a:bodyPr>
            <a:normAutofit/>
          </a:bodyPr>
          <a:lstStyle>
            <a:lvl1pPr>
              <a:defRPr sz="1200"/>
            </a:lvl1pPr>
          </a:lstStyle>
          <a:p>
            <a:fld id="{B336CE23-6A48-4B71-BE35-623C397B9E6F}" type="datetimeFigureOut">
              <a:rPr lang="zh-CN" altLang="en-US" smtClean="0"/>
              <a:pPr/>
              <a:t>2017/5/2</a:t>
            </a:fld>
            <a:endParaRPr lang="zh-CN" altLang="en-US"/>
          </a:p>
        </p:txBody>
      </p:sp>
      <p:sp>
        <p:nvSpPr>
          <p:cNvPr id="3" name="页脚占位符 2"/>
          <p:cNvSpPr>
            <a:spLocks noGrp="1"/>
          </p:cNvSpPr>
          <p:nvPr>
            <p:ph type="ftr" sz="quarter" idx="11"/>
          </p:nvPr>
        </p:nvSpPr>
        <p:spPr/>
        <p:txBody>
          <a:bodyPr>
            <a:normAutofit/>
          </a:bodyPr>
          <a:lstStyle>
            <a:lvl1pPr>
              <a:defRPr sz="1200"/>
            </a:lvl1pPr>
          </a:lstStyle>
          <a:p>
            <a:endParaRPr lang="zh-CN" altLang="en-US"/>
          </a:p>
        </p:txBody>
      </p:sp>
      <p:sp>
        <p:nvSpPr>
          <p:cNvPr id="4" name="灯片编号占位符 3"/>
          <p:cNvSpPr>
            <a:spLocks noGrp="1"/>
          </p:cNvSpPr>
          <p:nvPr>
            <p:ph type="sldNum" sz="quarter" idx="12"/>
          </p:nvPr>
        </p:nvSpPr>
        <p:spPr/>
        <p:txBody>
          <a:bodyPr>
            <a:normAutofit/>
          </a:bodyPr>
          <a:lstStyle>
            <a:lvl1pPr>
              <a:defRPr sz="1200"/>
            </a:lvl1pPr>
          </a:lstStyle>
          <a:p>
            <a:fld id="{C4E65C0E-7746-4B25-BBE9-E5DDC74B0323}"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29841" y="711200"/>
            <a:ext cx="3196800" cy="1600200"/>
          </a:xfrm>
        </p:spPr>
        <p:txBody>
          <a:bodyPr anchor="t" anchorCtr="0">
            <a:normAutofit/>
          </a:bodyPr>
          <a:lstStyle>
            <a:lvl1pPr>
              <a:defRPr sz="3200"/>
            </a:lvl1pPr>
          </a:lstStyle>
          <a:p>
            <a:r>
              <a:rPr lang="zh-CN" altLang="en-US" smtClean="0"/>
              <a:t>单击此处编辑标题</a:t>
            </a:r>
            <a:endParaRPr lang="zh-CN" altLang="en-US" dirty="0"/>
          </a:p>
        </p:txBody>
      </p:sp>
      <p:sp>
        <p:nvSpPr>
          <p:cNvPr id="3" name="图片占位符 2"/>
          <p:cNvSpPr>
            <a:spLocks noGrp="1" noChangeAspect="1"/>
          </p:cNvSpPr>
          <p:nvPr>
            <p:ph type="pic" idx="1" hasCustomPrompt="1"/>
          </p:nvPr>
        </p:nvSpPr>
        <p:spPr>
          <a:xfrm>
            <a:off x="4014391" y="733425"/>
            <a:ext cx="4627800" cy="5403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图片</a:t>
            </a:r>
            <a:endParaRPr lang="zh-CN" altLang="en-US" dirty="0"/>
          </a:p>
        </p:txBody>
      </p:sp>
      <p:sp>
        <p:nvSpPr>
          <p:cNvPr id="4" name="文本占位符 3"/>
          <p:cNvSpPr>
            <a:spLocks noGrp="1"/>
          </p:cNvSpPr>
          <p:nvPr>
            <p:ph type="body" sz="half" idx="2"/>
          </p:nvPr>
        </p:nvSpPr>
        <p:spPr>
          <a:xfrm>
            <a:off x="629841" y="2311400"/>
            <a:ext cx="31968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smtClean="0"/>
              <a:t>单击此处编辑母版文本样式</a:t>
            </a:r>
          </a:p>
        </p:txBody>
      </p:sp>
      <p:sp>
        <p:nvSpPr>
          <p:cNvPr id="5" name="日期占位符 4"/>
          <p:cNvSpPr>
            <a:spLocks noGrp="1"/>
          </p:cNvSpPr>
          <p:nvPr>
            <p:ph type="dt" sz="half" idx="10"/>
          </p:nvPr>
        </p:nvSpPr>
        <p:spPr/>
        <p:txBody>
          <a:bodyPr>
            <a:normAutofit/>
          </a:bodyPr>
          <a:lstStyle>
            <a:lvl1pPr>
              <a:defRPr sz="1200"/>
            </a:lvl1pPr>
          </a:lstStyle>
          <a:p>
            <a:fld id="{9EFD9D74-47D9-4702-A33C-335B63B48DBF}" type="datetimeFigureOut">
              <a:rPr lang="zh-CN" altLang="en-US" smtClean="0"/>
              <a:pPr/>
              <a:t>2017/5/2</a:t>
            </a:fld>
            <a:endParaRPr lang="zh-CN" altLang="en-US" dirty="0"/>
          </a:p>
        </p:txBody>
      </p:sp>
      <p:sp>
        <p:nvSpPr>
          <p:cNvPr id="6" name="页脚占位符 5"/>
          <p:cNvSpPr>
            <a:spLocks noGrp="1"/>
          </p:cNvSpPr>
          <p:nvPr>
            <p:ph type="ftr" sz="quarter" idx="11"/>
          </p:nvPr>
        </p:nvSpPr>
        <p:spPr/>
        <p:txBody>
          <a:bodyPr>
            <a:normAutofit/>
          </a:bodyPr>
          <a:lstStyle>
            <a:lvl1pPr>
              <a:defRPr sz="1200"/>
            </a:lvl1pPr>
          </a:lstStyle>
          <a:p>
            <a:endParaRPr lang="zh-CN" altLang="en-US" dirty="0"/>
          </a:p>
        </p:txBody>
      </p:sp>
      <p:sp>
        <p:nvSpPr>
          <p:cNvPr id="7" name="灯片编号占位符 6"/>
          <p:cNvSpPr>
            <a:spLocks noGrp="1"/>
          </p:cNvSpPr>
          <p:nvPr>
            <p:ph type="sldNum" sz="quarter" idx="12"/>
          </p:nvPr>
        </p:nvSpPr>
        <p:spPr/>
        <p:txBody>
          <a:bodyPr>
            <a:normAutofit/>
          </a:bodyPr>
          <a:lstStyle>
            <a:lvl1pPr>
              <a:defRPr sz="1200"/>
            </a:lvl1pPr>
          </a:lstStyle>
          <a:p>
            <a:fld id="{FABC47A4-756D-490B-A52F-7D9E2C9FC05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845552" y="365125"/>
            <a:ext cx="669798" cy="5811838"/>
          </a:xfrm>
        </p:spPr>
        <p:txBody>
          <a:bodyPr vert="eaVert">
            <a:normAutofit/>
          </a:bodyPr>
          <a:lstStyle>
            <a:lvl1pPr>
              <a:defRPr sz="2700"/>
            </a:lvl1pPr>
          </a:lstStyle>
          <a:p>
            <a:r>
              <a:rPr lang="zh-CN" altLang="en-US" dirty="0" smtClean="0"/>
              <a:t>单击此处编辑母版标题样式</a:t>
            </a:r>
            <a:endParaRPr lang="zh-CN" altLang="en-US" dirty="0"/>
          </a:p>
        </p:txBody>
      </p:sp>
      <p:sp>
        <p:nvSpPr>
          <p:cNvPr id="3" name="竖排文字占位符 2"/>
          <p:cNvSpPr>
            <a:spLocks noGrp="1"/>
          </p:cNvSpPr>
          <p:nvPr>
            <p:ph type="body" orient="vert" idx="1"/>
          </p:nvPr>
        </p:nvSpPr>
        <p:spPr>
          <a:xfrm>
            <a:off x="628650" y="365125"/>
            <a:ext cx="7093458" cy="5811838"/>
          </a:xfrm>
        </p:spPr>
        <p:txBody>
          <a:bodyPr vert="eaVert">
            <a:normAutofit/>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normAutofit/>
          </a:bodyPr>
          <a:lstStyle>
            <a:lvl1pPr>
              <a:defRPr sz="1200"/>
            </a:lvl1pPr>
          </a:lstStyle>
          <a:p>
            <a:fld id="{B336CE23-6A48-4B71-BE35-623C397B9E6F}" type="datetimeFigureOut">
              <a:rPr lang="zh-CN" altLang="en-US" smtClean="0"/>
              <a:pPr/>
              <a:t>2017/5/2</a:t>
            </a:fld>
            <a:endParaRPr lang="zh-CN" altLang="en-US"/>
          </a:p>
        </p:txBody>
      </p:sp>
      <p:sp>
        <p:nvSpPr>
          <p:cNvPr id="5" name="页脚占位符 4"/>
          <p:cNvSpPr>
            <a:spLocks noGrp="1"/>
          </p:cNvSpPr>
          <p:nvPr>
            <p:ph type="ftr" sz="quarter" idx="11"/>
          </p:nvPr>
        </p:nvSpPr>
        <p:spPr/>
        <p:txBody>
          <a:bodyPr>
            <a:normAutofit/>
          </a:bodyPr>
          <a:lstStyle>
            <a:lvl1pPr>
              <a:defRPr sz="1200"/>
            </a:lvl1pPr>
          </a:lstStyle>
          <a:p>
            <a:endParaRPr lang="zh-CN" altLang="en-US"/>
          </a:p>
        </p:txBody>
      </p:sp>
      <p:sp>
        <p:nvSpPr>
          <p:cNvPr id="6" name="灯片编号占位符 5"/>
          <p:cNvSpPr>
            <a:spLocks noGrp="1"/>
          </p:cNvSpPr>
          <p:nvPr>
            <p:ph type="sldNum" sz="quarter" idx="12"/>
          </p:nvPr>
        </p:nvSpPr>
        <p:spPr/>
        <p:txBody>
          <a:bodyPr>
            <a:normAutofit/>
          </a:bodyPr>
          <a:lstStyle>
            <a:lvl1pPr>
              <a:defRPr sz="1200"/>
            </a:lvl1pPr>
          </a:lstStyle>
          <a:p>
            <a:fld id="{C4E65C0E-7746-4B25-BBE9-E5DDC74B0323}"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normAutofit/>
          </a:bodyPr>
          <a:lstStyle>
            <a:lvl1pPr>
              <a:defRPr sz="1200"/>
            </a:lvl1pPr>
          </a:lstStyle>
          <a:p>
            <a:fld id="{B336CE23-6A48-4B71-BE35-623C397B9E6F}" type="datetimeFigureOut">
              <a:rPr lang="zh-CN" altLang="en-US" smtClean="0"/>
              <a:pPr/>
              <a:t>2017/5/2</a:t>
            </a:fld>
            <a:endParaRPr lang="zh-CN" altLang="en-US"/>
          </a:p>
        </p:txBody>
      </p:sp>
      <p:sp>
        <p:nvSpPr>
          <p:cNvPr id="4" name="页脚占位符 3"/>
          <p:cNvSpPr>
            <a:spLocks noGrp="1"/>
          </p:cNvSpPr>
          <p:nvPr>
            <p:ph type="ftr" sz="quarter" idx="11"/>
          </p:nvPr>
        </p:nvSpPr>
        <p:spPr/>
        <p:txBody>
          <a:bodyPr>
            <a:normAutofit/>
          </a:bodyPr>
          <a:lstStyle>
            <a:lvl1pPr>
              <a:defRPr sz="1200"/>
            </a:lvl1pPr>
          </a:lstStyle>
          <a:p>
            <a:endParaRPr lang="zh-CN" altLang="en-US"/>
          </a:p>
        </p:txBody>
      </p:sp>
      <p:sp>
        <p:nvSpPr>
          <p:cNvPr id="5" name="灯片编号占位符 4"/>
          <p:cNvSpPr>
            <a:spLocks noGrp="1"/>
          </p:cNvSpPr>
          <p:nvPr>
            <p:ph type="sldNum" sz="quarter" idx="12"/>
          </p:nvPr>
        </p:nvSpPr>
        <p:spPr/>
        <p:txBody>
          <a:bodyPr>
            <a:normAutofit/>
          </a:bodyPr>
          <a:lstStyle>
            <a:lvl1pPr>
              <a:defRPr sz="1200"/>
            </a:lvl1pPr>
          </a:lstStyle>
          <a:p>
            <a:fld id="{C4E65C0E-7746-4B25-BBE9-E5DDC74B0323}" type="slidenum">
              <a:rPr lang="zh-CN" altLang="en-US" smtClean="0"/>
              <a:pPr/>
              <a:t>‹#›</a:t>
            </a:fld>
            <a:endParaRPr lang="zh-CN" altLang="en-US"/>
          </a:p>
        </p:txBody>
      </p:sp>
      <p:sp>
        <p:nvSpPr>
          <p:cNvPr id="7" name="内容占位符 6"/>
          <p:cNvSpPr>
            <a:spLocks noGrp="1"/>
          </p:cNvSpPr>
          <p:nvPr>
            <p:ph sz="quarter" idx="13"/>
          </p:nvPr>
        </p:nvSpPr>
        <p:spPr>
          <a:xfrm>
            <a:off x="628651" y="372533"/>
            <a:ext cx="7886699" cy="5765800"/>
          </a:xfrm>
        </p:spPr>
        <p:txBody>
          <a:bodyPr>
            <a:normAutofit/>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890081" y="2665379"/>
            <a:ext cx="3655181" cy="3524284"/>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ags" Target="../tags/tag2.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ags" Target="../tags/tag1.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theme" Target="../theme/theme4.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77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hf sldNum="0" hdr="0" ftr="0" dt="0"/>
  <p:txStyles>
    <p:title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77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ransition/>
  <p:hf sldNum="0" hdr="0" ftr="0" dt="0"/>
  <p:txStyles>
    <p:title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77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ransition/>
  <p:hf sldNum="0" hdr="0" ftr="0" dt="0"/>
  <p:txStyles>
    <p:title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accent5">
            <a:alpha val="77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3"/>
            </p:custDataLst>
          </p:nvPr>
        </p:nvSpPr>
        <p:spPr>
          <a:xfrm>
            <a:off x="628650" y="1825625"/>
            <a:ext cx="78867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B336CE23-6A48-4B71-BE35-623C397B9E6F}" type="datetimeFigureOut">
              <a:rPr lang="zh-CN" altLang="en-US" smtClean="0"/>
              <a:pPr/>
              <a:t>2017/5/2</a:t>
            </a:fld>
            <a:endParaRPr lang="zh-CN" altLang="en-US" dirty="0"/>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C4E65C0E-7746-4B25-BBE9-E5DDC74B0323}" type="slidenum">
              <a:rPr lang="zh-CN" altLang="en-US" smtClean="0"/>
              <a:pPr/>
              <a:t>‹#›</a:t>
            </a:fld>
            <a:endParaRPr lang="zh-CN" altLang="en-US"/>
          </a:p>
        </p:txBody>
      </p:sp>
      <p:sp>
        <p:nvSpPr>
          <p:cNvPr id="7"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Lst>
  <p:txStyles>
    <p:titleStyle>
      <a:lvl1pPr algn="l" defTabSz="685800" rtl="0" eaLnBrk="1" latinLnBrk="0" hangingPunct="1">
        <a:lnSpc>
          <a:spcPct val="90000"/>
        </a:lnSpc>
        <a:spcBef>
          <a:spcPct val="0"/>
        </a:spcBef>
        <a:buNone/>
        <a:defRPr sz="3600" kern="1200">
          <a:solidFill>
            <a:srgbClr val="2169A7"/>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38.xml"/><Relationship Id="rId1" Type="http://schemas.openxmlformats.org/officeDocument/2006/relationships/tags" Target="../tags/tag4.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5.wav"/><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hyperlink" Target="file:///C:\Documents%20and%20Settings\Local%20Settings\Temp\Rar$DI00.500\&#27611;&#27901;&#19996;&#12298;&#27777;&#22253;&#26149;&#183;&#38271;&#27801;&#12299;.rm" TargetMode="External"/><Relationship Id="rId7" Type="http://schemas.openxmlformats.org/officeDocument/2006/relationships/image" Target="../media/image19.png"/><Relationship Id="rId2" Type="http://schemas.openxmlformats.org/officeDocument/2006/relationships/slideLayout" Target="../slideLayouts/slideLayout18.xml"/><Relationship Id="rId1" Type="http://schemas.openxmlformats.org/officeDocument/2006/relationships/audio" Target="file:///C:\Users\Administrator\Desktop\&#27611;&#27901;&#19996;&#35789;&#20108;&#39318;\&#27777;&#22253;&#26149;&#38271;&#27801;%20(1).mp3" TargetMode="External"/><Relationship Id="rId6" Type="http://schemas.microsoft.com/office/2007/relationships/media" Target="file:///C:\Users\Administrator\Desktop\&#27611;&#27901;&#19996;&#35789;&#20108;&#39318;\&#27777;&#22253;&#26149;&#38271;&#27801;%20(1).mp3" TargetMode="External"/><Relationship Id="rId5" Type="http://schemas.openxmlformats.org/officeDocument/2006/relationships/image" Target="../media/image18.png"/><Relationship Id="rId4" Type="http://schemas.openxmlformats.org/officeDocument/2006/relationships/image" Target="../media/image17.jpeg"/></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jpeg"/><Relationship Id="rId1" Type="http://schemas.openxmlformats.org/officeDocument/2006/relationships/slideLayout" Target="../slideLayouts/slideLayout18.xml"/><Relationship Id="rId5" Type="http://schemas.openxmlformats.org/officeDocument/2006/relationships/image" Target="../media/image25.gif"/><Relationship Id="rId4" Type="http://schemas.openxmlformats.org/officeDocument/2006/relationships/image" Target="../media/image24.gif"/></Relationships>
</file>

<file path=ppt/slides/_rels/slide3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image" Target="../media/image27.jpeg"/><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3.xml"/><Relationship Id="rId5" Type="http://schemas.openxmlformats.org/officeDocument/2006/relationships/image" Target="../media/image34.jpeg"/><Relationship Id="rId4" Type="http://schemas.openxmlformats.org/officeDocument/2006/relationships/image" Target="../media/image33.jpeg"/></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image" Target="../media/image41.png"/><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5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8.xml"/><Relationship Id="rId1" Type="http://schemas.openxmlformats.org/officeDocument/2006/relationships/audio" Target="file:///C:\Users\Administrator\Desktop\&#27611;&#27901;&#19996;&#35789;&#20108;&#39318;\&#27777;&#22253;&#26149;&#38634;.mp3" TargetMode="External"/><Relationship Id="rId5" Type="http://schemas.openxmlformats.org/officeDocument/2006/relationships/image" Target="../media/image12.png"/><Relationship Id="rId4" Type="http://schemas.openxmlformats.org/officeDocument/2006/relationships/image" Target="../media/image11.jpeg"/></Relationships>
</file>

<file path=ppt/slides/_rels/slide6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3428748109,323342889&amp;fm=214&amp;gp=0"/>
          <p:cNvPicPr>
            <a:picLocks noChangeAspect="1"/>
          </p:cNvPicPr>
          <p:nvPr/>
        </p:nvPicPr>
        <p:blipFill>
          <a:blip r:embed="rId3" cstate="print"/>
          <a:stretch>
            <a:fillRect/>
          </a:stretch>
        </p:blipFill>
        <p:spPr>
          <a:xfrm>
            <a:off x="-19050" y="610870"/>
            <a:ext cx="9181465" cy="5861050"/>
          </a:xfrm>
          <a:prstGeom prst="rect">
            <a:avLst/>
          </a:prstGeom>
        </p:spPr>
      </p:pic>
      <p:pic>
        <p:nvPicPr>
          <p:cNvPr id="4" name="图片 3" descr="图片1"/>
          <p:cNvPicPr>
            <a:picLocks noChangeAspect="1"/>
          </p:cNvPicPr>
          <p:nvPr/>
        </p:nvPicPr>
        <p:blipFill>
          <a:blip r:embed="rId4" cstate="print"/>
          <a:stretch>
            <a:fillRect/>
          </a:stretch>
        </p:blipFill>
        <p:spPr>
          <a:xfrm>
            <a:off x="6441440" y="386080"/>
            <a:ext cx="2000250" cy="6085840"/>
          </a:xfrm>
          <a:prstGeom prst="rect">
            <a:avLst/>
          </a:prstGeom>
        </p:spPr>
      </p:pic>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框 67585"/>
          <p:cNvSpPr txBox="1"/>
          <p:nvPr/>
        </p:nvSpPr>
        <p:spPr>
          <a:xfrm>
            <a:off x="0" y="1196975"/>
            <a:ext cx="9144000" cy="5229225"/>
          </a:xfrm>
          <a:prstGeom prst="rect">
            <a:avLst/>
          </a:prstGeom>
          <a:noFill/>
          <a:ln w="12700" cap="flat" cmpd="sng">
            <a:solidFill>
              <a:schemeClr val="tx1"/>
            </a:solidFill>
            <a:prstDash val="solid"/>
            <a:miter/>
            <a:headEnd type="none" w="med" len="med"/>
            <a:tailEnd type="none" w="med" len="med"/>
          </a:ln>
        </p:spPr>
        <p:txBody>
          <a:bodyPr>
            <a:spAutoFit/>
          </a:bodyPr>
          <a:lstStyle/>
          <a:p>
            <a:pPr lvl="0" eaLnBrk="1" hangingPunct="1"/>
            <a:endParaRPr lang="en-US" altLang="zh-CN" sz="2800" dirty="0">
              <a:solidFill>
                <a:schemeClr val="accent2"/>
              </a:solidFill>
              <a:latin typeface="Arial" panose="020B0604020202020204" pitchFamily="34" charset="0"/>
              <a:ea typeface="宋体" panose="02010600030101010101" pitchFamily="2" charset="-122"/>
            </a:endParaRPr>
          </a:p>
          <a:p>
            <a:pPr lvl="0" eaLnBrk="1" hangingPunct="1"/>
            <a:r>
              <a:rPr lang="en-US" altLang="zh-CN" sz="2800" dirty="0">
                <a:solidFill>
                  <a:schemeClr val="accent2"/>
                </a:solidFill>
                <a:latin typeface="Arial" panose="020B0604020202020204" pitchFamily="34" charset="0"/>
                <a:ea typeface="宋体" panose="02010600030101010101" pitchFamily="2" charset="-122"/>
              </a:rPr>
              <a:t>    </a:t>
            </a:r>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词的上阕主要写了什么？表现了什么？</a:t>
            </a:r>
          </a:p>
          <a:p>
            <a:pPr lvl="0" eaLnBrk="1" hangingPunct="1"/>
            <a:endParaRPr lang="zh-CN" altLang="en-US" sz="2800" dirty="0">
              <a:solidFill>
                <a:srgbClr val="0000FF"/>
              </a:solidFill>
              <a:latin typeface="黑体" panose="02010609060101010101" pitchFamily="49" charset="-122"/>
              <a:ea typeface="黑体" panose="02010609060101010101" pitchFamily="49" charset="-122"/>
            </a:endParaRPr>
          </a:p>
          <a:p>
            <a:pPr lvl="0" eaLnBrk="1" hangingPunct="1"/>
            <a:endParaRPr lang="zh-CN" altLang="en-US" sz="2800" dirty="0">
              <a:solidFill>
                <a:srgbClr val="0000FF"/>
              </a:solidFill>
              <a:latin typeface="黑体" panose="02010609060101010101" pitchFamily="49" charset="-122"/>
              <a:ea typeface="黑体" panose="02010609060101010101" pitchFamily="49" charset="-122"/>
            </a:endParaRPr>
          </a:p>
          <a:p>
            <a:pPr lvl="0" eaLnBrk="1" hangingPunct="1"/>
            <a:endParaRPr lang="zh-CN" altLang="en-US" sz="2800" dirty="0">
              <a:solidFill>
                <a:srgbClr val="0000FF"/>
              </a:solidFill>
              <a:latin typeface="黑体" panose="02010609060101010101" pitchFamily="49" charset="-122"/>
              <a:ea typeface="黑体" panose="02010609060101010101" pitchFamily="49" charset="-122"/>
            </a:endParaRPr>
          </a:p>
          <a:p>
            <a:pPr lvl="0" eaLnBrk="1" hangingPunct="1"/>
            <a:endParaRPr lang="zh-CN" altLang="en-US" sz="2800" dirty="0">
              <a:solidFill>
                <a:srgbClr val="0000FF"/>
              </a:solidFill>
              <a:latin typeface="黑体" panose="02010609060101010101" pitchFamily="49" charset="-122"/>
              <a:ea typeface="黑体" panose="02010609060101010101" pitchFamily="49" charset="-122"/>
            </a:endParaRPr>
          </a:p>
          <a:p>
            <a:pPr lvl="0" eaLnBrk="1" hangingPunct="1"/>
            <a:endParaRPr lang="zh-CN" altLang="en-US" sz="2800" dirty="0">
              <a:solidFill>
                <a:srgbClr val="0000FF"/>
              </a:solidFill>
              <a:latin typeface="黑体" panose="02010609060101010101" pitchFamily="49" charset="-122"/>
              <a:ea typeface="黑体" panose="02010609060101010101" pitchFamily="49" charset="-122"/>
            </a:endParaRPr>
          </a:p>
          <a:p>
            <a:pPr lvl="0" eaLnBrk="1" hangingPunct="1"/>
            <a:r>
              <a:rPr lang="zh-CN" altLang="en-US" sz="2800" dirty="0">
                <a:solidFill>
                  <a:srgbClr val="0000FF"/>
                </a:solidFill>
                <a:latin typeface="黑体" panose="02010609060101010101" pitchFamily="49" charset="-122"/>
                <a:ea typeface="黑体" panose="02010609060101010101" pitchFamily="49" charset="-122"/>
              </a:rPr>
              <a:t>  </a:t>
            </a:r>
            <a:r>
              <a:rPr lang="en-US" altLang="zh-CN" sz="2800" dirty="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词的下阕主要写了什么？表现了什么？</a:t>
            </a:r>
          </a:p>
          <a:p>
            <a:pPr lvl="0" eaLnBrk="1" hangingPunct="1"/>
            <a:endParaRPr lang="zh-CN" altLang="en-US" sz="2800" dirty="0">
              <a:solidFill>
                <a:srgbClr val="0000FF"/>
              </a:solidFill>
              <a:latin typeface="黑体" panose="02010609060101010101" pitchFamily="49" charset="-122"/>
              <a:ea typeface="黑体" panose="02010609060101010101" pitchFamily="49" charset="-122"/>
            </a:endParaRPr>
          </a:p>
          <a:p>
            <a:pPr lvl="0" eaLnBrk="1" hangingPunct="1"/>
            <a:endParaRPr lang="zh-CN" altLang="en-US" sz="2800" dirty="0">
              <a:solidFill>
                <a:srgbClr val="0000FF"/>
              </a:solidFill>
              <a:latin typeface="黑体" panose="02010609060101010101" pitchFamily="49" charset="-122"/>
              <a:ea typeface="黑体" panose="02010609060101010101" pitchFamily="49" charset="-122"/>
            </a:endParaRPr>
          </a:p>
          <a:p>
            <a:pPr lvl="0" eaLnBrk="1" hangingPunct="1"/>
            <a:endParaRPr lang="zh-CN" altLang="en-US" sz="2800" dirty="0">
              <a:solidFill>
                <a:srgbClr val="0000FF"/>
              </a:solidFill>
              <a:latin typeface="黑体" panose="02010609060101010101" pitchFamily="49" charset="-122"/>
              <a:ea typeface="黑体" panose="02010609060101010101" pitchFamily="49" charset="-122"/>
            </a:endParaRPr>
          </a:p>
          <a:p>
            <a:pPr lvl="0" eaLnBrk="1" hangingPunct="1"/>
            <a:endParaRPr lang="zh-CN" altLang="en-US" sz="2800" dirty="0">
              <a:solidFill>
                <a:srgbClr val="0000FF"/>
              </a:solidFill>
              <a:latin typeface="黑体" panose="02010609060101010101" pitchFamily="49" charset="-122"/>
              <a:ea typeface="黑体" panose="02010609060101010101" pitchFamily="49" charset="-122"/>
            </a:endParaRPr>
          </a:p>
        </p:txBody>
      </p:sp>
      <p:sp>
        <p:nvSpPr>
          <p:cNvPr id="67587" name="文本框 67586"/>
          <p:cNvSpPr txBox="1"/>
          <p:nvPr/>
        </p:nvSpPr>
        <p:spPr>
          <a:xfrm>
            <a:off x="942975" y="2478088"/>
            <a:ext cx="2935288" cy="519112"/>
          </a:xfrm>
          <a:prstGeom prst="rect">
            <a:avLst/>
          </a:prstGeom>
          <a:noFill/>
          <a:ln w="9525">
            <a:noFill/>
          </a:ln>
        </p:spPr>
        <p:txBody>
          <a:bodyPr>
            <a:spAutoFit/>
          </a:bodyPr>
          <a:lstStyle/>
          <a:p>
            <a:pPr lvl="0" eaLnBrk="1" hangingPunct="1"/>
            <a:r>
              <a:rPr lang="zh-CN" altLang="en-US" sz="2800" dirty="0">
                <a:latin typeface="Arial" panose="020B0604020202020204" pitchFamily="34" charset="0"/>
                <a:ea typeface="黑体" panose="02010609060101010101" pitchFamily="49" charset="-122"/>
              </a:rPr>
              <a:t>描写北国雪景</a:t>
            </a:r>
          </a:p>
        </p:txBody>
      </p:sp>
      <p:sp>
        <p:nvSpPr>
          <p:cNvPr id="67588" name="文本框 67587"/>
          <p:cNvSpPr txBox="1"/>
          <p:nvPr/>
        </p:nvSpPr>
        <p:spPr>
          <a:xfrm>
            <a:off x="900113" y="3284538"/>
            <a:ext cx="7327900" cy="519112"/>
          </a:xfrm>
          <a:prstGeom prst="rect">
            <a:avLst/>
          </a:prstGeom>
          <a:noFill/>
          <a:ln w="9525">
            <a:noFill/>
          </a:ln>
        </p:spPr>
        <p:txBody>
          <a:bodyPr wrap="none">
            <a:spAutoFit/>
          </a:bodyPr>
          <a:lstStyle/>
          <a:p>
            <a:pPr lvl="0" eaLnBrk="1" hangingPunct="1"/>
            <a:r>
              <a:rPr lang="zh-CN" altLang="en-US" sz="2800" dirty="0">
                <a:latin typeface="Arial" panose="020B0604020202020204" pitchFamily="34" charset="0"/>
                <a:ea typeface="黑体" panose="02010609060101010101" pitchFamily="49" charset="-122"/>
              </a:rPr>
              <a:t>赞美祖国大好河山，表达对祖国的热爱之情。</a:t>
            </a:r>
          </a:p>
        </p:txBody>
      </p:sp>
      <p:sp>
        <p:nvSpPr>
          <p:cNvPr id="67590" name="文本框 67589"/>
          <p:cNvSpPr txBox="1"/>
          <p:nvPr/>
        </p:nvSpPr>
        <p:spPr>
          <a:xfrm>
            <a:off x="900113" y="4868863"/>
            <a:ext cx="5761037" cy="519112"/>
          </a:xfrm>
          <a:prstGeom prst="rect">
            <a:avLst/>
          </a:prstGeom>
          <a:noFill/>
          <a:ln w="9525">
            <a:noFill/>
          </a:ln>
        </p:spPr>
        <p:txBody>
          <a:bodyPr>
            <a:spAutoFit/>
          </a:bodyPr>
          <a:lstStyle/>
          <a:p>
            <a:pPr lvl="0" eaLnBrk="1" hangingPunct="1"/>
            <a:r>
              <a:rPr lang="zh-CN" altLang="en-US" sz="2800" dirty="0">
                <a:latin typeface="Arial" panose="020B0604020202020204" pitchFamily="34" charset="0"/>
                <a:ea typeface="黑体" panose="02010609060101010101" pitchFamily="49" charset="-122"/>
              </a:rPr>
              <a:t>议论历史人物。</a:t>
            </a:r>
          </a:p>
        </p:txBody>
      </p:sp>
      <p:sp>
        <p:nvSpPr>
          <p:cNvPr id="67591" name="文本框 67590"/>
          <p:cNvSpPr txBox="1"/>
          <p:nvPr/>
        </p:nvSpPr>
        <p:spPr>
          <a:xfrm>
            <a:off x="900113" y="5611813"/>
            <a:ext cx="8488362" cy="519112"/>
          </a:xfrm>
          <a:prstGeom prst="rect">
            <a:avLst/>
          </a:prstGeom>
          <a:noFill/>
          <a:ln w="9525">
            <a:noFill/>
          </a:ln>
        </p:spPr>
        <p:txBody>
          <a:bodyPr wrap="none">
            <a:spAutoFit/>
          </a:bodyPr>
          <a:lstStyle/>
          <a:p>
            <a:pPr lvl="0" eaLnBrk="1" hangingPunct="1"/>
            <a:r>
              <a:rPr lang="zh-CN" altLang="en-US" sz="2800" dirty="0">
                <a:latin typeface="Arial" panose="020B0604020202020204" pitchFamily="34" charset="0"/>
                <a:ea typeface="黑体" panose="02010609060101010101" pitchFamily="49" charset="-122"/>
              </a:rPr>
              <a:t>歌颂当今英雄</a:t>
            </a:r>
            <a:r>
              <a:rPr lang="en-US" altLang="zh-CN" sz="2800" dirty="0">
                <a:latin typeface="Arial" panose="020B0604020202020204" pitchFamily="34" charset="0"/>
                <a:ea typeface="黑体" panose="02010609060101010101" pitchFamily="49" charset="-122"/>
              </a:rPr>
              <a:t>,</a:t>
            </a:r>
            <a:r>
              <a:rPr lang="zh-CN" altLang="en-US" sz="2800" dirty="0">
                <a:latin typeface="Arial" panose="020B0604020202020204" pitchFamily="34" charset="0"/>
                <a:ea typeface="黑体" panose="02010609060101010101" pitchFamily="49" charset="-122"/>
              </a:rPr>
              <a:t>表达了作者作为人民革命领袖的自信。</a:t>
            </a:r>
          </a:p>
        </p:txBody>
      </p:sp>
      <p:pic>
        <p:nvPicPr>
          <p:cNvPr id="18439" name="图片 125960" descr="图片5"/>
          <p:cNvPicPr>
            <a:picLocks noChangeAspect="1"/>
          </p:cNvPicPr>
          <p:nvPr/>
        </p:nvPicPr>
        <p:blipFill>
          <a:blip r:embed="rId2" cstate="print"/>
          <a:srcRect t="34445"/>
          <a:stretch>
            <a:fillRect/>
          </a:stretch>
        </p:blipFill>
        <p:spPr>
          <a:xfrm>
            <a:off x="242888" y="234950"/>
            <a:ext cx="2865437" cy="655638"/>
          </a:xfrm>
          <a:prstGeom prst="rect">
            <a:avLst/>
          </a:prstGeom>
          <a:noFill/>
          <a:ln w="9525">
            <a:noFill/>
          </a:ln>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7587"/>
                                        </p:tgtEl>
                                        <p:attrNameLst>
                                          <p:attrName>style.visibility</p:attrName>
                                        </p:attrNameLst>
                                      </p:cBhvr>
                                      <p:to>
                                        <p:strVal val="visible"/>
                                      </p:to>
                                    </p:set>
                                    <p:anim calcmode="discrete" valueType="clr">
                                      <p:cBhvr override="childStyle">
                                        <p:cTn id="7" dur="80"/>
                                        <p:tgtEl>
                                          <p:spTgt spid="6758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7587"/>
                                        </p:tgtEl>
                                        <p:attrNameLst>
                                          <p:attrName>fillcolor</p:attrName>
                                        </p:attrNameLst>
                                      </p:cBhvr>
                                      <p:tavLst>
                                        <p:tav tm="0">
                                          <p:val>
                                            <p:clrVal>
                                              <a:schemeClr val="accent2"/>
                                            </p:clrVal>
                                          </p:val>
                                        </p:tav>
                                        <p:tav tm="50000">
                                          <p:val>
                                            <p:clrVal>
                                              <a:schemeClr val="hlink"/>
                                            </p:clrVal>
                                          </p:val>
                                        </p:tav>
                                      </p:tavLst>
                                    </p:anim>
                                    <p:set>
                                      <p:cBhvr>
                                        <p:cTn id="9" dur="80"/>
                                        <p:tgtEl>
                                          <p:spTgt spid="67587"/>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67588"/>
                                        </p:tgtEl>
                                        <p:attrNameLst>
                                          <p:attrName>style.visibility</p:attrName>
                                        </p:attrNameLst>
                                      </p:cBhvr>
                                      <p:to>
                                        <p:strVal val="visible"/>
                                      </p:to>
                                    </p:set>
                                    <p:anim calcmode="discrete" valueType="clr">
                                      <p:cBhvr override="childStyle">
                                        <p:cTn id="14" dur="80"/>
                                        <p:tgtEl>
                                          <p:spTgt spid="67588"/>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7588"/>
                                        </p:tgtEl>
                                        <p:attrNameLst>
                                          <p:attrName>fillcolor</p:attrName>
                                        </p:attrNameLst>
                                      </p:cBhvr>
                                      <p:tavLst>
                                        <p:tav tm="0">
                                          <p:val>
                                            <p:clrVal>
                                              <a:schemeClr val="accent2"/>
                                            </p:clrVal>
                                          </p:val>
                                        </p:tav>
                                        <p:tav tm="50000">
                                          <p:val>
                                            <p:clrVal>
                                              <a:schemeClr val="hlink"/>
                                            </p:clrVal>
                                          </p:val>
                                        </p:tav>
                                      </p:tavLst>
                                    </p:anim>
                                    <p:set>
                                      <p:cBhvr>
                                        <p:cTn id="16" dur="80"/>
                                        <p:tgtEl>
                                          <p:spTgt spid="67588"/>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67590"/>
                                        </p:tgtEl>
                                        <p:attrNameLst>
                                          <p:attrName>style.visibility</p:attrName>
                                        </p:attrNameLst>
                                      </p:cBhvr>
                                      <p:to>
                                        <p:strVal val="visible"/>
                                      </p:to>
                                    </p:set>
                                    <p:anim calcmode="discrete" valueType="clr">
                                      <p:cBhvr override="childStyle">
                                        <p:cTn id="21" dur="80"/>
                                        <p:tgtEl>
                                          <p:spTgt spid="67590"/>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67590"/>
                                        </p:tgtEl>
                                        <p:attrNameLst>
                                          <p:attrName>fillcolor</p:attrName>
                                        </p:attrNameLst>
                                      </p:cBhvr>
                                      <p:tavLst>
                                        <p:tav tm="0">
                                          <p:val>
                                            <p:clrVal>
                                              <a:schemeClr val="accent2"/>
                                            </p:clrVal>
                                          </p:val>
                                        </p:tav>
                                        <p:tav tm="50000">
                                          <p:val>
                                            <p:clrVal>
                                              <a:schemeClr val="hlink"/>
                                            </p:clrVal>
                                          </p:val>
                                        </p:tav>
                                      </p:tavLst>
                                    </p:anim>
                                    <p:set>
                                      <p:cBhvr>
                                        <p:cTn id="23" dur="80"/>
                                        <p:tgtEl>
                                          <p:spTgt spid="67590"/>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67591"/>
                                        </p:tgtEl>
                                        <p:attrNameLst>
                                          <p:attrName>style.visibility</p:attrName>
                                        </p:attrNameLst>
                                      </p:cBhvr>
                                      <p:to>
                                        <p:strVal val="visible"/>
                                      </p:to>
                                    </p:set>
                                    <p:anim calcmode="discrete" valueType="clr">
                                      <p:cBhvr override="childStyle">
                                        <p:cTn id="28" dur="80"/>
                                        <p:tgtEl>
                                          <p:spTgt spid="67591"/>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67591"/>
                                        </p:tgtEl>
                                        <p:attrNameLst>
                                          <p:attrName>fillcolor</p:attrName>
                                        </p:attrNameLst>
                                      </p:cBhvr>
                                      <p:tavLst>
                                        <p:tav tm="0">
                                          <p:val>
                                            <p:clrVal>
                                              <a:schemeClr val="accent2"/>
                                            </p:clrVal>
                                          </p:val>
                                        </p:tav>
                                        <p:tav tm="50000">
                                          <p:val>
                                            <p:clrVal>
                                              <a:schemeClr val="hlink"/>
                                            </p:clrVal>
                                          </p:val>
                                        </p:tav>
                                      </p:tavLst>
                                    </p:anim>
                                    <p:set>
                                      <p:cBhvr>
                                        <p:cTn id="30" dur="80"/>
                                        <p:tgtEl>
                                          <p:spTgt spid="6759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p:bldP spid="67588" grpId="0"/>
      <p:bldP spid="67590" grpId="0"/>
      <p:bldP spid="6759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69633"/>
          <p:cNvSpPr txBox="1"/>
          <p:nvPr/>
        </p:nvSpPr>
        <p:spPr>
          <a:xfrm>
            <a:off x="746125" y="144463"/>
            <a:ext cx="2011363" cy="420687"/>
          </a:xfrm>
          <a:prstGeom prst="rect">
            <a:avLst/>
          </a:prstGeom>
          <a:noFill/>
          <a:ln w="9525">
            <a:noFill/>
          </a:ln>
        </p:spPr>
        <p:txBody>
          <a:bodyPr wrap="none">
            <a:spAutoFit/>
          </a:bodyPr>
          <a:lstStyle/>
          <a:p>
            <a:pPr lvl="0" eaLnBrk="1" hangingPunct="1">
              <a:lnSpc>
                <a:spcPct val="90000"/>
              </a:lnSpc>
            </a:pPr>
            <a:r>
              <a:rPr lang="zh-CN" altLang="en-US" sz="2400" dirty="0">
                <a:latin typeface="Arial" panose="020B0604020202020204" pitchFamily="34" charset="0"/>
                <a:ea typeface="隶书" pitchFamily="49" charset="-122"/>
              </a:rPr>
              <a:t>简析词的上阕</a:t>
            </a:r>
          </a:p>
        </p:txBody>
      </p:sp>
      <p:sp>
        <p:nvSpPr>
          <p:cNvPr id="69635" name="文本框 69634"/>
          <p:cNvSpPr txBox="1"/>
          <p:nvPr/>
        </p:nvSpPr>
        <p:spPr>
          <a:xfrm>
            <a:off x="0" y="609600"/>
            <a:ext cx="8763000" cy="428625"/>
          </a:xfrm>
          <a:prstGeom prst="rect">
            <a:avLst/>
          </a:prstGeom>
          <a:noFill/>
          <a:ln w="9525">
            <a:noFill/>
          </a:ln>
        </p:spPr>
        <p:txBody>
          <a:bodyPr>
            <a:spAutoFit/>
          </a:bodyPr>
          <a:lstStyle/>
          <a:p>
            <a:pPr lvl="0" eaLnBrk="1" hangingPunct="1">
              <a:lnSpc>
                <a:spcPct val="90000"/>
              </a:lnSpc>
              <a:spcBef>
                <a:spcPct val="50000"/>
              </a:spcBef>
            </a:pPr>
            <a:r>
              <a:rPr lang="zh-CN" altLang="en-US" sz="2400" dirty="0">
                <a:latin typeface="宋体" panose="02010600030101010101" pitchFamily="2" charset="-122"/>
              </a:rPr>
              <a:t>上阕：描写北方壮丽的雪景，热情赞美祖国大好河山。可分三层</a:t>
            </a:r>
            <a:r>
              <a:rPr lang="zh-CN" altLang="en-US" sz="2400" dirty="0">
                <a:latin typeface="Arial" panose="020B0604020202020204" pitchFamily="34" charset="0"/>
                <a:ea typeface="华文新魏"/>
              </a:rPr>
              <a:t>。</a:t>
            </a:r>
          </a:p>
        </p:txBody>
      </p:sp>
      <p:sp>
        <p:nvSpPr>
          <p:cNvPr id="69636" name="文本框 69635"/>
          <p:cNvSpPr txBox="1"/>
          <p:nvPr/>
        </p:nvSpPr>
        <p:spPr>
          <a:xfrm>
            <a:off x="457200" y="1066800"/>
            <a:ext cx="4754563" cy="457200"/>
          </a:xfrm>
          <a:prstGeom prst="rect">
            <a:avLst/>
          </a:prstGeom>
          <a:noFill/>
          <a:ln w="9525">
            <a:noFill/>
          </a:ln>
        </p:spPr>
        <p:txBody>
          <a:bodyPr wrap="none">
            <a:spAutoFit/>
          </a:bodyPr>
          <a:lstStyle/>
          <a:p>
            <a:pPr lvl="0" eaLnBrk="1" hangingPunct="1">
              <a:lnSpc>
                <a:spcPct val="90000"/>
              </a:lnSpc>
            </a:pPr>
            <a:r>
              <a:rPr lang="zh-CN" altLang="en-US" sz="2400" dirty="0">
                <a:latin typeface="Arial" panose="020B0604020202020204" pitchFamily="34" charset="0"/>
                <a:ea typeface="宋体" panose="02010600030101010101" pitchFamily="2" charset="-122"/>
              </a:rPr>
              <a:t>第一层概括描写北国的壮丽雪景。</a:t>
            </a:r>
          </a:p>
        </p:txBody>
      </p:sp>
      <p:sp>
        <p:nvSpPr>
          <p:cNvPr id="69637" name="文本框 69636"/>
          <p:cNvSpPr txBox="1"/>
          <p:nvPr/>
        </p:nvSpPr>
        <p:spPr>
          <a:xfrm>
            <a:off x="0" y="1447800"/>
            <a:ext cx="9144000" cy="1084263"/>
          </a:xfrm>
          <a:prstGeom prst="rect">
            <a:avLst/>
          </a:prstGeom>
          <a:noFill/>
          <a:ln w="9525">
            <a:noFill/>
          </a:ln>
        </p:spPr>
        <p:txBody>
          <a:bodyPr>
            <a:spAutoFit/>
          </a:bodyPr>
          <a:lstStyle/>
          <a:p>
            <a:pPr lvl="0" eaLnBrk="1" hangingPunct="1">
              <a:lnSpc>
                <a:spcPct val="90000"/>
              </a:lnSpc>
              <a:spcBef>
                <a:spcPct val="50000"/>
              </a:spcBef>
            </a:pPr>
            <a:r>
              <a:rPr lang="en-US" altLang="zh-CN" sz="2400" dirty="0">
                <a:latin typeface="仿宋_GB2312"/>
                <a:ea typeface="仿宋_GB2312"/>
              </a:rPr>
              <a:t>     </a:t>
            </a:r>
            <a:r>
              <a:rPr lang="en-US" altLang="zh-CN" sz="2400" dirty="0">
                <a:latin typeface="Arial" panose="020B0604020202020204" pitchFamily="34" charset="0"/>
                <a:ea typeface="仿宋_GB2312"/>
              </a:rPr>
              <a:t>“</a:t>
            </a:r>
            <a:r>
              <a:rPr lang="zh-CN" altLang="en-US" sz="2400" dirty="0">
                <a:latin typeface="仿宋_GB2312"/>
                <a:ea typeface="仿宋_GB2312"/>
              </a:rPr>
              <a:t>北国</a:t>
            </a:r>
            <a:r>
              <a:rPr lang="zh-CN" altLang="en-US" sz="2400" dirty="0">
                <a:latin typeface="Arial" panose="020B0604020202020204" pitchFamily="34" charset="0"/>
                <a:ea typeface="仿宋_GB2312"/>
              </a:rPr>
              <a:t>”</a:t>
            </a:r>
            <a:r>
              <a:rPr lang="zh-CN" altLang="en-US" sz="2400" dirty="0">
                <a:latin typeface="仿宋_GB2312"/>
                <a:ea typeface="仿宋_GB2312"/>
              </a:rPr>
              <a:t>，即祖国北方，点明了所写的地域。</a:t>
            </a:r>
            <a:r>
              <a:rPr lang="zh-CN" altLang="en-US" sz="2400" dirty="0">
                <a:latin typeface="Arial" panose="020B0604020202020204" pitchFamily="34" charset="0"/>
                <a:ea typeface="仿宋_GB2312"/>
              </a:rPr>
              <a:t>“</a:t>
            </a:r>
            <a:r>
              <a:rPr lang="zh-CN" altLang="en-US" sz="2400" dirty="0">
                <a:latin typeface="仿宋_GB2312"/>
                <a:ea typeface="仿宋_GB2312"/>
              </a:rPr>
              <a:t>千里</a:t>
            </a:r>
            <a:r>
              <a:rPr lang="zh-CN" altLang="en-US" sz="2400" dirty="0">
                <a:latin typeface="Arial" panose="020B0604020202020204" pitchFamily="34" charset="0"/>
                <a:ea typeface="仿宋_GB2312"/>
              </a:rPr>
              <a:t>”</a:t>
            </a:r>
            <a:r>
              <a:rPr lang="zh-CN" altLang="en-US" sz="2400" dirty="0">
                <a:latin typeface="仿宋_GB2312"/>
                <a:ea typeface="仿宋_GB2312"/>
              </a:rPr>
              <a:t> </a:t>
            </a:r>
            <a:r>
              <a:rPr lang="zh-CN" altLang="en-US" sz="2400" dirty="0">
                <a:latin typeface="Arial" panose="020B0604020202020204" pitchFamily="34" charset="0"/>
                <a:ea typeface="仿宋_GB2312"/>
              </a:rPr>
              <a:t>“</a:t>
            </a:r>
            <a:r>
              <a:rPr lang="zh-CN" altLang="en-US" sz="2400" dirty="0">
                <a:latin typeface="仿宋_GB2312"/>
                <a:ea typeface="仿宋_GB2312"/>
              </a:rPr>
              <a:t>万里</a:t>
            </a:r>
            <a:r>
              <a:rPr lang="zh-CN" altLang="en-US" sz="2400" dirty="0">
                <a:latin typeface="Arial" panose="020B0604020202020204" pitchFamily="34" charset="0"/>
                <a:ea typeface="仿宋_GB2312"/>
              </a:rPr>
              <a:t>”</a:t>
            </a:r>
            <a:r>
              <a:rPr lang="zh-CN" altLang="en-US" sz="2400" dirty="0">
                <a:latin typeface="仿宋_GB2312"/>
                <a:ea typeface="仿宋_GB2312"/>
              </a:rPr>
              <a:t>是</a:t>
            </a:r>
            <a:r>
              <a:rPr lang="zh-CN" altLang="en-US" sz="2400" dirty="0">
                <a:solidFill>
                  <a:srgbClr val="FF0066"/>
                </a:solidFill>
                <a:latin typeface="仿宋_GB2312"/>
                <a:ea typeface="仿宋_GB2312"/>
              </a:rPr>
              <a:t>互文</a:t>
            </a:r>
            <a:r>
              <a:rPr lang="zh-CN" altLang="en-US" sz="2400" dirty="0">
                <a:latin typeface="仿宋_GB2312"/>
                <a:ea typeface="仿宋_GB2312"/>
              </a:rPr>
              <a:t>，应合起来理解，</a:t>
            </a:r>
            <a:r>
              <a:rPr lang="zh-CN" altLang="en-US" sz="2400" dirty="0">
                <a:solidFill>
                  <a:srgbClr val="FF0066"/>
                </a:solidFill>
                <a:latin typeface="仿宋_GB2312"/>
                <a:ea typeface="仿宋_GB2312"/>
              </a:rPr>
              <a:t>意思是千万里范围之内到处是</a:t>
            </a:r>
            <a:r>
              <a:rPr lang="zh-CN" altLang="en-US" sz="2400" dirty="0">
                <a:solidFill>
                  <a:srgbClr val="FF0066"/>
                </a:solidFill>
                <a:latin typeface="Arial" panose="020B0604020202020204" pitchFamily="34" charset="0"/>
                <a:ea typeface="仿宋_GB2312"/>
              </a:rPr>
              <a:t>“</a:t>
            </a:r>
            <a:r>
              <a:rPr lang="zh-CN" altLang="en-US" sz="2400" dirty="0">
                <a:solidFill>
                  <a:srgbClr val="FF0066"/>
                </a:solidFill>
                <a:latin typeface="仿宋_GB2312"/>
                <a:ea typeface="仿宋_GB2312"/>
              </a:rPr>
              <a:t>冰封</a:t>
            </a:r>
            <a:r>
              <a:rPr lang="zh-CN" altLang="en-US" sz="2400" dirty="0">
                <a:solidFill>
                  <a:srgbClr val="FF0066"/>
                </a:solidFill>
                <a:latin typeface="Arial" panose="020B0604020202020204" pitchFamily="34" charset="0"/>
                <a:ea typeface="仿宋_GB2312"/>
              </a:rPr>
              <a:t>”</a:t>
            </a:r>
            <a:r>
              <a:rPr lang="zh-CN" altLang="en-US" sz="2400" dirty="0">
                <a:solidFill>
                  <a:srgbClr val="FF0066"/>
                </a:solidFill>
                <a:latin typeface="仿宋_GB2312"/>
                <a:ea typeface="仿宋_GB2312"/>
              </a:rPr>
              <a:t> </a:t>
            </a:r>
            <a:r>
              <a:rPr lang="zh-CN" altLang="en-US" sz="2400" dirty="0">
                <a:solidFill>
                  <a:srgbClr val="FF0066"/>
                </a:solidFill>
                <a:latin typeface="Arial" panose="020B0604020202020204" pitchFamily="34" charset="0"/>
                <a:ea typeface="仿宋_GB2312"/>
              </a:rPr>
              <a:t>“</a:t>
            </a:r>
            <a:r>
              <a:rPr lang="zh-CN" altLang="en-US" sz="2400" dirty="0">
                <a:solidFill>
                  <a:srgbClr val="FF0066"/>
                </a:solidFill>
                <a:latin typeface="仿宋_GB2312"/>
                <a:ea typeface="仿宋_GB2312"/>
              </a:rPr>
              <a:t>雪飘</a:t>
            </a:r>
            <a:r>
              <a:rPr lang="zh-CN" altLang="en-US" sz="2400" dirty="0">
                <a:latin typeface="Arial" panose="020B0604020202020204" pitchFamily="34" charset="0"/>
                <a:ea typeface="仿宋_GB2312"/>
              </a:rPr>
              <a:t>”</a:t>
            </a:r>
            <a:r>
              <a:rPr lang="zh-CN" altLang="en-US" sz="2400" dirty="0">
                <a:latin typeface="仿宋_GB2312"/>
                <a:ea typeface="仿宋_GB2312"/>
              </a:rPr>
              <a:t>。</a:t>
            </a:r>
          </a:p>
        </p:txBody>
      </p:sp>
      <p:sp>
        <p:nvSpPr>
          <p:cNvPr id="69638" name="文本框 69637"/>
          <p:cNvSpPr txBox="1"/>
          <p:nvPr/>
        </p:nvSpPr>
        <p:spPr>
          <a:xfrm>
            <a:off x="457200" y="3276600"/>
            <a:ext cx="3840163" cy="457200"/>
          </a:xfrm>
          <a:prstGeom prst="rect">
            <a:avLst/>
          </a:prstGeom>
          <a:noFill/>
          <a:ln w="9525">
            <a:noFill/>
          </a:ln>
        </p:spPr>
        <p:txBody>
          <a:bodyPr wrap="none">
            <a:spAutoFit/>
          </a:bodyPr>
          <a:lstStyle/>
          <a:p>
            <a:pPr lvl="0" eaLnBrk="1" hangingPunct="1">
              <a:lnSpc>
                <a:spcPct val="90000"/>
              </a:lnSpc>
            </a:pPr>
            <a:r>
              <a:rPr lang="zh-CN" altLang="en-US" sz="2400" dirty="0">
                <a:latin typeface="Arial" panose="020B0604020202020204" pitchFamily="34" charset="0"/>
                <a:ea typeface="宋体" panose="02010600030101010101" pitchFamily="2" charset="-122"/>
              </a:rPr>
              <a:t>第二层具体描写北国风光。</a:t>
            </a:r>
          </a:p>
        </p:txBody>
      </p:sp>
      <p:sp>
        <p:nvSpPr>
          <p:cNvPr id="69639" name="文本框 69638"/>
          <p:cNvSpPr txBox="1"/>
          <p:nvPr/>
        </p:nvSpPr>
        <p:spPr>
          <a:xfrm>
            <a:off x="0" y="3581400"/>
            <a:ext cx="9144000" cy="2728913"/>
          </a:xfrm>
          <a:prstGeom prst="rect">
            <a:avLst/>
          </a:prstGeom>
          <a:noFill/>
          <a:ln w="9525">
            <a:noFill/>
          </a:ln>
        </p:spPr>
        <p:txBody>
          <a:bodyPr>
            <a:spAutoFit/>
          </a:bodyPr>
          <a:lstStyle/>
          <a:p>
            <a:pPr lvl="0" eaLnBrk="1" hangingPunct="1">
              <a:lnSpc>
                <a:spcPct val="90000"/>
              </a:lnSpc>
              <a:spcBef>
                <a:spcPct val="50000"/>
              </a:spcBef>
            </a:pPr>
            <a:r>
              <a:rPr lang="en-US" altLang="zh-CN" sz="2400" dirty="0">
                <a:latin typeface="仿宋_GB2312"/>
                <a:ea typeface="仿宋_GB2312"/>
              </a:rPr>
              <a:t>    </a:t>
            </a:r>
            <a:r>
              <a:rPr lang="zh-CN" altLang="en-US" sz="2400" dirty="0">
                <a:solidFill>
                  <a:srgbClr val="FF0066"/>
                </a:solidFill>
                <a:latin typeface="仿宋_GB2312"/>
                <a:ea typeface="仿宋_GB2312"/>
              </a:rPr>
              <a:t>一个</a:t>
            </a:r>
            <a:r>
              <a:rPr lang="zh-CN" altLang="en-US" sz="2400" dirty="0">
                <a:solidFill>
                  <a:srgbClr val="FF0066"/>
                </a:solidFill>
                <a:latin typeface="Arial" panose="020B0604020202020204" pitchFamily="34" charset="0"/>
                <a:ea typeface="仿宋_GB2312"/>
              </a:rPr>
              <a:t>“</a:t>
            </a:r>
            <a:r>
              <a:rPr lang="zh-CN" altLang="en-US" sz="2400" dirty="0">
                <a:solidFill>
                  <a:srgbClr val="FF0066"/>
                </a:solidFill>
                <a:latin typeface="仿宋_GB2312"/>
                <a:ea typeface="仿宋_GB2312"/>
              </a:rPr>
              <a:t>望</a:t>
            </a:r>
            <a:r>
              <a:rPr lang="zh-CN" altLang="en-US" sz="2400" dirty="0">
                <a:solidFill>
                  <a:srgbClr val="FF0066"/>
                </a:solidFill>
                <a:latin typeface="Arial" panose="020B0604020202020204" pitchFamily="34" charset="0"/>
                <a:ea typeface="仿宋_GB2312"/>
              </a:rPr>
              <a:t>”</a:t>
            </a:r>
            <a:r>
              <a:rPr lang="zh-CN" altLang="en-US" sz="2400" dirty="0">
                <a:solidFill>
                  <a:srgbClr val="FF0066"/>
                </a:solidFill>
                <a:latin typeface="仿宋_GB2312"/>
                <a:ea typeface="仿宋_GB2312"/>
              </a:rPr>
              <a:t>字领起了以下七句</a:t>
            </a:r>
            <a:r>
              <a:rPr lang="zh-CN" altLang="en-US" sz="2400" dirty="0">
                <a:latin typeface="仿宋_GB2312"/>
                <a:ea typeface="仿宋_GB2312"/>
              </a:rPr>
              <a:t>。</a:t>
            </a:r>
            <a:r>
              <a:rPr lang="zh-CN" altLang="en-US" sz="2400" dirty="0">
                <a:latin typeface="Arial" panose="020B0604020202020204" pitchFamily="34" charset="0"/>
                <a:ea typeface="仿宋_GB2312"/>
              </a:rPr>
              <a:t>“</a:t>
            </a:r>
            <a:r>
              <a:rPr lang="zh-CN" altLang="en-US" sz="2400" dirty="0">
                <a:latin typeface="仿宋_GB2312"/>
                <a:ea typeface="仿宋_GB2312"/>
              </a:rPr>
              <a:t>望</a:t>
            </a:r>
            <a:r>
              <a:rPr lang="zh-CN" altLang="en-US" sz="2400" dirty="0">
                <a:latin typeface="Arial" panose="020B0604020202020204" pitchFamily="34" charset="0"/>
                <a:ea typeface="仿宋_GB2312"/>
              </a:rPr>
              <a:t>”</a:t>
            </a:r>
            <a:r>
              <a:rPr lang="zh-CN" altLang="en-US" sz="2400" dirty="0">
                <a:latin typeface="仿宋_GB2312"/>
                <a:ea typeface="仿宋_GB2312"/>
              </a:rPr>
              <a:t>，有登高远眺之意。作者</a:t>
            </a:r>
            <a:r>
              <a:rPr lang="zh-CN" altLang="en-US" sz="2400" dirty="0">
                <a:latin typeface="Arial" panose="020B0604020202020204" pitchFamily="34" charset="0"/>
                <a:ea typeface="仿宋_GB2312"/>
              </a:rPr>
              <a:t>“</a:t>
            </a:r>
            <a:r>
              <a:rPr lang="zh-CN" altLang="en-US" sz="2400" dirty="0">
                <a:latin typeface="仿宋_GB2312"/>
                <a:ea typeface="仿宋_GB2312"/>
              </a:rPr>
              <a:t>望</a:t>
            </a:r>
            <a:r>
              <a:rPr lang="zh-CN" altLang="en-US" sz="2400" dirty="0">
                <a:latin typeface="Arial" panose="020B0604020202020204" pitchFamily="34" charset="0"/>
                <a:ea typeface="仿宋_GB2312"/>
              </a:rPr>
              <a:t>”</a:t>
            </a:r>
            <a:r>
              <a:rPr lang="zh-CN" altLang="en-US" sz="2400" dirty="0">
                <a:latin typeface="仿宋_GB2312"/>
                <a:ea typeface="仿宋_GB2312"/>
              </a:rPr>
              <a:t>到了哪些呢？</a:t>
            </a:r>
            <a:r>
              <a:rPr lang="en-US" altLang="zh-CN" sz="2400" dirty="0">
                <a:latin typeface="仿宋_GB2312"/>
                <a:ea typeface="仿宋_GB2312"/>
              </a:rPr>
              <a:t>1.</a:t>
            </a:r>
            <a:r>
              <a:rPr lang="zh-CN" altLang="en-US" sz="2400" dirty="0">
                <a:latin typeface="仿宋_GB2312"/>
                <a:ea typeface="仿宋_GB2312"/>
              </a:rPr>
              <a:t>这个</a:t>
            </a:r>
            <a:r>
              <a:rPr lang="zh-CN" altLang="en-US" sz="2400" dirty="0">
                <a:latin typeface="Arial" panose="020B0604020202020204" pitchFamily="34" charset="0"/>
                <a:ea typeface="仿宋_GB2312"/>
              </a:rPr>
              <a:t>“</a:t>
            </a:r>
            <a:r>
              <a:rPr lang="zh-CN" altLang="en-US" sz="2400" dirty="0">
                <a:latin typeface="仿宋_GB2312"/>
                <a:ea typeface="仿宋_GB2312"/>
              </a:rPr>
              <a:t>望</a:t>
            </a:r>
            <a:r>
              <a:rPr lang="zh-CN" altLang="en-US" sz="2400" dirty="0">
                <a:latin typeface="Arial" panose="020B0604020202020204" pitchFamily="34" charset="0"/>
                <a:ea typeface="仿宋_GB2312"/>
              </a:rPr>
              <a:t>”</a:t>
            </a:r>
            <a:r>
              <a:rPr lang="zh-CN" altLang="en-US" sz="2400" dirty="0">
                <a:latin typeface="仿宋_GB2312"/>
                <a:ea typeface="仿宋_GB2312"/>
              </a:rPr>
              <a:t>又显示了作者自己的形象，他的身影是那么高大，</a:t>
            </a:r>
            <a:r>
              <a:rPr lang="zh-CN" altLang="en-US" sz="2400" dirty="0">
                <a:solidFill>
                  <a:srgbClr val="FF0066"/>
                </a:solidFill>
                <a:latin typeface="仿宋_GB2312"/>
                <a:ea typeface="仿宋_GB2312"/>
              </a:rPr>
              <a:t>真是顶天立地，他的意兴是那么豪迈，真是壮志凌云</a:t>
            </a:r>
            <a:r>
              <a:rPr lang="zh-CN" altLang="en-US" sz="2400" dirty="0">
                <a:latin typeface="仿宋_GB2312"/>
                <a:ea typeface="仿宋_GB2312"/>
              </a:rPr>
              <a:t>。</a:t>
            </a:r>
            <a:r>
              <a:rPr lang="en-US" altLang="zh-CN" sz="2400" dirty="0">
                <a:latin typeface="仿宋_GB2312"/>
                <a:ea typeface="仿宋_GB2312"/>
              </a:rPr>
              <a:t>2.</a:t>
            </a:r>
            <a:r>
              <a:rPr lang="zh-CN" altLang="en-US" sz="2400" dirty="0">
                <a:latin typeface="Arial" panose="020B0604020202020204" pitchFamily="34" charset="0"/>
                <a:ea typeface="仿宋_GB2312"/>
              </a:rPr>
              <a:t>“</a:t>
            </a:r>
            <a:r>
              <a:rPr lang="zh-CN" altLang="en-US" sz="2400" dirty="0">
                <a:latin typeface="仿宋_GB2312"/>
                <a:ea typeface="仿宋_GB2312"/>
              </a:rPr>
              <a:t>望</a:t>
            </a:r>
            <a:r>
              <a:rPr lang="zh-CN" altLang="en-US" sz="2400" dirty="0">
                <a:latin typeface="Arial" panose="020B0604020202020204" pitchFamily="34" charset="0"/>
                <a:ea typeface="仿宋_GB2312"/>
              </a:rPr>
              <a:t>”</a:t>
            </a:r>
            <a:r>
              <a:rPr lang="zh-CN" altLang="en-US" sz="2400" dirty="0">
                <a:latin typeface="仿宋_GB2312"/>
                <a:ea typeface="仿宋_GB2312"/>
              </a:rPr>
              <a:t>中所见，有静景，有动景。静景，写</a:t>
            </a:r>
            <a:r>
              <a:rPr lang="zh-CN" altLang="en-US" sz="2400" dirty="0">
                <a:latin typeface="Arial" panose="020B0604020202020204" pitchFamily="34" charset="0"/>
                <a:ea typeface="仿宋_GB2312"/>
              </a:rPr>
              <a:t>“</a:t>
            </a:r>
            <a:r>
              <a:rPr lang="zh-CN" altLang="en-US" sz="2400" dirty="0">
                <a:latin typeface="仿宋_GB2312"/>
                <a:ea typeface="仿宋_GB2312"/>
              </a:rPr>
              <a:t>长城</a:t>
            </a:r>
            <a:r>
              <a:rPr lang="zh-CN" altLang="en-US" sz="2400" dirty="0">
                <a:latin typeface="Arial" panose="020B0604020202020204" pitchFamily="34" charset="0"/>
                <a:ea typeface="仿宋_GB2312"/>
              </a:rPr>
              <a:t>”</a:t>
            </a:r>
            <a:r>
              <a:rPr lang="zh-CN" altLang="en-US" sz="2400" dirty="0">
                <a:latin typeface="仿宋_GB2312"/>
                <a:ea typeface="仿宋_GB2312"/>
              </a:rPr>
              <a:t>，写</a:t>
            </a:r>
            <a:r>
              <a:rPr lang="zh-CN" altLang="en-US" sz="2400" dirty="0">
                <a:latin typeface="Arial" panose="020B0604020202020204" pitchFamily="34" charset="0"/>
                <a:ea typeface="仿宋_GB2312"/>
              </a:rPr>
              <a:t>“</a:t>
            </a:r>
            <a:r>
              <a:rPr lang="zh-CN" altLang="en-US" sz="2400" dirty="0">
                <a:latin typeface="仿宋_GB2312"/>
                <a:ea typeface="仿宋_GB2312"/>
              </a:rPr>
              <a:t>大河</a:t>
            </a:r>
            <a:r>
              <a:rPr lang="zh-CN" altLang="en-US" sz="2400" dirty="0">
                <a:latin typeface="Arial" panose="020B0604020202020204" pitchFamily="34" charset="0"/>
                <a:ea typeface="仿宋_GB2312"/>
              </a:rPr>
              <a:t>”</a:t>
            </a:r>
            <a:r>
              <a:rPr lang="zh-CN" altLang="en-US" sz="2400" dirty="0">
                <a:latin typeface="仿宋_GB2312"/>
                <a:ea typeface="仿宋_GB2312"/>
              </a:rPr>
              <a:t>。写这些景物，最能反映北国风貌。</a:t>
            </a:r>
            <a:r>
              <a:rPr lang="zh-CN" altLang="en-US" sz="2400" dirty="0">
                <a:latin typeface="Arial" panose="020B0604020202020204" pitchFamily="34" charset="0"/>
                <a:ea typeface="仿宋_GB2312"/>
              </a:rPr>
              <a:t>“</a:t>
            </a:r>
            <a:r>
              <a:rPr lang="zh-CN" altLang="en-US" sz="2400" dirty="0">
                <a:latin typeface="仿宋_GB2312"/>
                <a:ea typeface="仿宋_GB2312"/>
              </a:rPr>
              <a:t>惟余</a:t>
            </a:r>
            <a:r>
              <a:rPr lang="zh-CN" altLang="en-US" sz="2400" dirty="0">
                <a:latin typeface="Arial" panose="020B0604020202020204" pitchFamily="34" charset="0"/>
                <a:ea typeface="仿宋_GB2312"/>
              </a:rPr>
              <a:t>”</a:t>
            </a:r>
            <a:r>
              <a:rPr lang="zh-CN" altLang="en-US" sz="2400" dirty="0">
                <a:latin typeface="仿宋_GB2312"/>
                <a:ea typeface="仿宋_GB2312"/>
              </a:rPr>
              <a:t>二字强化了白茫茫的景色，用视觉形象赋予冰封雪飘的风光以更为具体更为丰富的直觉气势奇伟而雄浑。</a:t>
            </a:r>
            <a:r>
              <a:rPr lang="zh-CN" altLang="en-US" sz="2400" dirty="0">
                <a:solidFill>
                  <a:srgbClr val="FF0066"/>
                </a:solidFill>
                <a:latin typeface="Arial" panose="020B0604020202020204" pitchFamily="34" charset="0"/>
                <a:ea typeface="仿宋_GB2312"/>
              </a:rPr>
              <a:t>“</a:t>
            </a:r>
            <a:r>
              <a:rPr lang="zh-CN" altLang="en-US" sz="2400" dirty="0">
                <a:solidFill>
                  <a:srgbClr val="FF0066"/>
                </a:solidFill>
                <a:latin typeface="仿宋_GB2312"/>
                <a:ea typeface="仿宋_GB2312"/>
              </a:rPr>
              <a:t>顿失滔滔</a:t>
            </a:r>
            <a:r>
              <a:rPr lang="zh-CN" altLang="en-US" sz="2400" dirty="0">
                <a:solidFill>
                  <a:srgbClr val="FF0066"/>
                </a:solidFill>
                <a:latin typeface="Arial" panose="020B0604020202020204" pitchFamily="34" charset="0"/>
                <a:ea typeface="仿宋_GB2312"/>
              </a:rPr>
              <a:t>”</a:t>
            </a:r>
            <a:r>
              <a:rPr lang="zh-CN" altLang="en-US" sz="2400" dirty="0">
                <a:solidFill>
                  <a:srgbClr val="FF0066"/>
                </a:solidFill>
                <a:latin typeface="仿宋_GB2312"/>
                <a:ea typeface="仿宋_GB2312"/>
              </a:rPr>
              <a:t>写了变化之速，照应</a:t>
            </a:r>
            <a:r>
              <a:rPr lang="zh-CN" altLang="en-US" sz="2400" dirty="0">
                <a:solidFill>
                  <a:srgbClr val="FF0066"/>
                </a:solidFill>
                <a:latin typeface="Arial" panose="020B0604020202020204" pitchFamily="34" charset="0"/>
                <a:ea typeface="仿宋_GB2312"/>
              </a:rPr>
              <a:t>“</a:t>
            </a:r>
            <a:r>
              <a:rPr lang="zh-CN" altLang="en-US" sz="2400" dirty="0">
                <a:solidFill>
                  <a:srgbClr val="FF0066"/>
                </a:solidFill>
                <a:latin typeface="仿宋_GB2312"/>
                <a:ea typeface="仿宋_GB2312"/>
              </a:rPr>
              <a:t>千里冰封。</a:t>
            </a:r>
            <a:r>
              <a:rPr lang="zh-CN" altLang="en-US" sz="2400" dirty="0">
                <a:solidFill>
                  <a:srgbClr val="FF0066"/>
                </a:solidFill>
                <a:latin typeface="Arial" panose="020B0604020202020204" pitchFamily="34" charset="0"/>
                <a:ea typeface="仿宋_GB2312"/>
              </a:rPr>
              <a:t>”</a:t>
            </a:r>
            <a:endParaRPr lang="zh-CN" altLang="en-US" sz="2400" dirty="0">
              <a:solidFill>
                <a:srgbClr val="FF0066"/>
              </a:solidFill>
              <a:latin typeface="仿宋_GB2312"/>
              <a:ea typeface="仿宋_GB231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9635"/>
                                        </p:tgtEl>
                                        <p:attrNameLst>
                                          <p:attrName>style.visibility</p:attrName>
                                        </p:attrNameLst>
                                      </p:cBhvr>
                                      <p:to>
                                        <p:strVal val="visible"/>
                                      </p:to>
                                    </p:set>
                                    <p:animEffect transition="in" filter="dissolve">
                                      <p:cBhvr>
                                        <p:cTn id="7" dur="500"/>
                                        <p:tgtEl>
                                          <p:spTgt spid="69635"/>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9636"/>
                                        </p:tgtEl>
                                        <p:attrNameLst>
                                          <p:attrName>style.visibility</p:attrName>
                                        </p:attrNameLst>
                                      </p:cBhvr>
                                      <p:to>
                                        <p:strVal val="visible"/>
                                      </p:to>
                                    </p:set>
                                    <p:animEffect transition="in" filter="dissolve">
                                      <p:cBhvr>
                                        <p:cTn id="12" dur="500"/>
                                        <p:tgtEl>
                                          <p:spTgt spid="69636"/>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9637"/>
                                        </p:tgtEl>
                                        <p:attrNameLst>
                                          <p:attrName>style.visibility</p:attrName>
                                        </p:attrNameLst>
                                      </p:cBhvr>
                                      <p:to>
                                        <p:strVal val="visible"/>
                                      </p:to>
                                    </p:set>
                                    <p:animEffect transition="in" filter="dissolve">
                                      <p:cBhvr>
                                        <p:cTn id="17" dur="500"/>
                                        <p:tgtEl>
                                          <p:spTgt spid="69637"/>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9638"/>
                                        </p:tgtEl>
                                        <p:attrNameLst>
                                          <p:attrName>style.visibility</p:attrName>
                                        </p:attrNameLst>
                                      </p:cBhvr>
                                      <p:to>
                                        <p:strVal val="visible"/>
                                      </p:to>
                                    </p:set>
                                    <p:animEffect transition="in" filter="dissolve">
                                      <p:cBhvr>
                                        <p:cTn id="22" dur="500"/>
                                        <p:tgtEl>
                                          <p:spTgt spid="69638"/>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69639"/>
                                        </p:tgtEl>
                                        <p:attrNameLst>
                                          <p:attrName>style.visibility</p:attrName>
                                        </p:attrNameLst>
                                      </p:cBhvr>
                                      <p:to>
                                        <p:strVal val="visible"/>
                                      </p:to>
                                    </p:set>
                                    <p:animEffect transition="in" filter="dissolve">
                                      <p:cBhvr>
                                        <p:cTn id="27" dur="500"/>
                                        <p:tgtEl>
                                          <p:spTgt spid="69639"/>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p:bldP spid="69636" grpId="0"/>
      <p:bldP spid="69637" grpId="0"/>
      <p:bldP spid="69638" grpId="0"/>
      <p:bldP spid="6963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文本框 70657"/>
          <p:cNvSpPr txBox="1"/>
          <p:nvPr/>
        </p:nvSpPr>
        <p:spPr>
          <a:xfrm>
            <a:off x="0" y="457200"/>
            <a:ext cx="9144000" cy="822325"/>
          </a:xfrm>
          <a:prstGeom prst="rect">
            <a:avLst/>
          </a:prstGeom>
          <a:noFill/>
          <a:ln w="9525">
            <a:noFill/>
          </a:ln>
        </p:spPr>
        <p:txBody>
          <a:bodyPr>
            <a:spAutoFit/>
          </a:bodyPr>
          <a:lstStyle/>
          <a:p>
            <a:pPr lvl="0" eaLnBrk="1" hangingPunct="1">
              <a:spcBef>
                <a:spcPct val="50000"/>
              </a:spcBef>
            </a:pPr>
            <a:r>
              <a:rPr lang="en-US" altLang="zh-CN" sz="2400" dirty="0">
                <a:solidFill>
                  <a:srgbClr val="FF0066"/>
                </a:solidFill>
                <a:latin typeface="Arial" panose="020B0604020202020204" pitchFamily="34" charset="0"/>
                <a:ea typeface="仿宋_GB2312"/>
              </a:rPr>
              <a:t>         </a:t>
            </a:r>
            <a:r>
              <a:rPr lang="zh-CN" altLang="en-US" sz="2400" dirty="0">
                <a:solidFill>
                  <a:srgbClr val="FF0066"/>
                </a:solidFill>
                <a:latin typeface="Arial" panose="020B0604020202020204" pitchFamily="34" charset="0"/>
                <a:ea typeface="仿宋_GB2312"/>
              </a:rPr>
              <a:t>通过以上静态的描写，使北国壮丽的雪景更加形象具体，显示了作者博大宽阔的胸怀，雄伟旷达的气魄，热爱华夏大地的深情。</a:t>
            </a:r>
          </a:p>
        </p:txBody>
      </p:sp>
      <p:sp>
        <p:nvSpPr>
          <p:cNvPr id="70659" name="文本框 70658"/>
          <p:cNvSpPr txBox="1"/>
          <p:nvPr/>
        </p:nvSpPr>
        <p:spPr>
          <a:xfrm>
            <a:off x="0" y="1219200"/>
            <a:ext cx="9144000" cy="2651125"/>
          </a:xfrm>
          <a:prstGeom prst="rect">
            <a:avLst/>
          </a:prstGeom>
          <a:noFill/>
          <a:ln w="9525">
            <a:noFill/>
          </a:ln>
        </p:spPr>
        <p:txBody>
          <a:bodyPr>
            <a:spAutoFit/>
          </a:bodyPr>
          <a:lstStyle/>
          <a:p>
            <a:pPr lvl="0" eaLnBrk="1" hangingPunct="1">
              <a:spcBef>
                <a:spcPct val="50000"/>
              </a:spcBef>
            </a:pPr>
            <a:r>
              <a:rPr lang="en-US" altLang="zh-CN" sz="2400" dirty="0">
                <a:latin typeface="仿宋_GB2312"/>
                <a:ea typeface="仿宋_GB2312"/>
              </a:rPr>
              <a:t>    </a:t>
            </a:r>
            <a:r>
              <a:rPr lang="zh-CN" altLang="en-US" sz="2400" dirty="0">
                <a:latin typeface="仿宋_GB2312"/>
                <a:ea typeface="仿宋_GB2312"/>
              </a:rPr>
              <a:t>动景，写群山，写高原。山、原都是静物，却写它们</a:t>
            </a:r>
            <a:r>
              <a:rPr lang="zh-CN" altLang="en-US" sz="2400" dirty="0">
                <a:latin typeface="Arial" panose="020B0604020202020204" pitchFamily="34" charset="0"/>
                <a:ea typeface="仿宋_GB2312"/>
              </a:rPr>
              <a:t>“</a:t>
            </a:r>
            <a:r>
              <a:rPr lang="zh-CN" altLang="en-US" sz="2400" dirty="0">
                <a:latin typeface="仿宋_GB2312"/>
                <a:ea typeface="仿宋_GB2312"/>
              </a:rPr>
              <a:t>舞</a:t>
            </a:r>
            <a:r>
              <a:rPr lang="zh-CN" altLang="en-US" sz="2400" dirty="0">
                <a:latin typeface="Arial" panose="020B0604020202020204" pitchFamily="34" charset="0"/>
                <a:ea typeface="仿宋_GB2312"/>
              </a:rPr>
              <a:t>”</a:t>
            </a:r>
            <a:r>
              <a:rPr lang="zh-CN" altLang="en-US" sz="2400" dirty="0">
                <a:latin typeface="仿宋_GB2312"/>
                <a:ea typeface="仿宋_GB2312"/>
              </a:rPr>
              <a:t> </a:t>
            </a:r>
            <a:r>
              <a:rPr lang="zh-CN" altLang="en-US" sz="2400" dirty="0">
                <a:latin typeface="Arial" panose="020B0604020202020204" pitchFamily="34" charset="0"/>
                <a:ea typeface="仿宋_GB2312"/>
              </a:rPr>
              <a:t>“</a:t>
            </a:r>
            <a:r>
              <a:rPr lang="zh-CN" altLang="en-US" sz="2400" dirty="0">
                <a:latin typeface="仿宋_GB2312"/>
                <a:ea typeface="仿宋_GB2312"/>
              </a:rPr>
              <a:t>驰</a:t>
            </a:r>
            <a:r>
              <a:rPr lang="zh-CN" altLang="en-US" sz="2400" dirty="0">
                <a:latin typeface="Arial" panose="020B0604020202020204" pitchFamily="34" charset="0"/>
                <a:ea typeface="仿宋_GB2312"/>
              </a:rPr>
              <a:t>”</a:t>
            </a:r>
            <a:r>
              <a:rPr lang="zh-CN" altLang="en-US" sz="2400" dirty="0">
                <a:latin typeface="仿宋_GB2312"/>
                <a:ea typeface="仿宋_GB2312"/>
              </a:rPr>
              <a:t>，这样化静态为动态，有多种因素。</a:t>
            </a:r>
            <a:r>
              <a:rPr lang="zh-CN" altLang="en-US" sz="2400" dirty="0">
                <a:solidFill>
                  <a:srgbClr val="FF0066"/>
                </a:solidFill>
                <a:latin typeface="仿宋_GB2312"/>
                <a:ea typeface="仿宋_GB2312"/>
              </a:rPr>
              <a:t>第一，视觉的</a:t>
            </a:r>
            <a:r>
              <a:rPr lang="zh-CN" altLang="en-US" sz="2400" dirty="0">
                <a:latin typeface="仿宋_GB2312"/>
                <a:ea typeface="仿宋_GB2312"/>
              </a:rPr>
              <a:t>。作者站在高处，看得很远，确有山舞原驰的动感。</a:t>
            </a:r>
            <a:r>
              <a:rPr lang="zh-CN" altLang="en-US" sz="2400" dirty="0">
                <a:solidFill>
                  <a:srgbClr val="FF0066"/>
                </a:solidFill>
                <a:latin typeface="仿宋_GB2312"/>
                <a:ea typeface="仿宋_GB2312"/>
              </a:rPr>
              <a:t>第二，精神的</a:t>
            </a:r>
            <a:r>
              <a:rPr lang="zh-CN" altLang="en-US" sz="2400" dirty="0">
                <a:latin typeface="仿宋_GB2312"/>
                <a:ea typeface="仿宋_GB2312"/>
              </a:rPr>
              <a:t>。作者精神振奋，意气风发，因而在他的心中，大自然也生气勃勃。</a:t>
            </a:r>
            <a:r>
              <a:rPr lang="zh-CN" altLang="en-US" sz="2400" dirty="0">
                <a:solidFill>
                  <a:srgbClr val="FF0066"/>
                </a:solidFill>
                <a:latin typeface="仿宋_GB2312"/>
                <a:ea typeface="仿宋_GB2312"/>
              </a:rPr>
              <a:t>第三，时代的。</a:t>
            </a:r>
            <a:r>
              <a:rPr lang="zh-CN" altLang="en-US" sz="2400" dirty="0">
                <a:latin typeface="仿宋_GB2312"/>
                <a:ea typeface="仿宋_GB2312"/>
              </a:rPr>
              <a:t>中国革命正在蓬勃发展，运用比拟手法，赋予群山和高原以生命和顽强的性格，可以体现中华民族不屈不挠的斗争精神和英雄气概。</a:t>
            </a:r>
          </a:p>
        </p:txBody>
      </p:sp>
      <p:sp>
        <p:nvSpPr>
          <p:cNvPr id="70660" name="文本框 70659"/>
          <p:cNvSpPr txBox="1"/>
          <p:nvPr/>
        </p:nvSpPr>
        <p:spPr>
          <a:xfrm>
            <a:off x="611188" y="3979863"/>
            <a:ext cx="4449762" cy="457200"/>
          </a:xfrm>
          <a:prstGeom prst="rect">
            <a:avLst/>
          </a:prstGeom>
          <a:noFill/>
          <a:ln w="9525">
            <a:noFill/>
          </a:ln>
        </p:spPr>
        <p:txBody>
          <a:bodyPr wrap="none">
            <a:spAutoFit/>
          </a:bodyPr>
          <a:lstStyle/>
          <a:p>
            <a:pPr lvl="0" eaLnBrk="1" hangingPunct="1"/>
            <a:r>
              <a:rPr lang="zh-CN" altLang="en-US" sz="2400" dirty="0">
                <a:latin typeface="Arial" panose="020B0604020202020204" pitchFamily="34" charset="0"/>
                <a:ea typeface="宋体" panose="02010600030101010101" pitchFamily="2" charset="-122"/>
              </a:rPr>
              <a:t>第三层写雪后晴天的美丽景色。</a:t>
            </a:r>
          </a:p>
        </p:txBody>
      </p:sp>
      <p:sp>
        <p:nvSpPr>
          <p:cNvPr id="70661" name="文本框 70660"/>
          <p:cNvSpPr txBox="1"/>
          <p:nvPr/>
        </p:nvSpPr>
        <p:spPr>
          <a:xfrm>
            <a:off x="0" y="4533900"/>
            <a:ext cx="9144000" cy="822325"/>
          </a:xfrm>
          <a:prstGeom prst="rect">
            <a:avLst/>
          </a:prstGeom>
          <a:noFill/>
          <a:ln w="9525">
            <a:noFill/>
          </a:ln>
        </p:spPr>
        <p:txBody>
          <a:bodyPr>
            <a:spAutoFit/>
          </a:bodyPr>
          <a:lstStyle/>
          <a:p>
            <a:pPr lvl="0" eaLnBrk="1" hangingPunct="1">
              <a:spcBef>
                <a:spcPct val="50000"/>
              </a:spcBef>
            </a:pPr>
            <a:r>
              <a:rPr lang="en-US" altLang="zh-CN" sz="2400" dirty="0">
                <a:latin typeface="Arial" panose="020B0604020202020204" pitchFamily="34" charset="0"/>
                <a:ea typeface="宋体" panose="02010600030101010101" pitchFamily="2" charset="-122"/>
              </a:rPr>
              <a:t>       </a:t>
            </a:r>
            <a:r>
              <a:rPr lang="en-US" altLang="zh-CN" sz="2400" dirty="0">
                <a:latin typeface="Arial" panose="020B0604020202020204" pitchFamily="34" charset="0"/>
                <a:ea typeface="仿宋_GB2312"/>
              </a:rPr>
              <a:t>“</a:t>
            </a:r>
            <a:r>
              <a:rPr lang="zh-CN" altLang="en-US" sz="2400" dirty="0">
                <a:latin typeface="Arial" panose="020B0604020202020204" pitchFamily="34" charset="0"/>
                <a:ea typeface="仿宋_GB2312"/>
              </a:rPr>
              <a:t>须晴日”，是等到晴天的意思。如果说，前三句写的是眼前的实景，那么</a:t>
            </a:r>
            <a:r>
              <a:rPr lang="zh-CN" altLang="en-US" sz="2400" dirty="0">
                <a:solidFill>
                  <a:srgbClr val="FF0066"/>
                </a:solidFill>
                <a:latin typeface="Arial" panose="020B0604020202020204" pitchFamily="34" charset="0"/>
                <a:ea typeface="仿宋_GB2312"/>
              </a:rPr>
              <a:t>由此转入想象</a:t>
            </a:r>
            <a:r>
              <a:rPr lang="zh-CN" altLang="en-US" sz="2400" dirty="0">
                <a:latin typeface="Arial" panose="020B0604020202020204" pitchFamily="34" charset="0"/>
                <a:ea typeface="仿宋_GB2312"/>
              </a:rPr>
              <a:t>，翻出一派新的气象。。</a:t>
            </a:r>
          </a:p>
        </p:txBody>
      </p:sp>
      <p:sp>
        <p:nvSpPr>
          <p:cNvPr id="20486" name="日期占位符 1"/>
          <p:cNvSpPr txBox="1">
            <a:spLocks noGrp="1"/>
          </p:cNvSpPr>
          <p:nvPr>
            <p:ph type="dt" sz="half"/>
          </p:nvPr>
        </p:nvSpPr>
        <p:spPr>
          <a:xfrm>
            <a:off x="685800" y="6248400"/>
            <a:ext cx="1905000" cy="457200"/>
          </a:xfrm>
          <a:prstGeom prst="rect">
            <a:avLst/>
          </a:prstGeom>
          <a:noFill/>
          <a:ln w="9525">
            <a:noFill/>
          </a:ln>
        </p:spPr>
        <p:txBody>
          <a:bodyPr/>
          <a:lstStyle/>
          <a:p>
            <a:pPr lvl="0" eaLnBrk="1" hangingPunct="1"/>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0658"/>
                                        </p:tgtEl>
                                        <p:attrNameLst>
                                          <p:attrName>style.visibility</p:attrName>
                                        </p:attrNameLst>
                                      </p:cBhvr>
                                      <p:to>
                                        <p:strVal val="visible"/>
                                      </p:to>
                                    </p:set>
                                    <p:animEffect transition="in" filter="dissolve">
                                      <p:cBhvr>
                                        <p:cTn id="7" dur="500"/>
                                        <p:tgtEl>
                                          <p:spTgt spid="70658"/>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0659"/>
                                        </p:tgtEl>
                                        <p:attrNameLst>
                                          <p:attrName>style.visibility</p:attrName>
                                        </p:attrNameLst>
                                      </p:cBhvr>
                                      <p:to>
                                        <p:strVal val="visible"/>
                                      </p:to>
                                    </p:set>
                                    <p:animEffect transition="in" filter="dissolve">
                                      <p:cBhvr>
                                        <p:cTn id="12" dur="500"/>
                                        <p:tgtEl>
                                          <p:spTgt spid="70659"/>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0660"/>
                                        </p:tgtEl>
                                        <p:attrNameLst>
                                          <p:attrName>style.visibility</p:attrName>
                                        </p:attrNameLst>
                                      </p:cBhvr>
                                      <p:to>
                                        <p:strVal val="visible"/>
                                      </p:to>
                                    </p:set>
                                    <p:animEffect transition="in" filter="dissolve">
                                      <p:cBhvr>
                                        <p:cTn id="17" dur="500"/>
                                        <p:tgtEl>
                                          <p:spTgt spid="70660"/>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0661"/>
                                        </p:tgtEl>
                                        <p:attrNameLst>
                                          <p:attrName>style.visibility</p:attrName>
                                        </p:attrNameLst>
                                      </p:cBhvr>
                                      <p:to>
                                        <p:strVal val="visible"/>
                                      </p:to>
                                    </p:set>
                                    <p:animEffect transition="in" filter="dissolve">
                                      <p:cBhvr>
                                        <p:cTn id="22" dur="500"/>
                                        <p:tgtEl>
                                          <p:spTgt spid="70661"/>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p:bldP spid="70659" grpId="0"/>
      <p:bldP spid="70660" grpId="0"/>
      <p:bldP spid="7066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9" name="矩形 52228"/>
          <p:cNvSpPr/>
          <p:nvPr/>
        </p:nvSpPr>
        <p:spPr>
          <a:xfrm>
            <a:off x="228600" y="533400"/>
            <a:ext cx="8534400" cy="1739900"/>
          </a:xfrm>
          <a:prstGeom prst="rect">
            <a:avLst/>
          </a:prstGeom>
          <a:noFill/>
          <a:ln w="9525">
            <a:noFill/>
          </a:ln>
        </p:spPr>
        <p:txBody>
          <a:bodyPr>
            <a:spAutoFit/>
          </a:bodyPr>
          <a:lstStyle/>
          <a:p>
            <a:pPr lvl="0" eaLnBrk="1" hangingPunct="1"/>
            <a:r>
              <a:rPr lang="zh-CN" altLang="en-US" sz="3600" dirty="0">
                <a:latin typeface="Arial" panose="020B0604020202020204" pitchFamily="34" charset="0"/>
                <a:ea typeface="楷体_GB2312" pitchFamily="49" charset="-122"/>
              </a:rPr>
              <a:t>总结上阕：先总写北方雪景。然后写</a:t>
            </a:r>
            <a:r>
              <a:rPr lang="zh-CN" altLang="en-US" sz="3600" dirty="0">
                <a:solidFill>
                  <a:srgbClr val="FF0000"/>
                </a:solidFill>
                <a:latin typeface="Arial" panose="020B0604020202020204" pitchFamily="34" charset="0"/>
                <a:ea typeface="楷体_GB2312" pitchFamily="49" charset="-122"/>
              </a:rPr>
              <a:t>眼前实景</a:t>
            </a:r>
            <a:r>
              <a:rPr lang="zh-CN" altLang="en-US" sz="3600" dirty="0">
                <a:latin typeface="Arial" panose="020B0604020202020204" pitchFamily="34" charset="0"/>
                <a:ea typeface="楷体_GB2312" pitchFamily="49" charset="-122"/>
              </a:rPr>
              <a:t>，接着写 </a:t>
            </a:r>
            <a:r>
              <a:rPr lang="zh-CN" altLang="en-US" sz="3600" dirty="0">
                <a:solidFill>
                  <a:srgbClr val="FF0000"/>
                </a:solidFill>
                <a:latin typeface="Arial" panose="020B0604020202020204" pitchFamily="34" charset="0"/>
                <a:ea typeface="楷体_GB2312" pitchFamily="49" charset="-122"/>
              </a:rPr>
              <a:t>想象虚景</a:t>
            </a:r>
            <a:r>
              <a:rPr lang="zh-CN" altLang="en-US" sz="3600" dirty="0">
                <a:latin typeface="Arial" panose="020B0604020202020204" pitchFamily="34" charset="0"/>
                <a:ea typeface="楷体_GB2312" pitchFamily="49" charset="-122"/>
              </a:rPr>
              <a:t>，</a:t>
            </a:r>
            <a:r>
              <a:rPr lang="zh-CN" altLang="en-US" sz="3600" dirty="0">
                <a:solidFill>
                  <a:srgbClr val="FF0000"/>
                </a:solidFill>
                <a:latin typeface="Arial" panose="020B0604020202020204" pitchFamily="34" charset="0"/>
                <a:ea typeface="楷体_GB2312" pitchFamily="49" charset="-122"/>
              </a:rPr>
              <a:t>虚实结合，动静结合</a:t>
            </a:r>
            <a:r>
              <a:rPr lang="zh-CN" altLang="en-US" sz="3600" dirty="0">
                <a:latin typeface="Arial" panose="020B0604020202020204" pitchFamily="34" charset="0"/>
                <a:ea typeface="楷体_GB2312" pitchFamily="49" charset="-122"/>
              </a:rPr>
              <a:t>写出了“江山如此多娇”。</a:t>
            </a:r>
          </a:p>
        </p:txBody>
      </p:sp>
      <p:sp>
        <p:nvSpPr>
          <p:cNvPr id="21508" name="文本框 52229"/>
          <p:cNvSpPr txBox="1"/>
          <p:nvPr/>
        </p:nvSpPr>
        <p:spPr>
          <a:xfrm>
            <a:off x="820738" y="2544763"/>
            <a:ext cx="733425" cy="2797175"/>
          </a:xfrm>
          <a:prstGeom prst="rect">
            <a:avLst/>
          </a:prstGeom>
          <a:noFill/>
          <a:ln w="9525">
            <a:noFill/>
          </a:ln>
        </p:spPr>
        <p:txBody>
          <a:bodyPr vert="eaVert" wrap="none">
            <a:spAutoFit/>
          </a:bodyPr>
          <a:lstStyle/>
          <a:p>
            <a:pPr lvl="0" eaLnBrk="1" hangingPunct="1"/>
            <a:r>
              <a:rPr lang="zh-CN" altLang="en-US" sz="3600" dirty="0">
                <a:latin typeface="Arial" panose="020B0604020202020204" pitchFamily="34" charset="0"/>
                <a:ea typeface="楷体_GB2312" pitchFamily="49" charset="-122"/>
              </a:rPr>
              <a:t>江山如此多娇</a:t>
            </a:r>
          </a:p>
        </p:txBody>
      </p:sp>
      <p:sp>
        <p:nvSpPr>
          <p:cNvPr id="21509" name="文本框 52230"/>
          <p:cNvSpPr txBox="1"/>
          <p:nvPr/>
        </p:nvSpPr>
        <p:spPr>
          <a:xfrm>
            <a:off x="2362200" y="2286000"/>
            <a:ext cx="2019300" cy="641350"/>
          </a:xfrm>
          <a:prstGeom prst="rect">
            <a:avLst/>
          </a:prstGeom>
          <a:noFill/>
          <a:ln w="9525">
            <a:noFill/>
          </a:ln>
        </p:spPr>
        <p:txBody>
          <a:bodyPr wrap="none">
            <a:spAutoFit/>
          </a:bodyPr>
          <a:lstStyle/>
          <a:p>
            <a:pPr lvl="0" eaLnBrk="1" hangingPunct="1"/>
            <a:r>
              <a:rPr lang="zh-CN" altLang="en-US" sz="3600" dirty="0">
                <a:latin typeface="Arial" panose="020B0604020202020204" pitchFamily="34" charset="0"/>
                <a:ea typeface="楷体_GB2312" pitchFamily="49" charset="-122"/>
              </a:rPr>
              <a:t>概括写景</a:t>
            </a:r>
          </a:p>
        </p:txBody>
      </p:sp>
      <p:sp>
        <p:nvSpPr>
          <p:cNvPr id="21510" name="左大括号 52231"/>
          <p:cNvSpPr/>
          <p:nvPr/>
        </p:nvSpPr>
        <p:spPr>
          <a:xfrm>
            <a:off x="2057400" y="2438400"/>
            <a:ext cx="76200" cy="2743200"/>
          </a:xfrm>
          <a:prstGeom prst="leftBrace">
            <a:avLst>
              <a:gd name="adj1" fmla="val 300000"/>
              <a:gd name="adj2" fmla="val 50000"/>
            </a:avLst>
          </a:prstGeom>
          <a:noFill/>
          <a:ln w="9525" cap="flat" cmpd="sng">
            <a:solidFill>
              <a:schemeClr val="tx1"/>
            </a:solidFill>
            <a:prstDash val="solid"/>
            <a:headEnd type="none" w="med" len="med"/>
            <a:tailEnd type="none" w="med" len="med"/>
          </a:ln>
        </p:spPr>
        <p:txBody>
          <a:bodyPr/>
          <a:lstStyle/>
          <a:p>
            <a:pPr lvl="0" algn="ctr" eaLnBrk="1" hangingPunct="1"/>
            <a:endParaRPr lang="zh-CN" altLang="en-US" dirty="0">
              <a:latin typeface="Arial" panose="020B0604020202020204" pitchFamily="34" charset="0"/>
              <a:ea typeface="宋体" panose="02010600030101010101" pitchFamily="2" charset="-122"/>
            </a:endParaRPr>
          </a:p>
        </p:txBody>
      </p:sp>
      <p:sp>
        <p:nvSpPr>
          <p:cNvPr id="21511" name="文本框 52232"/>
          <p:cNvSpPr txBox="1"/>
          <p:nvPr/>
        </p:nvSpPr>
        <p:spPr>
          <a:xfrm>
            <a:off x="2438400" y="3429000"/>
            <a:ext cx="2019300" cy="641350"/>
          </a:xfrm>
          <a:prstGeom prst="rect">
            <a:avLst/>
          </a:prstGeom>
          <a:noFill/>
          <a:ln w="9525">
            <a:noFill/>
          </a:ln>
        </p:spPr>
        <p:txBody>
          <a:bodyPr wrap="none">
            <a:spAutoFit/>
          </a:bodyPr>
          <a:lstStyle/>
          <a:p>
            <a:pPr lvl="0" eaLnBrk="1" hangingPunct="1"/>
            <a:r>
              <a:rPr lang="zh-CN" altLang="en-US" sz="3600" dirty="0">
                <a:latin typeface="Arial" panose="020B0604020202020204" pitchFamily="34" charset="0"/>
                <a:ea typeface="楷体_GB2312" pitchFamily="49" charset="-122"/>
              </a:rPr>
              <a:t>具体写景</a:t>
            </a:r>
          </a:p>
        </p:txBody>
      </p:sp>
      <p:sp>
        <p:nvSpPr>
          <p:cNvPr id="21512" name="文本框 52233"/>
          <p:cNvSpPr txBox="1"/>
          <p:nvPr/>
        </p:nvSpPr>
        <p:spPr>
          <a:xfrm>
            <a:off x="2438400" y="4495800"/>
            <a:ext cx="2019300" cy="641350"/>
          </a:xfrm>
          <a:prstGeom prst="rect">
            <a:avLst/>
          </a:prstGeom>
          <a:noFill/>
          <a:ln w="9525">
            <a:noFill/>
          </a:ln>
        </p:spPr>
        <p:txBody>
          <a:bodyPr wrap="none">
            <a:spAutoFit/>
          </a:bodyPr>
          <a:lstStyle/>
          <a:p>
            <a:pPr lvl="0" eaLnBrk="1" hangingPunct="1"/>
            <a:r>
              <a:rPr lang="zh-CN" altLang="en-US" sz="3600" dirty="0">
                <a:latin typeface="Arial" panose="020B0604020202020204" pitchFamily="34" charset="0"/>
                <a:ea typeface="楷体_GB2312" pitchFamily="49" charset="-122"/>
              </a:rPr>
              <a:t>想象写景</a:t>
            </a:r>
          </a:p>
        </p:txBody>
      </p:sp>
      <p:sp>
        <p:nvSpPr>
          <p:cNvPr id="21513" name="右大括号 52234"/>
          <p:cNvSpPr/>
          <p:nvPr/>
        </p:nvSpPr>
        <p:spPr>
          <a:xfrm>
            <a:off x="4953000" y="2514600"/>
            <a:ext cx="152400" cy="1143000"/>
          </a:xfrm>
          <a:prstGeom prst="rightBrace">
            <a:avLst>
              <a:gd name="adj1" fmla="val 62500"/>
              <a:gd name="adj2" fmla="val 50000"/>
            </a:avLst>
          </a:prstGeom>
          <a:noFill/>
          <a:ln w="9525" cap="flat" cmpd="sng">
            <a:solidFill>
              <a:schemeClr val="tx1"/>
            </a:solidFill>
            <a:prstDash val="solid"/>
            <a:headEnd type="none" w="med" len="med"/>
            <a:tailEnd type="none" w="med" len="med"/>
          </a:ln>
        </p:spPr>
        <p:txBody>
          <a:bodyPr/>
          <a:lstStyle/>
          <a:p>
            <a:pPr lvl="0" algn="ctr" eaLnBrk="1" hangingPunct="1"/>
            <a:endParaRPr lang="zh-CN" altLang="en-US" dirty="0">
              <a:latin typeface="Arial" panose="020B0604020202020204" pitchFamily="34" charset="0"/>
              <a:ea typeface="宋体" panose="02010600030101010101" pitchFamily="2" charset="-122"/>
            </a:endParaRPr>
          </a:p>
        </p:txBody>
      </p:sp>
      <p:sp>
        <p:nvSpPr>
          <p:cNvPr id="21514" name="文本框 52235"/>
          <p:cNvSpPr txBox="1"/>
          <p:nvPr/>
        </p:nvSpPr>
        <p:spPr>
          <a:xfrm>
            <a:off x="5318125" y="2530475"/>
            <a:ext cx="2019300" cy="641350"/>
          </a:xfrm>
          <a:prstGeom prst="rect">
            <a:avLst/>
          </a:prstGeom>
          <a:noFill/>
          <a:ln w="9525">
            <a:noFill/>
          </a:ln>
        </p:spPr>
        <p:txBody>
          <a:bodyPr wrap="none">
            <a:spAutoFit/>
          </a:bodyPr>
          <a:lstStyle/>
          <a:p>
            <a:pPr lvl="0" eaLnBrk="1" hangingPunct="1"/>
            <a:r>
              <a:rPr lang="zh-CN" altLang="en-US" sz="3600" dirty="0">
                <a:latin typeface="Arial" panose="020B0604020202020204" pitchFamily="34" charset="0"/>
                <a:ea typeface="楷体_GB2312" pitchFamily="49" charset="-122"/>
              </a:rPr>
              <a:t>（实写）</a:t>
            </a:r>
          </a:p>
        </p:txBody>
      </p:sp>
      <p:sp>
        <p:nvSpPr>
          <p:cNvPr id="21515" name="文本框 52236"/>
          <p:cNvSpPr txBox="1"/>
          <p:nvPr/>
        </p:nvSpPr>
        <p:spPr>
          <a:xfrm>
            <a:off x="5318125" y="3368675"/>
            <a:ext cx="2936875" cy="641350"/>
          </a:xfrm>
          <a:prstGeom prst="rect">
            <a:avLst/>
          </a:prstGeom>
          <a:noFill/>
          <a:ln w="9525">
            <a:noFill/>
          </a:ln>
        </p:spPr>
        <p:txBody>
          <a:bodyPr wrap="none">
            <a:spAutoFit/>
          </a:bodyPr>
          <a:lstStyle/>
          <a:p>
            <a:pPr lvl="0" eaLnBrk="1" hangingPunct="1"/>
            <a:r>
              <a:rPr lang="zh-CN" altLang="en-US" sz="3600" dirty="0">
                <a:latin typeface="Arial" panose="020B0604020202020204" pitchFamily="34" charset="0"/>
                <a:ea typeface="楷体_GB2312" pitchFamily="49" charset="-122"/>
              </a:rPr>
              <a:t>（以动写静）</a:t>
            </a:r>
          </a:p>
        </p:txBody>
      </p:sp>
      <p:sp>
        <p:nvSpPr>
          <p:cNvPr id="21516" name="文本框 52237"/>
          <p:cNvSpPr txBox="1"/>
          <p:nvPr/>
        </p:nvSpPr>
        <p:spPr>
          <a:xfrm>
            <a:off x="5105400" y="4572000"/>
            <a:ext cx="2019300" cy="641350"/>
          </a:xfrm>
          <a:prstGeom prst="rect">
            <a:avLst/>
          </a:prstGeom>
          <a:noFill/>
          <a:ln w="9525">
            <a:noFill/>
          </a:ln>
        </p:spPr>
        <p:txBody>
          <a:bodyPr wrap="none">
            <a:spAutoFit/>
          </a:bodyPr>
          <a:lstStyle/>
          <a:p>
            <a:pPr lvl="0" eaLnBrk="1" hangingPunct="1"/>
            <a:r>
              <a:rPr lang="zh-CN" altLang="en-US" sz="3600" dirty="0">
                <a:latin typeface="Arial" panose="020B0604020202020204" pitchFamily="34" charset="0"/>
                <a:ea typeface="楷体_GB2312" pitchFamily="49" charset="-122"/>
              </a:rPr>
              <a:t>（虚写）</a:t>
            </a:r>
          </a:p>
        </p:txBody>
      </p:sp>
      <p:sp>
        <p:nvSpPr>
          <p:cNvPr id="21517" name="文本框 52238"/>
          <p:cNvSpPr txBox="1"/>
          <p:nvPr/>
        </p:nvSpPr>
        <p:spPr>
          <a:xfrm>
            <a:off x="8135938" y="2239963"/>
            <a:ext cx="733425" cy="3698875"/>
          </a:xfrm>
          <a:prstGeom prst="rect">
            <a:avLst/>
          </a:prstGeom>
          <a:noFill/>
          <a:ln w="9525">
            <a:noFill/>
          </a:ln>
        </p:spPr>
        <p:txBody>
          <a:bodyPr vert="eaVert" wrap="none">
            <a:spAutoFit/>
          </a:bodyPr>
          <a:lstStyle/>
          <a:p>
            <a:pPr lvl="0" eaLnBrk="1" hangingPunct="1"/>
            <a:r>
              <a:rPr lang="zh-CN" altLang="en-US" sz="3600" dirty="0">
                <a:latin typeface="Arial" panose="020B0604020202020204" pitchFamily="34" charset="0"/>
                <a:ea typeface="楷体_GB2312" pitchFamily="49" charset="-122"/>
              </a:rPr>
              <a:t>热爱祖国大好河山</a:t>
            </a:r>
          </a:p>
        </p:txBody>
      </p:sp>
      <p:sp>
        <p:nvSpPr>
          <p:cNvPr id="21518" name="文本框 52239"/>
          <p:cNvSpPr txBox="1"/>
          <p:nvPr/>
        </p:nvSpPr>
        <p:spPr>
          <a:xfrm>
            <a:off x="212725" y="5349875"/>
            <a:ext cx="3395663" cy="641350"/>
          </a:xfrm>
          <a:prstGeom prst="rect">
            <a:avLst/>
          </a:prstGeom>
          <a:noFill/>
          <a:ln w="9525">
            <a:noFill/>
          </a:ln>
        </p:spPr>
        <p:txBody>
          <a:bodyPr wrap="none">
            <a:spAutoFit/>
          </a:bodyPr>
          <a:lstStyle/>
          <a:p>
            <a:pPr lvl="0" eaLnBrk="1" hangingPunct="1"/>
            <a:r>
              <a:rPr lang="zh-CN" altLang="en-US" sz="3600" dirty="0">
                <a:latin typeface="Arial" panose="020B0604020202020204" pitchFamily="34" charset="0"/>
                <a:ea typeface="楷体_GB2312" pitchFamily="49" charset="-122"/>
              </a:rPr>
              <a:t>（写景、抒情）</a:t>
            </a:r>
          </a:p>
        </p:txBody>
      </p:sp>
      <p:sp>
        <p:nvSpPr>
          <p:cNvPr id="21519" name="日期占位符 1"/>
          <p:cNvSpPr txBox="1">
            <a:spLocks noGrp="1"/>
          </p:cNvSpPr>
          <p:nvPr>
            <p:ph type="dt" sz="half"/>
          </p:nvPr>
        </p:nvSpPr>
        <p:spPr>
          <a:xfrm>
            <a:off x="685800" y="6248400"/>
            <a:ext cx="1905000" cy="457200"/>
          </a:xfrm>
          <a:prstGeom prst="rect">
            <a:avLst/>
          </a:prstGeom>
          <a:noFill/>
          <a:ln w="9525">
            <a:noFill/>
          </a:ln>
        </p:spPr>
        <p:txBody>
          <a:bodyPr/>
          <a:lstStyle/>
          <a:p>
            <a:pPr lvl="0" eaLnBrk="1" hangingPunct="1"/>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2229"/>
                                        </p:tgtEl>
                                        <p:attrNameLst>
                                          <p:attrName>style.visibility</p:attrName>
                                        </p:attrNameLst>
                                      </p:cBhvr>
                                      <p:to>
                                        <p:strVal val="visible"/>
                                      </p:to>
                                    </p:set>
                                    <p:animEffect transition="in" filter="strips(downLeft)">
                                      <p:cBhvr>
                                        <p:cTn id="7" dur="500"/>
                                        <p:tgtEl>
                                          <p:spTgt spid="52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71681"/>
          <p:cNvSpPr txBox="1"/>
          <p:nvPr/>
        </p:nvSpPr>
        <p:spPr>
          <a:xfrm>
            <a:off x="0" y="0"/>
            <a:ext cx="1223963" cy="641350"/>
          </a:xfrm>
          <a:prstGeom prst="rect">
            <a:avLst/>
          </a:prstGeom>
          <a:noFill/>
          <a:ln w="9525">
            <a:noFill/>
          </a:ln>
        </p:spPr>
        <p:txBody>
          <a:bodyPr>
            <a:spAutoFit/>
          </a:bodyPr>
          <a:lstStyle/>
          <a:p>
            <a:pPr lvl="0" eaLnBrk="1" hangingPunct="1"/>
            <a:r>
              <a:rPr lang="zh-CN" altLang="en-US" sz="3600" dirty="0">
                <a:solidFill>
                  <a:srgbClr val="800000"/>
                </a:solidFill>
                <a:latin typeface="华文行楷"/>
                <a:ea typeface="华文行楷"/>
              </a:rPr>
              <a:t>上阕</a:t>
            </a:r>
            <a:endParaRPr lang="zh-CN" altLang="en-US" sz="3600" dirty="0">
              <a:solidFill>
                <a:srgbClr val="FF9900"/>
              </a:solidFill>
              <a:latin typeface="华文行楷"/>
              <a:ea typeface="华文行楷"/>
            </a:endParaRPr>
          </a:p>
        </p:txBody>
      </p:sp>
      <p:sp>
        <p:nvSpPr>
          <p:cNvPr id="71683" name="文本框 71682"/>
          <p:cNvSpPr txBox="1"/>
          <p:nvPr/>
        </p:nvSpPr>
        <p:spPr>
          <a:xfrm>
            <a:off x="611188" y="1916113"/>
            <a:ext cx="1606550" cy="946150"/>
          </a:xfrm>
          <a:prstGeom prst="rect">
            <a:avLst/>
          </a:prstGeom>
          <a:noFill/>
          <a:ln w="9525">
            <a:noFill/>
          </a:ln>
        </p:spPr>
        <p:txBody>
          <a:bodyPr wrap="none">
            <a:spAutoFit/>
          </a:bodyPr>
          <a:lstStyle/>
          <a:p>
            <a:pPr lvl="0" eaLnBrk="1" hangingPunct="1"/>
            <a:r>
              <a:rPr lang="zh-CN" altLang="en-US" sz="2800" dirty="0">
                <a:latin typeface="黑体" panose="02010609060101010101" pitchFamily="49" charset="-122"/>
                <a:ea typeface="黑体" panose="02010609060101010101" pitchFamily="49" charset="-122"/>
              </a:rPr>
              <a:t>千里万里</a:t>
            </a:r>
          </a:p>
          <a:p>
            <a:pPr lvl="0" eaLnBrk="1" hangingPunct="1"/>
            <a:r>
              <a:rPr lang="zh-CN" altLang="en-US" sz="2800" dirty="0">
                <a:latin typeface="黑体" panose="02010609060101010101" pitchFamily="49" charset="-122"/>
                <a:ea typeface="黑体" panose="02010609060101010101" pitchFamily="49" charset="-122"/>
              </a:rPr>
              <a:t>冰封雪飘</a:t>
            </a:r>
          </a:p>
        </p:txBody>
      </p:sp>
      <p:sp>
        <p:nvSpPr>
          <p:cNvPr id="71684" name="文本框 71683"/>
          <p:cNvSpPr txBox="1"/>
          <p:nvPr/>
        </p:nvSpPr>
        <p:spPr>
          <a:xfrm>
            <a:off x="3203575" y="1557338"/>
            <a:ext cx="2160588" cy="1800225"/>
          </a:xfrm>
          <a:prstGeom prst="rect">
            <a:avLst/>
          </a:prstGeom>
          <a:noFill/>
          <a:ln w="9525">
            <a:noFill/>
          </a:ln>
        </p:spPr>
        <p:txBody>
          <a:bodyPr>
            <a:spAutoFit/>
          </a:bodyPr>
          <a:lstStyle/>
          <a:p>
            <a:pPr lvl="0" eaLnBrk="1" hangingPunct="1"/>
            <a:r>
              <a:rPr lang="zh-CN" altLang="en-US" sz="2800" dirty="0">
                <a:solidFill>
                  <a:srgbClr val="000000"/>
                </a:solidFill>
                <a:latin typeface="黑体" panose="02010609060101010101" pitchFamily="49" charset="-122"/>
                <a:ea typeface="黑体" panose="02010609060101010101" pitchFamily="49" charset="-122"/>
              </a:rPr>
              <a:t>长城</a:t>
            </a:r>
            <a:r>
              <a:rPr lang="en-US" altLang="zh-CN" sz="2800" dirty="0">
                <a:solidFill>
                  <a:srgbClr val="000000"/>
                </a:solidFill>
                <a:latin typeface="黑体" panose="02010609060101010101" pitchFamily="49" charset="-122"/>
                <a:ea typeface="黑体" panose="02010609060101010101" pitchFamily="49" charset="-122"/>
              </a:rPr>
              <a:t>--</a:t>
            </a:r>
            <a:r>
              <a:rPr lang="zh-CN" altLang="en-US" sz="2800" dirty="0">
                <a:solidFill>
                  <a:srgbClr val="000000"/>
                </a:solidFill>
                <a:latin typeface="黑体" panose="02010609060101010101" pitchFamily="49" charset="-122"/>
                <a:ea typeface="黑体" panose="02010609060101010101" pitchFamily="49" charset="-122"/>
              </a:rPr>
              <a:t>惟余</a:t>
            </a:r>
          </a:p>
          <a:p>
            <a:pPr lvl="0" eaLnBrk="1" hangingPunct="1"/>
            <a:r>
              <a:rPr lang="zh-CN" altLang="en-US" sz="2800" dirty="0">
                <a:solidFill>
                  <a:srgbClr val="000000"/>
                </a:solidFill>
                <a:latin typeface="黑体" panose="02010609060101010101" pitchFamily="49" charset="-122"/>
                <a:ea typeface="黑体" panose="02010609060101010101" pitchFamily="49" charset="-122"/>
              </a:rPr>
              <a:t>大河</a:t>
            </a:r>
            <a:r>
              <a:rPr lang="en-US" altLang="zh-CN" sz="2800" dirty="0">
                <a:solidFill>
                  <a:srgbClr val="000000"/>
                </a:solidFill>
                <a:latin typeface="黑体" panose="02010609060101010101" pitchFamily="49" charset="-122"/>
                <a:ea typeface="黑体" panose="02010609060101010101" pitchFamily="49" charset="-122"/>
              </a:rPr>
              <a:t>--</a:t>
            </a:r>
            <a:r>
              <a:rPr lang="zh-CN" altLang="en-US" sz="2800" dirty="0">
                <a:solidFill>
                  <a:srgbClr val="000000"/>
                </a:solidFill>
                <a:latin typeface="黑体" panose="02010609060101010101" pitchFamily="49" charset="-122"/>
                <a:ea typeface="黑体" panose="02010609060101010101" pitchFamily="49" charset="-122"/>
              </a:rPr>
              <a:t>顿失</a:t>
            </a:r>
          </a:p>
          <a:p>
            <a:pPr lvl="0" eaLnBrk="1" hangingPunct="1"/>
            <a:r>
              <a:rPr lang="zh-CN" altLang="en-US" sz="2800" dirty="0">
                <a:solidFill>
                  <a:srgbClr val="000000"/>
                </a:solidFill>
                <a:latin typeface="黑体" panose="02010609060101010101" pitchFamily="49" charset="-122"/>
                <a:ea typeface="黑体" panose="02010609060101010101" pitchFamily="49" charset="-122"/>
              </a:rPr>
              <a:t>山</a:t>
            </a:r>
            <a:r>
              <a:rPr lang="en-US" altLang="zh-CN" sz="2800" dirty="0">
                <a:solidFill>
                  <a:srgbClr val="000000"/>
                </a:solidFill>
                <a:latin typeface="黑体" panose="02010609060101010101" pitchFamily="49" charset="-122"/>
                <a:ea typeface="黑体" panose="02010609060101010101" pitchFamily="49" charset="-122"/>
              </a:rPr>
              <a:t>--</a:t>
            </a:r>
            <a:r>
              <a:rPr lang="zh-CN" altLang="en-US" sz="2800" dirty="0">
                <a:solidFill>
                  <a:srgbClr val="000000"/>
                </a:solidFill>
                <a:latin typeface="黑体" panose="02010609060101010101" pitchFamily="49" charset="-122"/>
                <a:ea typeface="黑体" panose="02010609060101010101" pitchFamily="49" charset="-122"/>
              </a:rPr>
              <a:t>舞</a:t>
            </a:r>
            <a:r>
              <a:rPr lang="en-US" altLang="zh-CN" sz="2800" dirty="0">
                <a:solidFill>
                  <a:srgbClr val="000000"/>
                </a:solidFill>
                <a:latin typeface="Tahoma" panose="020B0604030504040204" pitchFamily="34" charset="0"/>
                <a:ea typeface="黑体" panose="02010609060101010101" pitchFamily="49" charset="-122"/>
              </a:rPr>
              <a:t>—</a:t>
            </a:r>
            <a:r>
              <a:rPr lang="zh-CN" altLang="en-US" sz="2800" dirty="0">
                <a:solidFill>
                  <a:srgbClr val="000000"/>
                </a:solidFill>
                <a:latin typeface="黑体" panose="02010609060101010101" pitchFamily="49" charset="-122"/>
                <a:ea typeface="黑体" panose="02010609060101010101" pitchFamily="49" charset="-122"/>
              </a:rPr>
              <a:t>银</a:t>
            </a:r>
          </a:p>
          <a:p>
            <a:pPr lvl="0" eaLnBrk="1" hangingPunct="1"/>
            <a:r>
              <a:rPr lang="zh-CN" altLang="en-US" sz="2800" dirty="0">
                <a:solidFill>
                  <a:srgbClr val="000000"/>
                </a:solidFill>
                <a:latin typeface="黑体" panose="02010609060101010101" pitchFamily="49" charset="-122"/>
                <a:ea typeface="黑体" panose="02010609060101010101" pitchFamily="49" charset="-122"/>
              </a:rPr>
              <a:t>原</a:t>
            </a:r>
            <a:r>
              <a:rPr lang="en-US" altLang="zh-CN" sz="2800" dirty="0">
                <a:solidFill>
                  <a:srgbClr val="000000"/>
                </a:solidFill>
                <a:latin typeface="黑体" panose="02010609060101010101" pitchFamily="49" charset="-122"/>
                <a:ea typeface="黑体" panose="02010609060101010101" pitchFamily="49" charset="-122"/>
              </a:rPr>
              <a:t>--</a:t>
            </a:r>
            <a:r>
              <a:rPr lang="zh-CN" altLang="en-US" sz="2800" dirty="0">
                <a:solidFill>
                  <a:srgbClr val="000000"/>
                </a:solidFill>
                <a:latin typeface="黑体" panose="02010609060101010101" pitchFamily="49" charset="-122"/>
                <a:ea typeface="黑体" panose="02010609060101010101" pitchFamily="49" charset="-122"/>
              </a:rPr>
              <a:t>驰</a:t>
            </a:r>
            <a:r>
              <a:rPr lang="en-US" altLang="zh-CN" sz="2800" dirty="0">
                <a:solidFill>
                  <a:srgbClr val="000000"/>
                </a:solidFill>
                <a:latin typeface="Tahoma" panose="020B0604030504040204" pitchFamily="34" charset="0"/>
                <a:ea typeface="黑体" panose="02010609060101010101" pitchFamily="49" charset="-122"/>
              </a:rPr>
              <a:t>—</a:t>
            </a:r>
            <a:r>
              <a:rPr lang="zh-CN" altLang="en-US" sz="2800" dirty="0">
                <a:solidFill>
                  <a:srgbClr val="000000"/>
                </a:solidFill>
                <a:latin typeface="黑体" panose="02010609060101010101" pitchFamily="49" charset="-122"/>
                <a:ea typeface="黑体" panose="02010609060101010101" pitchFamily="49" charset="-122"/>
              </a:rPr>
              <a:t>蜡</a:t>
            </a:r>
          </a:p>
        </p:txBody>
      </p:sp>
      <p:sp>
        <p:nvSpPr>
          <p:cNvPr id="71685" name="文本框 71684"/>
          <p:cNvSpPr txBox="1"/>
          <p:nvPr/>
        </p:nvSpPr>
        <p:spPr>
          <a:xfrm>
            <a:off x="5364163" y="1757363"/>
            <a:ext cx="898525" cy="519112"/>
          </a:xfrm>
          <a:prstGeom prst="rect">
            <a:avLst/>
          </a:prstGeom>
          <a:noFill/>
          <a:ln w="9525">
            <a:noFill/>
          </a:ln>
        </p:spPr>
        <p:txBody>
          <a:bodyPr wrap="none">
            <a:spAutoFit/>
          </a:bodyPr>
          <a:lstStyle/>
          <a:p>
            <a:pPr lvl="0" eaLnBrk="1" hangingPunct="1"/>
            <a:r>
              <a:rPr lang="zh-CN" altLang="en-US" sz="2800" dirty="0">
                <a:latin typeface="宋体" panose="02010600030101010101" pitchFamily="2" charset="-122"/>
                <a:ea typeface="宋体" panose="02010600030101010101" pitchFamily="2" charset="-122"/>
              </a:rPr>
              <a:t>静态</a:t>
            </a:r>
          </a:p>
        </p:txBody>
      </p:sp>
      <p:sp>
        <p:nvSpPr>
          <p:cNvPr id="71686" name="文本框 71685"/>
          <p:cNvSpPr txBox="1"/>
          <p:nvPr/>
        </p:nvSpPr>
        <p:spPr>
          <a:xfrm>
            <a:off x="5364163" y="2622550"/>
            <a:ext cx="898525" cy="519113"/>
          </a:xfrm>
          <a:prstGeom prst="rect">
            <a:avLst/>
          </a:prstGeom>
          <a:noFill/>
          <a:ln w="9525">
            <a:noFill/>
          </a:ln>
        </p:spPr>
        <p:txBody>
          <a:bodyPr wrap="none">
            <a:spAutoFit/>
          </a:bodyPr>
          <a:lstStyle/>
          <a:p>
            <a:pPr lvl="0" eaLnBrk="1" hangingPunct="1"/>
            <a:r>
              <a:rPr lang="zh-CN" altLang="en-US" sz="2800" dirty="0">
                <a:latin typeface="宋体" panose="02010600030101010101" pitchFamily="2" charset="-122"/>
                <a:ea typeface="宋体" panose="02010600030101010101" pitchFamily="2" charset="-122"/>
              </a:rPr>
              <a:t>动态</a:t>
            </a:r>
          </a:p>
        </p:txBody>
      </p:sp>
      <p:sp>
        <p:nvSpPr>
          <p:cNvPr id="71687" name="文本框 71686"/>
          <p:cNvSpPr txBox="1"/>
          <p:nvPr/>
        </p:nvSpPr>
        <p:spPr>
          <a:xfrm>
            <a:off x="7164388" y="1978025"/>
            <a:ext cx="1606550" cy="946150"/>
          </a:xfrm>
          <a:prstGeom prst="rect">
            <a:avLst/>
          </a:prstGeom>
          <a:noFill/>
          <a:ln w="9525">
            <a:noFill/>
          </a:ln>
        </p:spPr>
        <p:txBody>
          <a:bodyPr wrap="none">
            <a:spAutoFit/>
          </a:bodyPr>
          <a:lstStyle/>
          <a:p>
            <a:pPr lvl="0" eaLnBrk="1" hangingPunct="1"/>
            <a:r>
              <a:rPr lang="zh-CN" altLang="en-US" sz="2800" dirty="0">
                <a:solidFill>
                  <a:srgbClr val="000000"/>
                </a:solidFill>
                <a:latin typeface="宋体" panose="02010600030101010101" pitchFamily="2" charset="-122"/>
                <a:ea typeface="宋体" panose="02010600030101010101" pitchFamily="2" charset="-122"/>
              </a:rPr>
              <a:t>红装素裹</a:t>
            </a:r>
          </a:p>
          <a:p>
            <a:pPr lvl="0" eaLnBrk="1" hangingPunct="1"/>
            <a:r>
              <a:rPr lang="zh-CN" altLang="en-US" sz="2800" dirty="0">
                <a:solidFill>
                  <a:srgbClr val="000000"/>
                </a:solidFill>
                <a:latin typeface="宋体" panose="02010600030101010101" pitchFamily="2" charset="-122"/>
                <a:ea typeface="宋体" panose="02010600030101010101" pitchFamily="2" charset="-122"/>
              </a:rPr>
              <a:t>分外妖娆</a:t>
            </a:r>
          </a:p>
        </p:txBody>
      </p:sp>
      <p:sp>
        <p:nvSpPr>
          <p:cNvPr id="71688" name="文本框 71687"/>
          <p:cNvSpPr txBox="1"/>
          <p:nvPr/>
        </p:nvSpPr>
        <p:spPr>
          <a:xfrm>
            <a:off x="1101725" y="3933825"/>
            <a:ext cx="590550" cy="579438"/>
          </a:xfrm>
          <a:prstGeom prst="rect">
            <a:avLst/>
          </a:prstGeom>
          <a:noFill/>
          <a:ln w="9525">
            <a:noFill/>
          </a:ln>
        </p:spPr>
        <p:txBody>
          <a:bodyPr wrap="none">
            <a:spAutoFit/>
          </a:bodyPr>
          <a:lstStyle/>
          <a:p>
            <a:pPr lvl="0" eaLnBrk="1" hangingPunct="1"/>
            <a:r>
              <a:rPr lang="zh-CN" altLang="en-US" sz="3200" dirty="0">
                <a:latin typeface="黑体" panose="02010609060101010101" pitchFamily="49" charset="-122"/>
                <a:ea typeface="黑体" panose="02010609060101010101" pitchFamily="49" charset="-122"/>
              </a:rPr>
              <a:t>总</a:t>
            </a:r>
          </a:p>
        </p:txBody>
      </p:sp>
      <p:sp>
        <p:nvSpPr>
          <p:cNvPr id="71689" name="文本框 71688"/>
          <p:cNvSpPr txBox="1"/>
          <p:nvPr/>
        </p:nvSpPr>
        <p:spPr>
          <a:xfrm>
            <a:off x="3635375" y="3933825"/>
            <a:ext cx="590550" cy="579438"/>
          </a:xfrm>
          <a:prstGeom prst="rect">
            <a:avLst/>
          </a:prstGeom>
          <a:noFill/>
          <a:ln w="9525">
            <a:noFill/>
          </a:ln>
        </p:spPr>
        <p:txBody>
          <a:bodyPr wrap="none">
            <a:spAutoFit/>
          </a:bodyPr>
          <a:lstStyle/>
          <a:p>
            <a:pPr lvl="0" eaLnBrk="1" hangingPunct="1"/>
            <a:r>
              <a:rPr lang="zh-CN" altLang="en-US" sz="3200" dirty="0">
                <a:latin typeface="黑体" panose="02010609060101010101" pitchFamily="49" charset="-122"/>
                <a:ea typeface="黑体" panose="02010609060101010101" pitchFamily="49" charset="-122"/>
              </a:rPr>
              <a:t>分</a:t>
            </a:r>
          </a:p>
        </p:txBody>
      </p:sp>
      <p:sp>
        <p:nvSpPr>
          <p:cNvPr id="71690" name="文本框 71689"/>
          <p:cNvSpPr txBox="1"/>
          <p:nvPr/>
        </p:nvSpPr>
        <p:spPr>
          <a:xfrm>
            <a:off x="4932363" y="3933825"/>
            <a:ext cx="590550" cy="579438"/>
          </a:xfrm>
          <a:prstGeom prst="rect">
            <a:avLst/>
          </a:prstGeom>
          <a:noFill/>
          <a:ln w="9525">
            <a:noFill/>
          </a:ln>
        </p:spPr>
        <p:txBody>
          <a:bodyPr wrap="none">
            <a:spAutoFit/>
          </a:bodyPr>
          <a:lstStyle/>
          <a:p>
            <a:pPr lvl="0" eaLnBrk="1" hangingPunct="1"/>
            <a:r>
              <a:rPr lang="zh-CN" altLang="en-US" sz="3200" dirty="0">
                <a:latin typeface="黑体" panose="02010609060101010101" pitchFamily="49" charset="-122"/>
                <a:ea typeface="黑体" panose="02010609060101010101" pitchFamily="49" charset="-122"/>
              </a:rPr>
              <a:t>实</a:t>
            </a:r>
          </a:p>
        </p:txBody>
      </p:sp>
      <p:sp>
        <p:nvSpPr>
          <p:cNvPr id="71691" name="文本框 71690"/>
          <p:cNvSpPr txBox="1"/>
          <p:nvPr/>
        </p:nvSpPr>
        <p:spPr>
          <a:xfrm>
            <a:off x="7672388" y="3933825"/>
            <a:ext cx="590550" cy="579438"/>
          </a:xfrm>
          <a:prstGeom prst="rect">
            <a:avLst/>
          </a:prstGeom>
          <a:noFill/>
          <a:ln w="9525">
            <a:noFill/>
          </a:ln>
        </p:spPr>
        <p:txBody>
          <a:bodyPr wrap="none">
            <a:spAutoFit/>
          </a:bodyPr>
          <a:lstStyle/>
          <a:p>
            <a:pPr lvl="0" eaLnBrk="1" hangingPunct="1"/>
            <a:r>
              <a:rPr lang="zh-CN" altLang="en-US" sz="3200" dirty="0">
                <a:latin typeface="黑体" panose="02010609060101010101" pitchFamily="49" charset="-122"/>
                <a:ea typeface="黑体" panose="02010609060101010101" pitchFamily="49" charset="-122"/>
              </a:rPr>
              <a:t>虚</a:t>
            </a:r>
          </a:p>
        </p:txBody>
      </p:sp>
      <p:sp>
        <p:nvSpPr>
          <p:cNvPr id="71692" name="文本框 71691"/>
          <p:cNvSpPr txBox="1"/>
          <p:nvPr/>
        </p:nvSpPr>
        <p:spPr>
          <a:xfrm>
            <a:off x="3563938" y="5230813"/>
            <a:ext cx="1814512" cy="579437"/>
          </a:xfrm>
          <a:prstGeom prst="rect">
            <a:avLst/>
          </a:prstGeom>
          <a:noFill/>
          <a:ln w="9525">
            <a:noFill/>
          </a:ln>
        </p:spPr>
        <p:txBody>
          <a:bodyPr wrap="none">
            <a:spAutoFit/>
          </a:bodyPr>
          <a:lstStyle/>
          <a:p>
            <a:pPr lvl="0" eaLnBrk="1" hangingPunct="1"/>
            <a:r>
              <a:rPr lang="zh-CN" altLang="en-US" sz="3200" dirty="0">
                <a:latin typeface="黑体" panose="02010609060101010101" pitchFamily="49" charset="-122"/>
                <a:ea typeface="黑体" panose="02010609060101010101" pitchFamily="49" charset="-122"/>
              </a:rPr>
              <a:t>（抒情）</a:t>
            </a:r>
          </a:p>
        </p:txBody>
      </p:sp>
      <p:sp>
        <p:nvSpPr>
          <p:cNvPr id="22541" name="矩形 71692"/>
          <p:cNvSpPr>
            <a:spLocks noTextEdit="1"/>
          </p:cNvSpPr>
          <p:nvPr/>
        </p:nvSpPr>
        <p:spPr>
          <a:xfrm>
            <a:off x="2916238" y="404813"/>
            <a:ext cx="3657600" cy="485775"/>
          </a:xfrm>
          <a:prstGeom prst="rect">
            <a:avLst/>
          </a:prstGeom>
        </p:spPr>
        <p:txBody>
          <a:bodyPr wrap="none" fromWordArt="1">
            <a:prstTxWarp prst="textPlain">
              <a:avLst>
                <a:gd name="adj" fmla="val 50000"/>
              </a:avLst>
            </a:prstTxWarp>
            <a:normAutofit fontScale="85000" lnSpcReduction="20000"/>
          </a:bodyPr>
          <a:lstStyle/>
          <a:p>
            <a:pPr algn="ctr" eaLnBrk="0" hangingPunct="0"/>
            <a:r>
              <a:rPr lang="zh-CN" altLang="en-US" sz="3600">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宋体" panose="02010600030101010101" pitchFamily="2" charset="-122"/>
                <a:ea typeface="宋体" panose="02010600030101010101" pitchFamily="2" charset="-122"/>
              </a:rPr>
              <a:t>描写北国壮丽雪景</a:t>
            </a:r>
          </a:p>
        </p:txBody>
      </p:sp>
      <p:sp>
        <p:nvSpPr>
          <p:cNvPr id="71694" name="左中括号 71693"/>
          <p:cNvSpPr/>
          <p:nvPr/>
        </p:nvSpPr>
        <p:spPr>
          <a:xfrm>
            <a:off x="3203575" y="1844675"/>
            <a:ext cx="73025" cy="1223963"/>
          </a:xfrm>
          <a:prstGeom prst="leftBracket">
            <a:avLst>
              <a:gd name="adj" fmla="val 139673"/>
            </a:avLst>
          </a:prstGeom>
          <a:noFill/>
          <a:ln w="9525" cap="flat" cmpd="sng">
            <a:solidFill>
              <a:schemeClr val="tx1"/>
            </a:solidFill>
            <a:prstDash val="solid"/>
            <a:headEnd type="none" w="med" len="med"/>
            <a:tailEnd type="none" w="med" len="med"/>
          </a:ln>
        </p:spPr>
        <p:txBody>
          <a:bodyPr/>
          <a:lstStyle/>
          <a:p>
            <a:pPr lvl="0" algn="ctr" eaLnBrk="1" hangingPunct="1"/>
            <a:endParaRPr lang="zh-CN" altLang="en-US" dirty="0">
              <a:latin typeface="Arial" panose="020B0604020202020204" pitchFamily="34" charset="0"/>
              <a:ea typeface="宋体" panose="02010600030101010101" pitchFamily="2" charset="-122"/>
            </a:endParaRPr>
          </a:p>
        </p:txBody>
      </p:sp>
      <p:sp>
        <p:nvSpPr>
          <p:cNvPr id="71695" name="右大括号 71694"/>
          <p:cNvSpPr/>
          <p:nvPr/>
        </p:nvSpPr>
        <p:spPr>
          <a:xfrm>
            <a:off x="5148263" y="1700213"/>
            <a:ext cx="144462" cy="649287"/>
          </a:xfrm>
          <a:prstGeom prst="rightBrace">
            <a:avLst>
              <a:gd name="adj1" fmla="val 37412"/>
              <a:gd name="adj2" fmla="val 50000"/>
            </a:avLst>
          </a:prstGeom>
          <a:noFill/>
          <a:ln w="9525" cap="flat" cmpd="sng">
            <a:solidFill>
              <a:schemeClr val="tx1"/>
            </a:solidFill>
            <a:prstDash val="solid"/>
            <a:headEnd type="none" w="med" len="med"/>
            <a:tailEnd type="none" w="med" len="med"/>
          </a:ln>
        </p:spPr>
        <p:txBody>
          <a:bodyPr/>
          <a:lstStyle/>
          <a:p>
            <a:pPr lvl="0" algn="ctr" eaLnBrk="1" hangingPunct="1"/>
            <a:endParaRPr lang="zh-CN" altLang="en-US" dirty="0">
              <a:latin typeface="Arial" panose="020B0604020202020204" pitchFamily="34" charset="0"/>
              <a:ea typeface="宋体" panose="02010600030101010101" pitchFamily="2" charset="-122"/>
            </a:endParaRPr>
          </a:p>
        </p:txBody>
      </p:sp>
      <p:sp>
        <p:nvSpPr>
          <p:cNvPr id="71696" name="右大括号 71695"/>
          <p:cNvSpPr/>
          <p:nvPr/>
        </p:nvSpPr>
        <p:spPr>
          <a:xfrm>
            <a:off x="5148263" y="2565400"/>
            <a:ext cx="144462" cy="647700"/>
          </a:xfrm>
          <a:prstGeom prst="rightBrace">
            <a:avLst>
              <a:gd name="adj1" fmla="val 37321"/>
              <a:gd name="adj2" fmla="val 50000"/>
            </a:avLst>
          </a:prstGeom>
          <a:noFill/>
          <a:ln w="9525" cap="flat" cmpd="sng">
            <a:solidFill>
              <a:schemeClr val="tx1"/>
            </a:solidFill>
            <a:prstDash val="solid"/>
            <a:headEnd type="none" w="med" len="med"/>
            <a:tailEnd type="none" w="med" len="med"/>
          </a:ln>
        </p:spPr>
        <p:txBody>
          <a:bodyPr/>
          <a:lstStyle/>
          <a:p>
            <a:pPr lvl="0" algn="ctr" eaLnBrk="1" hangingPunct="1"/>
            <a:endParaRPr lang="zh-CN" altLang="en-US" dirty="0">
              <a:latin typeface="Arial" panose="020B0604020202020204" pitchFamily="34" charset="0"/>
              <a:ea typeface="宋体" panose="02010600030101010101" pitchFamily="2" charset="-122"/>
            </a:endParaRPr>
          </a:p>
        </p:txBody>
      </p:sp>
      <p:sp>
        <p:nvSpPr>
          <p:cNvPr id="22545" name="矩形 71696"/>
          <p:cNvSpPr>
            <a:spLocks noTextEdit="1"/>
          </p:cNvSpPr>
          <p:nvPr/>
        </p:nvSpPr>
        <p:spPr>
          <a:xfrm>
            <a:off x="2771775" y="4581525"/>
            <a:ext cx="3729038" cy="558800"/>
          </a:xfrm>
          <a:prstGeom prst="rect">
            <a:avLst/>
          </a:prstGeom>
        </p:spPr>
        <p:txBody>
          <a:bodyPr wrap="none" fromWordArt="1">
            <a:prstTxWarp prst="textPlain">
              <a:avLst>
                <a:gd name="adj" fmla="val 50000"/>
              </a:avLst>
            </a:prstTxWarp>
            <a:normAutofit fontScale="92500" lnSpcReduction="10000"/>
          </a:bodyPr>
          <a:lstStyle/>
          <a:p>
            <a:pPr algn="ctr" eaLnBrk="0" hangingPunct="0"/>
            <a:r>
              <a:rPr lang="zh-CN" altLang="en-US" sz="3600">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宋体" panose="02010600030101010101" pitchFamily="2" charset="-122"/>
                <a:ea typeface="宋体" panose="02010600030101010101" pitchFamily="2" charset="-122"/>
              </a:rPr>
              <a:t>赞美祖国壮丽河山</a:t>
            </a:r>
          </a:p>
        </p:txBody>
      </p:sp>
      <p:sp>
        <p:nvSpPr>
          <p:cNvPr id="71698" name="文本框 71697"/>
          <p:cNvSpPr txBox="1"/>
          <p:nvPr/>
        </p:nvSpPr>
        <p:spPr>
          <a:xfrm>
            <a:off x="3635375" y="908050"/>
            <a:ext cx="1816100" cy="579438"/>
          </a:xfrm>
          <a:prstGeom prst="rect">
            <a:avLst/>
          </a:prstGeom>
          <a:noFill/>
          <a:ln w="9525">
            <a:noFill/>
          </a:ln>
        </p:spPr>
        <p:txBody>
          <a:bodyPr wrap="none">
            <a:spAutoFit/>
          </a:bodyPr>
          <a:lstStyle/>
          <a:p>
            <a:pPr lvl="0" eaLnBrk="1" hangingPunct="1"/>
            <a:r>
              <a:rPr lang="zh-CN" altLang="en-US" sz="3200" dirty="0">
                <a:latin typeface="黑体" panose="02010609060101010101" pitchFamily="49" charset="-122"/>
                <a:ea typeface="黑体" panose="02010609060101010101" pitchFamily="49" charset="-122"/>
              </a:rPr>
              <a:t>（描写）</a:t>
            </a:r>
          </a:p>
        </p:txBody>
      </p:sp>
      <p:sp>
        <p:nvSpPr>
          <p:cNvPr id="71699" name="燕尾形箭头 71698"/>
          <p:cNvSpPr/>
          <p:nvPr/>
        </p:nvSpPr>
        <p:spPr>
          <a:xfrm>
            <a:off x="2195513" y="2205038"/>
            <a:ext cx="936625" cy="360362"/>
          </a:xfrm>
          <a:prstGeom prst="notchedRightArrow">
            <a:avLst>
              <a:gd name="adj1" fmla="val 50000"/>
              <a:gd name="adj2" fmla="val 64953"/>
            </a:avLst>
          </a:prstGeom>
          <a:solidFill>
            <a:schemeClr val="bg1"/>
          </a:solidFill>
          <a:ln w="9525" cap="flat" cmpd="sng">
            <a:solidFill>
              <a:schemeClr val="tx1"/>
            </a:solidFill>
            <a:prstDash val="solid"/>
            <a:miter/>
            <a:headEnd type="none" w="med" len="med"/>
            <a:tailEnd type="none" w="med" len="med"/>
          </a:ln>
        </p:spPr>
        <p:txBody>
          <a:bodyPr/>
          <a:lstStyle/>
          <a:p>
            <a:pPr lvl="0" algn="ctr" eaLnBrk="1" hangingPunct="1"/>
            <a:endParaRPr lang="zh-CN" altLang="en-US" dirty="0">
              <a:latin typeface="Arial" panose="020B0604020202020204" pitchFamily="34" charset="0"/>
              <a:ea typeface="宋体" panose="02010600030101010101" pitchFamily="2" charset="-122"/>
            </a:endParaRPr>
          </a:p>
        </p:txBody>
      </p:sp>
      <p:sp>
        <p:nvSpPr>
          <p:cNvPr id="71700" name="右中括号 71699"/>
          <p:cNvSpPr/>
          <p:nvPr/>
        </p:nvSpPr>
        <p:spPr>
          <a:xfrm>
            <a:off x="6227763" y="1989138"/>
            <a:ext cx="73025" cy="935037"/>
          </a:xfrm>
          <a:prstGeom prst="rightBracket">
            <a:avLst>
              <a:gd name="adj" fmla="val 106702"/>
            </a:avLst>
          </a:prstGeom>
          <a:noFill/>
          <a:ln w="9525" cap="flat" cmpd="sng">
            <a:solidFill>
              <a:schemeClr val="tx1"/>
            </a:solidFill>
            <a:prstDash val="solid"/>
            <a:headEnd type="none" w="med" len="med"/>
            <a:tailEnd type="none" w="med" len="med"/>
          </a:ln>
        </p:spPr>
        <p:txBody>
          <a:bodyPr/>
          <a:lstStyle/>
          <a:p>
            <a:pPr lvl="0" algn="ctr" eaLnBrk="1" hangingPunct="1"/>
            <a:endParaRPr lang="zh-CN" altLang="en-US" dirty="0">
              <a:latin typeface="Arial" panose="020B0604020202020204" pitchFamily="34" charset="0"/>
              <a:ea typeface="宋体" panose="02010600030101010101" pitchFamily="2" charset="-122"/>
            </a:endParaRPr>
          </a:p>
        </p:txBody>
      </p:sp>
      <p:sp>
        <p:nvSpPr>
          <p:cNvPr id="71701" name="任意多边形 71700"/>
          <p:cNvSpPr/>
          <p:nvPr/>
        </p:nvSpPr>
        <p:spPr>
          <a:xfrm>
            <a:off x="6443663" y="2349500"/>
            <a:ext cx="792162" cy="287338"/>
          </a:xfrm>
          <a:custGeom>
            <a:avLst/>
            <a:gdLst>
              <a:gd name="txL" fmla="*/ 0 w 21600"/>
              <a:gd name="txT" fmla="*/ 0 h 21600"/>
              <a:gd name="txR" fmla="*/ 21600 w 21600"/>
              <a:gd name="txB" fmla="*/ 21600 h 21600"/>
            </a:gdLst>
            <a:ahLst/>
            <a:cxnLst>
              <a:cxn ang="0">
                <a:pos x="16200" y="0"/>
              </a:cxn>
              <a:cxn ang="0">
                <a:pos x="16200" y="5400"/>
              </a:cxn>
              <a:cxn ang="0">
                <a:pos x="3375" y="5400"/>
              </a:cxn>
              <a:cxn ang="0">
                <a:pos x="3375" y="16200"/>
              </a:cxn>
              <a:cxn ang="0">
                <a:pos x="16200" y="16200"/>
              </a:cxn>
              <a:cxn ang="0">
                <a:pos x="16200" y="21600"/>
              </a:cxn>
              <a:cxn ang="0">
                <a:pos x="21600" y="10800"/>
              </a:cxn>
              <a:cxn ang="0">
                <a:pos x="1350" y="5400"/>
              </a:cxn>
              <a:cxn ang="0">
                <a:pos x="1350" y="16200"/>
              </a:cxn>
              <a:cxn ang="0">
                <a:pos x="2700" y="16200"/>
              </a:cxn>
              <a:cxn ang="0">
                <a:pos x="2700" y="5400"/>
              </a:cxn>
              <a:cxn ang="0">
                <a:pos x="0" y="5400"/>
              </a:cxn>
              <a:cxn ang="0">
                <a:pos x="0" y="16200"/>
              </a:cxn>
              <a:cxn ang="0">
                <a:pos x="675" y="16200"/>
              </a:cxn>
              <a:cxn ang="0">
                <a:pos x="675" y="54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rgbClr val="3366FF">
                  <a:alpha val="100000"/>
                </a:srgbClr>
              </a:gs>
              <a:gs pos="12500">
                <a:srgbClr val="01A78F">
                  <a:alpha val="100000"/>
                </a:srgbClr>
              </a:gs>
              <a:gs pos="25000">
                <a:srgbClr val="FFFF00">
                  <a:alpha val="100000"/>
                </a:srgbClr>
              </a:gs>
              <a:gs pos="37500">
                <a:srgbClr val="FF6633">
                  <a:alpha val="100000"/>
                </a:srgbClr>
              </a:gs>
              <a:gs pos="50000">
                <a:srgbClr val="FF3399">
                  <a:alpha val="100000"/>
                </a:srgbClr>
              </a:gs>
              <a:gs pos="62500">
                <a:srgbClr val="FF6633">
                  <a:alpha val="100000"/>
                </a:srgbClr>
              </a:gs>
              <a:gs pos="75000">
                <a:srgbClr val="FFFF00">
                  <a:alpha val="100000"/>
                </a:srgbClr>
              </a:gs>
              <a:gs pos="87500">
                <a:srgbClr val="01A78F">
                  <a:alpha val="100000"/>
                </a:srgbClr>
              </a:gs>
              <a:gs pos="100000">
                <a:srgbClr val="3366FF">
                  <a:alpha val="100000"/>
                </a:srgbClr>
              </a:gs>
            </a:gsLst>
            <a:lin ang="0" scaled="1"/>
            <a:tileRect/>
          </a:gradFill>
          <a:ln w="9525"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71702" name="椭圆 71701"/>
          <p:cNvSpPr/>
          <p:nvPr/>
        </p:nvSpPr>
        <p:spPr>
          <a:xfrm>
            <a:off x="6443663" y="1628775"/>
            <a:ext cx="649287" cy="649288"/>
          </a:xfrm>
          <a:prstGeom prst="ellipse">
            <a:avLst/>
          </a:prstGeom>
          <a:gradFill rotWithShape="1">
            <a:gsLst>
              <a:gs pos="0">
                <a:srgbClr val="FFF200">
                  <a:alpha val="100000"/>
                </a:srgbClr>
              </a:gs>
              <a:gs pos="45000">
                <a:srgbClr val="FF7A00">
                  <a:alpha val="100000"/>
                </a:srgbClr>
              </a:gs>
              <a:gs pos="70000">
                <a:srgbClr val="FF0300">
                  <a:alpha val="100000"/>
                </a:srgbClr>
              </a:gs>
              <a:gs pos="100000">
                <a:srgbClr val="4D0808">
                  <a:alpha val="100000"/>
                </a:srgbClr>
              </a:gs>
            </a:gsLst>
            <a:lin ang="5400000" scaled="1"/>
            <a:tileRect/>
          </a:gradFill>
          <a:ln w="9525" cap="flat" cmpd="sng">
            <a:solidFill>
              <a:schemeClr val="tx1"/>
            </a:solidFill>
            <a:prstDash val="solid"/>
            <a:headEnd type="none" w="med" len="med"/>
            <a:tailEnd type="none" w="med" len="med"/>
          </a:ln>
        </p:spPr>
        <p:txBody>
          <a:bodyPr wrap="none" anchor="ctr"/>
          <a:lstStyle/>
          <a:p>
            <a:pPr lvl="0" algn="ctr" eaLnBrk="1" hangingPunct="1"/>
            <a:r>
              <a:rPr lang="zh-CN" altLang="en-US" sz="4000" dirty="0">
                <a:solidFill>
                  <a:schemeClr val="bg1"/>
                </a:solidFill>
                <a:latin typeface="Arial" panose="020B0604020202020204" pitchFamily="34" charset="0"/>
                <a:ea typeface="方正舒体"/>
              </a:rPr>
              <a:t>须</a:t>
            </a:r>
          </a:p>
        </p:txBody>
      </p:sp>
      <p:sp>
        <p:nvSpPr>
          <p:cNvPr id="71703" name="椭圆 71702"/>
          <p:cNvSpPr/>
          <p:nvPr/>
        </p:nvSpPr>
        <p:spPr>
          <a:xfrm>
            <a:off x="2195513" y="1773238"/>
            <a:ext cx="863600" cy="431800"/>
          </a:xfrm>
          <a:prstGeom prst="ellipse">
            <a:avLst/>
          </a:prstGeom>
          <a:solidFill>
            <a:schemeClr val="tx1"/>
          </a:solidFill>
          <a:ln w="9525" cap="flat" cmpd="sng">
            <a:solidFill>
              <a:schemeClr val="tx1"/>
            </a:solidFill>
            <a:prstDash val="solid"/>
            <a:headEnd type="none" w="med" len="med"/>
            <a:tailEnd type="none" w="med" len="med"/>
          </a:ln>
        </p:spPr>
        <p:txBody>
          <a:bodyPr wrap="none" anchor="ctr"/>
          <a:lstStyle/>
          <a:p>
            <a:pPr lvl="0" algn="ctr" eaLnBrk="1" hangingPunct="1"/>
            <a:r>
              <a:rPr lang="zh-CN" altLang="en-US" sz="4000" dirty="0">
                <a:solidFill>
                  <a:srgbClr val="FF0000"/>
                </a:solidFill>
                <a:latin typeface="+mj-ea"/>
                <a:ea typeface="+mj-ea"/>
              </a:rPr>
              <a:t>望</a:t>
            </a:r>
          </a:p>
        </p:txBody>
      </p:sp>
      <p:sp>
        <p:nvSpPr>
          <p:cNvPr id="71704" name="直接连接符 71703"/>
          <p:cNvSpPr/>
          <p:nvPr/>
        </p:nvSpPr>
        <p:spPr>
          <a:xfrm>
            <a:off x="1547813" y="4222750"/>
            <a:ext cx="2160587" cy="0"/>
          </a:xfrm>
          <a:prstGeom prst="line">
            <a:avLst/>
          </a:prstGeom>
          <a:ln w="9525" cap="flat" cmpd="sng">
            <a:solidFill>
              <a:schemeClr val="tx1"/>
            </a:solidFill>
            <a:prstDash val="solid"/>
            <a:headEnd type="none" w="med" len="med"/>
            <a:tailEnd type="triangle" w="med" len="med"/>
          </a:ln>
        </p:spPr>
      </p:sp>
      <p:sp>
        <p:nvSpPr>
          <p:cNvPr id="71705" name="直接连接符 71704"/>
          <p:cNvSpPr/>
          <p:nvPr/>
        </p:nvSpPr>
        <p:spPr>
          <a:xfrm>
            <a:off x="5435600" y="4222750"/>
            <a:ext cx="2376488" cy="0"/>
          </a:xfrm>
          <a:prstGeom prst="line">
            <a:avLst/>
          </a:prstGeom>
          <a:ln w="9525" cap="flat" cmpd="sng">
            <a:solidFill>
              <a:schemeClr val="tx1"/>
            </a:solidFill>
            <a:prstDash val="solid"/>
            <a:headEnd type="none" w="med" len="med"/>
            <a:tailEnd type="triangle" w="med" len="med"/>
          </a:ln>
        </p:spPr>
      </p:sp>
      <p:sp>
        <p:nvSpPr>
          <p:cNvPr id="71706" name="线形标注 1 71705"/>
          <p:cNvSpPr/>
          <p:nvPr/>
        </p:nvSpPr>
        <p:spPr>
          <a:xfrm>
            <a:off x="0" y="765175"/>
            <a:ext cx="1506538" cy="855663"/>
          </a:xfrm>
          <a:prstGeom prst="borderCallout1">
            <a:avLst>
              <a:gd name="adj1" fmla="val 13356"/>
              <a:gd name="adj2" fmla="val 105060"/>
              <a:gd name="adj3" fmla="val 139519"/>
              <a:gd name="adj4" fmla="val 113699"/>
            </a:avLst>
          </a:prstGeom>
          <a:solidFill>
            <a:schemeClr val="bg1"/>
          </a:solidFill>
          <a:ln w="9525" cap="flat" cmpd="sng">
            <a:solidFill>
              <a:schemeClr val="tx1"/>
            </a:solidFill>
            <a:prstDash val="solid"/>
            <a:miter/>
            <a:headEnd type="none" w="med" len="med"/>
            <a:tailEnd type="none" w="med" len="med"/>
          </a:ln>
        </p:spPr>
        <p:txBody>
          <a:bodyPr anchor="ctr"/>
          <a:lstStyle/>
          <a:p>
            <a:pPr lvl="0" algn="ctr" eaLnBrk="1" hangingPunct="1"/>
            <a:r>
              <a:rPr lang="zh-CN" altLang="en-US" sz="2400" dirty="0">
                <a:latin typeface="宋体" panose="02010600030101010101" pitchFamily="2" charset="-122"/>
                <a:ea typeface="宋体" panose="02010600030101010101" pitchFamily="2" charset="-122"/>
              </a:rPr>
              <a:t>降雪冰冻地区之广</a:t>
            </a:r>
          </a:p>
        </p:txBody>
      </p:sp>
      <p:sp>
        <p:nvSpPr>
          <p:cNvPr id="71707" name="线形标注 1 71706"/>
          <p:cNvSpPr/>
          <p:nvPr/>
        </p:nvSpPr>
        <p:spPr>
          <a:xfrm>
            <a:off x="179388" y="2997200"/>
            <a:ext cx="1363662" cy="719138"/>
          </a:xfrm>
          <a:prstGeom prst="borderCallout1">
            <a:avLst>
              <a:gd name="adj1" fmla="val 15894"/>
              <a:gd name="adj2" fmla="val 105588"/>
              <a:gd name="adj3" fmla="val -20088"/>
              <a:gd name="adj4" fmla="val 110944"/>
            </a:avLst>
          </a:prstGeom>
          <a:solidFill>
            <a:schemeClr val="bg1"/>
          </a:solidFill>
          <a:ln w="9525" cap="flat" cmpd="sng">
            <a:solidFill>
              <a:schemeClr val="tx1"/>
            </a:solidFill>
            <a:prstDash val="solid"/>
            <a:miter/>
            <a:headEnd type="none" w="med" len="med"/>
            <a:tailEnd type="none" w="med" len="med"/>
          </a:ln>
        </p:spPr>
        <p:txBody>
          <a:bodyPr anchor="ctr"/>
          <a:lstStyle/>
          <a:p>
            <a:pPr lvl="0" algn="ctr" eaLnBrk="1" hangingPunct="1"/>
            <a:r>
              <a:rPr lang="zh-CN" altLang="en-US" sz="2400" dirty="0">
                <a:latin typeface="Arial" panose="020B0604020202020204" pitchFamily="34" charset="0"/>
                <a:ea typeface="宋体" panose="02010600030101010101" pitchFamily="2" charset="-122"/>
              </a:rPr>
              <a:t>寒冷程度之烈</a:t>
            </a:r>
          </a:p>
        </p:txBody>
      </p:sp>
      <p:sp>
        <p:nvSpPr>
          <p:cNvPr id="71708" name="线形标注 1 71707"/>
          <p:cNvSpPr/>
          <p:nvPr/>
        </p:nvSpPr>
        <p:spPr>
          <a:xfrm>
            <a:off x="5435600" y="1125538"/>
            <a:ext cx="1008063" cy="566737"/>
          </a:xfrm>
          <a:prstGeom prst="borderCallout1">
            <a:avLst>
              <a:gd name="adj1" fmla="val 20167"/>
              <a:gd name="adj2" fmla="val -7560"/>
              <a:gd name="adj3" fmla="val 155463"/>
              <a:gd name="adj4" fmla="val -19370"/>
            </a:avLst>
          </a:prstGeom>
          <a:solidFill>
            <a:schemeClr val="accent1"/>
          </a:solidFill>
          <a:ln w="9525" cap="flat" cmpd="sng">
            <a:solidFill>
              <a:schemeClr val="tx1"/>
            </a:solidFill>
            <a:prstDash val="solid"/>
            <a:miter/>
            <a:headEnd type="none" w="med" len="med"/>
            <a:tailEnd type="none" w="med" len="med"/>
          </a:ln>
        </p:spPr>
        <p:txBody>
          <a:bodyPr anchor="ctr"/>
          <a:lstStyle/>
          <a:p>
            <a:pPr lvl="0" algn="ctr" eaLnBrk="1" hangingPunct="1">
              <a:lnSpc>
                <a:spcPct val="75000"/>
              </a:lnSpc>
            </a:pPr>
            <a:r>
              <a:rPr lang="zh-CN" altLang="en-US" sz="2400" dirty="0">
                <a:solidFill>
                  <a:srgbClr val="FF0000"/>
                </a:solidFill>
                <a:latin typeface="宋体" panose="02010600030101010101" pitchFamily="2" charset="-122"/>
              </a:rPr>
              <a:t>对偶夸张</a:t>
            </a:r>
          </a:p>
        </p:txBody>
      </p:sp>
      <p:sp>
        <p:nvSpPr>
          <p:cNvPr id="71709" name="线形标注 1 71708"/>
          <p:cNvSpPr/>
          <p:nvPr/>
        </p:nvSpPr>
        <p:spPr>
          <a:xfrm>
            <a:off x="5440363" y="3243263"/>
            <a:ext cx="914400" cy="609600"/>
          </a:xfrm>
          <a:prstGeom prst="borderCallout1">
            <a:avLst>
              <a:gd name="adj1" fmla="val 18750"/>
              <a:gd name="adj2" fmla="val -8333"/>
              <a:gd name="adj3" fmla="val -52343"/>
              <a:gd name="adj4" fmla="val -16148"/>
            </a:avLst>
          </a:prstGeom>
          <a:solidFill>
            <a:schemeClr val="accent1"/>
          </a:solidFill>
          <a:ln w="9525" cap="flat" cmpd="sng">
            <a:solidFill>
              <a:schemeClr val="tx1"/>
            </a:solidFill>
            <a:prstDash val="solid"/>
            <a:miter/>
            <a:headEnd type="none" w="med" len="med"/>
            <a:tailEnd type="none" w="med" len="med"/>
          </a:ln>
        </p:spPr>
        <p:txBody>
          <a:bodyPr anchor="ctr"/>
          <a:lstStyle/>
          <a:p>
            <a:pPr lvl="0" algn="ctr" eaLnBrk="1" hangingPunct="1">
              <a:lnSpc>
                <a:spcPct val="75000"/>
              </a:lnSpc>
            </a:pPr>
            <a:r>
              <a:rPr lang="zh-CN" altLang="en-US" sz="2400" dirty="0">
                <a:solidFill>
                  <a:srgbClr val="FF0000"/>
                </a:solidFill>
                <a:latin typeface="+mn-ea"/>
                <a:ea typeface="+mn-ea"/>
              </a:rPr>
              <a:t>对偶比喻</a:t>
            </a:r>
          </a:p>
        </p:txBody>
      </p:sp>
      <p:sp>
        <p:nvSpPr>
          <p:cNvPr id="71710" name="线形标注 1 71709"/>
          <p:cNvSpPr/>
          <p:nvPr/>
        </p:nvSpPr>
        <p:spPr>
          <a:xfrm>
            <a:off x="8104188" y="1370013"/>
            <a:ext cx="914400" cy="609600"/>
          </a:xfrm>
          <a:prstGeom prst="borderCallout1">
            <a:avLst>
              <a:gd name="adj1" fmla="val 18750"/>
              <a:gd name="adj2" fmla="val -8333"/>
              <a:gd name="adj3" fmla="val 113282"/>
              <a:gd name="adj4" fmla="val -31944"/>
            </a:avLst>
          </a:prstGeom>
          <a:solidFill>
            <a:schemeClr val="accent1"/>
          </a:solidFill>
          <a:ln w="9525" cap="flat" cmpd="sng">
            <a:solidFill>
              <a:schemeClr val="tx1"/>
            </a:solidFill>
            <a:prstDash val="solid"/>
            <a:miter/>
            <a:headEnd type="none" w="med" len="med"/>
            <a:tailEnd type="none" w="med" len="med"/>
          </a:ln>
        </p:spPr>
        <p:txBody>
          <a:bodyPr anchor="ctr"/>
          <a:lstStyle/>
          <a:p>
            <a:pPr lvl="0" algn="ctr" eaLnBrk="1" hangingPunct="1">
              <a:lnSpc>
                <a:spcPct val="75000"/>
              </a:lnSpc>
            </a:pPr>
            <a:r>
              <a:rPr lang="zh-CN" altLang="en-US" sz="2400" dirty="0">
                <a:solidFill>
                  <a:srgbClr val="FF0000"/>
                </a:solidFill>
                <a:latin typeface="Arial" panose="020B0604020202020204" pitchFamily="34" charset="0"/>
                <a:ea typeface="方正舒体"/>
              </a:rPr>
              <a:t>比喻拟人</a:t>
            </a:r>
          </a:p>
        </p:txBody>
      </p:sp>
      <p:sp>
        <p:nvSpPr>
          <p:cNvPr id="71711" name="线形标注 1 71710"/>
          <p:cNvSpPr/>
          <p:nvPr/>
        </p:nvSpPr>
        <p:spPr>
          <a:xfrm>
            <a:off x="5376863" y="5229225"/>
            <a:ext cx="3024187" cy="1439863"/>
          </a:xfrm>
          <a:prstGeom prst="borderCallout1">
            <a:avLst>
              <a:gd name="adj1" fmla="val 7940"/>
              <a:gd name="adj2" fmla="val 102519"/>
              <a:gd name="adj3" fmla="val -162185"/>
              <a:gd name="adj4" fmla="val 105407"/>
            </a:avLst>
          </a:prstGeom>
          <a:solidFill>
            <a:schemeClr val="accent1"/>
          </a:solidFill>
          <a:ln w="9525" cap="flat" cmpd="sng">
            <a:solidFill>
              <a:schemeClr val="tx1"/>
            </a:solidFill>
            <a:prstDash val="solid"/>
            <a:miter/>
            <a:headEnd type="none" w="med" len="med"/>
            <a:tailEnd type="none" w="med" len="med"/>
          </a:ln>
        </p:spPr>
        <p:txBody>
          <a:bodyPr anchor="ctr"/>
          <a:lstStyle/>
          <a:p>
            <a:pPr lvl="0" algn="ctr" eaLnBrk="1" hangingPunct="1"/>
            <a:r>
              <a:rPr lang="zh-CN" altLang="en-US" sz="2400" dirty="0">
                <a:solidFill>
                  <a:srgbClr val="FF0000"/>
                </a:solidFill>
                <a:latin typeface="Arial" panose="020B0604020202020204" pitchFamily="34" charset="0"/>
                <a:ea typeface="宋体" panose="02010600030101010101" pitchFamily="2" charset="-122"/>
              </a:rPr>
              <a:t>对革命光明前途的形象预见，表现了革命领袖高瞻远瞩的十大胸怀和乐观精神</a:t>
            </a:r>
          </a:p>
        </p:txBody>
      </p:sp>
      <p:sp>
        <p:nvSpPr>
          <p:cNvPr id="22561" name="日期占位符 1"/>
          <p:cNvSpPr txBox="1">
            <a:spLocks noGrp="1"/>
          </p:cNvSpPr>
          <p:nvPr>
            <p:ph type="dt" sz="half"/>
          </p:nvPr>
        </p:nvSpPr>
        <p:spPr>
          <a:xfrm>
            <a:off x="685800" y="6248400"/>
            <a:ext cx="1905000" cy="457200"/>
          </a:xfrm>
          <a:prstGeom prst="rect">
            <a:avLst/>
          </a:prstGeom>
          <a:noFill/>
          <a:ln w="9525">
            <a:noFill/>
          </a:ln>
        </p:spPr>
        <p:txBody>
          <a:bodyPr/>
          <a:lstStyle/>
          <a:p>
            <a:pPr lvl="0" eaLnBrk="1" hangingPunct="1"/>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2541"/>
                                        </p:tgtEl>
                                        <p:attrNameLst>
                                          <p:attrName>style.visibility</p:attrName>
                                        </p:attrNameLst>
                                      </p:cBhvr>
                                      <p:to>
                                        <p:strVal val="visible"/>
                                      </p:to>
                                    </p:set>
                                    <p:animEffect transition="in" filter="wipe(down)">
                                      <p:cBhvr>
                                        <p:cTn id="7" dur="580">
                                          <p:stCondLst>
                                            <p:cond delay="0"/>
                                          </p:stCondLst>
                                        </p:cTn>
                                        <p:tgtEl>
                                          <p:spTgt spid="22541"/>
                                        </p:tgtEl>
                                      </p:cBhvr>
                                    </p:animEffect>
                                    <p:anim calcmode="lin" valueType="num">
                                      <p:cBhvr>
                                        <p:cTn id="8" dur="1822" tmFilter="0,0; 0.14,0.36; 0.43,0.73; 0.71,0.91; 1.0,1.0">
                                          <p:stCondLst>
                                            <p:cond delay="0"/>
                                          </p:stCondLst>
                                        </p:cTn>
                                        <p:tgtEl>
                                          <p:spTgt spid="2254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54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54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54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541"/>
                                        </p:tgtEl>
                                        <p:attrNameLst>
                                          <p:attrName>ppt_y</p:attrName>
                                        </p:attrNameLst>
                                      </p:cBhvr>
                                      <p:tavLst>
                                        <p:tav tm="0" fmla="#ppt_y-sin(pi*$)/81">
                                          <p:val>
                                            <p:fltVal val="0"/>
                                          </p:val>
                                        </p:tav>
                                        <p:tav tm="100000">
                                          <p:val>
                                            <p:fltVal val="1"/>
                                          </p:val>
                                        </p:tav>
                                      </p:tavLst>
                                    </p:anim>
                                    <p:animScale>
                                      <p:cBhvr>
                                        <p:cTn id="13" dur="26">
                                          <p:stCondLst>
                                            <p:cond delay="650"/>
                                          </p:stCondLst>
                                        </p:cTn>
                                        <p:tgtEl>
                                          <p:spTgt spid="22541"/>
                                        </p:tgtEl>
                                      </p:cBhvr>
                                      <p:to x="100000" y="60000"/>
                                    </p:animScale>
                                    <p:animScale>
                                      <p:cBhvr>
                                        <p:cTn id="14" dur="166" decel="50000">
                                          <p:stCondLst>
                                            <p:cond delay="676"/>
                                          </p:stCondLst>
                                        </p:cTn>
                                        <p:tgtEl>
                                          <p:spTgt spid="22541"/>
                                        </p:tgtEl>
                                      </p:cBhvr>
                                      <p:to x="100000" y="100000"/>
                                    </p:animScale>
                                    <p:animScale>
                                      <p:cBhvr>
                                        <p:cTn id="15" dur="26">
                                          <p:stCondLst>
                                            <p:cond delay="1312"/>
                                          </p:stCondLst>
                                        </p:cTn>
                                        <p:tgtEl>
                                          <p:spTgt spid="22541"/>
                                        </p:tgtEl>
                                      </p:cBhvr>
                                      <p:to x="100000" y="80000"/>
                                    </p:animScale>
                                    <p:animScale>
                                      <p:cBhvr>
                                        <p:cTn id="16" dur="166" decel="50000">
                                          <p:stCondLst>
                                            <p:cond delay="1338"/>
                                          </p:stCondLst>
                                        </p:cTn>
                                        <p:tgtEl>
                                          <p:spTgt spid="22541"/>
                                        </p:tgtEl>
                                      </p:cBhvr>
                                      <p:to x="100000" y="100000"/>
                                    </p:animScale>
                                    <p:animScale>
                                      <p:cBhvr>
                                        <p:cTn id="17" dur="26">
                                          <p:stCondLst>
                                            <p:cond delay="1642"/>
                                          </p:stCondLst>
                                        </p:cTn>
                                        <p:tgtEl>
                                          <p:spTgt spid="22541"/>
                                        </p:tgtEl>
                                      </p:cBhvr>
                                      <p:to x="100000" y="90000"/>
                                    </p:animScale>
                                    <p:animScale>
                                      <p:cBhvr>
                                        <p:cTn id="18" dur="166" decel="50000">
                                          <p:stCondLst>
                                            <p:cond delay="1668"/>
                                          </p:stCondLst>
                                        </p:cTn>
                                        <p:tgtEl>
                                          <p:spTgt spid="22541"/>
                                        </p:tgtEl>
                                      </p:cBhvr>
                                      <p:to x="100000" y="100000"/>
                                    </p:animScale>
                                    <p:animScale>
                                      <p:cBhvr>
                                        <p:cTn id="19" dur="26">
                                          <p:stCondLst>
                                            <p:cond delay="1808"/>
                                          </p:stCondLst>
                                        </p:cTn>
                                        <p:tgtEl>
                                          <p:spTgt spid="22541"/>
                                        </p:tgtEl>
                                      </p:cBhvr>
                                      <p:to x="100000" y="95000"/>
                                    </p:animScale>
                                    <p:animScale>
                                      <p:cBhvr>
                                        <p:cTn id="20" dur="166" decel="50000">
                                          <p:stCondLst>
                                            <p:cond delay="1834"/>
                                          </p:stCondLst>
                                        </p:cTn>
                                        <p:tgtEl>
                                          <p:spTgt spid="2254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168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71706"/>
                                        </p:tgtEl>
                                        <p:attrNameLst>
                                          <p:attrName>style.visibility</p:attrName>
                                        </p:attrNameLst>
                                      </p:cBhvr>
                                      <p:to>
                                        <p:strVal val="visible"/>
                                      </p:to>
                                    </p:set>
                                    <p:animEffect transition="in" filter="diamond(in)">
                                      <p:cBhvr>
                                        <p:cTn id="29" dur="1000"/>
                                        <p:tgtEl>
                                          <p:spTgt spid="71706"/>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32" fill="hold" grpId="0" nodeType="clickEffect">
                                  <p:stCondLst>
                                    <p:cond delay="0"/>
                                  </p:stCondLst>
                                  <p:childTnLst>
                                    <p:set>
                                      <p:cBhvr>
                                        <p:cTn id="33" dur="1" fill="hold">
                                          <p:stCondLst>
                                            <p:cond delay="0"/>
                                          </p:stCondLst>
                                        </p:cTn>
                                        <p:tgtEl>
                                          <p:spTgt spid="71707"/>
                                        </p:tgtEl>
                                        <p:attrNameLst>
                                          <p:attrName>style.visibility</p:attrName>
                                        </p:attrNameLst>
                                      </p:cBhvr>
                                      <p:to>
                                        <p:strVal val="visible"/>
                                      </p:to>
                                    </p:set>
                                    <p:animEffect transition="in" filter="diamond(out)">
                                      <p:cBhvr>
                                        <p:cTn id="34" dur="2000"/>
                                        <p:tgtEl>
                                          <p:spTgt spid="71707"/>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71688"/>
                                        </p:tgtEl>
                                        <p:attrNameLst>
                                          <p:attrName>style.visibility</p:attrName>
                                        </p:attrNameLst>
                                      </p:cBhvr>
                                      <p:to>
                                        <p:strVal val="visible"/>
                                      </p:to>
                                    </p:set>
                                  </p:childTnLst>
                                  <p:subTnLst>
                                    <p:audio>
                                      <p:cMediaNode>
                                        <p:cTn display="0" masterRel="sameClick">
                                          <p:stCondLst>
                                            <p:cond evt="begin" delay="0">
                                              <p:tn val="37"/>
                                            </p:cond>
                                          </p:stCondLst>
                                          <p:endCondLst>
                                            <p:cond evt="onStopAudio" delay="0">
                                              <p:tgtEl>
                                                <p:sldTgt/>
                                              </p:tgtEl>
                                            </p:cond>
                                          </p:endCondLst>
                                        </p:cTn>
                                        <p:tgtEl>
                                          <p:sndTgt r:embed="rId2" name="CHORD.WAV"/>
                                        </p:tgtEl>
                                      </p:cMediaNode>
                                    </p:audio>
                                  </p:sub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71704"/>
                                        </p:tgtEl>
                                        <p:attrNameLst>
                                          <p:attrName>style.visibility</p:attrName>
                                        </p:attrNameLst>
                                      </p:cBhvr>
                                      <p:to>
                                        <p:strVal val="visible"/>
                                      </p:to>
                                    </p:set>
                                    <p:animEffect transition="in" filter="wipe(left)">
                                      <p:cBhvr>
                                        <p:cTn id="43" dur="1000"/>
                                        <p:tgtEl>
                                          <p:spTgt spid="71704"/>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499"/>
                                          </p:stCondLst>
                                        </p:cTn>
                                        <p:tgtEl>
                                          <p:spTgt spid="71689"/>
                                        </p:tgtEl>
                                        <p:attrNameLst>
                                          <p:attrName>style.visibility</p:attrName>
                                        </p:attrNameLst>
                                      </p:cBhvr>
                                      <p:to>
                                        <p:strVal val="visible"/>
                                      </p:to>
                                    </p:set>
                                  </p:childTnLst>
                                  <p:subTnLst>
                                    <p:audio>
                                      <p:cMediaNode>
                                        <p:cTn display="0" masterRel="sameClick">
                                          <p:stCondLst>
                                            <p:cond evt="begin" delay="0">
                                              <p:tn val="46"/>
                                            </p:cond>
                                          </p:stCondLst>
                                          <p:endCondLst>
                                            <p:cond evt="onStopAudio" delay="0">
                                              <p:tgtEl>
                                                <p:sldTgt/>
                                              </p:tgtEl>
                                            </p:cond>
                                          </p:endCondLst>
                                        </p:cTn>
                                        <p:tgtEl>
                                          <p:sndTgt r:embed="rId2" name="CHORD.WAV"/>
                                        </p:tgtEl>
                                      </p:cMediaNode>
                                    </p:audio>
                                  </p:subTnLst>
                                </p:cTn>
                              </p:par>
                              <p:par>
                                <p:cTn id="48" presetID="22" presetClass="entr" presetSubtype="8" fill="hold" nodeType="withEffect">
                                  <p:stCondLst>
                                    <p:cond delay="0"/>
                                  </p:stCondLst>
                                  <p:childTnLst>
                                    <p:set>
                                      <p:cBhvr>
                                        <p:cTn id="49" dur="1" fill="hold">
                                          <p:stCondLst>
                                            <p:cond delay="0"/>
                                          </p:stCondLst>
                                        </p:cTn>
                                        <p:tgtEl>
                                          <p:spTgt spid="71699"/>
                                        </p:tgtEl>
                                        <p:attrNameLst>
                                          <p:attrName>style.visibility</p:attrName>
                                        </p:attrNameLst>
                                      </p:cBhvr>
                                      <p:to>
                                        <p:strVal val="visible"/>
                                      </p:to>
                                    </p:set>
                                    <p:animEffect transition="in" filter="wipe(left)">
                                      <p:cBhvr>
                                        <p:cTn id="50" dur="500"/>
                                        <p:tgtEl>
                                          <p:spTgt spid="71699"/>
                                        </p:tgtEl>
                                      </p:cBhvr>
                                    </p:animEffect>
                                  </p:childTnLst>
                                </p:cTn>
                              </p:par>
                            </p:childTnLst>
                          </p:cTn>
                        </p:par>
                      </p:childTnLst>
                    </p:cTn>
                  </p:par>
                  <p:par>
                    <p:cTn id="51" fill="hold">
                      <p:stCondLst>
                        <p:cond delay="indefinite"/>
                      </p:stCondLst>
                      <p:childTnLst>
                        <p:par>
                          <p:cTn id="52" fill="hold">
                            <p:stCondLst>
                              <p:cond delay="0"/>
                            </p:stCondLst>
                            <p:childTnLst>
                              <p:par>
                                <p:cTn id="53" presetID="6" presetClass="entr" presetSubtype="16" fill="hold" nodeType="clickEffect">
                                  <p:stCondLst>
                                    <p:cond delay="0"/>
                                  </p:stCondLst>
                                  <p:childTnLst>
                                    <p:set>
                                      <p:cBhvr>
                                        <p:cTn id="54" dur="1" fill="hold">
                                          <p:stCondLst>
                                            <p:cond delay="0"/>
                                          </p:stCondLst>
                                        </p:cTn>
                                        <p:tgtEl>
                                          <p:spTgt spid="71694"/>
                                        </p:tgtEl>
                                        <p:attrNameLst>
                                          <p:attrName>style.visibility</p:attrName>
                                        </p:attrNameLst>
                                      </p:cBhvr>
                                      <p:to>
                                        <p:strVal val="visible"/>
                                      </p:to>
                                    </p:set>
                                    <p:animEffect transition="in" filter="circle(in)">
                                      <p:cBhvr>
                                        <p:cTn id="55" dur="500"/>
                                        <p:tgtEl>
                                          <p:spTgt spid="71694"/>
                                        </p:tgtEl>
                                      </p:cBhvr>
                                    </p:animEffect>
                                  </p:childTnLst>
                                </p:cTn>
                              </p:par>
                              <p:par>
                                <p:cTn id="56" presetID="6" presetClass="entr" presetSubtype="16" fill="hold" grpId="0" nodeType="withEffect">
                                  <p:stCondLst>
                                    <p:cond delay="0"/>
                                  </p:stCondLst>
                                  <p:childTnLst>
                                    <p:set>
                                      <p:cBhvr>
                                        <p:cTn id="57" dur="1" fill="hold">
                                          <p:stCondLst>
                                            <p:cond delay="0"/>
                                          </p:stCondLst>
                                        </p:cTn>
                                        <p:tgtEl>
                                          <p:spTgt spid="71684"/>
                                        </p:tgtEl>
                                        <p:attrNameLst>
                                          <p:attrName>style.visibility</p:attrName>
                                        </p:attrNameLst>
                                      </p:cBhvr>
                                      <p:to>
                                        <p:strVal val="visible"/>
                                      </p:to>
                                    </p:set>
                                    <p:animEffect transition="in" filter="circle(in)">
                                      <p:cBhvr>
                                        <p:cTn id="58" dur="500"/>
                                        <p:tgtEl>
                                          <p:spTgt spid="71684"/>
                                        </p:tgtEl>
                                      </p:cBhvr>
                                    </p:animEffect>
                                  </p:childTnLst>
                                </p:cTn>
                              </p:par>
                            </p:childTnLst>
                          </p:cTn>
                        </p:par>
                      </p:childTnLst>
                    </p:cTn>
                  </p:par>
                  <p:par>
                    <p:cTn id="59" fill="hold">
                      <p:stCondLst>
                        <p:cond delay="indefinite"/>
                      </p:stCondLst>
                      <p:childTnLst>
                        <p:par>
                          <p:cTn id="60" fill="hold">
                            <p:stCondLst>
                              <p:cond delay="0"/>
                            </p:stCondLst>
                            <p:childTnLst>
                              <p:par>
                                <p:cTn id="61" presetID="6" presetClass="entr" presetSubtype="16" fill="hold" grpId="0" nodeType="clickEffect">
                                  <p:stCondLst>
                                    <p:cond delay="0"/>
                                  </p:stCondLst>
                                  <p:childTnLst>
                                    <p:set>
                                      <p:cBhvr>
                                        <p:cTn id="62" dur="1" fill="hold">
                                          <p:stCondLst>
                                            <p:cond delay="0"/>
                                          </p:stCondLst>
                                        </p:cTn>
                                        <p:tgtEl>
                                          <p:spTgt spid="71703"/>
                                        </p:tgtEl>
                                        <p:attrNameLst>
                                          <p:attrName>style.visibility</p:attrName>
                                        </p:attrNameLst>
                                      </p:cBhvr>
                                      <p:to>
                                        <p:strVal val="visible"/>
                                      </p:to>
                                    </p:set>
                                    <p:animEffect transition="in" filter="circle(in)">
                                      <p:cBhvr>
                                        <p:cTn id="63" dur="1000"/>
                                        <p:tgtEl>
                                          <p:spTgt spid="71703"/>
                                        </p:tgtEl>
                                      </p:cBhvr>
                                    </p:animEffect>
                                  </p:childTnLst>
                                </p:cTn>
                              </p:par>
                            </p:childTnLst>
                          </p:cTn>
                        </p:par>
                      </p:childTnLst>
                    </p:cTn>
                  </p:par>
                  <p:par>
                    <p:cTn id="64" fill="hold">
                      <p:stCondLst>
                        <p:cond delay="indefinite"/>
                      </p:stCondLst>
                      <p:childTnLst>
                        <p:par>
                          <p:cTn id="65" fill="hold">
                            <p:stCondLst>
                              <p:cond delay="0"/>
                            </p:stCondLst>
                            <p:childTnLst>
                              <p:par>
                                <p:cTn id="66" presetID="8" presetClass="entr" presetSubtype="16" fill="hold" nodeType="clickEffect">
                                  <p:stCondLst>
                                    <p:cond delay="0"/>
                                  </p:stCondLst>
                                  <p:childTnLst>
                                    <p:set>
                                      <p:cBhvr>
                                        <p:cTn id="67" dur="1" fill="hold">
                                          <p:stCondLst>
                                            <p:cond delay="0"/>
                                          </p:stCondLst>
                                        </p:cTn>
                                        <p:tgtEl>
                                          <p:spTgt spid="71695"/>
                                        </p:tgtEl>
                                        <p:attrNameLst>
                                          <p:attrName>style.visibility</p:attrName>
                                        </p:attrNameLst>
                                      </p:cBhvr>
                                      <p:to>
                                        <p:strVal val="visible"/>
                                      </p:to>
                                    </p:set>
                                    <p:animEffect transition="in" filter="diamond(in)">
                                      <p:cBhvr>
                                        <p:cTn id="68" dur="1000"/>
                                        <p:tgtEl>
                                          <p:spTgt spid="71695"/>
                                        </p:tgtEl>
                                      </p:cBhvr>
                                    </p:animEffect>
                                  </p:childTnLst>
                                </p:cTn>
                              </p:par>
                              <p:par>
                                <p:cTn id="69" presetID="8" presetClass="entr" presetSubtype="16" fill="hold" grpId="0" nodeType="withEffect">
                                  <p:stCondLst>
                                    <p:cond delay="0"/>
                                  </p:stCondLst>
                                  <p:childTnLst>
                                    <p:set>
                                      <p:cBhvr>
                                        <p:cTn id="70" dur="1" fill="hold">
                                          <p:stCondLst>
                                            <p:cond delay="0"/>
                                          </p:stCondLst>
                                        </p:cTn>
                                        <p:tgtEl>
                                          <p:spTgt spid="71708"/>
                                        </p:tgtEl>
                                        <p:attrNameLst>
                                          <p:attrName>style.visibility</p:attrName>
                                        </p:attrNameLst>
                                      </p:cBhvr>
                                      <p:to>
                                        <p:strVal val="visible"/>
                                      </p:to>
                                    </p:set>
                                    <p:animEffect transition="in" filter="diamond(in)">
                                      <p:cBhvr>
                                        <p:cTn id="71" dur="1000"/>
                                        <p:tgtEl>
                                          <p:spTgt spid="71708"/>
                                        </p:tgtEl>
                                      </p:cBhvr>
                                    </p:animEffect>
                                  </p:childTnLst>
                                </p:cTn>
                              </p:par>
                            </p:childTnLst>
                          </p:cTn>
                        </p:par>
                      </p:childTnLst>
                    </p:cTn>
                  </p:par>
                  <p:par>
                    <p:cTn id="72" fill="hold">
                      <p:stCondLst>
                        <p:cond delay="indefinite"/>
                      </p:stCondLst>
                      <p:childTnLst>
                        <p:par>
                          <p:cTn id="73" fill="hold">
                            <p:stCondLst>
                              <p:cond delay="0"/>
                            </p:stCondLst>
                            <p:childTnLst>
                              <p:par>
                                <p:cTn id="74" presetID="2" presetClass="entr" presetSubtype="1" fill="hold" grpId="0" nodeType="clickEffect">
                                  <p:stCondLst>
                                    <p:cond delay="0"/>
                                  </p:stCondLst>
                                  <p:childTnLst>
                                    <p:set>
                                      <p:cBhvr>
                                        <p:cTn id="75" dur="1" fill="hold">
                                          <p:stCondLst>
                                            <p:cond delay="0"/>
                                          </p:stCondLst>
                                        </p:cTn>
                                        <p:tgtEl>
                                          <p:spTgt spid="71685"/>
                                        </p:tgtEl>
                                        <p:attrNameLst>
                                          <p:attrName>style.visibility</p:attrName>
                                        </p:attrNameLst>
                                      </p:cBhvr>
                                      <p:to>
                                        <p:strVal val="visible"/>
                                      </p:to>
                                    </p:set>
                                    <p:anim calcmode="lin" valueType="num">
                                      <p:cBhvr additive="base">
                                        <p:cTn id="76" dur="500" fill="hold"/>
                                        <p:tgtEl>
                                          <p:spTgt spid="71685"/>
                                        </p:tgtEl>
                                        <p:attrNameLst>
                                          <p:attrName>ppt_x</p:attrName>
                                        </p:attrNameLst>
                                      </p:cBhvr>
                                      <p:tavLst>
                                        <p:tav tm="0">
                                          <p:val>
                                            <p:strVal val="#ppt_x"/>
                                          </p:val>
                                        </p:tav>
                                        <p:tav tm="100000">
                                          <p:val>
                                            <p:strVal val="#ppt_x"/>
                                          </p:val>
                                        </p:tav>
                                      </p:tavLst>
                                    </p:anim>
                                    <p:anim calcmode="lin" valueType="num">
                                      <p:cBhvr additive="base">
                                        <p:cTn id="77" dur="500" fill="hold"/>
                                        <p:tgtEl>
                                          <p:spTgt spid="71685"/>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74"/>
                                            </p:cond>
                                          </p:stCondLst>
                                          <p:endCondLst>
                                            <p:cond evt="onStopAudio" delay="0">
                                              <p:tgtEl>
                                                <p:sldTgt/>
                                              </p:tgtEl>
                                            </p:cond>
                                          </p:endCondLst>
                                        </p:cTn>
                                        <p:tgtEl>
                                          <p:sndTgt r:embed="rId3" name="LASER.WAV"/>
                                        </p:tgtEl>
                                      </p:cMediaNode>
                                    </p:audio>
                                  </p:subTnLst>
                                </p:cTn>
                              </p:par>
                            </p:childTnLst>
                          </p:cTn>
                        </p:par>
                      </p:childTnLst>
                    </p:cTn>
                  </p:par>
                  <p:par>
                    <p:cTn id="78" fill="hold">
                      <p:stCondLst>
                        <p:cond delay="indefinite"/>
                      </p:stCondLst>
                      <p:childTnLst>
                        <p:par>
                          <p:cTn id="79" fill="hold">
                            <p:stCondLst>
                              <p:cond delay="0"/>
                            </p:stCondLst>
                            <p:childTnLst>
                              <p:par>
                                <p:cTn id="80" presetID="8" presetClass="entr" presetSubtype="32" fill="hold" nodeType="clickEffect">
                                  <p:stCondLst>
                                    <p:cond delay="0"/>
                                  </p:stCondLst>
                                  <p:childTnLst>
                                    <p:set>
                                      <p:cBhvr>
                                        <p:cTn id="81" dur="1" fill="hold">
                                          <p:stCondLst>
                                            <p:cond delay="0"/>
                                          </p:stCondLst>
                                        </p:cTn>
                                        <p:tgtEl>
                                          <p:spTgt spid="71696"/>
                                        </p:tgtEl>
                                        <p:attrNameLst>
                                          <p:attrName>style.visibility</p:attrName>
                                        </p:attrNameLst>
                                      </p:cBhvr>
                                      <p:to>
                                        <p:strVal val="visible"/>
                                      </p:to>
                                    </p:set>
                                    <p:animEffect transition="in" filter="diamond(out)">
                                      <p:cBhvr>
                                        <p:cTn id="82" dur="1000"/>
                                        <p:tgtEl>
                                          <p:spTgt spid="71696"/>
                                        </p:tgtEl>
                                      </p:cBhvr>
                                    </p:animEffect>
                                  </p:childTnLst>
                                </p:cTn>
                              </p:par>
                              <p:par>
                                <p:cTn id="83" presetID="8" presetClass="entr" presetSubtype="32" fill="hold" grpId="0" nodeType="withEffect">
                                  <p:stCondLst>
                                    <p:cond delay="0"/>
                                  </p:stCondLst>
                                  <p:childTnLst>
                                    <p:set>
                                      <p:cBhvr>
                                        <p:cTn id="84" dur="1" fill="hold">
                                          <p:stCondLst>
                                            <p:cond delay="0"/>
                                          </p:stCondLst>
                                        </p:cTn>
                                        <p:tgtEl>
                                          <p:spTgt spid="71709"/>
                                        </p:tgtEl>
                                        <p:attrNameLst>
                                          <p:attrName>style.visibility</p:attrName>
                                        </p:attrNameLst>
                                      </p:cBhvr>
                                      <p:to>
                                        <p:strVal val="visible"/>
                                      </p:to>
                                    </p:set>
                                    <p:animEffect transition="in" filter="diamond(out)">
                                      <p:cBhvr>
                                        <p:cTn id="85" dur="1000"/>
                                        <p:tgtEl>
                                          <p:spTgt spid="71709"/>
                                        </p:tgtEl>
                                      </p:cBhvr>
                                    </p:animEffect>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71686"/>
                                        </p:tgtEl>
                                        <p:attrNameLst>
                                          <p:attrName>style.visibility</p:attrName>
                                        </p:attrNameLst>
                                      </p:cBhvr>
                                      <p:to>
                                        <p:strVal val="visible"/>
                                      </p:to>
                                    </p:set>
                                    <p:anim calcmode="lin" valueType="num">
                                      <p:cBhvr additive="base">
                                        <p:cTn id="90" dur="500" fill="hold"/>
                                        <p:tgtEl>
                                          <p:spTgt spid="71686"/>
                                        </p:tgtEl>
                                        <p:attrNameLst>
                                          <p:attrName>ppt_x</p:attrName>
                                        </p:attrNameLst>
                                      </p:cBhvr>
                                      <p:tavLst>
                                        <p:tav tm="0">
                                          <p:val>
                                            <p:strVal val="#ppt_x"/>
                                          </p:val>
                                        </p:tav>
                                        <p:tav tm="100000">
                                          <p:val>
                                            <p:strVal val="#ppt_x"/>
                                          </p:val>
                                        </p:tav>
                                      </p:tavLst>
                                    </p:anim>
                                    <p:anim calcmode="lin" valueType="num">
                                      <p:cBhvr additive="base">
                                        <p:cTn id="91" dur="500" fill="hold"/>
                                        <p:tgtEl>
                                          <p:spTgt spid="7168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8"/>
                                            </p:cond>
                                          </p:stCondLst>
                                          <p:endCondLst>
                                            <p:cond evt="onStopAudio" delay="0">
                                              <p:tgtEl>
                                                <p:sldTgt/>
                                              </p:tgtEl>
                                            </p:cond>
                                          </p:endCondLst>
                                        </p:cTn>
                                        <p:tgtEl>
                                          <p:sndTgt r:embed="rId3" name="LASER.WAV"/>
                                        </p:tgtEl>
                                      </p:cMediaNode>
                                    </p:audio>
                                  </p:subTnLst>
                                </p:cTn>
                              </p:par>
                            </p:childTnLst>
                          </p:cTn>
                        </p:par>
                      </p:childTnLst>
                    </p:cTn>
                  </p:par>
                  <p:par>
                    <p:cTn id="92" fill="hold">
                      <p:stCondLst>
                        <p:cond delay="indefinite"/>
                      </p:stCondLst>
                      <p:childTnLst>
                        <p:par>
                          <p:cTn id="93" fill="hold">
                            <p:stCondLst>
                              <p:cond delay="0"/>
                            </p:stCondLst>
                            <p:childTnLst>
                              <p:par>
                                <p:cTn id="94" presetID="6" presetClass="entr" presetSubtype="16" fill="hold" nodeType="clickEffect">
                                  <p:stCondLst>
                                    <p:cond delay="0"/>
                                  </p:stCondLst>
                                  <p:childTnLst>
                                    <p:set>
                                      <p:cBhvr>
                                        <p:cTn id="95" dur="1" fill="hold">
                                          <p:stCondLst>
                                            <p:cond delay="0"/>
                                          </p:stCondLst>
                                        </p:cTn>
                                        <p:tgtEl>
                                          <p:spTgt spid="71700"/>
                                        </p:tgtEl>
                                        <p:attrNameLst>
                                          <p:attrName>style.visibility</p:attrName>
                                        </p:attrNameLst>
                                      </p:cBhvr>
                                      <p:to>
                                        <p:strVal val="visible"/>
                                      </p:to>
                                    </p:set>
                                    <p:animEffect transition="in" filter="circle(in)">
                                      <p:cBhvr>
                                        <p:cTn id="96" dur="500"/>
                                        <p:tgtEl>
                                          <p:spTgt spid="71700"/>
                                        </p:tgtEl>
                                      </p:cBhvr>
                                    </p:animEffec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childTnLst>
                                    <p:set>
                                      <p:cBhvr>
                                        <p:cTn id="100" dur="1" fill="hold">
                                          <p:stCondLst>
                                            <p:cond delay="499"/>
                                          </p:stCondLst>
                                        </p:cTn>
                                        <p:tgtEl>
                                          <p:spTgt spid="71690"/>
                                        </p:tgtEl>
                                        <p:attrNameLst>
                                          <p:attrName>style.visibility</p:attrName>
                                        </p:attrNameLst>
                                      </p:cBhvr>
                                      <p:to>
                                        <p:strVal val="visible"/>
                                      </p:to>
                                    </p:set>
                                  </p:childTnLst>
                                  <p:subTnLst>
                                    <p:audio>
                                      <p:cMediaNode>
                                        <p:cTn display="0" masterRel="sameClick">
                                          <p:stCondLst>
                                            <p:cond evt="begin" delay="0">
                                              <p:tn val="99"/>
                                            </p:cond>
                                          </p:stCondLst>
                                          <p:endCondLst>
                                            <p:cond evt="onStopAudio" delay="0">
                                              <p:tgtEl>
                                                <p:sldTgt/>
                                              </p:tgtEl>
                                            </p:cond>
                                          </p:endCondLst>
                                        </p:cTn>
                                        <p:tgtEl>
                                          <p:sndTgt r:embed="rId2" name="CHORD.WAV"/>
                                        </p:tgtEl>
                                      </p:cMediaNode>
                                    </p:audio>
                                  </p:sub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nodeType="clickEffect">
                                  <p:stCondLst>
                                    <p:cond delay="0"/>
                                  </p:stCondLst>
                                  <p:childTnLst>
                                    <p:set>
                                      <p:cBhvr>
                                        <p:cTn id="104" dur="1" fill="hold">
                                          <p:stCondLst>
                                            <p:cond delay="0"/>
                                          </p:stCondLst>
                                        </p:cTn>
                                        <p:tgtEl>
                                          <p:spTgt spid="71705"/>
                                        </p:tgtEl>
                                        <p:attrNameLst>
                                          <p:attrName>style.visibility</p:attrName>
                                        </p:attrNameLst>
                                      </p:cBhvr>
                                      <p:to>
                                        <p:strVal val="visible"/>
                                      </p:to>
                                    </p:set>
                                    <p:animEffect transition="in" filter="wipe(left)">
                                      <p:cBhvr>
                                        <p:cTn id="105" dur="500"/>
                                        <p:tgtEl>
                                          <p:spTgt spid="71705"/>
                                        </p:tgtEl>
                                      </p:cBhvr>
                                    </p:animEffect>
                                  </p:childTnLst>
                                </p:cTn>
                              </p:par>
                            </p:childTnLst>
                          </p:cTn>
                        </p:par>
                      </p:childTnLst>
                    </p:cTn>
                  </p:par>
                  <p:par>
                    <p:cTn id="106" fill="hold">
                      <p:stCondLst>
                        <p:cond delay="indefinite"/>
                      </p:stCondLst>
                      <p:childTnLst>
                        <p:par>
                          <p:cTn id="107" fill="hold">
                            <p:stCondLst>
                              <p:cond delay="0"/>
                            </p:stCondLst>
                            <p:childTnLst>
                              <p:par>
                                <p:cTn id="108" presetID="1" presetClass="entr" presetSubtype="0" fill="hold" grpId="0" nodeType="clickEffect">
                                  <p:stCondLst>
                                    <p:cond delay="0"/>
                                  </p:stCondLst>
                                  <p:childTnLst>
                                    <p:set>
                                      <p:cBhvr>
                                        <p:cTn id="109" dur="1" fill="hold">
                                          <p:stCondLst>
                                            <p:cond delay="499"/>
                                          </p:stCondLst>
                                        </p:cTn>
                                        <p:tgtEl>
                                          <p:spTgt spid="71691"/>
                                        </p:tgtEl>
                                        <p:attrNameLst>
                                          <p:attrName>style.visibility</p:attrName>
                                        </p:attrNameLst>
                                      </p:cBhvr>
                                      <p:to>
                                        <p:strVal val="visible"/>
                                      </p:to>
                                    </p:set>
                                  </p:childTnLst>
                                  <p:subTnLst>
                                    <p:audio>
                                      <p:cMediaNode>
                                        <p:cTn display="0" masterRel="sameClick">
                                          <p:stCondLst>
                                            <p:cond evt="begin" delay="0">
                                              <p:tn val="108"/>
                                            </p:cond>
                                          </p:stCondLst>
                                          <p:endCondLst>
                                            <p:cond evt="onStopAudio" delay="0">
                                              <p:tgtEl>
                                                <p:sldTgt/>
                                              </p:tgtEl>
                                            </p:cond>
                                          </p:endCondLst>
                                        </p:cTn>
                                        <p:tgtEl>
                                          <p:sndTgt r:embed="rId2" name="CHORD.WAV"/>
                                        </p:tgtEl>
                                      </p:cMediaNode>
                                    </p:audio>
                                  </p:subTnLst>
                                </p:cTn>
                              </p:par>
                            </p:childTnLst>
                          </p:cTn>
                        </p:par>
                      </p:childTnLst>
                    </p:cTn>
                  </p:par>
                  <p:par>
                    <p:cTn id="110" fill="hold">
                      <p:stCondLst>
                        <p:cond delay="indefinite"/>
                      </p:stCondLst>
                      <p:childTnLst>
                        <p:par>
                          <p:cTn id="111" fill="hold">
                            <p:stCondLst>
                              <p:cond delay="0"/>
                            </p:stCondLst>
                            <p:childTnLst>
                              <p:par>
                                <p:cTn id="112" presetID="1" presetClass="entr" presetSubtype="0" fill="hold" grpId="0" nodeType="clickEffect">
                                  <p:stCondLst>
                                    <p:cond delay="0"/>
                                  </p:stCondLst>
                                  <p:childTnLst>
                                    <p:set>
                                      <p:cBhvr>
                                        <p:cTn id="113" dur="1" fill="hold">
                                          <p:stCondLst>
                                            <p:cond delay="499"/>
                                          </p:stCondLst>
                                        </p:cTn>
                                        <p:tgtEl>
                                          <p:spTgt spid="71687"/>
                                        </p:tgtEl>
                                        <p:attrNameLst>
                                          <p:attrName>style.visibility</p:attrName>
                                        </p:attrNameLst>
                                      </p:cBhvr>
                                      <p:to>
                                        <p:strVal val="visible"/>
                                      </p:to>
                                    </p:set>
                                  </p:childTnLst>
                                </p:cTn>
                              </p:par>
                            </p:childTnLst>
                          </p:cTn>
                        </p:par>
                      </p:childTnLst>
                    </p:cTn>
                  </p:par>
                  <p:par>
                    <p:cTn id="114" fill="hold">
                      <p:stCondLst>
                        <p:cond delay="indefinite"/>
                      </p:stCondLst>
                      <p:childTnLst>
                        <p:par>
                          <p:cTn id="115" fill="hold">
                            <p:stCondLst>
                              <p:cond delay="0"/>
                            </p:stCondLst>
                            <p:childTnLst>
                              <p:par>
                                <p:cTn id="116" presetID="2" presetClass="entr" presetSubtype="12" fill="hold" grpId="0" nodeType="clickEffect">
                                  <p:stCondLst>
                                    <p:cond delay="0"/>
                                  </p:stCondLst>
                                  <p:childTnLst>
                                    <p:set>
                                      <p:cBhvr>
                                        <p:cTn id="117" dur="1" fill="hold">
                                          <p:stCondLst>
                                            <p:cond delay="0"/>
                                          </p:stCondLst>
                                        </p:cTn>
                                        <p:tgtEl>
                                          <p:spTgt spid="71702"/>
                                        </p:tgtEl>
                                        <p:attrNameLst>
                                          <p:attrName>style.visibility</p:attrName>
                                        </p:attrNameLst>
                                      </p:cBhvr>
                                      <p:to>
                                        <p:strVal val="visible"/>
                                      </p:to>
                                    </p:set>
                                    <p:anim calcmode="lin" valueType="num">
                                      <p:cBhvr additive="base">
                                        <p:cTn id="118" dur="500" fill="hold"/>
                                        <p:tgtEl>
                                          <p:spTgt spid="71702"/>
                                        </p:tgtEl>
                                        <p:attrNameLst>
                                          <p:attrName>ppt_x</p:attrName>
                                        </p:attrNameLst>
                                      </p:cBhvr>
                                      <p:tavLst>
                                        <p:tav tm="0">
                                          <p:val>
                                            <p:strVal val="0-#ppt_w/2"/>
                                          </p:val>
                                        </p:tav>
                                        <p:tav tm="100000">
                                          <p:val>
                                            <p:strVal val="#ppt_x"/>
                                          </p:val>
                                        </p:tav>
                                      </p:tavLst>
                                    </p:anim>
                                    <p:anim calcmode="lin" valueType="num">
                                      <p:cBhvr additive="base">
                                        <p:cTn id="119" dur="500" fill="hold"/>
                                        <p:tgtEl>
                                          <p:spTgt spid="71702"/>
                                        </p:tgtEl>
                                        <p:attrNameLst>
                                          <p:attrName>ppt_y</p:attrName>
                                        </p:attrNameLst>
                                      </p:cBhvr>
                                      <p:tavLst>
                                        <p:tav tm="0">
                                          <p:val>
                                            <p:strVal val="1+#ppt_h/2"/>
                                          </p:val>
                                        </p:tav>
                                        <p:tav tm="100000">
                                          <p:val>
                                            <p:strVal val="#ppt_y"/>
                                          </p:val>
                                        </p:tav>
                                      </p:tavLst>
                                    </p:anim>
                                  </p:childTnLst>
                                </p:cTn>
                              </p:par>
                              <p:par>
                                <p:cTn id="120" presetID="2" presetClass="entr" presetSubtype="12" fill="hold" nodeType="withEffect">
                                  <p:stCondLst>
                                    <p:cond delay="0"/>
                                  </p:stCondLst>
                                  <p:childTnLst>
                                    <p:set>
                                      <p:cBhvr>
                                        <p:cTn id="121" dur="1" fill="hold">
                                          <p:stCondLst>
                                            <p:cond delay="0"/>
                                          </p:stCondLst>
                                        </p:cTn>
                                        <p:tgtEl>
                                          <p:spTgt spid="71701"/>
                                        </p:tgtEl>
                                        <p:attrNameLst>
                                          <p:attrName>style.visibility</p:attrName>
                                        </p:attrNameLst>
                                      </p:cBhvr>
                                      <p:to>
                                        <p:strVal val="visible"/>
                                      </p:to>
                                    </p:set>
                                    <p:anim calcmode="lin" valueType="num">
                                      <p:cBhvr additive="base">
                                        <p:cTn id="122" dur="500" fill="hold"/>
                                        <p:tgtEl>
                                          <p:spTgt spid="71701"/>
                                        </p:tgtEl>
                                        <p:attrNameLst>
                                          <p:attrName>ppt_x</p:attrName>
                                        </p:attrNameLst>
                                      </p:cBhvr>
                                      <p:tavLst>
                                        <p:tav tm="0">
                                          <p:val>
                                            <p:strVal val="0-#ppt_w/2"/>
                                          </p:val>
                                        </p:tav>
                                        <p:tav tm="100000">
                                          <p:val>
                                            <p:strVal val="#ppt_x"/>
                                          </p:val>
                                        </p:tav>
                                      </p:tavLst>
                                    </p:anim>
                                    <p:anim calcmode="lin" valueType="num">
                                      <p:cBhvr additive="base">
                                        <p:cTn id="123" dur="500" fill="hold"/>
                                        <p:tgtEl>
                                          <p:spTgt spid="71701"/>
                                        </p:tgtEl>
                                        <p:attrNameLst>
                                          <p:attrName>ppt_y</p:attrName>
                                        </p:attrNameLst>
                                      </p:cBhvr>
                                      <p:tavLst>
                                        <p:tav tm="0">
                                          <p:val>
                                            <p:strVal val="1+#ppt_h/2"/>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18" presetClass="entr" presetSubtype="12" fill="hold" grpId="0" nodeType="clickEffect">
                                  <p:stCondLst>
                                    <p:cond delay="0"/>
                                  </p:stCondLst>
                                  <p:childTnLst>
                                    <p:set>
                                      <p:cBhvr>
                                        <p:cTn id="127" dur="1" fill="hold">
                                          <p:stCondLst>
                                            <p:cond delay="0"/>
                                          </p:stCondLst>
                                        </p:cTn>
                                        <p:tgtEl>
                                          <p:spTgt spid="71710"/>
                                        </p:tgtEl>
                                        <p:attrNameLst>
                                          <p:attrName>style.visibility</p:attrName>
                                        </p:attrNameLst>
                                      </p:cBhvr>
                                      <p:to>
                                        <p:strVal val="visible"/>
                                      </p:to>
                                    </p:set>
                                    <p:animEffect transition="in" filter="strips(downLeft)">
                                      <p:cBhvr>
                                        <p:cTn id="128" dur="500"/>
                                        <p:tgtEl>
                                          <p:spTgt spid="71710"/>
                                        </p:tgtEl>
                                      </p:cBhvr>
                                    </p:animEffect>
                                  </p:childTnLst>
                                </p:cTn>
                              </p:par>
                            </p:childTnLst>
                          </p:cTn>
                        </p:par>
                      </p:childTnLst>
                    </p:cTn>
                  </p:par>
                  <p:par>
                    <p:cTn id="129" fill="hold">
                      <p:stCondLst>
                        <p:cond delay="indefinite"/>
                      </p:stCondLst>
                      <p:childTnLst>
                        <p:par>
                          <p:cTn id="130" fill="hold">
                            <p:stCondLst>
                              <p:cond delay="0"/>
                            </p:stCondLst>
                            <p:childTnLst>
                              <p:par>
                                <p:cTn id="131" presetID="8" presetClass="entr" presetSubtype="16" fill="hold" grpId="0" nodeType="clickEffect">
                                  <p:stCondLst>
                                    <p:cond delay="0"/>
                                  </p:stCondLst>
                                  <p:childTnLst>
                                    <p:set>
                                      <p:cBhvr>
                                        <p:cTn id="132" dur="1" fill="hold">
                                          <p:stCondLst>
                                            <p:cond delay="0"/>
                                          </p:stCondLst>
                                        </p:cTn>
                                        <p:tgtEl>
                                          <p:spTgt spid="71711"/>
                                        </p:tgtEl>
                                        <p:attrNameLst>
                                          <p:attrName>style.visibility</p:attrName>
                                        </p:attrNameLst>
                                      </p:cBhvr>
                                      <p:to>
                                        <p:strVal val="visible"/>
                                      </p:to>
                                    </p:set>
                                    <p:animEffect transition="in" filter="diamond(in)">
                                      <p:cBhvr>
                                        <p:cTn id="133" dur="500"/>
                                        <p:tgtEl>
                                          <p:spTgt spid="71711"/>
                                        </p:tgtEl>
                                      </p:cBhvr>
                                    </p:animEffect>
                                  </p:childTnLst>
                                </p:cTn>
                              </p:par>
                            </p:childTnLst>
                          </p:cTn>
                        </p:par>
                      </p:childTnLst>
                    </p:cTn>
                  </p:par>
                  <p:par>
                    <p:cTn id="134" fill="hold">
                      <p:stCondLst>
                        <p:cond delay="indefinite"/>
                      </p:stCondLst>
                      <p:childTnLst>
                        <p:par>
                          <p:cTn id="135" fill="hold">
                            <p:stCondLst>
                              <p:cond delay="0"/>
                            </p:stCondLst>
                            <p:childTnLst>
                              <p:par>
                                <p:cTn id="136" presetID="12" presetClass="entr" presetSubtype="4" fill="hold" grpId="0" nodeType="clickEffect">
                                  <p:stCondLst>
                                    <p:cond delay="0"/>
                                  </p:stCondLst>
                                  <p:childTnLst>
                                    <p:set>
                                      <p:cBhvr>
                                        <p:cTn id="137" dur="1" fill="hold">
                                          <p:stCondLst>
                                            <p:cond delay="0"/>
                                          </p:stCondLst>
                                        </p:cTn>
                                        <p:tgtEl>
                                          <p:spTgt spid="71698"/>
                                        </p:tgtEl>
                                        <p:attrNameLst>
                                          <p:attrName>style.visibility</p:attrName>
                                        </p:attrNameLst>
                                      </p:cBhvr>
                                      <p:to>
                                        <p:strVal val="visible"/>
                                      </p:to>
                                    </p:set>
                                    <p:animEffect transition="in" filter="slide(fromBottom)">
                                      <p:cBhvr>
                                        <p:cTn id="138" dur="1000"/>
                                        <p:tgtEl>
                                          <p:spTgt spid="71698"/>
                                        </p:tgtEl>
                                      </p:cBhvr>
                                    </p:animEffect>
                                  </p:childTnLst>
                                  <p:subTnLst>
                                    <p:audio>
                                      <p:cMediaNode>
                                        <p:cTn display="0" masterRel="sameClick">
                                          <p:stCondLst>
                                            <p:cond evt="begin" delay="0">
                                              <p:tn val="136"/>
                                            </p:cond>
                                          </p:stCondLst>
                                          <p:endCondLst>
                                            <p:cond evt="onStopAudio" delay="0">
                                              <p:tgtEl>
                                                <p:sldTgt/>
                                              </p:tgtEl>
                                            </p:cond>
                                          </p:endCondLst>
                                        </p:cTn>
                                        <p:tgtEl>
                                          <p:sndTgt r:embed="rId2" name="CHORD.WAV"/>
                                        </p:tgtEl>
                                      </p:cMediaNode>
                                    </p:audio>
                                  </p:subTnLst>
                                </p:cTn>
                              </p:par>
                            </p:childTnLst>
                          </p:cTn>
                        </p:par>
                      </p:childTnLst>
                    </p:cTn>
                  </p:par>
                  <p:par>
                    <p:cTn id="139" fill="hold">
                      <p:stCondLst>
                        <p:cond delay="indefinite"/>
                      </p:stCondLst>
                      <p:childTnLst>
                        <p:par>
                          <p:cTn id="140" fill="hold">
                            <p:stCondLst>
                              <p:cond delay="0"/>
                            </p:stCondLst>
                            <p:childTnLst>
                              <p:par>
                                <p:cTn id="141" presetID="12" presetClass="entr" presetSubtype="4" fill="hold" grpId="0" nodeType="clickEffect">
                                  <p:stCondLst>
                                    <p:cond delay="0"/>
                                  </p:stCondLst>
                                  <p:childTnLst>
                                    <p:set>
                                      <p:cBhvr>
                                        <p:cTn id="142" dur="1" fill="hold">
                                          <p:stCondLst>
                                            <p:cond delay="0"/>
                                          </p:stCondLst>
                                        </p:cTn>
                                        <p:tgtEl>
                                          <p:spTgt spid="71692"/>
                                        </p:tgtEl>
                                        <p:attrNameLst>
                                          <p:attrName>style.visibility</p:attrName>
                                        </p:attrNameLst>
                                      </p:cBhvr>
                                      <p:to>
                                        <p:strVal val="visible"/>
                                      </p:to>
                                    </p:set>
                                    <p:animEffect transition="in" filter="slide(fromBottom)">
                                      <p:cBhvr>
                                        <p:cTn id="143" dur="500"/>
                                        <p:tgtEl>
                                          <p:spTgt spid="71692"/>
                                        </p:tgtEl>
                                      </p:cBhvr>
                                    </p:animEffect>
                                  </p:childTnLst>
                                  <p:subTnLst>
                                    <p:audio>
                                      <p:cMediaNode>
                                        <p:cTn display="0" masterRel="sameClick">
                                          <p:stCondLst>
                                            <p:cond evt="begin" delay="0">
                                              <p:tn val="141"/>
                                            </p:cond>
                                          </p:stCondLst>
                                          <p:endCondLst>
                                            <p:cond evt="onStopAudio" delay="0">
                                              <p:tgtEl>
                                                <p:sldTgt/>
                                              </p:tgtEl>
                                            </p:cond>
                                          </p:endCondLst>
                                        </p:cTn>
                                        <p:tgtEl>
                                          <p:sndTgt r:embed="rId2" name="CHORD.WAV"/>
                                        </p:tgtEl>
                                      </p:cMediaNode>
                                    </p:audio>
                                  </p:subTnLst>
                                </p:cTn>
                              </p:par>
                            </p:childTnLst>
                          </p:cTn>
                        </p:par>
                      </p:childTnLst>
                    </p:cTn>
                  </p:par>
                  <p:par>
                    <p:cTn id="144" fill="hold">
                      <p:stCondLst>
                        <p:cond delay="indefinite"/>
                      </p:stCondLst>
                      <p:childTnLst>
                        <p:par>
                          <p:cTn id="145" fill="hold">
                            <p:stCondLst>
                              <p:cond delay="0"/>
                            </p:stCondLst>
                            <p:childTnLst>
                              <p:par>
                                <p:cTn id="146" presetID="26" presetClass="entr" presetSubtype="0" fill="hold" nodeType="clickEffect">
                                  <p:stCondLst>
                                    <p:cond delay="0"/>
                                  </p:stCondLst>
                                  <p:childTnLst>
                                    <p:set>
                                      <p:cBhvr>
                                        <p:cTn id="147" dur="1" fill="hold">
                                          <p:stCondLst>
                                            <p:cond delay="0"/>
                                          </p:stCondLst>
                                        </p:cTn>
                                        <p:tgtEl>
                                          <p:spTgt spid="22545"/>
                                        </p:tgtEl>
                                        <p:attrNameLst>
                                          <p:attrName>style.visibility</p:attrName>
                                        </p:attrNameLst>
                                      </p:cBhvr>
                                      <p:to>
                                        <p:strVal val="visible"/>
                                      </p:to>
                                    </p:set>
                                    <p:animEffect transition="in" filter="wipe(down)">
                                      <p:cBhvr>
                                        <p:cTn id="148" dur="580">
                                          <p:stCondLst>
                                            <p:cond delay="0"/>
                                          </p:stCondLst>
                                        </p:cTn>
                                        <p:tgtEl>
                                          <p:spTgt spid="22545"/>
                                        </p:tgtEl>
                                      </p:cBhvr>
                                    </p:animEffect>
                                    <p:anim calcmode="lin" valueType="num">
                                      <p:cBhvr>
                                        <p:cTn id="149" dur="1822" tmFilter="0,0; 0.14,0.36; 0.43,0.73; 0.71,0.91; 1.0,1.0">
                                          <p:stCondLst>
                                            <p:cond delay="0"/>
                                          </p:stCondLst>
                                        </p:cTn>
                                        <p:tgtEl>
                                          <p:spTgt spid="22545"/>
                                        </p:tgtEl>
                                        <p:attrNameLst>
                                          <p:attrName>ppt_x</p:attrName>
                                        </p:attrNameLst>
                                      </p:cBhvr>
                                      <p:tavLst>
                                        <p:tav tm="0">
                                          <p:val>
                                            <p:strVal val="#ppt_x-0.25"/>
                                          </p:val>
                                        </p:tav>
                                        <p:tav tm="100000">
                                          <p:val>
                                            <p:strVal val="#ppt_x"/>
                                          </p:val>
                                        </p:tav>
                                      </p:tavLst>
                                    </p:anim>
                                    <p:anim calcmode="lin" valueType="num">
                                      <p:cBhvr>
                                        <p:cTn id="150" dur="664" tmFilter="0.0,0.0; 0.25,0.07; 0.50,0.2; 0.75,0.467; 1.0,1.0">
                                          <p:stCondLst>
                                            <p:cond delay="0"/>
                                          </p:stCondLst>
                                        </p:cTn>
                                        <p:tgtEl>
                                          <p:spTgt spid="22545"/>
                                        </p:tgtEl>
                                        <p:attrNameLst>
                                          <p:attrName>ppt_y</p:attrName>
                                        </p:attrNameLst>
                                      </p:cBhvr>
                                      <p:tavLst>
                                        <p:tav tm="0" fmla="#ppt_y-sin(pi*$)/3">
                                          <p:val>
                                            <p:fltVal val="0.5"/>
                                          </p:val>
                                        </p:tav>
                                        <p:tav tm="100000">
                                          <p:val>
                                            <p:fltVal val="1"/>
                                          </p:val>
                                        </p:tav>
                                      </p:tavLst>
                                    </p:anim>
                                    <p:anim calcmode="lin" valueType="num">
                                      <p:cBhvr>
                                        <p:cTn id="151" dur="664" tmFilter="0, 0; 0.125,0.2665; 0.25,0.4; 0.375,0.465; 0.5,0.5;  0.625,0.535; 0.75,0.6; 0.875,0.7335; 1,1">
                                          <p:stCondLst>
                                            <p:cond delay="664"/>
                                          </p:stCondLst>
                                        </p:cTn>
                                        <p:tgtEl>
                                          <p:spTgt spid="22545"/>
                                        </p:tgtEl>
                                        <p:attrNameLst>
                                          <p:attrName>ppt_y</p:attrName>
                                        </p:attrNameLst>
                                      </p:cBhvr>
                                      <p:tavLst>
                                        <p:tav tm="0" fmla="#ppt_y-sin(pi*$)/9">
                                          <p:val>
                                            <p:fltVal val="0"/>
                                          </p:val>
                                        </p:tav>
                                        <p:tav tm="100000">
                                          <p:val>
                                            <p:fltVal val="1"/>
                                          </p:val>
                                        </p:tav>
                                      </p:tavLst>
                                    </p:anim>
                                    <p:anim calcmode="lin" valueType="num">
                                      <p:cBhvr>
                                        <p:cTn id="152" dur="332" tmFilter="0, 0; 0.125,0.2665; 0.25,0.4; 0.375,0.465; 0.5,0.5;  0.625,0.535; 0.75,0.6; 0.875,0.7335; 1,1">
                                          <p:stCondLst>
                                            <p:cond delay="1324"/>
                                          </p:stCondLst>
                                        </p:cTn>
                                        <p:tgtEl>
                                          <p:spTgt spid="22545"/>
                                        </p:tgtEl>
                                        <p:attrNameLst>
                                          <p:attrName>ppt_y</p:attrName>
                                        </p:attrNameLst>
                                      </p:cBhvr>
                                      <p:tavLst>
                                        <p:tav tm="0" fmla="#ppt_y-sin(pi*$)/27">
                                          <p:val>
                                            <p:fltVal val="0"/>
                                          </p:val>
                                        </p:tav>
                                        <p:tav tm="100000">
                                          <p:val>
                                            <p:fltVal val="1"/>
                                          </p:val>
                                        </p:tav>
                                      </p:tavLst>
                                    </p:anim>
                                    <p:anim calcmode="lin" valueType="num">
                                      <p:cBhvr>
                                        <p:cTn id="153" dur="164" tmFilter="0, 0; 0.125,0.2665; 0.25,0.4; 0.375,0.465; 0.5,0.5;  0.625,0.535; 0.75,0.6; 0.875,0.7335; 1,1">
                                          <p:stCondLst>
                                            <p:cond delay="1656"/>
                                          </p:stCondLst>
                                        </p:cTn>
                                        <p:tgtEl>
                                          <p:spTgt spid="22545"/>
                                        </p:tgtEl>
                                        <p:attrNameLst>
                                          <p:attrName>ppt_y</p:attrName>
                                        </p:attrNameLst>
                                      </p:cBhvr>
                                      <p:tavLst>
                                        <p:tav tm="0" fmla="#ppt_y-sin(pi*$)/81">
                                          <p:val>
                                            <p:fltVal val="0"/>
                                          </p:val>
                                        </p:tav>
                                        <p:tav tm="100000">
                                          <p:val>
                                            <p:fltVal val="1"/>
                                          </p:val>
                                        </p:tav>
                                      </p:tavLst>
                                    </p:anim>
                                    <p:animScale>
                                      <p:cBhvr>
                                        <p:cTn id="154" dur="26">
                                          <p:stCondLst>
                                            <p:cond delay="650"/>
                                          </p:stCondLst>
                                        </p:cTn>
                                        <p:tgtEl>
                                          <p:spTgt spid="22545"/>
                                        </p:tgtEl>
                                      </p:cBhvr>
                                      <p:to x="100000" y="60000"/>
                                    </p:animScale>
                                    <p:animScale>
                                      <p:cBhvr>
                                        <p:cTn id="155" dur="166" decel="50000">
                                          <p:stCondLst>
                                            <p:cond delay="676"/>
                                          </p:stCondLst>
                                        </p:cTn>
                                        <p:tgtEl>
                                          <p:spTgt spid="22545"/>
                                        </p:tgtEl>
                                      </p:cBhvr>
                                      <p:to x="100000" y="100000"/>
                                    </p:animScale>
                                    <p:animScale>
                                      <p:cBhvr>
                                        <p:cTn id="156" dur="26">
                                          <p:stCondLst>
                                            <p:cond delay="1312"/>
                                          </p:stCondLst>
                                        </p:cTn>
                                        <p:tgtEl>
                                          <p:spTgt spid="22545"/>
                                        </p:tgtEl>
                                      </p:cBhvr>
                                      <p:to x="100000" y="80000"/>
                                    </p:animScale>
                                    <p:animScale>
                                      <p:cBhvr>
                                        <p:cTn id="157" dur="166" decel="50000">
                                          <p:stCondLst>
                                            <p:cond delay="1338"/>
                                          </p:stCondLst>
                                        </p:cTn>
                                        <p:tgtEl>
                                          <p:spTgt spid="22545"/>
                                        </p:tgtEl>
                                      </p:cBhvr>
                                      <p:to x="100000" y="100000"/>
                                    </p:animScale>
                                    <p:animScale>
                                      <p:cBhvr>
                                        <p:cTn id="158" dur="26">
                                          <p:stCondLst>
                                            <p:cond delay="1642"/>
                                          </p:stCondLst>
                                        </p:cTn>
                                        <p:tgtEl>
                                          <p:spTgt spid="22545"/>
                                        </p:tgtEl>
                                      </p:cBhvr>
                                      <p:to x="100000" y="90000"/>
                                    </p:animScale>
                                    <p:animScale>
                                      <p:cBhvr>
                                        <p:cTn id="159" dur="166" decel="50000">
                                          <p:stCondLst>
                                            <p:cond delay="1668"/>
                                          </p:stCondLst>
                                        </p:cTn>
                                        <p:tgtEl>
                                          <p:spTgt spid="22545"/>
                                        </p:tgtEl>
                                      </p:cBhvr>
                                      <p:to x="100000" y="100000"/>
                                    </p:animScale>
                                    <p:animScale>
                                      <p:cBhvr>
                                        <p:cTn id="160" dur="26">
                                          <p:stCondLst>
                                            <p:cond delay="1808"/>
                                          </p:stCondLst>
                                        </p:cTn>
                                        <p:tgtEl>
                                          <p:spTgt spid="22545"/>
                                        </p:tgtEl>
                                      </p:cBhvr>
                                      <p:to x="100000" y="95000"/>
                                    </p:animScale>
                                    <p:animScale>
                                      <p:cBhvr>
                                        <p:cTn id="161" dur="166" decel="50000">
                                          <p:stCondLst>
                                            <p:cond delay="1834"/>
                                          </p:stCondLst>
                                        </p:cTn>
                                        <p:tgtEl>
                                          <p:spTgt spid="2254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p:bldP spid="71684" grpId="0"/>
      <p:bldP spid="71685" grpId="0"/>
      <p:bldP spid="71686" grpId="0"/>
      <p:bldP spid="71687" grpId="0"/>
      <p:bldP spid="71688" grpId="0"/>
      <p:bldP spid="71689" grpId="0"/>
      <p:bldP spid="71690" grpId="0"/>
      <p:bldP spid="71691" grpId="0"/>
      <p:bldP spid="71692" grpId="0"/>
      <p:bldP spid="71698" grpId="0"/>
      <p:bldP spid="71702" grpId="0" animBg="1"/>
      <p:bldP spid="71703" grpId="0" animBg="1"/>
      <p:bldP spid="71706" grpId="0" animBg="1"/>
      <p:bldP spid="71707" grpId="0" animBg="1"/>
      <p:bldP spid="71708" grpId="0" animBg="1"/>
      <p:bldP spid="71709" grpId="0" animBg="1"/>
      <p:bldP spid="71710" grpId="0" animBg="1"/>
      <p:bldP spid="717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72705"/>
          <p:cNvSpPr txBox="1"/>
          <p:nvPr/>
        </p:nvSpPr>
        <p:spPr>
          <a:xfrm>
            <a:off x="898525" y="92075"/>
            <a:ext cx="2316163" cy="457200"/>
          </a:xfrm>
          <a:prstGeom prst="rect">
            <a:avLst/>
          </a:prstGeom>
          <a:noFill/>
          <a:ln w="9525">
            <a:noFill/>
          </a:ln>
        </p:spPr>
        <p:txBody>
          <a:bodyPr wrap="none">
            <a:spAutoFit/>
          </a:bodyPr>
          <a:lstStyle/>
          <a:p>
            <a:pPr lvl="0" eaLnBrk="1" hangingPunct="1"/>
            <a:r>
              <a:rPr lang="zh-CN" altLang="en-US" sz="2400" dirty="0">
                <a:solidFill>
                  <a:srgbClr val="FF0066"/>
                </a:solidFill>
                <a:latin typeface="Arial" panose="020B0604020202020204" pitchFamily="34" charset="0"/>
                <a:ea typeface="隶书" pitchFamily="49" charset="-122"/>
              </a:rPr>
              <a:t>简析词的的下阕</a:t>
            </a:r>
          </a:p>
        </p:txBody>
      </p:sp>
      <p:sp>
        <p:nvSpPr>
          <p:cNvPr id="72707" name="文本框 72706"/>
          <p:cNvSpPr txBox="1"/>
          <p:nvPr/>
        </p:nvSpPr>
        <p:spPr>
          <a:xfrm>
            <a:off x="0" y="533400"/>
            <a:ext cx="9144000" cy="457200"/>
          </a:xfrm>
          <a:prstGeom prst="rect">
            <a:avLst/>
          </a:prstGeom>
          <a:noFill/>
          <a:ln w="9525">
            <a:noFill/>
          </a:ln>
        </p:spPr>
        <p:txBody>
          <a:bodyPr>
            <a:spAutoFit/>
          </a:bodyPr>
          <a:lstStyle/>
          <a:p>
            <a:pPr lvl="0" eaLnBrk="1" hangingPunct="1">
              <a:spcBef>
                <a:spcPct val="50000"/>
              </a:spcBef>
            </a:pPr>
            <a:r>
              <a:rPr lang="zh-CN" altLang="en-US" sz="2400" dirty="0">
                <a:latin typeface="宋体" panose="02010600030101010101" pitchFamily="2" charset="-122"/>
              </a:rPr>
              <a:t>下阕：评论历史上人物，歌颂当代无产阶级革命英雄。也可分三层</a:t>
            </a:r>
            <a:r>
              <a:rPr lang="zh-CN" altLang="en-US" sz="2400" dirty="0">
                <a:latin typeface="Arial" panose="020B0604020202020204" pitchFamily="34" charset="0"/>
                <a:ea typeface="宋体" panose="02010600030101010101" pitchFamily="2" charset="-122"/>
              </a:rPr>
              <a:t>。</a:t>
            </a:r>
          </a:p>
        </p:txBody>
      </p:sp>
      <p:sp>
        <p:nvSpPr>
          <p:cNvPr id="72708" name="文本框 72707"/>
          <p:cNvSpPr txBox="1"/>
          <p:nvPr/>
        </p:nvSpPr>
        <p:spPr>
          <a:xfrm>
            <a:off x="762000" y="914400"/>
            <a:ext cx="6705600" cy="457200"/>
          </a:xfrm>
          <a:prstGeom prst="rect">
            <a:avLst/>
          </a:prstGeom>
          <a:noFill/>
          <a:ln w="9525">
            <a:noFill/>
          </a:ln>
        </p:spPr>
        <p:txBody>
          <a:bodyPr>
            <a:spAutoFit/>
          </a:bodyPr>
          <a:lstStyle/>
          <a:p>
            <a:pPr lvl="0" eaLnBrk="1" hangingPunct="1">
              <a:spcBef>
                <a:spcPct val="50000"/>
              </a:spcBef>
            </a:pPr>
            <a:r>
              <a:rPr lang="zh-CN" altLang="en-US" sz="2400" dirty="0">
                <a:latin typeface="Arial" panose="020B0604020202020204" pitchFamily="34" charset="0"/>
                <a:ea typeface="宋体" panose="02010600030101010101" pitchFamily="2" charset="-122"/>
              </a:rPr>
              <a:t>第一层承上启下，由描写转入评论历史人物。</a:t>
            </a:r>
          </a:p>
        </p:txBody>
      </p:sp>
      <p:sp>
        <p:nvSpPr>
          <p:cNvPr id="72709" name="文本框 72708"/>
          <p:cNvSpPr txBox="1"/>
          <p:nvPr/>
        </p:nvSpPr>
        <p:spPr>
          <a:xfrm>
            <a:off x="0" y="1363663"/>
            <a:ext cx="9144000" cy="1554162"/>
          </a:xfrm>
          <a:prstGeom prst="rect">
            <a:avLst/>
          </a:prstGeom>
          <a:noFill/>
          <a:ln w="9525">
            <a:noFill/>
          </a:ln>
        </p:spPr>
        <p:txBody>
          <a:bodyPr>
            <a:spAutoFit/>
          </a:bodyPr>
          <a:lstStyle/>
          <a:p>
            <a:pPr lvl="0" eaLnBrk="1" hangingPunct="1">
              <a:spcBef>
                <a:spcPct val="50000"/>
              </a:spcBef>
            </a:pPr>
            <a:r>
              <a:rPr lang="en-US" altLang="zh-CN" sz="2400" dirty="0">
                <a:latin typeface="仿宋_GB2312"/>
                <a:ea typeface="仿宋_GB2312"/>
              </a:rPr>
              <a:t>    </a:t>
            </a:r>
            <a:r>
              <a:rPr lang="en-US" altLang="zh-CN" sz="2400" dirty="0">
                <a:latin typeface="Arial" panose="020B0604020202020204" pitchFamily="34" charset="0"/>
                <a:ea typeface="仿宋_GB2312"/>
              </a:rPr>
              <a:t>“</a:t>
            </a:r>
            <a:r>
              <a:rPr lang="zh-CN" altLang="en-US" sz="2400" dirty="0">
                <a:latin typeface="仿宋_GB2312"/>
                <a:ea typeface="仿宋_GB2312"/>
              </a:rPr>
              <a:t>江山如此多娇</a:t>
            </a:r>
            <a:r>
              <a:rPr lang="zh-CN" altLang="en-US" sz="2400" dirty="0">
                <a:latin typeface="Arial" panose="020B0604020202020204" pitchFamily="34" charset="0"/>
                <a:ea typeface="仿宋_GB2312"/>
              </a:rPr>
              <a:t>”</a:t>
            </a:r>
            <a:r>
              <a:rPr lang="zh-CN" altLang="en-US" sz="2400" dirty="0">
                <a:latin typeface="仿宋_GB2312"/>
                <a:ea typeface="仿宋_GB2312"/>
              </a:rPr>
              <a:t>，承接上文，再一次赞美祖国山河。</a:t>
            </a:r>
            <a:r>
              <a:rPr lang="zh-CN" altLang="en-US" sz="2400" dirty="0">
                <a:latin typeface="Arial" panose="020B0604020202020204" pitchFamily="34" charset="0"/>
                <a:ea typeface="仿宋_GB2312"/>
              </a:rPr>
              <a:t>“</a:t>
            </a:r>
            <a:r>
              <a:rPr lang="zh-CN" altLang="en-US" sz="2400" dirty="0">
                <a:latin typeface="仿宋_GB2312"/>
                <a:ea typeface="仿宋_GB2312"/>
              </a:rPr>
              <a:t>娇</a:t>
            </a:r>
            <a:r>
              <a:rPr lang="zh-CN" altLang="en-US" sz="2400" dirty="0">
                <a:latin typeface="Arial" panose="020B0604020202020204" pitchFamily="34" charset="0"/>
                <a:ea typeface="仿宋_GB2312"/>
              </a:rPr>
              <a:t>”</a:t>
            </a:r>
            <a:r>
              <a:rPr lang="zh-CN" altLang="en-US" sz="2400" dirty="0">
                <a:latin typeface="仿宋_GB2312"/>
                <a:ea typeface="仿宋_GB2312"/>
              </a:rPr>
              <a:t>是一种女性美，正与</a:t>
            </a:r>
            <a:r>
              <a:rPr lang="zh-CN" altLang="en-US" sz="2400" dirty="0">
                <a:latin typeface="Arial" panose="020B0604020202020204" pitchFamily="34" charset="0"/>
                <a:ea typeface="仿宋_GB2312"/>
              </a:rPr>
              <a:t>“</a:t>
            </a:r>
            <a:r>
              <a:rPr lang="zh-CN" altLang="en-US" sz="2400" dirty="0">
                <a:latin typeface="仿宋_GB2312"/>
                <a:ea typeface="仿宋_GB2312"/>
              </a:rPr>
              <a:t>红装素裹，分外妖娆</a:t>
            </a:r>
            <a:r>
              <a:rPr lang="zh-CN" altLang="en-US" sz="2400" dirty="0">
                <a:latin typeface="Arial" panose="020B0604020202020204" pitchFamily="34" charset="0"/>
                <a:ea typeface="仿宋_GB2312"/>
              </a:rPr>
              <a:t>”</a:t>
            </a:r>
            <a:r>
              <a:rPr lang="zh-CN" altLang="en-US" sz="2400" dirty="0">
                <a:latin typeface="仿宋_GB2312"/>
                <a:ea typeface="仿宋_GB2312"/>
              </a:rPr>
              <a:t>相照应。</a:t>
            </a:r>
            <a:r>
              <a:rPr lang="zh-CN" altLang="en-US" sz="2400" dirty="0">
                <a:latin typeface="Arial" panose="020B0604020202020204" pitchFamily="34" charset="0"/>
                <a:ea typeface="仿宋_GB2312"/>
              </a:rPr>
              <a:t>“</a:t>
            </a:r>
            <a:r>
              <a:rPr lang="zh-CN" altLang="en-US" sz="2400" dirty="0">
                <a:latin typeface="仿宋_GB2312"/>
                <a:ea typeface="仿宋_GB2312"/>
              </a:rPr>
              <a:t>引无数英雄竞折腰</a:t>
            </a:r>
            <a:r>
              <a:rPr lang="zh-CN" altLang="en-US" sz="2400" dirty="0">
                <a:latin typeface="Arial" panose="020B0604020202020204" pitchFamily="34" charset="0"/>
                <a:ea typeface="仿宋_GB2312"/>
              </a:rPr>
              <a:t>”</a:t>
            </a:r>
            <a:r>
              <a:rPr lang="zh-CN" altLang="en-US" sz="2400" dirty="0">
                <a:latin typeface="仿宋_GB2312"/>
                <a:ea typeface="仿宋_GB2312"/>
              </a:rPr>
              <a:t>，引出下文，指出历史上有很多英雄人物，为祖国的壮丽河山而倾倒。</a:t>
            </a:r>
            <a:r>
              <a:rPr lang="zh-CN" altLang="en-US" sz="2400" dirty="0">
                <a:solidFill>
                  <a:srgbClr val="FF0066"/>
                </a:solidFill>
                <a:latin typeface="仿宋_GB2312"/>
                <a:ea typeface="仿宋_GB2312"/>
              </a:rPr>
              <a:t>两句过渡使全词浑然一体，成为有机的整体</a:t>
            </a:r>
            <a:r>
              <a:rPr lang="zh-CN" altLang="en-US" sz="2400" dirty="0">
                <a:latin typeface="Arial" panose="020B0604020202020204" pitchFamily="34" charset="0"/>
                <a:ea typeface="仿宋_GB2312"/>
              </a:rPr>
              <a:t>。</a:t>
            </a:r>
          </a:p>
        </p:txBody>
      </p:sp>
      <p:sp>
        <p:nvSpPr>
          <p:cNvPr id="72710" name="文本框 72709"/>
          <p:cNvSpPr txBox="1"/>
          <p:nvPr/>
        </p:nvSpPr>
        <p:spPr>
          <a:xfrm>
            <a:off x="762000" y="2895600"/>
            <a:ext cx="5410200" cy="457200"/>
          </a:xfrm>
          <a:prstGeom prst="rect">
            <a:avLst/>
          </a:prstGeom>
          <a:noFill/>
          <a:ln w="9525">
            <a:noFill/>
          </a:ln>
        </p:spPr>
        <p:txBody>
          <a:bodyPr>
            <a:spAutoFit/>
          </a:bodyPr>
          <a:lstStyle/>
          <a:p>
            <a:pPr lvl="0" eaLnBrk="1" hangingPunct="1">
              <a:spcBef>
                <a:spcPct val="50000"/>
              </a:spcBef>
            </a:pPr>
            <a:r>
              <a:rPr lang="zh-CN" altLang="en-US" sz="2400" dirty="0">
                <a:latin typeface="Arial" panose="020B0604020202020204" pitchFamily="34" charset="0"/>
                <a:ea typeface="宋体" panose="02010600030101010101" pitchFamily="2" charset="-122"/>
              </a:rPr>
              <a:t>第二层具体评论历史人物。</a:t>
            </a:r>
          </a:p>
        </p:txBody>
      </p:sp>
      <p:sp>
        <p:nvSpPr>
          <p:cNvPr id="72711" name="文本框 72710"/>
          <p:cNvSpPr txBox="1"/>
          <p:nvPr/>
        </p:nvSpPr>
        <p:spPr>
          <a:xfrm>
            <a:off x="0" y="3276600"/>
            <a:ext cx="9144000" cy="3013075"/>
          </a:xfrm>
          <a:prstGeom prst="rect">
            <a:avLst/>
          </a:prstGeom>
          <a:noFill/>
          <a:ln w="9525">
            <a:noFill/>
          </a:ln>
        </p:spPr>
        <p:txBody>
          <a:bodyPr>
            <a:spAutoFit/>
          </a:bodyPr>
          <a:lstStyle/>
          <a:p>
            <a:pPr lvl="0" eaLnBrk="1" hangingPunct="1">
              <a:spcBef>
                <a:spcPct val="50000"/>
              </a:spcBef>
            </a:pPr>
            <a:r>
              <a:rPr lang="en-US" altLang="zh-CN" sz="2400" dirty="0">
                <a:latin typeface="仿宋_GB2312"/>
                <a:ea typeface="仿宋_GB2312"/>
              </a:rPr>
              <a:t>    </a:t>
            </a:r>
            <a:r>
              <a:rPr lang="zh-CN" altLang="en-US" sz="2400" dirty="0">
                <a:solidFill>
                  <a:srgbClr val="FF0066"/>
                </a:solidFill>
                <a:latin typeface="仿宋_GB2312"/>
                <a:ea typeface="仿宋_GB2312"/>
              </a:rPr>
              <a:t>一个</a:t>
            </a:r>
            <a:r>
              <a:rPr lang="zh-CN" altLang="en-US" sz="2400" dirty="0">
                <a:solidFill>
                  <a:srgbClr val="FF0066"/>
                </a:solidFill>
                <a:latin typeface="Arial" panose="020B0604020202020204" pitchFamily="34" charset="0"/>
                <a:ea typeface="仿宋_GB2312"/>
              </a:rPr>
              <a:t>“</a:t>
            </a:r>
            <a:r>
              <a:rPr lang="zh-CN" altLang="en-US" sz="2400" dirty="0">
                <a:solidFill>
                  <a:srgbClr val="FF0066"/>
                </a:solidFill>
                <a:latin typeface="仿宋_GB2312"/>
                <a:ea typeface="仿宋_GB2312"/>
              </a:rPr>
              <a:t>惜</a:t>
            </a:r>
            <a:r>
              <a:rPr lang="zh-CN" altLang="en-US" sz="2400" dirty="0">
                <a:solidFill>
                  <a:srgbClr val="FF0066"/>
                </a:solidFill>
                <a:latin typeface="Arial" panose="020B0604020202020204" pitchFamily="34" charset="0"/>
                <a:ea typeface="仿宋_GB2312"/>
              </a:rPr>
              <a:t>”</a:t>
            </a:r>
            <a:r>
              <a:rPr lang="zh-CN" altLang="en-US" sz="2400" dirty="0">
                <a:solidFill>
                  <a:srgbClr val="FF0066"/>
                </a:solidFill>
                <a:latin typeface="仿宋_GB2312"/>
                <a:ea typeface="仿宋_GB2312"/>
              </a:rPr>
              <a:t>字贯穿这一层意思的始终</a:t>
            </a:r>
            <a:r>
              <a:rPr lang="zh-CN" altLang="en-US" sz="2400" dirty="0">
                <a:latin typeface="仿宋_GB2312"/>
                <a:ea typeface="仿宋_GB2312"/>
              </a:rPr>
              <a:t>，委婉地指出历代帝王的不足，句句饱含惋惜之情。 </a:t>
            </a:r>
            <a:r>
              <a:rPr lang="zh-CN" altLang="en-US" sz="2400" dirty="0">
                <a:latin typeface="Arial" panose="020B0604020202020204" pitchFamily="34" charset="0"/>
                <a:ea typeface="仿宋_GB2312"/>
              </a:rPr>
              <a:t>“</a:t>
            </a:r>
            <a:r>
              <a:rPr lang="zh-CN" altLang="en-US" sz="2400" dirty="0">
                <a:latin typeface="仿宋_GB2312"/>
                <a:ea typeface="仿宋_GB2312"/>
              </a:rPr>
              <a:t>惜</a:t>
            </a:r>
            <a:r>
              <a:rPr lang="zh-CN" altLang="en-US" sz="2400" dirty="0">
                <a:latin typeface="Arial" panose="020B0604020202020204" pitchFamily="34" charset="0"/>
                <a:ea typeface="仿宋_GB2312"/>
              </a:rPr>
              <a:t>”</a:t>
            </a:r>
            <a:r>
              <a:rPr lang="zh-CN" altLang="en-US" sz="2400" dirty="0">
                <a:latin typeface="仿宋_GB2312"/>
                <a:ea typeface="仿宋_GB2312"/>
              </a:rPr>
              <a:t>字的意味非常丰富。</a:t>
            </a:r>
            <a:r>
              <a:rPr lang="zh-CN" altLang="en-US" sz="2400" dirty="0">
                <a:solidFill>
                  <a:srgbClr val="FF0066"/>
                </a:solidFill>
                <a:latin typeface="仿宋_GB2312"/>
                <a:ea typeface="仿宋_GB2312"/>
              </a:rPr>
              <a:t>第一，</a:t>
            </a:r>
            <a:r>
              <a:rPr lang="zh-CN" altLang="en-US" sz="2400" dirty="0">
                <a:solidFill>
                  <a:srgbClr val="FF0066"/>
                </a:solidFill>
                <a:latin typeface="Arial" panose="020B0604020202020204" pitchFamily="34" charset="0"/>
                <a:ea typeface="仿宋_GB2312"/>
              </a:rPr>
              <a:t>“</a:t>
            </a:r>
            <a:r>
              <a:rPr lang="zh-CN" altLang="en-US" sz="2400" dirty="0">
                <a:solidFill>
                  <a:srgbClr val="FF0066"/>
                </a:solidFill>
                <a:latin typeface="仿宋_GB2312"/>
                <a:ea typeface="仿宋_GB2312"/>
              </a:rPr>
              <a:t>惜</a:t>
            </a:r>
            <a:r>
              <a:rPr lang="zh-CN" altLang="en-US" sz="2400" dirty="0">
                <a:solidFill>
                  <a:srgbClr val="FF0066"/>
                </a:solidFill>
                <a:latin typeface="Arial" panose="020B0604020202020204" pitchFamily="34" charset="0"/>
                <a:ea typeface="仿宋_GB2312"/>
              </a:rPr>
              <a:t>”</a:t>
            </a:r>
            <a:r>
              <a:rPr lang="zh-CN" altLang="en-US" sz="2400" dirty="0">
                <a:solidFill>
                  <a:srgbClr val="FF0066"/>
                </a:solidFill>
                <a:latin typeface="仿宋_GB2312"/>
                <a:ea typeface="仿宋_GB2312"/>
              </a:rPr>
              <a:t> 中</a:t>
            </a:r>
            <a:r>
              <a:rPr lang="zh-CN" altLang="en-US" sz="2400" dirty="0">
                <a:latin typeface="仿宋_GB2312"/>
                <a:ea typeface="仿宋_GB2312"/>
              </a:rPr>
              <a:t>含褒，以肯定秦皇汉武、唐宗宋祖、成吉思汗是中国历史上的杰出英雄为前提，他们具有雄才大略，对中国历史的发展有过巨大的影响</a:t>
            </a:r>
            <a:r>
              <a:rPr lang="en-US" altLang="zh-CN" sz="2400" dirty="0">
                <a:latin typeface="仿宋_GB2312"/>
                <a:ea typeface="仿宋_GB2312"/>
              </a:rPr>
              <a:t>.</a:t>
            </a:r>
            <a:r>
              <a:rPr lang="zh-CN" altLang="en-US" sz="2400" dirty="0">
                <a:latin typeface="仿宋_GB2312"/>
                <a:ea typeface="仿宋_GB2312"/>
              </a:rPr>
              <a:t>。</a:t>
            </a:r>
            <a:r>
              <a:rPr lang="zh-CN" altLang="en-US" sz="2400" dirty="0">
                <a:solidFill>
                  <a:srgbClr val="FF0066"/>
                </a:solidFill>
                <a:latin typeface="仿宋_GB2312"/>
                <a:ea typeface="仿宋_GB2312"/>
              </a:rPr>
              <a:t>第二， </a:t>
            </a:r>
            <a:r>
              <a:rPr lang="zh-CN" altLang="en-US" sz="2400" dirty="0">
                <a:solidFill>
                  <a:srgbClr val="FF0066"/>
                </a:solidFill>
                <a:latin typeface="Arial" panose="020B0604020202020204" pitchFamily="34" charset="0"/>
                <a:ea typeface="仿宋_GB2312"/>
              </a:rPr>
              <a:t>“</a:t>
            </a:r>
            <a:r>
              <a:rPr lang="zh-CN" altLang="en-US" sz="2400" dirty="0">
                <a:solidFill>
                  <a:srgbClr val="FF0066"/>
                </a:solidFill>
                <a:latin typeface="仿宋_GB2312"/>
                <a:ea typeface="仿宋_GB2312"/>
              </a:rPr>
              <a:t>惜</a:t>
            </a:r>
            <a:r>
              <a:rPr lang="zh-CN" altLang="en-US" sz="2400" dirty="0">
                <a:solidFill>
                  <a:srgbClr val="FF0066"/>
                </a:solidFill>
                <a:latin typeface="Arial" panose="020B0604020202020204" pitchFamily="34" charset="0"/>
                <a:ea typeface="仿宋_GB2312"/>
              </a:rPr>
              <a:t>”</a:t>
            </a:r>
            <a:r>
              <a:rPr lang="zh-CN" altLang="en-US" sz="2400" dirty="0">
                <a:solidFill>
                  <a:srgbClr val="FF0066"/>
                </a:solidFill>
                <a:latin typeface="仿宋_GB2312"/>
                <a:ea typeface="仿宋_GB2312"/>
              </a:rPr>
              <a:t>字</a:t>
            </a:r>
            <a:r>
              <a:rPr lang="zh-CN" altLang="en-US" dirty="0">
                <a:solidFill>
                  <a:srgbClr val="FF0066"/>
                </a:solidFill>
                <a:latin typeface="Arial" panose="020B0604020202020204" pitchFamily="34" charset="0"/>
                <a:ea typeface="华文行楷"/>
              </a:rPr>
              <a:t>中</a:t>
            </a:r>
            <a:r>
              <a:rPr lang="zh-CN" altLang="en-US" dirty="0">
                <a:latin typeface="Arial" panose="020B0604020202020204" pitchFamily="34" charset="0"/>
                <a:ea typeface="华文行楷"/>
              </a:rPr>
              <a:t>有贬，</a:t>
            </a:r>
            <a:r>
              <a:rPr lang="zh-CN" altLang="en-US" sz="2400" dirty="0">
                <a:solidFill>
                  <a:srgbClr val="FF0066"/>
                </a:solidFill>
                <a:latin typeface="仿宋_GB2312"/>
                <a:ea typeface="仿宋_GB2312"/>
              </a:rPr>
              <a:t>又委婉地批评</a:t>
            </a:r>
            <a:r>
              <a:rPr lang="zh-CN" altLang="en-US" sz="2400" dirty="0">
                <a:latin typeface="仿宋_GB2312"/>
                <a:ea typeface="仿宋_GB2312"/>
              </a:rPr>
              <a:t>了这些英雄的不足，批评他们短于</a:t>
            </a:r>
            <a:r>
              <a:rPr lang="zh-CN" altLang="en-US" sz="2400" dirty="0">
                <a:latin typeface="Arial" panose="020B0604020202020204" pitchFamily="34" charset="0"/>
                <a:ea typeface="仿宋_GB2312"/>
              </a:rPr>
              <a:t>“</a:t>
            </a:r>
            <a:r>
              <a:rPr lang="zh-CN" altLang="en-US" sz="2400" dirty="0">
                <a:latin typeface="仿宋_GB2312"/>
                <a:ea typeface="仿宋_GB2312"/>
              </a:rPr>
              <a:t>文治</a:t>
            </a:r>
            <a:r>
              <a:rPr lang="zh-CN" altLang="en-US" sz="2400" dirty="0">
                <a:latin typeface="Arial" panose="020B0604020202020204" pitchFamily="34" charset="0"/>
                <a:ea typeface="仿宋_GB2312"/>
              </a:rPr>
              <a:t>”</a:t>
            </a:r>
            <a:r>
              <a:rPr lang="zh-CN" altLang="en-US" sz="2400" dirty="0">
                <a:latin typeface="仿宋_GB2312"/>
                <a:ea typeface="仿宋_GB2312"/>
              </a:rPr>
              <a:t>，在政治、思想、文化方面建树不多，个人的文学才华欠缺。 </a:t>
            </a:r>
            <a:r>
              <a:rPr lang="zh-CN" altLang="en-US" sz="2400" dirty="0">
                <a:solidFill>
                  <a:srgbClr val="FF0066"/>
                </a:solidFill>
                <a:latin typeface="仿宋_GB2312"/>
                <a:ea typeface="仿宋_GB2312"/>
              </a:rPr>
              <a:t>第三， </a:t>
            </a:r>
            <a:r>
              <a:rPr lang="zh-CN" altLang="en-US" sz="2400" dirty="0">
                <a:solidFill>
                  <a:srgbClr val="FF0066"/>
                </a:solidFill>
                <a:latin typeface="Arial" panose="020B0604020202020204" pitchFamily="34" charset="0"/>
                <a:ea typeface="仿宋_GB2312"/>
              </a:rPr>
              <a:t>“</a:t>
            </a:r>
            <a:r>
              <a:rPr lang="zh-CN" altLang="en-US" sz="2400" dirty="0">
                <a:solidFill>
                  <a:srgbClr val="FF0066"/>
                </a:solidFill>
                <a:latin typeface="仿宋_GB2312"/>
                <a:ea typeface="仿宋_GB2312"/>
              </a:rPr>
              <a:t>惜</a:t>
            </a:r>
            <a:r>
              <a:rPr lang="zh-CN" altLang="en-US" sz="2400" dirty="0">
                <a:solidFill>
                  <a:srgbClr val="FF0066"/>
                </a:solidFill>
                <a:latin typeface="Arial" panose="020B0604020202020204" pitchFamily="34" charset="0"/>
                <a:ea typeface="仿宋_GB2312"/>
              </a:rPr>
              <a:t>”</a:t>
            </a:r>
            <a:r>
              <a:rPr lang="zh-CN" altLang="en-US" sz="2400" dirty="0">
                <a:solidFill>
                  <a:srgbClr val="FF0066"/>
                </a:solidFill>
                <a:latin typeface="仿宋_GB2312"/>
                <a:ea typeface="仿宋_GB2312"/>
              </a:rPr>
              <a:t>中寓志，包含后来居上的伟大气概</a:t>
            </a:r>
            <a:r>
              <a:rPr lang="zh-CN" altLang="en-US" sz="2400" dirty="0">
                <a:latin typeface="仿宋_GB2312"/>
                <a:ea typeface="仿宋_GB2312"/>
              </a:rPr>
              <a:t>，以及超越历代英雄人物的自信</a:t>
            </a:r>
            <a:r>
              <a:rPr lang="en-US" altLang="zh-CN" sz="2400" dirty="0">
                <a:latin typeface="仿宋_GB2312"/>
                <a:ea typeface="仿宋_GB2312"/>
              </a:rPr>
              <a:t>.</a:t>
            </a:r>
            <a:r>
              <a:rPr lang="zh-CN" altLang="en-US" sz="2400" dirty="0">
                <a:latin typeface="仿宋_GB2312"/>
                <a:ea typeface="仿宋_GB2312"/>
              </a:rPr>
              <a:t>。</a:t>
            </a:r>
          </a:p>
        </p:txBody>
      </p:sp>
      <p:sp>
        <p:nvSpPr>
          <p:cNvPr id="23560" name="日期占位符 1"/>
          <p:cNvSpPr txBox="1">
            <a:spLocks noGrp="1"/>
          </p:cNvSpPr>
          <p:nvPr>
            <p:ph type="dt" sz="half"/>
          </p:nvPr>
        </p:nvSpPr>
        <p:spPr>
          <a:xfrm>
            <a:off x="685800" y="6248400"/>
            <a:ext cx="1905000" cy="457200"/>
          </a:xfrm>
          <a:prstGeom prst="rect">
            <a:avLst/>
          </a:prstGeom>
          <a:noFill/>
          <a:ln w="9525">
            <a:noFill/>
          </a:ln>
        </p:spPr>
        <p:txBody>
          <a:bodyPr/>
          <a:lstStyle/>
          <a:p>
            <a:pPr lvl="0" eaLnBrk="1" hangingPunct="1"/>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2707"/>
                                        </p:tgtEl>
                                        <p:attrNameLst>
                                          <p:attrName>style.visibility</p:attrName>
                                        </p:attrNameLst>
                                      </p:cBhvr>
                                      <p:to>
                                        <p:strVal val="visible"/>
                                      </p:to>
                                    </p:set>
                                    <p:animEffect transition="in" filter="dissolve">
                                      <p:cBhvr>
                                        <p:cTn id="7" dur="500"/>
                                        <p:tgtEl>
                                          <p:spTgt spid="7270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2708"/>
                                        </p:tgtEl>
                                        <p:attrNameLst>
                                          <p:attrName>style.visibility</p:attrName>
                                        </p:attrNameLst>
                                      </p:cBhvr>
                                      <p:to>
                                        <p:strVal val="visible"/>
                                      </p:to>
                                    </p:set>
                                    <p:animEffect transition="in" filter="dissolve">
                                      <p:cBhvr>
                                        <p:cTn id="12" dur="500"/>
                                        <p:tgtEl>
                                          <p:spTgt spid="7270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2709"/>
                                        </p:tgtEl>
                                        <p:attrNameLst>
                                          <p:attrName>style.visibility</p:attrName>
                                        </p:attrNameLst>
                                      </p:cBhvr>
                                      <p:to>
                                        <p:strVal val="visible"/>
                                      </p:to>
                                    </p:set>
                                    <p:animEffect transition="in" filter="dissolve">
                                      <p:cBhvr>
                                        <p:cTn id="17" dur="500"/>
                                        <p:tgtEl>
                                          <p:spTgt spid="7270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2710"/>
                                        </p:tgtEl>
                                        <p:attrNameLst>
                                          <p:attrName>style.visibility</p:attrName>
                                        </p:attrNameLst>
                                      </p:cBhvr>
                                      <p:to>
                                        <p:strVal val="visible"/>
                                      </p:to>
                                    </p:set>
                                    <p:animEffect transition="in" filter="dissolve">
                                      <p:cBhvr>
                                        <p:cTn id="22" dur="500"/>
                                        <p:tgtEl>
                                          <p:spTgt spid="7271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72711"/>
                                        </p:tgtEl>
                                        <p:attrNameLst>
                                          <p:attrName>style.visibility</p:attrName>
                                        </p:attrNameLst>
                                      </p:cBhvr>
                                      <p:to>
                                        <p:strVal val="visible"/>
                                      </p:to>
                                    </p:set>
                                    <p:animEffect transition="in" filter="dissolve">
                                      <p:cBhvr>
                                        <p:cTn id="27" dur="500"/>
                                        <p:tgtEl>
                                          <p:spTgt spid="727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p:bldP spid="72708" grpId="0"/>
      <p:bldP spid="72709" grpId="0"/>
      <p:bldP spid="72710" grpId="0"/>
      <p:bldP spid="727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文本框 73729"/>
          <p:cNvSpPr txBox="1"/>
          <p:nvPr/>
        </p:nvSpPr>
        <p:spPr>
          <a:xfrm>
            <a:off x="179388" y="381000"/>
            <a:ext cx="8858250" cy="3017838"/>
          </a:xfrm>
          <a:prstGeom prst="rect">
            <a:avLst/>
          </a:prstGeom>
          <a:noFill/>
          <a:ln w="9525">
            <a:noFill/>
          </a:ln>
        </p:spPr>
        <p:txBody>
          <a:bodyPr>
            <a:spAutoFit/>
          </a:bodyPr>
          <a:lstStyle/>
          <a:p>
            <a:pPr lvl="0" eaLnBrk="1" hangingPunct="1">
              <a:spcBef>
                <a:spcPct val="50000"/>
              </a:spcBef>
            </a:pPr>
            <a:r>
              <a:rPr lang="en-US" altLang="zh-CN" sz="2400" dirty="0">
                <a:latin typeface="仿宋_GB2312"/>
                <a:ea typeface="仿宋_GB2312"/>
              </a:rPr>
              <a:t>    </a:t>
            </a:r>
            <a:r>
              <a:rPr lang="en-US" altLang="zh-CN" sz="2400" dirty="0">
                <a:latin typeface="Arial" panose="020B0604020202020204" pitchFamily="34" charset="0"/>
                <a:ea typeface="仿宋_GB2312"/>
              </a:rPr>
              <a:t>“</a:t>
            </a:r>
            <a:r>
              <a:rPr lang="zh-CN" altLang="en-US" sz="2400" dirty="0">
                <a:latin typeface="仿宋_GB2312"/>
                <a:ea typeface="仿宋_GB2312"/>
              </a:rPr>
              <a:t>秦皇汉武</a:t>
            </a:r>
            <a:r>
              <a:rPr lang="zh-CN" altLang="en-US" sz="2400" dirty="0">
                <a:latin typeface="Arial" panose="020B0604020202020204" pitchFamily="34" charset="0"/>
                <a:ea typeface="仿宋_GB2312"/>
              </a:rPr>
              <a:t>”</a:t>
            </a:r>
            <a:r>
              <a:rPr lang="zh-CN" altLang="en-US" sz="2400" dirty="0">
                <a:latin typeface="仿宋_GB2312"/>
                <a:ea typeface="仿宋_GB2312"/>
              </a:rPr>
              <a:t>的弱点是</a:t>
            </a:r>
            <a:r>
              <a:rPr lang="zh-CN" altLang="en-US" sz="2400" dirty="0">
                <a:latin typeface="Arial" panose="020B0604020202020204" pitchFamily="34" charset="0"/>
                <a:ea typeface="仿宋_GB2312"/>
              </a:rPr>
              <a:t>“</a:t>
            </a:r>
            <a:r>
              <a:rPr lang="zh-CN" altLang="en-US" sz="2400" dirty="0">
                <a:latin typeface="仿宋_GB2312"/>
                <a:ea typeface="仿宋_GB2312"/>
              </a:rPr>
              <a:t>略输文采</a:t>
            </a:r>
            <a:r>
              <a:rPr lang="zh-CN" altLang="en-US" sz="2400" dirty="0">
                <a:latin typeface="Arial" panose="020B0604020202020204" pitchFamily="34" charset="0"/>
                <a:ea typeface="仿宋_GB2312"/>
              </a:rPr>
              <a:t>”</a:t>
            </a:r>
            <a:r>
              <a:rPr lang="zh-CN" altLang="en-US" sz="2400" dirty="0">
                <a:latin typeface="仿宋_GB2312"/>
                <a:ea typeface="仿宋_GB2312"/>
              </a:rPr>
              <a:t>。</a:t>
            </a:r>
            <a:r>
              <a:rPr lang="zh-CN" altLang="en-US" sz="2400" dirty="0">
                <a:solidFill>
                  <a:srgbClr val="FF0066"/>
                </a:solidFill>
                <a:latin typeface="Arial" panose="020B0604020202020204" pitchFamily="34" charset="0"/>
                <a:ea typeface="仿宋_GB2312"/>
              </a:rPr>
              <a:t>“</a:t>
            </a:r>
            <a:r>
              <a:rPr lang="zh-CN" altLang="en-US" sz="2400" dirty="0">
                <a:solidFill>
                  <a:srgbClr val="FF0066"/>
                </a:solidFill>
                <a:latin typeface="仿宋_GB2312"/>
                <a:ea typeface="仿宋_GB2312"/>
              </a:rPr>
              <a:t>略</a:t>
            </a:r>
            <a:r>
              <a:rPr lang="zh-CN" altLang="en-US" sz="2400" dirty="0">
                <a:solidFill>
                  <a:srgbClr val="FF0066"/>
                </a:solidFill>
                <a:latin typeface="Arial" panose="020B0604020202020204" pitchFamily="34" charset="0"/>
                <a:ea typeface="仿宋_GB2312"/>
              </a:rPr>
              <a:t>”</a:t>
            </a:r>
            <a:r>
              <a:rPr lang="zh-CN" altLang="en-US" sz="2400" dirty="0">
                <a:solidFill>
                  <a:srgbClr val="FF0066"/>
                </a:solidFill>
                <a:latin typeface="仿宋_GB2312"/>
                <a:ea typeface="仿宋_GB2312"/>
              </a:rPr>
              <a:t>，略微，</a:t>
            </a:r>
            <a:r>
              <a:rPr lang="zh-CN" altLang="en-US" sz="2400" dirty="0">
                <a:solidFill>
                  <a:srgbClr val="FF0066"/>
                </a:solidFill>
                <a:latin typeface="Arial" panose="020B0604020202020204" pitchFamily="34" charset="0"/>
                <a:ea typeface="仿宋_GB2312"/>
              </a:rPr>
              <a:t>“</a:t>
            </a:r>
            <a:r>
              <a:rPr lang="zh-CN" altLang="en-US" sz="2400" dirty="0">
                <a:solidFill>
                  <a:srgbClr val="FF0066"/>
                </a:solidFill>
                <a:latin typeface="仿宋_GB2312"/>
                <a:ea typeface="仿宋_GB2312"/>
              </a:rPr>
              <a:t>输</a:t>
            </a:r>
            <a:r>
              <a:rPr lang="zh-CN" altLang="en-US" sz="2400" dirty="0">
                <a:solidFill>
                  <a:srgbClr val="FF0066"/>
                </a:solidFill>
                <a:latin typeface="Arial" panose="020B0604020202020204" pitchFamily="34" charset="0"/>
                <a:ea typeface="仿宋_GB2312"/>
              </a:rPr>
              <a:t>”</a:t>
            </a:r>
            <a:r>
              <a:rPr lang="zh-CN" altLang="en-US" sz="2400" dirty="0">
                <a:solidFill>
                  <a:srgbClr val="FF0066"/>
                </a:solidFill>
                <a:latin typeface="仿宋_GB2312"/>
                <a:ea typeface="仿宋_GB2312"/>
              </a:rPr>
              <a:t>，差</a:t>
            </a:r>
            <a:r>
              <a:rPr lang="zh-CN" altLang="en-US" sz="2400" dirty="0">
                <a:latin typeface="仿宋_GB2312"/>
                <a:ea typeface="仿宋_GB2312"/>
              </a:rPr>
              <a:t>的意思，</a:t>
            </a:r>
            <a:r>
              <a:rPr lang="zh-CN" altLang="en-US" sz="2400" dirty="0">
                <a:solidFill>
                  <a:srgbClr val="0033CC"/>
                </a:solidFill>
                <a:latin typeface="Arial" panose="020B0604020202020204" pitchFamily="34" charset="0"/>
                <a:ea typeface="仿宋_GB2312"/>
              </a:rPr>
              <a:t>“</a:t>
            </a:r>
            <a:r>
              <a:rPr lang="zh-CN" altLang="en-US" sz="2400" dirty="0">
                <a:solidFill>
                  <a:srgbClr val="0033CC"/>
                </a:solidFill>
                <a:latin typeface="仿宋_GB2312"/>
                <a:ea typeface="仿宋_GB2312"/>
              </a:rPr>
              <a:t>文采</a:t>
            </a:r>
            <a:r>
              <a:rPr lang="zh-CN" altLang="en-US" sz="2400" dirty="0">
                <a:solidFill>
                  <a:srgbClr val="0033CC"/>
                </a:solidFill>
                <a:latin typeface="Arial" panose="020B0604020202020204" pitchFamily="34" charset="0"/>
                <a:ea typeface="仿宋_GB2312"/>
              </a:rPr>
              <a:t>”</a:t>
            </a:r>
            <a:r>
              <a:rPr lang="zh-CN" altLang="en-US" sz="2400" dirty="0">
                <a:solidFill>
                  <a:srgbClr val="0033CC"/>
                </a:solidFill>
                <a:latin typeface="仿宋_GB2312"/>
                <a:ea typeface="仿宋_GB2312"/>
              </a:rPr>
              <a:t>指文化方面的才华与成就</a:t>
            </a:r>
            <a:r>
              <a:rPr lang="zh-CN" altLang="en-US" sz="2400" dirty="0">
                <a:latin typeface="仿宋_GB2312"/>
                <a:ea typeface="仿宋_GB2312"/>
              </a:rPr>
              <a:t>。意思是说他们在文治方面略嫌不足。</a:t>
            </a:r>
            <a:r>
              <a:rPr lang="zh-CN" altLang="en-US" sz="2400" dirty="0">
                <a:latin typeface="Arial" panose="020B0604020202020204" pitchFamily="34" charset="0"/>
                <a:ea typeface="仿宋_GB2312"/>
              </a:rPr>
              <a:t>“</a:t>
            </a:r>
            <a:r>
              <a:rPr lang="zh-CN" altLang="en-US" sz="2400" dirty="0">
                <a:latin typeface="仿宋_GB2312"/>
                <a:ea typeface="仿宋_GB2312"/>
              </a:rPr>
              <a:t>唐宗宋祖</a:t>
            </a:r>
            <a:r>
              <a:rPr lang="zh-CN" altLang="en-US" sz="2400" dirty="0">
                <a:latin typeface="Arial" panose="020B0604020202020204" pitchFamily="34" charset="0"/>
                <a:ea typeface="仿宋_GB2312"/>
              </a:rPr>
              <a:t>”</a:t>
            </a:r>
            <a:r>
              <a:rPr lang="zh-CN" altLang="en-US" sz="2400" dirty="0">
                <a:latin typeface="仿宋_GB2312"/>
                <a:ea typeface="仿宋_GB2312"/>
              </a:rPr>
              <a:t>，指出他们的不足是</a:t>
            </a:r>
            <a:r>
              <a:rPr lang="zh-CN" altLang="en-US" sz="2400" dirty="0">
                <a:latin typeface="Arial" panose="020B0604020202020204" pitchFamily="34" charset="0"/>
                <a:ea typeface="仿宋_GB2312"/>
              </a:rPr>
              <a:t>“</a:t>
            </a:r>
            <a:r>
              <a:rPr lang="zh-CN" altLang="en-US" sz="2400" dirty="0">
                <a:latin typeface="仿宋_GB2312"/>
                <a:ea typeface="仿宋_GB2312"/>
              </a:rPr>
              <a:t>稍逊风骚</a:t>
            </a:r>
            <a:r>
              <a:rPr lang="zh-CN" altLang="en-US" sz="2400" dirty="0">
                <a:latin typeface="Arial" panose="020B0604020202020204" pitchFamily="34" charset="0"/>
                <a:ea typeface="仿宋_GB2312"/>
              </a:rPr>
              <a:t>”</a:t>
            </a:r>
            <a:r>
              <a:rPr lang="zh-CN" altLang="en-US" sz="2400" dirty="0">
                <a:latin typeface="仿宋_GB2312"/>
                <a:ea typeface="仿宋_GB2312"/>
              </a:rPr>
              <a:t>。</a:t>
            </a:r>
            <a:r>
              <a:rPr lang="zh-CN" altLang="en-US" sz="2400" dirty="0">
                <a:latin typeface="Arial" panose="020B0604020202020204" pitchFamily="34" charset="0"/>
                <a:ea typeface="仿宋_GB2312"/>
              </a:rPr>
              <a:t>“</a:t>
            </a:r>
            <a:r>
              <a:rPr lang="zh-CN" altLang="en-US" sz="2400" dirty="0">
                <a:solidFill>
                  <a:srgbClr val="FF0066"/>
                </a:solidFill>
                <a:latin typeface="仿宋_GB2312"/>
                <a:ea typeface="仿宋_GB2312"/>
              </a:rPr>
              <a:t>稍</a:t>
            </a:r>
            <a:r>
              <a:rPr lang="zh-CN" altLang="en-US" sz="2400" dirty="0">
                <a:solidFill>
                  <a:srgbClr val="FF0066"/>
                </a:solidFill>
                <a:latin typeface="Arial" panose="020B0604020202020204" pitchFamily="34" charset="0"/>
                <a:ea typeface="仿宋_GB2312"/>
              </a:rPr>
              <a:t>”</a:t>
            </a:r>
            <a:r>
              <a:rPr lang="zh-CN" altLang="en-US" sz="2400" dirty="0">
                <a:solidFill>
                  <a:srgbClr val="FF0066"/>
                </a:solidFill>
                <a:latin typeface="仿宋_GB2312"/>
                <a:ea typeface="仿宋_GB2312"/>
              </a:rPr>
              <a:t>是稍微</a:t>
            </a:r>
            <a:r>
              <a:rPr lang="zh-CN" altLang="en-US" sz="2400" dirty="0">
                <a:latin typeface="仿宋_GB2312"/>
                <a:ea typeface="仿宋_GB2312"/>
              </a:rPr>
              <a:t>，</a:t>
            </a:r>
            <a:r>
              <a:rPr lang="zh-CN" altLang="en-US" sz="2400" dirty="0">
                <a:solidFill>
                  <a:srgbClr val="FF0066"/>
                </a:solidFill>
                <a:latin typeface="Arial" panose="020B0604020202020204" pitchFamily="34" charset="0"/>
                <a:ea typeface="仿宋_GB2312"/>
              </a:rPr>
              <a:t>“</a:t>
            </a:r>
            <a:r>
              <a:rPr lang="zh-CN" altLang="en-US" sz="2400" dirty="0">
                <a:solidFill>
                  <a:srgbClr val="FF0066"/>
                </a:solidFill>
                <a:latin typeface="仿宋_GB2312"/>
                <a:ea typeface="仿宋_GB2312"/>
              </a:rPr>
              <a:t>逊</a:t>
            </a:r>
            <a:r>
              <a:rPr lang="zh-CN" altLang="en-US" sz="2400" dirty="0">
                <a:solidFill>
                  <a:srgbClr val="FF0066"/>
                </a:solidFill>
                <a:latin typeface="Arial" panose="020B0604020202020204" pitchFamily="34" charset="0"/>
                <a:ea typeface="仿宋_GB2312"/>
              </a:rPr>
              <a:t>”</a:t>
            </a:r>
            <a:r>
              <a:rPr lang="zh-CN" altLang="en-US" sz="2400" dirty="0">
                <a:solidFill>
                  <a:srgbClr val="FF0066"/>
                </a:solidFill>
                <a:latin typeface="仿宋_GB2312"/>
                <a:ea typeface="仿宋_GB2312"/>
              </a:rPr>
              <a:t>差的</a:t>
            </a:r>
            <a:r>
              <a:rPr lang="zh-CN" altLang="en-US" sz="2400" dirty="0">
                <a:latin typeface="仿宋_GB2312"/>
                <a:ea typeface="仿宋_GB2312"/>
              </a:rPr>
              <a:t>意思，</a:t>
            </a:r>
            <a:r>
              <a:rPr lang="zh-CN" altLang="en-US" sz="2400" dirty="0">
                <a:solidFill>
                  <a:srgbClr val="0033CC"/>
                </a:solidFill>
                <a:latin typeface="Arial" panose="020B0604020202020204" pitchFamily="34" charset="0"/>
                <a:ea typeface="仿宋_GB2312"/>
              </a:rPr>
              <a:t>“</a:t>
            </a:r>
            <a:r>
              <a:rPr lang="zh-CN" altLang="en-US" sz="2400" dirty="0">
                <a:solidFill>
                  <a:srgbClr val="0033CC"/>
                </a:solidFill>
                <a:latin typeface="仿宋_GB2312"/>
                <a:ea typeface="仿宋_GB2312"/>
              </a:rPr>
              <a:t>风骚</a:t>
            </a:r>
            <a:r>
              <a:rPr lang="zh-CN" altLang="en-US" sz="2400" dirty="0">
                <a:solidFill>
                  <a:srgbClr val="0033CC"/>
                </a:solidFill>
                <a:latin typeface="Arial" panose="020B0604020202020204" pitchFamily="34" charset="0"/>
                <a:ea typeface="仿宋_GB2312"/>
              </a:rPr>
              <a:t>”</a:t>
            </a:r>
            <a:r>
              <a:rPr lang="zh-CN" altLang="en-US" sz="2400" dirty="0">
                <a:solidFill>
                  <a:srgbClr val="0033CC"/>
                </a:solidFill>
                <a:latin typeface="仿宋_GB2312"/>
                <a:ea typeface="仿宋_GB2312"/>
              </a:rPr>
              <a:t>也指文化方面的才华和成就</a:t>
            </a:r>
            <a:r>
              <a:rPr lang="zh-CN" altLang="en-US" sz="2400" dirty="0">
                <a:latin typeface="仿宋_GB2312"/>
                <a:ea typeface="仿宋_GB2312"/>
              </a:rPr>
              <a:t>。意思也是说他们在文治方面稍微差一些。而</a:t>
            </a:r>
            <a:r>
              <a:rPr lang="zh-CN" altLang="en-US" sz="2400" dirty="0">
                <a:latin typeface="Arial" panose="020B0604020202020204" pitchFamily="34" charset="0"/>
                <a:ea typeface="仿宋_GB2312"/>
              </a:rPr>
              <a:t>“</a:t>
            </a:r>
            <a:r>
              <a:rPr lang="zh-CN" altLang="en-US" sz="2400" dirty="0">
                <a:latin typeface="仿宋_GB2312"/>
                <a:ea typeface="仿宋_GB2312"/>
              </a:rPr>
              <a:t>成吉思汗</a:t>
            </a:r>
            <a:r>
              <a:rPr lang="zh-CN" altLang="en-US" sz="2400" dirty="0">
                <a:latin typeface="Arial" panose="020B0604020202020204" pitchFamily="34" charset="0"/>
                <a:ea typeface="仿宋_GB2312"/>
              </a:rPr>
              <a:t>”</a:t>
            </a:r>
            <a:r>
              <a:rPr lang="zh-CN" altLang="en-US" sz="2400" dirty="0">
                <a:latin typeface="仿宋_GB2312"/>
                <a:ea typeface="仿宋_GB2312"/>
              </a:rPr>
              <a:t>，先称他是</a:t>
            </a:r>
            <a:r>
              <a:rPr lang="zh-CN" altLang="en-US" sz="2400" dirty="0">
                <a:latin typeface="Arial" panose="020B0604020202020204" pitchFamily="34" charset="0"/>
                <a:ea typeface="仿宋_GB2312"/>
              </a:rPr>
              <a:t>“</a:t>
            </a:r>
            <a:r>
              <a:rPr lang="zh-CN" altLang="en-US" sz="2400" dirty="0">
                <a:latin typeface="仿宋_GB2312"/>
                <a:ea typeface="仿宋_GB2312"/>
              </a:rPr>
              <a:t>一代天骄</a:t>
            </a:r>
            <a:r>
              <a:rPr lang="zh-CN" altLang="en-US" sz="2400" dirty="0">
                <a:latin typeface="Arial" panose="020B0604020202020204" pitchFamily="34" charset="0"/>
                <a:ea typeface="仿宋_GB2312"/>
              </a:rPr>
              <a:t>”</a:t>
            </a:r>
            <a:r>
              <a:rPr lang="zh-CN" altLang="en-US" sz="2400" dirty="0">
                <a:latin typeface="仿宋_GB2312"/>
                <a:ea typeface="仿宋_GB2312"/>
              </a:rPr>
              <a:t>，欲抑先扬，再说</a:t>
            </a:r>
            <a:r>
              <a:rPr lang="zh-CN" altLang="en-US" sz="2400" dirty="0">
                <a:latin typeface="Arial" panose="020B0604020202020204" pitchFamily="34" charset="0"/>
                <a:ea typeface="仿宋_GB2312"/>
              </a:rPr>
              <a:t>“</a:t>
            </a:r>
            <a:r>
              <a:rPr lang="zh-CN" altLang="en-US" sz="2400" dirty="0">
                <a:latin typeface="仿宋_GB2312"/>
                <a:ea typeface="仿宋_GB2312"/>
              </a:rPr>
              <a:t>只识弯弓射大雕</a:t>
            </a:r>
            <a:r>
              <a:rPr lang="zh-CN" altLang="en-US" sz="2400" dirty="0">
                <a:latin typeface="Arial" panose="020B0604020202020204" pitchFamily="34" charset="0"/>
                <a:ea typeface="仿宋_GB2312"/>
              </a:rPr>
              <a:t>”</a:t>
            </a:r>
            <a:r>
              <a:rPr lang="zh-CN" altLang="en-US" sz="2400" dirty="0">
                <a:latin typeface="仿宋_GB2312"/>
                <a:ea typeface="仿宋_GB2312"/>
              </a:rPr>
              <a:t>，只注重武功，而忽视文治。</a:t>
            </a:r>
            <a:r>
              <a:rPr lang="zh-CN" altLang="en-US" sz="2400" dirty="0">
                <a:solidFill>
                  <a:srgbClr val="FF0066"/>
                </a:solidFill>
                <a:latin typeface="仿宋_GB2312"/>
                <a:ea typeface="仿宋_GB2312"/>
              </a:rPr>
              <a:t>评古是为了论今，这一层有针对性地批评古代帝王的不足，是为了下文更好地歌颂无产阶级革命英雄。</a:t>
            </a:r>
          </a:p>
        </p:txBody>
      </p:sp>
      <p:sp>
        <p:nvSpPr>
          <p:cNvPr id="73731" name="文本框 73730"/>
          <p:cNvSpPr txBox="1"/>
          <p:nvPr/>
        </p:nvSpPr>
        <p:spPr>
          <a:xfrm>
            <a:off x="762000" y="3581400"/>
            <a:ext cx="4449763" cy="457200"/>
          </a:xfrm>
          <a:prstGeom prst="rect">
            <a:avLst/>
          </a:prstGeom>
          <a:noFill/>
          <a:ln w="9525">
            <a:noFill/>
          </a:ln>
        </p:spPr>
        <p:txBody>
          <a:bodyPr wrap="none">
            <a:spAutoFit/>
          </a:bodyPr>
          <a:lstStyle/>
          <a:p>
            <a:pPr lvl="0" eaLnBrk="1" hangingPunct="1"/>
            <a:r>
              <a:rPr lang="zh-CN" altLang="en-US" sz="2400" dirty="0">
                <a:latin typeface="Arial" panose="020B0604020202020204" pitchFamily="34" charset="0"/>
                <a:ea typeface="宋体" panose="02010600030101010101" pitchFamily="2" charset="-122"/>
              </a:rPr>
              <a:t>第三层歌颂无产阶级革命英雄。</a:t>
            </a:r>
          </a:p>
        </p:txBody>
      </p:sp>
      <p:sp>
        <p:nvSpPr>
          <p:cNvPr id="73732" name="文本框 73731"/>
          <p:cNvSpPr txBox="1"/>
          <p:nvPr/>
        </p:nvSpPr>
        <p:spPr>
          <a:xfrm>
            <a:off x="142875" y="4114800"/>
            <a:ext cx="8966200" cy="1189038"/>
          </a:xfrm>
          <a:prstGeom prst="rect">
            <a:avLst/>
          </a:prstGeom>
          <a:noFill/>
          <a:ln w="9525">
            <a:noFill/>
          </a:ln>
        </p:spPr>
        <p:txBody>
          <a:bodyPr>
            <a:spAutoFit/>
          </a:bodyPr>
          <a:lstStyle/>
          <a:p>
            <a:pPr lvl="0" eaLnBrk="1" hangingPunct="1">
              <a:spcBef>
                <a:spcPct val="50000"/>
              </a:spcBef>
            </a:pPr>
            <a:r>
              <a:rPr lang="en-US" altLang="zh-CN" sz="2400" dirty="0">
                <a:latin typeface="仿宋_GB2312"/>
                <a:ea typeface="仿宋_GB2312"/>
              </a:rPr>
              <a:t>    </a:t>
            </a:r>
            <a:r>
              <a:rPr lang="zh-CN" altLang="en-US" sz="2400" dirty="0">
                <a:latin typeface="Arial" panose="020B0604020202020204" pitchFamily="34" charset="0"/>
                <a:ea typeface="仿宋_GB2312"/>
              </a:rPr>
              <a:t>“</a:t>
            </a:r>
            <a:r>
              <a:rPr lang="zh-CN" altLang="en-US" sz="2400" dirty="0">
                <a:latin typeface="仿宋_GB2312"/>
                <a:ea typeface="仿宋_GB2312"/>
              </a:rPr>
              <a:t>数风流人物，还看今朝</a:t>
            </a:r>
            <a:r>
              <a:rPr lang="zh-CN" altLang="en-US" sz="2400" dirty="0">
                <a:latin typeface="Arial" panose="020B0604020202020204" pitchFamily="34" charset="0"/>
                <a:ea typeface="仿宋_GB2312"/>
              </a:rPr>
              <a:t>”</a:t>
            </a:r>
            <a:r>
              <a:rPr lang="zh-CN" altLang="en-US" sz="2400" dirty="0">
                <a:latin typeface="仿宋_GB2312"/>
                <a:ea typeface="仿宋_GB2312"/>
              </a:rPr>
              <a:t>，称得上能建功立业的英雄的，还要看今天的无产阶级革命英雄。这句</a:t>
            </a:r>
            <a:r>
              <a:rPr lang="zh-CN" altLang="en-US" sz="2400" dirty="0">
                <a:solidFill>
                  <a:srgbClr val="FF0066"/>
                </a:solidFill>
                <a:latin typeface="仿宋_GB2312"/>
                <a:ea typeface="仿宋_GB2312"/>
              </a:rPr>
              <a:t>是无产阶级和人民大众决心登上历史舞台的威武雄壮的宣言，这一层是全词的点睛之笔。</a:t>
            </a:r>
          </a:p>
        </p:txBody>
      </p:sp>
      <p:sp>
        <p:nvSpPr>
          <p:cNvPr id="24581" name="日期占位符 1"/>
          <p:cNvSpPr txBox="1">
            <a:spLocks noGrp="1"/>
          </p:cNvSpPr>
          <p:nvPr>
            <p:ph type="dt" sz="half"/>
          </p:nvPr>
        </p:nvSpPr>
        <p:spPr>
          <a:xfrm>
            <a:off x="685800" y="6248400"/>
            <a:ext cx="1905000" cy="457200"/>
          </a:xfrm>
          <a:prstGeom prst="rect">
            <a:avLst/>
          </a:prstGeom>
          <a:noFill/>
          <a:ln w="9525">
            <a:noFill/>
          </a:ln>
        </p:spPr>
        <p:txBody>
          <a:bodyPr/>
          <a:lstStyle/>
          <a:p>
            <a:pPr lvl="0" eaLnBrk="1" hangingPunct="1"/>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3730"/>
                                        </p:tgtEl>
                                        <p:attrNameLst>
                                          <p:attrName>style.visibility</p:attrName>
                                        </p:attrNameLst>
                                      </p:cBhvr>
                                      <p:to>
                                        <p:strVal val="visible"/>
                                      </p:to>
                                    </p:set>
                                    <p:animEffect transition="in" filter="dissolve">
                                      <p:cBhvr>
                                        <p:cTn id="7" dur="500"/>
                                        <p:tgtEl>
                                          <p:spTgt spid="73730"/>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3731"/>
                                        </p:tgtEl>
                                        <p:attrNameLst>
                                          <p:attrName>style.visibility</p:attrName>
                                        </p:attrNameLst>
                                      </p:cBhvr>
                                      <p:to>
                                        <p:strVal val="visible"/>
                                      </p:to>
                                    </p:set>
                                    <p:animEffect transition="in" filter="dissolve">
                                      <p:cBhvr>
                                        <p:cTn id="12" dur="500"/>
                                        <p:tgtEl>
                                          <p:spTgt spid="73731"/>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3732"/>
                                        </p:tgtEl>
                                        <p:attrNameLst>
                                          <p:attrName>style.visibility</p:attrName>
                                        </p:attrNameLst>
                                      </p:cBhvr>
                                      <p:to>
                                        <p:strVal val="visible"/>
                                      </p:to>
                                    </p:set>
                                    <p:animEffect transition="in" filter="dissolve">
                                      <p:cBhvr>
                                        <p:cTn id="17" dur="500"/>
                                        <p:tgtEl>
                                          <p:spTgt spid="73732"/>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p:bldP spid="73731" grpId="0"/>
      <p:bldP spid="737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文本框 57346"/>
          <p:cNvSpPr txBox="1"/>
          <p:nvPr/>
        </p:nvSpPr>
        <p:spPr>
          <a:xfrm>
            <a:off x="685800" y="609600"/>
            <a:ext cx="8029575" cy="1431925"/>
          </a:xfrm>
          <a:prstGeom prst="rect">
            <a:avLst/>
          </a:prstGeom>
          <a:noFill/>
          <a:ln w="9525">
            <a:noFill/>
          </a:ln>
        </p:spPr>
        <p:txBody>
          <a:bodyPr wrap="none">
            <a:spAutoFit/>
          </a:bodyPr>
          <a:lstStyle/>
          <a:p>
            <a:pPr lvl="0" eaLnBrk="1" hangingPunct="1"/>
            <a:r>
              <a:rPr lang="zh-CN" altLang="en-US" sz="4400" dirty="0">
                <a:latin typeface="Arial" panose="020B0604020202020204" pitchFamily="34" charset="0"/>
                <a:ea typeface="楷体_GB2312" pitchFamily="49" charset="-122"/>
              </a:rPr>
              <a:t>总结下阕：评论历史英雄人物，</a:t>
            </a:r>
          </a:p>
          <a:p>
            <a:pPr lvl="0" eaLnBrk="1" hangingPunct="1"/>
            <a:r>
              <a:rPr lang="zh-CN" altLang="en-US" sz="4400" dirty="0">
                <a:latin typeface="Arial" panose="020B0604020202020204" pitchFamily="34" charset="0"/>
                <a:ea typeface="楷体_GB2312" pitchFamily="49" charset="-122"/>
              </a:rPr>
              <a:t>歌颂当代无产阶级革命英雄。</a:t>
            </a:r>
          </a:p>
        </p:txBody>
      </p:sp>
      <p:sp>
        <p:nvSpPr>
          <p:cNvPr id="25604" name="文本框 57347"/>
          <p:cNvSpPr txBox="1"/>
          <p:nvPr/>
        </p:nvSpPr>
        <p:spPr>
          <a:xfrm>
            <a:off x="533400" y="2438400"/>
            <a:ext cx="733425" cy="3698875"/>
          </a:xfrm>
          <a:prstGeom prst="rect">
            <a:avLst/>
          </a:prstGeom>
          <a:noFill/>
          <a:ln w="9525">
            <a:noFill/>
          </a:ln>
        </p:spPr>
        <p:txBody>
          <a:bodyPr vert="eaVert" wrap="none">
            <a:spAutoFit/>
          </a:bodyPr>
          <a:lstStyle/>
          <a:p>
            <a:pPr lvl="0" eaLnBrk="1" hangingPunct="1"/>
            <a:r>
              <a:rPr lang="zh-CN" altLang="en-US" sz="3600" dirty="0">
                <a:latin typeface="Arial" panose="020B0604020202020204" pitchFamily="34" charset="0"/>
                <a:ea typeface="楷体_GB2312" pitchFamily="49" charset="-122"/>
              </a:rPr>
              <a:t>引无数英雄竞折腰</a:t>
            </a:r>
          </a:p>
        </p:txBody>
      </p:sp>
      <p:sp>
        <p:nvSpPr>
          <p:cNvPr id="25605" name="文本框 57348"/>
          <p:cNvSpPr txBox="1"/>
          <p:nvPr/>
        </p:nvSpPr>
        <p:spPr>
          <a:xfrm>
            <a:off x="1371600" y="2819400"/>
            <a:ext cx="733425" cy="3248025"/>
          </a:xfrm>
          <a:prstGeom prst="rect">
            <a:avLst/>
          </a:prstGeom>
          <a:noFill/>
          <a:ln w="9525">
            <a:noFill/>
          </a:ln>
        </p:spPr>
        <p:txBody>
          <a:bodyPr vert="eaVert" wrap="none">
            <a:spAutoFit/>
          </a:bodyPr>
          <a:lstStyle/>
          <a:p>
            <a:pPr lvl="0" eaLnBrk="1" hangingPunct="1"/>
            <a:r>
              <a:rPr lang="zh-CN" altLang="en-US" sz="3600" dirty="0">
                <a:latin typeface="Arial" panose="020B0604020202020204" pitchFamily="34" charset="0"/>
                <a:ea typeface="楷体_GB2312" pitchFamily="49" charset="-122"/>
              </a:rPr>
              <a:t>（议论、抒情）</a:t>
            </a:r>
          </a:p>
        </p:txBody>
      </p:sp>
      <p:sp>
        <p:nvSpPr>
          <p:cNvPr id="25606" name="左大括号 57349"/>
          <p:cNvSpPr/>
          <p:nvPr/>
        </p:nvSpPr>
        <p:spPr>
          <a:xfrm>
            <a:off x="2438400" y="2743200"/>
            <a:ext cx="228600" cy="3124200"/>
          </a:xfrm>
          <a:prstGeom prst="leftBrace">
            <a:avLst>
              <a:gd name="adj1" fmla="val 113762"/>
              <a:gd name="adj2" fmla="val 50000"/>
            </a:avLst>
          </a:prstGeom>
          <a:noFill/>
          <a:ln w="9525" cap="flat" cmpd="sng">
            <a:solidFill>
              <a:schemeClr val="tx1"/>
            </a:solidFill>
            <a:prstDash val="solid"/>
            <a:headEnd type="none" w="med" len="med"/>
            <a:tailEnd type="none" w="med" len="med"/>
          </a:ln>
        </p:spPr>
        <p:txBody>
          <a:bodyPr/>
          <a:lstStyle/>
          <a:p>
            <a:pPr lvl="0" algn="ctr" eaLnBrk="1" hangingPunct="1"/>
            <a:endParaRPr lang="zh-CN" altLang="en-US" dirty="0">
              <a:latin typeface="Arial" panose="020B0604020202020204" pitchFamily="34" charset="0"/>
              <a:ea typeface="宋体" panose="02010600030101010101" pitchFamily="2" charset="-122"/>
            </a:endParaRPr>
          </a:p>
        </p:txBody>
      </p:sp>
      <p:sp>
        <p:nvSpPr>
          <p:cNvPr id="25607" name="文本框 57350"/>
          <p:cNvSpPr txBox="1"/>
          <p:nvPr/>
        </p:nvSpPr>
        <p:spPr>
          <a:xfrm>
            <a:off x="2971800" y="2438400"/>
            <a:ext cx="4313238" cy="641350"/>
          </a:xfrm>
          <a:prstGeom prst="rect">
            <a:avLst/>
          </a:prstGeom>
          <a:noFill/>
          <a:ln w="9525">
            <a:noFill/>
          </a:ln>
        </p:spPr>
        <p:txBody>
          <a:bodyPr wrap="none">
            <a:spAutoFit/>
          </a:bodyPr>
          <a:lstStyle/>
          <a:p>
            <a:pPr lvl="0" eaLnBrk="1" hangingPunct="1"/>
            <a:r>
              <a:rPr lang="zh-CN" altLang="en-US" sz="3600" dirty="0">
                <a:latin typeface="Arial" panose="020B0604020202020204" pitchFamily="34" charset="0"/>
                <a:ea typeface="楷体_GB2312" pitchFamily="49" charset="-122"/>
              </a:rPr>
              <a:t>承上启下，引入论述</a:t>
            </a:r>
          </a:p>
        </p:txBody>
      </p:sp>
      <p:sp>
        <p:nvSpPr>
          <p:cNvPr id="25608" name="文本框 57351"/>
          <p:cNvSpPr txBox="1"/>
          <p:nvPr/>
        </p:nvSpPr>
        <p:spPr>
          <a:xfrm>
            <a:off x="2971800" y="3810000"/>
            <a:ext cx="3394075" cy="641350"/>
          </a:xfrm>
          <a:prstGeom prst="rect">
            <a:avLst/>
          </a:prstGeom>
          <a:noFill/>
          <a:ln w="9525">
            <a:noFill/>
          </a:ln>
        </p:spPr>
        <p:txBody>
          <a:bodyPr wrap="none">
            <a:spAutoFit/>
          </a:bodyPr>
          <a:lstStyle/>
          <a:p>
            <a:pPr lvl="0" eaLnBrk="1" hangingPunct="1"/>
            <a:r>
              <a:rPr lang="zh-CN" altLang="en-US" sz="3600" dirty="0">
                <a:latin typeface="Arial" panose="020B0604020202020204" pitchFamily="34" charset="0"/>
                <a:ea typeface="楷体_GB2312" pitchFamily="49" charset="-122"/>
              </a:rPr>
              <a:t>具体评论：“惜”</a:t>
            </a:r>
          </a:p>
        </p:txBody>
      </p:sp>
      <p:sp>
        <p:nvSpPr>
          <p:cNvPr id="25609" name="文本框 57352"/>
          <p:cNvSpPr txBox="1"/>
          <p:nvPr/>
        </p:nvSpPr>
        <p:spPr>
          <a:xfrm>
            <a:off x="2895600" y="5181600"/>
            <a:ext cx="4311650" cy="641350"/>
          </a:xfrm>
          <a:prstGeom prst="rect">
            <a:avLst/>
          </a:prstGeom>
          <a:noFill/>
          <a:ln w="9525">
            <a:noFill/>
          </a:ln>
        </p:spPr>
        <p:txBody>
          <a:bodyPr wrap="none">
            <a:spAutoFit/>
          </a:bodyPr>
          <a:lstStyle/>
          <a:p>
            <a:pPr lvl="0" eaLnBrk="1" hangingPunct="1"/>
            <a:r>
              <a:rPr lang="zh-CN" altLang="en-US" sz="3600" dirty="0">
                <a:latin typeface="Arial" panose="020B0604020202020204" pitchFamily="34" charset="0"/>
                <a:ea typeface="楷体_GB2312" pitchFamily="49" charset="-122"/>
              </a:rPr>
              <a:t>歌颂时代英雄：“数”</a:t>
            </a:r>
          </a:p>
        </p:txBody>
      </p:sp>
      <p:sp>
        <p:nvSpPr>
          <p:cNvPr id="25610" name="文本框 57353"/>
          <p:cNvSpPr txBox="1"/>
          <p:nvPr/>
        </p:nvSpPr>
        <p:spPr>
          <a:xfrm>
            <a:off x="7848600" y="2438400"/>
            <a:ext cx="733425" cy="3698875"/>
          </a:xfrm>
          <a:prstGeom prst="rect">
            <a:avLst/>
          </a:prstGeom>
          <a:noFill/>
          <a:ln w="9525">
            <a:noFill/>
          </a:ln>
        </p:spPr>
        <p:txBody>
          <a:bodyPr vert="eaVert" wrap="none">
            <a:spAutoFit/>
          </a:bodyPr>
          <a:lstStyle/>
          <a:p>
            <a:pPr lvl="0" eaLnBrk="1" hangingPunct="1"/>
            <a:r>
              <a:rPr lang="zh-CN" altLang="en-US" sz="3600" dirty="0">
                <a:latin typeface="Arial" panose="020B0604020202020204" pitchFamily="34" charset="0"/>
                <a:ea typeface="楷体_GB2312" pitchFamily="49" charset="-122"/>
              </a:rPr>
              <a:t>歌颂无产阶级英雄</a:t>
            </a:r>
          </a:p>
        </p:txBody>
      </p:sp>
      <p:sp>
        <p:nvSpPr>
          <p:cNvPr id="25611" name="日期占位符 1"/>
          <p:cNvSpPr txBox="1">
            <a:spLocks noGrp="1"/>
          </p:cNvSpPr>
          <p:nvPr>
            <p:ph type="dt" sz="half"/>
          </p:nvPr>
        </p:nvSpPr>
        <p:spPr>
          <a:xfrm>
            <a:off x="685800" y="6248400"/>
            <a:ext cx="1905000" cy="457200"/>
          </a:xfrm>
          <a:prstGeom prst="rect">
            <a:avLst/>
          </a:prstGeom>
          <a:noFill/>
          <a:ln w="9525">
            <a:noFill/>
          </a:ln>
        </p:spPr>
        <p:txBody>
          <a:bodyPr/>
          <a:lstStyle/>
          <a:p>
            <a:pPr lvl="0" eaLnBrk="1" hangingPunct="1"/>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7347"/>
                                        </p:tgtEl>
                                        <p:attrNameLst>
                                          <p:attrName>style.visibility</p:attrName>
                                        </p:attrNameLst>
                                      </p:cBhvr>
                                      <p:to>
                                        <p:strVal val="visible"/>
                                      </p:to>
                                    </p:set>
                                    <p:anim calcmode="lin" valueType="num">
                                      <p:cBhvr additive="base">
                                        <p:cTn id="7" dur="500" fill="hold"/>
                                        <p:tgtEl>
                                          <p:spTgt spid="57347"/>
                                        </p:tgtEl>
                                        <p:attrNameLst>
                                          <p:attrName>ppt_x</p:attrName>
                                        </p:attrNameLst>
                                      </p:cBhvr>
                                      <p:tavLst>
                                        <p:tav tm="0">
                                          <p:val>
                                            <p:strVal val="#ppt_x"/>
                                          </p:val>
                                        </p:tav>
                                        <p:tav tm="100000">
                                          <p:val>
                                            <p:strVal val="#ppt_x"/>
                                          </p:val>
                                        </p:tav>
                                      </p:tavLst>
                                    </p:anim>
                                    <p:anim calcmode="lin" valueType="num">
                                      <p:cBhvr additive="base">
                                        <p:cTn id="8" dur="500" fill="hold"/>
                                        <p:tgtEl>
                                          <p:spTgt spid="57347"/>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0" name="文本框 74761"/>
          <p:cNvSpPr txBox="1"/>
          <p:nvPr/>
        </p:nvSpPr>
        <p:spPr>
          <a:xfrm>
            <a:off x="0" y="2276475"/>
            <a:ext cx="755650" cy="1190625"/>
          </a:xfrm>
          <a:prstGeom prst="rect">
            <a:avLst/>
          </a:prstGeom>
          <a:noFill/>
          <a:ln w="9525">
            <a:noFill/>
          </a:ln>
        </p:spPr>
        <p:txBody>
          <a:bodyPr>
            <a:spAutoFit/>
          </a:bodyPr>
          <a:lstStyle/>
          <a:p>
            <a:pPr lvl="0" eaLnBrk="1" hangingPunct="1"/>
            <a:r>
              <a:rPr lang="zh-CN" altLang="en-US" sz="3600" dirty="0">
                <a:solidFill>
                  <a:srgbClr val="800000"/>
                </a:solidFill>
                <a:latin typeface="宋体" panose="02010600030101010101" pitchFamily="2" charset="-122"/>
                <a:ea typeface="宋体" panose="02010600030101010101" pitchFamily="2" charset="-122"/>
              </a:rPr>
              <a:t>下阕</a:t>
            </a:r>
          </a:p>
        </p:txBody>
      </p:sp>
      <p:sp>
        <p:nvSpPr>
          <p:cNvPr id="74763" name="文本框 74762"/>
          <p:cNvSpPr txBox="1"/>
          <p:nvPr/>
        </p:nvSpPr>
        <p:spPr>
          <a:xfrm>
            <a:off x="611188" y="1844675"/>
            <a:ext cx="1606550" cy="946150"/>
          </a:xfrm>
          <a:prstGeom prst="rect">
            <a:avLst/>
          </a:prstGeom>
          <a:noFill/>
          <a:ln w="9525">
            <a:noFill/>
          </a:ln>
        </p:spPr>
        <p:txBody>
          <a:bodyPr wrap="none">
            <a:spAutoFit/>
          </a:bodyPr>
          <a:lstStyle/>
          <a:p>
            <a:pPr lvl="0" eaLnBrk="1" hangingPunct="1"/>
            <a:r>
              <a:rPr lang="zh-CN" altLang="en-US" sz="2800" dirty="0">
                <a:solidFill>
                  <a:srgbClr val="FF0000"/>
                </a:solidFill>
                <a:latin typeface="黑体" panose="02010609060101010101" pitchFamily="49" charset="-122"/>
                <a:ea typeface="黑体" panose="02010609060101010101" pitchFamily="49" charset="-122"/>
              </a:rPr>
              <a:t>江山多娇</a:t>
            </a:r>
          </a:p>
          <a:p>
            <a:pPr lvl="0" eaLnBrk="1" hangingPunct="1"/>
            <a:r>
              <a:rPr lang="zh-CN" altLang="en-US" sz="2800" dirty="0">
                <a:solidFill>
                  <a:srgbClr val="FF0000"/>
                </a:solidFill>
                <a:latin typeface="黑体" panose="02010609060101010101" pitchFamily="49" charset="-122"/>
                <a:ea typeface="黑体" panose="02010609060101010101" pitchFamily="49" charset="-122"/>
              </a:rPr>
              <a:t>英雄折腰</a:t>
            </a:r>
          </a:p>
        </p:txBody>
      </p:sp>
      <p:sp>
        <p:nvSpPr>
          <p:cNvPr id="74764" name="文本框 74763"/>
          <p:cNvSpPr txBox="1"/>
          <p:nvPr/>
        </p:nvSpPr>
        <p:spPr>
          <a:xfrm>
            <a:off x="2916238" y="1700213"/>
            <a:ext cx="1606550" cy="519112"/>
          </a:xfrm>
          <a:prstGeom prst="rect">
            <a:avLst/>
          </a:prstGeom>
          <a:noFill/>
          <a:ln w="9525">
            <a:noFill/>
          </a:ln>
        </p:spPr>
        <p:txBody>
          <a:bodyPr>
            <a:spAutoFit/>
          </a:bodyPr>
          <a:lstStyle/>
          <a:p>
            <a:pPr lvl="0" eaLnBrk="1" hangingPunct="1"/>
            <a:r>
              <a:rPr lang="zh-CN" altLang="en-US" sz="2800" dirty="0">
                <a:solidFill>
                  <a:srgbClr val="FF00FF"/>
                </a:solidFill>
                <a:latin typeface="黑体" panose="02010609060101010101" pitchFamily="49" charset="-122"/>
                <a:ea typeface="黑体" panose="02010609060101010101" pitchFamily="49" charset="-122"/>
              </a:rPr>
              <a:t>秦皇汉武</a:t>
            </a:r>
          </a:p>
        </p:txBody>
      </p:sp>
      <p:sp>
        <p:nvSpPr>
          <p:cNvPr id="74765" name="文本框 74764"/>
          <p:cNvSpPr txBox="1"/>
          <p:nvPr/>
        </p:nvSpPr>
        <p:spPr>
          <a:xfrm>
            <a:off x="4643438" y="1685925"/>
            <a:ext cx="895350" cy="519113"/>
          </a:xfrm>
          <a:prstGeom prst="rect">
            <a:avLst/>
          </a:prstGeom>
          <a:noFill/>
          <a:ln w="9525">
            <a:noFill/>
          </a:ln>
        </p:spPr>
        <p:txBody>
          <a:bodyPr wrap="none">
            <a:spAutoFit/>
          </a:bodyPr>
          <a:lstStyle/>
          <a:p>
            <a:pPr lvl="0" eaLnBrk="1" hangingPunct="1"/>
            <a:r>
              <a:rPr lang="zh-CN" altLang="en-US" sz="2800" dirty="0">
                <a:solidFill>
                  <a:srgbClr val="FF0000"/>
                </a:solidFill>
                <a:latin typeface="宋体" panose="02010600030101010101" pitchFamily="2" charset="-122"/>
                <a:ea typeface="宋体" panose="02010600030101010101" pitchFamily="2" charset="-122"/>
              </a:rPr>
              <a:t>略</a:t>
            </a:r>
            <a:r>
              <a:rPr lang="zh-CN" altLang="en-US" sz="2800" i="1" dirty="0">
                <a:solidFill>
                  <a:srgbClr val="FF0000"/>
                </a:solidFill>
                <a:latin typeface="宋体" panose="02010600030101010101" pitchFamily="2" charset="-122"/>
                <a:ea typeface="宋体" panose="02010600030101010101" pitchFamily="2" charset="-122"/>
              </a:rPr>
              <a:t>输</a:t>
            </a:r>
          </a:p>
        </p:txBody>
      </p:sp>
      <p:sp>
        <p:nvSpPr>
          <p:cNvPr id="74766" name="文本框 74765"/>
          <p:cNvSpPr txBox="1"/>
          <p:nvPr/>
        </p:nvSpPr>
        <p:spPr>
          <a:xfrm>
            <a:off x="4643438" y="2189163"/>
            <a:ext cx="895350" cy="519112"/>
          </a:xfrm>
          <a:prstGeom prst="rect">
            <a:avLst/>
          </a:prstGeom>
          <a:noFill/>
          <a:ln w="9525">
            <a:noFill/>
          </a:ln>
        </p:spPr>
        <p:txBody>
          <a:bodyPr wrap="none">
            <a:spAutoFit/>
          </a:bodyPr>
          <a:lstStyle/>
          <a:p>
            <a:pPr lvl="0" eaLnBrk="1" hangingPunct="1"/>
            <a:r>
              <a:rPr lang="zh-CN" altLang="en-US" sz="2800" dirty="0">
                <a:solidFill>
                  <a:srgbClr val="FF0000"/>
                </a:solidFill>
                <a:latin typeface="宋体" panose="02010600030101010101" pitchFamily="2" charset="-122"/>
                <a:ea typeface="宋体" panose="02010600030101010101" pitchFamily="2" charset="-122"/>
              </a:rPr>
              <a:t>稍</a:t>
            </a:r>
            <a:r>
              <a:rPr lang="zh-CN" altLang="en-US" sz="2800" i="1" dirty="0">
                <a:solidFill>
                  <a:srgbClr val="FF0000"/>
                </a:solidFill>
                <a:latin typeface="宋体" panose="02010600030101010101" pitchFamily="2" charset="-122"/>
                <a:ea typeface="宋体" panose="02010600030101010101" pitchFamily="2" charset="-122"/>
              </a:rPr>
              <a:t>逊</a:t>
            </a:r>
          </a:p>
        </p:txBody>
      </p:sp>
      <p:sp>
        <p:nvSpPr>
          <p:cNvPr id="74767" name="文本框 74766"/>
          <p:cNvSpPr txBox="1"/>
          <p:nvPr/>
        </p:nvSpPr>
        <p:spPr>
          <a:xfrm>
            <a:off x="4613275" y="2622550"/>
            <a:ext cx="895350" cy="519113"/>
          </a:xfrm>
          <a:prstGeom prst="rect">
            <a:avLst/>
          </a:prstGeom>
          <a:noFill/>
          <a:ln w="9525">
            <a:noFill/>
          </a:ln>
        </p:spPr>
        <p:txBody>
          <a:bodyPr wrap="none">
            <a:spAutoFit/>
          </a:bodyPr>
          <a:lstStyle/>
          <a:p>
            <a:pPr lvl="0" eaLnBrk="1" hangingPunct="1"/>
            <a:r>
              <a:rPr lang="zh-CN" altLang="en-US" sz="2800" dirty="0">
                <a:solidFill>
                  <a:srgbClr val="FF0000"/>
                </a:solidFill>
                <a:latin typeface="宋体" panose="02010600030101010101" pitchFamily="2" charset="-122"/>
                <a:ea typeface="宋体" panose="02010600030101010101" pitchFamily="2" charset="-122"/>
              </a:rPr>
              <a:t>只</a:t>
            </a:r>
            <a:r>
              <a:rPr lang="zh-CN" altLang="en-US" sz="2800" i="1" dirty="0">
                <a:solidFill>
                  <a:srgbClr val="FF0000"/>
                </a:solidFill>
                <a:latin typeface="宋体" panose="02010600030101010101" pitchFamily="2" charset="-122"/>
                <a:ea typeface="宋体" panose="02010600030101010101" pitchFamily="2" charset="-122"/>
              </a:rPr>
              <a:t>识</a:t>
            </a:r>
          </a:p>
        </p:txBody>
      </p:sp>
      <p:sp>
        <p:nvSpPr>
          <p:cNvPr id="74768" name="右中括号 74767"/>
          <p:cNvSpPr/>
          <p:nvPr/>
        </p:nvSpPr>
        <p:spPr>
          <a:xfrm>
            <a:off x="5580063" y="1916113"/>
            <a:ext cx="76200" cy="1081087"/>
          </a:xfrm>
          <a:prstGeom prst="rightBracket">
            <a:avLst>
              <a:gd name="adj" fmla="val 118163"/>
            </a:avLst>
          </a:prstGeom>
          <a:noFill/>
          <a:ln w="9525" cap="flat" cmpd="sng">
            <a:solidFill>
              <a:schemeClr val="tx1"/>
            </a:solidFill>
            <a:prstDash val="solid"/>
            <a:headEnd type="none" w="med" len="med"/>
            <a:tailEnd type="none" w="med" len="med"/>
          </a:ln>
        </p:spPr>
        <p:txBody>
          <a:bodyPr/>
          <a:lstStyle/>
          <a:p>
            <a:pPr lvl="0" algn="ctr" eaLnBrk="1" hangingPunct="1"/>
            <a:endParaRPr lang="zh-CN" altLang="en-US" dirty="0">
              <a:latin typeface="Arial" panose="020B0604020202020204" pitchFamily="34" charset="0"/>
              <a:ea typeface="宋体" panose="02010600030101010101" pitchFamily="2" charset="-122"/>
            </a:endParaRPr>
          </a:p>
        </p:txBody>
      </p:sp>
      <p:sp>
        <p:nvSpPr>
          <p:cNvPr id="74769" name="文本框 74768"/>
          <p:cNvSpPr txBox="1"/>
          <p:nvPr/>
        </p:nvSpPr>
        <p:spPr>
          <a:xfrm>
            <a:off x="7537450" y="1978025"/>
            <a:ext cx="1606550" cy="946150"/>
          </a:xfrm>
          <a:prstGeom prst="rect">
            <a:avLst/>
          </a:prstGeom>
          <a:noFill/>
          <a:ln w="9525">
            <a:noFill/>
          </a:ln>
        </p:spPr>
        <p:txBody>
          <a:bodyPr wrap="none">
            <a:spAutoFit/>
          </a:bodyPr>
          <a:lstStyle/>
          <a:p>
            <a:pPr lvl="0" eaLnBrk="1" hangingPunct="1"/>
            <a:r>
              <a:rPr lang="zh-CN" altLang="en-US" sz="2800" dirty="0">
                <a:solidFill>
                  <a:srgbClr val="000000"/>
                </a:solidFill>
                <a:latin typeface="黑体" panose="02010609060101010101" pitchFamily="49" charset="-122"/>
                <a:ea typeface="黑体" panose="02010609060101010101" pitchFamily="49" charset="-122"/>
              </a:rPr>
              <a:t>风流人物</a:t>
            </a:r>
          </a:p>
          <a:p>
            <a:pPr lvl="0" eaLnBrk="1" hangingPunct="1"/>
            <a:r>
              <a:rPr lang="zh-CN" altLang="en-US" sz="2800" dirty="0">
                <a:solidFill>
                  <a:srgbClr val="000000"/>
                </a:solidFill>
                <a:latin typeface="黑体" panose="02010609060101010101" pitchFamily="49" charset="-122"/>
                <a:ea typeface="黑体" panose="02010609060101010101" pitchFamily="49" charset="-122"/>
              </a:rPr>
              <a:t>还看今朝</a:t>
            </a:r>
          </a:p>
        </p:txBody>
      </p:sp>
      <p:sp>
        <p:nvSpPr>
          <p:cNvPr id="74770" name="文本框 74769"/>
          <p:cNvSpPr txBox="1"/>
          <p:nvPr/>
        </p:nvSpPr>
        <p:spPr>
          <a:xfrm>
            <a:off x="6227763" y="2781300"/>
            <a:ext cx="1249680" cy="518160"/>
          </a:xfrm>
          <a:prstGeom prst="rect">
            <a:avLst/>
          </a:prstGeom>
          <a:noFill/>
          <a:ln w="9525">
            <a:noFill/>
          </a:ln>
        </p:spPr>
        <p:txBody>
          <a:bodyPr wrap="none">
            <a:spAutoFit/>
          </a:bodyPr>
          <a:lstStyle/>
          <a:p>
            <a:pPr lvl="0" eaLnBrk="1" hangingPunct="1"/>
            <a:r>
              <a:rPr lang="en-US" altLang="zh-CN" sz="2800" dirty="0">
                <a:latin typeface="方正舒体"/>
                <a:ea typeface="方正舒体"/>
              </a:rPr>
              <a:t>(</a:t>
            </a:r>
            <a:r>
              <a:rPr lang="zh-CN" altLang="en-US" sz="2800" dirty="0">
                <a:latin typeface="+mj-ea"/>
                <a:ea typeface="+mj-ea"/>
              </a:rPr>
              <a:t>陪</a:t>
            </a:r>
            <a:r>
              <a:rPr lang="zh-CN" altLang="en-US" sz="2800" dirty="0">
                <a:latin typeface="方正舒体"/>
                <a:ea typeface="方正舒体"/>
              </a:rPr>
              <a:t>衬</a:t>
            </a:r>
            <a:r>
              <a:rPr lang="en-US" altLang="zh-CN" sz="2800" dirty="0">
                <a:latin typeface="方正舒体"/>
                <a:ea typeface="方正舒体"/>
              </a:rPr>
              <a:t>)</a:t>
            </a:r>
          </a:p>
        </p:txBody>
      </p:sp>
      <p:sp>
        <p:nvSpPr>
          <p:cNvPr id="74771" name="直接连接符 74770"/>
          <p:cNvSpPr/>
          <p:nvPr/>
        </p:nvSpPr>
        <p:spPr>
          <a:xfrm>
            <a:off x="1403350" y="2781300"/>
            <a:ext cx="0" cy="685800"/>
          </a:xfrm>
          <a:prstGeom prst="line">
            <a:avLst/>
          </a:prstGeom>
          <a:ln w="9525" cap="flat" cmpd="sng">
            <a:solidFill>
              <a:schemeClr val="tx1"/>
            </a:solidFill>
            <a:prstDash val="solid"/>
            <a:headEnd type="none" w="med" len="med"/>
            <a:tailEnd type="triangle" w="med" len="med"/>
          </a:ln>
        </p:spPr>
      </p:sp>
      <p:sp>
        <p:nvSpPr>
          <p:cNvPr id="74772" name="直接连接符 74771"/>
          <p:cNvSpPr/>
          <p:nvPr/>
        </p:nvSpPr>
        <p:spPr>
          <a:xfrm>
            <a:off x="3779838" y="3068638"/>
            <a:ext cx="0" cy="533400"/>
          </a:xfrm>
          <a:prstGeom prst="line">
            <a:avLst/>
          </a:prstGeom>
          <a:ln w="9525" cap="flat" cmpd="sng">
            <a:solidFill>
              <a:schemeClr val="tx1"/>
            </a:solidFill>
            <a:prstDash val="solid"/>
            <a:headEnd type="none" w="med" len="med"/>
            <a:tailEnd type="triangle" w="med" len="med"/>
          </a:ln>
        </p:spPr>
      </p:sp>
      <p:sp>
        <p:nvSpPr>
          <p:cNvPr id="74773" name="直接连接符 74772"/>
          <p:cNvSpPr/>
          <p:nvPr/>
        </p:nvSpPr>
        <p:spPr>
          <a:xfrm>
            <a:off x="8388350" y="2852738"/>
            <a:ext cx="0" cy="685800"/>
          </a:xfrm>
          <a:prstGeom prst="line">
            <a:avLst/>
          </a:prstGeom>
          <a:ln w="9525" cap="flat" cmpd="sng">
            <a:solidFill>
              <a:schemeClr val="tx1"/>
            </a:solidFill>
            <a:prstDash val="solid"/>
            <a:headEnd type="none" w="med" len="med"/>
            <a:tailEnd type="triangle" w="med" len="med"/>
          </a:ln>
        </p:spPr>
      </p:sp>
      <p:sp>
        <p:nvSpPr>
          <p:cNvPr id="74774" name="文本框 74773"/>
          <p:cNvSpPr txBox="1"/>
          <p:nvPr/>
        </p:nvSpPr>
        <p:spPr>
          <a:xfrm>
            <a:off x="900113" y="3500438"/>
            <a:ext cx="895350" cy="519112"/>
          </a:xfrm>
          <a:prstGeom prst="rect">
            <a:avLst/>
          </a:prstGeom>
          <a:noFill/>
          <a:ln w="9525">
            <a:noFill/>
          </a:ln>
        </p:spPr>
        <p:txBody>
          <a:bodyPr wrap="none">
            <a:spAutoFit/>
          </a:bodyPr>
          <a:lstStyle/>
          <a:p>
            <a:pPr lvl="0" eaLnBrk="1" hangingPunct="1"/>
            <a:r>
              <a:rPr lang="zh-CN" altLang="en-US" sz="2800" dirty="0">
                <a:solidFill>
                  <a:srgbClr val="000066"/>
                </a:solidFill>
                <a:latin typeface="黑体" panose="02010609060101010101" pitchFamily="49" charset="-122"/>
                <a:ea typeface="黑体" panose="02010609060101010101" pitchFamily="49" charset="-122"/>
              </a:rPr>
              <a:t>过渡</a:t>
            </a:r>
            <a:endParaRPr lang="zh-CN" altLang="en-US" sz="2800" dirty="0">
              <a:solidFill>
                <a:srgbClr val="000000"/>
              </a:solidFill>
              <a:latin typeface="黑体" panose="02010609060101010101" pitchFamily="49" charset="-122"/>
              <a:ea typeface="黑体" panose="02010609060101010101" pitchFamily="49" charset="-122"/>
            </a:endParaRPr>
          </a:p>
        </p:txBody>
      </p:sp>
      <p:sp>
        <p:nvSpPr>
          <p:cNvPr id="74775" name="文本框 74774"/>
          <p:cNvSpPr txBox="1"/>
          <p:nvPr/>
        </p:nvSpPr>
        <p:spPr>
          <a:xfrm>
            <a:off x="3348038" y="3500438"/>
            <a:ext cx="895350" cy="519112"/>
          </a:xfrm>
          <a:prstGeom prst="rect">
            <a:avLst/>
          </a:prstGeom>
          <a:noFill/>
          <a:ln w="9525">
            <a:noFill/>
          </a:ln>
        </p:spPr>
        <p:txBody>
          <a:bodyPr wrap="none">
            <a:spAutoFit/>
          </a:bodyPr>
          <a:lstStyle/>
          <a:p>
            <a:pPr lvl="0" eaLnBrk="1" hangingPunct="1"/>
            <a:r>
              <a:rPr lang="zh-CN" altLang="en-US" sz="2800" dirty="0">
                <a:solidFill>
                  <a:srgbClr val="000066"/>
                </a:solidFill>
                <a:latin typeface="黑体" panose="02010609060101010101" pitchFamily="49" charset="-122"/>
                <a:ea typeface="黑体" panose="02010609060101010101" pitchFamily="49" charset="-122"/>
              </a:rPr>
              <a:t>评史</a:t>
            </a:r>
            <a:endParaRPr lang="zh-CN" altLang="en-US" sz="2800" dirty="0">
              <a:solidFill>
                <a:srgbClr val="000000"/>
              </a:solidFill>
              <a:latin typeface="黑体" panose="02010609060101010101" pitchFamily="49" charset="-122"/>
              <a:ea typeface="黑体" panose="02010609060101010101" pitchFamily="49" charset="-122"/>
            </a:endParaRPr>
          </a:p>
        </p:txBody>
      </p:sp>
      <p:sp>
        <p:nvSpPr>
          <p:cNvPr id="74776" name="文本框 74775"/>
          <p:cNvSpPr txBox="1"/>
          <p:nvPr/>
        </p:nvSpPr>
        <p:spPr>
          <a:xfrm>
            <a:off x="8027988" y="3429000"/>
            <a:ext cx="895350" cy="519113"/>
          </a:xfrm>
          <a:prstGeom prst="rect">
            <a:avLst/>
          </a:prstGeom>
          <a:noFill/>
          <a:ln w="9525">
            <a:noFill/>
          </a:ln>
        </p:spPr>
        <p:txBody>
          <a:bodyPr wrap="none">
            <a:spAutoFit/>
          </a:bodyPr>
          <a:lstStyle/>
          <a:p>
            <a:pPr lvl="0" eaLnBrk="1" hangingPunct="1"/>
            <a:r>
              <a:rPr lang="zh-CN" altLang="en-US" sz="2800" dirty="0">
                <a:solidFill>
                  <a:srgbClr val="000066"/>
                </a:solidFill>
                <a:latin typeface="黑体" panose="02010609060101010101" pitchFamily="49" charset="-122"/>
                <a:ea typeface="黑体" panose="02010609060101010101" pitchFamily="49" charset="-122"/>
              </a:rPr>
              <a:t>颂今</a:t>
            </a:r>
            <a:endParaRPr lang="zh-CN" altLang="en-US" sz="2800" dirty="0">
              <a:solidFill>
                <a:srgbClr val="000000"/>
              </a:solidFill>
              <a:latin typeface="黑体" panose="02010609060101010101" pitchFamily="49" charset="-122"/>
              <a:ea typeface="黑体" panose="02010609060101010101" pitchFamily="49" charset="-122"/>
            </a:endParaRPr>
          </a:p>
        </p:txBody>
      </p:sp>
      <p:sp>
        <p:nvSpPr>
          <p:cNvPr id="74777" name="文本框 74776"/>
          <p:cNvSpPr txBox="1"/>
          <p:nvPr/>
        </p:nvSpPr>
        <p:spPr>
          <a:xfrm>
            <a:off x="1258888" y="3933825"/>
            <a:ext cx="7404100" cy="519113"/>
          </a:xfrm>
          <a:prstGeom prst="rect">
            <a:avLst/>
          </a:prstGeom>
          <a:noFill/>
          <a:ln w="9525">
            <a:noFill/>
          </a:ln>
        </p:spPr>
        <p:txBody>
          <a:bodyPr>
            <a:spAutoFit/>
          </a:bodyPr>
          <a:lstStyle/>
          <a:p>
            <a:pPr lvl="0" eaLnBrk="1" hangingPunct="1"/>
            <a:r>
              <a:rPr lang="zh-CN" altLang="en-US" sz="2800" dirty="0">
                <a:solidFill>
                  <a:srgbClr val="000000"/>
                </a:solidFill>
                <a:latin typeface="黑体" panose="02010609060101010101" pitchFamily="49" charset="-122"/>
                <a:ea typeface="黑体" panose="02010609060101010101" pitchFamily="49" charset="-122"/>
              </a:rPr>
              <a:t>评论历史人物，赞美当代无产阶级革命英雄。</a:t>
            </a:r>
          </a:p>
        </p:txBody>
      </p:sp>
      <p:grpSp>
        <p:nvGrpSpPr>
          <p:cNvPr id="4" name="组合 74779"/>
          <p:cNvGrpSpPr/>
          <p:nvPr/>
        </p:nvGrpSpPr>
        <p:grpSpPr>
          <a:xfrm>
            <a:off x="2268538" y="1989138"/>
            <a:ext cx="647700" cy="647700"/>
            <a:chOff x="0" y="0"/>
            <a:chExt cx="408" cy="408"/>
          </a:xfrm>
        </p:grpSpPr>
        <p:sp>
          <p:nvSpPr>
            <p:cNvPr id="26662" name="矩形 74780"/>
            <p:cNvSpPr>
              <a:spLocks noTextEdit="1"/>
            </p:cNvSpPr>
            <p:nvPr/>
          </p:nvSpPr>
          <p:spPr>
            <a:xfrm>
              <a:off x="45" y="45"/>
              <a:ext cx="288" cy="306"/>
            </a:xfrm>
            <a:prstGeom prst="rect">
              <a:avLst/>
            </a:prstGeom>
          </p:spPr>
          <p:txBody>
            <a:bodyPr wrap="none" fromWordArt="1">
              <a:prstTxWarp prst="textPlain">
                <a:avLst>
                  <a:gd name="adj" fmla="val 50000"/>
                </a:avLst>
              </a:prstTxWarp>
              <a:normAutofit fontScale="85000" lnSpcReduction="20000"/>
            </a:bodyPr>
            <a:lstStyle/>
            <a:p>
              <a:pPr algn="ctr"/>
              <a:r>
                <a:rPr lang="zh-CN" altLang="en-US" sz="3600">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宋体" panose="02010600030101010101" pitchFamily="2" charset="-122"/>
                  <a:ea typeface="宋体" panose="02010600030101010101" pitchFamily="2" charset="-122"/>
                </a:rPr>
                <a:t>惜</a:t>
              </a:r>
            </a:p>
          </p:txBody>
        </p:sp>
        <p:sp>
          <p:nvSpPr>
            <p:cNvPr id="26663" name="椭圆 74781"/>
            <p:cNvSpPr/>
            <p:nvPr/>
          </p:nvSpPr>
          <p:spPr>
            <a:xfrm>
              <a:off x="0" y="0"/>
              <a:ext cx="408" cy="408"/>
            </a:xfrm>
            <a:prstGeom prst="ellipse">
              <a:avLst/>
            </a:prstGeom>
            <a:noFill/>
            <a:ln w="9525" cap="flat" cmpd="sng">
              <a:solidFill>
                <a:schemeClr val="tx1"/>
              </a:solidFill>
              <a:prstDash val="solid"/>
              <a:headEnd type="none" w="med" len="med"/>
              <a:tailEnd type="none" w="med" len="med"/>
            </a:ln>
          </p:spPr>
          <p:txBody>
            <a:bodyPr/>
            <a:lstStyle/>
            <a:p>
              <a:pPr lvl="0" algn="ctr" eaLnBrk="1" hangingPunct="1"/>
              <a:endParaRPr lang="zh-CN" altLang="en-US" dirty="0">
                <a:latin typeface="Arial" panose="020B0604020202020204" pitchFamily="34" charset="0"/>
                <a:ea typeface="宋体" panose="02010600030101010101" pitchFamily="2" charset="-122"/>
              </a:endParaRPr>
            </a:p>
          </p:txBody>
        </p:sp>
      </p:grpSp>
      <p:grpSp>
        <p:nvGrpSpPr>
          <p:cNvPr id="5" name="组合 74782"/>
          <p:cNvGrpSpPr/>
          <p:nvPr/>
        </p:nvGrpSpPr>
        <p:grpSpPr>
          <a:xfrm>
            <a:off x="5724525" y="2133600"/>
            <a:ext cx="647700" cy="647700"/>
            <a:chOff x="0" y="0"/>
            <a:chExt cx="408" cy="408"/>
          </a:xfrm>
        </p:grpSpPr>
        <p:sp>
          <p:nvSpPr>
            <p:cNvPr id="26660" name="矩形 74783"/>
            <p:cNvSpPr>
              <a:spLocks noTextEdit="1"/>
            </p:cNvSpPr>
            <p:nvPr/>
          </p:nvSpPr>
          <p:spPr>
            <a:xfrm>
              <a:off x="45" y="45"/>
              <a:ext cx="288" cy="306"/>
            </a:xfrm>
            <a:prstGeom prst="rect">
              <a:avLst/>
            </a:prstGeom>
          </p:spPr>
          <p:txBody>
            <a:bodyPr wrap="none" fromWordArt="1">
              <a:prstTxWarp prst="textPlain">
                <a:avLst>
                  <a:gd name="adj" fmla="val 50000"/>
                </a:avLst>
              </a:prstTxWarp>
              <a:normAutofit fontScale="85000" lnSpcReduction="20000"/>
            </a:bodyPr>
            <a:lstStyle/>
            <a:p>
              <a:pPr algn="ctr"/>
              <a:r>
                <a:rPr lang="zh-CN" altLang="en-US" sz="3600">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宋体" panose="02010600030101010101" pitchFamily="2" charset="-122"/>
                  <a:ea typeface="宋体" panose="02010600030101010101" pitchFamily="2" charset="-122"/>
                </a:rPr>
                <a:t>往</a:t>
              </a:r>
            </a:p>
          </p:txBody>
        </p:sp>
        <p:sp>
          <p:nvSpPr>
            <p:cNvPr id="26661" name="椭圆 74784"/>
            <p:cNvSpPr/>
            <p:nvPr/>
          </p:nvSpPr>
          <p:spPr>
            <a:xfrm>
              <a:off x="0" y="0"/>
              <a:ext cx="408" cy="408"/>
            </a:xfrm>
            <a:prstGeom prst="ellipse">
              <a:avLst/>
            </a:prstGeom>
            <a:noFill/>
            <a:ln w="9525" cap="flat" cmpd="sng">
              <a:solidFill>
                <a:schemeClr val="tx1"/>
              </a:solidFill>
              <a:prstDash val="solid"/>
              <a:headEnd type="none" w="med" len="med"/>
              <a:tailEnd type="none" w="med" len="med"/>
            </a:ln>
          </p:spPr>
          <p:txBody>
            <a:bodyPr/>
            <a:lstStyle/>
            <a:p>
              <a:pPr lvl="0" algn="ctr" eaLnBrk="1" hangingPunct="1"/>
              <a:endParaRPr lang="zh-CN" altLang="en-US" dirty="0">
                <a:latin typeface="Arial" panose="020B0604020202020204" pitchFamily="34" charset="0"/>
                <a:ea typeface="宋体" panose="02010600030101010101" pitchFamily="2" charset="-122"/>
              </a:endParaRPr>
            </a:p>
          </p:txBody>
        </p:sp>
      </p:grpSp>
      <p:grpSp>
        <p:nvGrpSpPr>
          <p:cNvPr id="6" name="组合 74785"/>
          <p:cNvGrpSpPr/>
          <p:nvPr/>
        </p:nvGrpSpPr>
        <p:grpSpPr>
          <a:xfrm>
            <a:off x="6948488" y="2133600"/>
            <a:ext cx="647700" cy="647700"/>
            <a:chOff x="0" y="0"/>
            <a:chExt cx="408" cy="408"/>
          </a:xfrm>
        </p:grpSpPr>
        <p:sp>
          <p:nvSpPr>
            <p:cNvPr id="26658" name="矩形 74786"/>
            <p:cNvSpPr>
              <a:spLocks noTextEdit="1"/>
            </p:cNvSpPr>
            <p:nvPr/>
          </p:nvSpPr>
          <p:spPr>
            <a:xfrm>
              <a:off x="45" y="0"/>
              <a:ext cx="288" cy="306"/>
            </a:xfrm>
            <a:prstGeom prst="rect">
              <a:avLst/>
            </a:prstGeom>
          </p:spPr>
          <p:txBody>
            <a:bodyPr wrap="none" fromWordArt="1">
              <a:prstTxWarp prst="textPlain">
                <a:avLst>
                  <a:gd name="adj" fmla="val 50000"/>
                </a:avLst>
              </a:prstTxWarp>
              <a:normAutofit fontScale="85000" lnSpcReduction="20000"/>
            </a:bodyPr>
            <a:lstStyle/>
            <a:p>
              <a:pPr algn="ctr"/>
              <a:r>
                <a:rPr lang="zh-CN" altLang="en-US" sz="3600">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宋体" panose="02010600030101010101" pitchFamily="2" charset="-122"/>
                  <a:ea typeface="宋体" panose="02010600030101010101" pitchFamily="2" charset="-122"/>
                </a:rPr>
                <a:t>数</a:t>
              </a:r>
            </a:p>
          </p:txBody>
        </p:sp>
        <p:sp>
          <p:nvSpPr>
            <p:cNvPr id="26659" name="椭圆 74787"/>
            <p:cNvSpPr/>
            <p:nvPr/>
          </p:nvSpPr>
          <p:spPr>
            <a:xfrm>
              <a:off x="0" y="0"/>
              <a:ext cx="408" cy="408"/>
            </a:xfrm>
            <a:prstGeom prst="ellipse">
              <a:avLst/>
            </a:prstGeom>
            <a:noFill/>
            <a:ln w="9525" cap="flat" cmpd="sng">
              <a:solidFill>
                <a:schemeClr val="tx1"/>
              </a:solidFill>
              <a:prstDash val="solid"/>
              <a:headEnd type="none" w="med" len="med"/>
              <a:tailEnd type="none" w="med" len="med"/>
            </a:ln>
          </p:spPr>
          <p:txBody>
            <a:bodyPr/>
            <a:lstStyle/>
            <a:p>
              <a:pPr lvl="0" algn="ctr" eaLnBrk="1" hangingPunct="1"/>
              <a:endParaRPr lang="zh-CN" altLang="en-US" dirty="0">
                <a:latin typeface="Arial" panose="020B0604020202020204" pitchFamily="34" charset="0"/>
                <a:ea typeface="宋体" panose="02010600030101010101" pitchFamily="2" charset="-122"/>
              </a:endParaRPr>
            </a:p>
          </p:txBody>
        </p:sp>
      </p:grpSp>
      <p:sp>
        <p:nvSpPr>
          <p:cNvPr id="74789" name="文本框 74788"/>
          <p:cNvSpPr txBox="1"/>
          <p:nvPr/>
        </p:nvSpPr>
        <p:spPr>
          <a:xfrm>
            <a:off x="2916238" y="2133600"/>
            <a:ext cx="1655762" cy="519113"/>
          </a:xfrm>
          <a:prstGeom prst="rect">
            <a:avLst/>
          </a:prstGeom>
          <a:noFill/>
          <a:ln w="9525">
            <a:noFill/>
          </a:ln>
        </p:spPr>
        <p:txBody>
          <a:bodyPr>
            <a:spAutoFit/>
          </a:bodyPr>
          <a:lstStyle/>
          <a:p>
            <a:pPr lvl="0" algn="ctr" eaLnBrk="1" hangingPunct="1">
              <a:spcBef>
                <a:spcPct val="50000"/>
              </a:spcBef>
            </a:pPr>
            <a:r>
              <a:rPr lang="zh-CN" altLang="en-US" sz="2800" dirty="0">
                <a:solidFill>
                  <a:srgbClr val="FF00FF"/>
                </a:solidFill>
                <a:latin typeface="黑体" panose="02010609060101010101" pitchFamily="49" charset="-122"/>
                <a:ea typeface="黑体" panose="02010609060101010101" pitchFamily="49" charset="-122"/>
              </a:rPr>
              <a:t>唐宗宋祖</a:t>
            </a:r>
          </a:p>
        </p:txBody>
      </p:sp>
      <p:sp>
        <p:nvSpPr>
          <p:cNvPr id="74790" name="文本框 74789"/>
          <p:cNvSpPr txBox="1"/>
          <p:nvPr/>
        </p:nvSpPr>
        <p:spPr>
          <a:xfrm>
            <a:off x="2916238" y="2636838"/>
            <a:ext cx="1727200" cy="519112"/>
          </a:xfrm>
          <a:prstGeom prst="rect">
            <a:avLst/>
          </a:prstGeom>
          <a:noFill/>
          <a:ln w="9525">
            <a:noFill/>
          </a:ln>
        </p:spPr>
        <p:txBody>
          <a:bodyPr>
            <a:spAutoFit/>
          </a:bodyPr>
          <a:lstStyle/>
          <a:p>
            <a:pPr lvl="0" algn="ctr" eaLnBrk="1" hangingPunct="1">
              <a:spcBef>
                <a:spcPct val="50000"/>
              </a:spcBef>
            </a:pPr>
            <a:r>
              <a:rPr lang="zh-CN" altLang="en-US" sz="2800" dirty="0">
                <a:solidFill>
                  <a:srgbClr val="FF00FF"/>
                </a:solidFill>
                <a:latin typeface="黑体" panose="02010609060101010101" pitchFamily="49" charset="-122"/>
                <a:ea typeface="黑体" panose="02010609060101010101" pitchFamily="49" charset="-122"/>
              </a:rPr>
              <a:t>成吉思汗</a:t>
            </a:r>
          </a:p>
        </p:txBody>
      </p:sp>
      <p:sp>
        <p:nvSpPr>
          <p:cNvPr id="74791" name="燕尾形箭头 74790"/>
          <p:cNvSpPr/>
          <p:nvPr/>
        </p:nvSpPr>
        <p:spPr>
          <a:xfrm>
            <a:off x="6443663" y="2349500"/>
            <a:ext cx="433387" cy="287338"/>
          </a:xfrm>
          <a:prstGeom prst="notchedRightArrow">
            <a:avLst>
              <a:gd name="adj1" fmla="val 50000"/>
              <a:gd name="adj2" fmla="val 37693"/>
            </a:avLst>
          </a:prstGeom>
          <a:solidFill>
            <a:srgbClr val="FFCC00"/>
          </a:solidFill>
          <a:ln w="9525" cap="flat" cmpd="sng">
            <a:solidFill>
              <a:schemeClr val="tx1"/>
            </a:solidFill>
            <a:prstDash val="solid"/>
            <a:miter/>
            <a:headEnd type="none" w="med" len="med"/>
            <a:tailEnd type="none" w="med" len="med"/>
          </a:ln>
        </p:spPr>
        <p:txBody>
          <a:bodyPr/>
          <a:lstStyle/>
          <a:p>
            <a:pPr lvl="0" algn="ctr" eaLnBrk="1" hangingPunct="1"/>
            <a:endParaRPr lang="zh-CN" altLang="en-US" dirty="0">
              <a:latin typeface="Arial" panose="020B0604020202020204" pitchFamily="34" charset="0"/>
              <a:ea typeface="宋体" panose="02010600030101010101" pitchFamily="2" charset="-122"/>
            </a:endParaRPr>
          </a:p>
        </p:txBody>
      </p:sp>
      <p:sp>
        <p:nvSpPr>
          <p:cNvPr id="74792" name="文本框 74791"/>
          <p:cNvSpPr txBox="1"/>
          <p:nvPr/>
        </p:nvSpPr>
        <p:spPr>
          <a:xfrm>
            <a:off x="3276600" y="4292600"/>
            <a:ext cx="2592388" cy="518160"/>
          </a:xfrm>
          <a:prstGeom prst="rect">
            <a:avLst/>
          </a:prstGeom>
          <a:noFill/>
          <a:ln w="9525">
            <a:noFill/>
          </a:ln>
        </p:spPr>
        <p:txBody>
          <a:bodyPr>
            <a:spAutoFit/>
          </a:bodyPr>
          <a:lstStyle/>
          <a:p>
            <a:pPr lvl="0" algn="ctr" eaLnBrk="1" hangingPunct="1">
              <a:spcBef>
                <a:spcPct val="50000"/>
              </a:spcBef>
            </a:pPr>
            <a:r>
              <a:rPr lang="en-US" altLang="zh-CN" sz="2800" dirty="0">
                <a:solidFill>
                  <a:srgbClr val="FF0000"/>
                </a:solidFill>
                <a:latin typeface="Arial" panose="020B0604020202020204" pitchFamily="34" charset="0"/>
                <a:ea typeface="方正舒体"/>
              </a:rPr>
              <a:t>(</a:t>
            </a:r>
            <a:r>
              <a:rPr lang="zh-CN" altLang="en-US" sz="2800" dirty="0">
                <a:solidFill>
                  <a:srgbClr val="FF0000"/>
                </a:solidFill>
                <a:latin typeface="Arial" panose="020B0604020202020204" pitchFamily="34" charset="0"/>
                <a:ea typeface="方正舒体"/>
              </a:rPr>
              <a:t>议论、</a:t>
            </a:r>
            <a:r>
              <a:rPr lang="zh-CN" altLang="en-US" sz="2800" dirty="0">
                <a:solidFill>
                  <a:srgbClr val="FF0000"/>
                </a:solidFill>
                <a:latin typeface="+mj-ea"/>
                <a:ea typeface="+mj-ea"/>
              </a:rPr>
              <a:t>抒情</a:t>
            </a:r>
            <a:r>
              <a:rPr lang="en-US" altLang="zh-CN" sz="2800" dirty="0">
                <a:solidFill>
                  <a:srgbClr val="FF0000"/>
                </a:solidFill>
                <a:latin typeface="Arial" panose="020B0604020202020204" pitchFamily="34" charset="0"/>
                <a:ea typeface="方正舒体"/>
              </a:rPr>
              <a:t>)</a:t>
            </a:r>
          </a:p>
        </p:txBody>
      </p:sp>
      <p:sp>
        <p:nvSpPr>
          <p:cNvPr id="26656" name="动作按钮: 开始 74793">
            <a:hlinkClick r:id="" action="ppaction://hlinkshowjump?jump=firstslide"/>
          </p:cNvPr>
          <p:cNvSpPr/>
          <p:nvPr/>
        </p:nvSpPr>
        <p:spPr>
          <a:xfrm>
            <a:off x="8675688" y="6524625"/>
            <a:ext cx="468312" cy="333375"/>
          </a:xfrm>
          <a:prstGeom prst="actionButtonBeginning">
            <a:avLst/>
          </a:prstGeom>
          <a:solidFill>
            <a:srgbClr val="FF00FF"/>
          </a:solidFill>
          <a:ln w="9525">
            <a:noFill/>
          </a:ln>
        </p:spPr>
        <p:txBody>
          <a:bodyPr/>
          <a:lstStyle/>
          <a:p>
            <a:pPr lvl="0" algn="ctr" eaLnBrk="1" hangingPunct="1"/>
            <a:endParaRPr lang="zh-CN" altLang="en-US" dirty="0">
              <a:latin typeface="Arial" panose="020B0604020202020204" pitchFamily="34" charset="0"/>
              <a:ea typeface="宋体" panose="02010600030101010101" pitchFamily="2" charset="-122"/>
            </a:endParaRPr>
          </a:p>
        </p:txBody>
      </p:sp>
      <p:sp>
        <p:nvSpPr>
          <p:cNvPr id="26657" name="日期占位符 1"/>
          <p:cNvSpPr txBox="1">
            <a:spLocks noGrp="1"/>
          </p:cNvSpPr>
          <p:nvPr>
            <p:ph type="dt" sz="half"/>
          </p:nvPr>
        </p:nvSpPr>
        <p:spPr>
          <a:xfrm>
            <a:off x="685800" y="6248400"/>
            <a:ext cx="1905000" cy="457200"/>
          </a:xfrm>
          <a:prstGeom prst="rect">
            <a:avLst/>
          </a:prstGeom>
          <a:noFill/>
          <a:ln w="9525">
            <a:noFill/>
          </a:ln>
        </p:spPr>
        <p:txBody>
          <a:bodyPr/>
          <a:lstStyle/>
          <a:p>
            <a:pPr lvl="0" eaLnBrk="1" hangingPunct="1"/>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47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7477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4774"/>
                                        </p:tgtEl>
                                        <p:attrNameLst>
                                          <p:attrName>style.visibility</p:attrName>
                                        </p:attrNameLst>
                                      </p:cBhvr>
                                      <p:to>
                                        <p:strVal val="visible"/>
                                      </p:to>
                                    </p:set>
                                  </p:childTnLst>
                                  <p:subTnLst>
                                    <p:audio>
                                      <p:cMediaNode>
                                        <p:cTn display="0" masterRel="sameClick">
                                          <p:stCondLst>
                                            <p:cond evt="begin" delay="0">
                                              <p:tn val="13"/>
                                            </p:cond>
                                          </p:stCondLst>
                                          <p:endCondLst>
                                            <p:cond evt="onStopAudio" delay="0">
                                              <p:tgtEl>
                                                <p:sldTgt/>
                                              </p:tgtEl>
                                            </p:cond>
                                          </p:endCondLst>
                                        </p:cTn>
                                        <p:tgtEl>
                                          <p:sndTgt r:embed="rId2" name="CAMERA.WAV"/>
                                        </p:tgtEl>
                                      </p:cMediaNode>
                                    </p:audio>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4775"/>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2" name="CAMERA.WAV"/>
                                        </p:tgtEl>
                                      </p:cMediaNode>
                                    </p:audio>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7477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9" fill="hold" grpId="0" nodeType="clickEffect">
                                  <p:stCondLst>
                                    <p:cond delay="0"/>
                                  </p:stCondLst>
                                  <p:childTnLst>
                                    <p:set>
                                      <p:cBhvr>
                                        <p:cTn id="26" dur="1" fill="hold">
                                          <p:stCondLst>
                                            <p:cond delay="0"/>
                                          </p:stCondLst>
                                        </p:cTn>
                                        <p:tgtEl>
                                          <p:spTgt spid="74764"/>
                                        </p:tgtEl>
                                        <p:attrNameLst>
                                          <p:attrName>style.visibility</p:attrName>
                                        </p:attrNameLst>
                                      </p:cBhvr>
                                      <p:to>
                                        <p:strVal val="visible"/>
                                      </p:to>
                                    </p:set>
                                    <p:anim calcmode="lin" valueType="num">
                                      <p:cBhvr additive="base">
                                        <p:cTn id="27" dur="500" fill="hold"/>
                                        <p:tgtEl>
                                          <p:spTgt spid="74764"/>
                                        </p:tgtEl>
                                        <p:attrNameLst>
                                          <p:attrName>ppt_x</p:attrName>
                                        </p:attrNameLst>
                                      </p:cBhvr>
                                      <p:tavLst>
                                        <p:tav tm="0">
                                          <p:val>
                                            <p:strVal val="0-#ppt_w/2"/>
                                          </p:val>
                                        </p:tav>
                                        <p:tav tm="100000">
                                          <p:val>
                                            <p:strVal val="#ppt_x"/>
                                          </p:val>
                                        </p:tav>
                                      </p:tavLst>
                                    </p:anim>
                                    <p:anim calcmode="lin" valueType="num">
                                      <p:cBhvr additive="base">
                                        <p:cTn id="28" dur="500" fill="hold"/>
                                        <p:tgtEl>
                                          <p:spTgt spid="74764"/>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12" fill="hold" grpId="0" nodeType="clickEffect">
                                  <p:stCondLst>
                                    <p:cond delay="0"/>
                                  </p:stCondLst>
                                  <p:childTnLst>
                                    <p:set>
                                      <p:cBhvr>
                                        <p:cTn id="32" dur="1" fill="hold">
                                          <p:stCondLst>
                                            <p:cond delay="0"/>
                                          </p:stCondLst>
                                        </p:cTn>
                                        <p:tgtEl>
                                          <p:spTgt spid="74789"/>
                                        </p:tgtEl>
                                        <p:attrNameLst>
                                          <p:attrName>style.visibility</p:attrName>
                                        </p:attrNameLst>
                                      </p:cBhvr>
                                      <p:to>
                                        <p:strVal val="visible"/>
                                      </p:to>
                                    </p:set>
                                    <p:anim calcmode="lin" valueType="num">
                                      <p:cBhvr additive="base">
                                        <p:cTn id="33" dur="1000" fill="hold"/>
                                        <p:tgtEl>
                                          <p:spTgt spid="74789"/>
                                        </p:tgtEl>
                                        <p:attrNameLst>
                                          <p:attrName>ppt_x</p:attrName>
                                        </p:attrNameLst>
                                      </p:cBhvr>
                                      <p:tavLst>
                                        <p:tav tm="0">
                                          <p:val>
                                            <p:strVal val="0-#ppt_w/2"/>
                                          </p:val>
                                        </p:tav>
                                        <p:tav tm="100000">
                                          <p:val>
                                            <p:strVal val="#ppt_x"/>
                                          </p:val>
                                        </p:tav>
                                      </p:tavLst>
                                    </p:anim>
                                    <p:anim calcmode="lin" valueType="num">
                                      <p:cBhvr additive="base">
                                        <p:cTn id="34" dur="1000" fill="hold"/>
                                        <p:tgtEl>
                                          <p:spTgt spid="74789"/>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3" fill="hold" grpId="0" nodeType="clickEffect">
                                  <p:stCondLst>
                                    <p:cond delay="0"/>
                                  </p:stCondLst>
                                  <p:childTnLst>
                                    <p:set>
                                      <p:cBhvr>
                                        <p:cTn id="38" dur="1" fill="hold">
                                          <p:stCondLst>
                                            <p:cond delay="0"/>
                                          </p:stCondLst>
                                        </p:cTn>
                                        <p:tgtEl>
                                          <p:spTgt spid="74790"/>
                                        </p:tgtEl>
                                        <p:attrNameLst>
                                          <p:attrName>style.visibility</p:attrName>
                                        </p:attrNameLst>
                                      </p:cBhvr>
                                      <p:to>
                                        <p:strVal val="visible"/>
                                      </p:to>
                                    </p:set>
                                    <p:anim calcmode="lin" valueType="num">
                                      <p:cBhvr additive="base">
                                        <p:cTn id="39" dur="1000" fill="hold"/>
                                        <p:tgtEl>
                                          <p:spTgt spid="74790"/>
                                        </p:tgtEl>
                                        <p:attrNameLst>
                                          <p:attrName>ppt_x</p:attrName>
                                        </p:attrNameLst>
                                      </p:cBhvr>
                                      <p:tavLst>
                                        <p:tav tm="0">
                                          <p:val>
                                            <p:strVal val="1+#ppt_w/2"/>
                                          </p:val>
                                        </p:tav>
                                        <p:tav tm="100000">
                                          <p:val>
                                            <p:strVal val="#ppt_x"/>
                                          </p:val>
                                        </p:tav>
                                      </p:tavLst>
                                    </p:anim>
                                    <p:anim calcmode="lin" valueType="num">
                                      <p:cBhvr additive="base">
                                        <p:cTn id="40" dur="1000" fill="hold"/>
                                        <p:tgtEl>
                                          <p:spTgt spid="74790"/>
                                        </p:tgtEl>
                                        <p:attrNameLst>
                                          <p:attrName>ppt_y</p:attrName>
                                        </p:attrNameLst>
                                      </p:cBhvr>
                                      <p:tavLst>
                                        <p:tav tm="0">
                                          <p:val>
                                            <p:strVal val="0-#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6" presetClass="entr" presetSubtype="16" fill="hold" nodeType="click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circle(in)">
                                      <p:cBhvr>
                                        <p:cTn id="45" dur="1000"/>
                                        <p:tgtEl>
                                          <p:spTgt spid="4"/>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499"/>
                                          </p:stCondLst>
                                        </p:cTn>
                                        <p:tgtEl>
                                          <p:spTgt spid="74765"/>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499"/>
                                          </p:stCondLst>
                                        </p:cTn>
                                        <p:tgtEl>
                                          <p:spTgt spid="74766"/>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499"/>
                                          </p:stCondLst>
                                        </p:cTn>
                                        <p:tgtEl>
                                          <p:spTgt spid="74767"/>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499"/>
                                          </p:stCondLst>
                                        </p:cTn>
                                        <p:tgtEl>
                                          <p:spTgt spid="74768"/>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49" presetClass="entr" presetSubtype="0" decel="100000" fill="hold" nodeType="clickEffect">
                                  <p:stCondLst>
                                    <p:cond delay="0"/>
                                  </p:stCondLst>
                                  <p:childTnLst>
                                    <p:set>
                                      <p:cBhvr>
                                        <p:cTn id="65" dur="1" fill="hold">
                                          <p:stCondLst>
                                            <p:cond delay="0"/>
                                          </p:stCondLst>
                                        </p:cTn>
                                        <p:tgtEl>
                                          <p:spTgt spid="5"/>
                                        </p:tgtEl>
                                        <p:attrNameLst>
                                          <p:attrName>style.visibility</p:attrName>
                                        </p:attrNameLst>
                                      </p:cBhvr>
                                      <p:to>
                                        <p:strVal val="visible"/>
                                      </p:to>
                                    </p:set>
                                    <p:anim calcmode="lin" valueType="num">
                                      <p:cBhvr>
                                        <p:cTn id="66" dur="1000" fill="hold"/>
                                        <p:tgtEl>
                                          <p:spTgt spid="5"/>
                                        </p:tgtEl>
                                        <p:attrNameLst>
                                          <p:attrName>ppt_w</p:attrName>
                                        </p:attrNameLst>
                                      </p:cBhvr>
                                      <p:tavLst>
                                        <p:tav tm="0">
                                          <p:val>
                                            <p:fltVal val="0"/>
                                          </p:val>
                                        </p:tav>
                                        <p:tav tm="100000">
                                          <p:val>
                                            <p:strVal val="#ppt_w"/>
                                          </p:val>
                                        </p:tav>
                                      </p:tavLst>
                                    </p:anim>
                                    <p:anim calcmode="lin" valueType="num">
                                      <p:cBhvr>
                                        <p:cTn id="67" dur="1000" fill="hold"/>
                                        <p:tgtEl>
                                          <p:spTgt spid="5"/>
                                        </p:tgtEl>
                                        <p:attrNameLst>
                                          <p:attrName>ppt_h</p:attrName>
                                        </p:attrNameLst>
                                      </p:cBhvr>
                                      <p:tavLst>
                                        <p:tav tm="0">
                                          <p:val>
                                            <p:fltVal val="0"/>
                                          </p:val>
                                        </p:tav>
                                        <p:tav tm="100000">
                                          <p:val>
                                            <p:strVal val="#ppt_h"/>
                                          </p:val>
                                        </p:tav>
                                      </p:tavLst>
                                    </p:anim>
                                    <p:anim calcmode="lin" valueType="num">
                                      <p:cBhvr>
                                        <p:cTn id="68" dur="1000" fill="hold"/>
                                        <p:tgtEl>
                                          <p:spTgt spid="5"/>
                                        </p:tgtEl>
                                        <p:attrNameLst>
                                          <p:attrName>style.rotation</p:attrName>
                                        </p:attrNameLst>
                                      </p:cBhvr>
                                      <p:tavLst>
                                        <p:tav tm="0">
                                          <p:val>
                                            <p:fltVal val="360"/>
                                          </p:val>
                                        </p:tav>
                                        <p:tav tm="100000">
                                          <p:val>
                                            <p:fltVal val="0"/>
                                          </p:val>
                                        </p:tav>
                                      </p:tavLst>
                                    </p:anim>
                                    <p:animEffect transition="in" filter="fade">
                                      <p:cBhvr>
                                        <p:cTn id="69" dur="1000"/>
                                        <p:tgtEl>
                                          <p:spTgt spid="5"/>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74791"/>
                                        </p:tgtEl>
                                        <p:attrNameLst>
                                          <p:attrName>style.visibility</p:attrName>
                                        </p:attrNameLst>
                                      </p:cBhvr>
                                      <p:to>
                                        <p:strVal val="visible"/>
                                      </p:to>
                                    </p:set>
                                    <p:animEffect transition="in" filter="wipe(left)">
                                      <p:cBhvr>
                                        <p:cTn id="74" dur="1000"/>
                                        <p:tgtEl>
                                          <p:spTgt spid="74791"/>
                                        </p:tgtEl>
                                      </p:cBhvr>
                                    </p:animEffect>
                                  </p:childTnLst>
                                </p:cTn>
                              </p:par>
                            </p:childTnLst>
                          </p:cTn>
                        </p:par>
                        <p:par>
                          <p:cTn id="75" fill="hold">
                            <p:stCondLst>
                              <p:cond delay="1000"/>
                            </p:stCondLst>
                            <p:childTnLst>
                              <p:par>
                                <p:cTn id="76" presetID="49" presetClass="entr" presetSubtype="0" decel="100000" fill="hold" nodeType="afterEffect">
                                  <p:stCondLst>
                                    <p:cond delay="0"/>
                                  </p:stCondLst>
                                  <p:childTnLst>
                                    <p:set>
                                      <p:cBhvr>
                                        <p:cTn id="77" dur="1" fill="hold">
                                          <p:stCondLst>
                                            <p:cond delay="0"/>
                                          </p:stCondLst>
                                        </p:cTn>
                                        <p:tgtEl>
                                          <p:spTgt spid="6"/>
                                        </p:tgtEl>
                                        <p:attrNameLst>
                                          <p:attrName>style.visibility</p:attrName>
                                        </p:attrNameLst>
                                      </p:cBhvr>
                                      <p:to>
                                        <p:strVal val="visible"/>
                                      </p:to>
                                    </p:set>
                                    <p:anim calcmode="lin" valueType="num">
                                      <p:cBhvr>
                                        <p:cTn id="78" dur="1000" fill="hold"/>
                                        <p:tgtEl>
                                          <p:spTgt spid="6"/>
                                        </p:tgtEl>
                                        <p:attrNameLst>
                                          <p:attrName>ppt_w</p:attrName>
                                        </p:attrNameLst>
                                      </p:cBhvr>
                                      <p:tavLst>
                                        <p:tav tm="0">
                                          <p:val>
                                            <p:fltVal val="0"/>
                                          </p:val>
                                        </p:tav>
                                        <p:tav tm="100000">
                                          <p:val>
                                            <p:strVal val="#ppt_w"/>
                                          </p:val>
                                        </p:tav>
                                      </p:tavLst>
                                    </p:anim>
                                    <p:anim calcmode="lin" valueType="num">
                                      <p:cBhvr>
                                        <p:cTn id="79" dur="1000" fill="hold"/>
                                        <p:tgtEl>
                                          <p:spTgt spid="6"/>
                                        </p:tgtEl>
                                        <p:attrNameLst>
                                          <p:attrName>ppt_h</p:attrName>
                                        </p:attrNameLst>
                                      </p:cBhvr>
                                      <p:tavLst>
                                        <p:tav tm="0">
                                          <p:val>
                                            <p:fltVal val="0"/>
                                          </p:val>
                                        </p:tav>
                                        <p:tav tm="100000">
                                          <p:val>
                                            <p:strVal val="#ppt_h"/>
                                          </p:val>
                                        </p:tav>
                                      </p:tavLst>
                                    </p:anim>
                                    <p:anim calcmode="lin" valueType="num">
                                      <p:cBhvr>
                                        <p:cTn id="80" dur="1000" fill="hold"/>
                                        <p:tgtEl>
                                          <p:spTgt spid="6"/>
                                        </p:tgtEl>
                                        <p:attrNameLst>
                                          <p:attrName>style.rotation</p:attrName>
                                        </p:attrNameLst>
                                      </p:cBhvr>
                                      <p:tavLst>
                                        <p:tav tm="0">
                                          <p:val>
                                            <p:fltVal val="360"/>
                                          </p:val>
                                        </p:tav>
                                        <p:tav tm="100000">
                                          <p:val>
                                            <p:fltVal val="0"/>
                                          </p:val>
                                        </p:tav>
                                      </p:tavLst>
                                    </p:anim>
                                    <p:animEffect transition="in" filter="fade">
                                      <p:cBhvr>
                                        <p:cTn id="81" dur="1000"/>
                                        <p:tgtEl>
                                          <p:spTgt spid="6"/>
                                        </p:tgtEl>
                                      </p:cBhvr>
                                    </p:animEffect>
                                  </p:childTnLst>
                                </p:cTn>
                              </p:par>
                            </p:childTnLst>
                          </p:cTn>
                        </p:par>
                      </p:childTnLst>
                    </p:cTn>
                  </p:par>
                  <p:par>
                    <p:cTn id="82" fill="hold">
                      <p:stCondLst>
                        <p:cond delay="indefinite"/>
                      </p:stCondLst>
                      <p:childTnLst>
                        <p:par>
                          <p:cTn id="83" fill="hold">
                            <p:stCondLst>
                              <p:cond delay="0"/>
                            </p:stCondLst>
                            <p:childTnLst>
                              <p:par>
                                <p:cTn id="84" presetID="18" presetClass="entr" presetSubtype="12" fill="hold" grpId="0" nodeType="clickEffect">
                                  <p:stCondLst>
                                    <p:cond delay="0"/>
                                  </p:stCondLst>
                                  <p:childTnLst>
                                    <p:set>
                                      <p:cBhvr>
                                        <p:cTn id="85" dur="1" fill="hold">
                                          <p:stCondLst>
                                            <p:cond delay="0"/>
                                          </p:stCondLst>
                                        </p:cTn>
                                        <p:tgtEl>
                                          <p:spTgt spid="74769"/>
                                        </p:tgtEl>
                                        <p:attrNameLst>
                                          <p:attrName>style.visibility</p:attrName>
                                        </p:attrNameLst>
                                      </p:cBhvr>
                                      <p:to>
                                        <p:strVal val="visible"/>
                                      </p:to>
                                    </p:set>
                                    <p:animEffect transition="in" filter="strips(downLeft)">
                                      <p:cBhvr>
                                        <p:cTn id="86" dur="500"/>
                                        <p:tgtEl>
                                          <p:spTgt spid="74769"/>
                                        </p:tgtEl>
                                      </p:cBhvr>
                                    </p:animEffect>
                                  </p:childTnLst>
                                </p:cTn>
                              </p:par>
                            </p:childTnLst>
                          </p:cTn>
                        </p:par>
                      </p:childTnLst>
                    </p:cTn>
                  </p:par>
                  <p:par>
                    <p:cTn id="87" fill="hold">
                      <p:stCondLst>
                        <p:cond delay="indefinite"/>
                      </p:stCondLst>
                      <p:childTnLst>
                        <p:par>
                          <p:cTn id="88" fill="hold">
                            <p:stCondLst>
                              <p:cond delay="0"/>
                            </p:stCondLst>
                            <p:childTnLst>
                              <p:par>
                                <p:cTn id="89" presetID="15" presetClass="entr" presetSubtype="0" fill="hold" grpId="0" nodeType="clickEffect">
                                  <p:stCondLst>
                                    <p:cond delay="0"/>
                                  </p:stCondLst>
                                  <p:childTnLst>
                                    <p:set>
                                      <p:cBhvr>
                                        <p:cTn id="90" dur="1" fill="hold">
                                          <p:stCondLst>
                                            <p:cond delay="0"/>
                                          </p:stCondLst>
                                        </p:cTn>
                                        <p:tgtEl>
                                          <p:spTgt spid="74770"/>
                                        </p:tgtEl>
                                        <p:attrNameLst>
                                          <p:attrName>style.visibility</p:attrName>
                                        </p:attrNameLst>
                                      </p:cBhvr>
                                      <p:to>
                                        <p:strVal val="visible"/>
                                      </p:to>
                                    </p:set>
                                    <p:anim calcmode="lin" valueType="num">
                                      <p:cBhvr>
                                        <p:cTn id="91" dur="1000" fill="hold"/>
                                        <p:tgtEl>
                                          <p:spTgt spid="74770"/>
                                        </p:tgtEl>
                                        <p:attrNameLst>
                                          <p:attrName>ppt_w</p:attrName>
                                        </p:attrNameLst>
                                      </p:cBhvr>
                                      <p:tavLst>
                                        <p:tav tm="0">
                                          <p:val>
                                            <p:fltVal val="0"/>
                                          </p:val>
                                        </p:tav>
                                        <p:tav tm="100000">
                                          <p:val>
                                            <p:strVal val="#ppt_w"/>
                                          </p:val>
                                        </p:tav>
                                      </p:tavLst>
                                    </p:anim>
                                    <p:anim calcmode="lin" valueType="num">
                                      <p:cBhvr>
                                        <p:cTn id="92" dur="1000" fill="hold"/>
                                        <p:tgtEl>
                                          <p:spTgt spid="74770"/>
                                        </p:tgtEl>
                                        <p:attrNameLst>
                                          <p:attrName>ppt_h</p:attrName>
                                        </p:attrNameLst>
                                      </p:cBhvr>
                                      <p:tavLst>
                                        <p:tav tm="0">
                                          <p:val>
                                            <p:fltVal val="0"/>
                                          </p:val>
                                        </p:tav>
                                        <p:tav tm="100000">
                                          <p:val>
                                            <p:strVal val="#ppt_h"/>
                                          </p:val>
                                        </p:tav>
                                      </p:tavLst>
                                    </p:anim>
                                    <p:anim calcmode="lin" valueType="num">
                                      <p:cBhvr>
                                        <p:cTn id="93" dur="1000" fill="hold"/>
                                        <p:tgtEl>
                                          <p:spTgt spid="74770"/>
                                        </p:tgtEl>
                                        <p:attrNameLst>
                                          <p:attrName>ppt_x</p:attrName>
                                        </p:attrNameLst>
                                      </p:cBhvr>
                                      <p:tavLst>
                                        <p:tav tm="0" fmla="#ppt_x+(cos(-2*pi*(1-$))*-#ppt_x-sin(-2*pi*(1-$))*(1-#ppt_y))*(1-$)">
                                          <p:val>
                                            <p:fltVal val="0"/>
                                          </p:val>
                                        </p:tav>
                                        <p:tav tm="100000">
                                          <p:val>
                                            <p:fltVal val="1"/>
                                          </p:val>
                                        </p:tav>
                                      </p:tavLst>
                                    </p:anim>
                                    <p:anim calcmode="lin" valueType="num">
                                      <p:cBhvr>
                                        <p:cTn id="94" dur="1000" fill="hold"/>
                                        <p:tgtEl>
                                          <p:spTgt spid="74770"/>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89"/>
                                            </p:cond>
                                          </p:stCondLst>
                                          <p:endCondLst>
                                            <p:cond evt="onStopAudio" delay="0">
                                              <p:tgtEl>
                                                <p:sldTgt/>
                                              </p:tgtEl>
                                            </p:cond>
                                          </p:endCondLst>
                                        </p:cTn>
                                        <p:tgtEl>
                                          <p:sndTgt r:embed="rId3" name="Windows 启动时发金属声.wav"/>
                                        </p:tgtEl>
                                      </p:cMediaNode>
                                    </p:audio>
                                  </p:sub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499"/>
                                          </p:stCondLst>
                                        </p:cTn>
                                        <p:tgtEl>
                                          <p:spTgt spid="74773"/>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499"/>
                                          </p:stCondLst>
                                        </p:cTn>
                                        <p:tgtEl>
                                          <p:spTgt spid="74776"/>
                                        </p:tgtEl>
                                        <p:attrNameLst>
                                          <p:attrName>style.visibility</p:attrName>
                                        </p:attrNameLst>
                                      </p:cBhvr>
                                      <p:to>
                                        <p:strVal val="visible"/>
                                      </p:to>
                                    </p:set>
                                  </p:childTnLst>
                                  <p:subTnLst>
                                    <p:audio>
                                      <p:cMediaNode>
                                        <p:cTn display="0" masterRel="sameClick">
                                          <p:stCondLst>
                                            <p:cond evt="begin" delay="0">
                                              <p:tn val="101"/>
                                            </p:cond>
                                          </p:stCondLst>
                                          <p:endCondLst>
                                            <p:cond evt="onStopAudio" delay="0">
                                              <p:tgtEl>
                                                <p:sldTgt/>
                                              </p:tgtEl>
                                            </p:cond>
                                          </p:endCondLst>
                                        </p:cTn>
                                        <p:tgtEl>
                                          <p:sndTgt r:embed="rId2" name="CAMERA.WAV"/>
                                        </p:tgtEl>
                                      </p:cMediaNode>
                                    </p:audio>
                                  </p:subTnLst>
                                </p:cTn>
                              </p:par>
                            </p:childTnLst>
                          </p:cTn>
                        </p:par>
                      </p:childTnLst>
                    </p:cTn>
                  </p:par>
                  <p:par>
                    <p:cTn id="103" fill="hold">
                      <p:stCondLst>
                        <p:cond delay="indefinite"/>
                      </p:stCondLst>
                      <p:childTnLst>
                        <p:par>
                          <p:cTn id="104" fill="hold">
                            <p:stCondLst>
                              <p:cond delay="0"/>
                            </p:stCondLst>
                            <p:childTnLst>
                              <p:par>
                                <p:cTn id="105" presetID="17" presetClass="entr" presetSubtype="2" fill="hold" grpId="0" nodeType="clickEffect">
                                  <p:stCondLst>
                                    <p:cond delay="0"/>
                                  </p:stCondLst>
                                  <p:childTnLst>
                                    <p:set>
                                      <p:cBhvr>
                                        <p:cTn id="106" dur="1" fill="hold">
                                          <p:stCondLst>
                                            <p:cond delay="0"/>
                                          </p:stCondLst>
                                        </p:cTn>
                                        <p:tgtEl>
                                          <p:spTgt spid="74777"/>
                                        </p:tgtEl>
                                        <p:attrNameLst>
                                          <p:attrName>style.visibility</p:attrName>
                                        </p:attrNameLst>
                                      </p:cBhvr>
                                      <p:to>
                                        <p:strVal val="visible"/>
                                      </p:to>
                                    </p:set>
                                    <p:anim calcmode="lin" valueType="num">
                                      <p:cBhvr>
                                        <p:cTn id="107" dur="500" fill="hold"/>
                                        <p:tgtEl>
                                          <p:spTgt spid="74777"/>
                                        </p:tgtEl>
                                        <p:attrNameLst>
                                          <p:attrName>ppt_x</p:attrName>
                                        </p:attrNameLst>
                                      </p:cBhvr>
                                      <p:tavLst>
                                        <p:tav tm="0">
                                          <p:val>
                                            <p:strVal val="#ppt_x+#ppt_w/2"/>
                                          </p:val>
                                        </p:tav>
                                        <p:tav tm="100000">
                                          <p:val>
                                            <p:strVal val="#ppt_x"/>
                                          </p:val>
                                        </p:tav>
                                      </p:tavLst>
                                    </p:anim>
                                    <p:anim calcmode="lin" valueType="num">
                                      <p:cBhvr>
                                        <p:cTn id="108" dur="500" fill="hold"/>
                                        <p:tgtEl>
                                          <p:spTgt spid="74777"/>
                                        </p:tgtEl>
                                        <p:attrNameLst>
                                          <p:attrName>ppt_y</p:attrName>
                                        </p:attrNameLst>
                                      </p:cBhvr>
                                      <p:tavLst>
                                        <p:tav tm="0">
                                          <p:val>
                                            <p:strVal val="#ppt_y"/>
                                          </p:val>
                                        </p:tav>
                                        <p:tav tm="100000">
                                          <p:val>
                                            <p:strVal val="#ppt_y"/>
                                          </p:val>
                                        </p:tav>
                                      </p:tavLst>
                                    </p:anim>
                                    <p:anim calcmode="lin" valueType="num">
                                      <p:cBhvr>
                                        <p:cTn id="109" dur="500" fill="hold"/>
                                        <p:tgtEl>
                                          <p:spTgt spid="74777"/>
                                        </p:tgtEl>
                                        <p:attrNameLst>
                                          <p:attrName>ppt_w</p:attrName>
                                        </p:attrNameLst>
                                      </p:cBhvr>
                                      <p:tavLst>
                                        <p:tav tm="0">
                                          <p:val>
                                            <p:fltVal val="0"/>
                                          </p:val>
                                        </p:tav>
                                        <p:tav tm="100000">
                                          <p:val>
                                            <p:strVal val="#ppt_w"/>
                                          </p:val>
                                        </p:tav>
                                      </p:tavLst>
                                    </p:anim>
                                    <p:anim calcmode="lin" valueType="num">
                                      <p:cBhvr>
                                        <p:cTn id="110" dur="500" fill="hold"/>
                                        <p:tgtEl>
                                          <p:spTgt spid="74777"/>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05"/>
                                            </p:cond>
                                          </p:stCondLst>
                                          <p:endCondLst>
                                            <p:cond evt="onStopAudio" delay="0">
                                              <p:tgtEl>
                                                <p:sldTgt/>
                                              </p:tgtEl>
                                            </p:cond>
                                          </p:endCondLst>
                                        </p:cTn>
                                        <p:tgtEl>
                                          <p:sndTgt r:embed="rId2" name="CAMERA.WAV"/>
                                        </p:tgtEl>
                                      </p:cMediaNode>
                                    </p:audio>
                                  </p:subTnLst>
                                </p:cTn>
                              </p:par>
                            </p:childTnLst>
                          </p:cTn>
                        </p:par>
                      </p:childTnLst>
                    </p:cTn>
                  </p:par>
                  <p:par>
                    <p:cTn id="111" fill="hold">
                      <p:stCondLst>
                        <p:cond delay="indefinite"/>
                      </p:stCondLst>
                      <p:childTnLst>
                        <p:par>
                          <p:cTn id="112" fill="hold">
                            <p:stCondLst>
                              <p:cond delay="0"/>
                            </p:stCondLst>
                            <p:childTnLst>
                              <p:par>
                                <p:cTn id="113" presetID="41" presetClass="entr" presetSubtype="0" fill="hold" grpId="0" nodeType="clickEffect">
                                  <p:stCondLst>
                                    <p:cond delay="0"/>
                                  </p:stCondLst>
                                  <p:iterate type="lt">
                                    <p:tmPct val="10000"/>
                                  </p:iterate>
                                  <p:childTnLst>
                                    <p:set>
                                      <p:cBhvr>
                                        <p:cTn id="114" dur="1" fill="hold">
                                          <p:stCondLst>
                                            <p:cond delay="0"/>
                                          </p:stCondLst>
                                        </p:cTn>
                                        <p:tgtEl>
                                          <p:spTgt spid="74792"/>
                                        </p:tgtEl>
                                        <p:attrNameLst>
                                          <p:attrName>style.visibility</p:attrName>
                                        </p:attrNameLst>
                                      </p:cBhvr>
                                      <p:to>
                                        <p:strVal val="visible"/>
                                      </p:to>
                                    </p:set>
                                    <p:anim calcmode="lin" valueType="num">
                                      <p:cBhvr>
                                        <p:cTn id="115" dur="500" fill="hold"/>
                                        <p:tgtEl>
                                          <p:spTgt spid="74792"/>
                                        </p:tgtEl>
                                        <p:attrNameLst>
                                          <p:attrName>ppt_x</p:attrName>
                                        </p:attrNameLst>
                                      </p:cBhvr>
                                      <p:tavLst>
                                        <p:tav tm="0">
                                          <p:val>
                                            <p:strVal val="#ppt_x"/>
                                          </p:val>
                                        </p:tav>
                                        <p:tav tm="50000">
                                          <p:val>
                                            <p:strVal val="#ppt_x+.1"/>
                                          </p:val>
                                        </p:tav>
                                        <p:tav tm="100000">
                                          <p:val>
                                            <p:strVal val="#ppt_x"/>
                                          </p:val>
                                        </p:tav>
                                      </p:tavLst>
                                    </p:anim>
                                    <p:anim calcmode="lin" valueType="num">
                                      <p:cBhvr>
                                        <p:cTn id="116" dur="500" fill="hold"/>
                                        <p:tgtEl>
                                          <p:spTgt spid="74792"/>
                                        </p:tgtEl>
                                        <p:attrNameLst>
                                          <p:attrName>ppt_y</p:attrName>
                                        </p:attrNameLst>
                                      </p:cBhvr>
                                      <p:tavLst>
                                        <p:tav tm="0">
                                          <p:val>
                                            <p:strVal val="#ppt_y"/>
                                          </p:val>
                                        </p:tav>
                                        <p:tav tm="100000">
                                          <p:val>
                                            <p:strVal val="#ppt_y"/>
                                          </p:val>
                                        </p:tav>
                                      </p:tavLst>
                                    </p:anim>
                                    <p:anim calcmode="lin" valueType="num">
                                      <p:cBhvr>
                                        <p:cTn id="117" dur="500" fill="hold"/>
                                        <p:tgtEl>
                                          <p:spTgt spid="74792"/>
                                        </p:tgtEl>
                                        <p:attrNameLst>
                                          <p:attrName>ppt_h</p:attrName>
                                        </p:attrNameLst>
                                      </p:cBhvr>
                                      <p:tavLst>
                                        <p:tav tm="0">
                                          <p:val>
                                            <p:strVal val="#ppt_h/10"/>
                                          </p:val>
                                        </p:tav>
                                        <p:tav tm="50000">
                                          <p:val>
                                            <p:strVal val="#ppt_h+.01"/>
                                          </p:val>
                                        </p:tav>
                                        <p:tav tm="100000">
                                          <p:val>
                                            <p:strVal val="#ppt_h"/>
                                          </p:val>
                                        </p:tav>
                                      </p:tavLst>
                                    </p:anim>
                                    <p:anim calcmode="lin" valueType="num">
                                      <p:cBhvr>
                                        <p:cTn id="118" dur="500" fill="hold"/>
                                        <p:tgtEl>
                                          <p:spTgt spid="74792"/>
                                        </p:tgtEl>
                                        <p:attrNameLst>
                                          <p:attrName>ppt_w</p:attrName>
                                        </p:attrNameLst>
                                      </p:cBhvr>
                                      <p:tavLst>
                                        <p:tav tm="0">
                                          <p:val>
                                            <p:strVal val="#ppt_w/10"/>
                                          </p:val>
                                        </p:tav>
                                        <p:tav tm="50000">
                                          <p:val>
                                            <p:strVal val="#ppt_w+.01"/>
                                          </p:val>
                                        </p:tav>
                                        <p:tav tm="100000">
                                          <p:val>
                                            <p:strVal val="#ppt_w"/>
                                          </p:val>
                                        </p:tav>
                                      </p:tavLst>
                                    </p:anim>
                                    <p:animEffect transition="in" filter="fade">
                                      <p:cBhvr>
                                        <p:cTn id="119" dur="500" tmFilter="0,0; .5, 1; 1, 1"/>
                                        <p:tgtEl>
                                          <p:spTgt spid="747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63" grpId="0"/>
      <p:bldP spid="74764" grpId="0"/>
      <p:bldP spid="74765" grpId="0"/>
      <p:bldP spid="74766" grpId="0"/>
      <p:bldP spid="74767" grpId="0"/>
      <p:bldP spid="74769" grpId="0"/>
      <p:bldP spid="74770" grpId="0"/>
      <p:bldP spid="74774" grpId="0"/>
      <p:bldP spid="74775" grpId="0"/>
      <p:bldP spid="74776" grpId="0"/>
      <p:bldP spid="74777" grpId="0"/>
      <p:bldP spid="74789" grpId="0"/>
      <p:bldP spid="74790" grpId="0"/>
      <p:bldP spid="7479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矩形 53250"/>
          <p:cNvSpPr/>
          <p:nvPr/>
        </p:nvSpPr>
        <p:spPr>
          <a:xfrm>
            <a:off x="457200" y="1676400"/>
            <a:ext cx="8305800" cy="641350"/>
          </a:xfrm>
          <a:prstGeom prst="rect">
            <a:avLst/>
          </a:prstGeom>
          <a:noFill/>
          <a:ln w="9525">
            <a:noFill/>
          </a:ln>
        </p:spPr>
        <p:txBody>
          <a:bodyPr>
            <a:spAutoFit/>
          </a:bodyPr>
          <a:lstStyle/>
          <a:p>
            <a:pPr lvl="0" eaLnBrk="1" hangingPunct="1">
              <a:spcBef>
                <a:spcPct val="50000"/>
              </a:spcBef>
            </a:pPr>
            <a:r>
              <a:rPr lang="zh-CN" altLang="en-US" sz="3600" dirty="0">
                <a:latin typeface="Arial" panose="020B0604020202020204" pitchFamily="34" charset="0"/>
                <a:ea typeface="楷体_GB2312" pitchFamily="49" charset="-122"/>
              </a:rPr>
              <a:t>文中提到哪些英雄为江山折腰？</a:t>
            </a:r>
          </a:p>
        </p:txBody>
      </p:sp>
      <p:sp>
        <p:nvSpPr>
          <p:cNvPr id="53252" name="文本框 53251"/>
          <p:cNvSpPr txBox="1"/>
          <p:nvPr/>
        </p:nvSpPr>
        <p:spPr>
          <a:xfrm>
            <a:off x="457200" y="2438400"/>
            <a:ext cx="8229600" cy="1066800"/>
          </a:xfrm>
          <a:prstGeom prst="rect">
            <a:avLst/>
          </a:prstGeom>
          <a:noFill/>
          <a:ln w="9525">
            <a:noFill/>
          </a:ln>
        </p:spPr>
        <p:txBody>
          <a:bodyPr>
            <a:spAutoFit/>
          </a:bodyPr>
          <a:lstStyle/>
          <a:p>
            <a:pPr lvl="0" eaLnBrk="1" hangingPunct="1"/>
            <a:r>
              <a:rPr lang="zh-CN" altLang="en-US" sz="3200" dirty="0">
                <a:latin typeface="Arial" panose="020B0604020202020204" pitchFamily="34" charset="0"/>
                <a:ea typeface="楷体_GB2312" pitchFamily="49" charset="-122"/>
              </a:rPr>
              <a:t>明确：秦始皇（嬴政）、汉武帝（刘彻）宋太祖（赵匡胤）、元太祖（铁木真）。</a:t>
            </a:r>
          </a:p>
        </p:txBody>
      </p:sp>
      <p:sp>
        <p:nvSpPr>
          <p:cNvPr id="53254" name="文本框 53253"/>
          <p:cNvSpPr txBox="1"/>
          <p:nvPr/>
        </p:nvSpPr>
        <p:spPr>
          <a:xfrm>
            <a:off x="533400" y="3609975"/>
            <a:ext cx="8153400" cy="1190625"/>
          </a:xfrm>
          <a:prstGeom prst="rect">
            <a:avLst/>
          </a:prstGeom>
          <a:noFill/>
          <a:ln w="9525">
            <a:noFill/>
          </a:ln>
        </p:spPr>
        <p:txBody>
          <a:bodyPr>
            <a:spAutoFit/>
          </a:bodyPr>
          <a:lstStyle/>
          <a:p>
            <a:pPr lvl="0" eaLnBrk="1" hangingPunct="1"/>
            <a:r>
              <a:rPr lang="zh-CN" altLang="en-US" sz="3600" dirty="0">
                <a:latin typeface="Arial" panose="020B0604020202020204" pitchFamily="34" charset="0"/>
                <a:ea typeface="楷体_GB2312" pitchFamily="49" charset="-122"/>
              </a:rPr>
              <a:t>对于这些英雄人物，作者用了一个“惜”字</a:t>
            </a:r>
            <a:r>
              <a:rPr lang="en-US" altLang="zh-CN" sz="3600" dirty="0">
                <a:latin typeface="Arial" panose="020B0604020202020204" pitchFamily="34" charset="0"/>
                <a:ea typeface="楷体_GB2312" pitchFamily="49" charset="-122"/>
              </a:rPr>
              <a:t>,“</a:t>
            </a:r>
            <a:r>
              <a:rPr lang="zh-CN" altLang="en-US" sz="3600" dirty="0">
                <a:latin typeface="Arial" panose="020B0604020202020204" pitchFamily="34" charset="0"/>
                <a:ea typeface="楷体_GB2312" pitchFamily="49" charset="-122"/>
              </a:rPr>
              <a:t>惜”什么呢？</a:t>
            </a:r>
          </a:p>
        </p:txBody>
      </p:sp>
      <p:sp>
        <p:nvSpPr>
          <p:cNvPr id="53255" name="文本框 53254"/>
          <p:cNvSpPr txBox="1"/>
          <p:nvPr/>
        </p:nvSpPr>
        <p:spPr>
          <a:xfrm>
            <a:off x="609600" y="4905375"/>
            <a:ext cx="7924800" cy="1190625"/>
          </a:xfrm>
          <a:prstGeom prst="rect">
            <a:avLst/>
          </a:prstGeom>
          <a:noFill/>
          <a:ln w="9525">
            <a:noFill/>
          </a:ln>
        </p:spPr>
        <p:txBody>
          <a:bodyPr>
            <a:spAutoFit/>
          </a:bodyPr>
          <a:lstStyle/>
          <a:p>
            <a:pPr lvl="0" eaLnBrk="1" hangingPunct="1"/>
            <a:r>
              <a:rPr lang="zh-CN" altLang="en-US" sz="3600" dirty="0">
                <a:latin typeface="Arial" panose="020B0604020202020204" pitchFamily="34" charset="0"/>
                <a:ea typeface="楷体_GB2312" pitchFamily="49" charset="-122"/>
              </a:rPr>
              <a:t>明确：“略输文采，稍逊风骚”。“只识弯弓射大雕。”</a:t>
            </a:r>
          </a:p>
        </p:txBody>
      </p:sp>
      <p:sp>
        <p:nvSpPr>
          <p:cNvPr id="27655" name="日期占位符 1"/>
          <p:cNvSpPr txBox="1">
            <a:spLocks noGrp="1"/>
          </p:cNvSpPr>
          <p:nvPr>
            <p:ph type="dt" sz="half"/>
          </p:nvPr>
        </p:nvSpPr>
        <p:spPr>
          <a:xfrm>
            <a:off x="685800" y="6248400"/>
            <a:ext cx="1905000" cy="457200"/>
          </a:xfrm>
          <a:prstGeom prst="rect">
            <a:avLst/>
          </a:prstGeom>
          <a:noFill/>
          <a:ln w="9525">
            <a:noFill/>
          </a:ln>
        </p:spPr>
        <p:txBody>
          <a:bodyPr/>
          <a:lstStyle/>
          <a:p>
            <a:pPr lvl="0" eaLnBrk="1" hangingPunct="1"/>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3252"/>
                                        </p:tgtEl>
                                        <p:attrNameLst>
                                          <p:attrName>style.visibility</p:attrName>
                                        </p:attrNameLst>
                                      </p:cBhvr>
                                      <p:to>
                                        <p:strVal val="visible"/>
                                      </p:to>
                                    </p:set>
                                    <p:animEffect transition="in" filter="randombar(horizontal)">
                                      <p:cBhvr>
                                        <p:cTn id="7" dur="500"/>
                                        <p:tgtEl>
                                          <p:spTgt spid="53252"/>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3254"/>
                                        </p:tgtEl>
                                        <p:attrNameLst>
                                          <p:attrName>style.visibility</p:attrName>
                                        </p:attrNameLst>
                                      </p:cBhvr>
                                      <p:to>
                                        <p:strVal val="visible"/>
                                      </p:to>
                                    </p:set>
                                    <p:animEffect transition="in" filter="randombar(horizontal)">
                                      <p:cBhvr>
                                        <p:cTn id="12" dur="500"/>
                                        <p:tgtEl>
                                          <p:spTgt spid="5325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3255"/>
                                        </p:tgtEl>
                                        <p:attrNameLst>
                                          <p:attrName>style.visibility</p:attrName>
                                        </p:attrNameLst>
                                      </p:cBhvr>
                                      <p:to>
                                        <p:strVal val="visible"/>
                                      </p:to>
                                    </p:set>
                                    <p:animEffect transition="in" filter="randombar(horizontal)">
                                      <p:cBhvr>
                                        <p:cTn id="17" dur="500"/>
                                        <p:tgtEl>
                                          <p:spTgt spid="53255"/>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p:bldP spid="53254" grpId="0"/>
      <p:bldP spid="5325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001i2jVegy6Xg7VjlqN69&amp;690"/>
          <p:cNvPicPr>
            <a:picLocks noChangeAspect="1"/>
          </p:cNvPicPr>
          <p:nvPr/>
        </p:nvPicPr>
        <p:blipFill>
          <a:blip r:embed="rId2" cstate="print"/>
          <a:stretch>
            <a:fillRect/>
          </a:stretch>
        </p:blipFill>
        <p:spPr>
          <a:xfrm>
            <a:off x="51435" y="412115"/>
            <a:ext cx="9041130" cy="6033770"/>
          </a:xfrm>
          <a:prstGeom prst="rect">
            <a:avLst/>
          </a:prstGeom>
        </p:spPr>
      </p:pic>
      <p:pic>
        <p:nvPicPr>
          <p:cNvPr id="3" name="图片 2" descr="图片1"/>
          <p:cNvPicPr>
            <a:picLocks noChangeAspect="1"/>
          </p:cNvPicPr>
          <p:nvPr/>
        </p:nvPicPr>
        <p:blipFill>
          <a:blip r:embed="rId3" cstate="print"/>
          <a:stretch>
            <a:fillRect/>
          </a:stretch>
        </p:blipFill>
        <p:spPr>
          <a:xfrm>
            <a:off x="2350770" y="-132715"/>
            <a:ext cx="4809490" cy="2580640"/>
          </a:xfrm>
          <a:prstGeom prst="rect">
            <a:avLst/>
          </a:prstGeom>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矩形 55298"/>
          <p:cNvSpPr/>
          <p:nvPr/>
        </p:nvSpPr>
        <p:spPr>
          <a:xfrm>
            <a:off x="533400" y="1752600"/>
            <a:ext cx="8229600" cy="4702175"/>
          </a:xfrm>
          <a:prstGeom prst="rect">
            <a:avLst/>
          </a:prstGeom>
          <a:noFill/>
          <a:ln w="9525">
            <a:noFill/>
          </a:ln>
        </p:spPr>
        <p:txBody>
          <a:bodyPr>
            <a:spAutoFit/>
          </a:bodyPr>
          <a:lstStyle/>
          <a:p>
            <a:pPr lvl="0" eaLnBrk="1" hangingPunct="1">
              <a:spcBef>
                <a:spcPct val="50000"/>
              </a:spcBef>
            </a:pPr>
            <a:r>
              <a:rPr lang="en-US" altLang="zh-CN" sz="3600" dirty="0">
                <a:solidFill>
                  <a:srgbClr val="FF0000"/>
                </a:solidFill>
                <a:latin typeface="Arial" panose="020B0604020202020204" pitchFamily="34" charset="0"/>
                <a:ea typeface="宋体" panose="02010600030101010101" pitchFamily="2" charset="-122"/>
              </a:rPr>
              <a:t>“</a:t>
            </a:r>
            <a:r>
              <a:rPr lang="zh-CN" altLang="en-US" sz="3600" dirty="0">
                <a:solidFill>
                  <a:srgbClr val="FF0000"/>
                </a:solidFill>
                <a:latin typeface="Arial" panose="020B0604020202020204" pitchFamily="34" charset="0"/>
                <a:ea typeface="宋体" panose="02010600030101010101" pitchFamily="2" charset="-122"/>
              </a:rPr>
              <a:t>惜”中含褒，</a:t>
            </a:r>
            <a:r>
              <a:rPr lang="zh-CN" altLang="en-US" sz="3600" dirty="0">
                <a:latin typeface="Arial" panose="020B0604020202020204" pitchFamily="34" charset="0"/>
                <a:ea typeface="宋体" panose="02010600030101010101" pitchFamily="2" charset="-122"/>
              </a:rPr>
              <a:t>肯定他们，就是肯定中华民族是一个英雄辈出的民族；</a:t>
            </a:r>
          </a:p>
          <a:p>
            <a:pPr lvl="0" eaLnBrk="1" hangingPunct="1">
              <a:lnSpc>
                <a:spcPct val="90000"/>
              </a:lnSpc>
              <a:spcBef>
                <a:spcPct val="50000"/>
              </a:spcBef>
            </a:pPr>
            <a:r>
              <a:rPr lang="zh-CN" altLang="en-US" sz="3600" dirty="0">
                <a:solidFill>
                  <a:srgbClr val="FF0000"/>
                </a:solidFill>
                <a:latin typeface="Arial" panose="020B0604020202020204" pitchFamily="34" charset="0"/>
                <a:ea typeface="宋体" panose="02010600030101010101" pitchFamily="2" charset="-122"/>
              </a:rPr>
              <a:t>“惜”中含贬，</a:t>
            </a:r>
            <a:r>
              <a:rPr lang="zh-CN" altLang="en-US" sz="3600" dirty="0">
                <a:latin typeface="Arial" panose="020B0604020202020204" pitchFamily="34" charset="0"/>
                <a:ea typeface="宋体" panose="02010600030101010101" pitchFamily="2" charset="-122"/>
              </a:rPr>
              <a:t>在赞扬他们长于武功的同时，</a:t>
            </a:r>
            <a:r>
              <a:rPr lang="zh-CN" altLang="en-US" sz="3600" dirty="0">
                <a:solidFill>
                  <a:srgbClr val="FF0000"/>
                </a:solidFill>
                <a:latin typeface="Arial" panose="020B0604020202020204" pitchFamily="34" charset="0"/>
                <a:ea typeface="宋体" panose="02010600030101010101" pitchFamily="2" charset="-122"/>
              </a:rPr>
              <a:t>委婉</a:t>
            </a:r>
            <a:r>
              <a:rPr lang="zh-CN" altLang="en-US" sz="3600" dirty="0">
                <a:latin typeface="Arial" panose="020B0604020202020204" pitchFamily="34" charset="0"/>
                <a:ea typeface="宋体" panose="02010600030101010101" pitchFamily="2" charset="-122"/>
              </a:rPr>
              <a:t>指出</a:t>
            </a:r>
            <a:r>
              <a:rPr lang="zh-CN" altLang="en-US" sz="3600" dirty="0">
                <a:solidFill>
                  <a:srgbClr val="FF0000"/>
                </a:solidFill>
                <a:latin typeface="Arial" panose="020B0604020202020204" pitchFamily="34" charset="0"/>
                <a:ea typeface="宋体" panose="02010600030101010101" pitchFamily="2" charset="-122"/>
              </a:rPr>
              <a:t>短于文治的缺点</a:t>
            </a:r>
            <a:r>
              <a:rPr lang="zh-CN" altLang="en-US" sz="3600" dirty="0">
                <a:latin typeface="Arial" panose="020B0604020202020204" pitchFamily="34" charset="0"/>
                <a:ea typeface="宋体" panose="02010600030101010101" pitchFamily="2" charset="-122"/>
              </a:rPr>
              <a:t>（略输、稍逊、只识）；</a:t>
            </a:r>
          </a:p>
          <a:p>
            <a:pPr lvl="0" eaLnBrk="1" hangingPunct="1">
              <a:lnSpc>
                <a:spcPct val="90000"/>
              </a:lnSpc>
              <a:spcBef>
                <a:spcPct val="50000"/>
              </a:spcBef>
            </a:pPr>
            <a:r>
              <a:rPr lang="zh-CN" altLang="en-US" sz="3600" dirty="0">
                <a:solidFill>
                  <a:srgbClr val="FF0000"/>
                </a:solidFill>
                <a:latin typeface="Arial" panose="020B0604020202020204" pitchFamily="34" charset="0"/>
                <a:ea typeface="宋体" panose="02010600030101010101" pitchFamily="2" charset="-122"/>
              </a:rPr>
              <a:t>“惜”中寓志，</a:t>
            </a:r>
            <a:r>
              <a:rPr lang="zh-CN" altLang="en-US" sz="3600" dirty="0">
                <a:latin typeface="Arial" panose="020B0604020202020204" pitchFamily="34" charset="0"/>
                <a:ea typeface="宋体" panose="02010600030101010101" pitchFamily="2" charset="-122"/>
              </a:rPr>
              <a:t>“惜”并不是苛求古前人，蕴含无产阶级</a:t>
            </a:r>
            <a:r>
              <a:rPr lang="zh-CN" altLang="en-US" sz="3600" dirty="0">
                <a:solidFill>
                  <a:srgbClr val="FF0000"/>
                </a:solidFill>
                <a:latin typeface="Arial" panose="020B0604020202020204" pitchFamily="34" charset="0"/>
                <a:ea typeface="宋体" panose="02010600030101010101" pitchFamily="2" charset="-122"/>
              </a:rPr>
              <a:t>后来居上豪迈气概，及超越历代英雄人物的自信</a:t>
            </a:r>
          </a:p>
        </p:txBody>
      </p:sp>
      <p:sp>
        <p:nvSpPr>
          <p:cNvPr id="28676" name="矩形 55299"/>
          <p:cNvSpPr/>
          <p:nvPr/>
        </p:nvSpPr>
        <p:spPr>
          <a:xfrm>
            <a:off x="762000" y="609600"/>
            <a:ext cx="6308725" cy="823913"/>
          </a:xfrm>
          <a:prstGeom prst="rect">
            <a:avLst/>
          </a:prstGeom>
          <a:noFill/>
          <a:ln w="9525">
            <a:noFill/>
          </a:ln>
        </p:spPr>
        <p:txBody>
          <a:bodyPr wrap="none">
            <a:spAutoFit/>
          </a:bodyPr>
          <a:lstStyle/>
          <a:p>
            <a:pPr lvl="0" algn="ctr" eaLnBrk="1" hangingPunct="1"/>
            <a:r>
              <a:rPr lang="en-US" altLang="zh-CN" sz="4800" dirty="0">
                <a:solidFill>
                  <a:schemeClr val="tx2"/>
                </a:solidFill>
                <a:latin typeface="Arial" panose="020B0604020202020204" pitchFamily="34" charset="0"/>
                <a:ea typeface="宋体" panose="02010600030101010101" pitchFamily="2" charset="-122"/>
              </a:rPr>
              <a:t>“</a:t>
            </a:r>
            <a:r>
              <a:rPr lang="zh-CN" altLang="en-US" sz="4800" dirty="0">
                <a:solidFill>
                  <a:schemeClr val="tx2"/>
                </a:solidFill>
                <a:latin typeface="Arial" panose="020B0604020202020204" pitchFamily="34" charset="0"/>
                <a:ea typeface="宋体" panose="02010600030101010101" pitchFamily="2" charset="-122"/>
              </a:rPr>
              <a:t>惜”中含有哪些意思？</a:t>
            </a:r>
          </a:p>
        </p:txBody>
      </p:sp>
      <p:sp>
        <p:nvSpPr>
          <p:cNvPr id="28677" name="日期占位符 1"/>
          <p:cNvSpPr txBox="1">
            <a:spLocks noGrp="1"/>
          </p:cNvSpPr>
          <p:nvPr>
            <p:ph type="dt" sz="half"/>
          </p:nvPr>
        </p:nvSpPr>
        <p:spPr>
          <a:xfrm>
            <a:off x="685800" y="6248400"/>
            <a:ext cx="1905000" cy="457200"/>
          </a:xfrm>
          <a:prstGeom prst="rect">
            <a:avLst/>
          </a:prstGeom>
          <a:noFill/>
          <a:ln w="9525">
            <a:noFill/>
          </a:ln>
        </p:spPr>
        <p:txBody>
          <a:bodyPr/>
          <a:lstStyle/>
          <a:p>
            <a:pPr lvl="0" eaLnBrk="1" hangingPunct="1"/>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5299"/>
                                        </p:tgtEl>
                                        <p:attrNameLst>
                                          <p:attrName>style.visibility</p:attrName>
                                        </p:attrNameLst>
                                      </p:cBhvr>
                                      <p:to>
                                        <p:strVal val="visible"/>
                                      </p:to>
                                    </p:set>
                                    <p:animEffect transition="in" filter="barn(inVertical)">
                                      <p:cBhvr>
                                        <p:cTn id="7" dur="500"/>
                                        <p:tgtEl>
                                          <p:spTgt spid="55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文本框 86017"/>
          <p:cNvSpPr txBox="1"/>
          <p:nvPr/>
        </p:nvSpPr>
        <p:spPr>
          <a:xfrm>
            <a:off x="0" y="1196975"/>
            <a:ext cx="9144000" cy="6440488"/>
          </a:xfrm>
          <a:prstGeom prst="rect">
            <a:avLst/>
          </a:prstGeom>
          <a:noFill/>
          <a:ln w="12700" cap="flat" cmpd="sng">
            <a:solidFill>
              <a:schemeClr val="tx1"/>
            </a:solidFill>
            <a:prstDash val="solid"/>
            <a:miter/>
            <a:headEnd type="none" w="med" len="med"/>
            <a:tailEnd type="none" w="med" len="med"/>
          </a:ln>
        </p:spPr>
        <p:txBody>
          <a:bodyPr>
            <a:spAutoFit/>
          </a:bodyPr>
          <a:lstStyle/>
          <a:p>
            <a:pPr lvl="0" eaLnBrk="1" hangingPunct="1"/>
            <a:r>
              <a:rPr lang="en-US" altLang="zh-CN" sz="2400" dirty="0">
                <a:solidFill>
                  <a:srgbClr val="0000FF"/>
                </a:solidFill>
                <a:latin typeface="黑体" panose="02010609060101010101" pitchFamily="49" charset="-122"/>
                <a:ea typeface="黑体" panose="02010609060101010101" pitchFamily="49" charset="-122"/>
              </a:rPr>
              <a:t>  </a:t>
            </a:r>
            <a:r>
              <a:rPr lang="en-US" altLang="zh-CN" sz="3200" dirty="0">
                <a:solidFill>
                  <a:srgbClr val="0000FF"/>
                </a:solidFill>
                <a:latin typeface="黑体" panose="02010609060101010101" pitchFamily="49" charset="-122"/>
                <a:ea typeface="黑体" panose="02010609060101010101" pitchFamily="49" charset="-122"/>
              </a:rPr>
              <a:t>1</a:t>
            </a:r>
            <a:r>
              <a:rPr lang="zh-CN" altLang="en-US" sz="3200" dirty="0">
                <a:solidFill>
                  <a:srgbClr val="0000FF"/>
                </a:solidFill>
                <a:latin typeface="黑体" panose="02010609060101010101" pitchFamily="49" charset="-122"/>
                <a:ea typeface="黑体" panose="02010609060101010101" pitchFamily="49" charset="-122"/>
              </a:rPr>
              <a:t>、词的上阕在写景的时候用了什么样的顺序和哪些写法？</a:t>
            </a:r>
          </a:p>
          <a:p>
            <a:pPr lvl="0" eaLnBrk="1" hangingPunct="1"/>
            <a:endParaRPr lang="zh-CN" altLang="en-US" sz="3200" dirty="0">
              <a:solidFill>
                <a:srgbClr val="0000FF"/>
              </a:solidFill>
              <a:latin typeface="黑体" panose="02010609060101010101" pitchFamily="49" charset="-122"/>
              <a:ea typeface="黑体" panose="02010609060101010101" pitchFamily="49" charset="-122"/>
            </a:endParaRPr>
          </a:p>
          <a:p>
            <a:pPr lvl="0" eaLnBrk="1" hangingPunct="1"/>
            <a:endParaRPr lang="zh-CN" altLang="en-US" sz="3200" dirty="0">
              <a:solidFill>
                <a:srgbClr val="0000FF"/>
              </a:solidFill>
              <a:latin typeface="黑体" panose="02010609060101010101" pitchFamily="49" charset="-122"/>
              <a:ea typeface="黑体" panose="02010609060101010101" pitchFamily="49" charset="-122"/>
            </a:endParaRPr>
          </a:p>
          <a:p>
            <a:pPr lvl="0" eaLnBrk="1" hangingPunct="1"/>
            <a:r>
              <a:rPr lang="zh-CN" altLang="en-US" sz="3200" dirty="0">
                <a:solidFill>
                  <a:srgbClr val="0000FF"/>
                </a:solidFill>
                <a:latin typeface="黑体" panose="02010609060101010101" pitchFamily="49" charset="-122"/>
                <a:ea typeface="黑体" panose="02010609060101010101" pitchFamily="49" charset="-122"/>
              </a:rPr>
              <a:t>  </a:t>
            </a:r>
          </a:p>
          <a:p>
            <a:pPr lvl="0" eaLnBrk="1" hangingPunct="1"/>
            <a:endParaRPr lang="zh-CN" altLang="en-US" sz="3200" dirty="0">
              <a:solidFill>
                <a:srgbClr val="0000FF"/>
              </a:solidFill>
              <a:latin typeface="黑体" panose="02010609060101010101" pitchFamily="49" charset="-122"/>
              <a:ea typeface="黑体" panose="02010609060101010101" pitchFamily="49" charset="-122"/>
            </a:endParaRPr>
          </a:p>
          <a:p>
            <a:pPr lvl="0" eaLnBrk="1" hangingPunct="1"/>
            <a:r>
              <a:rPr lang="en-US" altLang="zh-CN" sz="3200" dirty="0">
                <a:solidFill>
                  <a:srgbClr val="0000FF"/>
                </a:solidFill>
                <a:latin typeface="黑体" panose="02010609060101010101" pitchFamily="49" charset="-122"/>
                <a:ea typeface="黑体" panose="02010609060101010101" pitchFamily="49" charset="-122"/>
              </a:rPr>
              <a:t>2</a:t>
            </a:r>
            <a:r>
              <a:rPr lang="zh-CN" altLang="en-US" sz="3200" dirty="0">
                <a:solidFill>
                  <a:srgbClr val="0000FF"/>
                </a:solidFill>
                <a:latin typeface="黑体" panose="02010609060101010101" pitchFamily="49" charset="-122"/>
                <a:ea typeface="黑体" panose="02010609060101010101" pitchFamily="49" charset="-122"/>
              </a:rPr>
              <a:t>、请指出上阕主要用了哪些修辞方法，有什么好处？</a:t>
            </a:r>
          </a:p>
          <a:p>
            <a:pPr lvl="0" eaLnBrk="1" hangingPunct="1"/>
            <a:endParaRPr lang="zh-CN" altLang="en-US" sz="3200" dirty="0">
              <a:solidFill>
                <a:srgbClr val="0000FF"/>
              </a:solidFill>
              <a:latin typeface="黑体" panose="02010609060101010101" pitchFamily="49" charset="-122"/>
              <a:ea typeface="黑体" panose="02010609060101010101" pitchFamily="49" charset="-122"/>
            </a:endParaRPr>
          </a:p>
          <a:p>
            <a:pPr lvl="0" eaLnBrk="1" hangingPunct="1"/>
            <a:endParaRPr lang="zh-CN" altLang="en-US" sz="3200" dirty="0">
              <a:solidFill>
                <a:srgbClr val="0000FF"/>
              </a:solidFill>
              <a:latin typeface="黑体" panose="02010609060101010101" pitchFamily="49" charset="-122"/>
              <a:ea typeface="黑体" panose="02010609060101010101" pitchFamily="49" charset="-122"/>
            </a:endParaRPr>
          </a:p>
          <a:p>
            <a:pPr lvl="0" eaLnBrk="1" hangingPunct="1"/>
            <a:r>
              <a:rPr lang="zh-CN" altLang="en-US" sz="3200" dirty="0">
                <a:solidFill>
                  <a:srgbClr val="0000FF"/>
                </a:solidFill>
                <a:latin typeface="黑体" panose="02010609060101010101" pitchFamily="49" charset="-122"/>
                <a:ea typeface="黑体" panose="02010609060101010101" pitchFamily="49" charset="-122"/>
              </a:rPr>
              <a:t>  </a:t>
            </a:r>
          </a:p>
          <a:p>
            <a:pPr lvl="0" eaLnBrk="1" hangingPunct="1"/>
            <a:endParaRPr lang="zh-CN" altLang="en-US" sz="3200" dirty="0">
              <a:solidFill>
                <a:srgbClr val="0000FF"/>
              </a:solidFill>
              <a:latin typeface="黑体" panose="02010609060101010101" pitchFamily="49" charset="-122"/>
              <a:ea typeface="黑体" panose="02010609060101010101" pitchFamily="49" charset="-122"/>
            </a:endParaRPr>
          </a:p>
          <a:p>
            <a:pPr lvl="0" eaLnBrk="1" hangingPunct="1"/>
            <a:r>
              <a:rPr lang="zh-CN" altLang="en-US" sz="3200" dirty="0">
                <a:solidFill>
                  <a:srgbClr val="0000FF"/>
                </a:solidFill>
                <a:latin typeface="黑体" panose="02010609060101010101" pitchFamily="49" charset="-122"/>
                <a:ea typeface="黑体" panose="02010609060101010101" pitchFamily="49" charset="-122"/>
              </a:rPr>
              <a:t>  </a:t>
            </a:r>
            <a:r>
              <a:rPr lang="en-US" altLang="zh-CN" sz="3200" dirty="0">
                <a:solidFill>
                  <a:srgbClr val="0000FF"/>
                </a:solidFill>
                <a:latin typeface="黑体" panose="02010609060101010101" pitchFamily="49" charset="-122"/>
                <a:ea typeface="黑体" panose="02010609060101010101" pitchFamily="49" charset="-122"/>
              </a:rPr>
              <a:t>.</a:t>
            </a:r>
          </a:p>
        </p:txBody>
      </p:sp>
      <p:sp>
        <p:nvSpPr>
          <p:cNvPr id="86019" name="文本框 86018"/>
          <p:cNvSpPr txBox="1"/>
          <p:nvPr/>
        </p:nvSpPr>
        <p:spPr>
          <a:xfrm>
            <a:off x="539750" y="2636838"/>
            <a:ext cx="8243888" cy="946150"/>
          </a:xfrm>
          <a:prstGeom prst="rect">
            <a:avLst/>
          </a:prstGeom>
          <a:noFill/>
          <a:ln w="9525">
            <a:noFill/>
          </a:ln>
        </p:spPr>
        <p:txBody>
          <a:bodyPr>
            <a:spAutoFit/>
          </a:bodyPr>
          <a:lstStyle/>
          <a:p>
            <a:pPr lvl="0" eaLnBrk="1" hangingPunct="1"/>
            <a:r>
              <a:rPr lang="en-US" altLang="zh-CN" sz="2400" dirty="0">
                <a:solidFill>
                  <a:srgbClr val="FF0000"/>
                </a:solidFill>
                <a:latin typeface="Arial" panose="020B0604020202020204" pitchFamily="34" charset="0"/>
                <a:ea typeface="黑体" panose="02010609060101010101" pitchFamily="49" charset="-122"/>
              </a:rPr>
              <a:t>        </a:t>
            </a:r>
            <a:r>
              <a:rPr lang="zh-CN" altLang="en-US" sz="2800" dirty="0">
                <a:latin typeface="Arial" panose="020B0604020202020204" pitchFamily="34" charset="0"/>
                <a:ea typeface="黑体" panose="02010609060101010101" pitchFamily="49" charset="-122"/>
              </a:rPr>
              <a:t>先总写后分写，先实写后虚写。动景和静景相结合，虚景和实景相结合</a:t>
            </a:r>
            <a:r>
              <a:rPr lang="zh-CN" altLang="en-US" sz="2800" dirty="0">
                <a:solidFill>
                  <a:srgbClr val="FF0000"/>
                </a:solidFill>
                <a:latin typeface="Arial" panose="020B0604020202020204" pitchFamily="34" charset="0"/>
                <a:ea typeface="黑体" panose="02010609060101010101" pitchFamily="49" charset="-122"/>
              </a:rPr>
              <a:t>。</a:t>
            </a:r>
          </a:p>
        </p:txBody>
      </p:sp>
      <p:sp>
        <p:nvSpPr>
          <p:cNvPr id="86020" name="文本框 86019"/>
          <p:cNvSpPr txBox="1"/>
          <p:nvPr/>
        </p:nvSpPr>
        <p:spPr>
          <a:xfrm>
            <a:off x="611188" y="5084763"/>
            <a:ext cx="8040687" cy="946150"/>
          </a:xfrm>
          <a:prstGeom prst="rect">
            <a:avLst/>
          </a:prstGeom>
          <a:noFill/>
          <a:ln w="9525">
            <a:noFill/>
          </a:ln>
        </p:spPr>
        <p:txBody>
          <a:bodyPr wrap="none">
            <a:spAutoFit/>
          </a:bodyPr>
          <a:lstStyle/>
          <a:p>
            <a:pPr lvl="0" eaLnBrk="1" hangingPunct="1"/>
            <a:r>
              <a:rPr lang="en-US" altLang="zh-CN" sz="2800" dirty="0">
                <a:latin typeface="Arial" panose="020B0604020202020204" pitchFamily="34" charset="0"/>
                <a:ea typeface="黑体" panose="02010609060101010101" pitchFamily="49" charset="-122"/>
              </a:rPr>
              <a:t>“</a:t>
            </a:r>
            <a:r>
              <a:rPr lang="zh-CN" altLang="en-US" sz="2800" dirty="0">
                <a:latin typeface="Arial" panose="020B0604020202020204" pitchFamily="34" charset="0"/>
                <a:ea typeface="黑体" panose="02010609060101010101" pitchFamily="49" charset="-122"/>
              </a:rPr>
              <a:t>山舞银蛇，原驰蜡象”运用比喻、拟人手法，化静</a:t>
            </a:r>
          </a:p>
          <a:p>
            <a:pPr lvl="0" eaLnBrk="1" hangingPunct="1"/>
            <a:r>
              <a:rPr lang="zh-CN" altLang="en-US" sz="2800" dirty="0">
                <a:latin typeface="Arial" panose="020B0604020202020204" pitchFamily="34" charset="0"/>
                <a:ea typeface="黑体" panose="02010609060101010101" pitchFamily="49" charset="-122"/>
              </a:rPr>
              <a:t>为动</a:t>
            </a:r>
            <a:r>
              <a:rPr lang="zh-CN" altLang="en-US" sz="2800" dirty="0">
                <a:latin typeface="Arial" panose="020B0604020202020204" pitchFamily="34" charset="0"/>
                <a:ea typeface="宋体" panose="02010600030101010101" pitchFamily="2" charset="-122"/>
              </a:rPr>
              <a:t>。</a:t>
            </a:r>
            <a:endParaRPr lang="zh-CN" altLang="en-US" sz="2800" dirty="0">
              <a:latin typeface="Arial" panose="020B0604020202020204" pitchFamily="34" charset="0"/>
              <a:ea typeface="黑体" panose="02010609060101010101" pitchFamily="49" charset="-122"/>
            </a:endParaRPr>
          </a:p>
        </p:txBody>
      </p:sp>
      <p:sp>
        <p:nvSpPr>
          <p:cNvPr id="29701" name="文本框 86020"/>
          <p:cNvSpPr txBox="1"/>
          <p:nvPr/>
        </p:nvSpPr>
        <p:spPr>
          <a:xfrm>
            <a:off x="3563938" y="328613"/>
            <a:ext cx="2808287" cy="579437"/>
          </a:xfrm>
          <a:prstGeom prst="rect">
            <a:avLst/>
          </a:prstGeom>
          <a:noFill/>
          <a:ln w="9525">
            <a:noFill/>
          </a:ln>
        </p:spPr>
        <p:txBody>
          <a:bodyPr>
            <a:spAutoFit/>
          </a:bodyPr>
          <a:lstStyle/>
          <a:p>
            <a:pPr lvl="0" eaLnBrk="1" hangingPunct="1">
              <a:spcBef>
                <a:spcPct val="50000"/>
              </a:spcBef>
            </a:pPr>
            <a:r>
              <a:rPr lang="zh-CN" altLang="en-US" sz="3200" dirty="0">
                <a:solidFill>
                  <a:srgbClr val="FF0000"/>
                </a:solidFill>
                <a:latin typeface="黑体" panose="02010609060101010101" pitchFamily="49" charset="-122"/>
                <a:ea typeface="黑体" panose="02010609060101010101" pitchFamily="49" charset="-122"/>
              </a:rPr>
              <a:t>写 法 探 究</a:t>
            </a:r>
          </a:p>
        </p:txBody>
      </p:sp>
      <p:sp>
        <p:nvSpPr>
          <p:cNvPr id="86022" name="文本框 86021"/>
          <p:cNvSpPr txBox="1"/>
          <p:nvPr/>
        </p:nvSpPr>
        <p:spPr>
          <a:xfrm>
            <a:off x="539750" y="5300663"/>
            <a:ext cx="8316913" cy="519112"/>
          </a:xfrm>
          <a:prstGeom prst="rect">
            <a:avLst/>
          </a:prstGeom>
          <a:noFill/>
          <a:ln w="9525">
            <a:noFill/>
          </a:ln>
        </p:spPr>
        <p:txBody>
          <a:bodyPr>
            <a:spAutoFit/>
          </a:bodyPr>
          <a:lstStyle/>
          <a:p>
            <a:pPr lvl="0" eaLnBrk="1" hangingPunct="1"/>
            <a:endParaRPr lang="zh-CN" altLang="zh-CN" sz="2800" dirty="0">
              <a:latin typeface="Arial" panose="020B0604020202020204" pitchFamily="34" charset="0"/>
              <a:ea typeface="宋体" panose="02010600030101010101" pitchFamily="2" charset="-122"/>
            </a:endParaRPr>
          </a:p>
        </p:txBody>
      </p:sp>
      <p:sp>
        <p:nvSpPr>
          <p:cNvPr id="29703" name="日期占位符 1"/>
          <p:cNvSpPr txBox="1">
            <a:spLocks noGrp="1"/>
          </p:cNvSpPr>
          <p:nvPr>
            <p:ph type="dt" sz="half"/>
          </p:nvPr>
        </p:nvSpPr>
        <p:spPr>
          <a:xfrm>
            <a:off x="685800" y="6248400"/>
            <a:ext cx="1905000" cy="457200"/>
          </a:xfrm>
          <a:prstGeom prst="rect">
            <a:avLst/>
          </a:prstGeom>
          <a:noFill/>
          <a:ln w="9525">
            <a:noFill/>
          </a:ln>
        </p:spPr>
        <p:txBody>
          <a:bodyPr/>
          <a:lstStyle/>
          <a:p>
            <a:pPr lvl="0" eaLnBrk="1" hangingPunct="1"/>
            <a:endParaRPr lang="zh-CN" altLang="en-US" dirty="0"/>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6019"/>
                                        </p:tgtEl>
                                        <p:attrNameLst>
                                          <p:attrName>style.visibility</p:attrName>
                                        </p:attrNameLst>
                                      </p:cBhvr>
                                      <p:to>
                                        <p:strVal val="visible"/>
                                      </p:to>
                                    </p:set>
                                    <p:anim calcmode="discrete" valueType="clr">
                                      <p:cBhvr override="childStyle">
                                        <p:cTn id="7" dur="80"/>
                                        <p:tgtEl>
                                          <p:spTgt spid="8601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6019"/>
                                        </p:tgtEl>
                                        <p:attrNameLst>
                                          <p:attrName>fillcolor</p:attrName>
                                        </p:attrNameLst>
                                      </p:cBhvr>
                                      <p:tavLst>
                                        <p:tav tm="0">
                                          <p:val>
                                            <p:clrVal>
                                              <a:schemeClr val="accent2"/>
                                            </p:clrVal>
                                          </p:val>
                                        </p:tav>
                                        <p:tav tm="50000">
                                          <p:val>
                                            <p:clrVal>
                                              <a:schemeClr val="hlink"/>
                                            </p:clrVal>
                                          </p:val>
                                        </p:tav>
                                      </p:tavLst>
                                    </p:anim>
                                    <p:set>
                                      <p:cBhvr>
                                        <p:cTn id="9" dur="80"/>
                                        <p:tgtEl>
                                          <p:spTgt spid="86019"/>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86020"/>
                                        </p:tgtEl>
                                        <p:attrNameLst>
                                          <p:attrName>style.visibility</p:attrName>
                                        </p:attrNameLst>
                                      </p:cBhvr>
                                      <p:to>
                                        <p:strVal val="visible"/>
                                      </p:to>
                                    </p:set>
                                    <p:anim calcmode="discrete" valueType="clr">
                                      <p:cBhvr override="childStyle">
                                        <p:cTn id="14" dur="80"/>
                                        <p:tgtEl>
                                          <p:spTgt spid="86020"/>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86020"/>
                                        </p:tgtEl>
                                        <p:attrNameLst>
                                          <p:attrName>fillcolor</p:attrName>
                                        </p:attrNameLst>
                                      </p:cBhvr>
                                      <p:tavLst>
                                        <p:tav tm="0">
                                          <p:val>
                                            <p:clrVal>
                                              <a:schemeClr val="accent2"/>
                                            </p:clrVal>
                                          </p:val>
                                        </p:tav>
                                        <p:tav tm="50000">
                                          <p:val>
                                            <p:clrVal>
                                              <a:schemeClr val="hlink"/>
                                            </p:clrVal>
                                          </p:val>
                                        </p:tav>
                                      </p:tavLst>
                                    </p:anim>
                                    <p:set>
                                      <p:cBhvr>
                                        <p:cTn id="16" dur="80"/>
                                        <p:tgtEl>
                                          <p:spTgt spid="86020"/>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nodePh="1">
                                  <p:stCondLst>
                                    <p:cond delay="0"/>
                                  </p:stCondLst>
                                  <p:endCondLst>
                                    <p:cond evt="begin" delay="0"/>
                                  </p:endCondLst>
                                  <p:iterate type="lt">
                                    <p:tmPct val="50000"/>
                                  </p:iterate>
                                  <p:childTnLst>
                                    <p:set>
                                      <p:cBhvr>
                                        <p:cTn id="20" dur="1" fill="hold">
                                          <p:stCondLst>
                                            <p:cond delay="0"/>
                                          </p:stCondLst>
                                        </p:cTn>
                                        <p:tgtEl>
                                          <p:spTgt spid="86022"/>
                                        </p:tgtEl>
                                        <p:attrNameLst>
                                          <p:attrName>style.visibility</p:attrName>
                                        </p:attrNameLst>
                                      </p:cBhvr>
                                      <p:to>
                                        <p:strVal val="visible"/>
                                      </p:to>
                                    </p:set>
                                    <p:anim calcmode="discrete" valueType="clr">
                                      <p:cBhvr override="childStyle">
                                        <p:cTn id="21" dur="80"/>
                                        <p:tgtEl>
                                          <p:spTgt spid="86022"/>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86022"/>
                                        </p:tgtEl>
                                        <p:attrNameLst>
                                          <p:attrName>fillcolor</p:attrName>
                                        </p:attrNameLst>
                                      </p:cBhvr>
                                      <p:tavLst>
                                        <p:tav tm="0">
                                          <p:val>
                                            <p:clrVal>
                                              <a:schemeClr val="accent2"/>
                                            </p:clrVal>
                                          </p:val>
                                        </p:tav>
                                        <p:tav tm="50000">
                                          <p:val>
                                            <p:clrVal>
                                              <a:schemeClr val="hlink"/>
                                            </p:clrVal>
                                          </p:val>
                                        </p:tav>
                                      </p:tavLst>
                                    </p:anim>
                                    <p:set>
                                      <p:cBhvr>
                                        <p:cTn id="23" dur="80"/>
                                        <p:tgtEl>
                                          <p:spTgt spid="8602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p:bldP spid="86020" grpId="0"/>
      <p:bldP spid="860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文本框 132097"/>
          <p:cNvSpPr txBox="1"/>
          <p:nvPr/>
        </p:nvSpPr>
        <p:spPr>
          <a:xfrm>
            <a:off x="714375" y="873125"/>
            <a:ext cx="7834313" cy="5114925"/>
          </a:xfrm>
          <a:prstGeom prst="rect">
            <a:avLst/>
          </a:prstGeom>
          <a:noFill/>
          <a:ln w="9525">
            <a:noFill/>
          </a:ln>
        </p:spPr>
        <p:txBody>
          <a:bodyPr>
            <a:spAutoFit/>
          </a:bodyPr>
          <a:lstStyle/>
          <a:p>
            <a:pPr lvl="0" eaLnBrk="1" hangingPunct="1">
              <a:lnSpc>
                <a:spcPct val="150000"/>
              </a:lnSpc>
            </a:pPr>
            <a:r>
              <a:rPr lang="zh-CN" altLang="en-US" sz="2800" b="1" dirty="0">
                <a:solidFill>
                  <a:srgbClr val="FF0000"/>
                </a:solidFill>
                <a:latin typeface="宋体" panose="02010600030101010101" pitchFamily="2" charset="-122"/>
                <a:ea typeface="宋体" panose="02010600030101010101" pitchFamily="2" charset="-122"/>
              </a:rPr>
              <a:t>三、品析语言</a:t>
            </a:r>
          </a:p>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1.</a:t>
            </a:r>
            <a:r>
              <a:rPr lang="zh-CN" altLang="en-US" sz="2400" b="1" dirty="0">
                <a:solidFill>
                  <a:srgbClr val="0000FF"/>
                </a:solidFill>
                <a:latin typeface="宋体" panose="02010600030101010101" pitchFamily="2" charset="-122"/>
                <a:ea typeface="宋体" panose="02010600030101010101" pitchFamily="2" charset="-122"/>
              </a:rPr>
              <a:t>上阕中“望”字统领到哪一句？“山舞银蛇，原驰蜡象”，山脉怎会像银蛇在舞动，高原怎会像白象在奔跑？</a:t>
            </a:r>
          </a:p>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2.“</a:t>
            </a:r>
            <a:r>
              <a:rPr lang="zh-CN" altLang="en-US" sz="2400" b="1" dirty="0">
                <a:solidFill>
                  <a:srgbClr val="0000FF"/>
                </a:solidFill>
                <a:latin typeface="宋体" panose="02010600030101010101" pitchFamily="2" charset="-122"/>
                <a:ea typeface="宋体" panose="02010600030101010101" pitchFamily="2" charset="-122"/>
              </a:rPr>
              <a:t>须晴日”三句中，哪个字表明是虚写？试用散文化的语言描述这三句诗的意境。</a:t>
            </a:r>
            <a:r>
              <a:rPr lang="en-US" altLang="zh-CN" sz="2400" b="1" dirty="0">
                <a:solidFill>
                  <a:srgbClr val="0000FF"/>
                </a:solidFill>
                <a:latin typeface="宋体" panose="02010600030101010101" pitchFamily="2" charset="-122"/>
                <a:ea typeface="宋体" panose="02010600030101010101" pitchFamily="2" charset="-122"/>
              </a:rPr>
              <a:t> </a:t>
            </a:r>
          </a:p>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3.</a:t>
            </a:r>
            <a:r>
              <a:rPr lang="zh-CN" altLang="en-US" sz="2400" b="1" dirty="0">
                <a:solidFill>
                  <a:srgbClr val="0000FF"/>
                </a:solidFill>
                <a:latin typeface="宋体" panose="02010600030101010101" pitchFamily="2" charset="-122"/>
                <a:ea typeface="宋体" panose="02010600030101010101" pitchFamily="2" charset="-122"/>
              </a:rPr>
              <a:t>下阕中“惜”字包含着作者怎样的感情？评论了哪几位   历史人物？“略”、“稍”有什么作用？“略输”、 “稍逊”和“只识”有什么区别？</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文本框 133121"/>
          <p:cNvSpPr txBox="1"/>
          <p:nvPr/>
        </p:nvSpPr>
        <p:spPr>
          <a:xfrm>
            <a:off x="619125" y="804863"/>
            <a:ext cx="8094663" cy="5021262"/>
          </a:xfrm>
          <a:prstGeom prst="rect">
            <a:avLst/>
          </a:prstGeom>
          <a:noFill/>
          <a:ln w="9525">
            <a:noFill/>
          </a:ln>
        </p:spPr>
        <p:txBody>
          <a:bodyPr>
            <a:spAutoFit/>
          </a:bodyPr>
          <a:lstStyle/>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1.</a:t>
            </a:r>
            <a:r>
              <a:rPr lang="zh-CN" altLang="en-US" sz="2400" b="1" dirty="0">
                <a:solidFill>
                  <a:srgbClr val="0000FF"/>
                </a:solidFill>
                <a:latin typeface="宋体" panose="02010600030101010101" pitchFamily="2" charset="-122"/>
                <a:ea typeface="宋体" panose="02010600030101010101" pitchFamily="2" charset="-122"/>
              </a:rPr>
              <a:t>上阕中“望”字统领到哪一句？“山舞银蛇，原驰蜡象”，山脉怎会像银蛇在舞动，高原怎会像白象在奔跑？</a:t>
            </a:r>
          </a:p>
          <a:p>
            <a:pPr lvl="0" eaLnBrk="1" hangingPunct="1">
              <a:lnSpc>
                <a:spcPct val="150000"/>
              </a:lnSpc>
            </a:pPr>
            <a:r>
              <a:rPr lang="zh-CN" altLang="en-US" sz="2200" b="1" dirty="0">
                <a:solidFill>
                  <a:srgbClr val="FF0000"/>
                </a:solidFill>
                <a:latin typeface="楷体_GB2312" pitchFamily="49" charset="-122"/>
                <a:ea typeface="楷体_GB2312" pitchFamily="49" charset="-122"/>
              </a:rPr>
              <a:t>　　</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望</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字统领到</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欲与天公试比高</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望</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字以下是雄伟的景观。</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长城</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黄河</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是中华民族精神的象征，最能反映北国风貌，而且与</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千里</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万里</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相照应，续写地域的辽阔。</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山舞银蛇，原驰蜡象</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运用比喻拟人手法，把</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山</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原</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人格化。雪花飘飞是动态，说</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山</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在</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舞</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原</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在</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驰</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形象地写出了万里雪飘，变静为动，画面生动活泼，景色壮观无比！</a:t>
            </a:r>
            <a:r>
              <a:rPr lang="en-US" altLang="zh-CN" sz="2400" b="1" dirty="0">
                <a:solidFill>
                  <a:srgbClr val="FF0000"/>
                </a:solidFill>
                <a:latin typeface="宋体" panose="02010600030101010101" pitchFamily="2" charset="-122"/>
                <a:ea typeface="楷体_GB2312" pitchFamily="49" charset="-122"/>
              </a:rPr>
              <a:t> </a:t>
            </a:r>
            <a:r>
              <a:rPr lang="en-US" altLang="zh-CN" sz="2400" b="1" dirty="0">
                <a:solidFill>
                  <a:srgbClr val="FF0000"/>
                </a:solidFill>
                <a:latin typeface="楷体_GB2312" pitchFamily="49" charset="-122"/>
                <a:ea typeface="楷体_GB2312" pitchFamily="49" charset="-122"/>
              </a:rPr>
              <a:t> </a:t>
            </a:r>
            <a:r>
              <a:rPr lang="en-US" altLang="zh-CN" sz="2200" b="1" dirty="0">
                <a:solidFill>
                  <a:srgbClr val="0000FF"/>
                </a:solidFill>
                <a:latin typeface="宋体" panose="02010600030101010101" pitchFamily="2" charset="-122"/>
                <a:ea typeface="宋体" panose="0201060003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2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文本框 134145"/>
          <p:cNvSpPr txBox="1"/>
          <p:nvPr/>
        </p:nvSpPr>
        <p:spPr>
          <a:xfrm>
            <a:off x="715963" y="1117600"/>
            <a:ext cx="7773987" cy="3925888"/>
          </a:xfrm>
          <a:prstGeom prst="rect">
            <a:avLst/>
          </a:prstGeom>
          <a:noFill/>
          <a:ln w="9525">
            <a:noFill/>
          </a:ln>
        </p:spPr>
        <p:txBody>
          <a:bodyPr>
            <a:spAutoFit/>
          </a:bodyPr>
          <a:lstStyle/>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2.“</a:t>
            </a:r>
            <a:r>
              <a:rPr lang="zh-CN" altLang="en-US" sz="2400" b="1" dirty="0">
                <a:solidFill>
                  <a:srgbClr val="0000FF"/>
                </a:solidFill>
                <a:latin typeface="宋体" panose="02010600030101010101" pitchFamily="2" charset="-122"/>
                <a:ea typeface="宋体" panose="02010600030101010101" pitchFamily="2" charset="-122"/>
              </a:rPr>
              <a:t>须晴日”三句中，哪个字表明是虚写？试用散文化的语言描述这三句诗的意境。</a:t>
            </a:r>
            <a:r>
              <a:rPr lang="en-US" altLang="zh-CN" sz="2400" b="1" dirty="0">
                <a:solidFill>
                  <a:srgbClr val="0000FF"/>
                </a:solidFill>
                <a:latin typeface="宋体" panose="02010600030101010101" pitchFamily="2" charset="-122"/>
                <a:ea typeface="宋体" panose="02010600030101010101" pitchFamily="2" charset="-122"/>
              </a:rPr>
              <a:t>  </a:t>
            </a:r>
          </a:p>
          <a:p>
            <a:pPr lvl="0" eaLnBrk="1" hangingPunct="1">
              <a:lnSpc>
                <a:spcPct val="150000"/>
              </a:lnSpc>
            </a:pPr>
            <a:r>
              <a:rPr lang="zh-CN" altLang="en-US" sz="2400" b="1" dirty="0">
                <a:solidFill>
                  <a:srgbClr val="FF0000"/>
                </a:solidFill>
                <a:latin typeface="楷体_GB2312" pitchFamily="49" charset="-122"/>
                <a:ea typeface="楷体_GB2312" pitchFamily="49" charset="-122"/>
              </a:rPr>
              <a:t>　　</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须</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表明雪后初晴之景出自作者的想像。你看，红日冉冉升起，放射出万道霞光，染红了天边的白云，映红了高原上皑皑白雪。云海茫茫，雪山巍巍，花松翠柏，郁郁青青。红日白雪交相辉映，祖国就像一位红装素裹的少女，格外艳丽多姿！</a:t>
            </a:r>
            <a:endParaRPr lang="zh-CN" altLang="en-US" sz="2400" b="1" dirty="0">
              <a:solidFill>
                <a:srgbClr val="0000FF"/>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414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文本框 135169"/>
          <p:cNvSpPr txBox="1"/>
          <p:nvPr/>
        </p:nvSpPr>
        <p:spPr>
          <a:xfrm>
            <a:off x="627063" y="877888"/>
            <a:ext cx="7908925" cy="5021262"/>
          </a:xfrm>
          <a:prstGeom prst="rect">
            <a:avLst/>
          </a:prstGeom>
          <a:noFill/>
          <a:ln w="9525">
            <a:noFill/>
          </a:ln>
        </p:spPr>
        <p:txBody>
          <a:bodyPr>
            <a:spAutoFit/>
          </a:bodyPr>
          <a:lstStyle/>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3.</a:t>
            </a:r>
            <a:r>
              <a:rPr lang="zh-CN" altLang="en-US" sz="2400" b="1" dirty="0">
                <a:solidFill>
                  <a:srgbClr val="0000FF"/>
                </a:solidFill>
                <a:latin typeface="宋体" panose="02010600030101010101" pitchFamily="2" charset="-122"/>
                <a:ea typeface="宋体" panose="02010600030101010101" pitchFamily="2" charset="-122"/>
              </a:rPr>
              <a:t>下阕中“惜”字包含着作者怎样的感情？评论了哪几位历史人物？“略”、“稍”有什么作用？“略输”、“稍逊” 和“只识”有什么区别？</a:t>
            </a:r>
            <a:r>
              <a:rPr lang="en-US" altLang="zh-CN" sz="2400" b="1" dirty="0">
                <a:solidFill>
                  <a:srgbClr val="0000FF"/>
                </a:solidFill>
                <a:latin typeface="宋体" panose="02010600030101010101" pitchFamily="2" charset="-122"/>
                <a:ea typeface="宋体" panose="02010600030101010101" pitchFamily="2" charset="-122"/>
              </a:rPr>
              <a:t> </a:t>
            </a:r>
            <a:r>
              <a:rPr lang="en-US" altLang="zh-CN" sz="2400" dirty="0">
                <a:solidFill>
                  <a:srgbClr val="0000FF"/>
                </a:solidFill>
                <a:latin typeface="宋体" panose="02010600030101010101" pitchFamily="2" charset="-122"/>
                <a:ea typeface="宋体" panose="02010600030101010101" pitchFamily="2" charset="-122"/>
              </a:rPr>
              <a:t> </a:t>
            </a:r>
          </a:p>
          <a:p>
            <a:pPr lvl="0" eaLnBrk="1" hangingPunct="1">
              <a:lnSpc>
                <a:spcPct val="150000"/>
              </a:lnSpc>
            </a:pPr>
            <a:r>
              <a:rPr lang="zh-CN" altLang="en-US" sz="2400" b="1" dirty="0">
                <a:solidFill>
                  <a:srgbClr val="FF0000"/>
                </a:solidFill>
                <a:latin typeface="楷体_GB2312" pitchFamily="49" charset="-122"/>
                <a:ea typeface="楷体_GB2312" pitchFamily="49" charset="-122"/>
              </a:rPr>
              <a:t>　　一个</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惜</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字委婉准确，有贬有褒，肯定了秦始皇、汉武帝、唐太宗、宋太祖、成吉思汗的赫赫战功，也指出了他们缺少文治、文学才华不足的弱点。</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略</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稍</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使作者对历史人物的评述客观、准确、不失分寸。</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略输</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稍逊</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与</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只识</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对比，褒贬的程序有差别，</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只识</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否定程度大于前者。</a:t>
            </a:r>
            <a:r>
              <a:rPr lang="en-US" altLang="zh-CN" sz="2400" b="1" dirty="0">
                <a:solidFill>
                  <a:srgbClr val="FF0000"/>
                </a:solidFill>
                <a:latin typeface="宋体" panose="02010600030101010101" pitchFamily="2" charset="-122"/>
                <a:ea typeface="楷体_GB2312" pitchFamily="49" charset="-122"/>
              </a:rPr>
              <a:t> </a:t>
            </a:r>
            <a:endParaRPr lang="en-US" altLang="zh-CN" sz="2400" dirty="0">
              <a:solidFill>
                <a:srgbClr val="0000FF"/>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517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文本框 136194"/>
          <p:cNvSpPr txBox="1"/>
          <p:nvPr/>
        </p:nvSpPr>
        <p:spPr>
          <a:xfrm>
            <a:off x="482600" y="3116263"/>
            <a:ext cx="779463" cy="2641600"/>
          </a:xfrm>
          <a:prstGeom prst="rect">
            <a:avLst/>
          </a:prstGeom>
          <a:noFill/>
          <a:ln w="9525">
            <a:noFill/>
          </a:ln>
        </p:spPr>
        <p:txBody>
          <a:bodyPr vert="eaVert">
            <a:spAutoFit/>
          </a:bodyPr>
          <a:lstStyle/>
          <a:p>
            <a:pPr lvl="0" eaLnBrk="1" hangingPunct="1">
              <a:lnSpc>
                <a:spcPct val="150000"/>
              </a:lnSpc>
            </a:pPr>
            <a:r>
              <a:rPr lang="zh-CN" altLang="en-US" sz="2600" b="1" dirty="0">
                <a:solidFill>
                  <a:srgbClr val="FF0000"/>
                </a:solidFill>
                <a:latin typeface="宋体" panose="02010600030101010101" pitchFamily="2" charset="-122"/>
                <a:ea typeface="宋体" panose="02010600030101010101" pitchFamily="2" charset="-122"/>
              </a:rPr>
              <a:t>沁园春  雪</a:t>
            </a:r>
          </a:p>
        </p:txBody>
      </p:sp>
      <p:sp>
        <p:nvSpPr>
          <p:cNvPr id="136196" name="文本框 136195"/>
          <p:cNvSpPr txBox="1"/>
          <p:nvPr/>
        </p:nvSpPr>
        <p:spPr>
          <a:xfrm>
            <a:off x="2374900" y="2439988"/>
            <a:ext cx="3367088" cy="595312"/>
          </a:xfrm>
          <a:prstGeom prst="rect">
            <a:avLst/>
          </a:prstGeom>
          <a:noFill/>
          <a:ln w="9525">
            <a:noFill/>
          </a:ln>
        </p:spPr>
        <p:txBody>
          <a:bodyPr>
            <a:spAutoFit/>
          </a:bodyPr>
          <a:lstStyle/>
          <a:p>
            <a:pPr lvl="0" eaLnBrk="1" hangingPunct="1">
              <a:lnSpc>
                <a:spcPct val="150000"/>
              </a:lnSpc>
            </a:pPr>
            <a:r>
              <a:rPr lang="zh-CN" altLang="en-US" sz="2200" b="1" dirty="0">
                <a:solidFill>
                  <a:srgbClr val="3333FF"/>
                </a:solidFill>
                <a:latin typeface="宋体" panose="02010600030101010101" pitchFamily="2" charset="-122"/>
                <a:ea typeface="宋体" panose="02010600030101010101" pitchFamily="2" charset="-122"/>
              </a:rPr>
              <a:t>具体实景</a:t>
            </a:r>
            <a:r>
              <a:rPr lang="en-US" altLang="zh-CN" sz="2200" b="1" dirty="0">
                <a:solidFill>
                  <a:srgbClr val="3333FF"/>
                </a:solidFill>
                <a:latin typeface="宋体" panose="02010600030101010101" pitchFamily="2" charset="-122"/>
                <a:ea typeface="宋体" panose="02010600030101010101" pitchFamily="2" charset="-122"/>
              </a:rPr>
              <a:t>—</a:t>
            </a:r>
            <a:r>
              <a:rPr lang="zh-CN" altLang="en-US" sz="2200" b="1" dirty="0">
                <a:solidFill>
                  <a:srgbClr val="3333FF"/>
                </a:solidFill>
                <a:latin typeface="宋体" panose="02010600030101010101" pitchFamily="2" charset="-122"/>
                <a:ea typeface="宋体" panose="02010600030101010101" pitchFamily="2" charset="-122"/>
              </a:rPr>
              <a:t>动静结合</a:t>
            </a:r>
          </a:p>
        </p:txBody>
      </p:sp>
      <p:sp>
        <p:nvSpPr>
          <p:cNvPr id="136197" name="文本框 136196"/>
          <p:cNvSpPr txBox="1"/>
          <p:nvPr/>
        </p:nvSpPr>
        <p:spPr>
          <a:xfrm>
            <a:off x="2374900" y="3100388"/>
            <a:ext cx="3511550" cy="595312"/>
          </a:xfrm>
          <a:prstGeom prst="rect">
            <a:avLst/>
          </a:prstGeom>
          <a:noFill/>
          <a:ln w="9525">
            <a:noFill/>
          </a:ln>
        </p:spPr>
        <p:txBody>
          <a:bodyPr>
            <a:spAutoFit/>
          </a:bodyPr>
          <a:lstStyle/>
          <a:p>
            <a:pPr lvl="0" eaLnBrk="1" hangingPunct="1">
              <a:lnSpc>
                <a:spcPct val="150000"/>
              </a:lnSpc>
            </a:pPr>
            <a:r>
              <a:rPr lang="zh-CN" altLang="en-US" sz="2200" b="1" dirty="0">
                <a:solidFill>
                  <a:srgbClr val="3333FF"/>
                </a:solidFill>
                <a:latin typeface="宋体" panose="02010600030101010101" pitchFamily="2" charset="-122"/>
                <a:ea typeface="宋体" panose="02010600030101010101" pitchFamily="2" charset="-122"/>
              </a:rPr>
              <a:t>想像虚景</a:t>
            </a:r>
            <a:r>
              <a:rPr lang="en-US" altLang="zh-CN" sz="2200" b="1" dirty="0">
                <a:solidFill>
                  <a:srgbClr val="3333FF"/>
                </a:solidFill>
                <a:latin typeface="宋体" panose="02010600030101010101" pitchFamily="2" charset="-122"/>
                <a:ea typeface="宋体" panose="02010600030101010101" pitchFamily="2" charset="-122"/>
              </a:rPr>
              <a:t>—</a:t>
            </a:r>
            <a:r>
              <a:rPr lang="zh-CN" altLang="en-US" sz="2200" b="1" dirty="0">
                <a:solidFill>
                  <a:srgbClr val="3333FF"/>
                </a:solidFill>
                <a:latin typeface="宋体" panose="02010600030101010101" pitchFamily="2" charset="-122"/>
                <a:ea typeface="宋体" panose="02010600030101010101" pitchFamily="2" charset="-122"/>
              </a:rPr>
              <a:t>艳丽多姿</a:t>
            </a:r>
          </a:p>
        </p:txBody>
      </p:sp>
      <p:sp>
        <p:nvSpPr>
          <p:cNvPr id="136198" name="文本框 136197"/>
          <p:cNvSpPr txBox="1"/>
          <p:nvPr/>
        </p:nvSpPr>
        <p:spPr>
          <a:xfrm>
            <a:off x="2374900" y="5202238"/>
            <a:ext cx="2751138" cy="595312"/>
          </a:xfrm>
          <a:prstGeom prst="rect">
            <a:avLst/>
          </a:prstGeom>
          <a:noFill/>
          <a:ln w="9525">
            <a:noFill/>
          </a:ln>
        </p:spPr>
        <p:txBody>
          <a:bodyPr>
            <a:spAutoFit/>
          </a:bodyPr>
          <a:lstStyle/>
          <a:p>
            <a:pPr lvl="0" eaLnBrk="1" hangingPunct="1">
              <a:lnSpc>
                <a:spcPct val="150000"/>
              </a:lnSpc>
            </a:pPr>
            <a:r>
              <a:rPr lang="zh-CN" altLang="en-US" sz="2200" b="1" dirty="0">
                <a:solidFill>
                  <a:srgbClr val="3333FF"/>
                </a:solidFill>
                <a:latin typeface="宋体" panose="02010600030101010101" pitchFamily="2" charset="-122"/>
                <a:ea typeface="宋体" panose="02010600030101010101" pitchFamily="2" charset="-122"/>
              </a:rPr>
              <a:t>论今</a:t>
            </a:r>
            <a:r>
              <a:rPr lang="en-US" altLang="zh-CN" sz="2200" b="1" dirty="0">
                <a:solidFill>
                  <a:srgbClr val="3333FF"/>
                </a:solidFill>
                <a:latin typeface="宋体" panose="02010600030101010101" pitchFamily="2" charset="-122"/>
                <a:ea typeface="宋体" panose="02010600030101010101" pitchFamily="2" charset="-122"/>
              </a:rPr>
              <a:t>—</a:t>
            </a:r>
            <a:r>
              <a:rPr lang="zh-CN" altLang="en-US" sz="2200" b="1" dirty="0">
                <a:solidFill>
                  <a:srgbClr val="3333FF"/>
                </a:solidFill>
                <a:latin typeface="宋体" panose="02010600030101010101" pitchFamily="2" charset="-122"/>
                <a:ea typeface="宋体" panose="02010600030101010101" pitchFamily="2" charset="-122"/>
              </a:rPr>
              <a:t>风流人物</a:t>
            </a:r>
          </a:p>
        </p:txBody>
      </p:sp>
      <p:grpSp>
        <p:nvGrpSpPr>
          <p:cNvPr id="2" name="组合 136198"/>
          <p:cNvGrpSpPr/>
          <p:nvPr/>
        </p:nvGrpSpPr>
        <p:grpSpPr>
          <a:xfrm>
            <a:off x="1060450" y="2193925"/>
            <a:ext cx="1577975" cy="3454400"/>
            <a:chOff x="668" y="1459"/>
            <a:chExt cx="994" cy="2176"/>
          </a:xfrm>
        </p:grpSpPr>
        <p:sp>
          <p:nvSpPr>
            <p:cNvPr id="34843" name="文本框 136199"/>
            <p:cNvSpPr txBox="1"/>
            <p:nvPr/>
          </p:nvSpPr>
          <p:spPr>
            <a:xfrm>
              <a:off x="778" y="1459"/>
              <a:ext cx="884" cy="692"/>
            </a:xfrm>
            <a:prstGeom prst="rect">
              <a:avLst/>
            </a:prstGeom>
            <a:noFill/>
            <a:ln w="9525">
              <a:noFill/>
            </a:ln>
          </p:spPr>
          <p:txBody>
            <a:bodyPr>
              <a:spAutoFit/>
            </a:bodyPr>
            <a:lstStyle/>
            <a:p>
              <a:pPr lvl="0" eaLnBrk="1" hangingPunct="1">
                <a:lnSpc>
                  <a:spcPct val="150000"/>
                </a:lnSpc>
              </a:pPr>
              <a:r>
                <a:rPr lang="en-US" altLang="zh-CN" sz="2200" b="1" dirty="0">
                  <a:solidFill>
                    <a:srgbClr val="3333FF"/>
                  </a:solidFill>
                  <a:latin typeface="宋体" panose="02010600030101010101" pitchFamily="2" charset="-122"/>
                  <a:ea typeface="宋体" panose="02010600030101010101" pitchFamily="2" charset="-122"/>
                </a:rPr>
                <a:t> </a:t>
              </a:r>
              <a:r>
                <a:rPr lang="zh-CN" altLang="en-US" sz="2200" b="1" dirty="0">
                  <a:solidFill>
                    <a:srgbClr val="3333FF"/>
                  </a:solidFill>
                  <a:latin typeface="宋体" panose="02010600030101010101" pitchFamily="2" charset="-122"/>
                  <a:ea typeface="宋体" panose="02010600030101010101" pitchFamily="2" charset="-122"/>
                </a:rPr>
                <a:t>上阕</a:t>
              </a:r>
            </a:p>
            <a:p>
              <a:pPr lvl="0" eaLnBrk="1" hangingPunct="1">
                <a:lnSpc>
                  <a:spcPct val="150000"/>
                </a:lnSpc>
              </a:pPr>
              <a:r>
                <a:rPr lang="en-US" altLang="zh-CN" sz="2200" b="1" dirty="0">
                  <a:solidFill>
                    <a:srgbClr val="3333FF"/>
                  </a:solidFill>
                  <a:latin typeface="宋体" panose="02010600030101010101" pitchFamily="2" charset="-122"/>
                  <a:ea typeface="宋体" panose="02010600030101010101" pitchFamily="2" charset="-122"/>
                </a:rPr>
                <a:t>(</a:t>
              </a:r>
              <a:r>
                <a:rPr lang="zh-CN" altLang="en-US" sz="2200" b="1" dirty="0">
                  <a:solidFill>
                    <a:srgbClr val="3333FF"/>
                  </a:solidFill>
                  <a:latin typeface="宋体" panose="02010600030101010101" pitchFamily="2" charset="-122"/>
                  <a:ea typeface="宋体" panose="02010600030101010101" pitchFamily="2" charset="-122"/>
                </a:rPr>
                <a:t>写景</a:t>
              </a:r>
              <a:r>
                <a:rPr lang="en-US" altLang="zh-CN" sz="2200" b="1" dirty="0">
                  <a:solidFill>
                    <a:srgbClr val="3333FF"/>
                  </a:solidFill>
                  <a:latin typeface="宋体" panose="02010600030101010101" pitchFamily="2" charset="-122"/>
                  <a:ea typeface="宋体" panose="02010600030101010101" pitchFamily="2" charset="-122"/>
                </a:rPr>
                <a:t>)</a:t>
              </a:r>
            </a:p>
          </p:txBody>
        </p:sp>
        <p:sp>
          <p:nvSpPr>
            <p:cNvPr id="34844" name="文本框 136200"/>
            <p:cNvSpPr txBox="1"/>
            <p:nvPr/>
          </p:nvSpPr>
          <p:spPr>
            <a:xfrm>
              <a:off x="723" y="2943"/>
              <a:ext cx="891" cy="692"/>
            </a:xfrm>
            <a:prstGeom prst="rect">
              <a:avLst/>
            </a:prstGeom>
            <a:noFill/>
            <a:ln w="9525">
              <a:noFill/>
            </a:ln>
          </p:spPr>
          <p:txBody>
            <a:bodyPr>
              <a:spAutoFit/>
            </a:bodyPr>
            <a:lstStyle/>
            <a:p>
              <a:pPr lvl="0" eaLnBrk="1" hangingPunct="1">
                <a:lnSpc>
                  <a:spcPct val="150000"/>
                </a:lnSpc>
              </a:pPr>
              <a:r>
                <a:rPr lang="en-US" altLang="zh-CN" sz="2200" b="1" dirty="0">
                  <a:solidFill>
                    <a:srgbClr val="3333FF"/>
                  </a:solidFill>
                  <a:latin typeface="宋体" panose="02010600030101010101" pitchFamily="2" charset="-122"/>
                  <a:ea typeface="宋体" panose="02010600030101010101" pitchFamily="2" charset="-122"/>
                </a:rPr>
                <a:t> </a:t>
              </a:r>
              <a:r>
                <a:rPr lang="zh-CN" altLang="en-US" sz="2200" b="1" dirty="0">
                  <a:solidFill>
                    <a:srgbClr val="3333FF"/>
                  </a:solidFill>
                  <a:latin typeface="宋体" panose="02010600030101010101" pitchFamily="2" charset="-122"/>
                  <a:ea typeface="宋体" panose="02010600030101010101" pitchFamily="2" charset="-122"/>
                </a:rPr>
                <a:t>下阕</a:t>
              </a:r>
            </a:p>
            <a:p>
              <a:pPr lvl="0" eaLnBrk="1" hangingPunct="1">
                <a:lnSpc>
                  <a:spcPct val="150000"/>
                </a:lnSpc>
              </a:pPr>
              <a:r>
                <a:rPr lang="en-US" altLang="zh-CN" sz="2200" b="1" dirty="0">
                  <a:solidFill>
                    <a:srgbClr val="3333FF"/>
                  </a:solidFill>
                  <a:latin typeface="宋体" panose="02010600030101010101" pitchFamily="2" charset="-122"/>
                  <a:ea typeface="宋体" panose="02010600030101010101" pitchFamily="2" charset="-122"/>
                </a:rPr>
                <a:t>(</a:t>
              </a:r>
              <a:r>
                <a:rPr lang="zh-CN" altLang="en-US" sz="2200" b="1" dirty="0">
                  <a:solidFill>
                    <a:srgbClr val="3333FF"/>
                  </a:solidFill>
                  <a:latin typeface="宋体" panose="02010600030101010101" pitchFamily="2" charset="-122"/>
                  <a:ea typeface="宋体" panose="02010600030101010101" pitchFamily="2" charset="-122"/>
                </a:rPr>
                <a:t>论史</a:t>
              </a:r>
              <a:r>
                <a:rPr lang="en-US" altLang="zh-CN" sz="2200" b="1" dirty="0">
                  <a:solidFill>
                    <a:srgbClr val="3333FF"/>
                  </a:solidFill>
                  <a:latin typeface="宋体" panose="02010600030101010101" pitchFamily="2" charset="-122"/>
                  <a:ea typeface="宋体" panose="02010600030101010101" pitchFamily="2" charset="-122"/>
                </a:rPr>
                <a:t>)</a:t>
              </a:r>
            </a:p>
          </p:txBody>
        </p:sp>
        <p:sp>
          <p:nvSpPr>
            <p:cNvPr id="34845" name="左大括号 136201"/>
            <p:cNvSpPr/>
            <p:nvPr/>
          </p:nvSpPr>
          <p:spPr>
            <a:xfrm>
              <a:off x="668" y="1672"/>
              <a:ext cx="68" cy="1836"/>
            </a:xfrm>
            <a:prstGeom prst="leftBrace">
              <a:avLst>
                <a:gd name="adj1" fmla="val 225000"/>
                <a:gd name="adj2" fmla="val 50000"/>
              </a:avLst>
            </a:prstGeom>
            <a:noFill/>
            <a:ln w="28575" cap="flat" cmpd="sng">
              <a:solidFill>
                <a:srgbClr val="CC00FF"/>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grpSp>
      <p:grpSp>
        <p:nvGrpSpPr>
          <p:cNvPr id="3" name="组合 136202"/>
          <p:cNvGrpSpPr/>
          <p:nvPr/>
        </p:nvGrpSpPr>
        <p:grpSpPr>
          <a:xfrm>
            <a:off x="2195513" y="1760538"/>
            <a:ext cx="3854450" cy="1803400"/>
            <a:chOff x="1383" y="1186"/>
            <a:chExt cx="2428" cy="1136"/>
          </a:xfrm>
        </p:grpSpPr>
        <p:sp>
          <p:nvSpPr>
            <p:cNvPr id="34841" name="文本框 136203"/>
            <p:cNvSpPr txBox="1"/>
            <p:nvPr/>
          </p:nvSpPr>
          <p:spPr>
            <a:xfrm>
              <a:off x="1496" y="1186"/>
              <a:ext cx="2315" cy="375"/>
            </a:xfrm>
            <a:prstGeom prst="rect">
              <a:avLst/>
            </a:prstGeom>
            <a:noFill/>
            <a:ln w="9525">
              <a:noFill/>
            </a:ln>
          </p:spPr>
          <p:txBody>
            <a:bodyPr>
              <a:spAutoFit/>
            </a:bodyPr>
            <a:lstStyle/>
            <a:p>
              <a:pPr lvl="0" eaLnBrk="1" hangingPunct="1">
                <a:lnSpc>
                  <a:spcPct val="150000"/>
                </a:lnSpc>
              </a:pPr>
              <a:r>
                <a:rPr lang="zh-CN" altLang="en-US" sz="2200" b="1" dirty="0">
                  <a:solidFill>
                    <a:srgbClr val="3333FF"/>
                  </a:solidFill>
                  <a:latin typeface="宋体" panose="02010600030101010101" pitchFamily="2" charset="-122"/>
                  <a:ea typeface="宋体" panose="02010600030101010101" pitchFamily="2" charset="-122"/>
                </a:rPr>
                <a:t>总写雪景</a:t>
              </a:r>
              <a:r>
                <a:rPr lang="en-US" altLang="zh-CN" sz="2200" b="1" dirty="0">
                  <a:solidFill>
                    <a:srgbClr val="3333FF"/>
                  </a:solidFill>
                  <a:latin typeface="宋体" panose="02010600030101010101" pitchFamily="2" charset="-122"/>
                  <a:ea typeface="宋体" panose="02010600030101010101" pitchFamily="2" charset="-122"/>
                </a:rPr>
                <a:t>—</a:t>
              </a:r>
              <a:r>
                <a:rPr lang="zh-CN" altLang="en-US" sz="2200" b="1" dirty="0">
                  <a:solidFill>
                    <a:srgbClr val="3333FF"/>
                  </a:solidFill>
                  <a:latin typeface="宋体" panose="02010600030101010101" pitchFamily="2" charset="-122"/>
                  <a:ea typeface="宋体" panose="02010600030101010101" pitchFamily="2" charset="-122"/>
                </a:rPr>
                <a:t>意境壮阔</a:t>
              </a:r>
            </a:p>
          </p:txBody>
        </p:sp>
        <p:sp>
          <p:nvSpPr>
            <p:cNvPr id="34842" name="左大括号 136204"/>
            <p:cNvSpPr/>
            <p:nvPr/>
          </p:nvSpPr>
          <p:spPr>
            <a:xfrm>
              <a:off x="1383" y="1372"/>
              <a:ext cx="106" cy="950"/>
            </a:xfrm>
            <a:prstGeom prst="leftBrace">
              <a:avLst>
                <a:gd name="adj1" fmla="val 74644"/>
                <a:gd name="adj2" fmla="val 50000"/>
              </a:avLst>
            </a:prstGeom>
            <a:noFill/>
            <a:ln w="28575" cap="flat" cmpd="sng">
              <a:solidFill>
                <a:srgbClr val="CC00FF"/>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grpSp>
      <p:grpSp>
        <p:nvGrpSpPr>
          <p:cNvPr id="4" name="组合 136205"/>
          <p:cNvGrpSpPr/>
          <p:nvPr/>
        </p:nvGrpSpPr>
        <p:grpSpPr>
          <a:xfrm>
            <a:off x="2195513" y="4378325"/>
            <a:ext cx="2906712" cy="1260475"/>
            <a:chOff x="1383" y="2835"/>
            <a:chExt cx="1831" cy="794"/>
          </a:xfrm>
        </p:grpSpPr>
        <p:sp>
          <p:nvSpPr>
            <p:cNvPr id="34839" name="文本框 136206"/>
            <p:cNvSpPr txBox="1"/>
            <p:nvPr/>
          </p:nvSpPr>
          <p:spPr>
            <a:xfrm>
              <a:off x="1496" y="2835"/>
              <a:ext cx="1718" cy="375"/>
            </a:xfrm>
            <a:prstGeom prst="rect">
              <a:avLst/>
            </a:prstGeom>
            <a:noFill/>
            <a:ln w="9525">
              <a:noFill/>
            </a:ln>
          </p:spPr>
          <p:txBody>
            <a:bodyPr>
              <a:spAutoFit/>
            </a:bodyPr>
            <a:lstStyle/>
            <a:p>
              <a:pPr lvl="0" eaLnBrk="1" hangingPunct="1">
                <a:lnSpc>
                  <a:spcPct val="150000"/>
                </a:lnSpc>
              </a:pPr>
              <a:r>
                <a:rPr lang="zh-CN" altLang="en-US" sz="2200" b="1" dirty="0">
                  <a:solidFill>
                    <a:srgbClr val="3333FF"/>
                  </a:solidFill>
                  <a:latin typeface="宋体" panose="02010600030101010101" pitchFamily="2" charset="-122"/>
                  <a:ea typeface="宋体" panose="02010600030101010101" pitchFamily="2" charset="-122"/>
                </a:rPr>
                <a:t>评古</a:t>
              </a:r>
              <a:r>
                <a:rPr lang="en-US" altLang="zh-CN" sz="2200" b="1" dirty="0">
                  <a:solidFill>
                    <a:srgbClr val="3333FF"/>
                  </a:solidFill>
                  <a:latin typeface="宋体" panose="02010600030101010101" pitchFamily="2" charset="-122"/>
                  <a:ea typeface="宋体" panose="02010600030101010101" pitchFamily="2" charset="-122"/>
                </a:rPr>
                <a:t>—</a:t>
              </a:r>
              <a:r>
                <a:rPr lang="zh-CN" altLang="en-US" sz="2200" b="1" dirty="0">
                  <a:solidFill>
                    <a:srgbClr val="3333FF"/>
                  </a:solidFill>
                  <a:latin typeface="宋体" panose="02010600030101010101" pitchFamily="2" charset="-122"/>
                  <a:ea typeface="宋体" panose="02010600030101010101" pitchFamily="2" charset="-122"/>
                </a:rPr>
                <a:t>短于文治</a:t>
              </a:r>
            </a:p>
          </p:txBody>
        </p:sp>
        <p:sp>
          <p:nvSpPr>
            <p:cNvPr id="34840" name="左大括号 136207"/>
            <p:cNvSpPr/>
            <p:nvPr/>
          </p:nvSpPr>
          <p:spPr>
            <a:xfrm>
              <a:off x="1383" y="3009"/>
              <a:ext cx="100" cy="620"/>
            </a:xfrm>
            <a:prstGeom prst="leftBrace">
              <a:avLst>
                <a:gd name="adj1" fmla="val 51637"/>
                <a:gd name="adj2" fmla="val 50000"/>
              </a:avLst>
            </a:prstGeom>
            <a:noFill/>
            <a:ln w="28575" cap="flat" cmpd="sng">
              <a:solidFill>
                <a:srgbClr val="CC00FF"/>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grpSp>
      <p:grpSp>
        <p:nvGrpSpPr>
          <p:cNvPr id="5" name="组合 136208"/>
          <p:cNvGrpSpPr/>
          <p:nvPr/>
        </p:nvGrpSpPr>
        <p:grpSpPr>
          <a:xfrm>
            <a:off x="5106988" y="2098675"/>
            <a:ext cx="2662237" cy="1227138"/>
            <a:chOff x="3217" y="1399"/>
            <a:chExt cx="1677" cy="773"/>
          </a:xfrm>
        </p:grpSpPr>
        <p:sp>
          <p:nvSpPr>
            <p:cNvPr id="34837" name="文本框 136209"/>
            <p:cNvSpPr txBox="1"/>
            <p:nvPr/>
          </p:nvSpPr>
          <p:spPr>
            <a:xfrm>
              <a:off x="3338" y="1514"/>
              <a:ext cx="1556" cy="375"/>
            </a:xfrm>
            <a:prstGeom prst="rect">
              <a:avLst/>
            </a:prstGeom>
            <a:noFill/>
            <a:ln w="9525">
              <a:noFill/>
            </a:ln>
          </p:spPr>
          <p:txBody>
            <a:bodyPr>
              <a:spAutoFit/>
            </a:bodyPr>
            <a:lstStyle/>
            <a:p>
              <a:pPr lvl="0" eaLnBrk="1" hangingPunct="1">
                <a:lnSpc>
                  <a:spcPct val="150000"/>
                </a:lnSpc>
              </a:pPr>
              <a:r>
                <a:rPr lang="zh-CN" altLang="en-US" sz="2200" b="1" dirty="0">
                  <a:solidFill>
                    <a:srgbClr val="3333FF"/>
                  </a:solidFill>
                  <a:latin typeface="宋体" panose="02010600030101010101" pitchFamily="2" charset="-122"/>
                  <a:ea typeface="宋体" panose="02010600030101010101" pitchFamily="2" charset="-122"/>
                </a:rPr>
                <a:t>江山多娇</a:t>
              </a:r>
            </a:p>
          </p:txBody>
        </p:sp>
        <p:sp>
          <p:nvSpPr>
            <p:cNvPr id="34838" name="左大括号 136210"/>
            <p:cNvSpPr/>
            <p:nvPr/>
          </p:nvSpPr>
          <p:spPr>
            <a:xfrm flipH="1">
              <a:off x="3217" y="1399"/>
              <a:ext cx="132" cy="773"/>
            </a:xfrm>
            <a:prstGeom prst="leftBrace">
              <a:avLst>
                <a:gd name="adj1" fmla="val 48773"/>
                <a:gd name="adj2" fmla="val 50000"/>
              </a:avLst>
            </a:prstGeom>
            <a:noFill/>
            <a:ln w="28575" cap="flat" cmpd="sng">
              <a:solidFill>
                <a:srgbClr val="CC00FF"/>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grpSp>
      <p:grpSp>
        <p:nvGrpSpPr>
          <p:cNvPr id="6" name="组合 136211"/>
          <p:cNvGrpSpPr/>
          <p:nvPr/>
        </p:nvGrpSpPr>
        <p:grpSpPr>
          <a:xfrm>
            <a:off x="6708775" y="2709863"/>
            <a:ext cx="2524125" cy="2373312"/>
            <a:chOff x="4226" y="1784"/>
            <a:chExt cx="1590" cy="1495"/>
          </a:xfrm>
        </p:grpSpPr>
        <p:sp>
          <p:nvSpPr>
            <p:cNvPr id="34835" name="文本框 136212"/>
            <p:cNvSpPr txBox="1"/>
            <p:nvPr/>
          </p:nvSpPr>
          <p:spPr>
            <a:xfrm>
              <a:off x="4299" y="2122"/>
              <a:ext cx="1517" cy="692"/>
            </a:xfrm>
            <a:prstGeom prst="rect">
              <a:avLst/>
            </a:prstGeom>
            <a:noFill/>
            <a:ln w="9525">
              <a:noFill/>
            </a:ln>
          </p:spPr>
          <p:txBody>
            <a:bodyPr>
              <a:spAutoFit/>
            </a:bodyPr>
            <a:lstStyle/>
            <a:p>
              <a:pPr lvl="0" eaLnBrk="1" hangingPunct="1">
                <a:lnSpc>
                  <a:spcPct val="150000"/>
                </a:lnSpc>
              </a:pPr>
              <a:r>
                <a:rPr lang="zh-CN" altLang="en-US" sz="2200" b="1" dirty="0">
                  <a:solidFill>
                    <a:srgbClr val="3333FF"/>
                  </a:solidFill>
                  <a:latin typeface="宋体" panose="02010600030101010101" pitchFamily="2" charset="-122"/>
                  <a:ea typeface="宋体" panose="02010600030101010101" pitchFamily="2" charset="-122"/>
                </a:rPr>
                <a:t>热爱祖国山河</a:t>
              </a:r>
            </a:p>
            <a:p>
              <a:pPr lvl="0" eaLnBrk="1" hangingPunct="1">
                <a:lnSpc>
                  <a:spcPct val="150000"/>
                </a:lnSpc>
              </a:pPr>
              <a:r>
                <a:rPr lang="zh-CN" altLang="en-US" sz="2200" b="1" dirty="0">
                  <a:solidFill>
                    <a:srgbClr val="3333FF"/>
                  </a:solidFill>
                  <a:latin typeface="宋体" panose="02010600030101010101" pitchFamily="2" charset="-122"/>
                  <a:ea typeface="宋体" panose="02010600030101010101" pitchFamily="2" charset="-122"/>
                </a:rPr>
                <a:t>歌颂当代英雄</a:t>
              </a:r>
            </a:p>
          </p:txBody>
        </p:sp>
        <p:sp>
          <p:nvSpPr>
            <p:cNvPr id="34836" name="左大括号 136213"/>
            <p:cNvSpPr/>
            <p:nvPr/>
          </p:nvSpPr>
          <p:spPr>
            <a:xfrm flipH="1">
              <a:off x="4226" y="1784"/>
              <a:ext cx="115" cy="1495"/>
            </a:xfrm>
            <a:prstGeom prst="leftBrace">
              <a:avLst>
                <a:gd name="adj1" fmla="val 108273"/>
                <a:gd name="adj2" fmla="val 50000"/>
              </a:avLst>
            </a:prstGeom>
            <a:noFill/>
            <a:ln w="28575" cap="flat" cmpd="sng">
              <a:solidFill>
                <a:srgbClr val="CC00FF"/>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grpSp>
      <p:grpSp>
        <p:nvGrpSpPr>
          <p:cNvPr id="7" name="组合 136214"/>
          <p:cNvGrpSpPr/>
          <p:nvPr/>
        </p:nvGrpSpPr>
        <p:grpSpPr>
          <a:xfrm>
            <a:off x="5462588" y="2859088"/>
            <a:ext cx="1296987" cy="1160462"/>
            <a:chOff x="3441" y="1878"/>
            <a:chExt cx="817" cy="731"/>
          </a:xfrm>
        </p:grpSpPr>
        <p:sp>
          <p:nvSpPr>
            <p:cNvPr id="34833" name="文本框 136215"/>
            <p:cNvSpPr txBox="1"/>
            <p:nvPr/>
          </p:nvSpPr>
          <p:spPr>
            <a:xfrm>
              <a:off x="3441" y="2234"/>
              <a:ext cx="817" cy="375"/>
            </a:xfrm>
            <a:prstGeom prst="rect">
              <a:avLst/>
            </a:prstGeom>
            <a:noFill/>
            <a:ln w="9525">
              <a:noFill/>
            </a:ln>
          </p:spPr>
          <p:txBody>
            <a:bodyPr>
              <a:spAutoFit/>
            </a:bodyPr>
            <a:lstStyle/>
            <a:p>
              <a:pPr lvl="0" eaLnBrk="1" hangingPunct="1">
                <a:lnSpc>
                  <a:spcPct val="150000"/>
                </a:lnSpc>
              </a:pPr>
              <a:r>
                <a:rPr lang="zh-CN" altLang="en-US" sz="2200" b="1" dirty="0">
                  <a:solidFill>
                    <a:srgbClr val="3333FF"/>
                  </a:solidFill>
                  <a:latin typeface="宋体" panose="02010600030101010101" pitchFamily="2" charset="-122"/>
                  <a:ea typeface="宋体" panose="02010600030101010101" pitchFamily="2" charset="-122"/>
                </a:rPr>
                <a:t>过渡</a:t>
              </a:r>
            </a:p>
          </p:txBody>
        </p:sp>
        <p:sp>
          <p:nvSpPr>
            <p:cNvPr id="34834" name="直接连接符 136216"/>
            <p:cNvSpPr/>
            <p:nvPr/>
          </p:nvSpPr>
          <p:spPr>
            <a:xfrm>
              <a:off x="3650" y="1878"/>
              <a:ext cx="0" cy="438"/>
            </a:xfrm>
            <a:prstGeom prst="line">
              <a:avLst/>
            </a:prstGeom>
            <a:ln w="28575" cap="flat" cmpd="sng">
              <a:solidFill>
                <a:srgbClr val="CC00FF"/>
              </a:solidFill>
              <a:prstDash val="solid"/>
              <a:headEnd type="none" w="med" len="med"/>
              <a:tailEnd type="none" w="med" len="med"/>
            </a:ln>
          </p:spPr>
        </p:sp>
      </p:grpSp>
      <p:sp>
        <p:nvSpPr>
          <p:cNvPr id="136218" name="左大括号 136217"/>
          <p:cNvSpPr/>
          <p:nvPr/>
        </p:nvSpPr>
        <p:spPr>
          <a:xfrm flipH="1">
            <a:off x="4535488" y="4603750"/>
            <a:ext cx="128587" cy="1030288"/>
          </a:xfrm>
          <a:prstGeom prst="leftBrace">
            <a:avLst>
              <a:gd name="adj1" fmla="val 66732"/>
              <a:gd name="adj2" fmla="val 50000"/>
            </a:avLst>
          </a:prstGeom>
          <a:noFill/>
          <a:ln w="28575" cap="flat" cmpd="sng">
            <a:solidFill>
              <a:srgbClr val="CC00FF"/>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grpSp>
        <p:nvGrpSpPr>
          <p:cNvPr id="8" name="组合 136218"/>
          <p:cNvGrpSpPr/>
          <p:nvPr/>
        </p:nvGrpSpPr>
        <p:grpSpPr>
          <a:xfrm>
            <a:off x="5187950" y="4079875"/>
            <a:ext cx="2470150" cy="1211263"/>
            <a:chOff x="3268" y="2647"/>
            <a:chExt cx="1556" cy="763"/>
          </a:xfrm>
        </p:grpSpPr>
        <p:sp>
          <p:nvSpPr>
            <p:cNvPr id="34831" name="文本框 136219"/>
            <p:cNvSpPr txBox="1"/>
            <p:nvPr/>
          </p:nvSpPr>
          <p:spPr>
            <a:xfrm>
              <a:off x="3268" y="3035"/>
              <a:ext cx="1556" cy="375"/>
            </a:xfrm>
            <a:prstGeom prst="rect">
              <a:avLst/>
            </a:prstGeom>
            <a:noFill/>
            <a:ln w="9525">
              <a:noFill/>
            </a:ln>
          </p:spPr>
          <p:txBody>
            <a:bodyPr>
              <a:spAutoFit/>
            </a:bodyPr>
            <a:lstStyle/>
            <a:p>
              <a:pPr lvl="0" eaLnBrk="1" hangingPunct="1">
                <a:lnSpc>
                  <a:spcPct val="150000"/>
                </a:lnSpc>
              </a:pPr>
              <a:r>
                <a:rPr lang="zh-CN" altLang="en-US" sz="2200" b="1" dirty="0">
                  <a:solidFill>
                    <a:srgbClr val="3333FF"/>
                  </a:solidFill>
                  <a:latin typeface="宋体" panose="02010600030101010101" pitchFamily="2" charset="-122"/>
                  <a:ea typeface="宋体" panose="02010600030101010101" pitchFamily="2" charset="-122"/>
                </a:rPr>
                <a:t>英雄折腰</a:t>
              </a:r>
            </a:p>
          </p:txBody>
        </p:sp>
        <p:sp>
          <p:nvSpPr>
            <p:cNvPr id="34832" name="直接连接符 136220"/>
            <p:cNvSpPr/>
            <p:nvPr/>
          </p:nvSpPr>
          <p:spPr>
            <a:xfrm>
              <a:off x="3664" y="2647"/>
              <a:ext cx="0" cy="438"/>
            </a:xfrm>
            <a:prstGeom prst="line">
              <a:avLst/>
            </a:prstGeom>
            <a:ln w="28575" cap="flat" cmpd="sng">
              <a:solidFill>
                <a:srgbClr val="CC00FF"/>
              </a:solidFill>
              <a:prstDash val="solid"/>
              <a:headEnd type="none" w="med" len="med"/>
              <a:tailEnd type="none" w="med" len="med"/>
            </a:ln>
          </p:spPr>
        </p:sp>
      </p:grpSp>
      <p:pic>
        <p:nvPicPr>
          <p:cNvPr id="34830" name="图片 136222" descr="图片8"/>
          <p:cNvPicPr>
            <a:picLocks noChangeAspect="1"/>
          </p:cNvPicPr>
          <p:nvPr/>
        </p:nvPicPr>
        <p:blipFill>
          <a:blip r:embed="rId2" cstate="print"/>
          <a:srcRect t="35881"/>
          <a:stretch>
            <a:fillRect/>
          </a:stretch>
        </p:blipFill>
        <p:spPr>
          <a:xfrm>
            <a:off x="579438" y="752475"/>
            <a:ext cx="2797175" cy="6524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6196"/>
                                        </p:tgtEl>
                                        <p:attrNameLst>
                                          <p:attrName>style.visibility</p:attrName>
                                        </p:attrNameLst>
                                      </p:cBhvr>
                                      <p:to>
                                        <p:strVal val="visible"/>
                                      </p:to>
                                    </p:set>
                                    <p:animEffect transition="in" filter="wipe(left)">
                                      <p:cBhvr>
                                        <p:cTn id="17" dur="500"/>
                                        <p:tgtEl>
                                          <p:spTgt spid="13619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6197"/>
                                        </p:tgtEl>
                                        <p:attrNameLst>
                                          <p:attrName>style.visibility</p:attrName>
                                        </p:attrNameLst>
                                      </p:cBhvr>
                                      <p:to>
                                        <p:strVal val="visible"/>
                                      </p:to>
                                    </p:set>
                                    <p:animEffect transition="in" filter="wipe(left)">
                                      <p:cBhvr>
                                        <p:cTn id="22" dur="500"/>
                                        <p:tgtEl>
                                          <p:spTgt spid="13619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6198"/>
                                        </p:tgtEl>
                                        <p:attrNameLst>
                                          <p:attrName>style.visibility</p:attrName>
                                        </p:attrNameLst>
                                      </p:cBhvr>
                                      <p:to>
                                        <p:strVal val="visible"/>
                                      </p:to>
                                    </p:set>
                                    <p:animEffect transition="in" filter="wipe(left)">
                                      <p:cBhvr>
                                        <p:cTn id="42" dur="500"/>
                                        <p:tgtEl>
                                          <p:spTgt spid="13619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36218"/>
                                        </p:tgtEl>
                                        <p:attrNameLst>
                                          <p:attrName>style.visibility</p:attrName>
                                        </p:attrNameLst>
                                      </p:cBhvr>
                                      <p:to>
                                        <p:strVal val="visible"/>
                                      </p:to>
                                    </p:set>
                                    <p:animEffect transition="in" filter="wipe(left)">
                                      <p:cBhvr>
                                        <p:cTn id="47" dur="500"/>
                                        <p:tgtEl>
                                          <p:spTgt spid="136218"/>
                                        </p:tgtEl>
                                      </p:cBhvr>
                                    </p:animEffect>
                                  </p:childTnLst>
                                </p:cTn>
                              </p:par>
                              <p:par>
                                <p:cTn id="48" presetID="22" presetClass="entr" presetSubtype="1" fill="hold"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up)">
                                      <p:cBhvr>
                                        <p:cTn id="50" dur="500"/>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left)">
                                      <p:cBhvr>
                                        <p:cTn id="5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6" grpId="0"/>
      <p:bldP spid="136197" grpId="0"/>
      <p:bldP spid="13619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12a0202rl">
            <a:hlinkClick r:id="rId3" action="ppaction://hlinkfile"/>
          </p:cNvPr>
          <p:cNvPicPr>
            <a:picLocks noChangeAspect="1"/>
          </p:cNvPicPr>
          <p:nvPr/>
        </p:nvPicPr>
        <p:blipFill>
          <a:blip r:embed="rId4" cstate="print">
            <a:clrChange>
              <a:clrFrom>
                <a:srgbClr val="DFFEF8"/>
              </a:clrFrom>
              <a:clrTo>
                <a:srgbClr val="DFFEF8">
                  <a:alpha val="0"/>
                </a:srgbClr>
              </a:clrTo>
            </a:clrChange>
          </a:blip>
          <a:stretch>
            <a:fillRect/>
          </a:stretch>
        </p:blipFill>
        <p:spPr>
          <a:xfrm>
            <a:off x="0" y="1773238"/>
            <a:ext cx="9144000" cy="5084762"/>
          </a:xfrm>
          <a:prstGeom prst="rect">
            <a:avLst/>
          </a:prstGeom>
          <a:noFill/>
          <a:ln w="9525">
            <a:noFill/>
          </a:ln>
        </p:spPr>
      </p:pic>
      <p:sp>
        <p:nvSpPr>
          <p:cNvPr id="35843" name="Text Box 3"/>
          <p:cNvSpPr txBox="1"/>
          <p:nvPr/>
        </p:nvSpPr>
        <p:spPr>
          <a:xfrm>
            <a:off x="1143000" y="2484438"/>
            <a:ext cx="3890963" cy="641350"/>
          </a:xfrm>
          <a:prstGeom prst="rect">
            <a:avLst/>
          </a:prstGeom>
          <a:noFill/>
          <a:ln w="9525">
            <a:noFill/>
          </a:ln>
        </p:spPr>
        <p:txBody>
          <a:bodyPr>
            <a:spAutoFit/>
          </a:bodyPr>
          <a:lstStyle/>
          <a:p>
            <a:pPr lvl="0" eaLnBrk="1" hangingPunct="1">
              <a:spcBef>
                <a:spcPct val="50000"/>
              </a:spcBef>
            </a:pPr>
            <a:r>
              <a:rPr lang="zh-CN" altLang="en-US" sz="3600" dirty="0">
                <a:solidFill>
                  <a:srgbClr val="006699"/>
                </a:solidFill>
                <a:latin typeface="黑体" panose="02010609060101010101" pitchFamily="49" charset="-122"/>
                <a:ea typeface="黑体" panose="02010609060101010101" pitchFamily="49" charset="-122"/>
              </a:rPr>
              <a:t>朗诵</a:t>
            </a:r>
            <a:r>
              <a:rPr lang="zh-CN" altLang="en-US" sz="3600" dirty="0">
                <a:solidFill>
                  <a:srgbClr val="009999"/>
                </a:solidFill>
                <a:latin typeface="黑体" panose="02010609060101010101" pitchFamily="49" charset="-122"/>
                <a:ea typeface="黑体" panose="02010609060101010101" pitchFamily="49" charset="-122"/>
              </a:rPr>
              <a:t> </a:t>
            </a:r>
            <a:r>
              <a:rPr lang="zh-CN" altLang="en-US" sz="3600" b="1" dirty="0">
                <a:solidFill>
                  <a:srgbClr val="CC3300"/>
                </a:solidFill>
                <a:latin typeface="楷体_GB2312" pitchFamily="49" charset="-122"/>
                <a:ea typeface="楷体_GB2312" pitchFamily="49" charset="-122"/>
              </a:rPr>
              <a:t>沁园春 长沙</a:t>
            </a:r>
          </a:p>
        </p:txBody>
      </p:sp>
      <p:pic>
        <p:nvPicPr>
          <p:cNvPr id="35844" name="图片 137221" descr="图片4"/>
          <p:cNvPicPr>
            <a:picLocks noChangeAspect="1"/>
          </p:cNvPicPr>
          <p:nvPr/>
        </p:nvPicPr>
        <p:blipFill>
          <a:blip r:embed="rId5" cstate="print"/>
          <a:srcRect t="34697"/>
          <a:stretch>
            <a:fillRect/>
          </a:stretch>
        </p:blipFill>
        <p:spPr>
          <a:xfrm>
            <a:off x="487363" y="350838"/>
            <a:ext cx="2797175" cy="633412"/>
          </a:xfrm>
          <a:prstGeom prst="rect">
            <a:avLst/>
          </a:prstGeom>
          <a:noFill/>
          <a:ln w="9525">
            <a:noFill/>
          </a:ln>
        </p:spPr>
      </p:pic>
      <p:pic>
        <p:nvPicPr>
          <p:cNvPr id="6" name="沁园春长沙 (1).mp3">
            <a:hlinkClick r:id="" action="ppaction://media"/>
          </p:cNvPr>
          <p:cNvPicPr>
            <a:picLocks noRot="1" noChangeAspect="1"/>
          </p:cNvPicPr>
          <p:nvPr>
            <a:audioFile r:link="rId1"/>
            <p:extLst>
              <p:ext uri="{DAA4B4D4-6D71-4841-9C94-3DE7FCFB9230}">
                <p14:media xmlns="" xmlns:p14="http://schemas.microsoft.com/office/powerpoint/2010/main" r:link="rId6"/>
              </p:ext>
            </p:extLst>
          </p:nvPr>
        </p:nvPicPr>
        <p:blipFill>
          <a:blip r:embed="rId7" cstate="print"/>
          <a:stretch>
            <a:fillRect/>
          </a:stretch>
        </p:blipFill>
        <p:spPr>
          <a:xfrm>
            <a:off x="7934325" y="5862638"/>
            <a:ext cx="304800" cy="304800"/>
          </a:xfrm>
          <a:prstGeom prst="rect">
            <a:avLst/>
          </a:prstGeom>
          <a:noFill/>
          <a:ln w="9525">
            <a:noFill/>
          </a:ln>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08673" fill="hold"/>
                                        <p:tgtEl>
                                          <p:spTgt spid="6"/>
                                        </p:tgtEl>
                                      </p:cBhvr>
                                    </p:cmd>
                                  </p:childTnLst>
                                </p:cTn>
                              </p:par>
                            </p:childTnLst>
                          </p:cTn>
                        </p:par>
                      </p:childTnLst>
                    </p:cTn>
                  </p:par>
                </p:childTnLst>
              </p:cTn>
              <p:nextCondLst>
                <p:cond evt="onClick" delay="0">
                  <p:tgtEl>
                    <p:spTgt spid="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l1"/>
          <p:cNvPicPr>
            <a:picLocks noChangeAspect="1"/>
          </p:cNvPicPr>
          <p:nvPr/>
        </p:nvPicPr>
        <p:blipFill>
          <a:blip r:embed="rId2" cstate="print"/>
          <a:srcRect r="3937"/>
          <a:stretch>
            <a:fillRect/>
          </a:stretch>
        </p:blipFill>
        <p:spPr>
          <a:xfrm>
            <a:off x="0" y="0"/>
            <a:ext cx="9144000" cy="6858000"/>
          </a:xfrm>
          <a:prstGeom prst="rect">
            <a:avLst/>
          </a:prstGeom>
          <a:noFill/>
          <a:ln w="9525">
            <a:noFill/>
          </a:ln>
        </p:spPr>
      </p:pic>
      <p:sp>
        <p:nvSpPr>
          <p:cNvPr id="43011" name="Text Box 3"/>
          <p:cNvSpPr txBox="1"/>
          <p:nvPr/>
        </p:nvSpPr>
        <p:spPr>
          <a:xfrm>
            <a:off x="395288" y="693738"/>
            <a:ext cx="1282700" cy="3455987"/>
          </a:xfrm>
          <a:prstGeom prst="rect">
            <a:avLst/>
          </a:prstGeom>
          <a:noFill/>
          <a:ln w="9525">
            <a:noFill/>
          </a:ln>
        </p:spPr>
        <p:txBody>
          <a:bodyPr vert="eaVert">
            <a:spAutoFit/>
          </a:bodyPr>
          <a:lstStyle/>
          <a:p>
            <a:pPr lvl="0" eaLnBrk="1" hangingPunct="1">
              <a:spcBef>
                <a:spcPct val="50000"/>
              </a:spcBef>
            </a:pPr>
            <a:r>
              <a:rPr lang="zh-CN" altLang="en-US" sz="3600" b="1" dirty="0">
                <a:solidFill>
                  <a:srgbClr val="FFFFFF"/>
                </a:solidFill>
                <a:latin typeface="Verdana" panose="020B0604030504040204" pitchFamily="34" charset="0"/>
                <a:ea typeface="楷体_GB2312" pitchFamily="49" charset="-122"/>
              </a:rPr>
              <a:t>独立寒秋湘江北去橘子洲头</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02_0200_243511_23_10_02_0000004442_00003_2"/>
          <p:cNvPicPr>
            <a:picLocks noGrp="1" noChangeAspect="1"/>
          </p:cNvPicPr>
          <p:nvPr>
            <p:ph/>
          </p:nvPr>
        </p:nvPicPr>
        <p:blipFill>
          <a:blip r:embed="rId2" cstate="print"/>
          <a:stretch>
            <a:fillRect/>
          </a:stretch>
        </p:blipFill>
        <p:spPr>
          <a:xfrm>
            <a:off x="0" y="0"/>
            <a:ext cx="9144000" cy="6858000"/>
          </a:xfrm>
          <a:noFill/>
          <a:ln>
            <a:noFill/>
          </a:ln>
        </p:spPr>
      </p:pic>
      <p:sp>
        <p:nvSpPr>
          <p:cNvPr id="44035" name="Text Box 3"/>
          <p:cNvSpPr txBox="1"/>
          <p:nvPr/>
        </p:nvSpPr>
        <p:spPr>
          <a:xfrm>
            <a:off x="395288" y="476250"/>
            <a:ext cx="1282700" cy="2808288"/>
          </a:xfrm>
          <a:prstGeom prst="rect">
            <a:avLst/>
          </a:prstGeom>
          <a:noFill/>
          <a:ln w="9525">
            <a:noFill/>
          </a:ln>
        </p:spPr>
        <p:txBody>
          <a:bodyPr vert="eaVert">
            <a:spAutoFit/>
          </a:bodyPr>
          <a:lstStyle/>
          <a:p>
            <a:pPr lvl="0" eaLnBrk="1" hangingPunct="1">
              <a:spcBef>
                <a:spcPct val="50000"/>
              </a:spcBef>
            </a:pPr>
            <a:r>
              <a:rPr lang="zh-CN" altLang="en-US" sz="3600" b="1" dirty="0">
                <a:solidFill>
                  <a:schemeClr val="bg1"/>
                </a:solidFill>
                <a:latin typeface="Verdana" panose="020B0604030504040204" pitchFamily="34" charset="0"/>
                <a:ea typeface="楷体_GB2312" pitchFamily="49" charset="-122"/>
              </a:rPr>
              <a:t>看万山红遍层林尽染</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0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文本框 118785"/>
          <p:cNvSpPr txBox="1"/>
          <p:nvPr/>
        </p:nvSpPr>
        <p:spPr>
          <a:xfrm>
            <a:off x="3862705" y="852805"/>
            <a:ext cx="4687570" cy="5212080"/>
          </a:xfrm>
          <a:prstGeom prst="rect">
            <a:avLst/>
          </a:prstGeom>
          <a:solidFill>
            <a:schemeClr val="accent3">
              <a:alpha val="91000"/>
            </a:schemeClr>
          </a:solidFill>
          <a:ln w="9525">
            <a:noFill/>
          </a:ln>
        </p:spPr>
        <p:txBody>
          <a:bodyPr wrap="square">
            <a:spAutoFit/>
          </a:bodyPr>
          <a:lstStyle/>
          <a:p>
            <a:pPr lvl="0" eaLnBrk="1" hangingPunct="1">
              <a:lnSpc>
                <a:spcPct val="140000"/>
              </a:lnSpc>
            </a:pPr>
            <a:r>
              <a:rPr lang="en-US" altLang="zh-CN" sz="2000" dirty="0">
                <a:solidFill>
                  <a:srgbClr val="0000FF"/>
                </a:solidFill>
                <a:latin typeface="宋体" panose="02010600030101010101" pitchFamily="2" charset="-122"/>
                <a:ea typeface="宋体" panose="02010600030101010101" pitchFamily="2" charset="-122"/>
              </a:rPr>
              <a:t>    </a:t>
            </a: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毛泽东，字润之，笔名子任。</a:t>
            </a:r>
            <a:r>
              <a:rPr lang="en-US" altLang="zh-CN" sz="2000" b="1" dirty="0">
                <a:solidFill>
                  <a:schemeClr val="tx1">
                    <a:lumMod val="65000"/>
                    <a:lumOff val="35000"/>
                  </a:schemeClr>
                </a:solidFill>
                <a:latin typeface="宋体" panose="02010600030101010101" pitchFamily="2" charset="-122"/>
                <a:ea typeface="宋体" panose="02010600030101010101" pitchFamily="2" charset="-122"/>
              </a:rPr>
              <a:t>1893 </a:t>
            </a:r>
          </a:p>
          <a:p>
            <a:pPr lvl="0" eaLnBrk="1" hangingPunct="1">
              <a:lnSpc>
                <a:spcPct val="140000"/>
              </a:lnSpc>
            </a:pP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年</a:t>
            </a:r>
            <a:r>
              <a:rPr lang="en-US" altLang="zh-CN" sz="2000" b="1" dirty="0">
                <a:solidFill>
                  <a:schemeClr val="tx1">
                    <a:lumMod val="65000"/>
                    <a:lumOff val="35000"/>
                  </a:schemeClr>
                </a:solidFill>
                <a:latin typeface="宋体" panose="02010600030101010101" pitchFamily="2" charset="-122"/>
                <a:ea typeface="宋体" panose="02010600030101010101" pitchFamily="2" charset="-122"/>
              </a:rPr>
              <a:t>12 </a:t>
            </a: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月</a:t>
            </a:r>
            <a:r>
              <a:rPr lang="en-US" altLang="zh-CN" sz="2000" b="1" dirty="0">
                <a:solidFill>
                  <a:schemeClr val="tx1">
                    <a:lumMod val="65000"/>
                    <a:lumOff val="35000"/>
                  </a:schemeClr>
                </a:solidFill>
                <a:latin typeface="宋体" panose="02010600030101010101" pitchFamily="2" charset="-122"/>
                <a:ea typeface="宋体" panose="02010600030101010101" pitchFamily="2" charset="-122"/>
              </a:rPr>
              <a:t>26 </a:t>
            </a: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日生于湖南湘潭韶山冲一个</a:t>
            </a:r>
          </a:p>
          <a:p>
            <a:pPr lvl="0" eaLnBrk="1" hangingPunct="1">
              <a:lnSpc>
                <a:spcPct val="140000"/>
              </a:lnSpc>
            </a:pP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农民家庭。</a:t>
            </a:r>
            <a:r>
              <a:rPr lang="en-US" altLang="zh-CN" sz="2000" b="1" dirty="0">
                <a:solidFill>
                  <a:schemeClr val="tx1">
                    <a:lumMod val="65000"/>
                    <a:lumOff val="35000"/>
                  </a:schemeClr>
                </a:solidFill>
                <a:latin typeface="宋体" panose="02010600030101010101" pitchFamily="2" charset="-122"/>
                <a:ea typeface="宋体" panose="02010600030101010101" pitchFamily="2" charset="-122"/>
              </a:rPr>
              <a:t>1976 </a:t>
            </a: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年</a:t>
            </a:r>
            <a:r>
              <a:rPr lang="en-US" altLang="zh-CN" sz="2000" b="1" dirty="0">
                <a:solidFill>
                  <a:schemeClr val="tx1">
                    <a:lumMod val="65000"/>
                    <a:lumOff val="35000"/>
                  </a:schemeClr>
                </a:solidFill>
                <a:latin typeface="宋体" panose="02010600030101010101" pitchFamily="2" charset="-122"/>
                <a:ea typeface="宋体" panose="02010600030101010101" pitchFamily="2" charset="-122"/>
              </a:rPr>
              <a:t>9</a:t>
            </a: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月</a:t>
            </a:r>
            <a:r>
              <a:rPr lang="en-US" altLang="zh-CN" sz="2000" b="1" dirty="0">
                <a:solidFill>
                  <a:schemeClr val="tx1">
                    <a:lumMod val="65000"/>
                    <a:lumOff val="35000"/>
                  </a:schemeClr>
                </a:solidFill>
                <a:latin typeface="宋体" panose="02010600030101010101" pitchFamily="2" charset="-122"/>
                <a:ea typeface="宋体" panose="02010600030101010101" pitchFamily="2" charset="-122"/>
              </a:rPr>
              <a:t>9</a:t>
            </a: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日在北京逝世。</a:t>
            </a:r>
          </a:p>
          <a:p>
            <a:pPr lvl="0" eaLnBrk="1" hangingPunct="1">
              <a:lnSpc>
                <a:spcPct val="140000"/>
              </a:lnSpc>
            </a:pP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中国人民的领袖，马克思主义者，伟大</a:t>
            </a:r>
          </a:p>
          <a:p>
            <a:pPr lvl="0" eaLnBrk="1" hangingPunct="1">
              <a:lnSpc>
                <a:spcPct val="140000"/>
              </a:lnSpc>
            </a:pP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的无产阶级革命家、战略家和理论家，</a:t>
            </a:r>
          </a:p>
          <a:p>
            <a:pPr lvl="0" eaLnBrk="1" hangingPunct="1">
              <a:lnSpc>
                <a:spcPct val="140000"/>
              </a:lnSpc>
            </a:pP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中国共产党、中国人民解放军和中华人</a:t>
            </a:r>
          </a:p>
          <a:p>
            <a:pPr lvl="0" eaLnBrk="1" hangingPunct="1">
              <a:lnSpc>
                <a:spcPct val="140000"/>
              </a:lnSpc>
            </a:pP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民共和国的主要缔造者和领导人，诗</a:t>
            </a:r>
          </a:p>
          <a:p>
            <a:pPr lvl="0" eaLnBrk="1" hangingPunct="1">
              <a:lnSpc>
                <a:spcPct val="140000"/>
              </a:lnSpc>
            </a:pP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人，书法家。 其主要著作收入</a:t>
            </a:r>
            <a:r>
              <a:rPr lang="en-US" altLang="zh-CN" sz="2000" b="1" dirty="0">
                <a:solidFill>
                  <a:schemeClr val="tx1">
                    <a:lumMod val="65000"/>
                    <a:lumOff val="35000"/>
                  </a:schemeClr>
                </a:solidFill>
                <a:latin typeface="宋体" panose="02010600030101010101" pitchFamily="2" charset="-122"/>
                <a:ea typeface="宋体" panose="02010600030101010101" pitchFamily="2" charset="-122"/>
              </a:rPr>
              <a:t>《</a:t>
            </a: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毛泽东</a:t>
            </a:r>
          </a:p>
          <a:p>
            <a:pPr lvl="0" eaLnBrk="1" hangingPunct="1">
              <a:lnSpc>
                <a:spcPct val="140000"/>
              </a:lnSpc>
            </a:pP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选集</a:t>
            </a:r>
            <a:r>
              <a:rPr lang="en-US" altLang="zh-CN" sz="2000" b="1" dirty="0">
                <a:solidFill>
                  <a:schemeClr val="tx1">
                    <a:lumMod val="65000"/>
                    <a:lumOff val="35000"/>
                  </a:schemeClr>
                </a:solidFill>
                <a:latin typeface="宋体" panose="02010600030101010101" pitchFamily="2" charset="-122"/>
                <a:ea typeface="宋体" panose="02010600030101010101" pitchFamily="2" charset="-122"/>
              </a:rPr>
              <a:t>》</a:t>
            </a: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，其他已公开发行的著作有</a:t>
            </a:r>
            <a:r>
              <a:rPr lang="en-US" altLang="zh-CN" sz="2000" b="1" dirty="0">
                <a:solidFill>
                  <a:schemeClr val="tx1">
                    <a:lumMod val="65000"/>
                    <a:lumOff val="35000"/>
                  </a:schemeClr>
                </a:solidFill>
                <a:latin typeface="宋体" panose="02010600030101010101" pitchFamily="2" charset="-122"/>
                <a:ea typeface="宋体" panose="02010600030101010101" pitchFamily="2" charset="-122"/>
              </a:rPr>
              <a:t>《</a:t>
            </a: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毛</a:t>
            </a:r>
          </a:p>
          <a:p>
            <a:pPr lvl="0" eaLnBrk="1" hangingPunct="1">
              <a:lnSpc>
                <a:spcPct val="140000"/>
              </a:lnSpc>
            </a:pP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泽东书信选集</a:t>
            </a:r>
            <a:r>
              <a:rPr lang="en-US" altLang="zh-CN" sz="2000" b="1" dirty="0">
                <a:solidFill>
                  <a:schemeClr val="tx1">
                    <a:lumMod val="65000"/>
                    <a:lumOff val="35000"/>
                  </a:schemeClr>
                </a:solidFill>
                <a:latin typeface="宋体" panose="02010600030101010101" pitchFamily="2" charset="-122"/>
                <a:ea typeface="宋体" panose="02010600030101010101" pitchFamily="2" charset="-122"/>
              </a:rPr>
              <a:t>》</a:t>
            </a: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a:t>
            </a:r>
            <a:r>
              <a:rPr lang="en-US" altLang="zh-CN" sz="2000" b="1" dirty="0">
                <a:solidFill>
                  <a:schemeClr val="tx1">
                    <a:lumMod val="65000"/>
                    <a:lumOff val="35000"/>
                  </a:schemeClr>
                </a:solidFill>
                <a:latin typeface="宋体" panose="02010600030101010101" pitchFamily="2" charset="-122"/>
                <a:ea typeface="宋体" panose="02010600030101010101" pitchFamily="2" charset="-122"/>
              </a:rPr>
              <a:t>《</a:t>
            </a: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毛泽东农村调查文</a:t>
            </a:r>
          </a:p>
          <a:p>
            <a:pPr lvl="0" eaLnBrk="1" hangingPunct="1">
              <a:lnSpc>
                <a:spcPct val="140000"/>
              </a:lnSpc>
            </a:pP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集</a:t>
            </a:r>
            <a:r>
              <a:rPr lang="en-US" altLang="zh-CN" sz="2000" b="1" dirty="0">
                <a:solidFill>
                  <a:schemeClr val="tx1">
                    <a:lumMod val="65000"/>
                    <a:lumOff val="35000"/>
                  </a:schemeClr>
                </a:solidFill>
                <a:latin typeface="宋体" panose="02010600030101010101" pitchFamily="2" charset="-122"/>
                <a:ea typeface="宋体" panose="02010600030101010101" pitchFamily="2" charset="-122"/>
              </a:rPr>
              <a:t>》</a:t>
            </a: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a:t>
            </a:r>
            <a:r>
              <a:rPr lang="en-US" altLang="zh-CN" sz="2000" b="1" dirty="0">
                <a:solidFill>
                  <a:schemeClr val="tx1">
                    <a:lumMod val="65000"/>
                    <a:lumOff val="35000"/>
                  </a:schemeClr>
                </a:solidFill>
                <a:latin typeface="宋体" panose="02010600030101010101" pitchFamily="2" charset="-122"/>
                <a:ea typeface="宋体" panose="02010600030101010101" pitchFamily="2" charset="-122"/>
              </a:rPr>
              <a:t>《</a:t>
            </a: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毛泽东新闻工作文选</a:t>
            </a:r>
            <a:r>
              <a:rPr lang="en-US" altLang="zh-CN" sz="2000" b="1" dirty="0">
                <a:solidFill>
                  <a:schemeClr val="tx1">
                    <a:lumMod val="65000"/>
                    <a:lumOff val="35000"/>
                  </a:schemeClr>
                </a:solidFill>
                <a:latin typeface="宋体" panose="02010600030101010101" pitchFamily="2" charset="-122"/>
                <a:ea typeface="宋体" panose="02010600030101010101" pitchFamily="2" charset="-122"/>
              </a:rPr>
              <a:t>》</a:t>
            </a: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和</a:t>
            </a:r>
            <a:r>
              <a:rPr lang="en-US" altLang="zh-CN" sz="2000" b="1" dirty="0">
                <a:solidFill>
                  <a:schemeClr val="tx1">
                    <a:lumMod val="65000"/>
                    <a:lumOff val="35000"/>
                  </a:schemeClr>
                </a:solidFill>
                <a:latin typeface="宋体" panose="02010600030101010101" pitchFamily="2" charset="-122"/>
                <a:ea typeface="宋体" panose="02010600030101010101" pitchFamily="2" charset="-122"/>
              </a:rPr>
              <a:t>《</a:t>
            </a: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毛</a:t>
            </a:r>
          </a:p>
          <a:p>
            <a:pPr lvl="0" eaLnBrk="1" hangingPunct="1">
              <a:lnSpc>
                <a:spcPct val="140000"/>
              </a:lnSpc>
            </a:pP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泽东诗词选</a:t>
            </a:r>
            <a:r>
              <a:rPr lang="en-US" altLang="zh-CN" sz="2000" b="1" dirty="0">
                <a:solidFill>
                  <a:schemeClr val="tx1">
                    <a:lumMod val="65000"/>
                    <a:lumOff val="35000"/>
                  </a:schemeClr>
                </a:solidFill>
                <a:latin typeface="宋体" panose="02010600030101010101" pitchFamily="2" charset="-122"/>
                <a:ea typeface="宋体" panose="02010600030101010101" pitchFamily="2" charset="-122"/>
              </a:rPr>
              <a:t>》</a:t>
            </a: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等。 </a:t>
            </a:r>
          </a:p>
        </p:txBody>
      </p:sp>
      <p:pic>
        <p:nvPicPr>
          <p:cNvPr id="12291" name="图片 118786" descr="1936"/>
          <p:cNvPicPr>
            <a:picLocks noChangeAspect="1"/>
          </p:cNvPicPr>
          <p:nvPr/>
        </p:nvPicPr>
        <p:blipFill>
          <a:blip r:embed="rId2" cstate="print"/>
          <a:stretch>
            <a:fillRect/>
          </a:stretch>
        </p:blipFill>
        <p:spPr>
          <a:xfrm>
            <a:off x="454660" y="1447165"/>
            <a:ext cx="2884488" cy="4027488"/>
          </a:xfrm>
          <a:prstGeom prst="rect">
            <a:avLst/>
          </a:prstGeom>
          <a:noFill/>
          <a:ln w="9525">
            <a:noFill/>
          </a:ln>
        </p:spPr>
      </p:pic>
      <p:pic>
        <p:nvPicPr>
          <p:cNvPr id="12292" name="图片 118787" descr="图片1"/>
          <p:cNvPicPr>
            <a:picLocks noChangeAspect="1"/>
          </p:cNvPicPr>
          <p:nvPr/>
        </p:nvPicPr>
        <p:blipFill>
          <a:blip r:embed="rId3" cstate="print"/>
          <a:srcRect t="38162"/>
          <a:stretch>
            <a:fillRect/>
          </a:stretch>
        </p:blipFill>
        <p:spPr>
          <a:xfrm>
            <a:off x="334963" y="443548"/>
            <a:ext cx="2809875" cy="63023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7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6"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002"/>
          <p:cNvPicPr>
            <a:picLocks noChangeAspect="1"/>
          </p:cNvPicPr>
          <p:nvPr/>
        </p:nvPicPr>
        <p:blipFill>
          <a:blip r:embed="rId2" cstate="print">
            <a:lum bright="-17999"/>
          </a:blip>
          <a:stretch>
            <a:fillRect/>
          </a:stretch>
        </p:blipFill>
        <p:spPr>
          <a:xfrm>
            <a:off x="0" y="0"/>
            <a:ext cx="9144000" cy="6858000"/>
          </a:xfrm>
          <a:prstGeom prst="rect">
            <a:avLst/>
          </a:prstGeom>
          <a:noFill/>
          <a:ln w="9525">
            <a:noFill/>
          </a:ln>
        </p:spPr>
      </p:pic>
      <p:sp>
        <p:nvSpPr>
          <p:cNvPr id="45059" name="Text Box 3"/>
          <p:cNvSpPr txBox="1"/>
          <p:nvPr/>
        </p:nvSpPr>
        <p:spPr>
          <a:xfrm>
            <a:off x="0" y="188913"/>
            <a:ext cx="1831975" cy="3816350"/>
          </a:xfrm>
          <a:prstGeom prst="rect">
            <a:avLst/>
          </a:prstGeom>
          <a:noFill/>
          <a:ln w="9525">
            <a:noFill/>
          </a:ln>
        </p:spPr>
        <p:txBody>
          <a:bodyPr vert="eaVert">
            <a:spAutoFit/>
          </a:bodyPr>
          <a:lstStyle/>
          <a:p>
            <a:pPr lvl="0" eaLnBrk="1" hangingPunct="1">
              <a:spcBef>
                <a:spcPct val="50000"/>
              </a:spcBef>
            </a:pPr>
            <a:r>
              <a:rPr lang="zh-CN" altLang="en-US" sz="3600" b="1" dirty="0">
                <a:solidFill>
                  <a:schemeClr val="bg1"/>
                </a:solidFill>
                <a:latin typeface="Arial" panose="020B0604020202020204" pitchFamily="34" charset="0"/>
                <a:ea typeface="楷体_GB2312" pitchFamily="49" charset="-122"/>
              </a:rPr>
              <a:t>漫江碧透</a:t>
            </a:r>
            <a:r>
              <a:rPr lang="zh-CN" altLang="en-US" sz="3600" b="1" dirty="0">
                <a:solidFill>
                  <a:schemeClr val="bg1"/>
                </a:solidFill>
                <a:latin typeface="Verdana" panose="020B0604030504040204" pitchFamily="34" charset="0"/>
                <a:ea typeface="楷体_GB2312" pitchFamily="49" charset="-122"/>
              </a:rPr>
              <a:t>百舸争流鹰击长空鱼翔浅底万类霜天竞自由</a:t>
            </a:r>
          </a:p>
        </p:txBody>
      </p:sp>
      <p:pic>
        <p:nvPicPr>
          <p:cNvPr id="38916" name="Picture 4" descr="8"/>
          <p:cNvPicPr>
            <a:picLocks noChangeAspect="1"/>
          </p:cNvPicPr>
          <p:nvPr/>
        </p:nvPicPr>
        <p:blipFill>
          <a:blip r:embed="rId3" cstate="print"/>
          <a:stretch>
            <a:fillRect/>
          </a:stretch>
        </p:blipFill>
        <p:spPr>
          <a:xfrm>
            <a:off x="3779838" y="2133600"/>
            <a:ext cx="5292725" cy="4581525"/>
          </a:xfrm>
          <a:prstGeom prst="rect">
            <a:avLst/>
          </a:prstGeom>
          <a:noFill/>
          <a:ln w="9525">
            <a:noFill/>
          </a:ln>
        </p:spPr>
      </p:pic>
      <p:pic>
        <p:nvPicPr>
          <p:cNvPr id="38917" name="Picture 5" descr="鱼1"/>
          <p:cNvPicPr>
            <a:picLocks noChangeAspect="1"/>
          </p:cNvPicPr>
          <p:nvPr/>
        </p:nvPicPr>
        <p:blipFill>
          <a:blip r:embed="rId4" cstate="print"/>
          <a:stretch>
            <a:fillRect/>
          </a:stretch>
        </p:blipFill>
        <p:spPr>
          <a:xfrm>
            <a:off x="3276600" y="5949950"/>
            <a:ext cx="1296988" cy="503238"/>
          </a:xfrm>
          <a:prstGeom prst="rect">
            <a:avLst/>
          </a:prstGeom>
          <a:noFill/>
          <a:ln w="9525">
            <a:noFill/>
          </a:ln>
        </p:spPr>
      </p:pic>
      <p:pic>
        <p:nvPicPr>
          <p:cNvPr id="38918" name="Picture 6" descr="GIF-517"/>
          <p:cNvPicPr>
            <a:picLocks noChangeAspect="1"/>
          </p:cNvPicPr>
          <p:nvPr/>
        </p:nvPicPr>
        <p:blipFill>
          <a:blip r:embed="rId5" cstate="print"/>
          <a:stretch>
            <a:fillRect/>
          </a:stretch>
        </p:blipFill>
        <p:spPr>
          <a:xfrm>
            <a:off x="2339975" y="-385762"/>
            <a:ext cx="1584325" cy="266223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0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0605(1)_2"/>
          <p:cNvPicPr>
            <a:picLocks noGrp="1" noChangeAspect="1"/>
          </p:cNvPicPr>
          <p:nvPr>
            <p:ph/>
          </p:nvPr>
        </p:nvPicPr>
        <p:blipFill>
          <a:blip r:embed="rId2" cstate="print"/>
          <a:stretch>
            <a:fillRect/>
          </a:stretch>
        </p:blipFill>
        <p:spPr>
          <a:xfrm>
            <a:off x="0" y="-61912"/>
            <a:ext cx="9144000" cy="6919912"/>
          </a:xfrm>
          <a:noFill/>
          <a:ln>
            <a:noFill/>
          </a:ln>
        </p:spPr>
      </p:pic>
      <p:sp>
        <p:nvSpPr>
          <p:cNvPr id="46083" name="Rectangle 3"/>
          <p:cNvSpPr/>
          <p:nvPr/>
        </p:nvSpPr>
        <p:spPr>
          <a:xfrm>
            <a:off x="395288" y="4929188"/>
            <a:ext cx="3097212" cy="1739900"/>
          </a:xfrm>
          <a:prstGeom prst="rect">
            <a:avLst/>
          </a:prstGeom>
          <a:noFill/>
          <a:ln w="9525">
            <a:noFill/>
          </a:ln>
        </p:spPr>
        <p:txBody>
          <a:bodyPr>
            <a:spAutoFit/>
          </a:bodyPr>
          <a:lstStyle/>
          <a:p>
            <a:pPr lvl="0" eaLnBrk="1" hangingPunct="1">
              <a:spcBef>
                <a:spcPct val="50000"/>
              </a:spcBef>
            </a:pPr>
            <a:r>
              <a:rPr lang="zh-CN" altLang="en-US" sz="3600" b="1" dirty="0">
                <a:solidFill>
                  <a:schemeClr val="bg1"/>
                </a:solidFill>
                <a:latin typeface="Arial" panose="020B0604020202020204" pitchFamily="34" charset="0"/>
                <a:ea typeface="楷体_GB2312" pitchFamily="49" charset="-122"/>
              </a:rPr>
              <a:t>怅寥廓，</a:t>
            </a:r>
            <a:br>
              <a:rPr lang="zh-CN" altLang="en-US" sz="3600" b="1" dirty="0">
                <a:solidFill>
                  <a:schemeClr val="bg1"/>
                </a:solidFill>
                <a:latin typeface="Arial" panose="020B0604020202020204" pitchFamily="34" charset="0"/>
                <a:ea typeface="楷体_GB2312" pitchFamily="49" charset="-122"/>
              </a:rPr>
            </a:br>
            <a:r>
              <a:rPr lang="zh-CN" altLang="en-US" sz="3600" b="1" dirty="0">
                <a:solidFill>
                  <a:schemeClr val="bg1"/>
                </a:solidFill>
                <a:latin typeface="Arial" panose="020B0604020202020204" pitchFamily="34" charset="0"/>
                <a:ea typeface="楷体_GB2312" pitchFamily="49" charset="-122"/>
              </a:rPr>
              <a:t>问苍茫大地，</a:t>
            </a:r>
            <a:br>
              <a:rPr lang="zh-CN" altLang="en-US" sz="3600" b="1" dirty="0">
                <a:solidFill>
                  <a:schemeClr val="bg1"/>
                </a:solidFill>
                <a:latin typeface="Arial" panose="020B0604020202020204" pitchFamily="34" charset="0"/>
                <a:ea typeface="楷体_GB2312" pitchFamily="49" charset="-122"/>
              </a:rPr>
            </a:br>
            <a:r>
              <a:rPr lang="zh-CN" altLang="en-US" sz="3600" b="1" dirty="0">
                <a:solidFill>
                  <a:schemeClr val="bg1"/>
                </a:solidFill>
                <a:latin typeface="Arial" panose="020B0604020202020204" pitchFamily="34" charset="0"/>
                <a:ea typeface="楷体_GB2312" pitchFamily="49" charset="-122"/>
              </a:rPr>
              <a:t>谁主沉浮？</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0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10k-4"/>
          <p:cNvPicPr>
            <a:picLocks noGrp="1" noChangeAspect="1"/>
          </p:cNvPicPr>
          <p:nvPr>
            <p:ph sz="half" idx="1"/>
          </p:nvPr>
        </p:nvPicPr>
        <p:blipFill>
          <a:blip r:embed="rId2" cstate="print">
            <a:lum bright="-17999" contrast="-12000"/>
          </a:blip>
          <a:stretch>
            <a:fillRect/>
          </a:stretch>
        </p:blipFill>
        <p:spPr>
          <a:xfrm>
            <a:off x="0" y="0"/>
            <a:ext cx="9144000" cy="6884988"/>
          </a:xfrm>
          <a:noFill/>
          <a:ln>
            <a:noFill/>
          </a:ln>
        </p:spPr>
      </p:pic>
      <p:sp>
        <p:nvSpPr>
          <p:cNvPr id="40964" name="Text Box 4"/>
          <p:cNvSpPr txBox="1"/>
          <p:nvPr/>
        </p:nvSpPr>
        <p:spPr>
          <a:xfrm>
            <a:off x="686118" y="775970"/>
            <a:ext cx="8640762" cy="4645025"/>
          </a:xfrm>
          <a:prstGeom prst="rect">
            <a:avLst/>
          </a:prstGeom>
          <a:noFill/>
          <a:ln w="9525">
            <a:noFill/>
          </a:ln>
        </p:spPr>
        <p:txBody>
          <a:bodyPr>
            <a:spAutoFit/>
          </a:bodyPr>
          <a:lstStyle/>
          <a:p>
            <a:pPr lvl="0" eaLnBrk="1" hangingPunct="1"/>
            <a:r>
              <a:rPr lang="zh-CN" altLang="en-US" sz="4000" dirty="0">
                <a:solidFill>
                  <a:schemeClr val="bg1"/>
                </a:solidFill>
                <a:latin typeface="华文行楷"/>
                <a:ea typeface="华文行楷"/>
              </a:rPr>
              <a:t>  </a:t>
            </a:r>
            <a:r>
              <a:rPr lang="zh-CN" altLang="en-US" sz="3200" b="1" dirty="0">
                <a:solidFill>
                  <a:schemeClr val="bg1"/>
                </a:solidFill>
                <a:latin typeface="楷体_GB2312" pitchFamily="49" charset="-122"/>
                <a:ea typeface="楷体_GB2312" pitchFamily="49" charset="-122"/>
              </a:rPr>
              <a:t>这首词作于</a:t>
            </a:r>
            <a:r>
              <a:rPr lang="en-US" altLang="zh-CN" sz="3200" b="1" dirty="0">
                <a:solidFill>
                  <a:schemeClr val="bg1"/>
                </a:solidFill>
                <a:latin typeface="宋体" panose="02010600030101010101" pitchFamily="2" charset="-122"/>
                <a:ea typeface="宋体" panose="02010600030101010101" pitchFamily="2" charset="-122"/>
              </a:rPr>
              <a:t>1925</a:t>
            </a:r>
            <a:r>
              <a:rPr lang="zh-CN" altLang="en-US" sz="3200" b="1" dirty="0">
                <a:solidFill>
                  <a:schemeClr val="bg1"/>
                </a:solidFill>
                <a:latin typeface="楷体_GB2312" pitchFamily="49" charset="-122"/>
                <a:ea typeface="楷体_GB2312" pitchFamily="49" charset="-122"/>
              </a:rPr>
              <a:t>年，当时革命运动正蓬勃发展。五卅运动和省港大罢工相继爆发，湖南、广东等地农民运动日益高涨。毛泽东直接领导了湖南的农民运动。同时，国共两党的统一战线已经确立，国民革命政府已在广州正式成立。这年深秋，毛泽东自韶山去广州主持农民运动讲习所，途经长沙，重游橘子洲，面对绚丽的秋景，回忆往昔的岁月，写下了这首气势磅礴的词。</a:t>
            </a:r>
          </a:p>
        </p:txBody>
      </p:sp>
      <p:pic>
        <p:nvPicPr>
          <p:cNvPr id="40965" name="Picture 5" descr="gg021">
            <a:hlinkClick r:id="" action="ppaction://noaction"/>
          </p:cNvPr>
          <p:cNvPicPr>
            <a:picLocks noGrp="1" noChangeAspect="1"/>
          </p:cNvPicPr>
          <p:nvPr>
            <p:ph sz="quarter" idx="3"/>
          </p:nvPr>
        </p:nvPicPr>
        <p:blipFill>
          <a:blip r:embed="rId3" cstate="print"/>
          <a:stretch>
            <a:fillRect/>
          </a:stretch>
        </p:blipFill>
        <p:spPr>
          <a:xfrm>
            <a:off x="7972425" y="6043613"/>
            <a:ext cx="703263" cy="554037"/>
          </a:xfrm>
          <a:noFill/>
          <a:ln>
            <a:noFill/>
          </a:ln>
        </p:spPr>
      </p:pic>
      <p:sp>
        <p:nvSpPr>
          <p:cNvPr id="2" name="内容占位符 1"/>
          <p:cNvSpPr>
            <a:spLocks noGrp="1"/>
          </p:cNvSpPr>
          <p:nvPr>
            <p:ph sz="quarter" idx="2"/>
          </p:nvPr>
        </p:nvSpPr>
        <p:spPr/>
        <p:txBody>
          <a:bodyPr/>
          <a:lstStyle/>
          <a:p>
            <a:endParaRPr lang="zh-CN" altLang="en-US"/>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0a2"/>
          <p:cNvPicPr>
            <a:picLocks noChangeAspect="1"/>
          </p:cNvPicPr>
          <p:nvPr/>
        </p:nvPicPr>
        <p:blipFill>
          <a:blip r:embed="rId2" cstate="print"/>
          <a:stretch>
            <a:fillRect/>
          </a:stretch>
        </p:blipFill>
        <p:spPr>
          <a:xfrm>
            <a:off x="6588125" y="5445125"/>
            <a:ext cx="1979613" cy="1246188"/>
          </a:xfrm>
          <a:prstGeom prst="rect">
            <a:avLst/>
          </a:prstGeom>
          <a:noFill/>
          <a:ln w="9525">
            <a:noFill/>
          </a:ln>
        </p:spPr>
      </p:pic>
      <p:sp>
        <p:nvSpPr>
          <p:cNvPr id="41987" name="Text Box 3"/>
          <p:cNvSpPr txBox="1"/>
          <p:nvPr/>
        </p:nvSpPr>
        <p:spPr>
          <a:xfrm>
            <a:off x="395288" y="476250"/>
            <a:ext cx="8497887" cy="5453063"/>
          </a:xfrm>
          <a:prstGeom prst="rect">
            <a:avLst/>
          </a:prstGeom>
          <a:noFill/>
          <a:ln w="9525">
            <a:noFill/>
          </a:ln>
        </p:spPr>
        <p:txBody>
          <a:bodyPr>
            <a:spAutoFit/>
          </a:bodyPr>
          <a:lstStyle/>
          <a:p>
            <a:pPr lvl="0" eaLnBrk="1" hangingPunct="1">
              <a:spcBef>
                <a:spcPct val="50000"/>
              </a:spcBef>
            </a:pPr>
            <a:r>
              <a:rPr lang="zh-CN" altLang="en-US" sz="3200" b="1" dirty="0">
                <a:latin typeface="楷体_GB2312" pitchFamily="49" charset="-122"/>
                <a:ea typeface="楷体_GB2312" pitchFamily="49" charset="-122"/>
              </a:rPr>
              <a:t>    上阕，重在写景，却处处寓情。</a:t>
            </a:r>
            <a:r>
              <a:rPr lang="zh-CN" altLang="en-US" sz="3200" b="1" dirty="0">
                <a:latin typeface="Arial" panose="020B0604020202020204" pitchFamily="34" charset="0"/>
                <a:ea typeface="楷体_GB2312" pitchFamily="49" charset="-122"/>
              </a:rPr>
              <a:t>“</a:t>
            </a:r>
            <a:r>
              <a:rPr lang="zh-CN" altLang="en-US" sz="3200" b="1" dirty="0">
                <a:latin typeface="楷体_GB2312" pitchFamily="49" charset="-122"/>
                <a:ea typeface="楷体_GB2312" pitchFamily="49" charset="-122"/>
              </a:rPr>
              <a:t>湘江秋景图</a:t>
            </a:r>
            <a:r>
              <a:rPr lang="zh-CN" altLang="en-US" sz="3200" b="1" dirty="0">
                <a:latin typeface="Arial" panose="020B0604020202020204" pitchFamily="34" charset="0"/>
                <a:ea typeface="楷体_GB2312" pitchFamily="49" charset="-122"/>
              </a:rPr>
              <a:t>”</a:t>
            </a:r>
            <a:r>
              <a:rPr lang="zh-CN" altLang="en-US" sz="3200" b="1" dirty="0">
                <a:latin typeface="楷体_GB2312" pitchFamily="49" charset="-122"/>
                <a:ea typeface="楷体_GB2312" pitchFamily="49" charset="-122"/>
              </a:rPr>
              <a:t>以词人为中心、江洲为背景，捕捉生机盎然的事物，构成绚丽壮美的画面，所写之景无不流露出激荡的思潮。红色的基调，既是枫林如火的再现，又寄寓着词人火热的革命情怀，有对祖国命运的乐观憧憬。万类</a:t>
            </a:r>
            <a:r>
              <a:rPr lang="zh-CN" altLang="en-US" sz="3200" b="1" dirty="0">
                <a:latin typeface="Arial" panose="020B0604020202020204" pitchFamily="34" charset="0"/>
                <a:ea typeface="楷体_GB2312" pitchFamily="49" charset="-122"/>
              </a:rPr>
              <a:t>“</a:t>
            </a:r>
            <a:r>
              <a:rPr lang="zh-CN" altLang="en-US" sz="3200" b="1" dirty="0">
                <a:latin typeface="楷体_GB2312" pitchFamily="49" charset="-122"/>
                <a:ea typeface="楷体_GB2312" pitchFamily="49" charset="-122"/>
              </a:rPr>
              <a:t>竞自由</a:t>
            </a:r>
            <a:r>
              <a:rPr lang="zh-CN" altLang="en-US" sz="3200" b="1" dirty="0">
                <a:latin typeface="Arial" panose="020B0604020202020204" pitchFamily="34" charset="0"/>
                <a:ea typeface="楷体_GB2312" pitchFamily="49" charset="-122"/>
              </a:rPr>
              <a:t>”</a:t>
            </a:r>
            <a:r>
              <a:rPr lang="zh-CN" altLang="en-US" sz="3200" b="1" dirty="0">
                <a:latin typeface="楷体_GB2312" pitchFamily="49" charset="-122"/>
                <a:ea typeface="楷体_GB2312" pitchFamily="49" charset="-122"/>
              </a:rPr>
              <a:t>，更包蕴了作者对自由解放的向往与追求。一个</a:t>
            </a:r>
            <a:r>
              <a:rPr lang="zh-CN" altLang="en-US" sz="3200" b="1" dirty="0">
                <a:latin typeface="Arial" panose="020B0604020202020204" pitchFamily="34" charset="0"/>
                <a:ea typeface="楷体_GB2312" pitchFamily="49" charset="-122"/>
              </a:rPr>
              <a:t>“</a:t>
            </a:r>
            <a:r>
              <a:rPr lang="zh-CN" altLang="en-US" sz="3200" b="1" dirty="0">
                <a:latin typeface="楷体_GB2312" pitchFamily="49" charset="-122"/>
                <a:ea typeface="楷体_GB2312" pitchFamily="49" charset="-122"/>
              </a:rPr>
              <a:t>怅</a:t>
            </a:r>
            <a:r>
              <a:rPr lang="zh-CN" altLang="en-US" sz="3200" b="1" dirty="0">
                <a:latin typeface="Arial" panose="020B0604020202020204" pitchFamily="34" charset="0"/>
                <a:ea typeface="楷体_GB2312" pitchFamily="49" charset="-122"/>
              </a:rPr>
              <a:t>”</a:t>
            </a:r>
            <a:r>
              <a:rPr lang="zh-CN" altLang="en-US" sz="3200" b="1" dirty="0">
                <a:latin typeface="楷体_GB2312" pitchFamily="49" charset="-122"/>
                <a:ea typeface="楷体_GB2312" pitchFamily="49" charset="-122"/>
              </a:rPr>
              <a:t>字，将奔来之景收束，由眼前之景到心中之志，词人自然地思索祖国命运和革命前途，提出</a:t>
            </a:r>
            <a:r>
              <a:rPr lang="zh-CN" altLang="en-US" sz="3200" b="1" dirty="0">
                <a:latin typeface="Arial" panose="020B0604020202020204" pitchFamily="34" charset="0"/>
                <a:ea typeface="楷体_GB2312" pitchFamily="49" charset="-122"/>
              </a:rPr>
              <a:t>“</a:t>
            </a:r>
            <a:r>
              <a:rPr lang="zh-CN" altLang="en-US" sz="3200" b="1" dirty="0">
                <a:latin typeface="楷体_GB2312" pitchFamily="49" charset="-122"/>
                <a:ea typeface="楷体_GB2312" pitchFamily="49" charset="-122"/>
              </a:rPr>
              <a:t>谁主沉浮</a:t>
            </a:r>
            <a:r>
              <a:rPr lang="zh-CN" altLang="en-US" sz="3200" b="1" dirty="0">
                <a:latin typeface="Arial" panose="020B0604020202020204" pitchFamily="34" charset="0"/>
                <a:ea typeface="楷体_GB2312" pitchFamily="49" charset="-122"/>
              </a:rPr>
              <a:t>”</a:t>
            </a:r>
            <a:r>
              <a:rPr lang="zh-CN" altLang="en-US" sz="3200" b="1" dirty="0">
                <a:latin typeface="楷体_GB2312" pitchFamily="49" charset="-122"/>
                <a:ea typeface="楷体_GB2312" pitchFamily="49" charset="-122"/>
              </a:rPr>
              <a:t>的重大命题，转而进入下阕的抒怀。 </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p:nvPr/>
        </p:nvSpPr>
        <p:spPr>
          <a:xfrm>
            <a:off x="395288" y="768350"/>
            <a:ext cx="8604250" cy="4965700"/>
          </a:xfrm>
          <a:prstGeom prst="rect">
            <a:avLst/>
          </a:prstGeom>
          <a:noFill/>
          <a:ln w="9525">
            <a:noFill/>
          </a:ln>
        </p:spPr>
        <p:txBody>
          <a:bodyPr>
            <a:spAutoFit/>
          </a:bodyPr>
          <a:lstStyle/>
          <a:p>
            <a:pPr lvl="0" eaLnBrk="1" hangingPunct="1"/>
            <a:r>
              <a:rPr lang="zh-CN" altLang="en-US" sz="3200" b="1" dirty="0">
                <a:latin typeface="楷体_GB2312" pitchFamily="49" charset="-122"/>
                <a:ea typeface="楷体_GB2312" pitchFamily="49" charset="-122"/>
              </a:rPr>
              <a:t>    下阕，叙事为主，依事抒情，情中显志，艺术地回答了词人自我的发问：革命青年以及觉醒抗争的民众来主宰这个世界。</a:t>
            </a:r>
            <a:r>
              <a:rPr lang="zh-CN" altLang="en-US" sz="3200" b="1" dirty="0">
                <a:latin typeface="Arial" panose="020B0604020202020204" pitchFamily="34" charset="0"/>
                <a:ea typeface="楷体_GB2312" pitchFamily="49" charset="-122"/>
              </a:rPr>
              <a:t>“</a:t>
            </a:r>
            <a:r>
              <a:rPr lang="zh-CN" altLang="en-US" sz="3200" b="1" dirty="0">
                <a:latin typeface="楷体_GB2312" pitchFamily="49" charset="-122"/>
                <a:ea typeface="楷体_GB2312" pitchFamily="49" charset="-122"/>
              </a:rPr>
              <a:t>峥嵘岁月图</a:t>
            </a:r>
            <a:r>
              <a:rPr lang="zh-CN" altLang="en-US" sz="3200" b="1" dirty="0">
                <a:latin typeface="Arial" panose="020B0604020202020204" pitchFamily="34" charset="0"/>
                <a:ea typeface="楷体_GB2312" pitchFamily="49" charset="-122"/>
              </a:rPr>
              <a:t>”</a:t>
            </a:r>
            <a:r>
              <a:rPr lang="zh-CN" altLang="en-US" sz="3200" b="1" dirty="0">
                <a:latin typeface="楷体_GB2312" pitchFamily="49" charset="-122"/>
                <a:ea typeface="楷体_GB2312" pitchFamily="49" charset="-122"/>
              </a:rPr>
              <a:t>由</a:t>
            </a:r>
            <a:r>
              <a:rPr lang="zh-CN" altLang="en-US" sz="3200" b="1" dirty="0">
                <a:latin typeface="Arial" panose="020B0604020202020204" pitchFamily="34" charset="0"/>
                <a:ea typeface="楷体_GB2312" pitchFamily="49" charset="-122"/>
              </a:rPr>
              <a:t>“</a:t>
            </a:r>
            <a:r>
              <a:rPr lang="zh-CN" altLang="en-US" sz="3200" b="1" dirty="0">
                <a:latin typeface="楷体_GB2312" pitchFamily="49" charset="-122"/>
                <a:ea typeface="楷体_GB2312" pitchFamily="49" charset="-122"/>
              </a:rPr>
              <a:t>忆</a:t>
            </a:r>
            <a:r>
              <a:rPr lang="zh-CN" altLang="en-US" sz="3200" b="1" dirty="0">
                <a:latin typeface="Arial" panose="020B0604020202020204" pitchFamily="34" charset="0"/>
                <a:ea typeface="楷体_GB2312" pitchFamily="49" charset="-122"/>
              </a:rPr>
              <a:t>”</a:t>
            </a:r>
            <a:r>
              <a:rPr lang="zh-CN" altLang="en-US" sz="3200" b="1" dirty="0">
                <a:latin typeface="楷体_GB2312" pitchFamily="49" charset="-122"/>
                <a:ea typeface="楷体_GB2312" pitchFamily="49" charset="-122"/>
              </a:rPr>
              <a:t>字统领，描绘了早期革命者的群体英雄形象。其中，</a:t>
            </a:r>
            <a:r>
              <a:rPr lang="zh-CN" altLang="en-US" sz="3200" b="1" dirty="0">
                <a:latin typeface="Arial" panose="020B0604020202020204" pitchFamily="34" charset="0"/>
                <a:ea typeface="楷体_GB2312" pitchFamily="49" charset="-122"/>
              </a:rPr>
              <a:t>“</a:t>
            </a:r>
            <a:r>
              <a:rPr lang="zh-CN" altLang="en-US" sz="3200" b="1" dirty="0">
                <a:latin typeface="楷体_GB2312" pitchFamily="49" charset="-122"/>
                <a:ea typeface="楷体_GB2312" pitchFamily="49" charset="-122"/>
              </a:rPr>
              <a:t>中流击水</a:t>
            </a:r>
            <a:r>
              <a:rPr lang="zh-CN" altLang="en-US" sz="3200" b="1" dirty="0">
                <a:latin typeface="Arial" panose="020B0604020202020204" pitchFamily="34" charset="0"/>
                <a:ea typeface="楷体_GB2312" pitchFamily="49" charset="-122"/>
              </a:rPr>
              <a:t>”</a:t>
            </a:r>
            <a:r>
              <a:rPr lang="zh-CN" altLang="en-US" sz="3200" b="1" dirty="0">
                <a:latin typeface="楷体_GB2312" pitchFamily="49" charset="-122"/>
                <a:ea typeface="楷体_GB2312" pitchFamily="49" charset="-122"/>
              </a:rPr>
              <a:t>为我们展示了一种奋勇进击，劈波斩浪的人生境界，艺术回答了上阕的问题。 </a:t>
            </a:r>
          </a:p>
          <a:p>
            <a:pPr lvl="0" eaLnBrk="1" hangingPunct="1"/>
            <a:r>
              <a:rPr lang="zh-CN" altLang="en-US" sz="3200" b="1" dirty="0">
                <a:latin typeface="楷体_GB2312" pitchFamily="49" charset="-122"/>
                <a:ea typeface="楷体_GB2312" pitchFamily="49" charset="-122"/>
              </a:rPr>
              <a:t>    全词由景到情，由实到虚，由自然情趣到人生哲理，逐层推进，步步深入，诗情得到了酣畅淋漓的表达。</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 Box 2"/>
          <p:cNvSpPr txBox="1"/>
          <p:nvPr/>
        </p:nvSpPr>
        <p:spPr>
          <a:xfrm>
            <a:off x="323850" y="1081088"/>
            <a:ext cx="8388350" cy="3140075"/>
          </a:xfrm>
          <a:prstGeom prst="rect">
            <a:avLst/>
          </a:prstGeom>
          <a:noFill/>
          <a:ln w="9525">
            <a:noFill/>
          </a:ln>
        </p:spPr>
        <p:txBody>
          <a:bodyPr>
            <a:spAutoFit/>
          </a:bodyPr>
          <a:lstStyle/>
          <a:p>
            <a:pPr lvl="0" eaLnBrk="1" hangingPunct="1">
              <a:spcBef>
                <a:spcPct val="50000"/>
              </a:spcBef>
            </a:pPr>
            <a:r>
              <a:rPr lang="zh-CN" altLang="en-US" sz="4000" b="1" dirty="0">
                <a:solidFill>
                  <a:srgbClr val="000000"/>
                </a:solidFill>
                <a:latin typeface="华文行楷"/>
                <a:ea typeface="楷体_GB2312" pitchFamily="49" charset="-122"/>
              </a:rPr>
              <a:t>　　</a:t>
            </a:r>
            <a:r>
              <a:rPr lang="en-US" altLang="zh-CN" sz="4000" b="1" dirty="0">
                <a:solidFill>
                  <a:srgbClr val="000000"/>
                </a:solidFill>
                <a:latin typeface="华文行楷"/>
                <a:ea typeface="楷体_GB2312" pitchFamily="49" charset="-122"/>
              </a:rPr>
              <a:t>《</a:t>
            </a:r>
            <a:r>
              <a:rPr lang="zh-CN" altLang="en-US" sz="4000" b="1" dirty="0">
                <a:solidFill>
                  <a:srgbClr val="000000"/>
                </a:solidFill>
                <a:latin typeface="华文行楷"/>
                <a:ea typeface="楷体_GB2312" pitchFamily="49" charset="-122"/>
              </a:rPr>
              <a:t>沁园春　长沙</a:t>
            </a:r>
            <a:r>
              <a:rPr lang="en-US" altLang="zh-CN" sz="4000" b="1" dirty="0">
                <a:solidFill>
                  <a:srgbClr val="000000"/>
                </a:solidFill>
                <a:latin typeface="华文行楷"/>
                <a:ea typeface="楷体_GB2312" pitchFamily="49" charset="-122"/>
              </a:rPr>
              <a:t>》</a:t>
            </a:r>
            <a:r>
              <a:rPr lang="zh-CN" altLang="en-US" sz="4000" b="1" dirty="0">
                <a:solidFill>
                  <a:srgbClr val="000000"/>
                </a:solidFill>
                <a:latin typeface="Verdana" panose="020B0604030504040204" pitchFamily="34" charset="0"/>
                <a:ea typeface="楷体_GB2312" pitchFamily="49" charset="-122"/>
              </a:rPr>
              <a:t>全词通过对长沙深秋景色的描绘和对青年时代革命斗争生活的回忆，抒写革命青年以天下为己任，蔑视腐朽统治者，改造旧中国的壮志豪情。</a:t>
            </a:r>
            <a:endParaRPr lang="zh-CN" altLang="en-US" sz="4000" b="1" dirty="0">
              <a:solidFill>
                <a:srgbClr val="000000"/>
              </a:solidFill>
              <a:latin typeface="华文行楷"/>
              <a:ea typeface="楷体_GB2312" pitchFamily="49" charset="-122"/>
            </a:endParaRPr>
          </a:p>
        </p:txBody>
      </p:sp>
      <p:sp>
        <p:nvSpPr>
          <p:cNvPr id="44035" name="WordArt 3"/>
          <p:cNvSpPr/>
          <p:nvPr/>
        </p:nvSpPr>
        <p:spPr>
          <a:xfrm>
            <a:off x="3657600" y="4437063"/>
            <a:ext cx="3290888" cy="647700"/>
          </a:xfrm>
          <a:prstGeom prst="rect">
            <a:avLst/>
          </a:prstGeom>
        </p:spPr>
        <p:txBody>
          <a:bodyPr wrap="none" fromWordArt="1">
            <a:prstTxWarp prst="textPlain">
              <a:avLst>
                <a:gd name="adj" fmla="val 50000"/>
              </a:avLst>
            </a:prstTxWarp>
            <a:normAutofit/>
          </a:bodyPr>
          <a:lstStyle/>
          <a:p>
            <a:pPr algn="ctr" eaLnBrk="0" hangingPunct="0"/>
            <a:r>
              <a:rPr lang="zh-CN" altLang="en-US" sz="3600" i="1">
                <a:ln w="9525" cap="flat" cmpd="sng">
                  <a:solidFill>
                    <a:srgbClr val="000000"/>
                  </a:solidFill>
                  <a:prstDash val="solid"/>
                  <a:headEnd type="none" w="med" len="med"/>
                  <a:tailEnd type="none" w="med" len="med"/>
                </a:ln>
                <a:solidFill>
                  <a:srgbClr val="FF6600"/>
                </a:solidFill>
                <a:effectLst>
                  <a:outerShdw dist="35921" dir="2699999" algn="ctr" rotWithShape="0">
                    <a:srgbClr val="808080">
                      <a:alpha val="79999"/>
                    </a:srgbClr>
                  </a:outerShdw>
                </a:effectLst>
                <a:latin typeface="宋体" panose="02010600030101010101" pitchFamily="2" charset="-122"/>
                <a:ea typeface="宋体" panose="02010600030101010101" pitchFamily="2" charset="-122"/>
              </a:rPr>
              <a:t>全词主旨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7586"/>
                                        </p:tgtEl>
                                        <p:attrNameLst>
                                          <p:attrName>style.visibility</p:attrName>
                                        </p:attrNameLst>
                                      </p:cBhvr>
                                      <p:to>
                                        <p:strVal val="visible"/>
                                      </p:to>
                                    </p:set>
                                    <p:anim calcmode="discrete" valueType="clr">
                                      <p:cBhvr override="childStyle">
                                        <p:cTn id="7" dur="80"/>
                                        <p:tgtEl>
                                          <p:spTgt spid="6758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7586"/>
                                        </p:tgtEl>
                                        <p:attrNameLst>
                                          <p:attrName>fillcolor</p:attrName>
                                        </p:attrNameLst>
                                      </p:cBhvr>
                                      <p:tavLst>
                                        <p:tav tm="0">
                                          <p:val>
                                            <p:clrVal>
                                              <a:schemeClr val="accent2"/>
                                            </p:clrVal>
                                          </p:val>
                                        </p:tav>
                                        <p:tav tm="50000">
                                          <p:val>
                                            <p:clrVal>
                                              <a:schemeClr val="hlink"/>
                                            </p:clrVal>
                                          </p:val>
                                        </p:tav>
                                      </p:tavLst>
                                    </p:anim>
                                    <p:set>
                                      <p:cBhvr>
                                        <p:cTn id="9" dur="80"/>
                                        <p:tgtEl>
                                          <p:spTgt spid="6758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9257874_39257874_1412403959367"/>
          <p:cNvPicPr>
            <a:picLocks noChangeAspect="1"/>
          </p:cNvPicPr>
          <p:nvPr/>
        </p:nvPicPr>
        <p:blipFill>
          <a:blip r:embed="rId2" cstate="print"/>
          <a:stretch>
            <a:fillRect/>
          </a:stretch>
        </p:blipFill>
        <p:spPr>
          <a:xfrm>
            <a:off x="155575" y="39370"/>
            <a:ext cx="8832850" cy="6725285"/>
          </a:xfrm>
          <a:prstGeom prst="rect">
            <a:avLst/>
          </a:prstGeom>
        </p:spPr>
      </p:pic>
      <p:sp>
        <p:nvSpPr>
          <p:cNvPr id="45058" name="矩形 323587"/>
          <p:cNvSpPr/>
          <p:nvPr/>
        </p:nvSpPr>
        <p:spPr>
          <a:xfrm>
            <a:off x="699135" y="191770"/>
            <a:ext cx="6092190" cy="2371090"/>
          </a:xfrm>
          <a:prstGeom prst="rect">
            <a:avLst/>
          </a:prstGeom>
          <a:noFill/>
          <a:ln w="9525">
            <a:noFill/>
          </a:ln>
        </p:spPr>
        <p:txBody>
          <a:bodyPr wrap="square">
            <a:spAutoFit/>
          </a:bodyPr>
          <a:lstStyle/>
          <a:p>
            <a:pPr lvl="0" eaLnBrk="1" hangingPunct="1">
              <a:lnSpc>
                <a:spcPct val="170000"/>
              </a:lnSpc>
            </a:pPr>
            <a:r>
              <a:rPr lang="en-US" altLang="zh-CN" sz="3600" dirty="0">
                <a:solidFill>
                  <a:srgbClr val="0000FF"/>
                </a:solidFill>
                <a:latin typeface="黑体" panose="02010609060101010101" pitchFamily="49" charset="-122"/>
                <a:ea typeface="黑体" panose="02010609060101010101" pitchFamily="49" charset="-122"/>
              </a:rPr>
              <a:t> </a:t>
            </a:r>
            <a:r>
              <a:rPr lang="zh-CN" altLang="en-US" sz="4400" dirty="0">
                <a:solidFill>
                  <a:srgbClr val="C00000"/>
                </a:solidFill>
                <a:latin typeface="黑体" panose="02010609060101010101" pitchFamily="49" charset="-122"/>
                <a:ea typeface="黑体" panose="02010609060101010101" pitchFamily="49" charset="-122"/>
              </a:rPr>
              <a:t>卜算子 咏梅</a:t>
            </a:r>
          </a:p>
          <a:p>
            <a:pPr lvl="0" algn="r" eaLnBrk="1" hangingPunct="1">
              <a:lnSpc>
                <a:spcPct val="170000"/>
              </a:lnSpc>
            </a:pPr>
            <a:r>
              <a:rPr lang="en-US" altLang="zh-CN" sz="4400" dirty="0">
                <a:solidFill>
                  <a:srgbClr val="C00000"/>
                </a:solidFill>
                <a:latin typeface="黑体" panose="02010609060101010101" pitchFamily="49" charset="-122"/>
                <a:ea typeface="黑体" panose="02010609060101010101" pitchFamily="49" charset="-122"/>
              </a:rPr>
              <a:t>—</a:t>
            </a:r>
            <a:r>
              <a:rPr lang="zh-CN" altLang="en-US" sz="4400" dirty="0">
                <a:solidFill>
                  <a:srgbClr val="C00000"/>
                </a:solidFill>
                <a:latin typeface="黑体" panose="02010609060101010101" pitchFamily="49" charset="-122"/>
                <a:ea typeface="黑体" panose="02010609060101010101" pitchFamily="49" charset="-122"/>
              </a:rPr>
              <a:t>毛泽东</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标题 318465"/>
          <p:cNvSpPr>
            <a:spLocks noGrp="1"/>
          </p:cNvSpPr>
          <p:nvPr>
            <p:ph type="title" sz="quarter"/>
          </p:nvPr>
        </p:nvSpPr>
        <p:spPr>
          <a:xfrm>
            <a:off x="508000" y="803275"/>
            <a:ext cx="8347075" cy="579438"/>
          </a:xfrm>
          <a:prstGeom prst="rect">
            <a:avLst/>
          </a:prstGeom>
          <a:noFill/>
          <a:ln>
            <a:noFill/>
          </a:ln>
        </p:spPr>
        <p:txBody>
          <a:bodyPr>
            <a:spAutoFit/>
          </a:bodyPr>
          <a:lstStyle/>
          <a:p>
            <a:pPr eaLnBrk="1" hangingPunct="1"/>
            <a:r>
              <a:rPr lang="zh-CN" altLang="en-US" sz="3200" dirty="0">
                <a:solidFill>
                  <a:srgbClr val="CC00FF"/>
                </a:solidFill>
                <a:ea typeface="隶书" pitchFamily="49" charset="-122"/>
              </a:rPr>
              <a:t>宝剑锋从磨砺出，梅花香自苦寒来</a:t>
            </a:r>
          </a:p>
        </p:txBody>
      </p:sp>
      <p:pic>
        <p:nvPicPr>
          <p:cNvPr id="318467" name="内容占位符 318466" descr="待到山花烂漫时2"/>
          <p:cNvPicPr>
            <a:picLocks noGrp="1" noChangeAspect="1"/>
          </p:cNvPicPr>
          <p:nvPr>
            <p:ph sz="quarter"/>
          </p:nvPr>
        </p:nvPicPr>
        <p:blipFill>
          <a:blip r:embed="rId2" cstate="print"/>
          <a:stretch>
            <a:fillRect/>
          </a:stretch>
        </p:blipFill>
        <p:spPr>
          <a:xfrm>
            <a:off x="1065213" y="3959225"/>
            <a:ext cx="3313112" cy="2209800"/>
          </a:xfrm>
          <a:prstGeom prst="rect">
            <a:avLst/>
          </a:prstGeom>
          <a:solidFill>
            <a:srgbClr val="FFFFFF"/>
          </a:solidFill>
          <a:ln w="9525">
            <a:noFill/>
          </a:ln>
        </p:spPr>
      </p:pic>
      <p:pic>
        <p:nvPicPr>
          <p:cNvPr id="318468" name="内容占位符 318467" descr="showpic"/>
          <p:cNvPicPr>
            <a:picLocks noGrp="1" noChangeAspect="1"/>
          </p:cNvPicPr>
          <p:nvPr>
            <p:ph sz="quarter"/>
          </p:nvPr>
        </p:nvPicPr>
        <p:blipFill>
          <a:blip r:embed="rId3" cstate="print"/>
          <a:stretch>
            <a:fillRect/>
          </a:stretch>
        </p:blipFill>
        <p:spPr>
          <a:xfrm>
            <a:off x="1065213" y="1598613"/>
            <a:ext cx="3313112" cy="2185987"/>
          </a:xfrm>
          <a:prstGeom prst="rect">
            <a:avLst/>
          </a:prstGeom>
          <a:solidFill>
            <a:srgbClr val="FFFFFF"/>
          </a:solidFill>
          <a:ln w="9525">
            <a:noFill/>
          </a:ln>
        </p:spPr>
      </p:pic>
      <p:pic>
        <p:nvPicPr>
          <p:cNvPr id="318469" name="内容占位符 318468" descr="梅花"/>
          <p:cNvPicPr>
            <a:picLocks noGrp="1" noChangeAspect="1"/>
          </p:cNvPicPr>
          <p:nvPr>
            <p:ph sz="quarter"/>
          </p:nvPr>
        </p:nvPicPr>
        <p:blipFill>
          <a:blip r:embed="rId4" cstate="print"/>
          <a:stretch>
            <a:fillRect/>
          </a:stretch>
        </p:blipFill>
        <p:spPr>
          <a:xfrm>
            <a:off x="4878388" y="1589088"/>
            <a:ext cx="3298825" cy="2187575"/>
          </a:xfrm>
          <a:prstGeom prst="rect">
            <a:avLst/>
          </a:prstGeom>
          <a:solidFill>
            <a:srgbClr val="FFFFFF"/>
          </a:solidFill>
          <a:ln w="9525">
            <a:noFill/>
          </a:ln>
        </p:spPr>
      </p:pic>
      <p:pic>
        <p:nvPicPr>
          <p:cNvPr id="318470" name="内容占位符 318469" descr="梅花2"/>
          <p:cNvPicPr>
            <a:picLocks noGrp="1" noChangeAspect="1"/>
          </p:cNvPicPr>
          <p:nvPr>
            <p:ph sz="quarter"/>
          </p:nvPr>
        </p:nvPicPr>
        <p:blipFill>
          <a:blip r:embed="rId5" cstate="print"/>
          <a:stretch>
            <a:fillRect/>
          </a:stretch>
        </p:blipFill>
        <p:spPr>
          <a:xfrm>
            <a:off x="4878388" y="3944938"/>
            <a:ext cx="3313112" cy="2222500"/>
          </a:xfrm>
          <a:prstGeom prst="rect">
            <a:avLst/>
          </a:prstGeom>
          <a:solidFill>
            <a:srgbClr val="FFFFFF"/>
          </a:solid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84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84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846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184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文本框 72708"/>
          <p:cNvSpPr txBox="1"/>
          <p:nvPr/>
        </p:nvSpPr>
        <p:spPr>
          <a:xfrm>
            <a:off x="1057275" y="2038350"/>
            <a:ext cx="6945313" cy="2282825"/>
          </a:xfrm>
          <a:prstGeom prst="rect">
            <a:avLst/>
          </a:prstGeom>
          <a:noFill/>
          <a:ln w="9525">
            <a:noFill/>
          </a:ln>
        </p:spPr>
        <p:txBody>
          <a:bodyPr>
            <a:spAutoFit/>
          </a:bodyPr>
          <a:lstStyle/>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1.</a:t>
            </a:r>
            <a:r>
              <a:rPr lang="zh-CN" altLang="en-US" sz="2400" b="1" dirty="0">
                <a:solidFill>
                  <a:srgbClr val="0000FF"/>
                </a:solidFill>
                <a:latin typeface="宋体" panose="02010600030101010101" pitchFamily="2" charset="-122"/>
                <a:ea typeface="宋体" panose="02010600030101010101" pitchFamily="2" charset="-122"/>
              </a:rPr>
              <a:t>有感情地朗读并背诵诗歌。</a:t>
            </a:r>
          </a:p>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2.</a:t>
            </a:r>
            <a:r>
              <a:rPr lang="zh-CN" altLang="en-US" sz="2400" b="1" dirty="0">
                <a:solidFill>
                  <a:srgbClr val="0000FF"/>
                </a:solidFill>
                <a:latin typeface="宋体" panose="02010600030101010101" pitchFamily="2" charset="-122"/>
                <a:ea typeface="宋体" panose="02010600030101010101" pitchFamily="2" charset="-122"/>
              </a:rPr>
              <a:t>品味诗歌精炼优美的语言。</a:t>
            </a:r>
          </a:p>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3.</a:t>
            </a:r>
            <a:r>
              <a:rPr lang="zh-CN" altLang="en-US" sz="2400" b="1" dirty="0">
                <a:solidFill>
                  <a:srgbClr val="0000FF"/>
                </a:solidFill>
                <a:latin typeface="宋体" panose="02010600030101010101" pitchFamily="2" charset="-122"/>
                <a:ea typeface="宋体" panose="02010600030101010101" pitchFamily="2" charset="-122"/>
              </a:rPr>
              <a:t>感悟毛泽东的革命乐观主义精神和谦逊的作风。</a:t>
            </a:r>
          </a:p>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4.</a:t>
            </a:r>
            <a:r>
              <a:rPr lang="zh-CN" altLang="en-US" sz="2400" b="1" dirty="0">
                <a:solidFill>
                  <a:srgbClr val="0000FF"/>
                </a:solidFill>
                <a:latin typeface="宋体" panose="02010600030101010101" pitchFamily="2" charset="-122"/>
                <a:ea typeface="宋体" panose="02010600030101010101" pitchFamily="2" charset="-122"/>
              </a:rPr>
              <a:t>比较阅读两首词的异同点。</a:t>
            </a:r>
          </a:p>
        </p:txBody>
      </p:sp>
      <p:pic>
        <p:nvPicPr>
          <p:cNvPr id="47107" name="图片 72720" descr="学习目标"/>
          <p:cNvPicPr>
            <a:picLocks noChangeAspect="1"/>
          </p:cNvPicPr>
          <p:nvPr/>
        </p:nvPicPr>
        <p:blipFill>
          <a:blip r:embed="rId2" cstate="print"/>
          <a:srcRect l="3827" t="12903" r="8109" b="8646"/>
          <a:stretch>
            <a:fillRect/>
          </a:stretch>
        </p:blipFill>
        <p:spPr>
          <a:xfrm>
            <a:off x="2182813" y="1008063"/>
            <a:ext cx="3922712" cy="1025525"/>
          </a:xfrm>
          <a:prstGeom prst="rect">
            <a:avLst/>
          </a:prstGeom>
          <a:noFill/>
          <a:ln w="9525">
            <a:noFill/>
          </a:ln>
        </p:spPr>
      </p:pic>
      <p:pic>
        <p:nvPicPr>
          <p:cNvPr id="47108" name="图片 72723" descr="1106401728_0LaWvt"/>
          <p:cNvPicPr>
            <a:picLocks noChangeAspect="1"/>
          </p:cNvPicPr>
          <p:nvPr/>
        </p:nvPicPr>
        <p:blipFill>
          <a:blip r:embed="rId3" cstate="print"/>
          <a:stretch>
            <a:fillRect/>
          </a:stretch>
        </p:blipFill>
        <p:spPr>
          <a:xfrm>
            <a:off x="1263650" y="4373563"/>
            <a:ext cx="6484938" cy="1811337"/>
          </a:xfrm>
          <a:prstGeom prst="rect">
            <a:avLst/>
          </a:prstGeom>
          <a:noFill/>
          <a:ln w="9525">
            <a:noFill/>
          </a:ln>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1" name="文本框 26630"/>
          <p:cNvSpPr txBox="1"/>
          <p:nvPr/>
        </p:nvSpPr>
        <p:spPr>
          <a:xfrm>
            <a:off x="500063" y="1728788"/>
            <a:ext cx="4170362" cy="3925887"/>
          </a:xfrm>
          <a:prstGeom prst="rect">
            <a:avLst/>
          </a:prstGeom>
          <a:noFill/>
          <a:ln w="9525">
            <a:noFill/>
          </a:ln>
        </p:spPr>
        <p:txBody>
          <a:bodyPr>
            <a:spAutoFit/>
          </a:bodyPr>
          <a:lstStyle/>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    </a:t>
            </a:r>
            <a:r>
              <a:rPr lang="zh-CN" altLang="en-US" sz="2400" b="1" dirty="0">
                <a:solidFill>
                  <a:srgbClr val="0000FF"/>
                </a:solidFill>
                <a:latin typeface="宋体" panose="02010600030101010101" pitchFamily="2" charset="-122"/>
                <a:ea typeface="宋体" panose="02010600030101010101" pitchFamily="2" charset="-122"/>
              </a:rPr>
              <a:t>该词写于</a:t>
            </a:r>
            <a:r>
              <a:rPr lang="en-US" altLang="zh-CN" sz="2400" b="1" dirty="0">
                <a:solidFill>
                  <a:srgbClr val="0000FF"/>
                </a:solidFill>
                <a:latin typeface="宋体" panose="02010600030101010101" pitchFamily="2" charset="-122"/>
                <a:ea typeface="宋体" panose="02010600030101010101" pitchFamily="2" charset="-122"/>
              </a:rPr>
              <a:t>1961</a:t>
            </a:r>
            <a:r>
              <a:rPr lang="zh-CN" altLang="en-US" sz="2400" b="1" dirty="0">
                <a:solidFill>
                  <a:srgbClr val="0000FF"/>
                </a:solidFill>
                <a:latin typeface="宋体" panose="02010600030101010101" pitchFamily="2" charset="-122"/>
                <a:ea typeface="宋体" panose="02010600030101010101" pitchFamily="2" charset="-122"/>
              </a:rPr>
              <a:t>年</a:t>
            </a:r>
            <a:r>
              <a:rPr lang="en-US" altLang="zh-CN" sz="2400" b="1" dirty="0">
                <a:solidFill>
                  <a:srgbClr val="0000FF"/>
                </a:solidFill>
                <a:latin typeface="宋体" panose="02010600030101010101" pitchFamily="2" charset="-122"/>
                <a:ea typeface="宋体" panose="02010600030101010101" pitchFamily="2" charset="-122"/>
              </a:rPr>
              <a:t>12</a:t>
            </a:r>
            <a:r>
              <a:rPr lang="zh-CN" altLang="en-US" sz="2400" b="1" dirty="0">
                <a:solidFill>
                  <a:srgbClr val="0000FF"/>
                </a:solidFill>
                <a:latin typeface="宋体" panose="02010600030101010101" pitchFamily="2" charset="-122"/>
                <a:ea typeface="宋体" panose="02010600030101010101" pitchFamily="2" charset="-122"/>
              </a:rPr>
              <a:t>月，当时正值三年自然灾害时期，国际上的反华势力也十分猖獗，新中国面临着严峻的考验。即使如此，作者仍然保持着革命乐观主义精神和战胜一切困难的决心和信心。</a:t>
            </a:r>
          </a:p>
        </p:txBody>
      </p:sp>
      <p:pic>
        <p:nvPicPr>
          <p:cNvPr id="48131" name="图片 26647" descr="图片4"/>
          <p:cNvPicPr>
            <a:picLocks noChangeAspect="1"/>
          </p:cNvPicPr>
          <p:nvPr/>
        </p:nvPicPr>
        <p:blipFill>
          <a:blip r:embed="rId2" cstate="print">
            <a:clrChange>
              <a:clrFrom>
                <a:srgbClr val="FFFFFF"/>
              </a:clrFrom>
              <a:clrTo>
                <a:srgbClr val="FFFFFF">
                  <a:alpha val="0"/>
                </a:srgbClr>
              </a:clrTo>
            </a:clrChange>
          </a:blip>
          <a:srcRect t="36661"/>
          <a:stretch>
            <a:fillRect/>
          </a:stretch>
        </p:blipFill>
        <p:spPr>
          <a:xfrm>
            <a:off x="849313" y="928688"/>
            <a:ext cx="2797175" cy="644525"/>
          </a:xfrm>
          <a:prstGeom prst="rect">
            <a:avLst/>
          </a:prstGeom>
          <a:noFill/>
          <a:ln w="9525">
            <a:noFill/>
          </a:ln>
        </p:spPr>
      </p:pic>
      <p:pic>
        <p:nvPicPr>
          <p:cNvPr id="48132" name="图片 26653" descr="1131788302a"/>
          <p:cNvPicPr>
            <a:picLocks noChangeAspect="1"/>
          </p:cNvPicPr>
          <p:nvPr/>
        </p:nvPicPr>
        <p:blipFill>
          <a:blip r:embed="rId3" cstate="print"/>
          <a:stretch>
            <a:fillRect/>
          </a:stretch>
        </p:blipFill>
        <p:spPr>
          <a:xfrm>
            <a:off x="4773613" y="1963738"/>
            <a:ext cx="3884612" cy="35718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文本框 119809"/>
          <p:cNvSpPr txBox="1"/>
          <p:nvPr/>
        </p:nvSpPr>
        <p:spPr>
          <a:xfrm>
            <a:off x="522923" y="1771333"/>
            <a:ext cx="8097837" cy="4323715"/>
          </a:xfrm>
          <a:prstGeom prst="rect">
            <a:avLst/>
          </a:prstGeom>
          <a:solidFill>
            <a:schemeClr val="accent3">
              <a:alpha val="79000"/>
            </a:schemeClr>
          </a:solidFill>
          <a:ln w="9525">
            <a:noFill/>
          </a:ln>
        </p:spPr>
        <p:txBody>
          <a:bodyPr>
            <a:spAutoFit/>
          </a:bodyPr>
          <a:lstStyle/>
          <a:p>
            <a:pPr lvl="0" eaLnBrk="1" hangingPunct="1">
              <a:spcBef>
                <a:spcPct val="50000"/>
              </a:spcBef>
            </a:pPr>
            <a:r>
              <a:rPr lang="en-US" altLang="zh-CN" sz="2400" b="1" dirty="0">
                <a:solidFill>
                  <a:schemeClr val="tx1">
                    <a:lumMod val="65000"/>
                    <a:lumOff val="35000"/>
                  </a:schemeClr>
                </a:solidFill>
                <a:latin typeface="楷体_GB2312" pitchFamily="49" charset="-122"/>
                <a:ea typeface="隶书" pitchFamily="49" charset="-122"/>
              </a:rPr>
              <a:t>《</a:t>
            </a:r>
            <a:r>
              <a:rPr lang="zh-CN" altLang="en-US" sz="2400" b="1" dirty="0">
                <a:solidFill>
                  <a:schemeClr val="tx1">
                    <a:lumMod val="65000"/>
                    <a:lumOff val="35000"/>
                  </a:schemeClr>
                </a:solidFill>
                <a:latin typeface="楷体_GB2312" pitchFamily="49" charset="-122"/>
                <a:ea typeface="隶书" pitchFamily="49" charset="-122"/>
              </a:rPr>
              <a:t>沁园春</a:t>
            </a:r>
            <a:r>
              <a:rPr lang="en-US" altLang="zh-CN" sz="2400" b="1" dirty="0">
                <a:solidFill>
                  <a:schemeClr val="tx1">
                    <a:lumMod val="65000"/>
                    <a:lumOff val="35000"/>
                  </a:schemeClr>
                </a:solidFill>
                <a:latin typeface="Arial" panose="020B0604020202020204" pitchFamily="34" charset="0"/>
                <a:ea typeface="隶书" pitchFamily="49" charset="-122"/>
              </a:rPr>
              <a:t>·</a:t>
            </a:r>
            <a:r>
              <a:rPr lang="zh-CN" altLang="en-US" sz="2400" b="1" dirty="0">
                <a:solidFill>
                  <a:schemeClr val="tx1">
                    <a:lumMod val="65000"/>
                    <a:lumOff val="35000"/>
                  </a:schemeClr>
                </a:solidFill>
                <a:latin typeface="楷体_GB2312" pitchFamily="49" charset="-122"/>
                <a:ea typeface="隶书" pitchFamily="49" charset="-122"/>
              </a:rPr>
              <a:t>雪</a:t>
            </a:r>
            <a:r>
              <a:rPr lang="en-US" altLang="zh-CN" sz="2400" b="1" dirty="0">
                <a:solidFill>
                  <a:schemeClr val="tx1">
                    <a:lumMod val="65000"/>
                    <a:lumOff val="35000"/>
                  </a:schemeClr>
                </a:solidFill>
                <a:latin typeface="楷体_GB2312" pitchFamily="49" charset="-122"/>
                <a:ea typeface="隶书" pitchFamily="49" charset="-122"/>
              </a:rPr>
              <a:t>》</a:t>
            </a:r>
            <a:r>
              <a:rPr lang="zh-CN" altLang="en-US" sz="2400" b="1" dirty="0">
                <a:solidFill>
                  <a:schemeClr val="tx1">
                    <a:lumMod val="65000"/>
                    <a:lumOff val="35000"/>
                  </a:schemeClr>
                </a:solidFill>
                <a:latin typeface="楷体_GB2312" pitchFamily="49" charset="-122"/>
                <a:ea typeface="隶书" pitchFamily="49" charset="-122"/>
              </a:rPr>
              <a:t>写于</a:t>
            </a:r>
            <a:r>
              <a:rPr lang="en-US" altLang="zh-CN" sz="2400" b="1" dirty="0">
                <a:solidFill>
                  <a:schemeClr val="tx1">
                    <a:lumMod val="65000"/>
                    <a:lumOff val="35000"/>
                  </a:schemeClr>
                </a:solidFill>
                <a:latin typeface="楷体_GB2312" pitchFamily="49" charset="-122"/>
                <a:ea typeface="隶书" pitchFamily="49" charset="-122"/>
              </a:rPr>
              <a:t>1936</a:t>
            </a:r>
            <a:r>
              <a:rPr lang="zh-CN" altLang="en-US" sz="2400" b="1" dirty="0">
                <a:solidFill>
                  <a:schemeClr val="tx1">
                    <a:lumMod val="65000"/>
                    <a:lumOff val="35000"/>
                  </a:schemeClr>
                </a:solidFill>
                <a:latin typeface="楷体_GB2312" pitchFamily="49" charset="-122"/>
                <a:ea typeface="隶书" pitchFamily="49" charset="-122"/>
              </a:rPr>
              <a:t>年</a:t>
            </a:r>
            <a:r>
              <a:rPr lang="en-US" altLang="zh-CN" sz="2400" b="1" dirty="0">
                <a:solidFill>
                  <a:schemeClr val="tx1">
                    <a:lumMod val="65000"/>
                    <a:lumOff val="35000"/>
                  </a:schemeClr>
                </a:solidFill>
                <a:latin typeface="楷体_GB2312" pitchFamily="49" charset="-122"/>
                <a:ea typeface="隶书" pitchFamily="49" charset="-122"/>
              </a:rPr>
              <a:t>2</a:t>
            </a:r>
            <a:r>
              <a:rPr lang="zh-CN" altLang="en-US" sz="2400" b="1" dirty="0">
                <a:solidFill>
                  <a:schemeClr val="tx1">
                    <a:lumMod val="65000"/>
                    <a:lumOff val="35000"/>
                  </a:schemeClr>
                </a:solidFill>
                <a:latin typeface="楷体_GB2312" pitchFamily="49" charset="-122"/>
                <a:ea typeface="隶书" pitchFamily="49" charset="-122"/>
              </a:rPr>
              <a:t>月。当时</a:t>
            </a:r>
            <a:r>
              <a:rPr lang="en-US" altLang="zh-CN" sz="2400" b="1" dirty="0">
                <a:solidFill>
                  <a:schemeClr val="tx1">
                    <a:lumMod val="65000"/>
                    <a:lumOff val="35000"/>
                  </a:schemeClr>
                </a:solidFill>
                <a:latin typeface="楷体_GB2312" pitchFamily="49" charset="-122"/>
                <a:ea typeface="隶书" pitchFamily="49" charset="-122"/>
              </a:rPr>
              <a:t>,</a:t>
            </a:r>
            <a:r>
              <a:rPr lang="zh-CN" altLang="en-US" sz="2400" b="1" dirty="0">
                <a:solidFill>
                  <a:schemeClr val="tx1">
                    <a:lumMod val="65000"/>
                    <a:lumOff val="35000"/>
                  </a:schemeClr>
                </a:solidFill>
                <a:latin typeface="楷体_GB2312" pitchFamily="49" charset="-122"/>
                <a:ea typeface="隶书" pitchFamily="49" charset="-122"/>
              </a:rPr>
              <a:t>遵义会议确立了毛泽东同志在全党的领导地位。毛泽东同志率领长征部队胜利到达陕北之后，领导全党展开了反抗日本帝国主义的伟大斗争。在陕北清涧县，毛泽东同志曾于一场大雪之后攀登到海拔千米、白雪覆盖的塬上视察地形，欣赏</a:t>
            </a:r>
            <a:r>
              <a:rPr lang="zh-CN" altLang="en-US" sz="2400" b="1" dirty="0">
                <a:solidFill>
                  <a:schemeClr val="tx1">
                    <a:lumMod val="65000"/>
                    <a:lumOff val="35000"/>
                  </a:schemeClr>
                </a:solidFill>
                <a:latin typeface="Arial" panose="020B0604020202020204" pitchFamily="34" charset="0"/>
                <a:ea typeface="隶书" pitchFamily="49" charset="-122"/>
              </a:rPr>
              <a:t>“</a:t>
            </a:r>
            <a:r>
              <a:rPr lang="zh-CN" altLang="en-US" sz="2400" b="1" dirty="0">
                <a:solidFill>
                  <a:schemeClr val="tx1">
                    <a:lumMod val="65000"/>
                    <a:lumOff val="35000"/>
                  </a:schemeClr>
                </a:solidFill>
                <a:latin typeface="楷体_GB2312" pitchFamily="49" charset="-122"/>
                <a:ea typeface="隶书" pitchFamily="49" charset="-122"/>
              </a:rPr>
              <a:t>北国风光</a:t>
            </a:r>
            <a:r>
              <a:rPr lang="zh-CN" altLang="en-US" sz="2400" b="1" dirty="0">
                <a:solidFill>
                  <a:schemeClr val="tx1">
                    <a:lumMod val="65000"/>
                    <a:lumOff val="35000"/>
                  </a:schemeClr>
                </a:solidFill>
                <a:latin typeface="Arial" panose="020B0604020202020204" pitchFamily="34" charset="0"/>
                <a:ea typeface="隶书" pitchFamily="49" charset="-122"/>
              </a:rPr>
              <a:t>”</a:t>
            </a:r>
            <a:r>
              <a:rPr lang="zh-CN" altLang="en-US" sz="2400" b="1" dirty="0">
                <a:solidFill>
                  <a:schemeClr val="tx1">
                    <a:lumMod val="65000"/>
                    <a:lumOff val="35000"/>
                  </a:schemeClr>
                </a:solidFill>
                <a:latin typeface="楷体_GB2312" pitchFamily="49" charset="-122"/>
                <a:ea typeface="隶书" pitchFamily="49" charset="-122"/>
              </a:rPr>
              <a:t>，过后饱含激情地写下了这首气吞山河的壮丽诗篇。</a:t>
            </a:r>
          </a:p>
          <a:p>
            <a:pPr lvl="0" eaLnBrk="1" hangingPunct="1">
              <a:spcBef>
                <a:spcPct val="50000"/>
              </a:spcBef>
            </a:pPr>
            <a:r>
              <a:rPr lang="zh-CN" altLang="en-US" sz="2400" b="1" dirty="0">
                <a:solidFill>
                  <a:schemeClr val="tx1">
                    <a:lumMod val="65000"/>
                    <a:lumOff val="35000"/>
                  </a:schemeClr>
                </a:solidFill>
                <a:latin typeface="楷体_GB2312" pitchFamily="49" charset="-122"/>
                <a:ea typeface="隶书" pitchFamily="49" charset="-122"/>
              </a:rPr>
              <a:t>    抗战胜利后公开发表。</a:t>
            </a:r>
            <a:r>
              <a:rPr lang="en-US" altLang="zh-CN" sz="2400" b="1" dirty="0">
                <a:solidFill>
                  <a:schemeClr val="tx1">
                    <a:lumMod val="65000"/>
                    <a:lumOff val="35000"/>
                  </a:schemeClr>
                </a:solidFill>
                <a:latin typeface="楷体_GB2312" pitchFamily="49" charset="-122"/>
                <a:ea typeface="隶书" pitchFamily="49" charset="-122"/>
              </a:rPr>
              <a:t>1945</a:t>
            </a:r>
            <a:r>
              <a:rPr lang="zh-CN" altLang="en-US" sz="2400" b="1" dirty="0">
                <a:solidFill>
                  <a:schemeClr val="tx1">
                    <a:lumMod val="65000"/>
                    <a:lumOff val="35000"/>
                  </a:schemeClr>
                </a:solidFill>
                <a:latin typeface="楷体_GB2312" pitchFamily="49" charset="-122"/>
                <a:ea typeface="隶书" pitchFamily="49" charset="-122"/>
              </a:rPr>
              <a:t>年</a:t>
            </a:r>
            <a:r>
              <a:rPr lang="en-US" altLang="zh-CN" sz="2400" b="1" dirty="0">
                <a:solidFill>
                  <a:schemeClr val="tx1">
                    <a:lumMod val="65000"/>
                    <a:lumOff val="35000"/>
                  </a:schemeClr>
                </a:solidFill>
                <a:latin typeface="楷体_GB2312" pitchFamily="49" charset="-122"/>
                <a:ea typeface="隶书" pitchFamily="49" charset="-122"/>
              </a:rPr>
              <a:t>8</a:t>
            </a:r>
            <a:r>
              <a:rPr lang="zh-CN" altLang="en-US" sz="2400" b="1" dirty="0">
                <a:solidFill>
                  <a:schemeClr val="tx1">
                    <a:lumMod val="65000"/>
                    <a:lumOff val="35000"/>
                  </a:schemeClr>
                </a:solidFill>
                <a:latin typeface="楷体_GB2312" pitchFamily="49" charset="-122"/>
                <a:ea typeface="隶书" pitchFamily="49" charset="-122"/>
              </a:rPr>
              <a:t>月重庆谈判期间，爱国民主柳亚子向毛泽东</a:t>
            </a:r>
            <a:r>
              <a:rPr lang="zh-CN" altLang="en-US" sz="2400" b="1" dirty="0">
                <a:solidFill>
                  <a:schemeClr val="tx1">
                    <a:lumMod val="65000"/>
                    <a:lumOff val="35000"/>
                  </a:schemeClr>
                </a:solidFill>
                <a:latin typeface="Arial" panose="020B0604020202020204" pitchFamily="34" charset="0"/>
                <a:ea typeface="隶书" pitchFamily="49" charset="-122"/>
              </a:rPr>
              <a:t>“</a:t>
            </a:r>
            <a:r>
              <a:rPr lang="zh-CN" altLang="en-US" sz="2400" b="1" dirty="0">
                <a:solidFill>
                  <a:schemeClr val="tx1">
                    <a:lumMod val="65000"/>
                    <a:lumOff val="35000"/>
                  </a:schemeClr>
                </a:solidFill>
                <a:latin typeface="楷体_GB2312" pitchFamily="49" charset="-122"/>
                <a:ea typeface="隶书" pitchFamily="49" charset="-122"/>
              </a:rPr>
              <a:t>索句</a:t>
            </a:r>
            <a:r>
              <a:rPr lang="zh-CN" altLang="en-US" sz="2400" b="1" dirty="0">
                <a:solidFill>
                  <a:schemeClr val="tx1">
                    <a:lumMod val="65000"/>
                    <a:lumOff val="35000"/>
                  </a:schemeClr>
                </a:solidFill>
                <a:latin typeface="Arial" panose="020B0604020202020204" pitchFamily="34" charset="0"/>
                <a:ea typeface="隶书" pitchFamily="49" charset="-122"/>
              </a:rPr>
              <a:t>”</a:t>
            </a:r>
            <a:r>
              <a:rPr lang="en-US" altLang="zh-CN" sz="2400" b="1" dirty="0">
                <a:solidFill>
                  <a:schemeClr val="tx1">
                    <a:lumMod val="65000"/>
                    <a:lumOff val="35000"/>
                  </a:schemeClr>
                </a:solidFill>
                <a:latin typeface="楷体_GB2312" pitchFamily="49" charset="-122"/>
                <a:ea typeface="隶书" pitchFamily="49" charset="-122"/>
              </a:rPr>
              <a:t>,</a:t>
            </a:r>
            <a:r>
              <a:rPr lang="zh-CN" altLang="en-US" sz="2400" b="1" dirty="0">
                <a:solidFill>
                  <a:schemeClr val="tx1">
                    <a:lumMod val="65000"/>
                    <a:lumOff val="35000"/>
                  </a:schemeClr>
                </a:solidFill>
                <a:latin typeface="楷体_GB2312" pitchFamily="49" charset="-122"/>
                <a:ea typeface="隶书" pitchFamily="49" charset="-122"/>
              </a:rPr>
              <a:t>毛泽东即赠此词。柳读后，评价道：</a:t>
            </a:r>
            <a:r>
              <a:rPr lang="zh-CN" altLang="en-US" sz="2400" b="1" dirty="0">
                <a:solidFill>
                  <a:schemeClr val="tx1">
                    <a:lumMod val="65000"/>
                    <a:lumOff val="35000"/>
                  </a:schemeClr>
                </a:solidFill>
                <a:latin typeface="Arial" panose="020B0604020202020204" pitchFamily="34" charset="0"/>
                <a:ea typeface="隶书" pitchFamily="49" charset="-122"/>
              </a:rPr>
              <a:t>“</a:t>
            </a:r>
            <a:r>
              <a:rPr lang="zh-CN" altLang="en-US" sz="2400" b="1" dirty="0">
                <a:solidFill>
                  <a:schemeClr val="tx1">
                    <a:lumMod val="65000"/>
                    <a:lumOff val="35000"/>
                  </a:schemeClr>
                </a:solidFill>
                <a:latin typeface="楷体_GB2312" pitchFamily="49" charset="-122"/>
                <a:ea typeface="隶书" pitchFamily="49" charset="-122"/>
              </a:rPr>
              <a:t>展读之余，以为中国有词以来第一作手，虽苏、辛未能抗，况余子乎？</a:t>
            </a:r>
            <a:r>
              <a:rPr lang="zh-CN" altLang="en-US" sz="2400" b="1" dirty="0">
                <a:solidFill>
                  <a:schemeClr val="tx1">
                    <a:lumMod val="65000"/>
                    <a:lumOff val="35000"/>
                  </a:schemeClr>
                </a:solidFill>
                <a:latin typeface="Arial" panose="020B0604020202020204" pitchFamily="34" charset="0"/>
                <a:ea typeface="隶书" pitchFamily="49" charset="-122"/>
              </a:rPr>
              <a:t>”</a:t>
            </a:r>
            <a:r>
              <a:rPr lang="zh-CN" altLang="en-US" sz="2400" b="1" dirty="0">
                <a:solidFill>
                  <a:schemeClr val="tx1">
                    <a:lumMod val="65000"/>
                    <a:lumOff val="35000"/>
                  </a:schemeClr>
                </a:solidFill>
                <a:latin typeface="楷体_GB2312" pitchFamily="49" charset="-122"/>
                <a:ea typeface="隶书" pitchFamily="49" charset="-122"/>
              </a:rPr>
              <a:t>公开发表后，在中国革命何去何从的紧要关头，给人民以鼓舞。</a:t>
            </a:r>
          </a:p>
        </p:txBody>
      </p:sp>
      <p:pic>
        <p:nvPicPr>
          <p:cNvPr id="13316" name="图片 119812" descr="图片4"/>
          <p:cNvPicPr>
            <a:picLocks noChangeAspect="1"/>
          </p:cNvPicPr>
          <p:nvPr/>
        </p:nvPicPr>
        <p:blipFill>
          <a:blip r:embed="rId2" cstate="print">
            <a:clrChange>
              <a:clrFrom>
                <a:srgbClr val="FFFFFF"/>
              </a:clrFrom>
              <a:clrTo>
                <a:srgbClr val="FFFFFF">
                  <a:alpha val="0"/>
                </a:srgbClr>
              </a:clrTo>
            </a:clrChange>
          </a:blip>
          <a:srcRect t="36661"/>
          <a:stretch>
            <a:fillRect/>
          </a:stretch>
        </p:blipFill>
        <p:spPr>
          <a:xfrm>
            <a:off x="232728" y="532130"/>
            <a:ext cx="2797175" cy="6445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98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0"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图片 10261"/>
          <p:cNvPicPr>
            <a:picLocks noChangeAspect="1"/>
          </p:cNvPicPr>
          <p:nvPr/>
        </p:nvPicPr>
        <p:blipFill>
          <a:blip r:embed="rId2" cstate="print"/>
          <a:stretch>
            <a:fillRect/>
          </a:stretch>
        </p:blipFill>
        <p:spPr>
          <a:xfrm>
            <a:off x="492125" y="765175"/>
            <a:ext cx="8159750" cy="4683125"/>
          </a:xfrm>
          <a:prstGeom prst="rect">
            <a:avLst/>
          </a:prstGeom>
          <a:noFill/>
          <a:ln w="9525">
            <a:noFill/>
          </a:ln>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矩形 319504"/>
          <p:cNvSpPr/>
          <p:nvPr/>
        </p:nvSpPr>
        <p:spPr>
          <a:xfrm>
            <a:off x="1408113" y="2046288"/>
            <a:ext cx="3221037" cy="519112"/>
          </a:xfrm>
          <a:prstGeom prst="rect">
            <a:avLst/>
          </a:prstGeom>
          <a:noFill/>
          <a:ln w="9525">
            <a:noFill/>
          </a:ln>
        </p:spPr>
        <p:txBody>
          <a:bodyPr>
            <a:spAutoFit/>
          </a:bodyPr>
          <a:lstStyle/>
          <a:p>
            <a:pPr lvl="0" eaLnBrk="1" hangingPunct="1"/>
            <a:r>
              <a:rPr lang="zh-CN" altLang="en-US" sz="2800" b="1" dirty="0">
                <a:solidFill>
                  <a:srgbClr val="FF0000"/>
                </a:solidFill>
                <a:latin typeface="Arial" panose="020B0604020202020204" pitchFamily="34" charset="0"/>
                <a:ea typeface="宋体" panose="02010600030101010101" pitchFamily="2" charset="-122"/>
              </a:rPr>
              <a:t>一、读一读</a:t>
            </a:r>
          </a:p>
        </p:txBody>
      </p:sp>
      <p:sp>
        <p:nvSpPr>
          <p:cNvPr id="50179" name="矩形 319505"/>
          <p:cNvSpPr/>
          <p:nvPr/>
        </p:nvSpPr>
        <p:spPr>
          <a:xfrm>
            <a:off x="1370013" y="2571750"/>
            <a:ext cx="4841875" cy="2282825"/>
          </a:xfrm>
          <a:prstGeom prst="rect">
            <a:avLst/>
          </a:prstGeom>
          <a:noFill/>
          <a:ln w="9525">
            <a:noFill/>
          </a:ln>
        </p:spPr>
        <p:txBody>
          <a:bodyPr anchor="ctr">
            <a:spAutoFit/>
          </a:bodyPr>
          <a:lstStyle/>
          <a:p>
            <a:pPr lvl="0" eaLnBrk="1" hangingPunct="1">
              <a:lnSpc>
                <a:spcPct val="200000"/>
              </a:lnSpc>
            </a:pPr>
            <a:r>
              <a:rPr lang="zh-CN" altLang="en-US" sz="2400" b="1" dirty="0">
                <a:solidFill>
                  <a:srgbClr val="CC00FF"/>
                </a:solidFill>
                <a:latin typeface="宋体" panose="02010600030101010101" pitchFamily="2" charset="-122"/>
                <a:ea typeface="宋体" panose="02010600030101010101" pitchFamily="2" charset="-122"/>
              </a:rPr>
              <a:t>咏</a:t>
            </a:r>
            <a:r>
              <a:rPr lang="zh-CN" altLang="en-US" sz="2400" b="1" dirty="0">
                <a:solidFill>
                  <a:srgbClr val="0000FF"/>
                </a:solidFill>
                <a:latin typeface="宋体" panose="02010600030101010101" pitchFamily="2" charset="-122"/>
                <a:ea typeface="宋体" panose="02010600030101010101" pitchFamily="2" charset="-122"/>
              </a:rPr>
              <a:t>梅         花枝</a:t>
            </a:r>
            <a:r>
              <a:rPr lang="zh-CN" altLang="en-US" sz="2400" b="1" dirty="0">
                <a:solidFill>
                  <a:srgbClr val="CC00FF"/>
                </a:solidFill>
                <a:latin typeface="宋体" panose="02010600030101010101" pitchFamily="2" charset="-122"/>
                <a:ea typeface="宋体" panose="02010600030101010101" pitchFamily="2" charset="-122"/>
              </a:rPr>
              <a:t>俏</a:t>
            </a:r>
            <a:r>
              <a:rPr lang="zh-CN" altLang="en-US" sz="2400" b="1" dirty="0">
                <a:solidFill>
                  <a:srgbClr val="0000FF"/>
                </a:solidFill>
                <a:latin typeface="宋体" panose="02010600030101010101" pitchFamily="2" charset="-122"/>
                <a:ea typeface="宋体" panose="02010600030101010101" pitchFamily="2" charset="-122"/>
              </a:rPr>
              <a:t>         </a:t>
            </a:r>
          </a:p>
          <a:p>
            <a:pPr lvl="0" eaLnBrk="1" hangingPunct="1">
              <a:lnSpc>
                <a:spcPct val="200000"/>
              </a:lnSpc>
            </a:pPr>
            <a:r>
              <a:rPr lang="zh-CN" altLang="en-US" sz="2400" b="1" dirty="0">
                <a:solidFill>
                  <a:srgbClr val="0000FF"/>
                </a:solidFill>
                <a:latin typeface="宋体" panose="02010600030101010101" pitchFamily="2" charset="-122"/>
                <a:ea typeface="宋体" panose="02010600030101010101" pitchFamily="2" charset="-122"/>
              </a:rPr>
              <a:t>烂</a:t>
            </a:r>
            <a:r>
              <a:rPr lang="zh-CN" altLang="en-US" sz="2400" b="1" dirty="0">
                <a:solidFill>
                  <a:srgbClr val="CC00FF"/>
                </a:solidFill>
                <a:latin typeface="宋体" panose="02010600030101010101" pitchFamily="2" charset="-122"/>
                <a:ea typeface="宋体" panose="02010600030101010101" pitchFamily="2" charset="-122"/>
              </a:rPr>
              <a:t>漫</a:t>
            </a:r>
            <a:r>
              <a:rPr lang="zh-CN" altLang="en-US" sz="2400" b="1" dirty="0">
                <a:solidFill>
                  <a:srgbClr val="0000FF"/>
                </a:solidFill>
                <a:latin typeface="宋体" panose="02010600030101010101" pitchFamily="2" charset="-122"/>
                <a:ea typeface="宋体" panose="02010600030101010101" pitchFamily="2" charset="-122"/>
              </a:rPr>
              <a:t>         </a:t>
            </a:r>
            <a:r>
              <a:rPr lang="zh-CN" altLang="en-US" sz="2400" b="1" dirty="0">
                <a:solidFill>
                  <a:srgbClr val="CC00FF"/>
                </a:solidFill>
                <a:latin typeface="宋体" panose="02010600030101010101" pitchFamily="2" charset="-122"/>
                <a:ea typeface="宋体" panose="02010600030101010101" pitchFamily="2" charset="-122"/>
              </a:rPr>
              <a:t>寂</a:t>
            </a:r>
            <a:r>
              <a:rPr lang="zh-CN" altLang="en-US" sz="2400" b="1" dirty="0">
                <a:solidFill>
                  <a:srgbClr val="0000FF"/>
                </a:solidFill>
                <a:latin typeface="宋体" panose="02010600030101010101" pitchFamily="2" charset="-122"/>
                <a:ea typeface="宋体" panose="02010600030101010101" pitchFamily="2" charset="-122"/>
              </a:rPr>
              <a:t>寞 </a:t>
            </a:r>
          </a:p>
          <a:p>
            <a:pPr lvl="0" eaLnBrk="1" hangingPunct="1">
              <a:lnSpc>
                <a:spcPct val="200000"/>
              </a:lnSpc>
            </a:pPr>
            <a:r>
              <a:rPr lang="zh-CN" altLang="en-US" sz="2400" b="1" dirty="0">
                <a:solidFill>
                  <a:srgbClr val="CC00FF"/>
                </a:solidFill>
                <a:latin typeface="宋体" panose="02010600030101010101" pitchFamily="2" charset="-122"/>
                <a:ea typeface="宋体" panose="02010600030101010101" pitchFamily="2" charset="-122"/>
              </a:rPr>
              <a:t>零</a:t>
            </a:r>
            <a:r>
              <a:rPr lang="zh-CN" altLang="en-US" sz="2400" b="1" dirty="0">
                <a:solidFill>
                  <a:srgbClr val="0000FF"/>
                </a:solidFill>
                <a:latin typeface="宋体" panose="02010600030101010101" pitchFamily="2" charset="-122"/>
                <a:ea typeface="宋体" panose="02010600030101010101" pitchFamily="2" charset="-122"/>
              </a:rPr>
              <a:t>落        </a:t>
            </a:r>
            <a:r>
              <a:rPr lang="zh-CN" altLang="en-US" sz="2400" b="1" dirty="0">
                <a:solidFill>
                  <a:srgbClr val="CC00FF"/>
                </a:solidFill>
                <a:latin typeface="宋体" panose="02010600030101010101" pitchFamily="2" charset="-122"/>
                <a:ea typeface="宋体" panose="02010600030101010101" pitchFamily="2" charset="-122"/>
              </a:rPr>
              <a:t>卜</a:t>
            </a:r>
            <a:r>
              <a:rPr lang="zh-CN" altLang="en-US" sz="2400" b="1" dirty="0">
                <a:solidFill>
                  <a:srgbClr val="0000FF"/>
                </a:solidFill>
                <a:latin typeface="宋体" panose="02010600030101010101" pitchFamily="2" charset="-122"/>
                <a:ea typeface="宋体" panose="02010600030101010101" pitchFamily="2" charset="-122"/>
              </a:rPr>
              <a:t>算子</a:t>
            </a:r>
          </a:p>
        </p:txBody>
      </p:sp>
      <p:sp>
        <p:nvSpPr>
          <p:cNvPr id="319507" name="矩形 319506"/>
          <p:cNvSpPr/>
          <p:nvPr/>
        </p:nvSpPr>
        <p:spPr>
          <a:xfrm>
            <a:off x="2339975" y="2894013"/>
            <a:ext cx="793750" cy="457200"/>
          </a:xfrm>
          <a:prstGeom prst="rect">
            <a:avLst/>
          </a:prstGeom>
          <a:noFill/>
          <a:ln w="9525">
            <a:noFill/>
          </a:ln>
        </p:spPr>
        <p:txBody>
          <a:bodyPr wrap="none">
            <a:spAutoFit/>
          </a:bodyPr>
          <a:lstStyle/>
          <a:p>
            <a:pPr lvl="0" eaLnBrk="1" hangingPunct="1"/>
            <a:r>
              <a:rPr lang="en-US" altLang="zh-CN" sz="2400" b="1" dirty="0">
                <a:solidFill>
                  <a:srgbClr val="FF0000"/>
                </a:solidFill>
                <a:latin typeface="宋体" panose="02010600030101010101" pitchFamily="2" charset="-122"/>
                <a:ea typeface="宋体" panose="02010600030101010101" pitchFamily="2" charset="-122"/>
              </a:rPr>
              <a:t>yǒnɡ</a:t>
            </a:r>
          </a:p>
        </p:txBody>
      </p:sp>
      <p:sp>
        <p:nvSpPr>
          <p:cNvPr id="319508" name="矩形 319507"/>
          <p:cNvSpPr/>
          <p:nvPr/>
        </p:nvSpPr>
        <p:spPr>
          <a:xfrm>
            <a:off x="4662488" y="2894013"/>
            <a:ext cx="793750" cy="457200"/>
          </a:xfrm>
          <a:prstGeom prst="rect">
            <a:avLst/>
          </a:prstGeom>
          <a:noFill/>
          <a:ln w="9525">
            <a:noFill/>
          </a:ln>
        </p:spPr>
        <p:txBody>
          <a:bodyPr wrap="none">
            <a:spAutoFit/>
          </a:bodyPr>
          <a:lstStyle/>
          <a:p>
            <a:pPr lvl="0" eaLnBrk="1" hangingPunct="1"/>
            <a:r>
              <a:rPr lang="en-US" altLang="zh-CN" sz="2400" b="1" dirty="0">
                <a:solidFill>
                  <a:srgbClr val="FF0000"/>
                </a:solidFill>
                <a:latin typeface="宋体" panose="02010600030101010101" pitchFamily="2" charset="-122"/>
                <a:ea typeface="宋体" panose="02010600030101010101" pitchFamily="2" charset="-122"/>
              </a:rPr>
              <a:t>qiào</a:t>
            </a:r>
          </a:p>
        </p:txBody>
      </p:sp>
      <p:sp>
        <p:nvSpPr>
          <p:cNvPr id="319509" name="矩形 319508"/>
          <p:cNvSpPr/>
          <p:nvPr/>
        </p:nvSpPr>
        <p:spPr>
          <a:xfrm>
            <a:off x="2446338" y="3608388"/>
            <a:ext cx="646112" cy="457200"/>
          </a:xfrm>
          <a:prstGeom prst="rect">
            <a:avLst/>
          </a:prstGeom>
          <a:noFill/>
          <a:ln w="9525">
            <a:noFill/>
          </a:ln>
        </p:spPr>
        <p:txBody>
          <a:bodyPr wrap="none">
            <a:spAutoFit/>
          </a:bodyPr>
          <a:lstStyle/>
          <a:p>
            <a:pPr lvl="0" eaLnBrk="1" hangingPunct="1"/>
            <a:r>
              <a:rPr lang="en-US" altLang="zh-CN" sz="2400" b="1" dirty="0">
                <a:solidFill>
                  <a:srgbClr val="FF0000"/>
                </a:solidFill>
                <a:latin typeface="宋体" panose="02010600030101010101" pitchFamily="2" charset="-122"/>
                <a:ea typeface="宋体" panose="02010600030101010101" pitchFamily="2" charset="-122"/>
              </a:rPr>
              <a:t>màn</a:t>
            </a:r>
          </a:p>
        </p:txBody>
      </p:sp>
      <p:sp>
        <p:nvSpPr>
          <p:cNvPr id="319510" name="矩形 319509"/>
          <p:cNvSpPr/>
          <p:nvPr/>
        </p:nvSpPr>
        <p:spPr>
          <a:xfrm>
            <a:off x="4768850" y="3595688"/>
            <a:ext cx="492125" cy="457200"/>
          </a:xfrm>
          <a:prstGeom prst="rect">
            <a:avLst/>
          </a:prstGeom>
          <a:noFill/>
          <a:ln w="9525">
            <a:noFill/>
          </a:ln>
        </p:spPr>
        <p:txBody>
          <a:bodyPr wrap="none">
            <a:spAutoFit/>
          </a:bodyPr>
          <a:lstStyle/>
          <a:p>
            <a:pPr lvl="0" eaLnBrk="1" hangingPunct="1"/>
            <a:r>
              <a:rPr lang="en-US" altLang="zh-CN" sz="2400" b="1" dirty="0">
                <a:solidFill>
                  <a:srgbClr val="FF0000"/>
                </a:solidFill>
                <a:latin typeface="宋体" panose="02010600030101010101" pitchFamily="2" charset="-122"/>
                <a:ea typeface="宋体" panose="02010600030101010101" pitchFamily="2" charset="-122"/>
              </a:rPr>
              <a:t>jì</a:t>
            </a:r>
          </a:p>
        </p:txBody>
      </p:sp>
      <p:sp>
        <p:nvSpPr>
          <p:cNvPr id="319511" name="矩形 319510"/>
          <p:cNvSpPr/>
          <p:nvPr/>
        </p:nvSpPr>
        <p:spPr>
          <a:xfrm>
            <a:off x="2347913" y="4375150"/>
            <a:ext cx="800100" cy="457200"/>
          </a:xfrm>
          <a:prstGeom prst="rect">
            <a:avLst/>
          </a:prstGeom>
          <a:noFill/>
          <a:ln w="9525">
            <a:noFill/>
          </a:ln>
        </p:spPr>
        <p:txBody>
          <a:bodyPr wrap="none">
            <a:spAutoFit/>
          </a:bodyPr>
          <a:lstStyle/>
          <a:p>
            <a:pPr lvl="0" eaLnBrk="1" hangingPunct="1"/>
            <a:r>
              <a:rPr lang="en-US" altLang="zh-CN" sz="2400" b="1" dirty="0">
                <a:solidFill>
                  <a:srgbClr val="FF0000"/>
                </a:solidFill>
                <a:latin typeface="宋体" panose="02010600030101010101" pitchFamily="2" charset="-122"/>
                <a:ea typeface="宋体" panose="02010600030101010101" pitchFamily="2" charset="-122"/>
              </a:rPr>
              <a:t>línɡ</a:t>
            </a:r>
          </a:p>
        </p:txBody>
      </p:sp>
      <p:sp>
        <p:nvSpPr>
          <p:cNvPr id="319512" name="矩形 319511"/>
          <p:cNvSpPr/>
          <p:nvPr/>
        </p:nvSpPr>
        <p:spPr>
          <a:xfrm>
            <a:off x="4794250" y="4386263"/>
            <a:ext cx="492125" cy="457200"/>
          </a:xfrm>
          <a:prstGeom prst="rect">
            <a:avLst/>
          </a:prstGeom>
          <a:noFill/>
          <a:ln w="9525">
            <a:noFill/>
          </a:ln>
        </p:spPr>
        <p:txBody>
          <a:bodyPr wrap="none">
            <a:spAutoFit/>
          </a:bodyPr>
          <a:lstStyle/>
          <a:p>
            <a:pPr lvl="0" eaLnBrk="1" hangingPunct="1"/>
            <a:r>
              <a:rPr lang="en-US" altLang="zh-CN" sz="2400" b="1" dirty="0">
                <a:solidFill>
                  <a:srgbClr val="FF0000"/>
                </a:solidFill>
                <a:latin typeface="宋体" panose="02010600030101010101" pitchFamily="2" charset="-122"/>
                <a:ea typeface="宋体" panose="02010600030101010101" pitchFamily="2" charset="-122"/>
              </a:rPr>
              <a:t>bǔ</a:t>
            </a:r>
          </a:p>
        </p:txBody>
      </p:sp>
      <p:pic>
        <p:nvPicPr>
          <p:cNvPr id="50187" name="图片 319516" descr="图片3"/>
          <p:cNvPicPr>
            <a:picLocks noChangeAspect="1"/>
          </p:cNvPicPr>
          <p:nvPr/>
        </p:nvPicPr>
        <p:blipFill>
          <a:blip r:embed="rId2" cstate="print"/>
          <a:srcRect t="36073"/>
          <a:stretch>
            <a:fillRect/>
          </a:stretch>
        </p:blipFill>
        <p:spPr>
          <a:xfrm>
            <a:off x="1558925" y="1119188"/>
            <a:ext cx="2797175" cy="6667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950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950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950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95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95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195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507" grpId="0"/>
      <p:bldP spid="319508" grpId="0"/>
      <p:bldP spid="319509" grpId="0"/>
      <p:bldP spid="319510" grpId="0"/>
      <p:bldP spid="319511" grpId="0"/>
      <p:bldP spid="3195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文本框 32773"/>
          <p:cNvSpPr txBox="1"/>
          <p:nvPr/>
        </p:nvSpPr>
        <p:spPr>
          <a:xfrm>
            <a:off x="731838" y="914400"/>
            <a:ext cx="3671887" cy="733425"/>
          </a:xfrm>
          <a:prstGeom prst="rect">
            <a:avLst/>
          </a:prstGeom>
          <a:noFill/>
          <a:ln w="9525">
            <a:noFill/>
          </a:ln>
        </p:spPr>
        <p:txBody>
          <a:bodyPr>
            <a:spAutoFit/>
          </a:bodyPr>
          <a:lstStyle/>
          <a:p>
            <a:pPr lvl="0" eaLnBrk="1" hangingPunct="1">
              <a:lnSpc>
                <a:spcPct val="150000"/>
              </a:lnSpc>
            </a:pPr>
            <a:r>
              <a:rPr lang="zh-CN" altLang="en-US" sz="2800" b="1" dirty="0">
                <a:solidFill>
                  <a:srgbClr val="FF0000"/>
                </a:solidFill>
                <a:latin typeface="宋体" panose="02010600030101010101" pitchFamily="2" charset="-122"/>
                <a:ea typeface="宋体" panose="02010600030101010101" pitchFamily="2" charset="-122"/>
              </a:rPr>
              <a:t>二、记一记</a:t>
            </a:r>
          </a:p>
        </p:txBody>
      </p:sp>
      <p:sp>
        <p:nvSpPr>
          <p:cNvPr id="51203" name="文本框 32774"/>
          <p:cNvSpPr txBox="1"/>
          <p:nvPr/>
        </p:nvSpPr>
        <p:spPr>
          <a:xfrm>
            <a:off x="652463" y="1731963"/>
            <a:ext cx="2278062" cy="639762"/>
          </a:xfrm>
          <a:prstGeom prst="rect">
            <a:avLst/>
          </a:prstGeom>
          <a:noFill/>
          <a:ln w="9525">
            <a:noFill/>
          </a:ln>
        </p:spPr>
        <p:txBody>
          <a:bodyPr>
            <a:spAutoFit/>
          </a:bodyPr>
          <a:lstStyle/>
          <a:p>
            <a:pPr lvl="0" eaLnBrk="1" hangingPunct="1">
              <a:lnSpc>
                <a:spcPct val="150000"/>
              </a:lnSpc>
            </a:pPr>
            <a:r>
              <a:rPr lang="zh-CN" altLang="en-US" sz="2400" b="1" dirty="0">
                <a:solidFill>
                  <a:srgbClr val="CC00FF"/>
                </a:solidFill>
                <a:latin typeface="宋体" panose="02010600030101010101" pitchFamily="2" charset="-122"/>
                <a:ea typeface="宋体" panose="02010600030101010101" pitchFamily="2" charset="-122"/>
              </a:rPr>
              <a:t>卜算子： </a:t>
            </a:r>
          </a:p>
        </p:txBody>
      </p:sp>
      <p:sp>
        <p:nvSpPr>
          <p:cNvPr id="51204" name="文本框 32775"/>
          <p:cNvSpPr txBox="1"/>
          <p:nvPr/>
        </p:nvSpPr>
        <p:spPr>
          <a:xfrm>
            <a:off x="652463" y="5249863"/>
            <a:ext cx="2744787" cy="639762"/>
          </a:xfrm>
          <a:prstGeom prst="rect">
            <a:avLst/>
          </a:prstGeom>
          <a:noFill/>
          <a:ln w="9525">
            <a:noFill/>
          </a:ln>
        </p:spPr>
        <p:txBody>
          <a:bodyPr>
            <a:spAutoFit/>
          </a:bodyPr>
          <a:lstStyle/>
          <a:p>
            <a:pPr lvl="0" eaLnBrk="1" hangingPunct="1">
              <a:lnSpc>
                <a:spcPct val="150000"/>
              </a:lnSpc>
            </a:pPr>
            <a:r>
              <a:rPr lang="zh-CN" altLang="en-US" sz="2400" b="1" dirty="0">
                <a:solidFill>
                  <a:srgbClr val="CC00FF"/>
                </a:solidFill>
                <a:latin typeface="宋体" panose="02010600030101010101" pitchFamily="2" charset="-122"/>
                <a:ea typeface="宋体" panose="02010600030101010101" pitchFamily="2" charset="-122"/>
              </a:rPr>
              <a:t>零  落： </a:t>
            </a:r>
          </a:p>
        </p:txBody>
      </p:sp>
      <p:sp>
        <p:nvSpPr>
          <p:cNvPr id="51205" name="文本框 32776"/>
          <p:cNvSpPr txBox="1"/>
          <p:nvPr/>
        </p:nvSpPr>
        <p:spPr>
          <a:xfrm>
            <a:off x="652463" y="4545013"/>
            <a:ext cx="2590800" cy="639762"/>
          </a:xfrm>
          <a:prstGeom prst="rect">
            <a:avLst/>
          </a:prstGeom>
          <a:noFill/>
          <a:ln w="9525">
            <a:noFill/>
          </a:ln>
        </p:spPr>
        <p:txBody>
          <a:bodyPr>
            <a:spAutoFit/>
          </a:bodyPr>
          <a:lstStyle/>
          <a:p>
            <a:pPr lvl="0" eaLnBrk="1" hangingPunct="1">
              <a:lnSpc>
                <a:spcPct val="150000"/>
              </a:lnSpc>
            </a:pPr>
            <a:r>
              <a:rPr lang="zh-CN" altLang="en-US" sz="2400" b="1" dirty="0">
                <a:solidFill>
                  <a:srgbClr val="CC00FF"/>
                </a:solidFill>
                <a:latin typeface="宋体" panose="02010600030101010101" pitchFamily="2" charset="-122"/>
                <a:ea typeface="宋体" panose="02010600030101010101" pitchFamily="2" charset="-122"/>
              </a:rPr>
              <a:t>一  任： </a:t>
            </a:r>
          </a:p>
        </p:txBody>
      </p:sp>
      <p:sp>
        <p:nvSpPr>
          <p:cNvPr id="51206" name="文本框 32777"/>
          <p:cNvSpPr txBox="1"/>
          <p:nvPr/>
        </p:nvSpPr>
        <p:spPr>
          <a:xfrm>
            <a:off x="652463" y="2435225"/>
            <a:ext cx="2166937" cy="639763"/>
          </a:xfrm>
          <a:prstGeom prst="rect">
            <a:avLst/>
          </a:prstGeom>
          <a:noFill/>
          <a:ln w="9525">
            <a:noFill/>
          </a:ln>
        </p:spPr>
        <p:txBody>
          <a:bodyPr>
            <a:spAutoFit/>
          </a:bodyPr>
          <a:lstStyle/>
          <a:p>
            <a:pPr lvl="0" eaLnBrk="1" hangingPunct="1">
              <a:lnSpc>
                <a:spcPct val="150000"/>
              </a:lnSpc>
            </a:pPr>
            <a:r>
              <a:rPr lang="zh-CN" altLang="en-US" sz="2400" b="1" dirty="0">
                <a:solidFill>
                  <a:srgbClr val="CC00FF"/>
                </a:solidFill>
                <a:latin typeface="宋体" panose="02010600030101010101" pitchFamily="2" charset="-122"/>
                <a:ea typeface="宋体" panose="02010600030101010101" pitchFamily="2" charset="-122"/>
              </a:rPr>
              <a:t>咏  梅： </a:t>
            </a:r>
          </a:p>
        </p:txBody>
      </p:sp>
      <p:sp>
        <p:nvSpPr>
          <p:cNvPr id="51207" name="文本框 32778"/>
          <p:cNvSpPr txBox="1"/>
          <p:nvPr/>
        </p:nvSpPr>
        <p:spPr>
          <a:xfrm>
            <a:off x="652463" y="3138488"/>
            <a:ext cx="1973262" cy="639762"/>
          </a:xfrm>
          <a:prstGeom prst="rect">
            <a:avLst/>
          </a:prstGeom>
          <a:noFill/>
          <a:ln w="9525">
            <a:noFill/>
          </a:ln>
        </p:spPr>
        <p:txBody>
          <a:bodyPr>
            <a:spAutoFit/>
          </a:bodyPr>
          <a:lstStyle/>
          <a:p>
            <a:pPr lvl="0" eaLnBrk="1" hangingPunct="1">
              <a:lnSpc>
                <a:spcPct val="150000"/>
              </a:lnSpc>
            </a:pPr>
            <a:r>
              <a:rPr lang="zh-CN" altLang="en-US" sz="2400" b="1" dirty="0">
                <a:solidFill>
                  <a:srgbClr val="CC00FF"/>
                </a:solidFill>
                <a:latin typeface="宋体" panose="02010600030101010101" pitchFamily="2" charset="-122"/>
                <a:ea typeface="宋体" panose="02010600030101010101" pitchFamily="2" charset="-122"/>
              </a:rPr>
              <a:t>俏    ： </a:t>
            </a:r>
          </a:p>
        </p:txBody>
      </p:sp>
      <p:sp>
        <p:nvSpPr>
          <p:cNvPr id="51208" name="文本框 32779"/>
          <p:cNvSpPr txBox="1"/>
          <p:nvPr/>
        </p:nvSpPr>
        <p:spPr>
          <a:xfrm>
            <a:off x="652463" y="3841750"/>
            <a:ext cx="2154237" cy="639763"/>
          </a:xfrm>
          <a:prstGeom prst="rect">
            <a:avLst/>
          </a:prstGeom>
          <a:noFill/>
          <a:ln w="9525">
            <a:noFill/>
          </a:ln>
        </p:spPr>
        <p:txBody>
          <a:bodyPr>
            <a:spAutoFit/>
          </a:bodyPr>
          <a:lstStyle/>
          <a:p>
            <a:pPr lvl="0" eaLnBrk="1" hangingPunct="1">
              <a:lnSpc>
                <a:spcPct val="150000"/>
              </a:lnSpc>
            </a:pPr>
            <a:r>
              <a:rPr lang="zh-CN" altLang="en-US" sz="2400" b="1" dirty="0">
                <a:solidFill>
                  <a:srgbClr val="CC00FF"/>
                </a:solidFill>
                <a:latin typeface="宋体" panose="02010600030101010101" pitchFamily="2" charset="-122"/>
                <a:ea typeface="宋体" panose="02010600030101010101" pitchFamily="2" charset="-122"/>
              </a:rPr>
              <a:t>烂  漫： </a:t>
            </a:r>
          </a:p>
        </p:txBody>
      </p:sp>
      <p:sp>
        <p:nvSpPr>
          <p:cNvPr id="32782" name="文本框 32781"/>
          <p:cNvSpPr txBox="1"/>
          <p:nvPr/>
        </p:nvSpPr>
        <p:spPr>
          <a:xfrm>
            <a:off x="2149475" y="1735138"/>
            <a:ext cx="6018213" cy="639762"/>
          </a:xfrm>
          <a:prstGeom prst="rect">
            <a:avLst/>
          </a:prstGeom>
          <a:noFill/>
          <a:ln w="9525">
            <a:noFill/>
          </a:ln>
        </p:spPr>
        <p:txBody>
          <a:bodyPr>
            <a:spAutoFit/>
          </a:bodyPr>
          <a:lstStyle/>
          <a:p>
            <a:pPr lvl="0" eaLnBrk="1" hangingPunct="1">
              <a:lnSpc>
                <a:spcPct val="150000"/>
              </a:lnSpc>
            </a:pPr>
            <a:r>
              <a:rPr lang="zh-CN" altLang="en-US" sz="2400" b="1" dirty="0">
                <a:solidFill>
                  <a:srgbClr val="0000FF"/>
                </a:solidFill>
                <a:latin typeface="宋体" panose="02010600030101010101" pitchFamily="2" charset="-122"/>
                <a:ea typeface="宋体" panose="02010600030101010101" pitchFamily="2" charset="-122"/>
              </a:rPr>
              <a:t>词牌名。</a:t>
            </a:r>
          </a:p>
        </p:txBody>
      </p:sp>
      <p:sp>
        <p:nvSpPr>
          <p:cNvPr id="32784" name="文本框 32783"/>
          <p:cNvSpPr txBox="1"/>
          <p:nvPr/>
        </p:nvSpPr>
        <p:spPr>
          <a:xfrm>
            <a:off x="2149475" y="5241925"/>
            <a:ext cx="6019800" cy="639763"/>
          </a:xfrm>
          <a:prstGeom prst="rect">
            <a:avLst/>
          </a:prstGeom>
          <a:noFill/>
          <a:ln w="9525">
            <a:noFill/>
          </a:ln>
        </p:spPr>
        <p:txBody>
          <a:bodyPr>
            <a:spAutoFit/>
          </a:bodyPr>
          <a:lstStyle/>
          <a:p>
            <a:pPr lvl="0" eaLnBrk="1" hangingPunct="1">
              <a:lnSpc>
                <a:spcPct val="150000"/>
              </a:lnSpc>
            </a:pPr>
            <a:r>
              <a:rPr lang="zh-CN" altLang="en-US" sz="2400" b="1" dirty="0">
                <a:solidFill>
                  <a:srgbClr val="0000FF"/>
                </a:solidFill>
                <a:latin typeface="宋体" panose="02010600030101010101" pitchFamily="2" charset="-122"/>
                <a:ea typeface="宋体" panose="02010600030101010101" pitchFamily="2" charset="-122"/>
              </a:rPr>
              <a:t>凋谢。 </a:t>
            </a:r>
          </a:p>
        </p:txBody>
      </p:sp>
      <p:sp>
        <p:nvSpPr>
          <p:cNvPr id="32786" name="文本框 32785"/>
          <p:cNvSpPr txBox="1"/>
          <p:nvPr/>
        </p:nvSpPr>
        <p:spPr>
          <a:xfrm>
            <a:off x="2149475" y="4540250"/>
            <a:ext cx="6343650" cy="639763"/>
          </a:xfrm>
          <a:prstGeom prst="rect">
            <a:avLst/>
          </a:prstGeom>
          <a:noFill/>
          <a:ln w="9525">
            <a:noFill/>
          </a:ln>
        </p:spPr>
        <p:txBody>
          <a:bodyPr>
            <a:spAutoFit/>
          </a:bodyPr>
          <a:lstStyle/>
          <a:p>
            <a:pPr lvl="0" eaLnBrk="1" hangingPunct="1">
              <a:lnSpc>
                <a:spcPct val="150000"/>
              </a:lnSpc>
            </a:pPr>
            <a:r>
              <a:rPr lang="zh-CN" altLang="en-US" sz="2400" b="1" dirty="0">
                <a:solidFill>
                  <a:srgbClr val="0000FF"/>
                </a:solidFill>
                <a:latin typeface="宋体" panose="02010600030101010101" pitchFamily="2" charset="-122"/>
                <a:ea typeface="宋体" panose="02010600030101010101" pitchFamily="2" charset="-122"/>
              </a:rPr>
              <a:t>任凭。</a:t>
            </a:r>
          </a:p>
        </p:txBody>
      </p:sp>
      <p:sp>
        <p:nvSpPr>
          <p:cNvPr id="32788" name="文本框 32787"/>
          <p:cNvSpPr txBox="1"/>
          <p:nvPr/>
        </p:nvSpPr>
        <p:spPr>
          <a:xfrm>
            <a:off x="2149475" y="2435225"/>
            <a:ext cx="6037263" cy="639763"/>
          </a:xfrm>
          <a:prstGeom prst="rect">
            <a:avLst/>
          </a:prstGeom>
          <a:noFill/>
          <a:ln w="9525">
            <a:noFill/>
          </a:ln>
        </p:spPr>
        <p:txBody>
          <a:bodyPr>
            <a:spAutoFit/>
          </a:bodyPr>
          <a:lstStyle/>
          <a:p>
            <a:pPr lvl="0" eaLnBrk="1" hangingPunct="1">
              <a:lnSpc>
                <a:spcPct val="150000"/>
              </a:lnSpc>
            </a:pPr>
            <a:r>
              <a:rPr lang="zh-CN" altLang="en-US" sz="2400" b="1" dirty="0">
                <a:solidFill>
                  <a:srgbClr val="0000FF"/>
                </a:solidFill>
                <a:latin typeface="宋体" panose="02010600030101010101" pitchFamily="2" charset="-122"/>
                <a:ea typeface="宋体" panose="02010600030101010101" pitchFamily="2" charset="-122"/>
              </a:rPr>
              <a:t>题目。咏</a:t>
            </a:r>
            <a:r>
              <a:rPr lang="en-US" altLang="zh-CN" sz="2400" b="1" dirty="0">
                <a:solidFill>
                  <a:srgbClr val="0000FF"/>
                </a:solidFill>
                <a:latin typeface="宋体" panose="02010600030101010101" pitchFamily="2" charset="-122"/>
                <a:ea typeface="宋体" panose="02010600030101010101" pitchFamily="2" charset="-122"/>
              </a:rPr>
              <a:t>,</a:t>
            </a:r>
            <a:r>
              <a:rPr lang="zh-CN" altLang="en-US" sz="2400" b="1" dirty="0">
                <a:solidFill>
                  <a:srgbClr val="0000FF"/>
                </a:solidFill>
                <a:latin typeface="宋体" panose="02010600030101010101" pitchFamily="2" charset="-122"/>
                <a:ea typeface="宋体" panose="02010600030101010101" pitchFamily="2" charset="-122"/>
              </a:rPr>
              <a:t>用诗词等来叙述。</a:t>
            </a:r>
          </a:p>
        </p:txBody>
      </p:sp>
      <p:sp>
        <p:nvSpPr>
          <p:cNvPr id="32790" name="文本框 32789"/>
          <p:cNvSpPr txBox="1"/>
          <p:nvPr/>
        </p:nvSpPr>
        <p:spPr>
          <a:xfrm>
            <a:off x="2149475" y="3136900"/>
            <a:ext cx="5938838" cy="639763"/>
          </a:xfrm>
          <a:prstGeom prst="rect">
            <a:avLst/>
          </a:prstGeom>
          <a:noFill/>
          <a:ln w="9525">
            <a:noFill/>
          </a:ln>
        </p:spPr>
        <p:txBody>
          <a:bodyPr>
            <a:spAutoFit/>
          </a:bodyPr>
          <a:lstStyle/>
          <a:p>
            <a:pPr lvl="0" eaLnBrk="1" hangingPunct="1">
              <a:lnSpc>
                <a:spcPct val="150000"/>
              </a:lnSpc>
            </a:pPr>
            <a:r>
              <a:rPr lang="zh-CN" altLang="en-US" sz="2400" b="1" dirty="0">
                <a:solidFill>
                  <a:srgbClr val="0000FF"/>
                </a:solidFill>
                <a:latin typeface="宋体" panose="02010600030101010101" pitchFamily="2" charset="-122"/>
                <a:ea typeface="宋体" panose="02010600030101010101" pitchFamily="2" charset="-122"/>
              </a:rPr>
              <a:t>俊俏，美好的样子。</a:t>
            </a:r>
          </a:p>
        </p:txBody>
      </p:sp>
      <p:sp>
        <p:nvSpPr>
          <p:cNvPr id="32792" name="文本框 32791"/>
          <p:cNvSpPr txBox="1"/>
          <p:nvPr/>
        </p:nvSpPr>
        <p:spPr>
          <a:xfrm>
            <a:off x="2149475" y="3838575"/>
            <a:ext cx="6149975" cy="639763"/>
          </a:xfrm>
          <a:prstGeom prst="rect">
            <a:avLst/>
          </a:prstGeom>
          <a:noFill/>
          <a:ln w="9525">
            <a:noFill/>
          </a:ln>
        </p:spPr>
        <p:txBody>
          <a:bodyPr>
            <a:spAutoFit/>
          </a:bodyPr>
          <a:lstStyle/>
          <a:p>
            <a:pPr lvl="0" eaLnBrk="1" hangingPunct="1">
              <a:lnSpc>
                <a:spcPct val="150000"/>
              </a:lnSpc>
            </a:pPr>
            <a:r>
              <a:rPr lang="zh-CN" altLang="en-US" sz="2400" b="1" dirty="0">
                <a:solidFill>
                  <a:srgbClr val="0000FF"/>
                </a:solidFill>
                <a:latin typeface="宋体" panose="02010600030101010101" pitchFamily="2" charset="-122"/>
                <a:ea typeface="宋体" panose="02010600030101010101" pitchFamily="2" charset="-122"/>
              </a:rPr>
              <a:t>色彩鲜明而美丽。这里形容盛开的样子。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78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79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79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78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27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82" grpId="0"/>
      <p:bldP spid="32784" grpId="0"/>
      <p:bldP spid="32786" grpId="0"/>
      <p:bldP spid="32788" grpId="0"/>
      <p:bldP spid="32790" grpId="0"/>
      <p:bldP spid="3279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2" name="文本框 14341"/>
          <p:cNvSpPr txBox="1"/>
          <p:nvPr/>
        </p:nvSpPr>
        <p:spPr>
          <a:xfrm>
            <a:off x="830263" y="2324100"/>
            <a:ext cx="7653337" cy="1735138"/>
          </a:xfrm>
          <a:prstGeom prst="rect">
            <a:avLst/>
          </a:prstGeom>
          <a:noFill/>
          <a:ln w="9525">
            <a:noFill/>
          </a:ln>
        </p:spPr>
        <p:txBody>
          <a:bodyPr>
            <a:spAutoFit/>
          </a:bodyPr>
          <a:lstStyle/>
          <a:p>
            <a:pPr lvl="0" eaLnBrk="1" hangingPunct="1">
              <a:lnSpc>
                <a:spcPct val="150000"/>
              </a:lnSpc>
            </a:pPr>
            <a:r>
              <a:rPr lang="zh-CN" altLang="en-US" sz="2400" b="1" dirty="0">
                <a:solidFill>
                  <a:srgbClr val="0000FF"/>
                </a:solidFill>
                <a:latin typeface="宋体" panose="02010600030101010101" pitchFamily="2" charset="-122"/>
                <a:ea typeface="宋体" panose="02010600030101010101" pitchFamily="2" charset="-122"/>
              </a:rPr>
              <a:t>本词分上下两阕，各写什么内容？</a:t>
            </a:r>
          </a:p>
          <a:p>
            <a:pPr lvl="0" eaLnBrk="1" hangingPunct="1">
              <a:lnSpc>
                <a:spcPct val="150000"/>
              </a:lnSpc>
            </a:pPr>
            <a:r>
              <a:rPr lang="zh-CN" altLang="en-US" sz="2400" b="1" dirty="0">
                <a:solidFill>
                  <a:srgbClr val="FF0000"/>
                </a:solidFill>
                <a:latin typeface="楷体_GB2312" pitchFamily="49" charset="-122"/>
                <a:ea typeface="楷体_GB2312" pitchFamily="49" charset="-122"/>
              </a:rPr>
              <a:t>　　上阕着重写梅花傲寒开放的美好身姿；下阕着重写梅花的精神品格。</a:t>
            </a:r>
            <a:endParaRPr lang="zh-CN" altLang="en-US" sz="2400" b="1" dirty="0">
              <a:solidFill>
                <a:srgbClr val="0000FF"/>
              </a:solidFill>
              <a:latin typeface="宋体" panose="02010600030101010101" pitchFamily="2" charset="-122"/>
              <a:ea typeface="宋体" panose="02010600030101010101" pitchFamily="2" charset="-122"/>
            </a:endParaRPr>
          </a:p>
        </p:txBody>
      </p:sp>
      <p:pic>
        <p:nvPicPr>
          <p:cNvPr id="52228" name="图片 14351" descr="图片4"/>
          <p:cNvPicPr>
            <a:picLocks noChangeAspect="1"/>
          </p:cNvPicPr>
          <p:nvPr/>
        </p:nvPicPr>
        <p:blipFill>
          <a:blip r:embed="rId2" cstate="print"/>
          <a:srcRect t="35397"/>
          <a:stretch>
            <a:fillRect/>
          </a:stretch>
        </p:blipFill>
        <p:spPr>
          <a:xfrm>
            <a:off x="858838" y="1408113"/>
            <a:ext cx="2797175" cy="64611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4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文本框 16390"/>
          <p:cNvSpPr txBox="1"/>
          <p:nvPr/>
        </p:nvSpPr>
        <p:spPr>
          <a:xfrm>
            <a:off x="762000" y="1724025"/>
            <a:ext cx="7675563" cy="3471863"/>
          </a:xfrm>
          <a:prstGeom prst="rect">
            <a:avLst/>
          </a:prstGeom>
          <a:noFill/>
          <a:ln w="9525">
            <a:noFill/>
          </a:ln>
        </p:spPr>
        <p:txBody>
          <a:bodyPr>
            <a:spAutoFit/>
          </a:bodyPr>
          <a:lstStyle/>
          <a:p>
            <a:pPr lvl="0" eaLnBrk="1" hangingPunct="1">
              <a:lnSpc>
                <a:spcPct val="150000"/>
              </a:lnSpc>
            </a:pPr>
            <a:r>
              <a:rPr lang="zh-CN" altLang="en-US" sz="2800" b="1" dirty="0">
                <a:solidFill>
                  <a:srgbClr val="FF0000"/>
                </a:solidFill>
                <a:latin typeface="宋体" panose="02010600030101010101" pitchFamily="2" charset="-122"/>
                <a:ea typeface="宋体" panose="02010600030101010101" pitchFamily="2" charset="-122"/>
              </a:rPr>
              <a:t>一、研读文本</a:t>
            </a:r>
          </a:p>
          <a:p>
            <a:pPr lvl="0" eaLnBrk="1" hangingPunct="1">
              <a:lnSpc>
                <a:spcPct val="150000"/>
              </a:lnSpc>
            </a:pPr>
            <a:r>
              <a:rPr lang="en-US" altLang="en-US" sz="2400" b="1" dirty="0">
                <a:solidFill>
                  <a:srgbClr val="0000FF"/>
                </a:solidFill>
                <a:latin typeface="宋体" panose="02010600030101010101" pitchFamily="2" charset="-122"/>
                <a:ea typeface="宋体" panose="02010600030101010101" pitchFamily="2" charset="-122"/>
              </a:rPr>
              <a:t>1.“待到山花烂漫时，她在丛中笑</a:t>
            </a:r>
            <a:r>
              <a:rPr lang="zh-CN" altLang="en-US" sz="2400" b="1" dirty="0">
                <a:solidFill>
                  <a:srgbClr val="0000FF"/>
                </a:solidFill>
                <a:latin typeface="宋体" panose="02010600030101010101" pitchFamily="2" charset="-122"/>
                <a:ea typeface="宋体" panose="02010600030101010101" pitchFamily="2" charset="-122"/>
              </a:rPr>
              <a:t>”</a:t>
            </a:r>
            <a:r>
              <a:rPr lang="en-US" altLang="en-US" sz="2400" b="1" dirty="0">
                <a:solidFill>
                  <a:srgbClr val="0000FF"/>
                </a:solidFill>
                <a:latin typeface="宋体" panose="02010600030101010101" pitchFamily="2" charset="-122"/>
                <a:ea typeface="宋体" panose="02010600030101010101" pitchFamily="2" charset="-122"/>
              </a:rPr>
              <a:t>一句在表达上有什么妙处？</a:t>
            </a:r>
            <a:endParaRPr lang="zh-CN" altLang="en-US" sz="2400" b="1" dirty="0">
              <a:solidFill>
                <a:srgbClr val="0000FF"/>
              </a:solidFill>
              <a:latin typeface="宋体" panose="02010600030101010101" pitchFamily="2" charset="-122"/>
              <a:ea typeface="宋体" panose="02010600030101010101" pitchFamily="2" charset="-122"/>
            </a:endParaRPr>
          </a:p>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2.</a:t>
            </a:r>
            <a:r>
              <a:rPr lang="zh-CN" altLang="en-US" sz="2400" b="1" dirty="0">
                <a:solidFill>
                  <a:srgbClr val="0000FF"/>
                </a:solidFill>
                <a:latin typeface="宋体" panose="02010600030101010101" pitchFamily="2" charset="-122"/>
                <a:ea typeface="宋体" panose="02010600030101010101" pitchFamily="2" charset="-122"/>
              </a:rPr>
              <a:t>试品析“风雨送春归，飞雪迎春到”一句的含意？</a:t>
            </a:r>
          </a:p>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3.“</a:t>
            </a:r>
            <a:r>
              <a:rPr lang="zh-CN" altLang="en-US" sz="2400" b="1" dirty="0">
                <a:solidFill>
                  <a:srgbClr val="0000FF"/>
                </a:solidFill>
                <a:latin typeface="宋体" panose="02010600030101010101" pitchFamily="2" charset="-122"/>
                <a:ea typeface="宋体" panose="02010600030101010101" pitchFamily="2" charset="-122"/>
              </a:rPr>
              <a:t>反其意用之”一句中“其意”有什么含义？本句话又有什么意思？</a:t>
            </a:r>
          </a:p>
        </p:txBody>
      </p:sp>
      <p:pic>
        <p:nvPicPr>
          <p:cNvPr id="53252" name="图片 16451" descr="图片5"/>
          <p:cNvPicPr>
            <a:picLocks noChangeAspect="1"/>
          </p:cNvPicPr>
          <p:nvPr/>
        </p:nvPicPr>
        <p:blipFill>
          <a:blip r:embed="rId2" cstate="print"/>
          <a:srcRect t="34445"/>
          <a:stretch>
            <a:fillRect/>
          </a:stretch>
        </p:blipFill>
        <p:spPr>
          <a:xfrm>
            <a:off x="1003300" y="962025"/>
            <a:ext cx="2865438" cy="655638"/>
          </a:xfrm>
          <a:prstGeom prst="rect">
            <a:avLst/>
          </a:prstGeom>
          <a:noFill/>
          <a:ln w="9525">
            <a:noFill/>
          </a:ln>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文本框 328705"/>
          <p:cNvSpPr txBox="1"/>
          <p:nvPr/>
        </p:nvSpPr>
        <p:spPr>
          <a:xfrm>
            <a:off x="795338" y="942975"/>
            <a:ext cx="7675562" cy="4473575"/>
          </a:xfrm>
          <a:prstGeom prst="rect">
            <a:avLst/>
          </a:prstGeom>
          <a:noFill/>
          <a:ln w="9525">
            <a:noFill/>
          </a:ln>
        </p:spPr>
        <p:txBody>
          <a:bodyPr>
            <a:spAutoFit/>
          </a:bodyPr>
          <a:lstStyle/>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4.</a:t>
            </a:r>
            <a:r>
              <a:rPr lang="zh-CN" altLang="en-US" sz="2400" b="1" dirty="0">
                <a:solidFill>
                  <a:srgbClr val="0000FF"/>
                </a:solidFill>
                <a:latin typeface="宋体" panose="02010600030101010101" pitchFamily="2" charset="-122"/>
                <a:ea typeface="宋体" panose="02010600030101010101" pitchFamily="2" charset="-122"/>
              </a:rPr>
              <a:t>词里的梅花生活在什么样的环境里？哪些词可以点明它生活的环境？</a:t>
            </a:r>
          </a:p>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5.</a:t>
            </a:r>
            <a:r>
              <a:rPr lang="zh-CN" altLang="en-US" sz="2400" b="1" dirty="0">
                <a:solidFill>
                  <a:srgbClr val="0000FF"/>
                </a:solidFill>
                <a:latin typeface="宋体" panose="02010600030101010101" pitchFamily="2" charset="-122"/>
                <a:ea typeface="宋体" panose="02010600030101010101" pitchFamily="2" charset="-122"/>
              </a:rPr>
              <a:t>梅花的美展现出了梅花的什么形象？寄托了作者怎样的思想感情？</a:t>
            </a:r>
          </a:p>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6.</a:t>
            </a:r>
            <a:r>
              <a:rPr lang="zh-CN" altLang="en-US" sz="2400" b="1" dirty="0">
                <a:solidFill>
                  <a:srgbClr val="0000FF"/>
                </a:solidFill>
                <a:latin typeface="宋体" panose="02010600030101010101" pitchFamily="2" charset="-122"/>
                <a:ea typeface="宋体" panose="02010600030101010101" pitchFamily="2" charset="-122"/>
              </a:rPr>
              <a:t>词里用的是什么手法？请举例分析。</a:t>
            </a:r>
          </a:p>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7.</a:t>
            </a:r>
            <a:r>
              <a:rPr lang="zh-CN" altLang="en-US" sz="2400" b="1" dirty="0">
                <a:solidFill>
                  <a:srgbClr val="0000FF"/>
                </a:solidFill>
                <a:latin typeface="宋体" panose="02010600030101010101" pitchFamily="2" charset="-122"/>
                <a:ea typeface="宋体" panose="02010600030101010101" pitchFamily="2" charset="-122"/>
              </a:rPr>
              <a:t>该词的境界美在哪里？</a:t>
            </a:r>
          </a:p>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8</a:t>
            </a:r>
            <a:r>
              <a:rPr lang="en-US" altLang="zh-CN" b="1" dirty="0">
                <a:solidFill>
                  <a:srgbClr val="0000FF"/>
                </a:solidFill>
                <a:latin typeface="Arial" panose="020B0604020202020204" pitchFamily="34" charset="0"/>
                <a:ea typeface="宋体" panose="02010600030101010101" pitchFamily="2" charset="-122"/>
              </a:rPr>
              <a:t>.</a:t>
            </a:r>
            <a:r>
              <a:rPr lang="en-US" altLang="zh-CN" dirty="0">
                <a:latin typeface="Arial" panose="020B0604020202020204" pitchFamily="34" charset="0"/>
                <a:ea typeface="宋体" panose="02010600030101010101" pitchFamily="2" charset="-122"/>
              </a:rPr>
              <a:t> </a:t>
            </a:r>
            <a:r>
              <a:rPr lang="zh-CN" altLang="en-US" sz="2400" b="1" dirty="0">
                <a:solidFill>
                  <a:srgbClr val="0000FF"/>
                </a:solidFill>
                <a:latin typeface="宋体" panose="02010600030101010101" pitchFamily="2" charset="-122"/>
                <a:ea typeface="宋体" panose="02010600030101010101" pitchFamily="2" charset="-122"/>
              </a:rPr>
              <a:t>本文与陆游的</a:t>
            </a:r>
            <a:r>
              <a:rPr lang="en-US" altLang="zh-CN" sz="2400" b="1" dirty="0">
                <a:solidFill>
                  <a:srgbClr val="0000FF"/>
                </a:solidFill>
                <a:latin typeface="宋体" panose="02010600030101010101" pitchFamily="2" charset="-122"/>
                <a:ea typeface="宋体" panose="02010600030101010101" pitchFamily="2" charset="-122"/>
              </a:rPr>
              <a:t>《</a:t>
            </a:r>
            <a:r>
              <a:rPr lang="zh-CN" altLang="en-US" sz="2400" b="1" dirty="0">
                <a:solidFill>
                  <a:srgbClr val="0000FF"/>
                </a:solidFill>
                <a:latin typeface="宋体" panose="02010600030101010101" pitchFamily="2" charset="-122"/>
                <a:ea typeface="宋体" panose="02010600030101010101" pitchFamily="2" charset="-122"/>
              </a:rPr>
              <a:t>卜算子</a:t>
            </a:r>
            <a:r>
              <a:rPr lang="en-US" altLang="zh-CN" sz="2400" b="1" dirty="0">
                <a:solidFill>
                  <a:srgbClr val="0000FF"/>
                </a:solidFill>
                <a:latin typeface="宋体" panose="02010600030101010101" pitchFamily="2" charset="-122"/>
                <a:ea typeface="宋体" panose="02010600030101010101" pitchFamily="2" charset="-122"/>
              </a:rPr>
              <a:t>•</a:t>
            </a:r>
            <a:r>
              <a:rPr lang="zh-CN" altLang="en-US" sz="2400" b="1" dirty="0">
                <a:solidFill>
                  <a:srgbClr val="0000FF"/>
                </a:solidFill>
                <a:latin typeface="宋体" panose="02010600030101010101" pitchFamily="2" charset="-122"/>
                <a:ea typeface="宋体" panose="02010600030101010101" pitchFamily="2" charset="-122"/>
              </a:rPr>
              <a:t>咏梅</a:t>
            </a:r>
            <a:r>
              <a:rPr lang="en-US" altLang="zh-CN" sz="2400" b="1" dirty="0">
                <a:solidFill>
                  <a:srgbClr val="0000FF"/>
                </a:solidFill>
                <a:latin typeface="宋体" panose="02010600030101010101" pitchFamily="2" charset="-122"/>
                <a:ea typeface="宋体" panose="02010600030101010101" pitchFamily="2" charset="-122"/>
              </a:rPr>
              <a:t>》</a:t>
            </a:r>
            <a:r>
              <a:rPr lang="zh-CN" altLang="en-US" sz="2400" b="1" dirty="0">
                <a:solidFill>
                  <a:srgbClr val="0000FF"/>
                </a:solidFill>
                <a:latin typeface="宋体" panose="02010600030101010101" pitchFamily="2" charset="-122"/>
                <a:ea typeface="宋体" panose="02010600030101010101" pitchFamily="2" charset="-122"/>
              </a:rPr>
              <a:t>为同题作品。请比较一下这两处梅花在内容及思想感情表达上有什么异同？</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文本框 106497"/>
          <p:cNvSpPr txBox="1"/>
          <p:nvPr/>
        </p:nvSpPr>
        <p:spPr>
          <a:xfrm>
            <a:off x="617538" y="909638"/>
            <a:ext cx="7783512" cy="3925887"/>
          </a:xfrm>
          <a:prstGeom prst="rect">
            <a:avLst/>
          </a:prstGeom>
          <a:noFill/>
          <a:ln w="9525">
            <a:noFill/>
          </a:ln>
        </p:spPr>
        <p:txBody>
          <a:bodyPr>
            <a:spAutoFit/>
          </a:bodyPr>
          <a:lstStyle/>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1.“</a:t>
            </a:r>
            <a:r>
              <a:rPr lang="zh-CN" altLang="en-US" sz="2400" b="1" dirty="0">
                <a:solidFill>
                  <a:srgbClr val="0000FF"/>
                </a:solidFill>
                <a:latin typeface="宋体" panose="02010600030101010101" pitchFamily="2" charset="-122"/>
                <a:ea typeface="宋体" panose="02010600030101010101" pitchFamily="2" charset="-122"/>
              </a:rPr>
              <a:t>待到山花烂漫时，她在丛中笑”一句在表达上有什么妙处？</a:t>
            </a:r>
          </a:p>
          <a:p>
            <a:pPr lvl="0" eaLnBrk="1" hangingPunct="1">
              <a:lnSpc>
                <a:spcPct val="150000"/>
              </a:lnSpc>
            </a:pPr>
            <a:r>
              <a:rPr lang="zh-CN" altLang="en-US" sz="2400" b="1" dirty="0">
                <a:solidFill>
                  <a:srgbClr val="FF0000"/>
                </a:solidFill>
                <a:latin typeface="楷体_GB2312" pitchFamily="49" charset="-122"/>
                <a:ea typeface="楷体_GB2312" pitchFamily="49" charset="-122"/>
              </a:rPr>
              <a:t>    运用拟人的写法写出了梅花盛开时的美好样子。体现了诗人积极乐观的精神。</a:t>
            </a:r>
          </a:p>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2.</a:t>
            </a:r>
            <a:r>
              <a:rPr lang="zh-CN" altLang="en-US" sz="2400" b="1" dirty="0">
                <a:solidFill>
                  <a:srgbClr val="0000FF"/>
                </a:solidFill>
                <a:latin typeface="宋体" panose="02010600030101010101" pitchFamily="2" charset="-122"/>
                <a:ea typeface="宋体" panose="02010600030101010101" pitchFamily="2" charset="-122"/>
              </a:rPr>
              <a:t>试品析“风雨送春归，飞雪迎春到”一句的含意？</a:t>
            </a:r>
          </a:p>
          <a:p>
            <a:pPr lvl="0" eaLnBrk="1" hangingPunct="1">
              <a:lnSpc>
                <a:spcPct val="150000"/>
              </a:lnSpc>
            </a:pPr>
            <a:r>
              <a:rPr lang="zh-CN" altLang="en-US" sz="2400" b="1" dirty="0">
                <a:solidFill>
                  <a:srgbClr val="FF0000"/>
                </a:solidFill>
                <a:latin typeface="楷体_GB2312" pitchFamily="49" charset="-122"/>
                <a:ea typeface="楷体_GB2312" pitchFamily="49" charset="-122"/>
              </a:rPr>
              <a:t>    象征了政治形势的发展变化，体现诗人对形势发展的预测以及对未来必胜的信心。</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649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649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649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文本框 329729"/>
          <p:cNvSpPr txBox="1"/>
          <p:nvPr/>
        </p:nvSpPr>
        <p:spPr>
          <a:xfrm>
            <a:off x="706438" y="819150"/>
            <a:ext cx="7727950" cy="4473575"/>
          </a:xfrm>
          <a:prstGeom prst="rect">
            <a:avLst/>
          </a:prstGeom>
          <a:noFill/>
          <a:ln w="9525">
            <a:noFill/>
          </a:ln>
        </p:spPr>
        <p:txBody>
          <a:bodyPr>
            <a:spAutoFit/>
          </a:bodyPr>
          <a:lstStyle/>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3.“</a:t>
            </a:r>
            <a:r>
              <a:rPr lang="zh-CN" altLang="en-US" sz="2400" b="1" dirty="0">
                <a:solidFill>
                  <a:srgbClr val="0000FF"/>
                </a:solidFill>
                <a:latin typeface="宋体" panose="02010600030101010101" pitchFamily="2" charset="-122"/>
                <a:ea typeface="宋体" panose="02010600030101010101" pitchFamily="2" charset="-122"/>
              </a:rPr>
              <a:t>反其意用之”一句中“其意”有什么含义？本句话又有什么意思？</a:t>
            </a:r>
          </a:p>
          <a:p>
            <a:pPr lvl="0" eaLnBrk="1" hangingPunct="1">
              <a:lnSpc>
                <a:spcPct val="150000"/>
              </a:lnSpc>
            </a:pPr>
            <a:r>
              <a:rPr lang="zh-CN" altLang="en-US" sz="2400" b="1" dirty="0">
                <a:solidFill>
                  <a:srgbClr val="FF0000"/>
                </a:solidFill>
                <a:latin typeface="楷体_GB2312" pitchFamily="49" charset="-122"/>
                <a:ea typeface="楷体_GB2312" pitchFamily="49" charset="-122"/>
              </a:rPr>
              <a:t>    其意：指陆游咏梅的思想、情调、主旨和用意。</a:t>
            </a:r>
          </a:p>
          <a:p>
            <a:pPr lvl="0" eaLnBrk="1" hangingPunct="1">
              <a:lnSpc>
                <a:spcPct val="150000"/>
              </a:lnSpc>
            </a:pPr>
            <a:r>
              <a:rPr lang="zh-CN" altLang="en-US" sz="2400" b="1" dirty="0">
                <a:solidFill>
                  <a:srgbClr val="FF0000"/>
                </a:solidFill>
                <a:latin typeface="楷体_GB2312" pitchFamily="49" charset="-122"/>
                <a:ea typeface="楷体_GB2312" pitchFamily="49" charset="-122"/>
              </a:rPr>
              <a:t>    本句含意：本词的写作和陆游的写作思想不一样。</a:t>
            </a:r>
          </a:p>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4.</a:t>
            </a:r>
            <a:r>
              <a:rPr lang="zh-CN" altLang="en-US" sz="2400" b="1" dirty="0">
                <a:solidFill>
                  <a:srgbClr val="0000FF"/>
                </a:solidFill>
                <a:latin typeface="宋体" panose="02010600030101010101" pitchFamily="2" charset="-122"/>
                <a:ea typeface="宋体" panose="02010600030101010101" pitchFamily="2" charset="-122"/>
              </a:rPr>
              <a:t>词里的梅花生活在什么样的环境里？哪些词可以点明它生活的环境？</a:t>
            </a:r>
          </a:p>
          <a:p>
            <a:pPr lvl="0" eaLnBrk="1" hangingPunct="1">
              <a:lnSpc>
                <a:spcPct val="150000"/>
              </a:lnSpc>
            </a:pPr>
            <a:r>
              <a:rPr lang="zh-CN" altLang="en-US" sz="2400" b="1" dirty="0">
                <a:solidFill>
                  <a:srgbClr val="FF0000"/>
                </a:solidFill>
                <a:latin typeface="楷体_GB2312" pitchFamily="49" charset="-122"/>
                <a:ea typeface="楷体_GB2312" pitchFamily="49" charset="-122"/>
              </a:rPr>
              <a:t>    寒冷艰险的环境里；飞雪：寒冷的冬天；悬崖：险恶；百丈冰：寒。</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973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9730">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29730">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2973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文本框 107521"/>
          <p:cNvSpPr txBox="1"/>
          <p:nvPr/>
        </p:nvSpPr>
        <p:spPr>
          <a:xfrm>
            <a:off x="784225" y="1865313"/>
            <a:ext cx="7621588" cy="2282825"/>
          </a:xfrm>
          <a:prstGeom prst="rect">
            <a:avLst/>
          </a:prstGeom>
          <a:noFill/>
          <a:ln w="9525">
            <a:noFill/>
          </a:ln>
        </p:spPr>
        <p:txBody>
          <a:bodyPr>
            <a:spAutoFit/>
          </a:bodyPr>
          <a:lstStyle/>
          <a:p>
            <a:pPr lvl="0" eaLnBrk="1" hangingPunct="1">
              <a:lnSpc>
                <a:spcPct val="150000"/>
              </a:lnSpc>
            </a:pPr>
            <a:r>
              <a:rPr lang="en-US" altLang="en-US" sz="2400" b="1" dirty="0">
                <a:solidFill>
                  <a:srgbClr val="0000FF"/>
                </a:solidFill>
                <a:latin typeface="宋体" panose="02010600030101010101" pitchFamily="2" charset="-122"/>
                <a:ea typeface="宋体" panose="02010600030101010101" pitchFamily="2" charset="-122"/>
              </a:rPr>
              <a:t>5.</a:t>
            </a:r>
            <a:r>
              <a:rPr lang="zh-CN" altLang="en-US" sz="2400" b="1" dirty="0">
                <a:solidFill>
                  <a:srgbClr val="0000FF"/>
                </a:solidFill>
                <a:latin typeface="宋体" panose="02010600030101010101" pitchFamily="2" charset="-122"/>
                <a:ea typeface="宋体" panose="02010600030101010101" pitchFamily="2" charset="-122"/>
              </a:rPr>
              <a:t>梅花的美展现出了梅花的什么形象</a:t>
            </a:r>
            <a:r>
              <a:rPr lang="en-US" altLang="en-US" sz="2400" b="1" dirty="0">
                <a:solidFill>
                  <a:srgbClr val="0000FF"/>
                </a:solidFill>
                <a:latin typeface="宋体" panose="02010600030101010101" pitchFamily="2" charset="-122"/>
                <a:ea typeface="宋体" panose="02010600030101010101" pitchFamily="2" charset="-122"/>
              </a:rPr>
              <a:t>？寄托了作者怎样的思想感情？</a:t>
            </a:r>
            <a:endParaRPr lang="zh-CN" altLang="en-US" sz="2400" b="1" dirty="0">
              <a:solidFill>
                <a:srgbClr val="0000FF"/>
              </a:solidFill>
              <a:latin typeface="宋体" panose="02010600030101010101" pitchFamily="2" charset="-122"/>
              <a:ea typeface="宋体" panose="02010600030101010101" pitchFamily="2" charset="-122"/>
            </a:endParaRPr>
          </a:p>
          <a:p>
            <a:pPr lvl="0" eaLnBrk="1" hangingPunct="1">
              <a:lnSpc>
                <a:spcPct val="150000"/>
              </a:lnSpc>
            </a:pPr>
            <a:r>
              <a:rPr lang="zh-CN" altLang="en-US" sz="2400" b="1" dirty="0">
                <a:solidFill>
                  <a:srgbClr val="FF0000"/>
                </a:solidFill>
                <a:latin typeface="楷体_GB2312" pitchFamily="49" charset="-122"/>
                <a:ea typeface="楷体_GB2312" pitchFamily="49" charset="-122"/>
              </a:rPr>
              <a:t>    展现了梅花不畏严寒、品格高洁的动人形象。</a:t>
            </a:r>
          </a:p>
          <a:p>
            <a:pPr lvl="0" eaLnBrk="1" hangingPunct="1">
              <a:lnSpc>
                <a:spcPct val="150000"/>
              </a:lnSpc>
            </a:pPr>
            <a:r>
              <a:rPr lang="zh-CN" altLang="en-US" sz="2400" b="1" dirty="0">
                <a:solidFill>
                  <a:srgbClr val="FF0000"/>
                </a:solidFill>
                <a:latin typeface="楷体_GB2312" pitchFamily="49" charset="-122"/>
                <a:ea typeface="楷体_GB2312" pitchFamily="49" charset="-122"/>
              </a:rPr>
              <a:t>    寄托了作者积极乐观、充满自信的思想感情。</a:t>
            </a:r>
          </a:p>
        </p:txBody>
      </p:sp>
      <p:pic>
        <p:nvPicPr>
          <p:cNvPr id="57347" name="图片 107525" descr="gbbar"/>
          <p:cNvPicPr>
            <a:picLocks noChangeAspect="1"/>
          </p:cNvPicPr>
          <p:nvPr/>
        </p:nvPicPr>
        <p:blipFill>
          <a:blip r:embed="rId2" cstate="print"/>
          <a:stretch>
            <a:fillRect/>
          </a:stretch>
        </p:blipFill>
        <p:spPr>
          <a:xfrm>
            <a:off x="798513" y="5795963"/>
            <a:ext cx="7462837" cy="4794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752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752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文本框 108545"/>
          <p:cNvSpPr txBox="1"/>
          <p:nvPr/>
        </p:nvSpPr>
        <p:spPr>
          <a:xfrm>
            <a:off x="657225" y="963613"/>
            <a:ext cx="8032750" cy="3925887"/>
          </a:xfrm>
          <a:prstGeom prst="rect">
            <a:avLst/>
          </a:prstGeom>
          <a:noFill/>
          <a:ln w="9525">
            <a:noFill/>
          </a:ln>
        </p:spPr>
        <p:txBody>
          <a:bodyPr>
            <a:spAutoFit/>
          </a:bodyPr>
          <a:lstStyle/>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6.</a:t>
            </a:r>
            <a:r>
              <a:rPr lang="zh-CN" altLang="en-US" sz="2400" b="1" dirty="0">
                <a:solidFill>
                  <a:srgbClr val="0000FF"/>
                </a:solidFill>
                <a:latin typeface="宋体" panose="02010600030101010101" pitchFamily="2" charset="-122"/>
                <a:ea typeface="宋体" panose="02010600030101010101" pitchFamily="2" charset="-122"/>
              </a:rPr>
              <a:t>词里用的是什么手法？请举例分析。</a:t>
            </a:r>
          </a:p>
          <a:p>
            <a:pPr lvl="0" eaLnBrk="1" hangingPunct="1">
              <a:lnSpc>
                <a:spcPct val="150000"/>
              </a:lnSpc>
            </a:pPr>
            <a:r>
              <a:rPr lang="zh-CN" altLang="en-US" sz="2400" b="1" dirty="0">
                <a:solidFill>
                  <a:srgbClr val="FF0000"/>
                </a:solidFill>
                <a:latin typeface="楷体_GB2312" pitchFamily="49" charset="-122"/>
                <a:ea typeface="楷体_GB2312" pitchFamily="49" charset="-122"/>
              </a:rPr>
              <a:t>    衬托。</a:t>
            </a:r>
          </a:p>
          <a:p>
            <a:pPr lvl="0" eaLnBrk="1" hangingPunct="1">
              <a:lnSpc>
                <a:spcPct val="150000"/>
              </a:lnSpc>
            </a:pPr>
            <a:r>
              <a:rPr lang="zh-CN" altLang="en-US" sz="2400" b="1" dirty="0">
                <a:solidFill>
                  <a:srgbClr val="FF0000"/>
                </a:solidFill>
                <a:latin typeface="楷体_GB2312" pitchFamily="49" charset="-122"/>
                <a:ea typeface="楷体_GB2312" pitchFamily="49" charset="-122"/>
              </a:rPr>
              <a:t>    飞雪、悬崖、百丈冰（俏）</a:t>
            </a:r>
            <a:r>
              <a:rPr lang="en-US" altLang="zh-CN"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衬托梅花的傲寒俊俏，不畏困难的形象。 </a:t>
            </a:r>
          </a:p>
          <a:p>
            <a:pPr lvl="0" eaLnBrk="1" hangingPunct="1">
              <a:lnSpc>
                <a:spcPct val="150000"/>
              </a:lnSpc>
            </a:pPr>
            <a:r>
              <a:rPr lang="zh-CN" altLang="en-US" sz="2400" b="1" dirty="0">
                <a:solidFill>
                  <a:srgbClr val="FF0000"/>
                </a:solidFill>
                <a:latin typeface="楷体_GB2312" pitchFamily="49" charset="-122"/>
                <a:ea typeface="楷体_GB2312" pitchFamily="49" charset="-122"/>
              </a:rPr>
              <a:t>    山花烂漫 （笑）</a:t>
            </a:r>
            <a:r>
              <a:rPr lang="en-US" altLang="zh-CN"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衬托乐观向上，高风亮节。</a:t>
            </a:r>
          </a:p>
          <a:p>
            <a:pPr lvl="0" eaLnBrk="1" hangingPunct="1">
              <a:lnSpc>
                <a:spcPct val="150000"/>
              </a:lnSpc>
            </a:pPr>
            <a:r>
              <a:rPr lang="en-US" altLang="en-US" sz="2400" b="1" dirty="0">
                <a:solidFill>
                  <a:srgbClr val="0000FF"/>
                </a:solidFill>
                <a:latin typeface="宋体" panose="02010600030101010101" pitchFamily="2" charset="-122"/>
                <a:ea typeface="宋体" panose="02010600030101010101" pitchFamily="2" charset="-122"/>
              </a:rPr>
              <a:t>7.该词的境界美在哪里？</a:t>
            </a:r>
            <a:endParaRPr lang="zh-CN" altLang="en-US" sz="2400" b="1" dirty="0">
              <a:solidFill>
                <a:srgbClr val="0000FF"/>
              </a:solidFill>
              <a:latin typeface="宋体" panose="02010600030101010101" pitchFamily="2" charset="-122"/>
              <a:ea typeface="宋体" panose="02010600030101010101" pitchFamily="2" charset="-122"/>
            </a:endParaRPr>
          </a:p>
          <a:p>
            <a:pPr lvl="0" eaLnBrk="1" hangingPunct="1">
              <a:lnSpc>
                <a:spcPct val="150000"/>
              </a:lnSpc>
            </a:pPr>
            <a:r>
              <a:rPr lang="zh-CN" altLang="en-US" sz="2400" b="1" dirty="0">
                <a:solidFill>
                  <a:srgbClr val="FF0000"/>
                </a:solidFill>
                <a:latin typeface="楷体_GB2312" pitchFamily="49" charset="-122"/>
                <a:ea typeface="楷体_GB2312" pitchFamily="49" charset="-122"/>
              </a:rPr>
              <a:t>    给人以胸怀广阔，志向高远，乐观向上的境界美。</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854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854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854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854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854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65539"/>
          <p:cNvSpPr txBox="1">
            <a:spLocks noChangeArrowheads="1"/>
          </p:cNvSpPr>
          <p:nvPr/>
        </p:nvSpPr>
        <p:spPr bwMode="auto">
          <a:xfrm>
            <a:off x="599440" y="473075"/>
            <a:ext cx="7392988" cy="519113"/>
          </a:xfrm>
          <a:prstGeom prst="rect">
            <a:avLst/>
          </a:prstGeom>
          <a:noFill/>
          <a:ln w="9525">
            <a:noFill/>
            <a:miter lim="800000"/>
          </a:ln>
        </p:spPr>
        <p:txBody>
          <a:bodyPr>
            <a:spAutoFit/>
          </a:bodyPr>
          <a:lstStyle/>
          <a:p>
            <a:pPr lvl="0" eaLnBrk="1" hangingPunct="1"/>
            <a:r>
              <a:rPr lang="zh-CN" altLang="en-US" sz="2800" dirty="0">
                <a:solidFill>
                  <a:srgbClr val="3333CC"/>
                </a:solidFill>
                <a:latin typeface="隶书" pitchFamily="49" charset="-122"/>
                <a:ea typeface="隶书" pitchFamily="49" charset="-122"/>
              </a:rPr>
              <a:t>这首词</a:t>
            </a:r>
            <a:r>
              <a:rPr lang="zh-CN" altLang="en-US" sz="2800" dirty="0">
                <a:solidFill>
                  <a:srgbClr val="3333CC"/>
                </a:solidFill>
                <a:latin typeface="宋体" panose="02010600030101010101" pitchFamily="2" charset="-122"/>
                <a:ea typeface="宋体" panose="02010600030101010101" pitchFamily="2" charset="-122"/>
              </a:rPr>
              <a:t>“</a:t>
            </a:r>
            <a:r>
              <a:rPr lang="zh-CN" altLang="en-US" sz="2800" dirty="0">
                <a:solidFill>
                  <a:srgbClr val="3333CC"/>
                </a:solidFill>
                <a:latin typeface="隶书" pitchFamily="49" charset="-122"/>
                <a:ea typeface="隶书" pitchFamily="49" charset="-122"/>
              </a:rPr>
              <a:t>沁园春</a:t>
            </a:r>
            <a:r>
              <a:rPr lang="zh-CN" altLang="en-US" sz="2800" dirty="0">
                <a:solidFill>
                  <a:srgbClr val="3333CC"/>
                </a:solidFill>
                <a:latin typeface="宋体" panose="02010600030101010101" pitchFamily="2" charset="-122"/>
                <a:ea typeface="宋体" panose="02010600030101010101" pitchFamily="2" charset="-122"/>
              </a:rPr>
              <a:t>”</a:t>
            </a:r>
            <a:r>
              <a:rPr lang="zh-CN" altLang="en-US" sz="2800" dirty="0">
                <a:solidFill>
                  <a:srgbClr val="3333CC"/>
                </a:solidFill>
                <a:latin typeface="隶书" pitchFamily="49" charset="-122"/>
                <a:ea typeface="隶书" pitchFamily="49" charset="-122"/>
              </a:rPr>
              <a:t>是什么？</a:t>
            </a:r>
            <a:r>
              <a:rPr lang="zh-CN" altLang="en-US" sz="2800" dirty="0">
                <a:solidFill>
                  <a:srgbClr val="3333CC"/>
                </a:solidFill>
                <a:latin typeface="宋体" panose="02010600030101010101" pitchFamily="2" charset="-122"/>
                <a:ea typeface="宋体" panose="02010600030101010101" pitchFamily="2" charset="-122"/>
              </a:rPr>
              <a:t>“</a:t>
            </a:r>
            <a:r>
              <a:rPr lang="zh-CN" altLang="en-US" sz="2800" dirty="0">
                <a:solidFill>
                  <a:srgbClr val="3333CC"/>
                </a:solidFill>
                <a:latin typeface="隶书" pitchFamily="49" charset="-122"/>
                <a:ea typeface="隶书" pitchFamily="49" charset="-122"/>
              </a:rPr>
              <a:t>雪</a:t>
            </a:r>
            <a:r>
              <a:rPr lang="zh-CN" altLang="en-US" sz="2800" dirty="0">
                <a:solidFill>
                  <a:srgbClr val="3333CC"/>
                </a:solidFill>
                <a:latin typeface="宋体" panose="02010600030101010101" pitchFamily="2" charset="-122"/>
                <a:ea typeface="宋体" panose="02010600030101010101" pitchFamily="2" charset="-122"/>
              </a:rPr>
              <a:t>”</a:t>
            </a:r>
            <a:r>
              <a:rPr lang="zh-CN" altLang="en-US" sz="2800" dirty="0">
                <a:solidFill>
                  <a:srgbClr val="3333CC"/>
                </a:solidFill>
                <a:latin typeface="隶书" pitchFamily="49" charset="-122"/>
                <a:ea typeface="隶书" pitchFamily="49" charset="-122"/>
              </a:rPr>
              <a:t>又是什么？</a:t>
            </a:r>
            <a:endParaRPr lang="zh-CN" altLang="en-US" sz="2800"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隶书" pitchFamily="49" charset="-122"/>
              <a:ea typeface="隶书" pitchFamily="49" charset="-122"/>
            </a:endParaRPr>
          </a:p>
        </p:txBody>
      </p:sp>
      <p:sp>
        <p:nvSpPr>
          <p:cNvPr id="5" name="矩形 4"/>
          <p:cNvSpPr>
            <a:spLocks noChangeArrowheads="1" noChangeShapeType="1" noTextEdit="1"/>
          </p:cNvSpPr>
          <p:nvPr/>
        </p:nvSpPr>
        <p:spPr bwMode="auto">
          <a:xfrm>
            <a:off x="3656013" y="2373313"/>
            <a:ext cx="2592387" cy="528637"/>
          </a:xfrm>
          <a:prstGeom prst="rect">
            <a:avLst/>
          </a:prstGeom>
        </p:spPr>
        <p:txBody>
          <a:bodyPr wrap="none" numCol="1" fromWordArt="1">
            <a:prstTxWarp prst="textPlain">
              <a:avLst>
                <a:gd name="adj" fmla="val 50000"/>
              </a:avLst>
            </a:prstTxWarp>
            <a:scene3d>
              <a:camera prst="orthographicFront"/>
              <a:lightRig rig="threePt" dir="t"/>
            </a:scene3d>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0" i="1" u="none" strike="noStrike" kern="10" cap="none" spc="0" normalizeH="0" baseline="0" noProof="0" dirty="0" smtClean="0">
                <a:ln/>
                <a:solidFill>
                  <a:schemeClr val="tx1"/>
                </a:solidFill>
                <a:effectLst>
                  <a:outerShdw blurRad="38100" dist="19050" dir="2700000" algn="tl" rotWithShape="0">
                    <a:schemeClr val="dk1">
                      <a:alpha val="40000"/>
                    </a:schemeClr>
                  </a:outerShdw>
                </a:effectLst>
                <a:uLnTx/>
                <a:uFillTx/>
                <a:latin typeface="宋体" panose="02010600030101010101" pitchFamily="2" charset="-122"/>
                <a:ea typeface="宋体" panose="02010600030101010101" pitchFamily="2" charset="-122"/>
                <a:cs typeface="+mn-cs"/>
              </a:rPr>
              <a:t>沁园春</a:t>
            </a:r>
            <a:r>
              <a:rPr lang="en-US" altLang="zh-CN" sz="3600" i="1" kern="10" dirty="0" smtClean="0">
                <a:ln/>
                <a:effectLst>
                  <a:outerShdw blurRad="38100" dist="19050" dir="2700000" algn="tl" rotWithShape="0">
                    <a:schemeClr val="dk1">
                      <a:alpha val="40000"/>
                    </a:schemeClr>
                  </a:outerShdw>
                </a:effectLst>
                <a:latin typeface="宋体" panose="02010600030101010101" pitchFamily="2" charset="-122"/>
                <a:cs typeface="+mn-cs"/>
              </a:rPr>
              <a:t>  </a:t>
            </a:r>
            <a:r>
              <a:rPr kumimoji="0" lang="zh-CN" altLang="en-US" sz="3600" b="0" i="1" u="none" strike="noStrike" kern="10" cap="none" spc="0" normalizeH="0" baseline="0" noProof="0" dirty="0" smtClean="0">
                <a:ln/>
                <a:solidFill>
                  <a:schemeClr val="tx1"/>
                </a:solidFill>
                <a:effectLst>
                  <a:outerShdw blurRad="38100" dist="19050" dir="2700000" algn="tl" rotWithShape="0">
                    <a:schemeClr val="dk1">
                      <a:alpha val="40000"/>
                    </a:schemeClr>
                  </a:outerShdw>
                </a:effectLst>
                <a:uLnTx/>
                <a:uFillTx/>
                <a:latin typeface="宋体" panose="02010600030101010101" pitchFamily="2" charset="-122"/>
                <a:ea typeface="宋体" panose="02010600030101010101" pitchFamily="2" charset="-122"/>
                <a:cs typeface="+mn-cs"/>
              </a:rPr>
              <a:t>雪</a:t>
            </a:r>
          </a:p>
        </p:txBody>
      </p:sp>
      <p:sp>
        <p:nvSpPr>
          <p:cNvPr id="7" name="下箭头 6"/>
          <p:cNvSpPr/>
          <p:nvPr/>
        </p:nvSpPr>
        <p:spPr>
          <a:xfrm>
            <a:off x="5815013" y="3135313"/>
            <a:ext cx="276225" cy="457200"/>
          </a:xfrm>
          <a:prstGeom prst="downArrow">
            <a:avLst>
              <a:gd name="adj1" fmla="val 50000"/>
              <a:gd name="adj2" fmla="val 50000"/>
            </a:avLst>
          </a:prstGeom>
          <a:solidFill>
            <a:schemeClr val="accent1"/>
          </a:solidFill>
          <a:ln w="9525" cap="flat" cmpd="sng">
            <a:solidFill>
              <a:schemeClr val="tx1"/>
            </a:solidFill>
            <a:prstDash val="solid"/>
            <a:miter/>
            <a:headEnd type="none" w="med" len="med"/>
            <a:tailEnd type="none" w="med" len="med"/>
          </a:ln>
        </p:spPr>
        <p:txBody>
          <a:bodyPr/>
          <a:lstStyle/>
          <a:p>
            <a:pPr lvl="0" algn="ctr" eaLnBrk="1" hangingPunct="1"/>
            <a:endParaRPr lang="zh-CN" altLang="en-US" dirty="0">
              <a:latin typeface="Arial" panose="020B0604020202020204" pitchFamily="34" charset="0"/>
              <a:ea typeface="宋体" panose="02010600030101010101" pitchFamily="2" charset="-122"/>
            </a:endParaRPr>
          </a:p>
        </p:txBody>
      </p:sp>
      <p:sp>
        <p:nvSpPr>
          <p:cNvPr id="8" name="下箭头 7"/>
          <p:cNvSpPr/>
          <p:nvPr/>
        </p:nvSpPr>
        <p:spPr>
          <a:xfrm>
            <a:off x="4157663" y="3157538"/>
            <a:ext cx="276225" cy="457200"/>
          </a:xfrm>
          <a:prstGeom prst="downArrow">
            <a:avLst>
              <a:gd name="adj1" fmla="val 50000"/>
              <a:gd name="adj2" fmla="val 50000"/>
            </a:avLst>
          </a:prstGeom>
          <a:solidFill>
            <a:schemeClr val="accent1"/>
          </a:solidFill>
          <a:ln w="9525" cap="flat" cmpd="sng">
            <a:solidFill>
              <a:schemeClr val="tx1"/>
            </a:solidFill>
            <a:prstDash val="solid"/>
            <a:miter/>
            <a:headEnd type="none" w="med" len="med"/>
            <a:tailEnd type="none" w="med" len="med"/>
          </a:ln>
        </p:spPr>
        <p:txBody>
          <a:bodyPr/>
          <a:lstStyle/>
          <a:p>
            <a:pPr lvl="0" algn="ctr" eaLnBrk="1" hangingPunct="1"/>
            <a:endParaRPr lang="zh-CN" altLang="en-US" dirty="0">
              <a:latin typeface="Arial" panose="020B0604020202020204" pitchFamily="34" charset="0"/>
              <a:ea typeface="宋体" panose="02010600030101010101" pitchFamily="2" charset="-122"/>
            </a:endParaRPr>
          </a:p>
        </p:txBody>
      </p:sp>
      <p:sp>
        <p:nvSpPr>
          <p:cNvPr id="9" name="文本框 65545"/>
          <p:cNvSpPr txBox="1"/>
          <p:nvPr/>
        </p:nvSpPr>
        <p:spPr>
          <a:xfrm>
            <a:off x="3719513" y="3890963"/>
            <a:ext cx="1103312" cy="457200"/>
          </a:xfrm>
          <a:prstGeom prst="rect">
            <a:avLst/>
          </a:prstGeom>
          <a:noFill/>
          <a:ln w="9525">
            <a:noFill/>
          </a:ln>
        </p:spPr>
        <p:txBody>
          <a:bodyPr wrap="none">
            <a:spAutoFit/>
          </a:bodyPr>
          <a:lstStyle/>
          <a:p>
            <a:pPr lvl="0" eaLnBrk="1" hangingPunct="1"/>
            <a:r>
              <a:rPr lang="zh-CN" altLang="en-US" sz="2400" dirty="0">
                <a:solidFill>
                  <a:srgbClr val="FF0000"/>
                </a:solidFill>
                <a:latin typeface="宋体" panose="02010600030101010101" pitchFamily="2" charset="-122"/>
                <a:ea typeface="宋体" panose="02010600030101010101" pitchFamily="2" charset="-122"/>
              </a:rPr>
              <a:t>词牌名</a:t>
            </a:r>
            <a:endParaRPr lang="zh-CN" altLang="en-US" sz="2800" dirty="0">
              <a:solidFill>
                <a:srgbClr val="FF0000"/>
              </a:solidFill>
              <a:latin typeface="宋体" panose="02010600030101010101" pitchFamily="2" charset="-122"/>
              <a:ea typeface="宋体" panose="02010600030101010101" pitchFamily="2" charset="-122"/>
            </a:endParaRPr>
          </a:p>
        </p:txBody>
      </p:sp>
      <p:sp>
        <p:nvSpPr>
          <p:cNvPr id="11" name="文本框 65547"/>
          <p:cNvSpPr txBox="1"/>
          <p:nvPr/>
        </p:nvSpPr>
        <p:spPr>
          <a:xfrm>
            <a:off x="5822950" y="3890963"/>
            <a:ext cx="800100" cy="457200"/>
          </a:xfrm>
          <a:prstGeom prst="rect">
            <a:avLst/>
          </a:prstGeom>
          <a:noFill/>
          <a:ln w="9525">
            <a:noFill/>
          </a:ln>
        </p:spPr>
        <p:txBody>
          <a:bodyPr>
            <a:spAutoFit/>
          </a:bodyPr>
          <a:lstStyle/>
          <a:p>
            <a:pPr lvl="0" eaLnBrk="1" hangingPunct="1"/>
            <a:r>
              <a:rPr lang="zh-CN" altLang="en-US" sz="2400" dirty="0">
                <a:latin typeface="宋体" panose="02010600030101010101" pitchFamily="2" charset="-122"/>
                <a:ea typeface="宋体" panose="02010600030101010101" pitchFamily="2" charset="-122"/>
              </a:rPr>
              <a:t>题目</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wipe(down)">
                                      <p:cBhvr>
                                        <p:cTn id="15" dur="500"/>
                                        <p:tgtEl>
                                          <p:spTgt spid="9">
                                            <p:txEl>
                                              <p:pRg st="0" end="0"/>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wipe(down)">
                                      <p:cBhvr>
                                        <p:cTn id="18"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build="allAtOnce"/>
      <p:bldP spid="11" grpId="0" build="allAtOnce"/>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文本框 109569"/>
          <p:cNvSpPr txBox="1"/>
          <p:nvPr/>
        </p:nvSpPr>
        <p:spPr>
          <a:xfrm>
            <a:off x="646113" y="762000"/>
            <a:ext cx="7888287" cy="1187450"/>
          </a:xfrm>
          <a:prstGeom prst="rect">
            <a:avLst/>
          </a:prstGeom>
          <a:noFill/>
          <a:ln w="9525">
            <a:noFill/>
          </a:ln>
        </p:spPr>
        <p:txBody>
          <a:bodyPr>
            <a:spAutoFit/>
          </a:bodyPr>
          <a:lstStyle/>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8. </a:t>
            </a:r>
            <a:r>
              <a:rPr lang="zh-CN" altLang="en-US" sz="2400" b="1" dirty="0">
                <a:solidFill>
                  <a:srgbClr val="0000FF"/>
                </a:solidFill>
                <a:latin typeface="宋体" panose="02010600030101010101" pitchFamily="2" charset="-122"/>
                <a:ea typeface="宋体" panose="02010600030101010101" pitchFamily="2" charset="-122"/>
              </a:rPr>
              <a:t>本文与陆游的</a:t>
            </a:r>
            <a:r>
              <a:rPr lang="en-US" altLang="zh-CN" sz="2400" b="1" dirty="0">
                <a:solidFill>
                  <a:srgbClr val="0000FF"/>
                </a:solidFill>
                <a:latin typeface="宋体" panose="02010600030101010101" pitchFamily="2" charset="-122"/>
                <a:ea typeface="宋体" panose="02010600030101010101" pitchFamily="2" charset="-122"/>
              </a:rPr>
              <a:t>《</a:t>
            </a:r>
            <a:r>
              <a:rPr lang="zh-CN" altLang="en-US" sz="2400" b="1" dirty="0">
                <a:solidFill>
                  <a:srgbClr val="0000FF"/>
                </a:solidFill>
                <a:latin typeface="宋体" panose="02010600030101010101" pitchFamily="2" charset="-122"/>
                <a:ea typeface="宋体" panose="02010600030101010101" pitchFamily="2" charset="-122"/>
              </a:rPr>
              <a:t>卜算子</a:t>
            </a:r>
            <a:r>
              <a:rPr lang="en-US" altLang="zh-CN" sz="2400" b="1" dirty="0">
                <a:solidFill>
                  <a:srgbClr val="0000FF"/>
                </a:solidFill>
                <a:latin typeface="宋体" panose="02010600030101010101" pitchFamily="2" charset="-122"/>
                <a:ea typeface="宋体" panose="02010600030101010101" pitchFamily="2" charset="-122"/>
              </a:rPr>
              <a:t>•</a:t>
            </a:r>
            <a:r>
              <a:rPr lang="zh-CN" altLang="en-US" sz="2400" b="1" dirty="0">
                <a:solidFill>
                  <a:srgbClr val="0000FF"/>
                </a:solidFill>
                <a:latin typeface="宋体" panose="02010600030101010101" pitchFamily="2" charset="-122"/>
                <a:ea typeface="宋体" panose="02010600030101010101" pitchFamily="2" charset="-122"/>
              </a:rPr>
              <a:t>咏梅</a:t>
            </a:r>
            <a:r>
              <a:rPr lang="en-US" altLang="zh-CN" sz="2400" b="1" dirty="0">
                <a:solidFill>
                  <a:srgbClr val="0000FF"/>
                </a:solidFill>
                <a:latin typeface="宋体" panose="02010600030101010101" pitchFamily="2" charset="-122"/>
                <a:ea typeface="宋体" panose="02010600030101010101" pitchFamily="2" charset="-122"/>
              </a:rPr>
              <a:t>》</a:t>
            </a:r>
            <a:r>
              <a:rPr lang="zh-CN" altLang="en-US" sz="2400" b="1" dirty="0">
                <a:solidFill>
                  <a:srgbClr val="0000FF"/>
                </a:solidFill>
                <a:latin typeface="宋体" panose="02010600030101010101" pitchFamily="2" charset="-122"/>
                <a:ea typeface="宋体" panose="02010600030101010101" pitchFamily="2" charset="-122"/>
              </a:rPr>
              <a:t>为同题作品。请比较一下这两处梅花在内容及思想感情表达上有什么异同？</a:t>
            </a:r>
            <a:endParaRPr lang="zh-CN" altLang="en-US" sz="2400" b="1" dirty="0">
              <a:solidFill>
                <a:srgbClr val="FF0000"/>
              </a:solidFill>
              <a:latin typeface="楷体_GB2312" pitchFamily="49" charset="-122"/>
              <a:ea typeface="楷体_GB2312" pitchFamily="49" charset="-122"/>
            </a:endParaRPr>
          </a:p>
        </p:txBody>
      </p:sp>
      <p:sp>
        <p:nvSpPr>
          <p:cNvPr id="109575" name="矩形 109574"/>
          <p:cNvSpPr/>
          <p:nvPr/>
        </p:nvSpPr>
        <p:spPr>
          <a:xfrm>
            <a:off x="4716463" y="1987550"/>
            <a:ext cx="2895600" cy="4108450"/>
          </a:xfrm>
          <a:prstGeom prst="rect">
            <a:avLst/>
          </a:prstGeom>
          <a:noFill/>
          <a:ln w="9525">
            <a:noFill/>
          </a:ln>
        </p:spPr>
        <p:txBody>
          <a:bodyPr>
            <a:spAutoFit/>
          </a:bodyPr>
          <a:lstStyle/>
          <a:p>
            <a:pPr lvl="0" eaLnBrk="1" hangingPunct="1">
              <a:lnSpc>
                <a:spcPct val="120000"/>
              </a:lnSpc>
            </a:pPr>
            <a:r>
              <a:rPr lang="zh-CN" altLang="en-US" sz="2200" b="1" dirty="0">
                <a:solidFill>
                  <a:srgbClr val="CC00FF"/>
                </a:solidFill>
                <a:latin typeface="楷体_GB2312" pitchFamily="49" charset="-122"/>
                <a:ea typeface="楷体_GB2312" pitchFamily="49" charset="-122"/>
              </a:rPr>
              <a:t>卜算子 咏梅</a:t>
            </a:r>
            <a:br>
              <a:rPr lang="zh-CN" altLang="en-US" sz="2200" b="1" dirty="0">
                <a:solidFill>
                  <a:srgbClr val="CC00FF"/>
                </a:solidFill>
                <a:latin typeface="楷体_GB2312" pitchFamily="49" charset="-122"/>
                <a:ea typeface="楷体_GB2312" pitchFamily="49" charset="-122"/>
              </a:rPr>
            </a:br>
            <a:r>
              <a:rPr lang="zh-CN" altLang="en-US" sz="2200" b="1" dirty="0">
                <a:solidFill>
                  <a:srgbClr val="FF0000"/>
                </a:solidFill>
                <a:latin typeface="楷体_GB2312" pitchFamily="49" charset="-122"/>
                <a:ea typeface="楷体_GB2312" pitchFamily="49" charset="-122"/>
              </a:rPr>
              <a:t>   南宋 陆　游</a:t>
            </a:r>
          </a:p>
          <a:p>
            <a:pPr lvl="0" eaLnBrk="1" hangingPunct="1">
              <a:lnSpc>
                <a:spcPct val="120000"/>
              </a:lnSpc>
            </a:pPr>
            <a:r>
              <a:rPr lang="zh-CN" altLang="en-US" sz="2200" b="1" dirty="0">
                <a:solidFill>
                  <a:srgbClr val="FF0000"/>
                </a:solidFill>
                <a:latin typeface="楷体_GB2312" pitchFamily="49" charset="-122"/>
                <a:ea typeface="楷体_GB2312" pitchFamily="49" charset="-122"/>
              </a:rPr>
              <a:t>驿外断桥边，</a:t>
            </a:r>
          </a:p>
          <a:p>
            <a:pPr lvl="0" eaLnBrk="1" hangingPunct="1">
              <a:lnSpc>
                <a:spcPct val="120000"/>
              </a:lnSpc>
            </a:pPr>
            <a:r>
              <a:rPr lang="zh-CN" altLang="en-US" sz="2200" b="1" dirty="0">
                <a:solidFill>
                  <a:srgbClr val="FF0000"/>
                </a:solidFill>
                <a:latin typeface="楷体_GB2312" pitchFamily="49" charset="-122"/>
                <a:ea typeface="楷体_GB2312" pitchFamily="49" charset="-122"/>
              </a:rPr>
              <a:t>寂寞开无主。</a:t>
            </a:r>
          </a:p>
          <a:p>
            <a:pPr lvl="0" eaLnBrk="1" hangingPunct="1">
              <a:lnSpc>
                <a:spcPct val="120000"/>
              </a:lnSpc>
            </a:pPr>
            <a:r>
              <a:rPr lang="zh-CN" altLang="en-US" sz="2200" b="1" dirty="0">
                <a:solidFill>
                  <a:srgbClr val="FF0000"/>
                </a:solidFill>
                <a:latin typeface="楷体_GB2312" pitchFamily="49" charset="-122"/>
                <a:ea typeface="楷体_GB2312" pitchFamily="49" charset="-122"/>
              </a:rPr>
              <a:t>已是黄昏独自愁，</a:t>
            </a:r>
          </a:p>
          <a:p>
            <a:pPr lvl="0" eaLnBrk="1" hangingPunct="1">
              <a:lnSpc>
                <a:spcPct val="120000"/>
              </a:lnSpc>
            </a:pPr>
            <a:r>
              <a:rPr lang="zh-CN" altLang="en-US" sz="2200" b="1" dirty="0">
                <a:solidFill>
                  <a:srgbClr val="FF0000"/>
                </a:solidFill>
                <a:latin typeface="楷体_GB2312" pitchFamily="49" charset="-122"/>
                <a:ea typeface="楷体_GB2312" pitchFamily="49" charset="-122"/>
              </a:rPr>
              <a:t>更著风和雨。</a:t>
            </a:r>
          </a:p>
          <a:p>
            <a:pPr lvl="0" eaLnBrk="1" hangingPunct="1">
              <a:lnSpc>
                <a:spcPct val="120000"/>
              </a:lnSpc>
            </a:pPr>
            <a:r>
              <a:rPr lang="zh-CN" altLang="en-US" sz="2200" b="1" dirty="0">
                <a:solidFill>
                  <a:srgbClr val="FF0000"/>
                </a:solidFill>
                <a:latin typeface="楷体_GB2312" pitchFamily="49" charset="-122"/>
                <a:ea typeface="楷体_GB2312" pitchFamily="49" charset="-122"/>
              </a:rPr>
              <a:t>无意苦争春，</a:t>
            </a:r>
          </a:p>
          <a:p>
            <a:pPr lvl="0" eaLnBrk="1" hangingPunct="1">
              <a:lnSpc>
                <a:spcPct val="120000"/>
              </a:lnSpc>
            </a:pPr>
            <a:r>
              <a:rPr lang="zh-CN" altLang="en-US" sz="2200" b="1" dirty="0">
                <a:solidFill>
                  <a:srgbClr val="FF0000"/>
                </a:solidFill>
                <a:latin typeface="楷体_GB2312" pitchFamily="49" charset="-122"/>
                <a:ea typeface="楷体_GB2312" pitchFamily="49" charset="-122"/>
              </a:rPr>
              <a:t>一任群芳妒。</a:t>
            </a:r>
          </a:p>
          <a:p>
            <a:pPr lvl="0" eaLnBrk="1" hangingPunct="1">
              <a:lnSpc>
                <a:spcPct val="120000"/>
              </a:lnSpc>
            </a:pPr>
            <a:r>
              <a:rPr lang="zh-CN" altLang="en-US" sz="2200" b="1" dirty="0">
                <a:solidFill>
                  <a:srgbClr val="FF0000"/>
                </a:solidFill>
                <a:latin typeface="楷体_GB2312" pitchFamily="49" charset="-122"/>
                <a:ea typeface="楷体_GB2312" pitchFamily="49" charset="-122"/>
              </a:rPr>
              <a:t>零落成泥碾作尘，</a:t>
            </a:r>
          </a:p>
          <a:p>
            <a:pPr lvl="0" eaLnBrk="1" hangingPunct="1">
              <a:lnSpc>
                <a:spcPct val="120000"/>
              </a:lnSpc>
            </a:pPr>
            <a:r>
              <a:rPr lang="zh-CN" altLang="en-US" sz="2200" b="1" dirty="0">
                <a:solidFill>
                  <a:srgbClr val="FF0000"/>
                </a:solidFill>
                <a:latin typeface="楷体_GB2312" pitchFamily="49" charset="-122"/>
                <a:ea typeface="楷体_GB2312" pitchFamily="49" charset="-122"/>
              </a:rPr>
              <a:t>只有香如故。</a:t>
            </a:r>
          </a:p>
        </p:txBody>
      </p:sp>
      <p:pic>
        <p:nvPicPr>
          <p:cNvPr id="59396" name="图片 109575" descr="luyou"/>
          <p:cNvPicPr>
            <a:picLocks noChangeAspect="1"/>
          </p:cNvPicPr>
          <p:nvPr/>
        </p:nvPicPr>
        <p:blipFill>
          <a:blip r:embed="rId2" cstate="print"/>
          <a:stretch>
            <a:fillRect/>
          </a:stretch>
        </p:blipFill>
        <p:spPr>
          <a:xfrm>
            <a:off x="1201738" y="2146300"/>
            <a:ext cx="2960687" cy="384651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95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文本框 320514"/>
          <p:cNvSpPr txBox="1"/>
          <p:nvPr/>
        </p:nvSpPr>
        <p:spPr>
          <a:xfrm>
            <a:off x="947738" y="2913063"/>
            <a:ext cx="581025" cy="1068387"/>
          </a:xfrm>
          <a:prstGeom prst="rect">
            <a:avLst/>
          </a:prstGeom>
          <a:noFill/>
          <a:ln w="9525">
            <a:noFill/>
          </a:ln>
        </p:spPr>
        <p:txBody>
          <a:bodyPr vert="eaVert" wrap="none">
            <a:spAutoFit/>
          </a:bodyPr>
          <a:lstStyle/>
          <a:p>
            <a:pPr lvl="0" eaLnBrk="1" hangingPunct="1"/>
            <a:r>
              <a:rPr lang="zh-CN" altLang="en-US" sz="2600" b="1" dirty="0">
                <a:solidFill>
                  <a:srgbClr val="0000FF"/>
                </a:solidFill>
                <a:latin typeface="Arial" panose="020B0604020202020204" pitchFamily="34" charset="0"/>
                <a:ea typeface="宋体" panose="02010600030101010101" pitchFamily="2" charset="-122"/>
              </a:rPr>
              <a:t>相同点</a:t>
            </a:r>
          </a:p>
        </p:txBody>
      </p:sp>
      <p:sp>
        <p:nvSpPr>
          <p:cNvPr id="320516" name="左大括号 320515"/>
          <p:cNvSpPr/>
          <p:nvPr/>
        </p:nvSpPr>
        <p:spPr>
          <a:xfrm>
            <a:off x="1692275" y="2457450"/>
            <a:ext cx="157163" cy="1816100"/>
          </a:xfrm>
          <a:prstGeom prst="leftBrace">
            <a:avLst>
              <a:gd name="adj1" fmla="val 96242"/>
              <a:gd name="adj2" fmla="val 50000"/>
            </a:avLst>
          </a:prstGeom>
          <a:noFill/>
          <a:ln w="19050" cap="flat" cmpd="sng">
            <a:solidFill>
              <a:srgbClr val="0000FF"/>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320517" name="文本框 320516"/>
          <p:cNvSpPr txBox="1"/>
          <p:nvPr/>
        </p:nvSpPr>
        <p:spPr>
          <a:xfrm>
            <a:off x="1839913" y="2170113"/>
            <a:ext cx="5837237" cy="2282825"/>
          </a:xfrm>
          <a:prstGeom prst="rect">
            <a:avLst/>
          </a:prstGeom>
          <a:noFill/>
          <a:ln w="9525">
            <a:noFill/>
          </a:ln>
        </p:spPr>
        <p:txBody>
          <a:bodyPr>
            <a:spAutoFit/>
          </a:bodyPr>
          <a:lstStyle/>
          <a:p>
            <a:pPr lvl="0" eaLnBrk="1" hangingPunct="1">
              <a:lnSpc>
                <a:spcPct val="150000"/>
              </a:lnSpc>
            </a:pPr>
            <a:r>
              <a:rPr lang="zh-CN" altLang="en-US" sz="2400" b="1" dirty="0">
                <a:solidFill>
                  <a:srgbClr val="FF0000"/>
                </a:solidFill>
                <a:latin typeface="楷体_GB2312" pitchFamily="49" charset="-122"/>
                <a:ea typeface="楷体_GB2312" pitchFamily="49" charset="-122"/>
              </a:rPr>
              <a:t>（</a:t>
            </a:r>
            <a:r>
              <a:rPr lang="en-US" altLang="zh-CN" sz="2400" b="1" dirty="0">
                <a:solidFill>
                  <a:srgbClr val="FF0000"/>
                </a:solidFill>
                <a:latin typeface="楷体_GB2312" pitchFamily="49" charset="-122"/>
                <a:ea typeface="楷体_GB2312" pitchFamily="49" charset="-122"/>
              </a:rPr>
              <a:t>1</a:t>
            </a:r>
            <a:r>
              <a:rPr lang="zh-CN" altLang="en-US" sz="2400" b="1" dirty="0">
                <a:solidFill>
                  <a:srgbClr val="FF0000"/>
                </a:solidFill>
                <a:latin typeface="楷体_GB2312" pitchFamily="49" charset="-122"/>
                <a:ea typeface="楷体_GB2312" pitchFamily="49" charset="-122"/>
              </a:rPr>
              <a:t>）都写出了梅花不畏严寒的特点。</a:t>
            </a:r>
          </a:p>
          <a:p>
            <a:pPr lvl="0" eaLnBrk="1" hangingPunct="1">
              <a:lnSpc>
                <a:spcPct val="150000"/>
              </a:lnSpc>
            </a:pPr>
            <a:r>
              <a:rPr lang="zh-CN" altLang="en-US" sz="2400" b="1" dirty="0">
                <a:solidFill>
                  <a:srgbClr val="FF0000"/>
                </a:solidFill>
                <a:latin typeface="楷体_GB2312" pitchFamily="49" charset="-122"/>
                <a:ea typeface="楷体_GB2312" pitchFamily="49" charset="-122"/>
              </a:rPr>
              <a:t>（</a:t>
            </a:r>
            <a:r>
              <a:rPr lang="en-US" altLang="zh-CN" sz="2400" b="1" dirty="0">
                <a:solidFill>
                  <a:srgbClr val="FF0000"/>
                </a:solidFill>
                <a:latin typeface="楷体_GB2312" pitchFamily="49" charset="-122"/>
                <a:ea typeface="楷体_GB2312" pitchFamily="49" charset="-122"/>
              </a:rPr>
              <a:t>2</a:t>
            </a:r>
            <a:r>
              <a:rPr lang="zh-CN" altLang="en-US" sz="2400" b="1" dirty="0">
                <a:solidFill>
                  <a:srgbClr val="FF0000"/>
                </a:solidFill>
                <a:latin typeface="楷体_GB2312" pitchFamily="49" charset="-122"/>
                <a:ea typeface="楷体_GB2312" pitchFamily="49" charset="-122"/>
              </a:rPr>
              <a:t>）都表现梅花不与群芳争春的特点。</a:t>
            </a:r>
          </a:p>
          <a:p>
            <a:pPr lvl="0" eaLnBrk="1" hangingPunct="1">
              <a:lnSpc>
                <a:spcPct val="150000"/>
              </a:lnSpc>
            </a:pPr>
            <a:r>
              <a:rPr lang="zh-CN" altLang="en-US" sz="2400" b="1" dirty="0">
                <a:solidFill>
                  <a:srgbClr val="FF0000"/>
                </a:solidFill>
                <a:latin typeface="楷体_GB2312" pitchFamily="49" charset="-122"/>
                <a:ea typeface="楷体_GB2312" pitchFamily="49" charset="-122"/>
              </a:rPr>
              <a:t>（</a:t>
            </a:r>
            <a:r>
              <a:rPr lang="en-US" altLang="zh-CN" sz="2400" b="1" dirty="0">
                <a:solidFill>
                  <a:srgbClr val="FF0000"/>
                </a:solidFill>
                <a:latin typeface="楷体_GB2312" pitchFamily="49" charset="-122"/>
                <a:ea typeface="楷体_GB2312" pitchFamily="49" charset="-122"/>
              </a:rPr>
              <a:t>3</a:t>
            </a:r>
            <a:r>
              <a:rPr lang="zh-CN" altLang="en-US" sz="2400" b="1" dirty="0">
                <a:solidFill>
                  <a:srgbClr val="FF0000"/>
                </a:solidFill>
                <a:latin typeface="楷体_GB2312" pitchFamily="49" charset="-122"/>
                <a:ea typeface="楷体_GB2312" pitchFamily="49" charset="-122"/>
              </a:rPr>
              <a:t>）都赞颂了梅花的高洁的品格。</a:t>
            </a:r>
          </a:p>
          <a:p>
            <a:pPr lvl="0" eaLnBrk="1" hangingPunct="1">
              <a:lnSpc>
                <a:spcPct val="150000"/>
              </a:lnSpc>
            </a:pPr>
            <a:r>
              <a:rPr lang="zh-CN" altLang="en-US" sz="2400" b="1" dirty="0">
                <a:solidFill>
                  <a:srgbClr val="FF0000"/>
                </a:solidFill>
                <a:latin typeface="楷体_GB2312" pitchFamily="49" charset="-122"/>
                <a:ea typeface="楷体_GB2312" pitchFamily="49" charset="-122"/>
              </a:rPr>
              <a:t>（</a:t>
            </a:r>
            <a:r>
              <a:rPr lang="en-US" altLang="zh-CN" sz="2400" b="1" dirty="0">
                <a:solidFill>
                  <a:srgbClr val="FF0000"/>
                </a:solidFill>
                <a:latin typeface="楷体_GB2312" pitchFamily="49" charset="-122"/>
                <a:ea typeface="楷体_GB2312" pitchFamily="49" charset="-122"/>
              </a:rPr>
              <a:t>4</a:t>
            </a:r>
            <a:r>
              <a:rPr lang="zh-CN" altLang="en-US" sz="2400" b="1" dirty="0">
                <a:solidFill>
                  <a:srgbClr val="FF0000"/>
                </a:solidFill>
                <a:latin typeface="楷体_GB2312" pitchFamily="49" charset="-122"/>
                <a:ea typeface="楷体_GB2312" pitchFamily="49" charset="-122"/>
              </a:rPr>
              <a:t>）都以梅花自喻。</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20516"/>
                                        </p:tgtEl>
                                        <p:attrNameLst>
                                          <p:attrName>style.visibility</p:attrName>
                                        </p:attrNameLst>
                                      </p:cBhvr>
                                      <p:to>
                                        <p:strVal val="visible"/>
                                      </p:to>
                                    </p:set>
                                    <p:animEffect transition="in" filter="wipe(left)">
                                      <p:cBhvr>
                                        <p:cTn id="7" dur="500"/>
                                        <p:tgtEl>
                                          <p:spTgt spid="3205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20517">
                                            <p:txEl>
                                              <p:pRg st="0" end="0"/>
                                            </p:txEl>
                                          </p:spTgt>
                                        </p:tgtEl>
                                        <p:attrNameLst>
                                          <p:attrName>style.visibility</p:attrName>
                                        </p:attrNameLst>
                                      </p:cBhvr>
                                      <p:to>
                                        <p:strVal val="visible"/>
                                      </p:to>
                                    </p:set>
                                    <p:animEffect transition="in" filter="wipe(left)">
                                      <p:cBhvr>
                                        <p:cTn id="12" dur="500"/>
                                        <p:tgtEl>
                                          <p:spTgt spid="320517">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320517">
                                            <p:txEl>
                                              <p:pRg st="1" end="1"/>
                                            </p:txEl>
                                          </p:spTgt>
                                        </p:tgtEl>
                                        <p:attrNameLst>
                                          <p:attrName>style.visibility</p:attrName>
                                        </p:attrNameLst>
                                      </p:cBhvr>
                                      <p:to>
                                        <p:strVal val="visible"/>
                                      </p:to>
                                    </p:set>
                                    <p:animEffect transition="in" filter="wipe(left)">
                                      <p:cBhvr>
                                        <p:cTn id="15" dur="500"/>
                                        <p:tgtEl>
                                          <p:spTgt spid="320517">
                                            <p:txEl>
                                              <p:pRg st="1" end="1"/>
                                            </p:txEl>
                                          </p:spTgt>
                                        </p:tgtEl>
                                      </p:cBhvr>
                                    </p:animEffect>
                                  </p:childTnLst>
                                </p:cTn>
                              </p:par>
                              <p:par>
                                <p:cTn id="16" presetID="22" presetClass="entr" presetSubtype="8" fill="hold" nodeType="withEffect">
                                  <p:stCondLst>
                                    <p:cond delay="0"/>
                                  </p:stCondLst>
                                  <p:childTnLst>
                                    <p:set>
                                      <p:cBhvr>
                                        <p:cTn id="17" dur="1" fill="hold">
                                          <p:stCondLst>
                                            <p:cond delay="0"/>
                                          </p:stCondLst>
                                        </p:cTn>
                                        <p:tgtEl>
                                          <p:spTgt spid="320517">
                                            <p:txEl>
                                              <p:pRg st="2" end="2"/>
                                            </p:txEl>
                                          </p:spTgt>
                                        </p:tgtEl>
                                        <p:attrNameLst>
                                          <p:attrName>style.visibility</p:attrName>
                                        </p:attrNameLst>
                                      </p:cBhvr>
                                      <p:to>
                                        <p:strVal val="visible"/>
                                      </p:to>
                                    </p:set>
                                    <p:animEffect transition="in" filter="wipe(left)">
                                      <p:cBhvr>
                                        <p:cTn id="18" dur="500"/>
                                        <p:tgtEl>
                                          <p:spTgt spid="320517">
                                            <p:txEl>
                                              <p:pRg st="2" end="2"/>
                                            </p:txEl>
                                          </p:spTgt>
                                        </p:tgtEl>
                                      </p:cBhvr>
                                    </p:animEffect>
                                  </p:childTnLst>
                                </p:cTn>
                              </p:par>
                              <p:par>
                                <p:cTn id="19" presetID="22" presetClass="entr" presetSubtype="8" fill="hold" nodeType="withEffect">
                                  <p:stCondLst>
                                    <p:cond delay="0"/>
                                  </p:stCondLst>
                                  <p:childTnLst>
                                    <p:set>
                                      <p:cBhvr>
                                        <p:cTn id="20" dur="1" fill="hold">
                                          <p:stCondLst>
                                            <p:cond delay="0"/>
                                          </p:stCondLst>
                                        </p:cTn>
                                        <p:tgtEl>
                                          <p:spTgt spid="320517">
                                            <p:txEl>
                                              <p:pRg st="3" end="3"/>
                                            </p:txEl>
                                          </p:spTgt>
                                        </p:tgtEl>
                                        <p:attrNameLst>
                                          <p:attrName>style.visibility</p:attrName>
                                        </p:attrNameLst>
                                      </p:cBhvr>
                                      <p:to>
                                        <p:strVal val="visible"/>
                                      </p:to>
                                    </p:set>
                                    <p:animEffect transition="in" filter="wipe(left)">
                                      <p:cBhvr>
                                        <p:cTn id="21" dur="500"/>
                                        <p:tgtEl>
                                          <p:spTgt spid="32051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文本框 321537"/>
          <p:cNvSpPr txBox="1"/>
          <p:nvPr/>
        </p:nvSpPr>
        <p:spPr>
          <a:xfrm>
            <a:off x="563563" y="3025775"/>
            <a:ext cx="611187" cy="1727200"/>
          </a:xfrm>
          <a:prstGeom prst="rect">
            <a:avLst/>
          </a:prstGeom>
          <a:noFill/>
          <a:ln w="9525">
            <a:noFill/>
          </a:ln>
        </p:spPr>
        <p:txBody>
          <a:bodyPr vert="eaVert">
            <a:spAutoFit/>
          </a:bodyPr>
          <a:lstStyle/>
          <a:p>
            <a:pPr lvl="0" eaLnBrk="1" hangingPunct="1"/>
            <a:r>
              <a:rPr lang="zh-CN" altLang="en-US" sz="2800" b="1" dirty="0">
                <a:solidFill>
                  <a:srgbClr val="0000FF"/>
                </a:solidFill>
                <a:latin typeface="Arial" panose="020B0604020202020204" pitchFamily="34" charset="0"/>
                <a:ea typeface="宋体" panose="02010600030101010101" pitchFamily="2" charset="-122"/>
              </a:rPr>
              <a:t>不同点</a:t>
            </a:r>
          </a:p>
        </p:txBody>
      </p:sp>
      <p:sp>
        <p:nvSpPr>
          <p:cNvPr id="321539" name="左大括号 321538"/>
          <p:cNvSpPr/>
          <p:nvPr/>
        </p:nvSpPr>
        <p:spPr>
          <a:xfrm>
            <a:off x="1155700" y="2000250"/>
            <a:ext cx="473075" cy="3241675"/>
          </a:xfrm>
          <a:prstGeom prst="leftBrace">
            <a:avLst>
              <a:gd name="adj1" fmla="val 57071"/>
              <a:gd name="adj2" fmla="val 50000"/>
            </a:avLst>
          </a:prstGeom>
          <a:noFill/>
          <a:ln w="19050" cap="flat" cmpd="sng">
            <a:solidFill>
              <a:srgbClr val="0000FF"/>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321540" name="文本框 321539"/>
          <p:cNvSpPr txBox="1"/>
          <p:nvPr/>
        </p:nvSpPr>
        <p:spPr>
          <a:xfrm>
            <a:off x="1638300" y="1497013"/>
            <a:ext cx="1871663" cy="1187450"/>
          </a:xfrm>
          <a:prstGeom prst="rect">
            <a:avLst/>
          </a:prstGeom>
          <a:noFill/>
          <a:ln w="9525">
            <a:noFill/>
          </a:ln>
        </p:spPr>
        <p:txBody>
          <a:bodyPr wrap="none">
            <a:spAutoFit/>
          </a:bodyPr>
          <a:lstStyle/>
          <a:p>
            <a:pPr lvl="0" eaLnBrk="1" hangingPunct="1">
              <a:lnSpc>
                <a:spcPct val="150000"/>
              </a:lnSpc>
            </a:pPr>
            <a:r>
              <a:rPr lang="zh-CN" altLang="en-US" sz="2400" b="1" dirty="0">
                <a:solidFill>
                  <a:srgbClr val="0000FF"/>
                </a:solidFill>
                <a:latin typeface="宋体" panose="02010600030101010101" pitchFamily="2" charset="-122"/>
                <a:ea typeface="宋体" panose="02010600030101010101" pitchFamily="2" charset="-122"/>
              </a:rPr>
              <a:t>（</a:t>
            </a:r>
            <a:r>
              <a:rPr lang="en-US" altLang="zh-CN" sz="2400" b="1" dirty="0">
                <a:solidFill>
                  <a:srgbClr val="0000FF"/>
                </a:solidFill>
                <a:latin typeface="宋体" panose="02010600030101010101" pitchFamily="2" charset="-122"/>
                <a:ea typeface="宋体" panose="02010600030101010101" pitchFamily="2" charset="-122"/>
              </a:rPr>
              <a:t>1</a:t>
            </a:r>
            <a:r>
              <a:rPr lang="zh-CN" altLang="en-US" sz="2400" b="1" dirty="0">
                <a:solidFill>
                  <a:srgbClr val="0000FF"/>
                </a:solidFill>
                <a:latin typeface="宋体" panose="02010600030101010101" pitchFamily="2" charset="-122"/>
                <a:ea typeface="宋体" panose="02010600030101010101" pitchFamily="2" charset="-122"/>
              </a:rPr>
              <a:t>）梅花的</a:t>
            </a:r>
          </a:p>
          <a:p>
            <a:pPr lvl="0" eaLnBrk="1" hangingPunct="1">
              <a:lnSpc>
                <a:spcPct val="150000"/>
              </a:lnSpc>
            </a:pPr>
            <a:r>
              <a:rPr lang="zh-CN" altLang="en-US" sz="2400" b="1" dirty="0">
                <a:solidFill>
                  <a:srgbClr val="0000FF"/>
                </a:solidFill>
                <a:latin typeface="宋体" panose="02010600030101010101" pitchFamily="2" charset="-122"/>
                <a:ea typeface="宋体" panose="02010600030101010101" pitchFamily="2" charset="-122"/>
              </a:rPr>
              <a:t>   形象不同</a:t>
            </a:r>
          </a:p>
        </p:txBody>
      </p:sp>
      <p:sp>
        <p:nvSpPr>
          <p:cNvPr id="321541" name="左大括号 321540"/>
          <p:cNvSpPr/>
          <p:nvPr/>
        </p:nvSpPr>
        <p:spPr>
          <a:xfrm>
            <a:off x="3657600" y="1084263"/>
            <a:ext cx="323850" cy="2289175"/>
          </a:xfrm>
          <a:prstGeom prst="leftBrace">
            <a:avLst>
              <a:gd name="adj1" fmla="val 58872"/>
              <a:gd name="adj2" fmla="val 50000"/>
            </a:avLst>
          </a:prstGeom>
          <a:noFill/>
          <a:ln w="19050" cap="flat" cmpd="sng">
            <a:solidFill>
              <a:srgbClr val="0000FF"/>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321542" name="文本框 321541"/>
          <p:cNvSpPr txBox="1"/>
          <p:nvPr/>
        </p:nvSpPr>
        <p:spPr>
          <a:xfrm>
            <a:off x="3978275" y="774700"/>
            <a:ext cx="4352925" cy="2830513"/>
          </a:xfrm>
          <a:prstGeom prst="rect">
            <a:avLst/>
          </a:prstGeom>
          <a:noFill/>
          <a:ln w="9525">
            <a:noFill/>
          </a:ln>
        </p:spPr>
        <p:txBody>
          <a:bodyPr>
            <a:spAutoFit/>
          </a:bodyPr>
          <a:lstStyle/>
          <a:p>
            <a:pPr lvl="0" eaLnBrk="1" hangingPunct="1">
              <a:lnSpc>
                <a:spcPct val="150000"/>
              </a:lnSpc>
            </a:pPr>
            <a:r>
              <a:rPr lang="zh-CN" altLang="en-US" sz="2400" b="1" dirty="0">
                <a:solidFill>
                  <a:srgbClr val="CC00FF"/>
                </a:solidFill>
                <a:latin typeface="楷体_GB2312" pitchFamily="49" charset="-122"/>
                <a:ea typeface="楷体_GB2312" pitchFamily="49" charset="-122"/>
              </a:rPr>
              <a:t>陆  游：寂寞凄凉、饱受摧残，象征屡受排挤的主战派。</a:t>
            </a:r>
          </a:p>
          <a:p>
            <a:pPr lvl="0" eaLnBrk="1" hangingPunct="1">
              <a:lnSpc>
                <a:spcPct val="150000"/>
              </a:lnSpc>
            </a:pPr>
            <a:r>
              <a:rPr lang="zh-CN" altLang="en-US" sz="2400" b="1" dirty="0">
                <a:solidFill>
                  <a:srgbClr val="FF0000"/>
                </a:solidFill>
                <a:latin typeface="楷体_GB2312" pitchFamily="49" charset="-122"/>
                <a:ea typeface="楷体_GB2312" pitchFamily="49" charset="-122"/>
              </a:rPr>
              <a:t>毛泽东：傲寒俊俏、积极乐观。象征革命者的坚贞不屈的斗争精神。</a:t>
            </a:r>
          </a:p>
        </p:txBody>
      </p:sp>
      <p:sp>
        <p:nvSpPr>
          <p:cNvPr id="321543" name="文本框 321542"/>
          <p:cNvSpPr txBox="1"/>
          <p:nvPr/>
        </p:nvSpPr>
        <p:spPr>
          <a:xfrm>
            <a:off x="1597025" y="4589463"/>
            <a:ext cx="1893888" cy="1187450"/>
          </a:xfrm>
          <a:prstGeom prst="rect">
            <a:avLst/>
          </a:prstGeom>
          <a:noFill/>
          <a:ln w="9525">
            <a:noFill/>
          </a:ln>
        </p:spPr>
        <p:txBody>
          <a:bodyPr>
            <a:spAutoFit/>
          </a:bodyPr>
          <a:lstStyle/>
          <a:p>
            <a:pPr lvl="0" algn="ctr" eaLnBrk="1" hangingPunct="1">
              <a:lnSpc>
                <a:spcPct val="150000"/>
              </a:lnSpc>
            </a:pPr>
            <a:r>
              <a:rPr lang="zh-CN" altLang="en-US" sz="2400" b="1" dirty="0">
                <a:solidFill>
                  <a:srgbClr val="0000FF"/>
                </a:solidFill>
                <a:latin typeface="宋体" panose="02010600030101010101" pitchFamily="2" charset="-122"/>
                <a:ea typeface="宋体" panose="02010600030101010101" pitchFamily="2" charset="-122"/>
              </a:rPr>
              <a:t>（</a:t>
            </a:r>
            <a:r>
              <a:rPr lang="en-US" altLang="zh-CN" sz="2400" b="1" dirty="0">
                <a:solidFill>
                  <a:srgbClr val="0000FF"/>
                </a:solidFill>
                <a:latin typeface="宋体" panose="02010600030101010101" pitchFamily="2" charset="-122"/>
                <a:ea typeface="宋体" panose="02010600030101010101" pitchFamily="2" charset="-122"/>
              </a:rPr>
              <a:t>2</a:t>
            </a:r>
            <a:r>
              <a:rPr lang="zh-CN" altLang="en-US" sz="2400" b="1" dirty="0">
                <a:solidFill>
                  <a:srgbClr val="0000FF"/>
                </a:solidFill>
                <a:latin typeface="宋体" panose="02010600030101010101" pitchFamily="2" charset="-122"/>
                <a:ea typeface="宋体" panose="02010600030101010101" pitchFamily="2" charset="-122"/>
              </a:rPr>
              <a:t>）感情基           </a:t>
            </a:r>
          </a:p>
          <a:p>
            <a:pPr lvl="0" algn="ctr" eaLnBrk="1" hangingPunct="1">
              <a:lnSpc>
                <a:spcPct val="150000"/>
              </a:lnSpc>
            </a:pPr>
            <a:r>
              <a:rPr lang="zh-CN" altLang="en-US" sz="2400" b="1" dirty="0">
                <a:solidFill>
                  <a:srgbClr val="0000FF"/>
                </a:solidFill>
                <a:latin typeface="宋体" panose="02010600030101010101" pitchFamily="2" charset="-122"/>
                <a:ea typeface="宋体" panose="02010600030101010101" pitchFamily="2" charset="-122"/>
              </a:rPr>
              <a:t>    调不同</a:t>
            </a:r>
          </a:p>
        </p:txBody>
      </p:sp>
      <p:sp>
        <p:nvSpPr>
          <p:cNvPr id="321544" name="左大括号 321543"/>
          <p:cNvSpPr/>
          <p:nvPr/>
        </p:nvSpPr>
        <p:spPr>
          <a:xfrm>
            <a:off x="3727450" y="4524375"/>
            <a:ext cx="312738" cy="1430338"/>
          </a:xfrm>
          <a:prstGeom prst="leftBrace">
            <a:avLst>
              <a:gd name="adj1" fmla="val 38092"/>
              <a:gd name="adj2" fmla="val 50000"/>
            </a:avLst>
          </a:prstGeom>
          <a:noFill/>
          <a:ln w="19050" cap="flat" cmpd="sng">
            <a:solidFill>
              <a:srgbClr val="0000FF"/>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321545" name="文本框 321544"/>
          <p:cNvSpPr txBox="1"/>
          <p:nvPr/>
        </p:nvSpPr>
        <p:spPr>
          <a:xfrm>
            <a:off x="4083050" y="4318000"/>
            <a:ext cx="3035300" cy="1187450"/>
          </a:xfrm>
          <a:prstGeom prst="rect">
            <a:avLst/>
          </a:prstGeom>
          <a:noFill/>
          <a:ln w="9525">
            <a:noFill/>
          </a:ln>
        </p:spPr>
        <p:txBody>
          <a:bodyPr>
            <a:spAutoFit/>
          </a:bodyPr>
          <a:lstStyle/>
          <a:p>
            <a:pPr lvl="0" eaLnBrk="1" hangingPunct="1">
              <a:lnSpc>
                <a:spcPct val="150000"/>
              </a:lnSpc>
            </a:pPr>
            <a:r>
              <a:rPr lang="zh-CN" altLang="en-US" sz="2400" b="1" dirty="0">
                <a:solidFill>
                  <a:srgbClr val="CC00FF"/>
                </a:solidFill>
                <a:latin typeface="楷体_GB2312" pitchFamily="49" charset="-122"/>
                <a:ea typeface="楷体_GB2312" pitchFamily="49" charset="-122"/>
              </a:rPr>
              <a:t>陆  游：低沉孤高。</a:t>
            </a:r>
          </a:p>
          <a:p>
            <a:pPr lvl="0" eaLnBrk="1" hangingPunct="1">
              <a:lnSpc>
                <a:spcPct val="150000"/>
              </a:lnSpc>
            </a:pPr>
            <a:r>
              <a:rPr lang="zh-CN" altLang="en-US" sz="2400" b="1" dirty="0">
                <a:solidFill>
                  <a:srgbClr val="FF0000"/>
                </a:solidFill>
                <a:latin typeface="楷体_GB2312" pitchFamily="49" charset="-122"/>
                <a:ea typeface="楷体_GB2312" pitchFamily="49" charset="-122"/>
              </a:rPr>
              <a:t>毛泽东：积极乐观，</a:t>
            </a:r>
          </a:p>
        </p:txBody>
      </p:sp>
      <p:sp>
        <p:nvSpPr>
          <p:cNvPr id="321546" name="文本框 321545"/>
          <p:cNvSpPr txBox="1">
            <a:spLocks noChangeArrowheads="1"/>
          </p:cNvSpPr>
          <p:nvPr/>
        </p:nvSpPr>
        <p:spPr bwMode="auto">
          <a:xfrm>
            <a:off x="5334000" y="5522913"/>
            <a:ext cx="1716088" cy="457200"/>
          </a:xfrm>
          <a:prstGeom prst="rect">
            <a:avLst/>
          </a:prstGeom>
          <a:noFill/>
          <a:ln w="12700">
            <a:noFill/>
            <a:miter lim="800000"/>
          </a:ln>
          <a:effectLst>
            <a:outerShdw dist="35921" dir="2700000" sy="50000" kx="2115830" algn="bl" rotWithShape="0">
              <a:srgbClr val="C0C0C0">
                <a:alpha val="80000"/>
              </a:srgbClr>
            </a:outerShdw>
          </a:effectLst>
        </p:spPr>
        <p:txBody>
          <a:bodyPr wrap="none">
            <a:spAutoFit/>
          </a:bodyPr>
          <a:lstStyle/>
          <a:p>
            <a:pPr lvl="0" algn="ctr" eaLnBrk="1" hangingPunct="1"/>
            <a:r>
              <a:rPr lang="zh-CN" altLang="en-US" sz="2400" b="1" dirty="0">
                <a:solidFill>
                  <a:srgbClr val="FF0000"/>
                </a:solidFill>
                <a:latin typeface="楷体_GB2312" pitchFamily="49" charset="-122"/>
                <a:ea typeface="楷体_GB2312" pitchFamily="49" charset="-122"/>
              </a:rPr>
              <a:t>充满信心。</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21539"/>
                                        </p:tgtEl>
                                        <p:attrNameLst>
                                          <p:attrName>style.visibility</p:attrName>
                                        </p:attrNameLst>
                                      </p:cBhvr>
                                      <p:to>
                                        <p:strVal val="visible"/>
                                      </p:to>
                                    </p:set>
                                    <p:animEffect transition="in" filter="wipe(left)">
                                      <p:cBhvr>
                                        <p:cTn id="7" dur="500"/>
                                        <p:tgtEl>
                                          <p:spTgt spid="32153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1540"/>
                                        </p:tgtEl>
                                        <p:attrNameLst>
                                          <p:attrName>style.visibility</p:attrName>
                                        </p:attrNameLst>
                                      </p:cBhvr>
                                      <p:to>
                                        <p:strVal val="visible"/>
                                      </p:to>
                                    </p:set>
                                    <p:animEffect transition="in" filter="wipe(left)">
                                      <p:cBhvr>
                                        <p:cTn id="12" dur="500"/>
                                        <p:tgtEl>
                                          <p:spTgt spid="3215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21541"/>
                                        </p:tgtEl>
                                        <p:attrNameLst>
                                          <p:attrName>style.visibility</p:attrName>
                                        </p:attrNameLst>
                                      </p:cBhvr>
                                      <p:to>
                                        <p:strVal val="visible"/>
                                      </p:to>
                                    </p:set>
                                    <p:animEffect transition="in" filter="wipe(left)">
                                      <p:cBhvr>
                                        <p:cTn id="17" dur="500"/>
                                        <p:tgtEl>
                                          <p:spTgt spid="32154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1542"/>
                                        </p:tgtEl>
                                        <p:attrNameLst>
                                          <p:attrName>style.visibility</p:attrName>
                                        </p:attrNameLst>
                                      </p:cBhvr>
                                      <p:to>
                                        <p:strVal val="visible"/>
                                      </p:to>
                                    </p:set>
                                    <p:animEffect transition="in" filter="wipe(left)">
                                      <p:cBhvr>
                                        <p:cTn id="22" dur="500"/>
                                        <p:tgtEl>
                                          <p:spTgt spid="32154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21543"/>
                                        </p:tgtEl>
                                        <p:attrNameLst>
                                          <p:attrName>style.visibility</p:attrName>
                                        </p:attrNameLst>
                                      </p:cBhvr>
                                      <p:to>
                                        <p:strVal val="visible"/>
                                      </p:to>
                                    </p:set>
                                    <p:animEffect transition="in" filter="wipe(left)">
                                      <p:cBhvr>
                                        <p:cTn id="27" dur="500"/>
                                        <p:tgtEl>
                                          <p:spTgt spid="32154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21544"/>
                                        </p:tgtEl>
                                        <p:attrNameLst>
                                          <p:attrName>style.visibility</p:attrName>
                                        </p:attrNameLst>
                                      </p:cBhvr>
                                      <p:to>
                                        <p:strVal val="visible"/>
                                      </p:to>
                                    </p:set>
                                    <p:animEffect transition="in" filter="wipe(left)">
                                      <p:cBhvr>
                                        <p:cTn id="32" dur="500"/>
                                        <p:tgtEl>
                                          <p:spTgt spid="32154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21545"/>
                                        </p:tgtEl>
                                        <p:attrNameLst>
                                          <p:attrName>style.visibility</p:attrName>
                                        </p:attrNameLst>
                                      </p:cBhvr>
                                      <p:to>
                                        <p:strVal val="visible"/>
                                      </p:to>
                                    </p:set>
                                    <p:animEffect transition="in" filter="wipe(left)">
                                      <p:cBhvr>
                                        <p:cTn id="37" dur="500"/>
                                        <p:tgtEl>
                                          <p:spTgt spid="321545"/>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21546"/>
                                        </p:tgtEl>
                                        <p:attrNameLst>
                                          <p:attrName>style.visibility</p:attrName>
                                        </p:attrNameLst>
                                      </p:cBhvr>
                                      <p:to>
                                        <p:strVal val="visible"/>
                                      </p:to>
                                    </p:set>
                                    <p:animEffect transition="in" filter="wipe(left)">
                                      <p:cBhvr>
                                        <p:cTn id="40" dur="500"/>
                                        <p:tgtEl>
                                          <p:spTgt spid="3215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1540" grpId="0"/>
      <p:bldP spid="321542" grpId="0"/>
      <p:bldP spid="321543" grpId="0"/>
      <p:bldP spid="321545" grpId="0"/>
      <p:bldP spid="32154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6" name="文本框 35845"/>
          <p:cNvSpPr txBox="1"/>
          <p:nvPr/>
        </p:nvSpPr>
        <p:spPr>
          <a:xfrm>
            <a:off x="733425" y="1941513"/>
            <a:ext cx="7594600" cy="2924175"/>
          </a:xfrm>
          <a:prstGeom prst="rect">
            <a:avLst/>
          </a:prstGeom>
          <a:noFill/>
          <a:ln w="9525">
            <a:noFill/>
          </a:ln>
        </p:spPr>
        <p:txBody>
          <a:bodyPr>
            <a:spAutoFit/>
          </a:bodyPr>
          <a:lstStyle/>
          <a:p>
            <a:pPr lvl="0" eaLnBrk="1" hangingPunct="1">
              <a:lnSpc>
                <a:spcPct val="150000"/>
              </a:lnSpc>
            </a:pPr>
            <a:r>
              <a:rPr lang="zh-CN" altLang="en-US" sz="2800" b="1" dirty="0">
                <a:solidFill>
                  <a:srgbClr val="FF0000"/>
                </a:solidFill>
                <a:latin typeface="宋体" panose="02010600030101010101" pitchFamily="2" charset="-122"/>
                <a:ea typeface="宋体" panose="02010600030101010101" pitchFamily="2" charset="-122"/>
              </a:rPr>
              <a:t>二、探究主旨</a:t>
            </a:r>
          </a:p>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1.</a:t>
            </a:r>
            <a:r>
              <a:rPr lang="zh-CN" altLang="en-US" sz="2400" b="1" dirty="0">
                <a:solidFill>
                  <a:srgbClr val="0000FF"/>
                </a:solidFill>
                <a:latin typeface="宋体" panose="02010600030101010101" pitchFamily="2" charset="-122"/>
                <a:ea typeface="宋体" panose="02010600030101010101" pitchFamily="2" charset="-122"/>
              </a:rPr>
              <a:t>归纳本文的中心思想。</a:t>
            </a:r>
            <a:r>
              <a:rPr lang="en-US" altLang="zh-CN" sz="2400" b="1" dirty="0">
                <a:solidFill>
                  <a:srgbClr val="0000FF"/>
                </a:solidFill>
                <a:latin typeface="宋体" panose="02010600030101010101" pitchFamily="2" charset="-122"/>
                <a:ea typeface="宋体" panose="02010600030101010101" pitchFamily="2" charset="-122"/>
              </a:rPr>
              <a:t>  </a:t>
            </a:r>
          </a:p>
          <a:p>
            <a:pPr lvl="0" eaLnBrk="1" hangingPunct="1">
              <a:lnSpc>
                <a:spcPct val="150000"/>
              </a:lnSpc>
            </a:pPr>
            <a:r>
              <a:rPr lang="zh-CN" altLang="en-US" sz="2400" b="1" dirty="0">
                <a:solidFill>
                  <a:srgbClr val="FF0000"/>
                </a:solidFill>
                <a:latin typeface="楷体_GB2312" pitchFamily="49" charset="-122"/>
                <a:ea typeface="楷体_GB2312" pitchFamily="49" charset="-122"/>
              </a:rPr>
              <a:t>　　这首词上片着重写梅花傲寒开放的美好身姿，下片着重写梅花的精神品格，由外而内地表现了梅花不畏严寒、品格高洁的动人形象。</a:t>
            </a:r>
            <a:endParaRPr lang="zh-CN" altLang="en-US" sz="2400" b="1" dirty="0">
              <a:solidFill>
                <a:srgbClr val="0000FF"/>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84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文本框 89090"/>
          <p:cNvSpPr txBox="1"/>
          <p:nvPr/>
        </p:nvSpPr>
        <p:spPr>
          <a:xfrm>
            <a:off x="619125" y="1046163"/>
            <a:ext cx="7870825" cy="3925887"/>
          </a:xfrm>
          <a:prstGeom prst="rect">
            <a:avLst/>
          </a:prstGeom>
          <a:noFill/>
          <a:ln w="9525">
            <a:noFill/>
          </a:ln>
        </p:spPr>
        <p:txBody>
          <a:bodyPr>
            <a:spAutoFit/>
          </a:bodyPr>
          <a:lstStyle/>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2.</a:t>
            </a:r>
            <a:r>
              <a:rPr lang="zh-CN" altLang="en-US" sz="2400" b="1" dirty="0">
                <a:solidFill>
                  <a:srgbClr val="0000FF"/>
                </a:solidFill>
                <a:latin typeface="宋体" panose="02010600030101010101" pitchFamily="2" charset="-122"/>
                <a:ea typeface="宋体" panose="02010600030101010101" pitchFamily="2" charset="-122"/>
              </a:rPr>
              <a:t>讨论：结合本词的写作背景，分析“已是悬崖百丈冰，犹有花枝俏”有何暗示？ </a:t>
            </a:r>
          </a:p>
          <a:p>
            <a:pPr lvl="0" eaLnBrk="1" hangingPunct="1">
              <a:lnSpc>
                <a:spcPct val="150000"/>
              </a:lnSpc>
            </a:pPr>
            <a:r>
              <a:rPr lang="zh-CN" altLang="en-US" sz="2400" b="1" dirty="0">
                <a:solidFill>
                  <a:srgbClr val="FF0000"/>
                </a:solidFill>
                <a:latin typeface="楷体_GB2312" pitchFamily="49" charset="-122"/>
                <a:ea typeface="楷体_GB2312" pitchFamily="49" charset="-122"/>
              </a:rPr>
              <a:t>　　</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已是悬崖百丈冰，犹有花枝俏</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这句依然用自然现象比喻政治气候，不难看出作者岿然不动的信念，无论环境和气候多么恶劣，但梅花不畏严寒，独自开放在枝头，与此同时也昭示世人，任何反华势力的叫嚣都是枉费心机和徒劳无益的。</a:t>
            </a:r>
            <a:r>
              <a:rPr lang="en-US" altLang="zh-CN" sz="2400" b="1" dirty="0">
                <a:solidFill>
                  <a:srgbClr val="FF0000"/>
                </a:solidFill>
                <a:latin typeface="宋体" panose="02010600030101010101" pitchFamily="2" charset="-122"/>
                <a:ea typeface="楷体_GB2312" pitchFamily="49" charset="-122"/>
              </a:rPr>
              <a:t> </a:t>
            </a:r>
            <a:endParaRPr lang="en-US" altLang="zh-CN" sz="2400" b="1" dirty="0">
              <a:solidFill>
                <a:srgbClr val="0000FF"/>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909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文本框 100353"/>
          <p:cNvSpPr txBox="1"/>
          <p:nvPr/>
        </p:nvSpPr>
        <p:spPr>
          <a:xfrm>
            <a:off x="681038" y="1500188"/>
            <a:ext cx="7834312" cy="4019550"/>
          </a:xfrm>
          <a:prstGeom prst="rect">
            <a:avLst/>
          </a:prstGeom>
          <a:noFill/>
          <a:ln w="9525">
            <a:noFill/>
          </a:ln>
        </p:spPr>
        <p:txBody>
          <a:bodyPr>
            <a:spAutoFit/>
          </a:bodyPr>
          <a:lstStyle/>
          <a:p>
            <a:pPr lvl="0" eaLnBrk="1" hangingPunct="1">
              <a:lnSpc>
                <a:spcPct val="150000"/>
              </a:lnSpc>
            </a:pPr>
            <a:r>
              <a:rPr lang="zh-CN" altLang="en-US" sz="2800" b="1" dirty="0">
                <a:solidFill>
                  <a:srgbClr val="FF0000"/>
                </a:solidFill>
                <a:latin typeface="宋体" panose="02010600030101010101" pitchFamily="2" charset="-122"/>
                <a:ea typeface="宋体" panose="02010600030101010101" pitchFamily="2" charset="-122"/>
              </a:rPr>
              <a:t>三、品析语言</a:t>
            </a:r>
          </a:p>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1.</a:t>
            </a:r>
            <a:r>
              <a:rPr lang="zh-CN" altLang="en-US" sz="2400" b="1" dirty="0">
                <a:solidFill>
                  <a:srgbClr val="0000FF"/>
                </a:solidFill>
                <a:latin typeface="宋体" panose="02010600030101010101" pitchFamily="2" charset="-122"/>
                <a:ea typeface="宋体" panose="02010600030101010101" pitchFamily="2" charset="-122"/>
              </a:rPr>
              <a:t>犹有花枝俏。试品析“俏”用词的妙处。</a:t>
            </a:r>
          </a:p>
          <a:p>
            <a:pPr lvl="0" eaLnBrk="1" hangingPunct="1">
              <a:lnSpc>
                <a:spcPct val="150000"/>
              </a:lnSpc>
            </a:pPr>
            <a:r>
              <a:rPr lang="zh-CN" altLang="en-US" sz="2400" b="1" dirty="0">
                <a:solidFill>
                  <a:srgbClr val="FF0000"/>
                </a:solidFill>
                <a:latin typeface="楷体_GB2312" pitchFamily="49" charset="-122"/>
                <a:ea typeface="楷体_GB2312" pitchFamily="49" charset="-122"/>
              </a:rPr>
              <a:t>    </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俏</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既能表现梅花的俏丽，又能象征革命者面对困难坚强不屈的美好情操。</a:t>
            </a:r>
          </a:p>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2.</a:t>
            </a:r>
            <a:r>
              <a:rPr lang="zh-CN" altLang="en-US" sz="2400" b="1" dirty="0">
                <a:solidFill>
                  <a:srgbClr val="0000FF"/>
                </a:solidFill>
                <a:latin typeface="宋体" panose="02010600030101010101" pitchFamily="2" charset="-122"/>
                <a:ea typeface="宋体" panose="02010600030101010101" pitchFamily="2" charset="-122"/>
              </a:rPr>
              <a:t>俏也不争春，只把春来报。理解这句话的含意。 </a:t>
            </a:r>
            <a:r>
              <a:rPr lang="en-US" altLang="zh-CN" sz="2400" b="1" dirty="0">
                <a:solidFill>
                  <a:srgbClr val="0000FF"/>
                </a:solidFill>
                <a:latin typeface="宋体" panose="02010600030101010101" pitchFamily="2" charset="-122"/>
                <a:ea typeface="宋体" panose="02010600030101010101" pitchFamily="2" charset="-122"/>
              </a:rPr>
              <a:t> </a:t>
            </a:r>
          </a:p>
          <a:p>
            <a:pPr lvl="0" eaLnBrk="1" hangingPunct="1">
              <a:lnSpc>
                <a:spcPct val="150000"/>
              </a:lnSpc>
            </a:pPr>
            <a:r>
              <a:rPr lang="en-US" altLang="zh-CN" sz="2400" b="1" dirty="0">
                <a:solidFill>
                  <a:srgbClr val="FF0000"/>
                </a:solidFill>
                <a:latin typeface="楷体_GB2312" pitchFamily="49" charset="-122"/>
                <a:ea typeface="楷体_GB2312" pitchFamily="49" charset="-122"/>
              </a:rPr>
              <a:t>    </a:t>
            </a:r>
            <a:r>
              <a:rPr lang="zh-CN" altLang="en-US" sz="2400" b="1" dirty="0">
                <a:solidFill>
                  <a:srgbClr val="FF0000"/>
                </a:solidFill>
                <a:latin typeface="楷体_GB2312" pitchFamily="49" charset="-122"/>
                <a:ea typeface="楷体_GB2312" pitchFamily="49" charset="-122"/>
              </a:rPr>
              <a:t>形象地写出梅花无私奉献的品格，使梅花的形象更为丰满。</a:t>
            </a:r>
            <a:r>
              <a:rPr lang="zh-CN" altLang="en-US" dirty="0">
                <a:latin typeface="Arial" panose="020B0604020202020204" pitchFamily="34" charset="0"/>
                <a:ea typeface="宋体" panose="02010600030101010101" pitchFamily="2" charset="-122"/>
              </a:rPr>
              <a:t> </a:t>
            </a:r>
            <a:endParaRPr lang="zh-CN" altLang="en-US" sz="2400" b="1" dirty="0">
              <a:solidFill>
                <a:srgbClr val="0000FF"/>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35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35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35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文本框 330753"/>
          <p:cNvSpPr txBox="1"/>
          <p:nvPr/>
        </p:nvSpPr>
        <p:spPr>
          <a:xfrm>
            <a:off x="703263" y="2214563"/>
            <a:ext cx="7834312" cy="2282825"/>
          </a:xfrm>
          <a:prstGeom prst="rect">
            <a:avLst/>
          </a:prstGeom>
          <a:noFill/>
          <a:ln w="9525">
            <a:noFill/>
          </a:ln>
        </p:spPr>
        <p:txBody>
          <a:bodyPr>
            <a:spAutoFit/>
          </a:bodyPr>
          <a:lstStyle/>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3.</a:t>
            </a:r>
            <a:r>
              <a:rPr lang="zh-CN" altLang="en-US" sz="2400" b="1" dirty="0">
                <a:solidFill>
                  <a:srgbClr val="0000FF"/>
                </a:solidFill>
                <a:latin typeface="宋体" panose="02010600030101010101" pitchFamily="2" charset="-122"/>
                <a:ea typeface="宋体" panose="02010600030101010101" pitchFamily="2" charset="-122"/>
              </a:rPr>
              <a:t>她在丛中笑。句中的“笑”字有何深意？</a:t>
            </a:r>
          </a:p>
          <a:p>
            <a:pPr lvl="0" eaLnBrk="1" hangingPunct="1">
              <a:lnSpc>
                <a:spcPct val="150000"/>
              </a:lnSpc>
            </a:pPr>
            <a:r>
              <a:rPr lang="zh-CN" altLang="en-US" sz="2400" b="1" dirty="0">
                <a:solidFill>
                  <a:srgbClr val="FF0000"/>
                </a:solidFill>
                <a:latin typeface="楷体_GB2312" pitchFamily="49" charset="-122"/>
                <a:ea typeface="楷体_GB2312" pitchFamily="49" charset="-122"/>
              </a:rPr>
              <a:t>    这个</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笑</a:t>
            </a:r>
            <a:r>
              <a:rPr lang="zh-CN" altLang="en-US" sz="2400" b="1" dirty="0">
                <a:solidFill>
                  <a:srgbClr val="FF0000"/>
                </a:solidFill>
                <a:latin typeface="宋体" panose="02010600030101010101" pitchFamily="2" charset="-122"/>
                <a:ea typeface="楷体_GB2312" pitchFamily="49" charset="-122"/>
              </a:rPr>
              <a:t>”</a:t>
            </a:r>
            <a:r>
              <a:rPr lang="zh-CN" altLang="en-US" sz="2400" b="1" dirty="0">
                <a:solidFill>
                  <a:srgbClr val="FF0000"/>
                </a:solidFill>
                <a:latin typeface="楷体_GB2312" pitchFamily="49" charset="-122"/>
                <a:ea typeface="楷体_GB2312" pitchFamily="49" charset="-122"/>
              </a:rPr>
              <a:t>，是藐视困难的笑，是苦尽甘来面对胜利的欣慰的笑，是功成身退的谦逊的笑，是对未来充满信心的笑。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075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图片 112652"/>
          <p:cNvPicPr>
            <a:picLocks noChangeAspect="1"/>
          </p:cNvPicPr>
          <p:nvPr/>
        </p:nvPicPr>
        <p:blipFill>
          <a:blip r:embed="rId2" cstate="print">
            <a:clrChange>
              <a:clrFrom>
                <a:srgbClr val="F2F6F5"/>
              </a:clrFrom>
              <a:clrTo>
                <a:srgbClr val="F2F6F5">
                  <a:alpha val="0"/>
                </a:srgbClr>
              </a:clrTo>
            </a:clrChange>
          </a:blip>
          <a:stretch>
            <a:fillRect/>
          </a:stretch>
        </p:blipFill>
        <p:spPr>
          <a:xfrm>
            <a:off x="1704975" y="2027238"/>
            <a:ext cx="5399088" cy="4151312"/>
          </a:xfrm>
          <a:prstGeom prst="rect">
            <a:avLst/>
          </a:prstGeom>
          <a:noFill/>
          <a:ln w="9525">
            <a:noFill/>
          </a:ln>
        </p:spPr>
      </p:pic>
      <p:pic>
        <p:nvPicPr>
          <p:cNvPr id="66563" name="图片 112653" descr="小鸟梅花"/>
          <p:cNvPicPr>
            <a:picLocks noChangeAspect="1"/>
          </p:cNvPicPr>
          <p:nvPr/>
        </p:nvPicPr>
        <p:blipFill>
          <a:blip r:embed="rId3" cstate="print"/>
          <a:stretch>
            <a:fillRect/>
          </a:stretch>
        </p:blipFill>
        <p:spPr>
          <a:xfrm>
            <a:off x="495300" y="3881438"/>
            <a:ext cx="2708275" cy="2263775"/>
          </a:xfrm>
          <a:prstGeom prst="rect">
            <a:avLst/>
          </a:prstGeom>
          <a:noFill/>
          <a:ln w="9525">
            <a:noFill/>
          </a:ln>
        </p:spPr>
      </p:pic>
      <p:pic>
        <p:nvPicPr>
          <p:cNvPr id="66564" name="图片 112654" descr="图片8"/>
          <p:cNvPicPr>
            <a:picLocks noChangeAspect="1"/>
          </p:cNvPicPr>
          <p:nvPr/>
        </p:nvPicPr>
        <p:blipFill>
          <a:blip r:embed="rId4" cstate="print"/>
          <a:srcRect t="35881"/>
          <a:stretch>
            <a:fillRect/>
          </a:stretch>
        </p:blipFill>
        <p:spPr>
          <a:xfrm>
            <a:off x="757238" y="874713"/>
            <a:ext cx="2797175" cy="652462"/>
          </a:xfrm>
          <a:prstGeom prst="rect">
            <a:avLst/>
          </a:prstGeom>
          <a:noFill/>
          <a:ln w="9525">
            <a:noFill/>
          </a:ln>
        </p:spPr>
      </p:pic>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文本框 36873"/>
          <p:cNvSpPr txBox="1"/>
          <p:nvPr/>
        </p:nvSpPr>
        <p:spPr>
          <a:xfrm>
            <a:off x="3124200" y="2466975"/>
            <a:ext cx="1152525" cy="366713"/>
          </a:xfrm>
          <a:prstGeom prst="rect">
            <a:avLst/>
          </a:prstGeom>
          <a:noFill/>
          <a:ln w="9525">
            <a:noFill/>
          </a:ln>
        </p:spPr>
        <p:txBody>
          <a:bodyPr>
            <a:spAutoFit/>
          </a:bodyPr>
          <a:lstStyle/>
          <a:p>
            <a:pPr lvl="0" eaLnBrk="1" hangingPunct="1">
              <a:spcBef>
                <a:spcPct val="50000"/>
              </a:spcBef>
            </a:pPr>
            <a:endParaRPr lang="zh-CN" altLang="zh-CN" dirty="0">
              <a:latin typeface="Arial" panose="020B0604020202020204" pitchFamily="34" charset="0"/>
              <a:ea typeface="宋体" panose="02010600030101010101" pitchFamily="2" charset="-122"/>
            </a:endParaRPr>
          </a:p>
        </p:txBody>
      </p:sp>
      <p:sp>
        <p:nvSpPr>
          <p:cNvPr id="67587" name="文本框 36875"/>
          <p:cNvSpPr txBox="1"/>
          <p:nvPr/>
        </p:nvSpPr>
        <p:spPr>
          <a:xfrm>
            <a:off x="687388" y="2414588"/>
            <a:ext cx="7816850" cy="1735137"/>
          </a:xfrm>
          <a:prstGeom prst="rect">
            <a:avLst/>
          </a:prstGeom>
          <a:noFill/>
          <a:ln w="9525">
            <a:noFill/>
          </a:ln>
        </p:spPr>
        <p:txBody>
          <a:bodyPr>
            <a:spAutoFit/>
          </a:bodyPr>
          <a:lstStyle/>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    </a:t>
            </a:r>
            <a:r>
              <a:rPr lang="zh-CN" altLang="en-US" sz="2400" b="1" dirty="0">
                <a:solidFill>
                  <a:srgbClr val="0000FF"/>
                </a:solidFill>
                <a:latin typeface="宋体" panose="02010600030101010101" pitchFamily="2" charset="-122"/>
                <a:ea typeface="宋体" panose="02010600030101010101" pitchFamily="2" charset="-122"/>
              </a:rPr>
              <a:t>本词拟人手法运用自然、巧妙。由外而内地表现了梅花不畏严寒、品格高洁的动人形象。你还能举出写梅花的古诗词吗？它们分别表现了梅花的什么品格？</a:t>
            </a:r>
          </a:p>
        </p:txBody>
      </p:sp>
      <p:pic>
        <p:nvPicPr>
          <p:cNvPr id="67589" name="图片 36884" descr="图片4"/>
          <p:cNvPicPr>
            <a:picLocks noChangeAspect="1"/>
          </p:cNvPicPr>
          <p:nvPr/>
        </p:nvPicPr>
        <p:blipFill>
          <a:blip r:embed="rId2" cstate="print"/>
          <a:srcRect t="34697"/>
          <a:stretch>
            <a:fillRect/>
          </a:stretch>
        </p:blipFill>
        <p:spPr>
          <a:xfrm>
            <a:off x="657225" y="1455738"/>
            <a:ext cx="2797175" cy="633412"/>
          </a:xfrm>
          <a:prstGeom prst="rect">
            <a:avLst/>
          </a:prstGeom>
          <a:noFill/>
          <a:ln w="9525">
            <a:noFill/>
          </a:ln>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文本占位符 324609"/>
          <p:cNvSpPr>
            <a:spLocks noGrp="1"/>
          </p:cNvSpPr>
          <p:nvPr>
            <p:ph idx="1"/>
          </p:nvPr>
        </p:nvSpPr>
        <p:spPr>
          <a:xfrm>
            <a:off x="730250" y="2433638"/>
            <a:ext cx="7646988" cy="1735137"/>
          </a:xfrm>
          <a:noFill/>
          <a:ln>
            <a:noFill/>
          </a:ln>
        </p:spPr>
        <p:txBody>
          <a:bodyPr>
            <a:spAutoFit/>
          </a:bodyPr>
          <a:lstStyle/>
          <a:p>
            <a:pPr marL="0" indent="0" eaLnBrk="1" hangingPunct="1">
              <a:lnSpc>
                <a:spcPct val="150000"/>
              </a:lnSpc>
              <a:spcBef>
                <a:spcPct val="0"/>
              </a:spcBef>
              <a:buNone/>
            </a:pPr>
            <a:r>
              <a:rPr lang="en-US" altLang="zh-CN" sz="2400" b="1" dirty="0">
                <a:solidFill>
                  <a:srgbClr val="0000FF"/>
                </a:solidFill>
                <a:latin typeface="宋体" panose="02010600030101010101" pitchFamily="2" charset="-122"/>
              </a:rPr>
              <a:t>    </a:t>
            </a:r>
            <a:r>
              <a:rPr lang="zh-CN" altLang="en-US" sz="2400" b="1" dirty="0">
                <a:solidFill>
                  <a:srgbClr val="0000FF"/>
                </a:solidFill>
                <a:latin typeface="宋体" panose="02010600030101010101" pitchFamily="2" charset="-122"/>
              </a:rPr>
              <a:t>根据自己对这两首词的理解或对梅花的感情，用自己喜欢的方式，表达出自己的感受。（方式如：写作、绘画、背诵、抄录、评价等）</a:t>
            </a:r>
          </a:p>
        </p:txBody>
      </p:sp>
      <p:sp>
        <p:nvSpPr>
          <p:cNvPr id="68611" name="文本框 324610"/>
          <p:cNvSpPr txBox="1"/>
          <p:nvPr/>
        </p:nvSpPr>
        <p:spPr>
          <a:xfrm>
            <a:off x="3224213" y="1736725"/>
            <a:ext cx="2995612" cy="549275"/>
          </a:xfrm>
          <a:prstGeom prst="rect">
            <a:avLst/>
          </a:prstGeom>
          <a:noFill/>
          <a:ln w="9525">
            <a:noFill/>
          </a:ln>
        </p:spPr>
        <p:txBody>
          <a:bodyPr>
            <a:spAutoFit/>
          </a:bodyPr>
          <a:lstStyle/>
          <a:p>
            <a:pPr lvl="0" eaLnBrk="1" hangingPunct="1"/>
            <a:r>
              <a:rPr lang="zh-CN" altLang="en-US" sz="3000" b="1" dirty="0">
                <a:solidFill>
                  <a:srgbClr val="0000FF"/>
                </a:solidFill>
                <a:latin typeface="宋体" panose="02010600030101010101" pitchFamily="2" charset="-122"/>
                <a:ea typeface="宋体" panose="02010600030101010101" pitchFamily="2" charset="-122"/>
              </a:rPr>
              <a:t>卜算子  咏梅</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u=903543909,4122336624&amp;fm=170&amp;s=519BAB751F4B784F5E4505FB0300E03A&amp;w=600&amp;h=379&amp;img"/>
          <p:cNvPicPr>
            <a:picLocks noChangeAspect="1"/>
          </p:cNvPicPr>
          <p:nvPr/>
        </p:nvPicPr>
        <p:blipFill>
          <a:blip r:embed="rId3" cstate="print"/>
          <a:stretch>
            <a:fillRect/>
          </a:stretch>
        </p:blipFill>
        <p:spPr>
          <a:xfrm>
            <a:off x="-17780" y="340995"/>
            <a:ext cx="9095105" cy="5744845"/>
          </a:xfrm>
          <a:prstGeom prst="rect">
            <a:avLst/>
          </a:prstGeom>
          <a:solidFill>
            <a:schemeClr val="bg1"/>
          </a:solidFill>
        </p:spPr>
      </p:pic>
      <p:pic>
        <p:nvPicPr>
          <p:cNvPr id="2" name="图片 1" descr="u=1244513256,421393689&amp;fm=23&amp;gp=0"/>
          <p:cNvPicPr>
            <a:picLocks noChangeAspect="1"/>
          </p:cNvPicPr>
          <p:nvPr/>
        </p:nvPicPr>
        <p:blipFill>
          <a:blip r:embed="rId4" cstate="print">
            <a:clrChange>
              <a:clrFrom>
                <a:srgbClr val="FFFFFF">
                  <a:alpha val="100000"/>
                </a:srgbClr>
              </a:clrFrom>
              <a:clrTo>
                <a:srgbClr val="FFFFFF">
                  <a:alpha val="100000"/>
                  <a:alpha val="0"/>
                </a:srgbClr>
              </a:clrTo>
            </a:clrChange>
          </a:blip>
          <a:srcRect b="5395"/>
          <a:stretch>
            <a:fillRect/>
          </a:stretch>
        </p:blipFill>
        <p:spPr>
          <a:xfrm>
            <a:off x="-29210" y="241935"/>
            <a:ext cx="9106535" cy="4153535"/>
          </a:xfrm>
          <a:prstGeom prst="rect">
            <a:avLst/>
          </a:prstGeom>
          <a:solidFill>
            <a:schemeClr val="bg1">
              <a:alpha val="12000"/>
            </a:schemeClr>
          </a:solidFill>
        </p:spPr>
      </p:pic>
      <p:pic>
        <p:nvPicPr>
          <p:cNvPr id="4" name="沁园春雪.mp3">
            <a:hlinkClick r:id="" action="ppaction://media"/>
          </p:cNvPr>
          <p:cNvPicPr>
            <a:picLocks noRot="1" noChangeAspect="1"/>
          </p:cNvPicPr>
          <p:nvPr>
            <a:audioFile r:link="rId1"/>
          </p:nvPr>
        </p:nvPicPr>
        <p:blipFill>
          <a:blip r:embed="rId5" cstate="print"/>
          <a:stretch>
            <a:fillRect/>
          </a:stretch>
        </p:blipFill>
        <p:spPr>
          <a:xfrm>
            <a:off x="7605713" y="5162550"/>
            <a:ext cx="304800" cy="30480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19483"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9" name="文本框 38918"/>
          <p:cNvSpPr txBox="1"/>
          <p:nvPr/>
        </p:nvSpPr>
        <p:spPr>
          <a:xfrm>
            <a:off x="769938" y="1698625"/>
            <a:ext cx="7642225" cy="3925888"/>
          </a:xfrm>
          <a:prstGeom prst="rect">
            <a:avLst/>
          </a:prstGeom>
          <a:noFill/>
          <a:ln w="9525">
            <a:noFill/>
          </a:ln>
        </p:spPr>
        <p:txBody>
          <a:bodyPr>
            <a:spAutoFit/>
          </a:bodyPr>
          <a:lstStyle/>
          <a:p>
            <a:pPr lvl="0" eaLnBrk="1" hangingPunct="1">
              <a:lnSpc>
                <a:spcPct val="150000"/>
              </a:lnSpc>
            </a:pPr>
            <a:r>
              <a:rPr lang="en-US" altLang="zh-CN" sz="2400" b="1" dirty="0">
                <a:solidFill>
                  <a:srgbClr val="0000FF"/>
                </a:solidFill>
                <a:latin typeface="宋体" panose="02010600030101010101" pitchFamily="2" charset="-122"/>
                <a:ea typeface="宋体" panose="02010600030101010101" pitchFamily="2" charset="-122"/>
              </a:rPr>
              <a:t>    </a:t>
            </a:r>
            <a:r>
              <a:rPr lang="zh-CN" altLang="en-US" sz="2400" b="1" dirty="0">
                <a:solidFill>
                  <a:srgbClr val="0000FF"/>
                </a:solidFill>
                <a:latin typeface="宋体" panose="02010600030101010101" pitchFamily="2" charset="-122"/>
                <a:ea typeface="宋体" panose="02010600030101010101" pitchFamily="2" charset="-122"/>
              </a:rPr>
              <a:t>本词语言优美，含意深远，言简意赅，请你用散文化的语言给大家讲述词的内容。</a:t>
            </a:r>
          </a:p>
          <a:p>
            <a:pPr lvl="0" eaLnBrk="1" hangingPunct="1">
              <a:lnSpc>
                <a:spcPct val="150000"/>
              </a:lnSpc>
            </a:pPr>
            <a:r>
              <a:rPr lang="zh-CN" altLang="en-US" sz="2400" b="1" dirty="0">
                <a:solidFill>
                  <a:srgbClr val="FF0000"/>
                </a:solidFill>
                <a:latin typeface="楷体_GB2312" pitchFamily="49" charset="-122"/>
                <a:ea typeface="楷体_GB2312" pitchFamily="49" charset="-122"/>
              </a:rPr>
              <a:t>    那株生在荒郊野外的梅花，在断桥边自开自落，无人理睬，暮色将临，无依无靠，已经够愁苦了，却又遭到了风雨的摧残，它不想去争艳夺宠，任凭百花的妒忌与排斥，即使粉身碎骨，也不改变它那坚贞不屈的品格。</a:t>
            </a:r>
          </a:p>
        </p:txBody>
      </p:sp>
      <p:pic>
        <p:nvPicPr>
          <p:cNvPr id="69636" name="图片 39022" descr="图片1"/>
          <p:cNvPicPr>
            <a:picLocks noChangeAspect="1"/>
          </p:cNvPicPr>
          <p:nvPr/>
        </p:nvPicPr>
        <p:blipFill>
          <a:blip r:embed="rId2" cstate="print"/>
          <a:stretch>
            <a:fillRect/>
          </a:stretch>
        </p:blipFill>
        <p:spPr>
          <a:xfrm>
            <a:off x="763588" y="987425"/>
            <a:ext cx="3230562" cy="8048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91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圆角矩形 316417"/>
          <p:cNvSpPr>
            <a:spLocks noChangeArrowheads="1"/>
          </p:cNvSpPr>
          <p:nvPr/>
        </p:nvSpPr>
        <p:spPr bwMode="auto">
          <a:xfrm>
            <a:off x="585788" y="2571750"/>
            <a:ext cx="7991475" cy="2279650"/>
          </a:xfrm>
          <a:prstGeom prst="roundRect">
            <a:avLst>
              <a:gd name="adj" fmla="val 16667"/>
            </a:avLst>
          </a:prstGeom>
          <a:solidFill>
            <a:schemeClr val="bg1">
              <a:alpha val="70000"/>
            </a:schemeClr>
          </a:solidFill>
          <a:ln w="25400">
            <a:solidFill>
              <a:srgbClr val="00FFFF"/>
            </a:solidFill>
            <a:round/>
          </a:ln>
          <a:effectLst>
            <a:outerShdw dist="35921" dir="2700000" algn="ctr" rotWithShape="0">
              <a:srgbClr val="005E9E">
                <a:alpha val="50000"/>
              </a:srgbClr>
            </a:outerShdw>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59" name="文本框 316419"/>
          <p:cNvSpPr txBox="1"/>
          <p:nvPr/>
        </p:nvSpPr>
        <p:spPr>
          <a:xfrm>
            <a:off x="1004888" y="2609850"/>
            <a:ext cx="7292975" cy="2139950"/>
          </a:xfrm>
          <a:prstGeom prst="rect">
            <a:avLst/>
          </a:prstGeom>
          <a:noFill/>
          <a:ln w="9525">
            <a:noFill/>
          </a:ln>
        </p:spPr>
        <p:txBody>
          <a:bodyPr>
            <a:spAutoFit/>
          </a:bodyPr>
          <a:lstStyle/>
          <a:p>
            <a:pPr lvl="0" eaLnBrk="1" hangingPunct="1">
              <a:lnSpc>
                <a:spcPct val="140000"/>
              </a:lnSpc>
            </a:pPr>
            <a:r>
              <a:rPr lang="en-US" altLang="zh-CN" sz="3200" dirty="0">
                <a:solidFill>
                  <a:srgbClr val="FF3300"/>
                </a:solidFill>
                <a:latin typeface="黑体" panose="02010609060101010101" pitchFamily="49" charset="-122"/>
                <a:ea typeface="黑体" panose="02010609060101010101" pitchFamily="49" charset="-122"/>
              </a:rPr>
              <a:t>    </a:t>
            </a:r>
            <a:r>
              <a:rPr lang="zh-CN" altLang="en-US" sz="3200" dirty="0">
                <a:solidFill>
                  <a:srgbClr val="FF3300"/>
                </a:solidFill>
                <a:latin typeface="黑体" panose="02010609060101010101" pitchFamily="49" charset="-122"/>
                <a:ea typeface="黑体" panose="02010609060101010101" pitchFamily="49" charset="-122"/>
              </a:rPr>
              <a:t>多少事，从来急，天地转，光阴迫，一万年太久，只争朝夕。 </a:t>
            </a:r>
          </a:p>
          <a:p>
            <a:pPr lvl="0" algn="r" eaLnBrk="1" hangingPunct="1">
              <a:lnSpc>
                <a:spcPct val="140000"/>
              </a:lnSpc>
            </a:pPr>
            <a:r>
              <a:rPr lang="en-US" altLang="zh-CN" sz="3200" dirty="0">
                <a:solidFill>
                  <a:srgbClr val="FF3300"/>
                </a:solidFill>
                <a:latin typeface="宋体" panose="02010600030101010101" pitchFamily="2" charset="-122"/>
                <a:ea typeface="黑体" panose="02010609060101010101" pitchFamily="49" charset="-122"/>
              </a:rPr>
              <a:t>——</a:t>
            </a:r>
            <a:r>
              <a:rPr lang="zh-CN" altLang="en-US" sz="3200" dirty="0">
                <a:solidFill>
                  <a:srgbClr val="FF3300"/>
                </a:solidFill>
                <a:latin typeface="黑体" panose="02010609060101010101" pitchFamily="49" charset="-122"/>
                <a:ea typeface="黑体" panose="02010609060101010101" pitchFamily="49" charset="-122"/>
              </a:rPr>
              <a:t>毛泽东</a:t>
            </a:r>
          </a:p>
        </p:txBody>
      </p:sp>
      <p:pic>
        <p:nvPicPr>
          <p:cNvPr id="70660" name="图片 316420" descr="图片1"/>
          <p:cNvPicPr>
            <a:picLocks noChangeAspect="1"/>
          </p:cNvPicPr>
          <p:nvPr/>
        </p:nvPicPr>
        <p:blipFill>
          <a:blip r:embed="rId2" cstate="print"/>
          <a:srcRect r="12526"/>
          <a:stretch>
            <a:fillRect/>
          </a:stretch>
        </p:blipFill>
        <p:spPr>
          <a:xfrm>
            <a:off x="2747963" y="989013"/>
            <a:ext cx="4057650" cy="1036637"/>
          </a:xfrm>
          <a:prstGeom prst="rect">
            <a:avLst/>
          </a:prstGeom>
          <a:noFill/>
          <a:ln w="9525">
            <a:noFill/>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组合 122881"/>
          <p:cNvGrpSpPr/>
          <p:nvPr/>
        </p:nvGrpSpPr>
        <p:grpSpPr>
          <a:xfrm>
            <a:off x="782955" y="1920875"/>
            <a:ext cx="5217795" cy="3860800"/>
            <a:chOff x="500" y="1210"/>
            <a:chExt cx="4797" cy="2432"/>
          </a:xfrm>
        </p:grpSpPr>
        <p:sp>
          <p:nvSpPr>
            <p:cNvPr id="18434" name="文本框 122882"/>
            <p:cNvSpPr txBox="1">
              <a:spLocks noChangeArrowheads="1"/>
            </p:cNvSpPr>
            <p:nvPr/>
          </p:nvSpPr>
          <p:spPr bwMode="auto">
            <a:xfrm>
              <a:off x="500" y="1210"/>
              <a:ext cx="2973" cy="326"/>
            </a:xfrm>
            <a:prstGeom prst="rect">
              <a:avLst/>
            </a:prstGeom>
            <a:noFill/>
            <a:ln w="12700">
              <a:noFill/>
              <a:miter lim="800000"/>
            </a:ln>
            <a:effectLst>
              <a:outerShdw dist="35921" dir="2700000" sy="50000" kx="2115830" algn="bl" rotWithShape="0">
                <a:srgbClr val="C0C0C0"/>
              </a:outerShdw>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rPr>
                <a:t>一、读一读</a:t>
              </a:r>
            </a:p>
          </p:txBody>
        </p:sp>
        <p:sp>
          <p:nvSpPr>
            <p:cNvPr id="18435" name="文本框 122883"/>
            <p:cNvSpPr txBox="1">
              <a:spLocks noChangeArrowheads="1"/>
            </p:cNvSpPr>
            <p:nvPr/>
          </p:nvSpPr>
          <p:spPr bwMode="auto">
            <a:xfrm>
              <a:off x="545" y="1858"/>
              <a:ext cx="4752" cy="1784"/>
            </a:xfrm>
            <a:prstGeom prst="rect">
              <a:avLst/>
            </a:prstGeom>
            <a:solidFill>
              <a:srgbClr val="FFFF00">
                <a:alpha val="14000"/>
              </a:srgbClr>
            </a:solidFill>
            <a:ln w="12700">
              <a:noFill/>
              <a:miter lim="800000"/>
            </a:ln>
            <a:effectLst>
              <a:outerShdw dist="35921" dir="2700000" sy="50000" kx="2115830" algn="bl" rotWithShape="0">
                <a:srgbClr val="C0C0C0"/>
              </a:outerShdw>
            </a:effectLst>
          </p:spPr>
          <p:txBody>
            <a:bodyPr wrap="square">
              <a:spAutoFit/>
            </a:bodyPr>
            <a:lstStyle/>
            <a:p>
              <a:pPr marL="0" marR="0" lvl="0" indent="0" algn="l" defTabSz="914400" rtl="0" eaLnBrk="1" fontAlgn="base" latinLnBrk="0" hangingPunct="1">
                <a:lnSpc>
                  <a:spcPct val="130000"/>
                </a:lnSpc>
                <a:spcBef>
                  <a:spcPct val="50000"/>
                </a:spcBef>
                <a:spcAft>
                  <a:spcPct val="0"/>
                </a:spcAft>
                <a:buClrTx/>
                <a:buSzTx/>
                <a:buFont typeface="Arial" panose="020B0604020202020204" pitchFamily="34" charset="0"/>
                <a:buNone/>
                <a:defRPr/>
              </a:pPr>
              <a:r>
                <a:rPr kumimoji="0" lang="zh-CN" altLang="en-US" sz="2400" b="1" i="0" u="sng" strike="noStrike" kern="1200" cap="none" spc="0" normalizeH="0" baseline="0" noProof="0">
                  <a:ln>
                    <a:noFill/>
                  </a:ln>
                  <a:solidFill>
                    <a:schemeClr val="accent4"/>
                  </a:solidFill>
                  <a:effectLst/>
                  <a:uLnTx/>
                  <a:uFillTx/>
                  <a:latin typeface="宋体" panose="02010600030101010101" pitchFamily="2" charset="-122"/>
                  <a:ea typeface="宋体" panose="02010600030101010101" pitchFamily="2" charset="-122"/>
                  <a:cs typeface="+mn-cs"/>
                </a:rPr>
                <a:t>沁</a:t>
              </a:r>
              <a:r>
                <a:rPr kumimoji="0" lang="zh-CN" altLang="en-US" sz="2400" b="1" i="0" u="none" strike="noStrike" kern="1200" cap="none" spc="0" normalizeH="0" baseline="0" noProof="0">
                  <a:ln>
                    <a:noFill/>
                  </a:ln>
                  <a:solidFill>
                    <a:schemeClr val="accent4"/>
                  </a:solidFill>
                  <a:effectLst/>
                  <a:uLnTx/>
                  <a:uFillTx/>
                  <a:latin typeface="宋体" panose="02010600030101010101" pitchFamily="2" charset="-122"/>
                  <a:ea typeface="宋体" panose="02010600030101010101" pitchFamily="2" charset="-122"/>
                  <a:cs typeface="+mn-cs"/>
                </a:rPr>
                <a:t>园春         </a:t>
              </a:r>
              <a:r>
                <a:rPr kumimoji="0" lang="zh-CN" altLang="en-US" sz="2400" b="1" i="0" u="sng" strike="noStrike" kern="1200" cap="none" spc="0" normalizeH="0" baseline="0" noProof="0">
                  <a:ln>
                    <a:noFill/>
                  </a:ln>
                  <a:solidFill>
                    <a:schemeClr val="accent4"/>
                  </a:solidFill>
                  <a:effectLst/>
                  <a:uLnTx/>
                  <a:uFillTx/>
                  <a:latin typeface="宋体" panose="02010600030101010101" pitchFamily="2" charset="-122"/>
                  <a:ea typeface="宋体" panose="02010600030101010101" pitchFamily="2" charset="-122"/>
                  <a:cs typeface="+mn-cs"/>
                </a:rPr>
                <a:t>莽</a:t>
              </a:r>
              <a:r>
                <a:rPr kumimoji="0" lang="zh-CN" altLang="en-US" sz="2400" b="1" i="0" u="none" strike="noStrike" kern="1200" cap="none" spc="0" normalizeH="0" baseline="0" noProof="0">
                  <a:ln>
                    <a:noFill/>
                  </a:ln>
                  <a:solidFill>
                    <a:schemeClr val="accent4"/>
                  </a:solidFill>
                  <a:effectLst/>
                  <a:uLnTx/>
                  <a:uFillTx/>
                  <a:latin typeface="宋体" panose="02010600030101010101" pitchFamily="2" charset="-122"/>
                  <a:ea typeface="宋体" panose="02010600030101010101" pitchFamily="2" charset="-122"/>
                  <a:cs typeface="+mn-cs"/>
                </a:rPr>
                <a:t>莽        素</a:t>
              </a:r>
              <a:r>
                <a:rPr kumimoji="0" lang="zh-CN" altLang="en-US" sz="2400" b="1" i="0" u="sng" strike="noStrike" kern="1200" cap="none" spc="0" normalizeH="0" baseline="0" noProof="0">
                  <a:ln>
                    <a:noFill/>
                  </a:ln>
                  <a:solidFill>
                    <a:schemeClr val="accent4"/>
                  </a:solidFill>
                  <a:effectLst/>
                  <a:uLnTx/>
                  <a:uFillTx/>
                  <a:latin typeface="宋体" panose="02010600030101010101" pitchFamily="2" charset="-122"/>
                  <a:ea typeface="宋体" panose="02010600030101010101" pitchFamily="2" charset="-122"/>
                  <a:cs typeface="+mn-cs"/>
                </a:rPr>
                <a:t>裹  </a:t>
              </a:r>
              <a:r>
                <a:rPr kumimoji="0" lang="zh-CN" altLang="en-US" sz="2400" b="1" i="0" u="none" strike="noStrike" kern="1200" cap="none" spc="0" normalizeH="0" baseline="0" noProof="0">
                  <a:ln>
                    <a:noFill/>
                  </a:ln>
                  <a:solidFill>
                    <a:schemeClr val="accent4"/>
                  </a:solidFill>
                  <a:effectLst/>
                  <a:uLnTx/>
                  <a:uFillTx/>
                  <a:latin typeface="宋体" panose="02010600030101010101" pitchFamily="2" charset="-122"/>
                  <a:ea typeface="宋体" panose="02010600030101010101" pitchFamily="2" charset="-122"/>
                  <a:cs typeface="+mn-cs"/>
                </a:rPr>
                <a:t> </a:t>
              </a:r>
            </a:p>
            <a:p>
              <a:pPr marL="0" marR="0" lvl="0" indent="0" algn="l"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a:ln>
                    <a:noFill/>
                  </a:ln>
                  <a:solidFill>
                    <a:schemeClr val="accent4"/>
                  </a:solidFill>
                  <a:effectLst/>
                  <a:uLnTx/>
                  <a:uFillTx/>
                  <a:latin typeface="宋体" panose="02010600030101010101" pitchFamily="2" charset="-122"/>
                  <a:ea typeface="宋体" panose="02010600030101010101" pitchFamily="2" charset="-122"/>
                  <a:cs typeface="+mn-cs"/>
                </a:rPr>
                <a:t>   </a:t>
              </a:r>
            </a:p>
            <a:p>
              <a:pPr marL="0" marR="0" lvl="0" indent="0" algn="l" defTabSz="914400" rtl="0" eaLnBrk="1" fontAlgn="base" latinLnBrk="0" hangingPunct="1">
                <a:lnSpc>
                  <a:spcPct val="130000"/>
                </a:lnSpc>
                <a:spcBef>
                  <a:spcPct val="50000"/>
                </a:spcBef>
                <a:spcAft>
                  <a:spcPct val="0"/>
                </a:spcAft>
                <a:buClrTx/>
                <a:buSzTx/>
                <a:buFont typeface="Arial" panose="020B0604020202020204" pitchFamily="34" charset="0"/>
                <a:buNone/>
                <a:defRPr/>
              </a:pPr>
              <a:r>
                <a:rPr kumimoji="0" lang="zh-CN" altLang="en-US" sz="2400" b="1" i="0" u="none" strike="noStrike" kern="1200" cap="none" spc="0" normalizeH="0" baseline="0" noProof="0">
                  <a:ln>
                    <a:noFill/>
                  </a:ln>
                  <a:solidFill>
                    <a:schemeClr val="accent4"/>
                  </a:solidFill>
                  <a:effectLst/>
                  <a:uLnTx/>
                  <a:uFillTx/>
                  <a:latin typeface="宋体" panose="02010600030101010101" pitchFamily="2" charset="-122"/>
                  <a:ea typeface="宋体" panose="02010600030101010101" pitchFamily="2" charset="-122"/>
                  <a:cs typeface="+mn-cs"/>
                </a:rPr>
                <a:t>妖</a:t>
              </a:r>
              <a:r>
                <a:rPr kumimoji="0" lang="zh-CN" altLang="en-US" sz="2400" b="1" i="0" u="sng" strike="noStrike" kern="1200" cap="none" spc="0" normalizeH="0" baseline="0" noProof="0">
                  <a:ln>
                    <a:noFill/>
                  </a:ln>
                  <a:solidFill>
                    <a:schemeClr val="accent4"/>
                  </a:solidFill>
                  <a:effectLst/>
                  <a:uLnTx/>
                  <a:uFillTx/>
                  <a:latin typeface="宋体" panose="02010600030101010101" pitchFamily="2" charset="-122"/>
                  <a:ea typeface="宋体" panose="02010600030101010101" pitchFamily="2" charset="-122"/>
                  <a:cs typeface="+mn-cs"/>
                </a:rPr>
                <a:t>娆</a:t>
              </a:r>
              <a:r>
                <a:rPr kumimoji="0" lang="zh-CN" altLang="en-US" sz="2400" b="1" i="0" u="none" strike="noStrike" kern="1200" cap="none" spc="0" normalizeH="0" baseline="0" noProof="0">
                  <a:ln>
                    <a:noFill/>
                  </a:ln>
                  <a:solidFill>
                    <a:schemeClr val="accent4"/>
                  </a:solidFill>
                  <a:effectLst/>
                  <a:uLnTx/>
                  <a:uFillTx/>
                  <a:latin typeface="宋体" panose="02010600030101010101" pitchFamily="2" charset="-122"/>
                  <a:ea typeface="宋体" panose="02010600030101010101" pitchFamily="2" charset="-122"/>
                  <a:cs typeface="+mn-cs"/>
                </a:rPr>
                <a:t>           稍</a:t>
              </a:r>
              <a:r>
                <a:rPr kumimoji="0" lang="zh-CN" altLang="en-US" sz="2400" b="1" i="0" u="sng" strike="noStrike" kern="1200" cap="none" spc="0" normalizeH="0" baseline="0" noProof="0">
                  <a:ln>
                    <a:noFill/>
                  </a:ln>
                  <a:solidFill>
                    <a:schemeClr val="accent4"/>
                  </a:solidFill>
                  <a:effectLst/>
                  <a:uLnTx/>
                  <a:uFillTx/>
                  <a:latin typeface="宋体" panose="02010600030101010101" pitchFamily="2" charset="-122"/>
                  <a:ea typeface="宋体" panose="02010600030101010101" pitchFamily="2" charset="-122"/>
                  <a:cs typeface="+mn-cs"/>
                </a:rPr>
                <a:t>逊</a:t>
              </a:r>
              <a:r>
                <a:rPr kumimoji="0" lang="zh-CN" altLang="en-US" sz="2400" b="1" i="0" u="none" strike="noStrike" kern="1200" cap="none" spc="0" normalizeH="0" baseline="0" noProof="0">
                  <a:ln>
                    <a:noFill/>
                  </a:ln>
                  <a:solidFill>
                    <a:schemeClr val="accent4"/>
                  </a:solidFill>
                  <a:effectLst/>
                  <a:uLnTx/>
                  <a:uFillTx/>
                  <a:latin typeface="宋体" panose="02010600030101010101" pitchFamily="2" charset="-122"/>
                  <a:ea typeface="宋体" panose="02010600030101010101" pitchFamily="2" charset="-122"/>
                  <a:cs typeface="+mn-cs"/>
                </a:rPr>
                <a:t>        </a:t>
              </a:r>
              <a:r>
                <a:rPr kumimoji="0" lang="zh-CN" altLang="en-US" sz="2400" b="1" i="0" u="sng" strike="noStrike" kern="1200" cap="none" spc="0" normalizeH="0" baseline="0" noProof="0">
                  <a:ln>
                    <a:noFill/>
                  </a:ln>
                  <a:solidFill>
                    <a:schemeClr val="accent4"/>
                  </a:solidFill>
                  <a:effectLst/>
                  <a:uLnTx/>
                  <a:uFillTx/>
                  <a:latin typeface="宋体" panose="02010600030101010101" pitchFamily="2" charset="-122"/>
                  <a:ea typeface="宋体" panose="02010600030101010101" pitchFamily="2" charset="-122"/>
                  <a:cs typeface="+mn-cs"/>
                </a:rPr>
                <a:t>分</a:t>
              </a:r>
              <a:r>
                <a:rPr kumimoji="0" lang="zh-CN" altLang="en-US" sz="2400" b="1" i="0" u="none" strike="noStrike" kern="1200" cap="none" spc="0" normalizeH="0" baseline="0" noProof="0">
                  <a:ln>
                    <a:noFill/>
                  </a:ln>
                  <a:solidFill>
                    <a:schemeClr val="accent4"/>
                  </a:solidFill>
                  <a:effectLst/>
                  <a:uLnTx/>
                  <a:uFillTx/>
                  <a:latin typeface="宋体" panose="02010600030101010101" pitchFamily="2" charset="-122"/>
                  <a:ea typeface="宋体" panose="02010600030101010101" pitchFamily="2" charset="-122"/>
                  <a:cs typeface="+mn-cs"/>
                </a:rPr>
                <a:t>外</a:t>
              </a:r>
            </a:p>
            <a:p>
              <a:pPr marL="0" marR="0" lvl="0" indent="0" algn="l" defTabSz="914400" rtl="0" eaLnBrk="1" fontAlgn="base" latinLnBrk="0" hangingPunct="1">
                <a:lnSpc>
                  <a:spcPct val="130000"/>
                </a:lnSpc>
                <a:spcBef>
                  <a:spcPct val="0"/>
                </a:spcBef>
                <a:spcAft>
                  <a:spcPct val="0"/>
                </a:spcAft>
                <a:buClrTx/>
                <a:buSzTx/>
                <a:buFont typeface="Arial" panose="020B0604020202020204" pitchFamily="34" charset="0"/>
                <a:buNone/>
                <a:defRPr/>
              </a:pPr>
              <a:endParaRPr kumimoji="0" lang="zh-CN" altLang="en-US" sz="2400" b="1" i="0" u="none" strike="noStrike" kern="1200" cap="none" spc="0" normalizeH="0" baseline="0" noProof="0">
                <a:ln>
                  <a:noFill/>
                </a:ln>
                <a:solidFill>
                  <a:schemeClr val="accent4"/>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base" latinLnBrk="0" hangingPunct="1">
                <a:lnSpc>
                  <a:spcPct val="130000"/>
                </a:lnSpc>
                <a:spcBef>
                  <a:spcPct val="50000"/>
                </a:spcBef>
                <a:spcAft>
                  <a:spcPct val="0"/>
                </a:spcAft>
                <a:buClrTx/>
                <a:buSzTx/>
                <a:buFont typeface="Arial" panose="020B0604020202020204" pitchFamily="34" charset="0"/>
                <a:buNone/>
                <a:defRPr/>
              </a:pPr>
              <a:r>
                <a:rPr kumimoji="0" lang="zh-CN" altLang="en-US" sz="2400" b="1" i="0" u="none" strike="noStrike" kern="1200" cap="none" spc="0" normalizeH="0" baseline="0" noProof="0">
                  <a:ln>
                    <a:noFill/>
                  </a:ln>
                  <a:solidFill>
                    <a:schemeClr val="accent4"/>
                  </a:solidFill>
                  <a:effectLst/>
                  <a:uLnTx/>
                  <a:uFillTx/>
                  <a:latin typeface="宋体" panose="02010600030101010101" pitchFamily="2" charset="-122"/>
                  <a:ea typeface="宋体" panose="02010600030101010101" pitchFamily="2" charset="-122"/>
                  <a:cs typeface="+mn-cs"/>
                </a:rPr>
                <a:t>成吉思</a:t>
              </a:r>
              <a:r>
                <a:rPr kumimoji="0" lang="zh-CN" altLang="en-US" sz="2400" b="1" i="0" u="sng" strike="noStrike" kern="1200" cap="none" spc="0" normalizeH="0" baseline="0" noProof="0">
                  <a:ln>
                    <a:noFill/>
                  </a:ln>
                  <a:solidFill>
                    <a:schemeClr val="accent4"/>
                  </a:solidFill>
                  <a:effectLst/>
                  <a:uLnTx/>
                  <a:uFillTx/>
                  <a:latin typeface="宋体" panose="02010600030101010101" pitchFamily="2" charset="-122"/>
                  <a:ea typeface="宋体" panose="02010600030101010101" pitchFamily="2" charset="-122"/>
                  <a:cs typeface="+mn-cs"/>
                </a:rPr>
                <a:t>汗</a:t>
              </a:r>
              <a:r>
                <a:rPr kumimoji="0" lang="zh-CN" altLang="en-US" sz="2400" b="1" i="0" u="none" strike="noStrike" kern="1200" cap="none" spc="0" normalizeH="0" baseline="0" noProof="0">
                  <a:ln>
                    <a:noFill/>
                  </a:ln>
                  <a:solidFill>
                    <a:schemeClr val="accent4"/>
                  </a:solidFill>
                  <a:effectLst/>
                  <a:uLnTx/>
                  <a:uFillTx/>
                  <a:latin typeface="宋体" panose="02010600030101010101" pitchFamily="2" charset="-122"/>
                  <a:ea typeface="宋体" panose="02010600030101010101" pitchFamily="2" charset="-122"/>
                  <a:cs typeface="+mn-cs"/>
                </a:rPr>
                <a:t>       </a:t>
              </a:r>
              <a:r>
                <a:rPr kumimoji="0" lang="zh-CN" altLang="en-US" sz="2400" b="1" i="0" u="sng" strike="noStrike" kern="1200" cap="none" spc="0" normalizeH="0" baseline="0" noProof="0">
                  <a:ln>
                    <a:noFill/>
                  </a:ln>
                  <a:solidFill>
                    <a:schemeClr val="accent4"/>
                  </a:solidFill>
                  <a:effectLst/>
                  <a:uLnTx/>
                  <a:uFillTx/>
                  <a:latin typeface="宋体" panose="02010600030101010101" pitchFamily="2" charset="-122"/>
                  <a:ea typeface="宋体" panose="02010600030101010101" pitchFamily="2" charset="-122"/>
                  <a:cs typeface="+mn-cs"/>
                </a:rPr>
                <a:t>数</a:t>
              </a:r>
              <a:r>
                <a:rPr kumimoji="0" lang="zh-CN" altLang="en-US" sz="2400" b="1" i="0" u="none" strike="noStrike" kern="1200" cap="none" spc="0" normalizeH="0" baseline="0" noProof="0">
                  <a:ln>
                    <a:noFill/>
                  </a:ln>
                  <a:solidFill>
                    <a:schemeClr val="accent4"/>
                  </a:solidFill>
                  <a:effectLst/>
                  <a:uLnTx/>
                  <a:uFillTx/>
                  <a:latin typeface="宋体" panose="02010600030101010101" pitchFamily="2" charset="-122"/>
                  <a:ea typeface="宋体" panose="02010600030101010101" pitchFamily="2" charset="-122"/>
                  <a:cs typeface="+mn-cs"/>
                </a:rPr>
                <a:t>风流人物</a:t>
              </a:r>
            </a:p>
          </p:txBody>
        </p:sp>
      </p:grpSp>
      <p:sp>
        <p:nvSpPr>
          <p:cNvPr id="122885" name="文本框 122884"/>
          <p:cNvSpPr txBox="1">
            <a:spLocks noChangeArrowheads="1"/>
          </p:cNvSpPr>
          <p:nvPr/>
        </p:nvSpPr>
        <p:spPr bwMode="auto">
          <a:xfrm>
            <a:off x="844550" y="2565400"/>
            <a:ext cx="1257300" cy="457200"/>
          </a:xfrm>
          <a:prstGeom prst="rect">
            <a:avLst/>
          </a:prstGeom>
          <a:noFill/>
          <a:ln w="12700">
            <a:noFill/>
            <a:miter lim="800000"/>
          </a:ln>
          <a:effectLst>
            <a:outerShdw dist="35921" dir="2700000" sy="50000" kx="2115830" algn="bl" rotWithShape="0">
              <a:srgbClr val="C0C0C0"/>
            </a:outerShdw>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24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qìn</a:t>
            </a:r>
          </a:p>
        </p:txBody>
      </p:sp>
      <p:sp>
        <p:nvSpPr>
          <p:cNvPr id="122886" name="文本框 122885"/>
          <p:cNvSpPr txBox="1">
            <a:spLocks noChangeArrowheads="1"/>
          </p:cNvSpPr>
          <p:nvPr/>
        </p:nvSpPr>
        <p:spPr bwMode="auto">
          <a:xfrm>
            <a:off x="2898775" y="2552700"/>
            <a:ext cx="1122363" cy="457200"/>
          </a:xfrm>
          <a:prstGeom prst="rect">
            <a:avLst/>
          </a:prstGeom>
          <a:noFill/>
          <a:ln w="12700">
            <a:noFill/>
            <a:miter lim="800000"/>
          </a:ln>
          <a:effectLst>
            <a:outerShdw dist="35921" dir="2700000" sy="50000" kx="2115830" algn="bl" rotWithShape="0">
              <a:srgbClr val="C0C0C0"/>
            </a:outerShdw>
          </a:effec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24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mǎnɡ</a:t>
            </a:r>
          </a:p>
        </p:txBody>
      </p:sp>
      <p:sp>
        <p:nvSpPr>
          <p:cNvPr id="122887" name="文本框 122886"/>
          <p:cNvSpPr txBox="1">
            <a:spLocks noChangeArrowheads="1"/>
          </p:cNvSpPr>
          <p:nvPr/>
        </p:nvSpPr>
        <p:spPr bwMode="auto">
          <a:xfrm>
            <a:off x="5016500" y="2543175"/>
            <a:ext cx="1076325" cy="457200"/>
          </a:xfrm>
          <a:prstGeom prst="rect">
            <a:avLst/>
          </a:prstGeom>
          <a:noFill/>
          <a:ln w="12700">
            <a:noFill/>
            <a:miter lim="800000"/>
          </a:ln>
          <a:effectLst>
            <a:outerShdw dist="35921" dir="2700000" sy="50000" kx="2115830" algn="bl" rotWithShape="0">
              <a:srgbClr val="C0C0C0"/>
            </a:outerShdw>
          </a:effec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24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ɡuǒ</a:t>
            </a:r>
          </a:p>
        </p:txBody>
      </p:sp>
      <p:sp>
        <p:nvSpPr>
          <p:cNvPr id="122888" name="文本框 122887"/>
          <p:cNvSpPr txBox="1">
            <a:spLocks noChangeArrowheads="1"/>
          </p:cNvSpPr>
          <p:nvPr/>
        </p:nvSpPr>
        <p:spPr bwMode="auto">
          <a:xfrm>
            <a:off x="1160463" y="3667125"/>
            <a:ext cx="722313" cy="457200"/>
          </a:xfrm>
          <a:prstGeom prst="rect">
            <a:avLst/>
          </a:prstGeom>
          <a:noFill/>
          <a:ln w="12700">
            <a:noFill/>
            <a:miter lim="800000"/>
          </a:ln>
          <a:effectLst>
            <a:outerShdw dist="35921" dir="2700000" sy="50000" kx="2115830" algn="bl" rotWithShape="0">
              <a:srgbClr val="C0C0C0"/>
            </a:outerShdw>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24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ráo</a:t>
            </a:r>
          </a:p>
        </p:txBody>
      </p:sp>
      <p:sp>
        <p:nvSpPr>
          <p:cNvPr id="122889" name="文本框 122888"/>
          <p:cNvSpPr txBox="1">
            <a:spLocks noChangeArrowheads="1"/>
          </p:cNvSpPr>
          <p:nvPr/>
        </p:nvSpPr>
        <p:spPr bwMode="auto">
          <a:xfrm>
            <a:off x="3424238" y="3687763"/>
            <a:ext cx="823913" cy="457200"/>
          </a:xfrm>
          <a:prstGeom prst="rect">
            <a:avLst/>
          </a:prstGeom>
          <a:noFill/>
          <a:ln w="12700">
            <a:noFill/>
            <a:miter lim="800000"/>
          </a:ln>
          <a:effectLst>
            <a:outerShdw dist="35921" dir="2700000" sy="50000" kx="2115830" algn="bl" rotWithShape="0">
              <a:srgbClr val="C0C0C0"/>
            </a:outerShdw>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24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xùn</a:t>
            </a:r>
          </a:p>
        </p:txBody>
      </p:sp>
      <p:sp>
        <p:nvSpPr>
          <p:cNvPr id="122890" name="文本框 122889"/>
          <p:cNvSpPr txBox="1">
            <a:spLocks noChangeArrowheads="1"/>
          </p:cNvSpPr>
          <p:nvPr/>
        </p:nvSpPr>
        <p:spPr bwMode="auto">
          <a:xfrm>
            <a:off x="4800600" y="3694113"/>
            <a:ext cx="939800" cy="457200"/>
          </a:xfrm>
          <a:prstGeom prst="rect">
            <a:avLst/>
          </a:prstGeom>
          <a:noFill/>
          <a:ln w="12700">
            <a:noFill/>
            <a:miter lim="800000"/>
          </a:ln>
          <a:effectLst>
            <a:outerShdw dist="35921" dir="2700000" sy="50000" kx="2115830" algn="bl" rotWithShape="0">
              <a:srgbClr val="C0C0C0"/>
            </a:outerShdw>
          </a:effec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24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fèn</a:t>
            </a:r>
          </a:p>
        </p:txBody>
      </p:sp>
      <p:sp>
        <p:nvSpPr>
          <p:cNvPr id="122891" name="文本框 122890"/>
          <p:cNvSpPr txBox="1">
            <a:spLocks noChangeArrowheads="1"/>
          </p:cNvSpPr>
          <p:nvPr/>
        </p:nvSpPr>
        <p:spPr bwMode="auto">
          <a:xfrm>
            <a:off x="1760538" y="4811713"/>
            <a:ext cx="1136650" cy="457200"/>
          </a:xfrm>
          <a:prstGeom prst="rect">
            <a:avLst/>
          </a:prstGeom>
          <a:noFill/>
          <a:ln w="12700">
            <a:noFill/>
            <a:miter lim="800000"/>
          </a:ln>
          <a:effectLst>
            <a:outerShdw dist="35921" dir="2700000" sy="50000" kx="2115830" algn="bl" rotWithShape="0">
              <a:srgbClr val="C0C0C0"/>
            </a:outerShdw>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24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hán</a:t>
            </a:r>
          </a:p>
        </p:txBody>
      </p:sp>
      <p:sp>
        <p:nvSpPr>
          <p:cNvPr id="122892" name="文本框 122891"/>
          <p:cNvSpPr txBox="1">
            <a:spLocks noChangeArrowheads="1"/>
          </p:cNvSpPr>
          <p:nvPr/>
        </p:nvSpPr>
        <p:spPr bwMode="auto">
          <a:xfrm>
            <a:off x="2813050" y="4810125"/>
            <a:ext cx="1300163" cy="457200"/>
          </a:xfrm>
          <a:prstGeom prst="rect">
            <a:avLst/>
          </a:prstGeom>
          <a:noFill/>
          <a:ln w="12700">
            <a:noFill/>
            <a:miter lim="800000"/>
          </a:ln>
          <a:effectLst>
            <a:outerShdw dist="35921" dir="2700000" sy="50000" kx="2115830" algn="bl" rotWithShape="0">
              <a:srgbClr val="C0C0C0"/>
            </a:outerShdw>
          </a:effec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24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shǔ</a:t>
            </a:r>
          </a:p>
        </p:txBody>
      </p:sp>
      <p:pic>
        <p:nvPicPr>
          <p:cNvPr id="15372" name="图片 122894" descr="图片3"/>
          <p:cNvPicPr>
            <a:picLocks noChangeAspect="1"/>
          </p:cNvPicPr>
          <p:nvPr/>
        </p:nvPicPr>
        <p:blipFill>
          <a:blip r:embed="rId2" cstate="print"/>
          <a:srcRect t="36073"/>
          <a:stretch>
            <a:fillRect/>
          </a:stretch>
        </p:blipFill>
        <p:spPr>
          <a:xfrm>
            <a:off x="768350" y="874713"/>
            <a:ext cx="2797175" cy="6667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88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88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288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288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288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289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289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28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5" grpId="0"/>
      <p:bldP spid="122886" grpId="0"/>
      <p:bldP spid="122887" grpId="0"/>
      <p:bldP spid="122888" grpId="0"/>
      <p:bldP spid="122889" grpId="0"/>
      <p:bldP spid="122890" grpId="0"/>
      <p:bldP spid="122891" grpId="0"/>
      <p:bldP spid="12289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123905"/>
          <p:cNvSpPr txBox="1"/>
          <p:nvPr/>
        </p:nvSpPr>
        <p:spPr>
          <a:xfrm>
            <a:off x="722313" y="635000"/>
            <a:ext cx="3671887" cy="733425"/>
          </a:xfrm>
          <a:prstGeom prst="rect">
            <a:avLst/>
          </a:prstGeom>
          <a:noFill/>
          <a:ln w="9525">
            <a:noFill/>
          </a:ln>
        </p:spPr>
        <p:txBody>
          <a:bodyPr>
            <a:spAutoFit/>
          </a:bodyPr>
          <a:lstStyle/>
          <a:p>
            <a:pPr lvl="0" eaLnBrk="1" hangingPunct="1">
              <a:lnSpc>
                <a:spcPct val="150000"/>
              </a:lnSpc>
            </a:pPr>
            <a:r>
              <a:rPr lang="zh-CN" altLang="en-US" sz="2800" b="1" dirty="0">
                <a:solidFill>
                  <a:srgbClr val="FF0000"/>
                </a:solidFill>
                <a:latin typeface="宋体" panose="02010600030101010101" pitchFamily="2" charset="-122"/>
                <a:ea typeface="宋体" panose="02010600030101010101" pitchFamily="2" charset="-122"/>
              </a:rPr>
              <a:t>二、记一记</a:t>
            </a:r>
          </a:p>
        </p:txBody>
      </p:sp>
      <p:sp>
        <p:nvSpPr>
          <p:cNvPr id="16387" name="文本框 123906"/>
          <p:cNvSpPr txBox="1"/>
          <p:nvPr/>
        </p:nvSpPr>
        <p:spPr>
          <a:xfrm>
            <a:off x="688975" y="1285875"/>
            <a:ext cx="2160588" cy="639763"/>
          </a:xfrm>
          <a:prstGeom prst="rect">
            <a:avLst/>
          </a:prstGeom>
          <a:noFill/>
          <a:ln w="9525">
            <a:noFill/>
          </a:ln>
        </p:spPr>
        <p:txBody>
          <a:bodyPr>
            <a:spAutoFit/>
          </a:bodyPr>
          <a:lstStyle/>
          <a:p>
            <a:pPr lvl="0" eaLnBrk="1" hangingPunct="1">
              <a:lnSpc>
                <a:spcPct val="150000"/>
              </a:lnSpc>
            </a:pPr>
            <a:r>
              <a:rPr lang="zh-CN" altLang="en-US" sz="2400" b="1" dirty="0">
                <a:solidFill>
                  <a:srgbClr val="CC00FF"/>
                </a:solidFill>
                <a:latin typeface="宋体" panose="02010600030101010101" pitchFamily="2" charset="-122"/>
                <a:ea typeface="宋体" panose="02010600030101010101" pitchFamily="2" charset="-122"/>
              </a:rPr>
              <a:t>红装素裹：</a:t>
            </a:r>
            <a:r>
              <a:rPr lang="zh-CN" altLang="en-US" sz="2400" dirty="0">
                <a:solidFill>
                  <a:srgbClr val="CC00FF"/>
                </a:solidFill>
                <a:latin typeface="宋体" panose="02010600030101010101" pitchFamily="2" charset="-122"/>
                <a:ea typeface="宋体" panose="02010600030101010101" pitchFamily="2" charset="-122"/>
              </a:rPr>
              <a:t> </a:t>
            </a:r>
          </a:p>
        </p:txBody>
      </p:sp>
      <p:sp>
        <p:nvSpPr>
          <p:cNvPr id="16388" name="文本框 123907"/>
          <p:cNvSpPr txBox="1"/>
          <p:nvPr/>
        </p:nvSpPr>
        <p:spPr>
          <a:xfrm>
            <a:off x="688975" y="5249863"/>
            <a:ext cx="2603500" cy="639762"/>
          </a:xfrm>
          <a:prstGeom prst="rect">
            <a:avLst/>
          </a:prstGeom>
          <a:noFill/>
          <a:ln w="9525">
            <a:noFill/>
          </a:ln>
        </p:spPr>
        <p:txBody>
          <a:bodyPr>
            <a:spAutoFit/>
          </a:bodyPr>
          <a:lstStyle/>
          <a:p>
            <a:pPr lvl="0" eaLnBrk="1" hangingPunct="1">
              <a:lnSpc>
                <a:spcPct val="150000"/>
              </a:lnSpc>
            </a:pPr>
            <a:r>
              <a:rPr lang="zh-CN" altLang="en-US" sz="2400" b="1" dirty="0">
                <a:solidFill>
                  <a:srgbClr val="CC00FF"/>
                </a:solidFill>
                <a:latin typeface="宋体" panose="02010600030101010101" pitchFamily="2" charset="-122"/>
                <a:ea typeface="宋体" panose="02010600030101010101" pitchFamily="2" charset="-122"/>
              </a:rPr>
              <a:t>妖    娆：</a:t>
            </a:r>
            <a:r>
              <a:rPr lang="zh-CN" altLang="en-US" sz="2400" dirty="0">
                <a:solidFill>
                  <a:srgbClr val="CC00FF"/>
                </a:solidFill>
                <a:latin typeface="宋体" panose="02010600030101010101" pitchFamily="2" charset="-122"/>
                <a:ea typeface="宋体" panose="02010600030101010101" pitchFamily="2" charset="-122"/>
              </a:rPr>
              <a:t> </a:t>
            </a:r>
          </a:p>
        </p:txBody>
      </p:sp>
      <p:sp>
        <p:nvSpPr>
          <p:cNvPr id="16389" name="文本框 123908"/>
          <p:cNvSpPr txBox="1"/>
          <p:nvPr/>
        </p:nvSpPr>
        <p:spPr>
          <a:xfrm>
            <a:off x="688975" y="4572000"/>
            <a:ext cx="2457450" cy="639763"/>
          </a:xfrm>
          <a:prstGeom prst="rect">
            <a:avLst/>
          </a:prstGeom>
          <a:noFill/>
          <a:ln w="9525">
            <a:noFill/>
          </a:ln>
        </p:spPr>
        <p:txBody>
          <a:bodyPr>
            <a:spAutoFit/>
          </a:bodyPr>
          <a:lstStyle/>
          <a:p>
            <a:pPr lvl="0" eaLnBrk="1" hangingPunct="1">
              <a:lnSpc>
                <a:spcPct val="150000"/>
              </a:lnSpc>
            </a:pPr>
            <a:r>
              <a:rPr lang="zh-CN" altLang="en-US" sz="2400" b="1" dirty="0">
                <a:solidFill>
                  <a:srgbClr val="CC00FF"/>
                </a:solidFill>
                <a:latin typeface="宋体" panose="02010600030101010101" pitchFamily="2" charset="-122"/>
                <a:ea typeface="宋体" panose="02010600030101010101" pitchFamily="2" charset="-122"/>
              </a:rPr>
              <a:t>折    腰：</a:t>
            </a:r>
            <a:r>
              <a:rPr lang="zh-CN" altLang="en-US" sz="2400" dirty="0">
                <a:solidFill>
                  <a:srgbClr val="CC00FF"/>
                </a:solidFill>
                <a:latin typeface="宋体" panose="02010600030101010101" pitchFamily="2" charset="-122"/>
                <a:ea typeface="宋体" panose="02010600030101010101" pitchFamily="2" charset="-122"/>
              </a:rPr>
              <a:t> </a:t>
            </a:r>
          </a:p>
        </p:txBody>
      </p:sp>
      <p:sp>
        <p:nvSpPr>
          <p:cNvPr id="16390" name="文本框 123909"/>
          <p:cNvSpPr txBox="1"/>
          <p:nvPr/>
        </p:nvSpPr>
        <p:spPr>
          <a:xfrm>
            <a:off x="688975" y="2519363"/>
            <a:ext cx="2055813" cy="639762"/>
          </a:xfrm>
          <a:prstGeom prst="rect">
            <a:avLst/>
          </a:prstGeom>
          <a:noFill/>
          <a:ln w="9525">
            <a:noFill/>
          </a:ln>
        </p:spPr>
        <p:txBody>
          <a:bodyPr>
            <a:spAutoFit/>
          </a:bodyPr>
          <a:lstStyle/>
          <a:p>
            <a:pPr lvl="0" eaLnBrk="1" hangingPunct="1">
              <a:lnSpc>
                <a:spcPct val="150000"/>
              </a:lnSpc>
            </a:pPr>
            <a:r>
              <a:rPr lang="zh-CN" altLang="en-US" sz="2400" b="1" dirty="0">
                <a:solidFill>
                  <a:srgbClr val="CC00FF"/>
                </a:solidFill>
                <a:latin typeface="宋体" panose="02010600030101010101" pitchFamily="2" charset="-122"/>
                <a:ea typeface="宋体" panose="02010600030101010101" pitchFamily="2" charset="-122"/>
              </a:rPr>
              <a:t>惟余莽莽：</a:t>
            </a:r>
            <a:r>
              <a:rPr lang="zh-CN" altLang="en-US" sz="2400" dirty="0">
                <a:solidFill>
                  <a:srgbClr val="CC00FF"/>
                </a:solidFill>
                <a:latin typeface="宋体" panose="02010600030101010101" pitchFamily="2" charset="-122"/>
                <a:ea typeface="宋体" panose="02010600030101010101" pitchFamily="2" charset="-122"/>
              </a:rPr>
              <a:t> </a:t>
            </a:r>
          </a:p>
        </p:txBody>
      </p:sp>
      <p:sp>
        <p:nvSpPr>
          <p:cNvPr id="16391" name="文本框 123910"/>
          <p:cNvSpPr txBox="1"/>
          <p:nvPr/>
        </p:nvSpPr>
        <p:spPr>
          <a:xfrm>
            <a:off x="688975" y="3195638"/>
            <a:ext cx="1871663" cy="639762"/>
          </a:xfrm>
          <a:prstGeom prst="rect">
            <a:avLst/>
          </a:prstGeom>
          <a:noFill/>
          <a:ln w="9525">
            <a:noFill/>
          </a:ln>
        </p:spPr>
        <p:txBody>
          <a:bodyPr>
            <a:spAutoFit/>
          </a:bodyPr>
          <a:lstStyle/>
          <a:p>
            <a:pPr lvl="0" eaLnBrk="1" hangingPunct="1">
              <a:lnSpc>
                <a:spcPct val="150000"/>
              </a:lnSpc>
            </a:pPr>
            <a:r>
              <a:rPr lang="zh-CN" altLang="en-US" sz="2400" b="1" dirty="0">
                <a:solidFill>
                  <a:srgbClr val="CC00FF"/>
                </a:solidFill>
                <a:latin typeface="宋体" panose="02010600030101010101" pitchFamily="2" charset="-122"/>
                <a:ea typeface="宋体" panose="02010600030101010101" pitchFamily="2" charset="-122"/>
              </a:rPr>
              <a:t>顿失滔滔：</a:t>
            </a:r>
            <a:r>
              <a:rPr lang="zh-CN" altLang="en-US" sz="2400" dirty="0">
                <a:solidFill>
                  <a:srgbClr val="CC00FF"/>
                </a:solidFill>
                <a:latin typeface="宋体" panose="02010600030101010101" pitchFamily="2" charset="-122"/>
                <a:ea typeface="宋体" panose="02010600030101010101" pitchFamily="2" charset="-122"/>
              </a:rPr>
              <a:t> </a:t>
            </a:r>
          </a:p>
        </p:txBody>
      </p:sp>
      <p:sp>
        <p:nvSpPr>
          <p:cNvPr id="16392" name="文本框 123911"/>
          <p:cNvSpPr txBox="1"/>
          <p:nvPr/>
        </p:nvSpPr>
        <p:spPr>
          <a:xfrm>
            <a:off x="688975" y="3903663"/>
            <a:ext cx="2043113" cy="639762"/>
          </a:xfrm>
          <a:prstGeom prst="rect">
            <a:avLst/>
          </a:prstGeom>
          <a:noFill/>
          <a:ln w="9525">
            <a:noFill/>
          </a:ln>
        </p:spPr>
        <p:txBody>
          <a:bodyPr>
            <a:spAutoFit/>
          </a:bodyPr>
          <a:lstStyle/>
          <a:p>
            <a:pPr lvl="0" eaLnBrk="1" hangingPunct="1">
              <a:lnSpc>
                <a:spcPct val="150000"/>
              </a:lnSpc>
            </a:pPr>
            <a:r>
              <a:rPr lang="zh-CN" altLang="en-US" sz="2400" b="1" dirty="0">
                <a:solidFill>
                  <a:srgbClr val="CC00FF"/>
                </a:solidFill>
                <a:latin typeface="宋体" panose="02010600030101010101" pitchFamily="2" charset="-122"/>
                <a:ea typeface="宋体" panose="02010600030101010101" pitchFamily="2" charset="-122"/>
              </a:rPr>
              <a:t>一代天骄：</a:t>
            </a:r>
            <a:r>
              <a:rPr lang="zh-CN" altLang="en-US" sz="2400" dirty="0">
                <a:solidFill>
                  <a:srgbClr val="CC00FF"/>
                </a:solidFill>
                <a:latin typeface="宋体" panose="02010600030101010101" pitchFamily="2" charset="-122"/>
                <a:ea typeface="宋体" panose="02010600030101010101" pitchFamily="2" charset="-122"/>
              </a:rPr>
              <a:t> </a:t>
            </a:r>
          </a:p>
        </p:txBody>
      </p:sp>
      <p:sp>
        <p:nvSpPr>
          <p:cNvPr id="123913" name="文本框 123912"/>
          <p:cNvSpPr txBox="1"/>
          <p:nvPr/>
        </p:nvSpPr>
        <p:spPr>
          <a:xfrm>
            <a:off x="2262188" y="1289050"/>
            <a:ext cx="6608762" cy="1187450"/>
          </a:xfrm>
          <a:prstGeom prst="rect">
            <a:avLst/>
          </a:prstGeom>
          <a:noFill/>
          <a:ln w="9525">
            <a:noFill/>
          </a:ln>
        </p:spPr>
        <p:txBody>
          <a:bodyPr>
            <a:spAutoFit/>
          </a:bodyPr>
          <a:lstStyle/>
          <a:p>
            <a:pPr lvl="0" eaLnBrk="1" hangingPunct="1">
              <a:lnSpc>
                <a:spcPct val="150000"/>
              </a:lnSpc>
            </a:pPr>
            <a:r>
              <a:rPr lang="zh-CN" altLang="en-US" sz="2400" b="1" dirty="0">
                <a:solidFill>
                  <a:srgbClr val="0000FF"/>
                </a:solidFill>
                <a:latin typeface="宋体" panose="02010600030101010101" pitchFamily="2" charset="-122"/>
                <a:ea typeface="宋体" panose="02010600030101010101" pitchFamily="2" charset="-122"/>
              </a:rPr>
              <a:t>形容雪后天晴，红日和白雪交相辉映的壮丽景</a:t>
            </a:r>
          </a:p>
          <a:p>
            <a:pPr lvl="0" eaLnBrk="1" hangingPunct="1">
              <a:lnSpc>
                <a:spcPct val="150000"/>
              </a:lnSpc>
            </a:pPr>
            <a:r>
              <a:rPr lang="zh-CN" altLang="en-US" sz="2400" b="1" dirty="0">
                <a:solidFill>
                  <a:srgbClr val="0000FF"/>
                </a:solidFill>
                <a:latin typeface="宋体" panose="02010600030101010101" pitchFamily="2" charset="-122"/>
                <a:ea typeface="宋体" panose="02010600030101010101" pitchFamily="2" charset="-122"/>
              </a:rPr>
              <a:t>色。这里指白雪覆盖着大地。</a:t>
            </a:r>
            <a:r>
              <a:rPr lang="zh-CN" altLang="en-US" sz="2400" dirty="0">
                <a:solidFill>
                  <a:srgbClr val="0000FF"/>
                </a:solidFill>
                <a:latin typeface="宋体" panose="02010600030101010101" pitchFamily="2" charset="-122"/>
                <a:ea typeface="宋体" panose="02010600030101010101" pitchFamily="2" charset="-122"/>
              </a:rPr>
              <a:t> </a:t>
            </a:r>
          </a:p>
        </p:txBody>
      </p:sp>
      <p:sp>
        <p:nvSpPr>
          <p:cNvPr id="123914" name="文本框 123913"/>
          <p:cNvSpPr txBox="1"/>
          <p:nvPr/>
        </p:nvSpPr>
        <p:spPr>
          <a:xfrm>
            <a:off x="2262188" y="5241925"/>
            <a:ext cx="2449512" cy="639763"/>
          </a:xfrm>
          <a:prstGeom prst="rect">
            <a:avLst/>
          </a:prstGeom>
          <a:noFill/>
          <a:ln w="9525">
            <a:noFill/>
          </a:ln>
        </p:spPr>
        <p:txBody>
          <a:bodyPr>
            <a:spAutoFit/>
          </a:bodyPr>
          <a:lstStyle/>
          <a:p>
            <a:pPr lvl="0" eaLnBrk="1" hangingPunct="1">
              <a:lnSpc>
                <a:spcPct val="150000"/>
              </a:lnSpc>
            </a:pPr>
            <a:r>
              <a:rPr lang="zh-CN" altLang="en-US" sz="2400" b="1" dirty="0">
                <a:solidFill>
                  <a:srgbClr val="0000FF"/>
                </a:solidFill>
                <a:latin typeface="宋体" panose="02010600030101010101" pitchFamily="2" charset="-122"/>
                <a:ea typeface="宋体" panose="02010600030101010101" pitchFamily="2" charset="-122"/>
              </a:rPr>
              <a:t>艳丽多姿。</a:t>
            </a:r>
            <a:r>
              <a:rPr lang="zh-CN" altLang="en-US" sz="2400" dirty="0">
                <a:solidFill>
                  <a:srgbClr val="0000FF"/>
                </a:solidFill>
                <a:latin typeface="宋体" panose="02010600030101010101" pitchFamily="2" charset="-122"/>
                <a:ea typeface="宋体" panose="02010600030101010101" pitchFamily="2" charset="-122"/>
              </a:rPr>
              <a:t> </a:t>
            </a:r>
          </a:p>
        </p:txBody>
      </p:sp>
      <p:sp>
        <p:nvSpPr>
          <p:cNvPr id="123915" name="文本框 123914"/>
          <p:cNvSpPr txBox="1"/>
          <p:nvPr/>
        </p:nvSpPr>
        <p:spPr>
          <a:xfrm>
            <a:off x="2262188" y="4576763"/>
            <a:ext cx="6477000" cy="639762"/>
          </a:xfrm>
          <a:prstGeom prst="rect">
            <a:avLst/>
          </a:prstGeom>
          <a:noFill/>
          <a:ln w="9525">
            <a:noFill/>
          </a:ln>
        </p:spPr>
        <p:txBody>
          <a:bodyPr>
            <a:spAutoFit/>
          </a:bodyPr>
          <a:lstStyle/>
          <a:p>
            <a:pPr lvl="0" eaLnBrk="1" hangingPunct="1">
              <a:lnSpc>
                <a:spcPct val="150000"/>
              </a:lnSpc>
            </a:pPr>
            <a:r>
              <a:rPr lang="zh-CN" altLang="en-US" sz="2400" b="1" dirty="0">
                <a:solidFill>
                  <a:srgbClr val="0000FF"/>
                </a:solidFill>
                <a:latin typeface="宋体" panose="02010600030101010101" pitchFamily="2" charset="-122"/>
                <a:ea typeface="宋体" panose="02010600030101010101" pitchFamily="2" charset="-122"/>
              </a:rPr>
              <a:t>鞠躬，倾倒。这里有称颂、赞美的意思。</a:t>
            </a:r>
            <a:r>
              <a:rPr lang="zh-CN" altLang="en-US" sz="2400" dirty="0">
                <a:solidFill>
                  <a:srgbClr val="0000FF"/>
                </a:solidFill>
                <a:latin typeface="宋体" panose="02010600030101010101" pitchFamily="2" charset="-122"/>
                <a:ea typeface="宋体" panose="02010600030101010101" pitchFamily="2" charset="-122"/>
              </a:rPr>
              <a:t> </a:t>
            </a:r>
          </a:p>
        </p:txBody>
      </p:sp>
      <p:sp>
        <p:nvSpPr>
          <p:cNvPr id="123916" name="文本框 123915"/>
          <p:cNvSpPr txBox="1"/>
          <p:nvPr/>
        </p:nvSpPr>
        <p:spPr>
          <a:xfrm>
            <a:off x="2262188" y="2500313"/>
            <a:ext cx="6629400" cy="639762"/>
          </a:xfrm>
          <a:prstGeom prst="rect">
            <a:avLst/>
          </a:prstGeom>
          <a:noFill/>
          <a:ln w="9525">
            <a:noFill/>
          </a:ln>
        </p:spPr>
        <p:txBody>
          <a:bodyPr>
            <a:spAutoFit/>
          </a:bodyPr>
          <a:lstStyle/>
          <a:p>
            <a:pPr lvl="0" eaLnBrk="1" hangingPunct="1">
              <a:lnSpc>
                <a:spcPct val="150000"/>
              </a:lnSpc>
            </a:pPr>
            <a:r>
              <a:rPr lang="zh-CN" altLang="en-US" sz="2400" b="1" dirty="0">
                <a:solidFill>
                  <a:srgbClr val="0000FF"/>
                </a:solidFill>
                <a:latin typeface="宋体" panose="02010600030101010101" pitchFamily="2" charset="-122"/>
                <a:ea typeface="宋体" panose="02010600030101010101" pitchFamily="2" charset="-122"/>
              </a:rPr>
              <a:t>只剩下白茫茫的一片。</a:t>
            </a:r>
            <a:r>
              <a:rPr lang="zh-CN" altLang="en-US" sz="2400" dirty="0">
                <a:solidFill>
                  <a:srgbClr val="0000FF"/>
                </a:solidFill>
                <a:latin typeface="宋体" panose="02010600030101010101" pitchFamily="2" charset="-122"/>
                <a:ea typeface="宋体" panose="02010600030101010101" pitchFamily="2" charset="-122"/>
              </a:rPr>
              <a:t> </a:t>
            </a:r>
          </a:p>
        </p:txBody>
      </p:sp>
      <p:sp>
        <p:nvSpPr>
          <p:cNvPr id="123917" name="文本框 123916"/>
          <p:cNvSpPr txBox="1"/>
          <p:nvPr/>
        </p:nvSpPr>
        <p:spPr>
          <a:xfrm>
            <a:off x="2262188" y="3197225"/>
            <a:ext cx="6521450" cy="639763"/>
          </a:xfrm>
          <a:prstGeom prst="rect">
            <a:avLst/>
          </a:prstGeom>
          <a:noFill/>
          <a:ln w="9525">
            <a:noFill/>
          </a:ln>
        </p:spPr>
        <p:txBody>
          <a:bodyPr>
            <a:spAutoFit/>
          </a:bodyPr>
          <a:lstStyle/>
          <a:p>
            <a:pPr lvl="0" eaLnBrk="1" hangingPunct="1">
              <a:lnSpc>
                <a:spcPct val="150000"/>
              </a:lnSpc>
            </a:pPr>
            <a:r>
              <a:rPr lang="zh-CN" altLang="en-US" sz="2400" b="1" dirty="0">
                <a:solidFill>
                  <a:srgbClr val="0000FF"/>
                </a:solidFill>
                <a:latin typeface="宋体" panose="02010600030101010101" pitchFamily="2" charset="-122"/>
                <a:ea typeface="宋体" panose="02010600030101010101" pitchFamily="2" charset="-122"/>
              </a:rPr>
              <a:t>指黄河因结冰而立刻失去了波涛滚滚的气势。</a:t>
            </a:r>
            <a:r>
              <a:rPr lang="zh-CN" altLang="en-US" sz="2400" dirty="0">
                <a:solidFill>
                  <a:srgbClr val="0000FF"/>
                </a:solidFill>
                <a:latin typeface="宋体" panose="02010600030101010101" pitchFamily="2" charset="-122"/>
                <a:ea typeface="宋体" panose="02010600030101010101" pitchFamily="2" charset="-122"/>
              </a:rPr>
              <a:t> </a:t>
            </a:r>
          </a:p>
        </p:txBody>
      </p:sp>
      <p:sp>
        <p:nvSpPr>
          <p:cNvPr id="123918" name="文本框 123917"/>
          <p:cNvSpPr txBox="1"/>
          <p:nvPr/>
        </p:nvSpPr>
        <p:spPr>
          <a:xfrm>
            <a:off x="2262188" y="3892550"/>
            <a:ext cx="3457575" cy="639763"/>
          </a:xfrm>
          <a:prstGeom prst="rect">
            <a:avLst/>
          </a:prstGeom>
          <a:noFill/>
          <a:ln w="9525">
            <a:noFill/>
          </a:ln>
        </p:spPr>
        <p:txBody>
          <a:bodyPr>
            <a:spAutoFit/>
          </a:bodyPr>
          <a:lstStyle/>
          <a:p>
            <a:pPr lvl="0" eaLnBrk="1" hangingPunct="1">
              <a:lnSpc>
                <a:spcPct val="150000"/>
              </a:lnSpc>
            </a:pPr>
            <a:r>
              <a:rPr lang="zh-CN" altLang="en-US" sz="2400" b="1" dirty="0">
                <a:solidFill>
                  <a:srgbClr val="0000FF"/>
                </a:solidFill>
                <a:latin typeface="宋体" panose="02010600030101010101" pitchFamily="2" charset="-122"/>
                <a:ea typeface="宋体" panose="02010600030101010101" pitchFamily="2" charset="-122"/>
              </a:rPr>
              <a:t>指称雄一世的人物。</a:t>
            </a:r>
            <a:r>
              <a:rPr lang="zh-CN" altLang="en-US" sz="2400" dirty="0">
                <a:solidFill>
                  <a:srgbClr val="0000FF"/>
                </a:solidFill>
                <a:latin typeface="宋体" panose="02010600030101010101" pitchFamily="2" charset="-122"/>
                <a:ea typeface="宋体" panose="0201060003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39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39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39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39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39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39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13" grpId="0"/>
      <p:bldP spid="123914" grpId="0"/>
      <p:bldP spid="123915" grpId="0"/>
      <p:bldP spid="123916" grpId="0"/>
      <p:bldP spid="123917" grpId="0"/>
      <p:bldP spid="1239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80" name="矩形 64529"/>
          <p:cNvSpPr/>
          <p:nvPr/>
        </p:nvSpPr>
        <p:spPr>
          <a:xfrm>
            <a:off x="356870" y="5219700"/>
            <a:ext cx="5003800" cy="548640"/>
          </a:xfrm>
          <a:prstGeom prst="rect">
            <a:avLst/>
          </a:prstGeom>
          <a:noFill/>
          <a:ln w="9525">
            <a:noFill/>
          </a:ln>
        </p:spPr>
        <p:txBody>
          <a:bodyPr>
            <a:spAutoFit/>
          </a:bodyPr>
          <a:lstStyle/>
          <a:p>
            <a:pPr lvl="0" eaLnBrk="1" hangingPunct="1"/>
            <a:r>
              <a:rPr lang="zh-CN" altLang="en-US" sz="3000" dirty="0">
                <a:latin typeface="Arial" panose="020B0604020202020204" pitchFamily="34" charset="0"/>
                <a:ea typeface="宋体" panose="02010600030101010101" pitchFamily="2" charset="-122"/>
              </a:rPr>
              <a:t>中七句      </a:t>
            </a:r>
            <a:r>
              <a:rPr lang="zh-CN" altLang="en-US" sz="3000" dirty="0">
                <a:sym typeface="+mn-ea"/>
              </a:rPr>
              <a:t>评古代帝王</a:t>
            </a:r>
            <a:r>
              <a:rPr lang="zh-CN" altLang="en-US" sz="3000" dirty="0">
                <a:latin typeface="Arial" panose="020B0604020202020204" pitchFamily="34" charset="0"/>
                <a:ea typeface="宋体" panose="02010600030101010101" pitchFamily="2" charset="-122"/>
              </a:rPr>
              <a:t> </a:t>
            </a:r>
          </a:p>
        </p:txBody>
      </p:sp>
      <p:sp>
        <p:nvSpPr>
          <p:cNvPr id="11279" name="矩形 64528"/>
          <p:cNvSpPr/>
          <p:nvPr/>
        </p:nvSpPr>
        <p:spPr>
          <a:xfrm>
            <a:off x="242570" y="4670743"/>
            <a:ext cx="7812088" cy="548640"/>
          </a:xfrm>
          <a:prstGeom prst="rect">
            <a:avLst/>
          </a:prstGeom>
          <a:noFill/>
          <a:ln w="9525">
            <a:noFill/>
          </a:ln>
        </p:spPr>
        <p:txBody>
          <a:bodyPr>
            <a:spAutoFit/>
          </a:bodyPr>
          <a:lstStyle/>
          <a:p>
            <a:pPr lvl="0" eaLnBrk="1" hangingPunct="1"/>
            <a:r>
              <a:rPr lang="en-US" altLang="zh-CN" sz="3000" dirty="0">
                <a:latin typeface="Arial" panose="020B0604020202020204" pitchFamily="34" charset="0"/>
                <a:ea typeface="宋体" panose="02010600030101010101" pitchFamily="2" charset="-122"/>
              </a:rPr>
              <a:t> </a:t>
            </a:r>
            <a:r>
              <a:rPr lang="zh-CN" altLang="en-US" sz="3000" dirty="0">
                <a:latin typeface="Arial" panose="020B0604020202020204" pitchFamily="34" charset="0"/>
                <a:ea typeface="宋体" panose="02010600030101010101" pitchFamily="2" charset="-122"/>
              </a:rPr>
              <a:t>前两句       承上启下，实现由景及人的过渡</a:t>
            </a:r>
          </a:p>
        </p:txBody>
      </p:sp>
      <p:sp>
        <p:nvSpPr>
          <p:cNvPr id="17410" name="矩形 64514"/>
          <p:cNvSpPr/>
          <p:nvPr/>
        </p:nvSpPr>
        <p:spPr>
          <a:xfrm>
            <a:off x="0" y="886460"/>
            <a:ext cx="9144000" cy="548640"/>
          </a:xfrm>
          <a:prstGeom prst="rect">
            <a:avLst/>
          </a:prstGeom>
          <a:noFill/>
          <a:ln w="9525">
            <a:noFill/>
          </a:ln>
        </p:spPr>
        <p:txBody>
          <a:bodyPr anchor="ctr">
            <a:spAutoFit/>
          </a:bodyPr>
          <a:lstStyle/>
          <a:p>
            <a:pPr lvl="0" eaLnBrk="1" hangingPunct="1"/>
            <a:r>
              <a:rPr lang="zh-CN" altLang="en-US" sz="2500" dirty="0">
                <a:latin typeface="宋体" panose="02010600030101010101" pitchFamily="2" charset="-122"/>
                <a:ea typeface="Times New Roman" panose="02020603050405020304" pitchFamily="18" charset="0"/>
              </a:rPr>
              <a:t>            </a:t>
            </a:r>
            <a:r>
              <a:rPr lang="zh-CN" altLang="en-US" sz="3000" dirty="0">
                <a:latin typeface="Arial" panose="020B0604020202020204" pitchFamily="34" charset="0"/>
                <a:ea typeface="宋体" panose="02010600030101010101" pitchFamily="2" charset="-122"/>
              </a:rPr>
              <a:t>                                   </a:t>
            </a:r>
            <a:endParaRPr lang="zh-CN" altLang="en-US" sz="3000" dirty="0">
              <a:latin typeface="宋体" panose="02010600030101010101" pitchFamily="2" charset="-122"/>
              <a:ea typeface="Times New Roman" panose="02020603050405020304" pitchFamily="18" charset="0"/>
            </a:endParaRPr>
          </a:p>
        </p:txBody>
      </p:sp>
      <p:sp>
        <p:nvSpPr>
          <p:cNvPr id="11273" name="矩形 64522"/>
          <p:cNvSpPr/>
          <p:nvPr/>
        </p:nvSpPr>
        <p:spPr>
          <a:xfrm>
            <a:off x="351790" y="2707005"/>
            <a:ext cx="9144000" cy="548640"/>
          </a:xfrm>
          <a:prstGeom prst="rect">
            <a:avLst/>
          </a:prstGeom>
          <a:noFill/>
          <a:ln w="9525">
            <a:noFill/>
          </a:ln>
        </p:spPr>
        <p:txBody>
          <a:bodyPr>
            <a:spAutoFit/>
          </a:bodyPr>
          <a:lstStyle/>
          <a:p>
            <a:pPr lvl="0" eaLnBrk="1" hangingPunct="1"/>
            <a:r>
              <a:rPr lang="zh-CN" altLang="en-US" sz="3000" dirty="0">
                <a:latin typeface="宋体" panose="02010600030101010101" pitchFamily="2" charset="-122"/>
                <a:ea typeface="Times New Roman" panose="02020603050405020304" pitchFamily="18" charset="0"/>
              </a:rPr>
              <a:t>前三句    </a:t>
            </a:r>
            <a:r>
              <a:rPr lang="zh-CN" altLang="en-US" sz="3000" dirty="0">
                <a:latin typeface="宋体" panose="02010600030101010101" pitchFamily="2" charset="-122"/>
                <a:ea typeface="Times New Roman" panose="02020603050405020304" pitchFamily="18" charset="0"/>
                <a:sym typeface="+mn-ea"/>
              </a:rPr>
              <a:t>概括描写</a:t>
            </a:r>
            <a:r>
              <a:rPr lang="en-US" altLang="zh-CN" sz="3000" dirty="0">
                <a:latin typeface="宋体" panose="02010600030101010101" pitchFamily="2" charset="-122"/>
                <a:ea typeface="Times New Roman" panose="02020603050405020304" pitchFamily="18" charset="0"/>
                <a:sym typeface="+mn-ea"/>
              </a:rPr>
              <a:t>:</a:t>
            </a:r>
            <a:r>
              <a:rPr lang="zh-CN" altLang="en-US" sz="3000" dirty="0">
                <a:latin typeface="宋体" panose="02010600030101010101" pitchFamily="2" charset="-122"/>
                <a:ea typeface="Times New Roman" panose="02020603050405020304" pitchFamily="18" charset="0"/>
                <a:sym typeface="+mn-ea"/>
              </a:rPr>
              <a:t>冰天雪地的北国景色</a:t>
            </a:r>
            <a:endParaRPr lang="zh-CN" altLang="en-US" sz="3000" dirty="0">
              <a:latin typeface="宋体" panose="02010600030101010101" pitchFamily="2" charset="-122"/>
              <a:ea typeface="Times New Roman" panose="02020603050405020304" pitchFamily="18" charset="0"/>
            </a:endParaRPr>
          </a:p>
        </p:txBody>
      </p:sp>
      <p:sp>
        <p:nvSpPr>
          <p:cNvPr id="11274" name="矩形 64523"/>
          <p:cNvSpPr/>
          <p:nvPr/>
        </p:nvSpPr>
        <p:spPr>
          <a:xfrm>
            <a:off x="356870" y="3211195"/>
            <a:ext cx="9319260" cy="1005840"/>
          </a:xfrm>
          <a:prstGeom prst="rect">
            <a:avLst/>
          </a:prstGeom>
          <a:noFill/>
          <a:ln w="9525">
            <a:noFill/>
          </a:ln>
        </p:spPr>
        <p:txBody>
          <a:bodyPr wrap="square">
            <a:spAutoFit/>
          </a:bodyPr>
          <a:lstStyle/>
          <a:p>
            <a:pPr lvl="0" eaLnBrk="1" hangingPunct="1"/>
            <a:r>
              <a:rPr lang="zh-CN" altLang="en-US" sz="3000" dirty="0">
                <a:latin typeface="宋体" panose="02010600030101010101" pitchFamily="2" charset="-122"/>
                <a:ea typeface="Times New Roman" panose="02020603050405020304" pitchFamily="18" charset="0"/>
              </a:rPr>
              <a:t>中七句    </a:t>
            </a:r>
            <a:r>
              <a:rPr lang="zh-CN" altLang="en-US" sz="3000" dirty="0">
                <a:latin typeface="宋体" panose="02010600030101010101" pitchFamily="2" charset="-122"/>
                <a:ea typeface="Times New Roman" panose="02020603050405020304" pitchFamily="18" charset="0"/>
                <a:sym typeface="+mn-ea"/>
              </a:rPr>
              <a:t>具体描写</a:t>
            </a:r>
            <a:r>
              <a:rPr lang="en-US" altLang="zh-CN" sz="3000" dirty="0">
                <a:latin typeface="宋体" panose="02010600030101010101" pitchFamily="2" charset="-122"/>
                <a:ea typeface="Times New Roman" panose="02020603050405020304" pitchFamily="18" charset="0"/>
                <a:sym typeface="+mn-ea"/>
              </a:rPr>
              <a:t>:</a:t>
            </a:r>
            <a:r>
              <a:rPr lang="zh-CN" altLang="en-US" sz="3000" dirty="0">
                <a:latin typeface="宋体" panose="02010600030101010101" pitchFamily="2" charset="-122"/>
                <a:ea typeface="Times New Roman" panose="02020603050405020304" pitchFamily="18" charset="0"/>
                <a:sym typeface="+mn-ea"/>
              </a:rPr>
              <a:t>用几个典型景物展现北国雪景</a:t>
            </a:r>
            <a:endParaRPr lang="zh-CN" altLang="en-US" sz="3000" dirty="0">
              <a:latin typeface="宋体" panose="02010600030101010101" pitchFamily="2" charset="-122"/>
              <a:ea typeface="Times New Roman" panose="02020603050405020304" pitchFamily="18" charset="0"/>
            </a:endParaRPr>
          </a:p>
          <a:p>
            <a:pPr lvl="0" eaLnBrk="1" hangingPunct="1"/>
            <a:endParaRPr lang="zh-CN" altLang="en-US" sz="3000" dirty="0">
              <a:latin typeface="宋体" panose="02010600030101010101" pitchFamily="2" charset="-122"/>
              <a:ea typeface="Times New Roman" panose="02020603050405020304" pitchFamily="18" charset="0"/>
            </a:endParaRPr>
          </a:p>
        </p:txBody>
      </p:sp>
      <p:sp>
        <p:nvSpPr>
          <p:cNvPr id="11275" name="矩形 64524"/>
          <p:cNvSpPr/>
          <p:nvPr/>
        </p:nvSpPr>
        <p:spPr>
          <a:xfrm>
            <a:off x="356870" y="3665220"/>
            <a:ext cx="7920038" cy="1005840"/>
          </a:xfrm>
          <a:prstGeom prst="rect">
            <a:avLst/>
          </a:prstGeom>
          <a:noFill/>
          <a:ln w="9525">
            <a:noFill/>
          </a:ln>
        </p:spPr>
        <p:txBody>
          <a:bodyPr>
            <a:spAutoFit/>
          </a:bodyPr>
          <a:lstStyle/>
          <a:p>
            <a:pPr lvl="0" eaLnBrk="1" hangingPunct="1"/>
            <a:r>
              <a:rPr lang="zh-CN" altLang="en-US" sz="3000" dirty="0">
                <a:latin typeface="宋体" panose="02010600030101010101" pitchFamily="2" charset="-122"/>
                <a:ea typeface="Times New Roman" panose="02020603050405020304" pitchFamily="18" charset="0"/>
              </a:rPr>
              <a:t>后三句    </a:t>
            </a:r>
            <a:r>
              <a:rPr lang="zh-CN" altLang="en-US" sz="3000" dirty="0">
                <a:latin typeface="宋体" panose="02010600030101010101" pitchFamily="2" charset="-122"/>
                <a:ea typeface="Times New Roman" panose="02020603050405020304" pitchFamily="18" charset="0"/>
                <a:sym typeface="+mn-ea"/>
              </a:rPr>
              <a:t>想    象：红日映雪的景象</a:t>
            </a:r>
            <a:endParaRPr lang="zh-CN" altLang="en-US" sz="3000" dirty="0">
              <a:latin typeface="宋体" panose="02010600030101010101" pitchFamily="2" charset="-122"/>
              <a:ea typeface="Times New Roman" panose="02020603050405020304" pitchFamily="18" charset="0"/>
            </a:endParaRPr>
          </a:p>
          <a:p>
            <a:pPr lvl="0" eaLnBrk="1" hangingPunct="1"/>
            <a:r>
              <a:rPr lang="zh-CN" altLang="en-US" sz="3000" dirty="0">
                <a:latin typeface="宋体" panose="02010600030101010101" pitchFamily="2" charset="-122"/>
                <a:ea typeface="Times New Roman" panose="02020603050405020304" pitchFamily="18" charset="0"/>
              </a:rPr>
              <a:t> </a:t>
            </a:r>
          </a:p>
        </p:txBody>
      </p:sp>
      <p:sp>
        <p:nvSpPr>
          <p:cNvPr id="17420" name="矩形 64525"/>
          <p:cNvSpPr/>
          <p:nvPr/>
        </p:nvSpPr>
        <p:spPr>
          <a:xfrm>
            <a:off x="2790508" y="2157413"/>
            <a:ext cx="1800225" cy="549275"/>
          </a:xfrm>
          <a:prstGeom prst="rect">
            <a:avLst/>
          </a:prstGeom>
          <a:noFill/>
          <a:ln w="9525">
            <a:noFill/>
          </a:ln>
        </p:spPr>
        <p:txBody>
          <a:bodyPr>
            <a:spAutoFit/>
          </a:bodyPr>
          <a:lstStyle/>
          <a:p>
            <a:pPr lvl="0" eaLnBrk="1" hangingPunct="1"/>
            <a:r>
              <a:rPr lang="zh-CN" altLang="en-US" sz="3000" dirty="0">
                <a:latin typeface="Arial" panose="020B0604020202020204" pitchFamily="34" charset="0"/>
                <a:ea typeface="宋体" panose="02010600030101010101" pitchFamily="2" charset="-122"/>
              </a:rPr>
              <a:t>上  阕</a:t>
            </a:r>
          </a:p>
        </p:txBody>
      </p:sp>
      <p:sp>
        <p:nvSpPr>
          <p:cNvPr id="11277" name="矩形 64526"/>
          <p:cNvSpPr/>
          <p:nvPr/>
        </p:nvSpPr>
        <p:spPr>
          <a:xfrm>
            <a:off x="353060" y="5768340"/>
            <a:ext cx="4851400" cy="1005840"/>
          </a:xfrm>
          <a:prstGeom prst="rect">
            <a:avLst/>
          </a:prstGeom>
          <a:noFill/>
          <a:ln w="9525">
            <a:noFill/>
          </a:ln>
        </p:spPr>
        <p:txBody>
          <a:bodyPr>
            <a:spAutoFit/>
          </a:bodyPr>
          <a:lstStyle/>
          <a:p>
            <a:pPr lvl="0" eaLnBrk="1" hangingPunct="1"/>
            <a:r>
              <a:rPr lang="zh-CN" altLang="en-US" sz="3000" dirty="0">
                <a:latin typeface="Arial" panose="020B0604020202020204" pitchFamily="34" charset="0"/>
                <a:ea typeface="宋体" panose="02010600030101010101" pitchFamily="2" charset="-122"/>
              </a:rPr>
              <a:t>末三句      </a:t>
            </a:r>
            <a:r>
              <a:rPr lang="zh-CN" altLang="en-US" sz="3000" dirty="0">
                <a:sym typeface="+mn-ea"/>
              </a:rPr>
              <a:t>论风流人物</a:t>
            </a:r>
            <a:endParaRPr lang="zh-CN" altLang="en-US" sz="3000" dirty="0">
              <a:latin typeface="Arial" panose="020B0604020202020204" pitchFamily="34" charset="0"/>
              <a:ea typeface="宋体" panose="02010600030101010101" pitchFamily="2" charset="-122"/>
            </a:endParaRPr>
          </a:p>
          <a:p>
            <a:pPr lvl="0" eaLnBrk="1" hangingPunct="1"/>
            <a:r>
              <a:rPr lang="zh-CN" altLang="en-US" sz="3000" dirty="0">
                <a:latin typeface="Arial" panose="020B0604020202020204" pitchFamily="34" charset="0"/>
                <a:ea typeface="宋体" panose="02010600030101010101" pitchFamily="2" charset="-122"/>
              </a:rPr>
              <a:t>    </a:t>
            </a:r>
          </a:p>
        </p:txBody>
      </p:sp>
      <p:sp>
        <p:nvSpPr>
          <p:cNvPr id="17422" name="矩形 64527"/>
          <p:cNvSpPr/>
          <p:nvPr/>
        </p:nvSpPr>
        <p:spPr>
          <a:xfrm>
            <a:off x="2807018" y="4026218"/>
            <a:ext cx="2016125" cy="549275"/>
          </a:xfrm>
          <a:prstGeom prst="rect">
            <a:avLst/>
          </a:prstGeom>
          <a:noFill/>
          <a:ln w="9525">
            <a:noFill/>
          </a:ln>
        </p:spPr>
        <p:txBody>
          <a:bodyPr>
            <a:spAutoFit/>
          </a:bodyPr>
          <a:lstStyle/>
          <a:p>
            <a:pPr lvl="0" eaLnBrk="1" hangingPunct="1"/>
            <a:r>
              <a:rPr lang="zh-CN" altLang="en-US" sz="3000" dirty="0">
                <a:latin typeface="Arial" panose="020B0604020202020204" pitchFamily="34" charset="0"/>
                <a:ea typeface="宋体" panose="02010600030101010101" pitchFamily="2" charset="-122"/>
              </a:rPr>
              <a:t>下  阕</a:t>
            </a:r>
          </a:p>
        </p:txBody>
      </p:sp>
      <p:pic>
        <p:nvPicPr>
          <p:cNvPr id="17425" name="图片 124933" descr="图片4"/>
          <p:cNvPicPr>
            <a:picLocks noChangeAspect="1"/>
          </p:cNvPicPr>
          <p:nvPr/>
        </p:nvPicPr>
        <p:blipFill>
          <a:blip r:embed="rId2" cstate="print"/>
          <a:srcRect t="35397"/>
          <a:stretch>
            <a:fillRect/>
          </a:stretch>
        </p:blipFill>
        <p:spPr>
          <a:xfrm>
            <a:off x="250190" y="0"/>
            <a:ext cx="2797175" cy="646113"/>
          </a:xfrm>
          <a:prstGeom prst="rect">
            <a:avLst/>
          </a:prstGeom>
          <a:noFill/>
          <a:ln w="9525">
            <a:noFill/>
          </a:ln>
        </p:spPr>
      </p:pic>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basetag"/>
  <p:tag name="KSO_WM_TEMPLATE_INDEX" val="20164412"/>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basetag"/>
  <p:tag name="KSO_WM_TEMPLATE_INDEX" val="20164412"/>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3651"/>
  <p:tag name="KSO_WM_TAG_VERSION" val="1.0"/>
  <p:tag name="KSO_WM_BEAUTIFY_FLAG" val="#wm#"/>
  <p:tag name="KSO_WM_TEMPLATE_THUMBS_INDEX" val="1、5、6、7、9、11、19、23、27、29、34"/>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4412"/>
</p:tagLst>
</file>

<file path=ppt/theme/theme1.xml><?xml version="1.0" encoding="utf-8"?>
<a:theme xmlns:a="http://schemas.openxmlformats.org/drawingml/2006/main" name="3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5441</Words>
  <Application>Microsoft Office PowerPoint</Application>
  <PresentationFormat>全屏显示(4:3)</PresentationFormat>
  <Paragraphs>318</Paragraphs>
  <Slides>61</Slides>
  <Notes>0</Notes>
  <HiddenSlides>0</HiddenSlides>
  <MMClips>2</MMClips>
  <ScaleCrop>false</ScaleCrop>
  <HeadingPairs>
    <vt:vector size="4" baseType="variant">
      <vt:variant>
        <vt:lpstr>主题</vt:lpstr>
      </vt:variant>
      <vt:variant>
        <vt:i4>4</vt:i4>
      </vt:variant>
      <vt:variant>
        <vt:lpstr>幻灯片标题</vt:lpstr>
      </vt:variant>
      <vt:variant>
        <vt:i4>61</vt:i4>
      </vt:variant>
    </vt:vector>
  </HeadingPairs>
  <TitlesOfParts>
    <vt:vector size="65" baseType="lpstr">
      <vt:lpstr>3_默认设计模板</vt:lpstr>
      <vt:lpstr>4_默认设计模板</vt:lpstr>
      <vt:lpstr>5_默认设计模板</vt: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宝剑锋从磨砺出，梅花香自苦寒来</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 </dc:creator>
  <cp:lastModifiedBy>Administrator</cp:lastModifiedBy>
  <cp:revision>9</cp:revision>
  <dcterms:created xsi:type="dcterms:W3CDTF">2010-04-13T00:33:00Z</dcterms:created>
  <dcterms:modified xsi:type="dcterms:W3CDTF">2017-05-02T00:43:36Z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2052-10.1.0.6156</vt:lpwstr>
  </property>
</Properties>
</file>