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2" r:id="rId2"/>
    <p:sldMasterId id="2147483704" r:id="rId3"/>
  </p:sldMasterIdLst>
  <p:sldIdLst>
    <p:sldId id="256" r:id="rId4"/>
    <p:sldId id="310" r:id="rId5"/>
    <p:sldId id="321" r:id="rId6"/>
    <p:sldId id="304" r:id="rId7"/>
    <p:sldId id="261" r:id="rId8"/>
    <p:sldId id="306" r:id="rId9"/>
    <p:sldId id="263" r:id="rId10"/>
    <p:sldId id="333" r:id="rId11"/>
    <p:sldId id="328" r:id="rId12"/>
    <p:sldId id="334" r:id="rId13"/>
    <p:sldId id="331" r:id="rId14"/>
    <p:sldId id="289" r:id="rId15"/>
    <p:sldId id="312" r:id="rId16"/>
    <p:sldId id="325" r:id="rId17"/>
    <p:sldId id="338" r:id="rId18"/>
    <p:sldId id="322" r:id="rId19"/>
    <p:sldId id="326" r:id="rId20"/>
    <p:sldId id="335" r:id="rId21"/>
    <p:sldId id="339" r:id="rId22"/>
    <p:sldId id="336" r:id="rId23"/>
    <p:sldId id="337" r:id="rId24"/>
    <p:sldId id="314" r:id="rId25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BFB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-17463" y="0"/>
            <a:ext cx="12231688" cy="6856413"/>
            <a:chOff x="-16934" y="0"/>
            <a:chExt cx="12231160" cy="6856214"/>
          </a:xfrm>
        </p:grpSpPr>
        <p:pic>
          <p:nvPicPr>
            <p:cNvPr id="5" name="Picture 15" descr="HD-PanelTitleR1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6" descr="HDRibbonTitle-UniformTrim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6934" y="3147609"/>
              <a:ext cx="2478024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9" descr="HDRibbonTitle-UniformTrim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736202" y="3147609"/>
              <a:ext cx="2478024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Straight Connector 14"/>
          <p:cNvCxnSpPr/>
          <p:nvPr/>
        </p:nvCxnSpPr>
        <p:spPr>
          <a:xfrm>
            <a:off x="2692400" y="3522663"/>
            <a:ext cx="681513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538" y="5037138"/>
            <a:ext cx="896937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D5674-554A-42A2-B180-A4496599A8C7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400" y="5037138"/>
            <a:ext cx="5214938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675" y="5037138"/>
            <a:ext cx="550863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EC0529-329D-4AE6-8353-6724689A68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016F0-8CBD-4F88-AFBC-DFED591A1595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4F08-BB33-4363-8E8B-FF7A28A47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CC46C-AEC8-4633-BAC4-224AF41431E3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2D64E-086C-42CA-9A9C-DD02616F7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ea typeface="+mn-ea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599738" y="28273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ea typeface="+mn-ea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395413" y="41402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A5568-620F-48EA-B10E-2E0B13A148F8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378AA-54C4-4A89-A76C-3B117B78E5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C2450-F738-4B74-80C1-CE96D65CCB84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B4349-BF7C-43AA-BD3B-9163C8CCAD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862013" y="8794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ea typeface="+mn-ea"/>
              </a:rPr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0599738" y="25987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ea typeface="+mn-ea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CA723-22F3-40A6-AE81-7E31CBE5C535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C112-4574-4B77-AF47-0730CF702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395413" y="3429000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FBD4A-D251-4B67-9D3F-79D2FC6E2537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725C6-9EA9-47FA-89AF-C181426DFD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D505A-B8AA-4E7A-97DD-904FC47DC281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1F653-83EA-4B47-B12B-E1E720F289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86460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E7C69-4CD8-46A3-AE75-3009A7A79745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0A27F-0C64-4E9E-811C-C2723DEEB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0426A-29C9-4489-8E6B-5C200826E58E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D258A-09E1-4B4B-B075-28B1F175E6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75851-17DA-413C-9D8A-FCB5EBF1B3D2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48894-AE87-4D56-B55A-899387DE92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BE628-83B1-4F0B-A62A-62A1B835DEF1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7F8F6-F7FD-4782-8C5F-46DD371DC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7D8F7-43D2-4264-8041-720BA7A3DC8C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8B5D6-E022-4B05-A94E-B7C60EA8B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95400" y="2557463"/>
            <a:ext cx="4724400" cy="3317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2557463"/>
            <a:ext cx="4724400" cy="3317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86C03-4771-4FE7-8D44-9D36EBA5DB57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98633-8E3F-45D2-B525-1BD1B9C24E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F4483-0E90-4F37-8D0D-84B4D017E30E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C9493-B207-48C6-A521-F65F0B409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2480-6FB6-4EAE-9BA0-F57F0C00DDB8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13405-A9B9-46A6-BD4C-BB0DCD261B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B7C67-CAD1-4411-99F7-E31811AF904D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D7528-59D0-4F38-8EE0-A7DA334975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3C75F-69B3-4B41-9B26-4E5DD7A1A9AA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FE1B0-D4EC-4D2D-88FA-209DDE771D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A8802-D901-4525-A247-0B9B585FE021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9276D-1DA1-4B7D-B5E1-CF6F81E32D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C990F-ABDD-4C74-AE2D-4D7EA440CD19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C24E8-EB37-4FF9-9B80-C725FC7A8F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496300" y="982663"/>
            <a:ext cx="2400300" cy="48926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95400" y="982663"/>
            <a:ext cx="7048500" cy="48926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C5C8F-34C4-4A8F-89BC-BDA42AEAB98A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1C2EC-11BF-4CF5-9565-D8A0A9131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0" y="0"/>
            <a:ext cx="12193588" cy="6858000"/>
            <a:chOff x="0" y="0"/>
            <a:chExt cx="9144677" cy="6858000"/>
          </a:xfrm>
        </p:grpSpPr>
        <p:pic>
          <p:nvPicPr>
            <p:cNvPr id="5" name="Picture 7" descr="SD-PanelTitle-R1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7" name="Picture 11" descr="HDRibbonTitle-UniformTrim.png"/>
            <p:cNvPicPr>
              <a:picLocks noChangeAspect="1"/>
            </p:cNvPicPr>
            <p:nvPr/>
          </p:nvPicPr>
          <p:blipFill>
            <a:blip r:embed="rId3"/>
            <a:srcRect l="-2" r="47958"/>
            <a:stretch>
              <a:fillRect/>
            </a:stretch>
          </p:blipFill>
          <p:spPr bwMode="auto">
            <a:xfrm>
              <a:off x="0" y="3128434"/>
              <a:ext cx="1664208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2" descr="HDRibbonTitle-UniformTrim.png"/>
            <p:cNvPicPr>
              <a:picLocks noChangeAspect="1"/>
            </p:cNvPicPr>
            <p:nvPr/>
          </p:nvPicPr>
          <p:blipFill>
            <a:blip r:embed="rId3"/>
            <a:srcRect l="-2" r="47958"/>
            <a:stretch>
              <a:fillRect/>
            </a:stretch>
          </p:blipFill>
          <p:spPr bwMode="auto">
            <a:xfrm>
              <a:off x="7480469" y="3128434"/>
              <a:ext cx="1664208" cy="612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" name="Straight Connector 14"/>
          <p:cNvCxnSpPr/>
          <p:nvPr/>
        </p:nvCxnSpPr>
        <p:spPr>
          <a:xfrm>
            <a:off x="2692400" y="3471863"/>
            <a:ext cx="681831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62579" y="1811864"/>
            <a:ext cx="7078488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2579" y="3598328"/>
            <a:ext cx="7078488" cy="137765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8086725" y="5054600"/>
            <a:ext cx="898525" cy="279400"/>
          </a:xfrm>
        </p:spPr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62225" y="5054600"/>
            <a:ext cx="5419725" cy="279400"/>
          </a:xfrm>
        </p:spPr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90025" y="5054600"/>
            <a:ext cx="550863" cy="279400"/>
          </a:xfrm>
        </p:spPr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1B416DD-13F5-4D54-B0C4-E60E2678DA1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2012950" y="3709988"/>
            <a:ext cx="81629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929CE-67C7-4FF5-B2A4-AFA7A8905002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AF2B8-A073-4E45-B7AE-22BDB9B99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704975" y="2355850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FBF2A51-9DE4-4944-BF82-76D6C4387A7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0"/>
          <p:cNvCxnSpPr/>
          <p:nvPr/>
        </p:nvCxnSpPr>
        <p:spPr>
          <a:xfrm>
            <a:off x="1704975" y="3598863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4620" y="1641413"/>
            <a:ext cx="8794045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4620" y="3734860"/>
            <a:ext cx="8794045" cy="109001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0DF1F78-BDF3-4412-BDD2-C0A69C44E43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704975" y="2355850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915338"/>
            <a:ext cx="9064979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9155" y="2487168"/>
            <a:ext cx="445008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536" y="2487168"/>
            <a:ext cx="4450080" cy="34472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A3F1351-D558-4577-8162-38910F05CDF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40"/>
          <p:cNvCxnSpPr/>
          <p:nvPr/>
        </p:nvCxnSpPr>
        <p:spPr>
          <a:xfrm>
            <a:off x="1704975" y="2354263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7" y="2658533"/>
            <a:ext cx="4450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9157" y="3243263"/>
            <a:ext cx="445008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9109" y="2658533"/>
            <a:ext cx="4450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109" y="3243263"/>
            <a:ext cx="4450080" cy="2706624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2EE17074-8208-4C14-AD5A-91A1C6BC60B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704975" y="2354263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4" y="915338"/>
            <a:ext cx="9064980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C1CF9290-2330-4A30-9317-A75EA6919F0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786D224-BC66-4B65-BB7F-51D4DE35A8A1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704975" y="2913063"/>
            <a:ext cx="311150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1388534"/>
            <a:ext cx="3382397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3417" y="982133"/>
            <a:ext cx="5140719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3" y="3031065"/>
            <a:ext cx="3382397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337EB70E-EDEE-40ED-A805-263CB2255D8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1883832"/>
            <a:ext cx="4842936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759" y="1032933"/>
            <a:ext cx="3905951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4" y="3255432"/>
            <a:ext cx="4842935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B7176672-DF63-4B36-8DD8-477D2B15E8E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4815415"/>
            <a:ext cx="9064979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68347" y="1032934"/>
            <a:ext cx="9455309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9155" y="5382153"/>
            <a:ext cx="9064979" cy="49371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8FC83B56-2BB8-4315-BCD4-E27571C15D9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704975" y="4140200"/>
            <a:ext cx="88074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5" y="906873"/>
            <a:ext cx="9064979" cy="3097860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4" y="4275666"/>
            <a:ext cx="9064981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E04A1224-1424-4E34-8087-97134434758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8007F-1F2E-4D13-BB4C-6A46ACC1F082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291EF-5EB2-4B96-A6EE-82B47C80BB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1133475" y="904875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defTabSz="914400">
              <a:buFont typeface="Arial" panose="020B0604020202020204" pitchFamily="34" charset="0"/>
              <a:buNone/>
              <a:defRPr/>
            </a:pPr>
            <a:r>
              <a:rPr lang="en-US" sz="7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177463" y="2827338"/>
            <a:ext cx="609600" cy="585787"/>
          </a:xfrm>
          <a:prstGeom prst="rect">
            <a:avLst/>
          </a:prstGeom>
        </p:spPr>
        <p:txBody>
          <a:bodyPr anchor="ctr"/>
          <a:lstStyle/>
          <a:p>
            <a:pPr algn="r" defTabSz="914400">
              <a:buFont typeface="Arial" panose="020B0604020202020204" pitchFamily="34" charset="0"/>
              <a:buNone/>
              <a:defRPr/>
            </a:pPr>
            <a:r>
              <a:rPr lang="en-US" sz="72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704975" y="4140200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9111" y="982132"/>
            <a:ext cx="8533667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133600" y="3352800"/>
            <a:ext cx="7857064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1" y="4343401"/>
            <a:ext cx="9064984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B1DC5DF9-4322-4506-84E1-1F79ADAB893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9" y="3308581"/>
            <a:ext cx="906497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8" y="4777381"/>
            <a:ext cx="9064973" cy="8604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8834348C-95AA-4E5D-9FAE-6EE50174AAB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1"/>
          <p:cNvSpPr txBox="1"/>
          <p:nvPr/>
        </p:nvSpPr>
        <p:spPr>
          <a:xfrm>
            <a:off x="1169988" y="896938"/>
            <a:ext cx="611187" cy="584200"/>
          </a:xfrm>
          <a:prstGeom prst="rect">
            <a:avLst/>
          </a:prstGeom>
        </p:spPr>
        <p:txBody>
          <a:bodyPr anchor="ctr"/>
          <a:lstStyle/>
          <a:p>
            <a:pPr defTabSz="914400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10199688" y="2608263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defTabSz="914400">
              <a:buFont typeface="Arial" panose="020B0604020202020204" pitchFamily="34" charset="0"/>
              <a:buNone/>
              <a:defRPr/>
            </a:pPr>
            <a:r>
              <a:rPr lang="en-US" sz="8000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704975" y="3429000"/>
            <a:ext cx="879316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9222" y="982132"/>
            <a:ext cx="8433557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569158" y="3639312"/>
            <a:ext cx="9064973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4" y="4529667"/>
            <a:ext cx="9064981" cy="1346200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FC0E5DA-5F51-4C03-B0C6-55DDED0FBE7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704975" y="3429000"/>
            <a:ext cx="88074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9153" y="982132"/>
            <a:ext cx="9064979" cy="2294467"/>
          </a:xfrm>
        </p:spPr>
        <p:txBody>
          <a:bodyPr rtlCol="0">
            <a:normAutofit/>
          </a:bodyPr>
          <a:lstStyle>
            <a:lvl1pPr>
              <a:defRPr lang="en-US" sz="3200" b="0" dirty="0"/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569158" y="3566160"/>
            <a:ext cx="9064973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9155" y="4470401"/>
            <a:ext cx="9064979" cy="140546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0CDDBB1A-ABC1-45A3-80EE-2078ABFE812C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704975" y="2354263"/>
            <a:ext cx="88074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9154" y="2490136"/>
            <a:ext cx="9064981" cy="33857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50E409D5-D0F9-4562-9509-510F7D5238A6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8328025" y="906463"/>
            <a:ext cx="0" cy="496887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75556" y="906874"/>
            <a:ext cx="2158573" cy="496899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9157" y="906874"/>
            <a:ext cx="6554012" cy="496899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D0FE2A94-1B8B-48AB-91EC-2D6C149307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162F-9822-491B-8DD5-C9085106C3DB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3C8B5-3B1C-47F6-8BB1-84FF0882E0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A2032-4059-4777-9BBC-0A9B469F3B8B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790F7-21C0-4E90-B13E-60DB64FC8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18B7D-AD53-47A2-8A1A-D2EEC428ABC3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3965D-3E51-4D11-81AF-4846D966CE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395413" y="2913063"/>
            <a:ext cx="35147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BAC38-2344-4A85-B0DC-40B15E7E3787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D7350-1515-4CB9-AC35-8602B45CA4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9D1D9-A3E3-4506-9C5A-4AFF3237DAE1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0D337-DBC6-4399-9A0E-F2A779C04F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6"/>
          <p:cNvGrpSpPr>
            <a:grpSpLocks/>
          </p:cNvGrpSpPr>
          <p:nvPr/>
        </p:nvGrpSpPr>
        <p:grpSpPr bwMode="auto">
          <a:xfrm>
            <a:off x="-15875" y="0"/>
            <a:ext cx="12230100" cy="6856413"/>
            <a:chOff x="-15736" y="0"/>
            <a:chExt cx="12229962" cy="6856214"/>
          </a:xfrm>
        </p:grpSpPr>
        <p:pic>
          <p:nvPicPr>
            <p:cNvPr id="1032" name="Picture 7" descr="HD-PanelContent.png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36" name="Picture 9" descr="HDRibbonContent-UniformTrim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-1573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Picture 10" descr="HDRibbonContent-UniformTrim.png"/>
            <p:cNvPicPr>
              <a:picLocks noChangeAspect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1143698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2AB1F3EA-BE3A-431B-A1E1-E1C9F7745038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ea typeface="+mn-ea"/>
              </a:defRPr>
            </a:lvl1pPr>
          </a:lstStyle>
          <a:p>
            <a:pPr>
              <a:defRPr/>
            </a:pPr>
            <a:fld id="{72278F79-C84D-4497-A521-2C7D37721A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38" r:id="rId7"/>
    <p:sldLayoutId id="2147483756" r:id="rId8"/>
    <p:sldLayoutId id="2147483737" r:id="rId9"/>
    <p:sldLayoutId id="2147483736" r:id="rId10"/>
    <p:sldLayoutId id="2147483757" r:id="rId11"/>
    <p:sldLayoutId id="2147483758" r:id="rId12"/>
    <p:sldLayoutId id="2147483735" r:id="rId13"/>
    <p:sldLayoutId id="2147483759" r:id="rId14"/>
    <p:sldLayoutId id="2147483760" r:id="rId15"/>
    <p:sldLayoutId id="2147483761" r:id="rId16"/>
    <p:sldLayoutId id="2147483762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6"/>
          <p:cNvGrpSpPr>
            <a:grpSpLocks/>
          </p:cNvGrpSpPr>
          <p:nvPr/>
        </p:nvGrpSpPr>
        <p:grpSpPr bwMode="auto">
          <a:xfrm>
            <a:off x="-15875" y="0"/>
            <a:ext cx="12230100" cy="6856413"/>
            <a:chOff x="-15736" y="0"/>
            <a:chExt cx="12229962" cy="6856214"/>
          </a:xfrm>
        </p:grpSpPr>
        <p:pic>
          <p:nvPicPr>
            <p:cNvPr id="19465" name="Picture 7" descr="HD-PanelContent.png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0"/>
              <a:ext cx="12188825" cy="6856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608145" y="609582"/>
              <a:ext cx="10972676" cy="5638636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9467" name="Picture 9" descr="HDRibbonContent-UniformTrim.png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-1573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8" name="Picture 10" descr="HDRibbonContent-UniformTrim.png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1436986" y="3153832"/>
              <a:ext cx="77724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2" name="Straight Connector 6"/>
          <p:cNvCxnSpPr/>
          <p:nvPr/>
        </p:nvCxnSpPr>
        <p:spPr>
          <a:xfrm>
            <a:off x="1395413" y="2420938"/>
            <a:ext cx="94075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460" name="Title Placeholder 1"/>
          <p:cNvSpPr>
            <a:spLocks noGrp="1"/>
          </p:cNvSpPr>
          <p:nvPr>
            <p:ph type="title"/>
          </p:nvPr>
        </p:nvSpPr>
        <p:spPr bwMode="auto">
          <a:xfrm>
            <a:off x="1295400" y="982663"/>
            <a:ext cx="96012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295400" y="2557463"/>
            <a:ext cx="96012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8677275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135A1925-1CD9-4730-937C-28AD2DCFFEB8}" type="datetimeFigureOut">
              <a:rPr lang="en-US"/>
              <a:pPr>
                <a:defRPr/>
              </a:pPr>
              <a:t>10/2/2016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5969000"/>
            <a:ext cx="730567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675" y="5969000"/>
            <a:ext cx="542925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  <a:ea typeface="+mn-ea"/>
              </a:defRPr>
            </a:lvl1pPr>
          </a:lstStyle>
          <a:p>
            <a:pPr>
              <a:defRPr/>
            </a:pPr>
            <a:fld id="{E7E7C620-03AD-4855-9609-3864A9E79E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  <p:sldLayoutId id="2147483747" r:id="rId3"/>
    <p:sldLayoutId id="2147483746" r:id="rId4"/>
    <p:sldLayoutId id="2147483745" r:id="rId5"/>
    <p:sldLayoutId id="2147483744" r:id="rId6"/>
    <p:sldLayoutId id="2147483743" r:id="rId7"/>
    <p:sldLayoutId id="2147483742" r:id="rId8"/>
    <p:sldLayoutId id="2147483741" r:id="rId9"/>
    <p:sldLayoutId id="2147483740" r:id="rId10"/>
    <p:sldLayoutId id="214748373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  <a:ea typeface="宋体" charset="-122"/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>
          <a:solidFill>
            <a:srgbClr val="262626"/>
          </a:solidFill>
          <a:latin typeface="+mn-lt"/>
          <a:ea typeface="+mn-ea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>
          <a:solidFill>
            <a:srgbClr val="262626"/>
          </a:solidFill>
          <a:latin typeface="+mn-lt"/>
          <a:ea typeface="+mn-ea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>
          <a:solidFill>
            <a:srgbClr val="262626"/>
          </a:solidFill>
          <a:latin typeface="+mn-lt"/>
          <a:ea typeface="+mn-ea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>
          <a:solidFill>
            <a:srgbClr val="262626"/>
          </a:solidFill>
          <a:latin typeface="+mn-lt"/>
          <a:ea typeface="+mn-ea"/>
        </a:defRPr>
      </a:lvl5pPr>
      <a:lvl6pPr marL="24574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>
          <a:solidFill>
            <a:srgbClr val="262626"/>
          </a:solidFill>
          <a:latin typeface="+mn-lt"/>
          <a:ea typeface="+mn-ea"/>
        </a:defRPr>
      </a:lvl6pPr>
      <a:lvl7pPr marL="29146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>
          <a:solidFill>
            <a:srgbClr val="262626"/>
          </a:solidFill>
          <a:latin typeface="+mn-lt"/>
          <a:ea typeface="+mn-ea"/>
        </a:defRPr>
      </a:lvl7pPr>
      <a:lvl8pPr marL="33718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>
          <a:solidFill>
            <a:srgbClr val="262626"/>
          </a:solidFill>
          <a:latin typeface="+mn-lt"/>
          <a:ea typeface="+mn-ea"/>
        </a:defRPr>
      </a:lvl8pPr>
      <a:lvl9pPr marL="3829050" indent="-171450" algn="l" defTabSz="457200" rtl="0" fontAlgn="base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>
          <a:solidFill>
            <a:srgbClr val="262626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6"/>
          <p:cNvGrpSpPr>
            <a:grpSpLocks/>
          </p:cNvGrpSpPr>
          <p:nvPr/>
        </p:nvGrpSpPr>
        <p:grpSpPr bwMode="auto">
          <a:xfrm>
            <a:off x="0" y="0"/>
            <a:ext cx="12203113" cy="6858000"/>
            <a:chOff x="0" y="0"/>
            <a:chExt cx="9152467" cy="6858000"/>
          </a:xfrm>
        </p:grpSpPr>
        <p:pic>
          <p:nvPicPr>
            <p:cNvPr id="31752" name="Picture 7" descr="SD-PanelContent.png"/>
            <p:cNvPicPr>
              <a:picLocks noChangeAspect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31756" name="Picture 9" descr="HDRibbonContent-UniformTrim.png"/>
            <p:cNvPicPr>
              <a:picLocks noChangeAspect="1"/>
            </p:cNvPicPr>
            <p:nvPr/>
          </p:nvPicPr>
          <p:blipFill>
            <a:blip r:embed="rId20"/>
            <a:srcRect l="2" r="14240"/>
            <a:stretch>
              <a:fillRect/>
            </a:stretch>
          </p:blipFill>
          <p:spPr bwMode="auto">
            <a:xfrm>
              <a:off x="0" y="3128434"/>
              <a:ext cx="68580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7" name="Picture 10" descr="HDRibbonContent-UniformTrim.png"/>
            <p:cNvPicPr>
              <a:picLocks noChangeAspect="1"/>
            </p:cNvPicPr>
            <p:nvPr/>
          </p:nvPicPr>
          <p:blipFill>
            <a:blip r:embed="rId20"/>
            <a:srcRect l="2" r="14240"/>
            <a:stretch>
              <a:fillRect/>
            </a:stretch>
          </p:blipFill>
          <p:spPr bwMode="auto">
            <a:xfrm>
              <a:off x="8466667" y="3128434"/>
              <a:ext cx="685800" cy="606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47" name="Title Placeholder 1"/>
          <p:cNvSpPr>
            <a:spLocks noGrp="1"/>
          </p:cNvSpPr>
          <p:nvPr>
            <p:ph type="title"/>
          </p:nvPr>
        </p:nvSpPr>
        <p:spPr bwMode="auto">
          <a:xfrm>
            <a:off x="1568450" y="915988"/>
            <a:ext cx="9066213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174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68450" y="2490788"/>
            <a:ext cx="9066213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75663" y="5961063"/>
            <a:ext cx="1530350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68450" y="5961063"/>
            <a:ext cx="6807200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06025" y="5961063"/>
            <a:ext cx="528638" cy="2794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fld id="{B6B1D01B-C18E-4287-8632-DFF210B5B43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0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0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4.xml"/><Relationship Id="rId1" Type="http://schemas.openxmlformats.org/officeDocument/2006/relationships/audio" Target="NULL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ctrTitle"/>
          </p:nvPr>
        </p:nvSpPr>
        <p:spPr>
          <a:xfrm>
            <a:off x="2692400" y="1871663"/>
            <a:ext cx="6815138" cy="1514475"/>
          </a:xfrm>
        </p:spPr>
        <p:txBody>
          <a:bodyPr/>
          <a:lstStyle/>
          <a:p>
            <a:pPr defTabSz="342900" eaLnBrk="1" hangingPunct="1"/>
            <a:r>
              <a:rPr lang="zh-CN" altLang="en-US" sz="4400" smtClean="0">
                <a:ln>
                  <a:noFill/>
                </a:ln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人物的语言描写</a:t>
            </a:r>
          </a:p>
        </p:txBody>
      </p:sp>
      <p:sp>
        <p:nvSpPr>
          <p:cNvPr id="50178" name="副标题 2"/>
          <p:cNvSpPr>
            <a:spLocks noGrp="1"/>
          </p:cNvSpPr>
          <p:nvPr>
            <p:ph type="subTitle" idx="1"/>
          </p:nvPr>
        </p:nvSpPr>
        <p:spPr>
          <a:xfrm>
            <a:off x="3248025" y="3683000"/>
            <a:ext cx="5703888" cy="579438"/>
          </a:xfrm>
        </p:spPr>
        <p:txBody>
          <a:bodyPr/>
          <a:lstStyle/>
          <a:p>
            <a:pPr defTabSz="342900" eaLnBrk="1" hangingPunct="1">
              <a:spcAft>
                <a:spcPts val="450"/>
              </a:spcAft>
            </a:pPr>
            <a:r>
              <a:rPr lang="zh-CN" altLang="en-US" sz="2400" b="1" smtClean="0">
                <a:latin typeface="隶书" pitchFamily="49" charset="-122"/>
                <a:ea typeface="隶书" pitchFamily="49" charset="-122"/>
              </a:rPr>
              <a:t>执教：慈利县一鸣中学  柴妮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150077" y="3436374"/>
            <a:ext cx="5303769" cy="2703793"/>
          </a:xfrm>
          <a:prstGeom prst="rect">
            <a:avLst/>
          </a:prstGeom>
          <a:effectLst>
            <a:softEdge rad="698500"/>
          </a:effectLst>
        </p:spPr>
      </p:pic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7463" y="1943100"/>
            <a:ext cx="8324850" cy="2720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r>
              <a:rPr lang="en-US" altLang="zh-CN" sz="3200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3200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“站住，作业补完了吗，就想往家跑？”</a:t>
            </a:r>
            <a:r>
              <a:rPr lang="zh-CN" altLang="zh-CN" sz="32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老师涨红了脸，两只眼睛似乎要喷出火来。</a:t>
            </a:r>
            <a:endParaRPr lang="en-US" altLang="zh-CN" sz="3200" b="1" kern="1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endParaRPr lang="zh-CN" altLang="zh-CN" sz="3200" b="1" kern="100" dirty="0">
              <a:solidFill>
                <a:prstClr val="blac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r>
              <a:rPr lang="en-US" altLang="zh-CN" sz="3200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3200" kern="10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“站住，作业补完了吗，就想往家跑？”</a:t>
            </a:r>
            <a:r>
              <a:rPr lang="zh-CN" altLang="zh-CN" sz="32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老师的脸一下子绷紧了，眼神像两把刀子。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136650" y="1354138"/>
            <a:ext cx="4778375" cy="11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397" name="Text Box 4"/>
          <p:cNvSpPr txBox="1">
            <a:spLocks noChangeArrowheads="1"/>
          </p:cNvSpPr>
          <p:nvPr/>
        </p:nvSpPr>
        <p:spPr bwMode="auto">
          <a:xfrm>
            <a:off x="1123950" y="639763"/>
            <a:ext cx="4070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多方辅助的“说”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533564" y="4141658"/>
            <a:ext cx="3920282" cy="1998509"/>
          </a:xfrm>
          <a:prstGeom prst="rect">
            <a:avLst/>
          </a:prstGeom>
          <a:effectLst>
            <a:softEdge rad="698500"/>
          </a:effectLst>
        </p:spPr>
      </p:pic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7890" name="Rectangle 3"/>
          <p:cNvSpPr>
            <a:spLocks noRot="1" noChangeArrowheads="1"/>
          </p:cNvSpPr>
          <p:nvPr/>
        </p:nvSpPr>
        <p:spPr bwMode="auto">
          <a:xfrm>
            <a:off x="3502025" y="2017713"/>
            <a:ext cx="768191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</p:txBody>
      </p:sp>
      <p:sp>
        <p:nvSpPr>
          <p:cNvPr id="5" name="Rectangle 3"/>
          <p:cNvSpPr>
            <a:spLocks noRot="1" noChangeArrowheads="1"/>
          </p:cNvSpPr>
          <p:nvPr/>
        </p:nvSpPr>
        <p:spPr bwMode="auto">
          <a:xfrm>
            <a:off x="3502025" y="2017713"/>
            <a:ext cx="768191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</a:t>
            </a:r>
          </a:p>
        </p:txBody>
      </p:sp>
      <p:sp>
        <p:nvSpPr>
          <p:cNvPr id="60421" name="文本框 9"/>
          <p:cNvSpPr txBox="1">
            <a:spLocks noChangeArrowheads="1"/>
          </p:cNvSpPr>
          <p:nvPr/>
        </p:nvSpPr>
        <p:spPr bwMode="auto">
          <a:xfrm>
            <a:off x="1924050" y="4476750"/>
            <a:ext cx="7970838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8838" y="1830388"/>
            <a:ext cx="10491787" cy="361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76225" algn="just">
              <a:spcAft>
                <a:spcPts val="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“站住，作业补完了吗，就想往家跑？”</a:t>
            </a:r>
            <a:endParaRPr lang="en-US" altLang="zh-CN" sz="3200" kern="1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spcAft>
                <a:spcPts val="60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老师的音调一下子抬高了八度。</a:t>
            </a:r>
            <a:r>
              <a:rPr lang="zh-CN" altLang="zh-CN" sz="3200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（语调）</a:t>
            </a:r>
            <a:endParaRPr lang="en-US" altLang="zh-CN" sz="3200" kern="1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spcAft>
                <a:spcPts val="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老师的语气，沉得就像一座山。</a:t>
            </a:r>
            <a:r>
              <a:rPr lang="zh-CN" altLang="zh-CN" sz="3200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（语气）</a:t>
            </a:r>
          </a:p>
          <a:p>
            <a:pPr indent="276225" algn="just">
              <a:spcAft>
                <a:spcPts val="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老师的话，仿佛是机关枪爆射出的子弹。</a:t>
            </a:r>
            <a:r>
              <a:rPr lang="zh-CN" altLang="zh-CN" sz="3200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（语速）</a:t>
            </a:r>
          </a:p>
          <a:p>
            <a:pPr indent="276225" algn="just">
              <a:spcAft>
                <a:spcPts val="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老师似乎想把</a:t>
            </a:r>
            <a:r>
              <a:rPr lang="zh-CN" altLang="en-US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那</a:t>
            </a: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个令他厌恶的“补”字咬碎。</a:t>
            </a:r>
            <a:r>
              <a:rPr lang="zh-CN" altLang="zh-CN" sz="3200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（重音）</a:t>
            </a:r>
          </a:p>
          <a:p>
            <a:pPr indent="276225" algn="just">
              <a:spcAft>
                <a:spcPts val="0"/>
              </a:spcAft>
              <a:defRPr/>
            </a:pP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情急之下，老师的呵斥带着明显的山东腔。</a:t>
            </a:r>
            <a:r>
              <a:rPr lang="zh-CN" altLang="zh-CN" sz="3200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（方言）</a:t>
            </a:r>
          </a:p>
          <a:p>
            <a:pPr indent="276225" algn="just">
              <a:spcAft>
                <a:spcPts val="0"/>
              </a:spcAft>
              <a:defRPr/>
            </a:pPr>
            <a:r>
              <a:rPr lang="en-US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136650" y="1354138"/>
            <a:ext cx="4778375" cy="11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4" name="Text Box 4"/>
          <p:cNvSpPr txBox="1">
            <a:spLocks noChangeArrowheads="1"/>
          </p:cNvSpPr>
          <p:nvPr/>
        </p:nvSpPr>
        <p:spPr bwMode="auto">
          <a:xfrm>
            <a:off x="1123950" y="639763"/>
            <a:ext cx="4070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多方辅助的“说”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V="1">
            <a:off x="1300163" y="1395413"/>
            <a:ext cx="4746625" cy="34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7463" y="1943676"/>
            <a:ext cx="3128818" cy="3127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44" name="Text Box 7"/>
          <p:cNvSpPr txBox="1">
            <a:spLocks noChangeArrowheads="1"/>
          </p:cNvSpPr>
          <p:nvPr/>
        </p:nvSpPr>
        <p:spPr bwMode="auto">
          <a:xfrm>
            <a:off x="1319213" y="649288"/>
            <a:ext cx="47275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个性鲜明的“说”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51388" y="1990725"/>
            <a:ext cx="6465887" cy="310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唐僧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“阿弥陀佛</a:t>
            </a:r>
            <a:r>
              <a:rPr lang="en-US" altLang="zh-CN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善哉善哉！”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孙悟空 </a:t>
            </a:r>
            <a:r>
              <a:rPr lang="zh-CN" altLang="en-US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“别急！这荒郊野地的，哪来的西瓜？待俺老孙看看再说。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猪八戒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“呵呵，太好了！俺老猪早就渴了。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沙和尚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“还是听大师兄的吧。”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751388" y="1990725"/>
            <a:ext cx="6465887" cy="3106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唐僧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阿弥陀佛</a:t>
            </a:r>
            <a:r>
              <a:rPr lang="en-US" altLang="zh-CN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善哉善哉！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孙悟空 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别急！这荒郊野地的，哪来的西瓜？待俺老孙看看再说。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猪八戒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呵呵，太好了！俺老猪早就渴了。</a:t>
            </a:r>
          </a:p>
          <a:p>
            <a:pPr>
              <a:lnSpc>
                <a:spcPts val="3500"/>
              </a:lnSpc>
              <a:spcBef>
                <a:spcPct val="20000"/>
              </a:spcBef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沙和尚</a:t>
            </a:r>
            <a:r>
              <a:rPr lang="zh-CN" altLang="en-US" sz="3200">
                <a:solidFill>
                  <a:srgbClr val="9933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还是听大师兄的吧。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300163" y="1430338"/>
            <a:ext cx="4843462" cy="17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1300163" y="700088"/>
            <a:ext cx="44148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形象生动的“说”</a:t>
            </a:r>
          </a:p>
        </p:txBody>
      </p:sp>
      <p:sp>
        <p:nvSpPr>
          <p:cNvPr id="73757" name="Text Box 29"/>
          <p:cNvSpPr txBox="1">
            <a:spLocks noChangeArrowheads="1"/>
          </p:cNvSpPr>
          <p:nvPr/>
        </p:nvSpPr>
        <p:spPr bwMode="auto">
          <a:xfrm>
            <a:off x="4641850" y="2168525"/>
            <a:ext cx="644683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262626"/>
                </a:solidFill>
                <a:latin typeface="隶书" pitchFamily="49" charset="-122"/>
                <a:ea typeface="隶书" pitchFamily="49" charset="-122"/>
              </a:rPr>
              <a:t>    长者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的每一句话都打动在场人的心，它像惊雷，把人震醒；它像强心剂，使人振奋；它像补药，壮人气力；它像火光，暖人心窝！</a:t>
            </a:r>
            <a:endParaRPr lang="en-US" altLang="zh-CN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（比喻、排比）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15728" y="2216451"/>
            <a:ext cx="3187045" cy="25312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 Box 29"/>
          <p:cNvSpPr txBox="1">
            <a:spLocks noChangeArrowheads="1"/>
          </p:cNvSpPr>
          <p:nvPr/>
        </p:nvSpPr>
        <p:spPr bwMode="auto">
          <a:xfrm>
            <a:off x="4641850" y="2168525"/>
            <a:ext cx="644683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262626"/>
                </a:solidFill>
                <a:latin typeface="隶书" pitchFamily="49" charset="-122"/>
                <a:ea typeface="隶书" pitchFamily="49" charset="-122"/>
              </a:rPr>
              <a:t>    长者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的每一句话都打动在场人的心，</a:t>
            </a:r>
            <a:r>
              <a:rPr lang="zh-CN" altLang="en-US" sz="32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它像惊雷，把人震醒；它像强心剂，使人振奋；它像补药，壮人气力；它像火光，暖人心窝！</a:t>
            </a:r>
            <a:endParaRPr lang="en-US" altLang="zh-CN" sz="320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zh-CN" altLang="en-US" sz="3200">
                <a:solidFill>
                  <a:srgbClr val="E40000"/>
                </a:solidFill>
                <a:latin typeface="隶书" pitchFamily="49" charset="-122"/>
                <a:ea typeface="隶书" pitchFamily="49" charset="-122"/>
              </a:rPr>
              <a:t>（比喻、排比）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150077" y="3436374"/>
            <a:ext cx="5303769" cy="2703793"/>
          </a:xfrm>
          <a:prstGeom prst="rect">
            <a:avLst/>
          </a:prstGeom>
          <a:effectLst>
            <a:softEdge rad="698500"/>
          </a:effectLst>
        </p:spPr>
      </p:pic>
      <p:sp>
        <p:nvSpPr>
          <p:cNvPr id="3" name="文本框 2"/>
          <p:cNvSpPr txBox="1"/>
          <p:nvPr/>
        </p:nvSpPr>
        <p:spPr>
          <a:xfrm>
            <a:off x="1444625" y="1960563"/>
            <a:ext cx="9077325" cy="174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7970">
              <a:lnSpc>
                <a:spcPts val="4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你能用学到的方法，试着把一段人物对话（如同桌对话、母子对话、师生对话）修改得有韵味吗？试试吧！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6718688" y="2388805"/>
            <a:ext cx="4747414" cy="2481817"/>
          </a:xfrm>
          <a:prstGeom prst="rect">
            <a:avLst/>
          </a:prstGeom>
          <a:noFill/>
          <a:ln>
            <a:noFill/>
          </a:ln>
          <a:effectLst>
            <a:outerShdw dist="38100" sx="1000" sy="1000" algn="tl" rotWithShape="0">
              <a:prstClr val="black"/>
            </a:outerShdw>
            <a:reflection blurRad="6350" stA="50000" endA="300" endPos="55500" dist="101600" dir="5400000" sy="-100000" algn="bl" rotWithShape="0"/>
            <a:softEdge rad="76200"/>
          </a:effec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957513" y="2065338"/>
            <a:ext cx="3562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多方辅助的“说”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81325" y="2713038"/>
            <a:ext cx="3543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solidFill>
                  <a:prstClr val="blac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个性鲜明的“说”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986088" y="3360738"/>
            <a:ext cx="3548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形象生动的“说”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57513" y="1403350"/>
            <a:ext cx="3562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灵活多变的“说”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1150938" y="1963738"/>
            <a:ext cx="49974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spc="-1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疯玩了一整天，暮色四合，我才在肚子的呼唤声中提脚飞奔回家。一进家门，就看见妈妈正站在我的房门口，似乎在专等我回来。</a:t>
            </a:r>
            <a:endParaRPr lang="zh-CN" altLang="en-US" sz="2800" kern="100" spc="-1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spc="-1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她看着我，一脸严肃地问：“作业完成了吗？”嗓门也比</a:t>
            </a:r>
            <a:endParaRPr lang="zh-CN" altLang="en-US" sz="2800" kern="100" spc="-1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1120775" y="782638"/>
            <a:ext cx="3071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优秀习作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405257" y="628484"/>
            <a:ext cx="1516743" cy="1213394"/>
          </a:xfrm>
          <a:prstGeom prst="rect">
            <a:avLst/>
          </a:prstGeom>
          <a:effectLst>
            <a:softEdge rad="317500"/>
          </a:effectLst>
        </p:spPr>
      </p:pic>
      <p:cxnSp>
        <p:nvCxnSpPr>
          <p:cNvPr id="10" name="直接连接符 9"/>
          <p:cNvCxnSpPr/>
          <p:nvPr/>
        </p:nvCxnSpPr>
        <p:spPr>
          <a:xfrm>
            <a:off x="1287463" y="1474788"/>
            <a:ext cx="2043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502400" y="1503363"/>
            <a:ext cx="4778375" cy="38846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kern="0" spc="-10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              </a:t>
            </a:r>
            <a:r>
              <a:rPr lang="zh-CN" altLang="en-US" sz="2800" kern="0" spc="-10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往常大了许多。</a:t>
            </a: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spc="-10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我愣了愣，心中似有一阵冷风刮过，但还是强作镇定地说：“做完了。”</a:t>
            </a:r>
            <a:endParaRPr lang="zh-CN" altLang="en-US" sz="2800" kern="100" spc="-100" dirty="0">
              <a:solidFill>
                <a:srgbClr val="2121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spc="-10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“拿来我看看。”妈妈的眼睛紧紧地盯着我。</a:t>
            </a:r>
            <a:endParaRPr lang="zh-CN" altLang="en-US" sz="2800" kern="100" spc="-100" dirty="0">
              <a:solidFill>
                <a:srgbClr val="2121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spc="-10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“好。”我低低地回答。</a:t>
            </a:r>
            <a:endParaRPr lang="zh-CN" altLang="en-US" sz="2800" kern="100" spc="-100" dirty="0">
              <a:solidFill>
                <a:srgbClr val="2121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941388" y="1828800"/>
            <a:ext cx="4776787" cy="382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作业交给了妈妈，我站在一旁忐忑不安地等待发落。</a:t>
            </a:r>
            <a:endParaRPr lang="zh-CN" altLang="en-US" sz="2800" kern="1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“过来，你看你写的字，歪歪扭扭，你把作业做成什么样子了！”妈妈突然冲我怒吼起来，眉头越拧越紧，“重新做，做好了再吃饭！”</a:t>
            </a:r>
            <a:endParaRPr lang="zh-CN" altLang="en-US" sz="2800" kern="1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“可是，我，我很饿</a:t>
            </a:r>
            <a:r>
              <a:rPr lang="en-US" altLang="zh-CN" sz="2800" kern="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……”</a:t>
            </a:r>
            <a:endParaRPr lang="zh-CN" altLang="en-US" sz="2800" kern="1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87463" y="1474788"/>
            <a:ext cx="20431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64" name="Text Box 5"/>
          <p:cNvSpPr txBox="1">
            <a:spLocks noChangeArrowheads="1"/>
          </p:cNvSpPr>
          <p:nvPr/>
        </p:nvSpPr>
        <p:spPr bwMode="auto">
          <a:xfrm>
            <a:off x="1147763" y="766763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优秀习作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692955" y="628484"/>
            <a:ext cx="1229045" cy="98323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矩形 7"/>
          <p:cNvSpPr/>
          <p:nvPr/>
        </p:nvSpPr>
        <p:spPr>
          <a:xfrm>
            <a:off x="6427788" y="1828800"/>
            <a:ext cx="4776787" cy="384333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“那也不行，做好了再吃！”妈妈的语气不容置疑。</a:t>
            </a:r>
            <a:endParaRPr lang="zh-CN" altLang="en-US" sz="2800" kern="100" dirty="0">
              <a:solidFill>
                <a:srgbClr val="2121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“嗯。”我怯怯地答道，声音却伴着眼泪不自觉地变了调。</a:t>
            </a:r>
            <a:endParaRPr lang="zh-CN" altLang="en-US" sz="2800" kern="100" dirty="0">
              <a:solidFill>
                <a:srgbClr val="21212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algn="just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kern="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毕竟，母命不可违，我只好坐到书桌旁，在肚子的呻吟声中铺开了作业本</a:t>
            </a:r>
            <a:r>
              <a:rPr lang="en-US" altLang="zh-CN" sz="2800" kern="0" dirty="0">
                <a:solidFill>
                  <a:srgbClr val="21212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V="1">
            <a:off x="727075" y="1520825"/>
            <a:ext cx="3324225" cy="38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67587" name="Text Box 5"/>
          <p:cNvSpPr txBox="1">
            <a:spLocks noChangeArrowheads="1"/>
          </p:cNvSpPr>
          <p:nvPr/>
        </p:nvSpPr>
        <p:spPr bwMode="auto">
          <a:xfrm>
            <a:off x="977900" y="852488"/>
            <a:ext cx="3073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品读经典</a:t>
            </a:r>
          </a:p>
        </p:txBody>
      </p:sp>
      <p:pic>
        <p:nvPicPr>
          <p:cNvPr id="50181" name="Picture 9" descr="t01f6580dda64ccf8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25" y="2067280"/>
            <a:ext cx="3449246" cy="2974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9" descr="2d89_45c5f41e_0e99_181b_92ee_975d246e310a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141" y="2067280"/>
            <a:ext cx="3553609" cy="2974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11263" y="21891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1211263" y="2433638"/>
            <a:ext cx="9634537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ts val="3300"/>
              </a:lnSpc>
              <a:defRPr/>
            </a:pPr>
            <a:r>
              <a:rPr lang="zh-CN" altLang="en-US" sz="3600" dirty="0">
                <a:solidFill>
                  <a:srgbClr val="2121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老头儿身子一纵，扑上梳妆匣，好似一头老虎扑上一个睡着的婴儿。“什么东西？”他拿着宝匣往窗前走去。“噢，是真金！金子”他连声叫嚷，“这么多的金子！有两斤重。啊！啊！查理把这个跟你换了美丽的金洋，是不是？为什么不早告诉我？这交易划得来，小乖乖！你真是我的女儿，我明白了。”</a:t>
            </a:r>
            <a:endParaRPr lang="en-US" altLang="zh-CN" sz="32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ts val="3300"/>
              </a:lnSpc>
              <a:defRPr/>
            </a:pPr>
            <a:r>
              <a:rPr lang="en-US" altLang="zh-CN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                           ——《</a:t>
            </a:r>
            <a:r>
              <a:rPr lang="zh-CN" altLang="en-US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高老头</a:t>
            </a:r>
            <a:r>
              <a:rPr lang="en-US" altLang="zh-CN" sz="32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》</a:t>
            </a:r>
          </a:p>
        </p:txBody>
      </p:sp>
      <p:pic>
        <p:nvPicPr>
          <p:cNvPr id="53257" name="Picture 9" descr="2d89_45c5f41e_0e99_181b_92ee_975d246e310a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0645" y="840307"/>
            <a:ext cx="2276120" cy="13488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211263" y="2433638"/>
            <a:ext cx="9634537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3600">
                <a:solidFill>
                  <a:srgbClr val="212121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老头儿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身子一纵，扑上梳妆匣，好似一头老虎扑上一个睡着的婴儿。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“什么东西？”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他拿着宝匣往窗前走去。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“噢，是真金！金子”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他连声叫嚷，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“这么多的金子！有两斤重。啊！啊！查理把这个跟你换了美丽的金洋，是不是？为什么不早告诉我？这交易划得来，小乖乖！你真是我的女儿，我明白了。”</a:t>
            </a:r>
            <a:endParaRPr lang="en-US" altLang="zh-CN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       ——《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高老头</a:t>
            </a: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</a:p>
        </p:txBody>
      </p:sp>
      <p:cxnSp>
        <p:nvCxnSpPr>
          <p:cNvPr id="68613" name="直接连接符 9"/>
          <p:cNvCxnSpPr>
            <a:cxnSpLocks noChangeShapeType="1"/>
          </p:cNvCxnSpPr>
          <p:nvPr/>
        </p:nvCxnSpPr>
        <p:spPr bwMode="auto">
          <a:xfrm flipV="1">
            <a:off x="1147763" y="1684338"/>
            <a:ext cx="3322637" cy="39687"/>
          </a:xfrm>
          <a:prstGeom prst="line">
            <a:avLst/>
          </a:prstGeom>
          <a:noFill/>
          <a:ln w="9525" algn="ctr">
            <a:solidFill>
              <a:srgbClr val="829826"/>
            </a:solidFill>
            <a:round/>
            <a:headEnd/>
            <a:tailEnd/>
          </a:ln>
        </p:spPr>
      </p:cxnSp>
      <p:sp>
        <p:nvSpPr>
          <p:cNvPr id="68614" name="Text Box 5"/>
          <p:cNvSpPr txBox="1">
            <a:spLocks noChangeArrowheads="1"/>
          </p:cNvSpPr>
          <p:nvPr/>
        </p:nvSpPr>
        <p:spPr bwMode="auto">
          <a:xfrm>
            <a:off x="1147763" y="925513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品读经典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2" grpId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4264025" y="1809750"/>
            <a:ext cx="65944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能省一根是一根，虽然是灯芯！</a:t>
            </a:r>
            <a:endParaRPr lang="en-US" altLang="zh-CN" sz="3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严监生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  <a:p>
            <a:pPr>
              <a:lnSpc>
                <a:spcPts val="3800"/>
              </a:lnSpc>
            </a:pP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《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儒林外史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                     </a:t>
            </a:r>
            <a:endParaRPr lang="zh-CN" altLang="en-US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" name="Picture 5" descr="shrm029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941711" y="856900"/>
            <a:ext cx="2977039" cy="2232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5" name="Picture 3" descr="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54538" y="3513947"/>
            <a:ext cx="2751387" cy="2063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354513" y="3984625"/>
            <a:ext cx="6567487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endParaRPr lang="zh-CN" altLang="en-US" sz="36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不还我钱，就割你肉！</a:t>
            </a:r>
            <a:endParaRPr lang="en-US" altLang="zh-CN" sz="3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夏洛克</a:t>
            </a:r>
            <a:endParaRPr lang="en-US" altLang="zh-CN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《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威尼斯商人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36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69634" name="Rectangle 4"/>
          <p:cNvSpPr>
            <a:spLocks noChangeArrowheads="1"/>
          </p:cNvSpPr>
          <p:nvPr/>
        </p:nvSpPr>
        <p:spPr bwMode="auto">
          <a:xfrm>
            <a:off x="1127125" y="1963738"/>
            <a:ext cx="9955213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88872" anchor="ctr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这熙凤携着黛玉的手，上下细细打量一回，便仍送至贾母身边坐下，因笑道：“天下真有这样标致人儿！我今天才算看见了！况且这通身的气派竟不像老祖宗的外孙女儿，竟是个嫡亲的孙女儿似的。怨不得老祖宗天天嘴里心里放不下。一直可怜我这妹妹这么命苦：怎么姑妈偏就去世了呢！”说着，便用手帕拭泪。</a:t>
            </a:r>
            <a:endParaRPr lang="en-US" altLang="zh-CN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       ---《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林黛玉进贾府</a:t>
            </a: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147763" y="1684338"/>
            <a:ext cx="3322637" cy="39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36" name="Text Box 5"/>
          <p:cNvSpPr txBox="1">
            <a:spLocks noChangeArrowheads="1"/>
          </p:cNvSpPr>
          <p:nvPr/>
        </p:nvSpPr>
        <p:spPr bwMode="auto">
          <a:xfrm>
            <a:off x="1147763" y="925513"/>
            <a:ext cx="30718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品读经典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114425" y="1963738"/>
            <a:ext cx="9953625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88872" anchor="ctr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这熙凤携着黛玉的手，上下细细打量一回，便仍送至贾母身边坐下，因笑道：“</a:t>
            </a:r>
            <a:r>
              <a:rPr lang="zh-CN" altLang="en-US" sz="32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天下真有这样标致人儿！我今天才算看见了！况且这通身的气派竟不像老祖宗的外孙女儿，竟是个嫡亲的孙女儿似的。怨不得老祖宗天天嘴里心里放不下。一直可怜我这妹妹这么命苦：怎么姑妈偏就去世了呢！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”说着，便用手帕拭泪。</a:t>
            </a:r>
            <a:endParaRPr lang="en-US" altLang="zh-CN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       ---《</a:t>
            </a: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林黛玉进贾府</a:t>
            </a:r>
            <a:r>
              <a:rPr lang="en-US" altLang="zh-CN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98513" y="1711325"/>
            <a:ext cx="30003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FFFF"/>
                </a:solidFill>
              </a:ln>
              <a:solidFill>
                <a:srgbClr val="FFFFFF"/>
              </a:solidFill>
            </a:endParaRPr>
          </a:p>
        </p:txBody>
      </p:sp>
      <p:sp>
        <p:nvSpPr>
          <p:cNvPr id="70659" name="Text Box 4"/>
          <p:cNvSpPr txBox="1">
            <a:spLocks noChangeArrowheads="1"/>
          </p:cNvSpPr>
          <p:nvPr/>
        </p:nvSpPr>
        <p:spPr bwMode="auto">
          <a:xfrm>
            <a:off x="957263" y="887413"/>
            <a:ext cx="2741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阅读经典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519707" y="2550016"/>
            <a:ext cx="9922181" cy="2726539"/>
            <a:chOff x="581225" y="2286848"/>
            <a:chExt cx="10708492" cy="2683186"/>
          </a:xfrm>
          <a:scene3d>
            <a:camera prst="perspectiveRight"/>
            <a:lightRig rig="threePt" dir="t"/>
          </a:scene3d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8580431" y="2356834"/>
              <a:ext cx="2709286" cy="26132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5836444" y="2307281"/>
              <a:ext cx="2746683" cy="264927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581225" y="2298128"/>
              <a:ext cx="2756074" cy="265832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/>
              </a:extLst>
            </a:blip>
            <a:stretch>
              <a:fillRect/>
            </a:stretch>
          </p:blipFill>
          <p:spPr>
            <a:xfrm>
              <a:off x="3174472" y="2286848"/>
              <a:ext cx="2781845" cy="268318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931275" y="106521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8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08969" y="783771"/>
            <a:ext cx="10486603" cy="5411755"/>
          </a:xfrm>
          <a:prstGeom prst="rect">
            <a:avLst/>
          </a:prstGeom>
          <a:effectLst>
            <a:softEdge rad="749300"/>
          </a:effectLst>
        </p:spPr>
      </p:pic>
      <p:sp>
        <p:nvSpPr>
          <p:cNvPr id="3" name="文本框 2"/>
          <p:cNvSpPr txBox="1"/>
          <p:nvPr/>
        </p:nvSpPr>
        <p:spPr>
          <a:xfrm>
            <a:off x="3387725" y="2501900"/>
            <a:ext cx="5475288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>
              <a:defRPr/>
            </a:pPr>
            <a:r>
              <a:rPr lang="zh-CN" altLang="en-US" sz="90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欢迎指导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020763" y="1489075"/>
            <a:ext cx="6650037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endParaRPr lang="zh-CN" altLang="en-US" sz="36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为了拾一些钉子，我累弯了腰！</a:t>
            </a:r>
          </a:p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泼留希金</a:t>
            </a:r>
            <a:endParaRPr lang="en-US" altLang="zh-CN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  《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死魂灵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2500"/>
              </a:lnSpc>
            </a:pPr>
            <a:endParaRPr lang="zh-CN" altLang="en-US" sz="36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87463" y="4281488"/>
            <a:ext cx="6573837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为了省钱，我宁愿吃马饲料！</a:t>
            </a:r>
          </a:p>
          <a:p>
            <a:pPr>
              <a:lnSpc>
                <a:spcPts val="3800"/>
              </a:lnSpc>
            </a:pP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阿巴贡</a:t>
            </a:r>
            <a:endParaRPr lang="en-US" altLang="zh-CN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ts val="3800"/>
              </a:lnSpc>
            </a:pP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                     《</a:t>
            </a:r>
            <a:r>
              <a:rPr lang="zh-CN" altLang="en-US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悭吝人</a:t>
            </a:r>
            <a:r>
              <a:rPr lang="en-US" altLang="zh-CN" sz="28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》</a:t>
            </a:r>
            <a:endParaRPr lang="zh-CN" altLang="en-US" sz="28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Picture 3" descr="死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065826" y="1166966"/>
            <a:ext cx="2552131" cy="19877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  <p:pic>
        <p:nvPicPr>
          <p:cNvPr id="7" name="Picture 1026" descr="悭吝人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8413842" y="3851280"/>
            <a:ext cx="2204115" cy="20727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6677745" y="1525085"/>
            <a:ext cx="4747414" cy="2481817"/>
          </a:xfrm>
          <a:prstGeom prst="rect">
            <a:avLst/>
          </a:prstGeom>
          <a:noFill/>
          <a:ln>
            <a:noFill/>
          </a:ln>
          <a:effectLst>
            <a:outerShdw dist="38100" sx="1000" sy="1000" algn="tl" rotWithShape="0">
              <a:prstClr val="black"/>
            </a:outerShdw>
            <a:reflection blurRad="6350" stA="50000" endA="300" endPos="55500" dist="101600" dir="5400000" sy="-100000" algn="bl" rotWithShape="0"/>
            <a:softEdge rad="76200"/>
          </a:effec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957513" y="2065338"/>
            <a:ext cx="35623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多方辅助的“说”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981325" y="2713038"/>
            <a:ext cx="35433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隶书" panose="02010509060101010101" pitchFamily="49" charset="-122"/>
                <a:ea typeface="隶书" panose="02010509060101010101" pitchFamily="49" charset="-122"/>
              </a:rPr>
              <a:t>个性鲜明的“说”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2986088" y="3360738"/>
            <a:ext cx="3548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形象生动的“说”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57513" y="1403350"/>
            <a:ext cx="35623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灵活多变的“说”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49363" y="21891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chemeClr val="bg1"/>
                </a:solidFill>
              </a:ln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554163" y="1704975"/>
            <a:ext cx="9329737" cy="3711575"/>
            <a:chOff x="1554162" y="1705594"/>
            <a:chExt cx="9329738" cy="3710464"/>
          </a:xfrm>
        </p:grpSpPr>
        <p:sp>
          <p:nvSpPr>
            <p:cNvPr id="54282" name="Rectangle 1"/>
            <p:cNvSpPr>
              <a:spLocks noChangeArrowheads="1"/>
            </p:cNvSpPr>
            <p:nvPr/>
          </p:nvSpPr>
          <p:spPr bwMode="auto">
            <a:xfrm>
              <a:off x="1554162" y="1705594"/>
              <a:ext cx="9135304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algn="just" defTabSz="914400">
                <a:lnSpc>
                  <a:spcPts val="3800"/>
                </a:lnSpc>
                <a:spcBef>
                  <a:spcPct val="2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   </a:t>
              </a:r>
              <a:r>
                <a:rPr lang="zh-CN" altLang="en-US" sz="2800" b="1">
                  <a:latin typeface="隶书" pitchFamily="49" charset="-122"/>
                  <a:ea typeface="隶书" pitchFamily="49" charset="-122"/>
                </a:rPr>
                <a:t>妈妈轻轻地摸了摸我的额头，心疼地说：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“瞧你，这两天人都瘦了。以后可得注意保暖，不能再感冒了！”</a:t>
              </a:r>
            </a:p>
          </p:txBody>
        </p:sp>
        <p:sp>
          <p:nvSpPr>
            <p:cNvPr id="54283" name="Rectangle 1"/>
            <p:cNvSpPr>
              <a:spLocks noChangeArrowheads="1"/>
            </p:cNvSpPr>
            <p:nvPr/>
          </p:nvSpPr>
          <p:spPr bwMode="auto">
            <a:xfrm>
              <a:off x="1563374" y="3015278"/>
              <a:ext cx="9126092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algn="just" defTabSz="914400" eaLnBrk="0" hangingPunct="0">
                <a:lnSpc>
                  <a:spcPts val="3800"/>
                </a:lnSpc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  <a:sym typeface="Times New Roman" pitchFamily="18" charset="0"/>
                </a:rPr>
                <a:t>  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“瞧你，这两天都瘦了。以后可得注意保暖，不能再感冒了！”</a:t>
              </a:r>
              <a:r>
                <a:rPr lang="zh-CN" altLang="en-US" sz="2800" b="1">
                  <a:latin typeface="隶书" pitchFamily="49" charset="-122"/>
                  <a:ea typeface="隶书" pitchFamily="49" charset="-122"/>
                </a:rPr>
                <a:t>妈妈轻轻地摸了摸我的额头，心疼地说。</a:t>
              </a:r>
            </a:p>
          </p:txBody>
        </p:sp>
        <p:sp>
          <p:nvSpPr>
            <p:cNvPr id="54284" name="Rectangle 1"/>
            <p:cNvSpPr>
              <a:spLocks noChangeArrowheads="1"/>
            </p:cNvSpPr>
            <p:nvPr/>
          </p:nvSpPr>
          <p:spPr bwMode="auto">
            <a:xfrm>
              <a:off x="1697081" y="4349099"/>
              <a:ext cx="9186819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defTabSz="914400" eaLnBrk="0" hangingPunct="0">
                <a:lnSpc>
                  <a:spcPts val="3800"/>
                </a:lnSpc>
                <a:buFont typeface="Arial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  <a:sym typeface="Times New Roman" pitchFamily="18" charset="0"/>
                </a:rPr>
                <a:t> 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“瞧你，这两天人都瘦了。”</a:t>
              </a:r>
              <a:r>
                <a:rPr lang="zh-CN" altLang="en-US" sz="2800" b="1">
                  <a:latin typeface="隶书" pitchFamily="49" charset="-122"/>
                  <a:ea typeface="隶书" pitchFamily="49" charset="-122"/>
                </a:rPr>
                <a:t>妈妈轻轻地摸了摸我的额头，心疼地说</a:t>
              </a:r>
              <a:r>
                <a:rPr lang="en-US" altLang="zh-CN" sz="2800" b="1">
                  <a:latin typeface="隶书" pitchFamily="49" charset="-122"/>
                  <a:ea typeface="隶书" pitchFamily="49" charset="-122"/>
                </a:rPr>
                <a:t>,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“以后可得注意保暖，不能再感冒了！”</a:t>
              </a:r>
            </a:p>
          </p:txBody>
        </p:sp>
      </p:grp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416800" y="984250"/>
            <a:ext cx="3273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变换“说”的位置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300163" y="1495425"/>
            <a:ext cx="4314825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77" name="Text Box 7"/>
          <p:cNvSpPr txBox="1">
            <a:spLocks noChangeArrowheads="1"/>
          </p:cNvSpPr>
          <p:nvPr/>
        </p:nvSpPr>
        <p:spPr bwMode="auto">
          <a:xfrm>
            <a:off x="1300163" y="752475"/>
            <a:ext cx="4314825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灵活多变的“说”</a:t>
            </a: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554163" y="1704975"/>
            <a:ext cx="9329737" cy="3711575"/>
            <a:chOff x="1554162" y="1705594"/>
            <a:chExt cx="9329738" cy="3710464"/>
          </a:xfrm>
        </p:grpSpPr>
        <p:sp>
          <p:nvSpPr>
            <p:cNvPr id="54279" name="Rectangle 1"/>
            <p:cNvSpPr>
              <a:spLocks noChangeArrowheads="1"/>
            </p:cNvSpPr>
            <p:nvPr/>
          </p:nvSpPr>
          <p:spPr bwMode="auto">
            <a:xfrm>
              <a:off x="1554162" y="1705594"/>
              <a:ext cx="9135304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algn="just" defTabSz="914400">
                <a:lnSpc>
                  <a:spcPts val="3800"/>
                </a:lnSpc>
                <a:spcBef>
                  <a:spcPct val="20000"/>
                </a:spcBef>
              </a:pPr>
              <a:r>
                <a:rPr lang="zh-CN" altLang="en-US" sz="280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   </a:t>
              </a:r>
              <a:r>
                <a:rPr lang="zh-CN" altLang="en-US" sz="2800" b="1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妈妈轻轻地摸了摸我的额头，心疼地说：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“瞧你，这两天人都瘦了。以后可得注意保暖，不能再感冒了！”</a:t>
              </a:r>
            </a:p>
          </p:txBody>
        </p:sp>
        <p:sp>
          <p:nvSpPr>
            <p:cNvPr id="54280" name="Rectangle 1"/>
            <p:cNvSpPr>
              <a:spLocks noChangeArrowheads="1"/>
            </p:cNvSpPr>
            <p:nvPr/>
          </p:nvSpPr>
          <p:spPr bwMode="auto">
            <a:xfrm>
              <a:off x="1563374" y="3015278"/>
              <a:ext cx="9126092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algn="just" defTabSz="914400" eaLnBrk="0" hangingPunct="0">
                <a:lnSpc>
                  <a:spcPts val="3800"/>
                </a:lnSpc>
                <a:buFont typeface="Arial" charset="0"/>
                <a:buNone/>
              </a:pP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  <a:sym typeface="Times New Roman" pitchFamily="18" charset="0"/>
                </a:rPr>
                <a:t>  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“瞧你，这两天都瘦了。以后可得注意保暖，不能再感冒了！”</a:t>
              </a:r>
              <a:r>
                <a:rPr lang="zh-CN" altLang="en-US" sz="2800" b="1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妈妈轻轻地摸了摸我的额头，心疼地说。</a:t>
              </a:r>
            </a:p>
          </p:txBody>
        </p:sp>
        <p:sp>
          <p:nvSpPr>
            <p:cNvPr id="54281" name="Rectangle 1"/>
            <p:cNvSpPr>
              <a:spLocks noChangeArrowheads="1"/>
            </p:cNvSpPr>
            <p:nvPr/>
          </p:nvSpPr>
          <p:spPr bwMode="auto">
            <a:xfrm>
              <a:off x="1697081" y="4349099"/>
              <a:ext cx="9186819" cy="10669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indent="177800" defTabSz="914400" eaLnBrk="0" hangingPunct="0">
                <a:lnSpc>
                  <a:spcPts val="3800"/>
                </a:lnSpc>
                <a:buFont typeface="Arial" charset="0"/>
                <a:buNone/>
              </a:pPr>
              <a:r>
                <a:rPr lang="en-US" altLang="zh-CN" sz="2800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  <a:sym typeface="Times New Roman" pitchFamily="18" charset="0"/>
                </a:rPr>
                <a:t> 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“瞧你，这两天人都瘦了。”</a:t>
              </a:r>
              <a:r>
                <a:rPr lang="zh-CN" altLang="en-US" sz="2800" b="1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妈妈轻轻地摸了摸我的额头，心疼地说</a:t>
              </a:r>
              <a:r>
                <a:rPr lang="en-US" altLang="zh-CN" sz="2800" b="1">
                  <a:solidFill>
                    <a:srgbClr val="FF0000"/>
                  </a:solidFill>
                  <a:latin typeface="隶书" pitchFamily="49" charset="-122"/>
                  <a:ea typeface="隶书" pitchFamily="49" charset="-122"/>
                </a:rPr>
                <a:t>,</a:t>
              </a:r>
              <a:r>
                <a:rPr lang="zh-CN" altLang="en-US" sz="2800">
                  <a:solidFill>
                    <a:srgbClr val="000000"/>
                  </a:solidFill>
                  <a:latin typeface="隶书" pitchFamily="49" charset="-122"/>
                  <a:ea typeface="隶书" pitchFamily="49" charset="-122"/>
                </a:rPr>
                <a:t>“以后可得注意保暖，不能再感冒了！”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7890" name="Rectangle 3"/>
          <p:cNvSpPr>
            <a:spLocks noRot="1" noChangeArrowheads="1"/>
          </p:cNvSpPr>
          <p:nvPr/>
        </p:nvSpPr>
        <p:spPr bwMode="auto">
          <a:xfrm>
            <a:off x="1042988" y="808038"/>
            <a:ext cx="9748837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马修：</a:t>
            </a:r>
            <a:r>
              <a:rPr lang="zh-CN" altLang="en-US" sz="3200" b="1" kern="0" dirty="0">
                <a:latin typeface="隶书" panose="02010509060101010101" pitchFamily="49" charset="-122"/>
                <a:ea typeface="隶书" panose="02010509060101010101" pitchFamily="49" charset="-122"/>
              </a:rPr>
              <a:t>你在干什么？   </a:t>
            </a:r>
            <a:endParaRPr lang="en-US" altLang="zh-CN" sz="3200" b="1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小孩：</a:t>
            </a:r>
            <a:r>
              <a:rPr lang="zh-CN" altLang="en-US" sz="3200" b="1" kern="0" dirty="0">
                <a:latin typeface="隶书" panose="02010509060101010101" pitchFamily="49" charset="-122"/>
                <a:ea typeface="隶书" panose="02010509060101010101" pitchFamily="49" charset="-122"/>
              </a:rPr>
              <a:t>我正在等着星期六。我的父亲会来这里接我。   </a:t>
            </a:r>
            <a:endParaRPr lang="en-US" altLang="zh-CN" sz="3200" b="1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马修：</a:t>
            </a:r>
            <a:r>
              <a:rPr lang="zh-CN" altLang="en-US" sz="3200" b="1" kern="0" dirty="0">
                <a:latin typeface="隶书" panose="02010509060101010101" pitchFamily="49" charset="-122"/>
                <a:ea typeface="隶书" panose="02010509060101010101" pitchFamily="49" charset="-122"/>
              </a:rPr>
              <a:t>但是今天不是星期六。  </a:t>
            </a:r>
            <a:endParaRPr lang="en-US" altLang="zh-CN" sz="3200" b="1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（佩皮诺的执着等待是有道理的，马修被解雇那天，正是一个星期六。马修离开的时候</a:t>
            </a:r>
            <a:r>
              <a:rPr lang="en-US" altLang="zh-CN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除了美好的回忆</a:t>
            </a:r>
            <a:r>
              <a:rPr lang="en-US" altLang="zh-CN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还带走了小佩皮诺</a:t>
            </a:r>
            <a:r>
              <a:rPr lang="en-US" altLang="zh-CN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.....</a:t>
            </a:r>
            <a:r>
              <a:rPr lang="zh-CN" altLang="en-US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kern="0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</a:t>
            </a:r>
            <a:r>
              <a:rPr lang="en-US" altLang="zh-CN" sz="2400" b="1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---《</a:t>
            </a:r>
            <a:r>
              <a:rPr lang="zh-CN" altLang="en-US" sz="2400" b="1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放牛班的春天</a:t>
            </a:r>
            <a:r>
              <a:rPr lang="en-US" altLang="zh-CN" sz="2400" b="1" kern="0" dirty="0">
                <a:solidFill>
                  <a:srgbClr val="49494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b="1" kern="0" dirty="0">
              <a:solidFill>
                <a:srgbClr val="49494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l="25955" t="5177" r="20050" b="3267"/>
          <a:stretch/>
        </p:blipFill>
        <p:spPr>
          <a:xfrm>
            <a:off x="4506560" y="4093355"/>
            <a:ext cx="2844083" cy="1790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87463" y="4093355"/>
            <a:ext cx="2788913" cy="1790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/>
            </a:extLst>
          </a:blip>
          <a:srcRect l="10118" t="11689" r="10347" b="12101"/>
          <a:stretch/>
        </p:blipFill>
        <p:spPr>
          <a:xfrm>
            <a:off x="7765960" y="4093355"/>
            <a:ext cx="2962141" cy="1790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37890" name="Rectangle 3"/>
          <p:cNvSpPr>
            <a:spLocks noRot="1" noChangeArrowheads="1"/>
          </p:cNvSpPr>
          <p:nvPr/>
        </p:nvSpPr>
        <p:spPr bwMode="auto">
          <a:xfrm>
            <a:off x="3502025" y="2017713"/>
            <a:ext cx="768191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en-US" altLang="zh-CN" sz="3200">
                <a:latin typeface="隶书" pitchFamily="49" charset="-122"/>
                <a:ea typeface="隶书" pitchFamily="49" charset="-122"/>
              </a:rPr>
              <a:t>    “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我来了！”我一面</a:t>
            </a: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应着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，一面跟着他们跑。</a:t>
            </a:r>
          </a:p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 “如果你想呆在那里，就呆着好了。”有个孩子</a:t>
            </a: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嘲笑道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。</a:t>
            </a:r>
          </a:p>
          <a:p>
            <a:pPr marL="285750" indent="-285750">
              <a:lnSpc>
                <a:spcPts val="30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---《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走一步，再走一步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87463" y="2176463"/>
            <a:ext cx="2108261" cy="31386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Rectangle 3"/>
          <p:cNvSpPr>
            <a:spLocks noRot="1" noChangeArrowheads="1"/>
          </p:cNvSpPr>
          <p:nvPr/>
        </p:nvSpPr>
        <p:spPr bwMode="auto">
          <a:xfrm>
            <a:off x="3502025" y="2017713"/>
            <a:ext cx="768191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en-US" altLang="zh-CN" sz="3200">
                <a:latin typeface="隶书" pitchFamily="49" charset="-122"/>
                <a:ea typeface="隶书" pitchFamily="49" charset="-122"/>
              </a:rPr>
              <a:t>    “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我来了！”我一面</a:t>
            </a:r>
            <a:r>
              <a:rPr lang="zh-CN" altLang="en-US" sz="3200" b="1">
                <a:solidFill>
                  <a:srgbClr val="F6168B"/>
                </a:solidFill>
                <a:latin typeface="隶书" pitchFamily="49" charset="-122"/>
                <a:ea typeface="隶书" pitchFamily="49" charset="-122"/>
              </a:rPr>
              <a:t>应着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，一面跟着他们跑。</a:t>
            </a:r>
          </a:p>
          <a:p>
            <a:pPr marL="285750" indent="-285750">
              <a:lnSpc>
                <a:spcPts val="42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 “如果你想呆在那里，就呆着好了。”有个孩子</a:t>
            </a:r>
            <a:r>
              <a:rPr lang="zh-CN" altLang="en-US" sz="3200" b="1">
                <a:solidFill>
                  <a:srgbClr val="F6168B"/>
                </a:solidFill>
                <a:latin typeface="隶书" pitchFamily="49" charset="-122"/>
                <a:ea typeface="隶书" pitchFamily="49" charset="-122"/>
              </a:rPr>
              <a:t>嘲笑道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。</a:t>
            </a:r>
          </a:p>
          <a:p>
            <a:pPr marL="285750" indent="-285750">
              <a:lnSpc>
                <a:spcPts val="3000"/>
              </a:lnSpc>
              <a:spcBef>
                <a:spcPct val="20000"/>
              </a:spcBef>
              <a:spcAft>
                <a:spcPts val="1800"/>
              </a:spcAft>
              <a:buClr>
                <a:schemeClr val="accent1"/>
              </a:buClr>
              <a:buSzPct val="115000"/>
              <a:buFont typeface="Arial" charset="0"/>
              <a:buNone/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            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---《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走一步，再走一步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》</a:t>
            </a:r>
          </a:p>
        </p:txBody>
      </p:sp>
      <p:sp>
        <p:nvSpPr>
          <p:cNvPr id="56325" name="Text Box 7"/>
          <p:cNvSpPr txBox="1">
            <a:spLocks noChangeArrowheads="1"/>
          </p:cNvSpPr>
          <p:nvPr/>
        </p:nvSpPr>
        <p:spPr bwMode="auto">
          <a:xfrm>
            <a:off x="7534275" y="1060450"/>
            <a:ext cx="36496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给“说”换一个词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57346" name="Rectangle 3"/>
          <p:cNvSpPr>
            <a:spLocks noRot="1" noChangeArrowheads="1"/>
          </p:cNvSpPr>
          <p:nvPr/>
        </p:nvSpPr>
        <p:spPr bwMode="auto">
          <a:xfrm>
            <a:off x="1050925" y="1582738"/>
            <a:ext cx="8485188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质问，指责，询问，吼叫，嘀嘀咕咕，</a:t>
            </a:r>
            <a:endParaRPr lang="en-US" altLang="zh-CN" sz="32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低吟，喃喃自语，语无伦次，抱怨，</a:t>
            </a:r>
          </a:p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叮嘱，附和，喋喋不休，支支吾吾，</a:t>
            </a:r>
          </a:p>
          <a:p>
            <a:pPr marL="285750" indent="-285750" algn="just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 charset="0"/>
              <a:buNone/>
            </a:pPr>
            <a:r>
              <a:rPr lang="zh-CN" altLang="en-US" sz="32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  赞叹，唠叨，嘟囔</a:t>
            </a:r>
            <a:r>
              <a:rPr lang="en-US" altLang="zh-CN" sz="3200">
                <a:solidFill>
                  <a:srgbClr val="000000"/>
                </a:solidFill>
                <a:latin typeface="方正舒体"/>
                <a:ea typeface="方正舒体"/>
                <a:cs typeface="方正舒体"/>
              </a:rPr>
              <a:t>······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8095787" y="3974996"/>
            <a:ext cx="2525287" cy="1893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1352550" y="701675"/>
            <a:ext cx="36496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给“说”换一个词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042245" y="3891190"/>
            <a:ext cx="4411601" cy="2248977"/>
          </a:xfrm>
          <a:prstGeom prst="rect">
            <a:avLst/>
          </a:prstGeom>
          <a:effectLst>
            <a:softEdge rad="698500"/>
          </a:effectLst>
        </p:spPr>
      </p:pic>
      <p:sp>
        <p:nvSpPr>
          <p:cNvPr id="6" name="矩形 5"/>
          <p:cNvSpPr/>
          <p:nvPr/>
        </p:nvSpPr>
        <p:spPr>
          <a:xfrm>
            <a:off x="1287463" y="2176463"/>
            <a:ext cx="9634537" cy="48895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7463" y="2025650"/>
            <a:ext cx="8270875" cy="3246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r>
              <a:rPr lang="en-US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“站住，作业补完了吗，就想往家跑？”</a:t>
            </a:r>
            <a:r>
              <a:rPr lang="zh-CN" altLang="zh-CN" sz="32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老师上前两步，张开双臂拦住了他。</a:t>
            </a:r>
            <a:endParaRPr lang="en-US" altLang="zh-CN" sz="3200" b="1" kern="1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endParaRPr lang="zh-CN" altLang="zh-CN" sz="3200" b="1" kern="1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r>
              <a:rPr lang="en-US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lang="zh-CN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“站住，作业补完了吗，就想往家跑？”</a:t>
            </a:r>
            <a:r>
              <a:rPr lang="zh-CN" altLang="zh-CN" sz="3200" b="1" kern="1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老师往走廊中间一横，一把抓住了他。</a:t>
            </a:r>
          </a:p>
          <a:p>
            <a:pPr indent="276225" algn="just">
              <a:lnSpc>
                <a:spcPts val="4100"/>
              </a:lnSpc>
              <a:spcAft>
                <a:spcPts val="0"/>
              </a:spcAft>
              <a:defRPr/>
            </a:pPr>
            <a:r>
              <a:rPr lang="en-US" altLang="zh-CN" sz="3200" kern="100" dirty="0">
                <a:latin typeface="隶书" panose="02010509060101010101" pitchFamily="49" charset="-122"/>
                <a:ea typeface="隶书" panose="02010509060101010101" pitchFamily="49" charset="-122"/>
              </a:rPr>
              <a:t>        </a:t>
            </a:r>
            <a:endParaRPr lang="zh-CN" altLang="zh-CN" sz="3200" kern="1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36650" y="1354138"/>
            <a:ext cx="4778375" cy="11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73" name="Text Box 4"/>
          <p:cNvSpPr txBox="1">
            <a:spLocks noChangeArrowheads="1"/>
          </p:cNvSpPr>
          <p:nvPr/>
        </p:nvSpPr>
        <p:spPr bwMode="auto">
          <a:xfrm>
            <a:off x="1123950" y="639763"/>
            <a:ext cx="40703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多方辅助的“说”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1_环保">
  <a:themeElements>
    <a:clrScheme name="1_环保 1">
      <a:dk1>
        <a:srgbClr val="000000"/>
      </a:dk1>
      <a:lt1>
        <a:srgbClr val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FFFFFF"/>
      </a:accent3>
      <a:accent4>
        <a:srgbClr val="000000"/>
      </a:accent4>
      <a:accent5>
        <a:srgbClr val="C1CAAC"/>
      </a:accent5>
      <a:accent6>
        <a:srgbClr val="358865"/>
      </a:accent6>
      <a:hlink>
        <a:srgbClr val="A8BF4D"/>
      </a:hlink>
      <a:folHlink>
        <a:srgbClr val="B4CA80"/>
      </a:folHlink>
    </a:clrScheme>
    <a:fontScheme name="1_环保">
      <a:majorFont>
        <a:latin typeface="Garamond"/>
        <a:ea typeface="宋体"/>
        <a:cs typeface=""/>
      </a:majorFont>
      <a:minorFont>
        <a:latin typeface="Garamon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环保 1">
        <a:dk1>
          <a:srgbClr val="000000"/>
        </a:dk1>
        <a:lt1>
          <a:srgbClr val="FFFFFF"/>
        </a:lt1>
        <a:dk2>
          <a:srgbClr val="212121"/>
        </a:dk2>
        <a:lt2>
          <a:srgbClr val="DADADA"/>
        </a:lt2>
        <a:accent1>
          <a:srgbClr val="83992A"/>
        </a:accent1>
        <a:accent2>
          <a:srgbClr val="3C9770"/>
        </a:accent2>
        <a:accent3>
          <a:srgbClr val="FFFFFF"/>
        </a:accent3>
        <a:accent4>
          <a:srgbClr val="000000"/>
        </a:accent4>
        <a:accent5>
          <a:srgbClr val="C1CAAC"/>
        </a:accent5>
        <a:accent6>
          <a:srgbClr val="358865"/>
        </a:accent6>
        <a:hlink>
          <a:srgbClr val="A8BF4D"/>
        </a:hlink>
        <a:folHlink>
          <a:srgbClr val="B4CA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A000120150407A23KPBG</Template>
  <TotalTime>2020</TotalTime>
  <Words>1898</Words>
  <Application>Microsoft Office PowerPoint</Application>
  <PresentationFormat>自定义</PresentationFormat>
  <Paragraphs>110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33</vt:i4>
      </vt:variant>
      <vt:variant>
        <vt:lpstr>幻灯片标题</vt:lpstr>
      </vt:variant>
      <vt:variant>
        <vt:i4>22</vt:i4>
      </vt:variant>
    </vt:vector>
  </HeadingPairs>
  <TitlesOfParts>
    <vt:vector size="64" baseType="lpstr">
      <vt:lpstr>Arial</vt:lpstr>
      <vt:lpstr>宋体</vt:lpstr>
      <vt:lpstr>Garamond</vt:lpstr>
      <vt:lpstr>Calibri</vt:lpstr>
      <vt:lpstr>隶书</vt:lpstr>
      <vt:lpstr>方正舒体</vt:lpstr>
      <vt:lpstr>Times New Roman</vt:lpstr>
      <vt:lpstr>黑体</vt:lpstr>
      <vt:lpstr>楷体</vt:lpstr>
      <vt:lpstr>环保</vt:lpstr>
      <vt:lpstr>1_环保</vt:lpstr>
      <vt:lpstr>2_环保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2_环保</vt:lpstr>
      <vt:lpstr>人物的语言描写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微软用户</cp:lastModifiedBy>
  <cp:revision>370</cp:revision>
  <dcterms:created xsi:type="dcterms:W3CDTF">2015-05-21T02:13:12Z</dcterms:created>
  <dcterms:modified xsi:type="dcterms:W3CDTF">2016-10-02T11:22:47Z</dcterms:modified>
</cp:coreProperties>
</file>