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70" r:id="rId4"/>
    <p:sldMasterId id="2147483683" r:id="rId5"/>
    <p:sldMasterId id="2147483696" r:id="rId6"/>
    <p:sldMasterId id="2147483709" r:id="rId7"/>
    <p:sldMasterId id="2147483722" r:id="rId8"/>
  </p:sldMasterIdLst>
  <p:notesMasterIdLst>
    <p:notesMasterId r:id="rId33"/>
  </p:notesMasterIdLst>
  <p:sldIdLst>
    <p:sldId id="816" r:id="rId9"/>
    <p:sldId id="817" r:id="rId10"/>
    <p:sldId id="947" r:id="rId11"/>
    <p:sldId id="818" r:id="rId12"/>
    <p:sldId id="822" r:id="rId13"/>
    <p:sldId id="878" r:id="rId14"/>
    <p:sldId id="883" r:id="rId15"/>
    <p:sldId id="929" r:id="rId16"/>
    <p:sldId id="825" r:id="rId17"/>
    <p:sldId id="827" r:id="rId18"/>
    <p:sldId id="970" r:id="rId19"/>
    <p:sldId id="901" r:id="rId20"/>
    <p:sldId id="933" r:id="rId21"/>
    <p:sldId id="948" r:id="rId22"/>
    <p:sldId id="904" r:id="rId23"/>
    <p:sldId id="906" r:id="rId24"/>
    <p:sldId id="908" r:id="rId25"/>
    <p:sldId id="909" r:id="rId26"/>
    <p:sldId id="918" r:id="rId27"/>
    <p:sldId id="969" r:id="rId28"/>
    <p:sldId id="919" r:id="rId29"/>
    <p:sldId id="835" r:id="rId30"/>
    <p:sldId id="838" r:id="rId31"/>
    <p:sldId id="983" r:id="rId32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FFFF"/>
    <a:srgbClr val="FF0000"/>
    <a:srgbClr val="FF3300"/>
    <a:srgbClr val="FFFF00"/>
    <a:srgbClr val="008000"/>
    <a:srgbClr val="66FF33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94580"/>
  </p:normalViewPr>
  <p:slideViewPr>
    <p:cSldViewPr showGuides="1">
      <p:cViewPr varScale="1">
        <p:scale>
          <a:sx n="70" d="100"/>
          <a:sy n="70" d="100"/>
        </p:scale>
        <p:origin x="-852" y="-90"/>
      </p:cViewPr>
      <p:guideLst>
        <p:guide orient="horz" pos="2219"/>
        <p:guide pos="2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253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3088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/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44" y="3565525"/>
            <a:ext cx="8139113" cy="801370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581225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502444" y="1508125"/>
            <a:ext cx="8139113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dirty="0"/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30079" y="727710"/>
            <a:ext cx="2948940" cy="1115060"/>
          </a:xfrm>
        </p:spPr>
        <p:txBody>
          <a:bodyPr anchor="ctr" anchorCtr="0"/>
          <a:lstStyle>
            <a:lvl1pPr>
              <a:defRPr sz="2400"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3853815" y="727710"/>
            <a:ext cx="4629150" cy="5403215"/>
          </a:xfrm>
        </p:spPr>
        <p:txBody>
          <a:bodyPr/>
          <a:lstStyle>
            <a:lvl1pPr>
              <a:defRPr sz="1800">
                <a:latin typeface="+mn-ea"/>
                <a:ea typeface="+mn-ea"/>
              </a:defRPr>
            </a:lvl1pPr>
            <a:lvl2pPr marL="342900" indent="0">
              <a:buNone/>
              <a:defRPr sz="18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 smtClean="0"/>
              <a:t>单击此处编辑正文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630079" y="2239645"/>
            <a:ext cx="2948940" cy="3891915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>
                <a:latin typeface="+mn-ea"/>
                <a:ea typeface="+mn-ea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>
              <a:sym typeface="+mn-ea"/>
            </a:endParaRPr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502444" y="5605145"/>
            <a:ext cx="8139113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trike="noStrike" noProof="1"/>
              <a:t>单击此处编辑正文</a:t>
            </a:r>
            <a:endParaRPr lang="zh-CN" altLang="en-US" strike="noStrike" noProof="1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502444" y="641350"/>
            <a:ext cx="8139113" cy="455612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7334" cy="686816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350996" y="565150"/>
            <a:ext cx="4050030" cy="57277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4715828" y="565150"/>
            <a:ext cx="4050030" cy="57277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</a:t>
            </a:r>
            <a:r>
              <a:rPr strike="noStrike" noProof="1">
                <a:sym typeface="+mn-ea"/>
              </a:rPr>
              <a:t>正文</a:t>
            </a:r>
            <a:endParaRPr strike="noStrike" noProof="1" dirty="0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623591"/>
            <a:ext cx="8139178" cy="899167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defRPr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5" Type="http://schemas.openxmlformats.org/officeDocument/2006/relationships/theme" Target="../theme/theme2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5" Type="http://schemas.openxmlformats.org/officeDocument/2006/relationships/theme" Target="../theme/theme4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5" Type="http://schemas.openxmlformats.org/officeDocument/2006/relationships/theme" Target="../theme/theme6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30" name="标题 7"/>
          <p:cNvSpPr>
            <a:spLocks noGrp="1"/>
          </p:cNvSpPr>
          <p:nvPr>
            <p:ph type="title"/>
          </p:nvPr>
        </p:nvSpPr>
        <p:spPr>
          <a:xfrm>
            <a:off x="501650" y="581025"/>
            <a:ext cx="814070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 anchorCtr="0"/>
          <a:p>
            <a:pPr lvl="0"/>
            <a:r>
              <a:rPr lang="zh-CN" altLang="zh-CN" dirty="0"/>
              <a:t>单击此处编辑标题</a:t>
            </a:r>
            <a:endParaRPr lang="zh-CN" altLang="zh-CN" dirty="0"/>
          </a:p>
        </p:txBody>
      </p:sp>
      <p:sp>
        <p:nvSpPr>
          <p:cNvPr id="1031" name="文本占位符 8"/>
          <p:cNvSpPr>
            <a:spLocks noGrp="1"/>
          </p:cNvSpPr>
          <p:nvPr>
            <p:ph type="body"/>
          </p:nvPr>
        </p:nvSpPr>
        <p:spPr>
          <a:xfrm>
            <a:off x="503238" y="1508125"/>
            <a:ext cx="8139112" cy="47498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00"/>
            <a:ext cx="4572000" cy="714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01"/>
            <a:ext cx="4572000" cy="714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01"/>
            <a:ext cx="4572000" cy="714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3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02"/>
            <a:ext cx="4572000" cy="714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02"/>
            <a:ext cx="4572000" cy="714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tretch>
            <a:fillRect/>
          </a:stretch>
        </p:blipFill>
        <p:spPr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901"/>
            <a:ext cx="4572000" cy="7144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3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tretch>
            <a:fillRect/>
          </a:stretch>
        </p:blipFill>
        <p:spPr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buFontTx/>
              <a:buNone/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 panose="020E0502030308020204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anose="05020102010507070707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anose="05020102010507070707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anose="05020102010507070707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anose="050201020105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1588" y="4149725"/>
            <a:ext cx="9144000" cy="1655763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 strike="noStrike" noProof="1">
              <a:solidFill>
                <a:srgbClr val="FFFFFF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23554" name="文本框 4130"/>
          <p:cNvSpPr txBox="1"/>
          <p:nvPr/>
        </p:nvSpPr>
        <p:spPr>
          <a:xfrm>
            <a:off x="160338" y="2538413"/>
            <a:ext cx="8824912" cy="1260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说和做</a:t>
            </a:r>
            <a:r>
              <a:rPr lang="en-US" altLang="zh-CN" sz="4000" b="1">
                <a:latin typeface="宋体" panose="02010600030101010101" pitchFamily="2" charset="-122"/>
              </a:rPr>
              <a:t>——</a:t>
            </a:r>
            <a:endParaRPr lang="en-US" altLang="zh-CN" sz="4000" b="1">
              <a:latin typeface="宋体" panose="02010600030101010101" pitchFamily="2" charset="-122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记闻一多先生言行片段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10"/>
          <p:cNvSpPr/>
          <p:nvPr/>
        </p:nvSpPr>
        <p:spPr>
          <a:xfrm>
            <a:off x="1187450" y="2011680"/>
            <a:ext cx="7004050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Calibri" panose="020F0502020204030204" charset="0"/>
              </a:rPr>
              <a:t>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饭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几乎忘记了吃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贪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的是精神食粮；夜间睡得很少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为了研究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寸阴、分阴。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323850" y="3212465"/>
            <a:ext cx="822261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句中的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楷体" panose="02010600040101010101" pitchFamily="2" charset="-122"/>
              </a:rPr>
              <a:t>贪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楷体" panose="02010600040101010101" pitchFamily="2" charset="-122"/>
              </a:rPr>
              <a:t>惜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两个词体现出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闻一多先生治学的如饥似渴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表现了一个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争分夺秒做研究、竭力谋救国之路、有深沉爱国情感的学者形象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6" name="文本框 3"/>
          <p:cNvSpPr txBox="1"/>
          <p:nvPr/>
        </p:nvSpPr>
        <p:spPr>
          <a:xfrm>
            <a:off x="293688" y="2011680"/>
            <a:ext cx="1204912" cy="606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细节：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文本框 4"/>
          <p:cNvSpPr txBox="1"/>
          <p:nvPr/>
        </p:nvSpPr>
        <p:spPr>
          <a:xfrm>
            <a:off x="251143" y="3212148"/>
            <a:ext cx="2122487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精神追求：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2195830" y="4929823"/>
            <a:ext cx="5208588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凸显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人物精神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品质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Line 4"/>
          <p:cNvSpPr/>
          <p:nvPr/>
        </p:nvSpPr>
        <p:spPr>
          <a:xfrm flipV="1">
            <a:off x="4716145" y="2564765"/>
            <a:ext cx="338455" cy="1841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Line 4"/>
          <p:cNvSpPr/>
          <p:nvPr/>
        </p:nvSpPr>
        <p:spPr>
          <a:xfrm flipV="1">
            <a:off x="5076190" y="3068955"/>
            <a:ext cx="338455" cy="1841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412" grpId="0"/>
      <p:bldP spid="245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文本框 56"/>
          <p:cNvSpPr txBox="1"/>
          <p:nvPr/>
        </p:nvSpPr>
        <p:spPr>
          <a:xfrm>
            <a:off x="408305" y="692150"/>
            <a:ext cx="8410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</a:rPr>
              <a:t>根据老师出示的情境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合理发挥想象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还原闻一多做研究时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的情景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让先生的形象更加鲜活（任务二⑵）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56"/>
          <p:cNvSpPr txBox="1"/>
          <p:nvPr/>
        </p:nvSpPr>
        <p:spPr>
          <a:xfrm>
            <a:off x="467360" y="1628775"/>
            <a:ext cx="8410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800" b="1">
                <a:latin typeface="宋体" panose="02010600030101010101" pitchFamily="2" charset="-122"/>
              </a:rPr>
              <a:t>要求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sz="2800" b="1">
                <a:latin typeface="宋体" panose="02010600030101010101" pitchFamily="2" charset="-122"/>
              </a:rPr>
              <a:t>尽量遵从文本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合理想象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并尝试运用文中的四字短语来表达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56"/>
          <p:cNvSpPr txBox="1"/>
          <p:nvPr/>
        </p:nvSpPr>
        <p:spPr>
          <a:xfrm>
            <a:off x="467360" y="2636520"/>
            <a:ext cx="841057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</a:rPr>
              <a:t>夜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已经深了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可闻一多先生的书房里却还亮着光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只见他（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                                                            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05" y="3067050"/>
            <a:ext cx="81038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</a:rPr>
              <a:t>              </a:t>
            </a:r>
            <a:r>
              <a:rPr lang="zh-CN" altLang="en-US" sz="2800" b="1">
                <a:solidFill>
                  <a:srgbClr val="0000FF"/>
                </a:solidFill>
              </a:rPr>
              <a:t>坐在一把破旧的椅子上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头发凌乱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桌子上堆放着一摞书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手里拿着一支笔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聚</a:t>
            </a:r>
            <a:r>
              <a:rPr lang="zh-CN" altLang="en-US" sz="2800" b="1">
                <a:solidFill>
                  <a:srgbClr val="0000FF"/>
                </a:solidFill>
              </a:rPr>
              <a:t>精会神地看着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时而用笔在书上画、写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时而掩卷长叹或拍手叫绝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时而还望向墙壁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凝神静思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就</a:t>
            </a:r>
            <a:r>
              <a:rPr lang="zh-CN" altLang="en-US" sz="2800" b="1">
                <a:solidFill>
                  <a:srgbClr val="0000FF"/>
                </a:solidFill>
              </a:rPr>
              <a:t>这样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兀兀穷年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7" name="文本框 1"/>
          <p:cNvSpPr txBox="1"/>
          <p:nvPr/>
        </p:nvSpPr>
        <p:spPr>
          <a:xfrm>
            <a:off x="666750" y="1405255"/>
            <a:ext cx="78105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 闻一多作为学者时的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latin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 b="1">
                <a:latin typeface="Times New Roman" panose="02020603050405020304" pitchFamily="18" charset="0"/>
              </a:rPr>
              <a:t>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Times New Roman" panose="02020603050405020304" pitchFamily="18" charset="0"/>
              </a:rPr>
              <a:t>与作为革命家时的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latin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 b="1">
                <a:latin typeface="Times New Roman" panose="02020603050405020304" pitchFamily="18" charset="0"/>
              </a:rPr>
              <a:t>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latin typeface="Times New Roman" panose="02020603050405020304" pitchFamily="18" charset="0"/>
              </a:rPr>
              <a:t>有哪些不同？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彼此</a:t>
            </a:r>
            <a:r>
              <a:rPr lang="en-US" altLang="zh-CN" sz="2800" b="1">
                <a:latin typeface="Times New Roman" panose="02020603050405020304" pitchFamily="18" charset="0"/>
              </a:rPr>
              <a:t>有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无</a:t>
            </a:r>
            <a:r>
              <a:rPr lang="en-US" altLang="zh-CN" sz="2800" b="1">
                <a:latin typeface="Times New Roman" panose="02020603050405020304" pitchFamily="18" charset="0"/>
              </a:rPr>
              <a:t>关联？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r>
              <a:rPr lang="en-US" altLang="zh-CN" sz="2800" b="1">
                <a:latin typeface="Times New Roman" panose="02020603050405020304" pitchFamily="18" charset="0"/>
              </a:rPr>
              <a:t>根据课文内容做简要分析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思考探究一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latin typeface="Times New Roman" panose="02020603050405020304" pitchFamily="18" charset="0"/>
              </a:rPr>
              <a:t>。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9783" y="2788920"/>
            <a:ext cx="4783137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学者：潜心学术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严谨谦虚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做了再说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做了不说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078" y="4197668"/>
            <a:ext cx="4633912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革命家：敢于为人民讲话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对敌人无所畏惧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说了就做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5435918" y="2924810"/>
            <a:ext cx="433388" cy="2244725"/>
          </a:xfrm>
          <a:prstGeom prst="curved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>
              <a:spcBef>
                <a:spcPct val="50000"/>
              </a:spcBef>
            </a:pPr>
            <a:endParaRPr lang="zh-CN" altLang="en-US" sz="2700" b="1" strike="noStrike" noProof="1"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69305" y="3068955"/>
            <a:ext cx="2527300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反映了闻一多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对社会认识的变化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以及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对不同道路的选择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4880" y="5416550"/>
            <a:ext cx="77216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+mn-ea"/>
                <a:sym typeface="宋体" panose="02010600030101010101" pitchFamily="2" charset="-122"/>
              </a:rPr>
              <a:t>他的</a:t>
            </a:r>
            <a:r>
              <a:rPr lang="en-US" altLang="zh-CN" sz="2800" b="1" dirty="0">
                <a:latin typeface="Arial" panose="020B0604020202020204" pitchFamily="34" charset="0"/>
                <a:ea typeface="+mn-ea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ea typeface="+mn-ea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ea typeface="+mn-ea"/>
                <a:sym typeface="+mn-ea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ea typeface="+mn-ea"/>
                <a:sym typeface="宋体" panose="02010600030101010101" pitchFamily="2" charset="-122"/>
              </a:rPr>
              <a:t>“</a:t>
            </a:r>
            <a:r>
              <a:rPr lang="en-US" altLang="zh-CN" sz="2800" b="1">
                <a:ea typeface="+mn-ea"/>
                <a:sym typeface="+mn-ea"/>
              </a:rPr>
              <a:t>做</a:t>
            </a:r>
            <a:r>
              <a:rPr lang="en-US" altLang="zh-CN" sz="2800" b="1" dirty="0">
                <a:latin typeface="Arial" panose="020B0604020202020204" pitchFamily="34" charset="0"/>
                <a:ea typeface="+mn-ea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相互贯通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正是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zh-CN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作为一名卓越的学者、伟大的爱国者、大勇的民主战士的体现</a:t>
            </a:r>
            <a:endParaRPr lang="zh-CN" altLang="zh-CN" sz="28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5" name="文本框 7"/>
          <p:cNvSpPr txBox="1"/>
          <p:nvPr/>
        </p:nvSpPr>
        <p:spPr>
          <a:xfrm>
            <a:off x="666750" y="836295"/>
            <a:ext cx="3305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三、难点突破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" grpId="0" bldLvl="0" animBg="1"/>
      <p:bldP spid="1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89" name="TextBox 7"/>
          <p:cNvSpPr txBox="1"/>
          <p:nvPr/>
        </p:nvSpPr>
        <p:spPr>
          <a:xfrm>
            <a:off x="513080" y="836930"/>
            <a:ext cx="8218170" cy="4559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四、课堂小结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一多画像</a:t>
            </a:r>
            <a:r>
              <a:rPr lang="en-US" altLang="zh-CN" sz="2800" b="1">
                <a:latin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这样写道：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一诗一文一烟斗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一个脊梁一声吼。一画一印一全集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一代英豪一红烛。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闻一多集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诗人、学者、民主战士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于一身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青年时代是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新月派诗人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中年时代是古代典籍的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研究学者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晚年成为青年所爱戴的、昂首做狮子吼的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民主战士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。他拍案而起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横眉怒对国民党特务的手枪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宁可倒下去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不愿屈服。他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严谨的治学精神和疾恶如仇、英勇无畏的民族的英雄气概与凛然正气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永远值得我们学习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让我们永远赞颂他</a:t>
            </a:r>
            <a:r>
              <a:rPr lang="en-US" altLang="zh-CN" sz="2800" b="1"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口的巨人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行的高标。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3" name="文本框 4130"/>
          <p:cNvSpPr txBox="1"/>
          <p:nvPr/>
        </p:nvSpPr>
        <p:spPr>
          <a:xfrm>
            <a:off x="1517650" y="2538413"/>
            <a:ext cx="6402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框 56"/>
          <p:cNvSpPr txBox="1"/>
          <p:nvPr/>
        </p:nvSpPr>
        <p:spPr>
          <a:xfrm>
            <a:off x="457200" y="1563688"/>
            <a:ext cx="851693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本文的语言有哪些特色？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试结合具体语句加以探究</a:t>
            </a:r>
            <a:r>
              <a:rPr lang="en-US" altLang="zh-CN" sz="2800" b="1">
                <a:latin typeface="Times New Roman" panose="02020603050405020304" pitchFamily="18" charset="0"/>
              </a:rPr>
              <a:t>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文本框 2"/>
          <p:cNvSpPr txBox="1"/>
          <p:nvPr/>
        </p:nvSpPr>
        <p:spPr>
          <a:xfrm>
            <a:off x="457200" y="2060575"/>
            <a:ext cx="8135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生动形象（比喻）。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56"/>
          <p:cNvSpPr txBox="1"/>
          <p:nvPr/>
        </p:nvSpPr>
        <p:spPr>
          <a:xfrm>
            <a:off x="558800" y="2564448"/>
            <a:ext cx="851693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他正向古代典籍钻探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有如向地壳寻求宝藏</a:t>
            </a:r>
            <a:r>
              <a:rPr lang="en-US" altLang="zh-CN" sz="2800" b="1">
                <a:latin typeface="Times New Roman" panose="02020603050405020304" pitchFamily="18" charset="0"/>
                <a:sym typeface="华文楷体" panose="02010600040101010101" pitchFamily="2" charset="-122"/>
              </a:rPr>
              <a:t>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558800" y="3009900"/>
            <a:ext cx="8034338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楷体" panose="02010600040101010101" pitchFamily="2" charset="-122"/>
              </a:rPr>
              <a:t>钻探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一词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运用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比喻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既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生动形象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又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含义丰富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；  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字搭配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将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叙述由静态变成动态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热情称赞了闻一多刻苦执着的研究精神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5" name="文本框 7"/>
          <p:cNvSpPr txBox="1"/>
          <p:nvPr/>
        </p:nvSpPr>
        <p:spPr>
          <a:xfrm>
            <a:off x="683260" y="980440"/>
            <a:ext cx="3305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一、语言鉴赏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3" name="文本框 2"/>
          <p:cNvSpPr txBox="1"/>
          <p:nvPr/>
        </p:nvSpPr>
        <p:spPr>
          <a:xfrm>
            <a:off x="503238" y="1568450"/>
            <a:ext cx="81359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精练含蓄。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4" name="文本框 99"/>
          <p:cNvSpPr txBox="1"/>
          <p:nvPr/>
        </p:nvSpPr>
        <p:spPr>
          <a:xfrm>
            <a:off x="504825" y="2217738"/>
            <a:ext cx="80899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一个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作者却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赋予了多种含义（任务三）。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/>
            <a:r>
              <a:rPr sz="2800" b="1">
                <a:latin typeface="宋体" panose="02010600030101010101" pitchFamily="2" charset="-122"/>
              </a:rPr>
              <a:t>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示例：人家说了再做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我是做了再说。   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的含义：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前一个“说”是向他人宣告自己要干什么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后一个“说”是告诉别人自己干了什么。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indent="26670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仿照示例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说说下列句子中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的含义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并概括闻一多先生的形象特征。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5" name="文本框 99"/>
          <p:cNvSpPr txBox="1"/>
          <p:nvPr/>
        </p:nvSpPr>
        <p:spPr>
          <a:xfrm>
            <a:off x="550863" y="2941638"/>
            <a:ext cx="7062787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b="1"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Calibri" panose="020F0502020204030204" charset="0"/>
              </a:rPr>
              <a:t>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了。说得真痛快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动人心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鼓壮志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气冲斗牛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声震天地</a:t>
            </a:r>
            <a:r>
              <a:rPr lang="en-US" altLang="zh-CN" sz="2800" b="1">
                <a:latin typeface="宋体" panose="02010600030101010101" pitchFamily="2" charset="-122"/>
              </a:rPr>
              <a:t>!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770255" y="5114925"/>
            <a:ext cx="75514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他具有实干精神和谦虚美德；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对于革命的宣传和动员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他毫不懈怠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是个典型的行动派。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文本框 99"/>
          <p:cNvSpPr txBox="1"/>
          <p:nvPr/>
        </p:nvSpPr>
        <p:spPr>
          <a:xfrm>
            <a:off x="550863" y="4592638"/>
            <a:ext cx="6623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sz="2800" b="1">
                <a:latin typeface="宋体" panose="02010600030101010101" pitchFamily="2" charset="-122"/>
              </a:rPr>
              <a:t>⑵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请概括闻一多的形象特征。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828040" y="3860800"/>
            <a:ext cx="72199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 b="1">
                <a:latin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的含义：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不但是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言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还是一种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1" name="文本框 9"/>
          <p:cNvSpPr txBox="1"/>
          <p:nvPr/>
        </p:nvSpPr>
        <p:spPr>
          <a:xfrm>
            <a:off x="457200" y="1320800"/>
            <a:ext cx="7721600" cy="95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 </a:t>
            </a:r>
            <a:r>
              <a:rPr lang="en-US" altLang="zh-CN" sz="2800">
                <a:latin typeface="Calibri" panose="020F0502020204030204" charset="0"/>
              </a:rPr>
              <a:t> </a:t>
            </a:r>
            <a:r>
              <a:rPr lang="en-US" altLang="zh-CN" sz="2800" b="1">
                <a:latin typeface="Calibri" panose="020F0502020204030204" charset="0"/>
              </a:rPr>
              <a:t>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他并没有先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但他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做出了卓越的成绩。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10"/>
          <p:cNvSpPr txBox="1"/>
          <p:nvPr/>
        </p:nvSpPr>
        <p:spPr>
          <a:xfrm>
            <a:off x="1025525" y="2274888"/>
            <a:ext cx="727233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的含义：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是吹嘘、自诩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的意思。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6" grpId="0"/>
      <p:bldP spid="276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09" name="文本框 2"/>
          <p:cNvSpPr txBox="1"/>
          <p:nvPr/>
        </p:nvSpPr>
        <p:spPr>
          <a:xfrm>
            <a:off x="416560" y="1196340"/>
            <a:ext cx="8513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en-US" altLang="zh-CN" sz="2800" b="1">
                <a:latin typeface="Times New Roman" panose="02020603050405020304" pitchFamily="18" charset="0"/>
              </a:rPr>
              <a:t>富有诗意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能引发丰富的感受与思考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思考探究三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1" name="文本框 99"/>
          <p:cNvSpPr txBox="1"/>
          <p:nvPr/>
        </p:nvSpPr>
        <p:spPr>
          <a:xfrm>
            <a:off x="558800" y="1718310"/>
            <a:ext cx="8089900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试揣摩下列语句并体会其表达效果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2" name="文本框 4"/>
          <p:cNvSpPr txBox="1"/>
          <p:nvPr/>
        </p:nvSpPr>
        <p:spPr>
          <a:xfrm>
            <a:off x="558800" y="2276475"/>
            <a:ext cx="840263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⑴仰之弥高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越高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攀得越起劲；钻之弥坚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越坚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钻得越锲而不舍。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619760" y="3212465"/>
            <a:ext cx="8072438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化用典故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句式工整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富有感情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表达了对闻一多钻研精神的赞美之情。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4" name="文本框 4"/>
          <p:cNvSpPr txBox="1"/>
          <p:nvPr/>
        </p:nvSpPr>
        <p:spPr>
          <a:xfrm>
            <a:off x="527050" y="4282123"/>
            <a:ext cx="8402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⑵他要给我们衰微的民族开一剂救济的文化药方。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683260" y="4804410"/>
            <a:ext cx="7921625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开一剂救济的文化药方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运用比喻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的修辞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指寻找使中华民族文化繁荣昌盛起来的方法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闻一多力图从文化上寻找振兴民族的途径。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3" name="文本框 4"/>
          <p:cNvSpPr txBox="1"/>
          <p:nvPr/>
        </p:nvSpPr>
        <p:spPr>
          <a:xfrm>
            <a:off x="527050" y="1344613"/>
            <a:ext cx="840263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⑶深宵灯火是他的伴侣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因它大开光明之路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漂白了四壁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527050" y="2244725"/>
            <a:ext cx="8197850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闻一多深夜潜心学术研究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乐在其中。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漂白了四壁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出自他的诗《静夜》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这诗表现了诗人对祖国前途和人民命运的关切。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漂白了四壁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意在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表现闻一多深夜潜心研究时怡然自适的情景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大开光明之路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的意趣一脉相承。</a:t>
            </a:r>
            <a:endParaRPr lang="zh-CN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5" name="文本框 4"/>
          <p:cNvSpPr txBox="1"/>
          <p:nvPr/>
        </p:nvSpPr>
        <p:spPr>
          <a:xfrm>
            <a:off x="527050" y="4398963"/>
            <a:ext cx="8402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⑷他潜心贯注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心会神凝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成了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何妨一下楼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的主人。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695325" y="4921250"/>
            <a:ext cx="7551738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潜心贯注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心会神凝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意思相近</a:t>
            </a:r>
            <a:r>
              <a:rPr lang="en-US" altLang="zh-CN" sz="2800" b="1">
                <a:latin typeface="Arial" panose="020B0604020202020204" pitchFamily="34" charset="0"/>
                <a:ea typeface="PMingLiU" charset="-120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都是说用心极专极深</a:t>
            </a:r>
            <a:r>
              <a:rPr lang="en-US" altLang="zh-CN" sz="2800" b="1">
                <a:latin typeface="Arial" panose="020B0604020202020204" pitchFamily="34" charset="0"/>
                <a:ea typeface="PMingLiU" charset="-120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除学术研究外</a:t>
            </a:r>
            <a:r>
              <a:rPr lang="en-US" altLang="zh-CN" sz="2800" b="1">
                <a:latin typeface="Arial" panose="020B0604020202020204" pitchFamily="34" charset="0"/>
                <a:ea typeface="PMingLiU" charset="-120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PMingLiU" charset="-120"/>
              </a:rPr>
              <a:t>没有别的事使他分心。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引用别人对闻一多的别称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更说明他用心之专。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矩形 1"/>
          <p:cNvSpPr/>
          <p:nvPr/>
        </p:nvSpPr>
        <p:spPr>
          <a:xfrm>
            <a:off x="457200" y="1946275"/>
            <a:ext cx="8050213" cy="278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圈画关键语句或段落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把握文章结构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揣摩其含义。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重点</a:t>
            </a:r>
            <a:r>
              <a:rPr lang="zh-CN" altLang="en-US" sz="2800" b="1"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透过细节描写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把握人物特征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理解人物思想感情。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难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点</a:t>
            </a:r>
            <a:r>
              <a:rPr lang="zh-CN" altLang="en-US" sz="2800" b="1"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体会课文语言精练含蓄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富有诗意的表达效果。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78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6081" name="文本框 2"/>
          <p:cNvSpPr txBox="1"/>
          <p:nvPr/>
        </p:nvSpPr>
        <p:spPr>
          <a:xfrm>
            <a:off x="323215" y="404495"/>
            <a:ext cx="8494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4.</a:t>
            </a:r>
            <a:r>
              <a:rPr lang="en-US" altLang="zh-CN" sz="2800" b="1">
                <a:latin typeface="Times New Roman" panose="02020603050405020304" pitchFamily="18" charset="0"/>
                <a:sym typeface="华文楷体" panose="02010600040101010101" pitchFamily="2" charset="-122"/>
              </a:rPr>
              <a:t>富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于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节奏感、音乐美（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善用四字短语和对称句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4" name="文本框 4"/>
          <p:cNvSpPr txBox="1"/>
          <p:nvPr/>
        </p:nvSpPr>
        <p:spPr>
          <a:xfrm>
            <a:off x="611505" y="836295"/>
            <a:ext cx="8402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⑴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四字短语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结构整齐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有节奏感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3068955"/>
            <a:ext cx="80359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发现：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这两个句子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内容并列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结构对称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不仅概括了闻一多先生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说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做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的特点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也表明他是我们光辉的榜样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读来朗朗上口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铿锵有力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611505" y="1268730"/>
            <a:ext cx="840263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⑵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【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对称句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或对比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或并列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读起来朗朗上口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sym typeface="华文楷体" panose="02010600040101010101" pitchFamily="2" charset="-122"/>
              </a:rPr>
              <a:t>富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于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节奏感、音乐美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】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2637155"/>
            <a:ext cx="8035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华文楷体" panose="02010600040101010101" pitchFamily="2" charset="-122"/>
              </a:rPr>
              <a:t>示例：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他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是口的巨人。他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是行的高标。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8" name="文本框 2"/>
          <p:cNvSpPr txBox="1"/>
          <p:nvPr/>
        </p:nvSpPr>
        <p:spPr>
          <a:xfrm>
            <a:off x="612140" y="2132330"/>
            <a:ext cx="803529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摘录句子并写出你的发现（任务四）。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508000" y="4436745"/>
            <a:ext cx="82435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</a:rPr>
              <a:t>摘录</a:t>
            </a:r>
            <a:r>
              <a:rPr lang="zh-CN" altLang="en-US" sz="2800" b="1">
                <a:latin typeface="Times New Roman" panose="02020603050405020304" pitchFamily="18" charset="0"/>
              </a:rPr>
              <a:t>：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③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仰之弥高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越高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攀得越起劲；钻之弥坚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越坚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钻得越锲而不舍。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405" y="5300980"/>
            <a:ext cx="79940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发现：这句话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赞颂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了闻一多先生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治学严谨刻苦的钻研精神和恒心、毅力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令人佩服；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对称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的形式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读来朗朗上口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富有音乐美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5844" grpId="0"/>
      <p:bldP spid="2" grpId="0"/>
      <p:bldP spid="47108" grpId="0"/>
      <p:bldP spid="32770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2" name="文本框 1"/>
          <p:cNvSpPr txBox="1"/>
          <p:nvPr/>
        </p:nvSpPr>
        <p:spPr>
          <a:xfrm>
            <a:off x="457200" y="3356610"/>
            <a:ext cx="82073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比喻和夸张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,“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想吃尽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消化尽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一直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准确地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写出了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闻一多先生对古典文学的热爱和执着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,“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sym typeface="华文楷体" panose="02010600040101010101" pitchFamily="2" charset="-122"/>
              </a:rPr>
              <a:t>远射到有史以前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写出了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他高瞻远瞩的爱国情怀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465263"/>
            <a:ext cx="8462963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谈谈对下面一句话划线词语的理解（</a:t>
            </a:r>
            <a:r>
              <a:rPr lang="zh-CN" altLang="en-US" sz="2800" b="1">
                <a:sym typeface="+mn-ea"/>
              </a:rPr>
              <a:t>任务五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③他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想吃尽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消化尽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我们中华民族几千年来的文化史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炯炯目光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一直</a:t>
            </a:r>
            <a:r>
              <a:rPr lang="zh-CN" altLang="en-US" sz="2800" b="1" u="sng">
                <a:latin typeface="Times New Roman" panose="02020603050405020304" pitchFamily="18" charset="0"/>
                <a:ea typeface="宋体" panose="02010600030101010101" pitchFamily="2" charset="-122"/>
              </a:rPr>
              <a:t>远射到有史以前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1" name="文本框 2"/>
          <p:cNvSpPr txBox="1"/>
          <p:nvPr/>
        </p:nvSpPr>
        <p:spPr>
          <a:xfrm>
            <a:off x="468313" y="1341438"/>
            <a:ext cx="8296275" cy="18145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闻一多提出了诗歌的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三美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理论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即音乐美（音节）、绘画美（词藻）、建筑美（节的匀称和句的匀齐）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请从音乐美的角度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结合他的新诗《死水》</a:t>
            </a:r>
            <a:r>
              <a:rPr lang="zh-CN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谈谈你的发现（拓展一）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6" name="文本框 1"/>
          <p:cNvSpPr txBox="1"/>
          <p:nvPr/>
        </p:nvSpPr>
        <p:spPr>
          <a:xfrm>
            <a:off x="530225" y="3263900"/>
            <a:ext cx="81946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从诗的韵脚上看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全诗节奏和谐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讲究音韵美。如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第二节的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霞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押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韵；</a:t>
            </a:r>
            <a:r>
              <a:rPr lang="zh-CN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第三节的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沫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破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押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韵。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5" name="文本框 7"/>
          <p:cNvSpPr txBox="1"/>
          <p:nvPr/>
        </p:nvSpPr>
        <p:spPr>
          <a:xfrm>
            <a:off x="683260" y="692150"/>
            <a:ext cx="3305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二、拓展延伸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3" name="文本框 2"/>
          <p:cNvSpPr txBox="1"/>
          <p:nvPr/>
        </p:nvSpPr>
        <p:spPr>
          <a:xfrm>
            <a:off x="468313" y="1331913"/>
            <a:ext cx="829627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学了闻一多先生的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你有什么感悟？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0" name="文本框 1"/>
          <p:cNvSpPr txBox="1"/>
          <p:nvPr/>
        </p:nvSpPr>
        <p:spPr>
          <a:xfrm>
            <a:off x="683260" y="4164330"/>
            <a:ext cx="782161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闻一多先生做学问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兀兀穷年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沥尽心血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取得累累硕果。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我们应学习他勤奋刻苦严谨的治学态度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认真学习的精神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750570" y="1844675"/>
            <a:ext cx="75552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闻一多先生的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的四字短语（预学一）：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慷慨淋漓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气冲斗牛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声震天地</a:t>
            </a:r>
            <a:endParaRPr lang="zh-CN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333" y="2780348"/>
            <a:ext cx="829627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闻一多先生的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的四字短语：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              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锲而不舍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目不窥园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足不下楼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兀兀穷年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沥尽心血 群蚁排衙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潜心贯注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心会神凝 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昂首挺胸</a:t>
            </a:r>
            <a:endParaRPr lang="zh-CN" sz="28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3" name="文本框 2"/>
          <p:cNvSpPr txBox="1"/>
          <p:nvPr/>
        </p:nvSpPr>
        <p:spPr>
          <a:xfrm>
            <a:off x="468313" y="1331913"/>
            <a:ext cx="829627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请你写出关于说和做的成语或名言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并选一句作为自己的座右铭。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7" name="文本框 2"/>
          <p:cNvSpPr txBox="1"/>
          <p:nvPr/>
        </p:nvSpPr>
        <p:spPr>
          <a:xfrm>
            <a:off x="635000" y="3181350"/>
            <a:ext cx="7696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 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39433" y="2204720"/>
            <a:ext cx="811371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成语：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一言九鼎；一诺千金；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言出必行；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言必信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行必果；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一言既出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驷马难追。 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283" y="3644583"/>
            <a:ext cx="8178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座右铭：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不做口头上的巨人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行动上的矮子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；要做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敢作敢当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有所担当的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大丈夫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文本框 4130"/>
          <p:cNvSpPr txBox="1"/>
          <p:nvPr/>
        </p:nvSpPr>
        <p:spPr>
          <a:xfrm>
            <a:off x="1517650" y="2538413"/>
            <a:ext cx="64023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zh-CN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文本框 7"/>
          <p:cNvSpPr txBox="1"/>
          <p:nvPr/>
        </p:nvSpPr>
        <p:spPr>
          <a:xfrm>
            <a:off x="467995" y="579120"/>
            <a:ext cx="3305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一、预学检测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27" name="文本框 56"/>
          <p:cNvSpPr txBox="1"/>
          <p:nvPr/>
        </p:nvSpPr>
        <p:spPr>
          <a:xfrm>
            <a:off x="467995" y="1247775"/>
            <a:ext cx="63760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  <a:r>
              <a:rPr sz="3200" b="1"/>
              <a:t>红色字</a:t>
            </a:r>
            <a:r>
              <a:rPr lang="zh-CN" sz="3200" b="1"/>
              <a:t>注</a:t>
            </a:r>
            <a:r>
              <a:rPr sz="3200" b="1"/>
              <a:t>音或根据拼音写汉字</a:t>
            </a:r>
            <a:endParaRPr sz="3200" b="1"/>
          </a:p>
        </p:txBody>
      </p:sp>
      <p:sp>
        <p:nvSpPr>
          <p:cNvPr id="25601" name="Rectangle 3"/>
          <p:cNvSpPr>
            <a:spLocks noGrp="1"/>
          </p:cNvSpPr>
          <p:nvPr/>
        </p:nvSpPr>
        <p:spPr>
          <a:xfrm>
            <a:off x="107315" y="1916430"/>
            <a:ext cx="8820150" cy="2961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小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楷</a:t>
            </a: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硕</a:t>
            </a: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果  </a:t>
            </a:r>
            <a:r>
              <a:rPr 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卓</a:t>
            </a: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越   </a:t>
            </a:r>
            <a:r>
              <a:rPr 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迭</a:t>
            </a: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起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alt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弥</a:t>
            </a:r>
            <a:r>
              <a:rPr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高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altLang="zh-CN" sz="2800" b="1">
                <a:solidFill>
                  <a:srgbClr val="FF0000"/>
                </a:solidFill>
              </a:rPr>
              <a:t>兀</a:t>
            </a:r>
            <a:r>
              <a:rPr altLang="zh-CN" sz="2800" b="1"/>
              <a:t>兀穷年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ym typeface="宋体" panose="02010600030101010101" pitchFamily="2" charset="-122"/>
              </a:rPr>
              <a:t>群蚁排</a:t>
            </a:r>
            <a:r>
              <a:rPr lang="zh-CN" altLang="en-US" sz="2800" b="1">
                <a:solidFill>
                  <a:srgbClr val="FF3300"/>
                </a:solidFill>
                <a:sym typeface="宋体" panose="02010600030101010101" pitchFamily="2" charset="-122"/>
              </a:rPr>
              <a:t>衙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800" b="1">
                <a:solidFill>
                  <a:srgbClr val="FF3300"/>
                </a:solidFill>
                <a:sym typeface="宋体" panose="02010600030101010101" pitchFamily="2" charset="-122"/>
              </a:rPr>
              <a:t>赫</a:t>
            </a:r>
            <a:r>
              <a:rPr lang="zh-CN" altLang="en-US" sz="2800" b="1">
                <a:sym typeface="宋体" panose="02010600030101010101" pitchFamily="2" charset="-122"/>
              </a:rPr>
              <a:t>然</a:t>
            </a:r>
            <a:r>
              <a:rPr lang="en-US" altLang="zh-CN" sz="2800" b="1">
                <a:sym typeface="宋体" panose="02010600030101010101" pitchFamily="2" charset="-122"/>
              </a:rPr>
              <a:t>          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ym typeface="宋体" panose="02010600030101010101" pitchFamily="2" charset="-122"/>
              </a:rPr>
              <a:t>地</a:t>
            </a:r>
            <a:r>
              <a:rPr lang="zh-CN" altLang="en-US" sz="2800" b="1">
                <a:solidFill>
                  <a:srgbClr val="FF3300"/>
                </a:solidFill>
                <a:sym typeface="宋体" panose="02010600030101010101" pitchFamily="2" charset="-122"/>
              </a:rPr>
              <a:t>壳</a:t>
            </a:r>
            <a:r>
              <a:rPr lang="en-US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              </a:t>
            </a:r>
            <a:endParaRPr lang="en-US" altLang="zh-CN" sz="2800" b="1">
              <a:solidFill>
                <a:srgbClr val="FF3300"/>
              </a:solidFill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zh-CN" altLang="en-US" sz="2800" b="1">
                <a:sym typeface="宋体" panose="02010600030101010101" pitchFamily="2" charset="-122"/>
              </a:rPr>
              <a:t>宝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藏</a:t>
            </a:r>
            <a:r>
              <a:rPr lang="en-US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               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校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补</a:t>
            </a:r>
            <a:r>
              <a:rPr lang="en-US" altLang="zh-CN" sz="2800" b="1">
                <a:solidFill>
                  <a:srgbClr val="000000"/>
                </a:solidFill>
                <a:sym typeface="宋体" panose="02010600030101010101" pitchFamily="2" charset="-122"/>
              </a:rPr>
              <a:t>          </a:t>
            </a:r>
            <a:r>
              <a:rPr lang="zh-CN" altLang="en-US" sz="2800" b="1">
                <a:sym typeface="宋体" panose="02010600030101010101" pitchFamily="2" charset="-122"/>
              </a:rPr>
              <a:t>气冲</a:t>
            </a:r>
            <a:r>
              <a:rPr lang="zh-CN" altLang="en-US" sz="2800" b="1">
                <a:solidFill>
                  <a:srgbClr val="FF3300"/>
                </a:solidFill>
                <a:sym typeface="宋体" panose="02010600030101010101" pitchFamily="2" charset="-122"/>
              </a:rPr>
              <a:t>斗</a:t>
            </a:r>
            <a:r>
              <a:rPr lang="zh-CN" altLang="en-US" sz="2800" b="1">
                <a:sym typeface="宋体" panose="02010600030101010101" pitchFamily="2" charset="-122"/>
              </a:rPr>
              <a:t>牛 </a:t>
            </a:r>
            <a:r>
              <a:rPr lang="en-US" altLang="zh-CN" sz="2800" b="1">
                <a:sym typeface="宋体" panose="02010600030101010101" pitchFamily="2" charset="-122"/>
              </a:rPr>
              <a:t>             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qiè     </a:t>
            </a:r>
            <a:r>
              <a:rPr lang="zh-CN" altLang="en-US" sz="2800" b="1">
                <a:sym typeface="宋体" panose="02010600030101010101" pitchFamily="2" charset="-122"/>
              </a:rPr>
              <a:t>而不舍</a:t>
            </a:r>
            <a:endParaRPr lang="zh-CN" altLang="en-US" sz="2800" b="1" u="sng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0">
                <a:ea typeface="华文中宋" panose="02010600040101010101" charset="-122"/>
                <a:sym typeface="宋体" panose="02010600030101010101" pitchFamily="2" charset="-122"/>
              </a:rPr>
              <a:t>目不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kuī      </a:t>
            </a:r>
            <a:r>
              <a:rPr lang="en-US" altLang="zh-CN" sz="2800" b="0">
                <a:ea typeface="华文中宋" panose="02010600040101010101" charset="-122"/>
                <a:sym typeface="宋体" panose="02010600030101010101" pitchFamily="2" charset="-122"/>
              </a:rPr>
              <a:t>园            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lì     </a:t>
            </a:r>
            <a:r>
              <a:rPr lang="en-US" altLang="zh-CN" sz="2800" b="0">
                <a:ea typeface="华文中宋" panose="02010600040101010101" charset="-122"/>
                <a:sym typeface="宋体" panose="02010600030101010101" pitchFamily="2" charset="-122"/>
              </a:rPr>
              <a:t>尽心血         心不在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en-US" altLang="zh-CN" sz="2800" b="1"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   </a:t>
            </a:r>
            <a:endParaRPr lang="en-US" altLang="zh-CN" sz="2800" b="0">
              <a:latin typeface="Arial" panose="020B0604020202020204" pitchFamily="34" charset="0"/>
              <a:ea typeface="华文中宋" panose="02010600040101010101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1">
                <a:sym typeface="宋体" panose="02010600030101010101" pitchFamily="2" charset="-122"/>
              </a:rPr>
              <a:t> 深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xi</a:t>
            </a:r>
            <a:r>
              <a:rPr lang="en-US" altLang="zh-CN" sz="2800" b="1"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o          </a:t>
            </a:r>
            <a:r>
              <a:rPr lang="en-US" altLang="zh-CN" sz="2800" b="1"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慷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k</a:t>
            </a:r>
            <a:r>
              <a:rPr lang="en-US" altLang="zh-CN" sz="2800" b="1"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i   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淋漓</a:t>
            </a: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 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热情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péng p</a:t>
            </a:r>
            <a:r>
              <a:rPr lang="zh-CN" altLang="en-US" sz="2800" b="1"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jiǒng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jiǒng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目光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  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jiǒng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乎不同</a:t>
            </a:r>
            <a:endParaRPr lang="zh-CN" altLang="en-US" sz="2800" b="1"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873125" y="1844675"/>
            <a:ext cx="8270875" cy="3625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k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ǎ</a:t>
            </a: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i</a:t>
            </a:r>
            <a:r>
              <a:rPr lang="en-US" altLang="zh-CN" sz="30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       </a:t>
            </a: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shuò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           zhuó           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dié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mí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</a:t>
            </a:r>
            <a:endParaRPr lang="en-US" altLang="zh-CN" sz="30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wù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zh-CN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   hè             </a:t>
            </a:r>
            <a:r>
              <a:rPr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altLang="zh-CN" sz="3000" b="1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</a:t>
            </a:r>
            <a:r>
              <a:rPr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z</a:t>
            </a:r>
            <a:r>
              <a:rPr altLang="zh-CN" sz="3000" b="1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zh-CN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    dǒu          </a:t>
            </a:r>
            <a:r>
              <a:rPr lang="zh-CN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锲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3000" b="1" dirty="0">
              <a:solidFill>
                <a:srgbClr val="FF33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窥         沥                   焉</a:t>
            </a:r>
            <a:endParaRPr lang="en-US" altLang="zh-CN" sz="3000" b="1" dirty="0">
              <a:solidFill>
                <a:srgbClr val="FF33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宵</a:t>
            </a:r>
            <a:r>
              <a:rPr lang="en-US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慨</a:t>
            </a:r>
            <a:r>
              <a:rPr lang="en-US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 </a:t>
            </a:r>
            <a:r>
              <a:rPr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澎湃</a:t>
            </a:r>
            <a:endParaRPr altLang="zh-CN" sz="3000" b="1" dirty="0">
              <a:solidFill>
                <a:srgbClr val="FF33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ts val="50"/>
              </a:spcBef>
              <a:spcAft>
                <a:spcPts val="0"/>
              </a:spcAft>
            </a:pPr>
            <a:r>
              <a:rPr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炯炯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     </a:t>
            </a:r>
            <a:r>
              <a:rPr lang="zh-CN" altLang="en-US" sz="3000" b="1">
                <a:solidFill>
                  <a:srgbClr val="FF0000"/>
                </a:solidFill>
                <a:sym typeface="宋体" panose="02010600030101010101" pitchFamily="2" charset="-122"/>
              </a:rPr>
              <a:t>迥</a:t>
            </a: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文本框 2"/>
          <p:cNvSpPr txBox="1"/>
          <p:nvPr/>
        </p:nvSpPr>
        <p:spPr>
          <a:xfrm>
            <a:off x="327343" y="489903"/>
            <a:ext cx="81359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整理课文脉络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补充完整课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文结构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（任务一）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0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123633"/>
            <a:ext cx="153988" cy="461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1"/>
          <p:cNvSpPr txBox="1"/>
          <p:nvPr/>
        </p:nvSpPr>
        <p:spPr>
          <a:xfrm>
            <a:off x="74295" y="2852103"/>
            <a:ext cx="554038" cy="136683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闻一多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TextBox 2"/>
          <p:cNvSpPr txBox="1"/>
          <p:nvPr/>
        </p:nvSpPr>
        <p:spPr>
          <a:xfrm>
            <a:off x="628333" y="1917700"/>
            <a:ext cx="1960562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课文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结构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TextBox 3"/>
          <p:cNvSpPr txBox="1"/>
          <p:nvPr/>
        </p:nvSpPr>
        <p:spPr>
          <a:xfrm>
            <a:off x="740410" y="4403725"/>
            <a:ext cx="1671638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课文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内容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TextBox 4"/>
          <p:cNvSpPr txBox="1"/>
          <p:nvPr/>
        </p:nvSpPr>
        <p:spPr>
          <a:xfrm>
            <a:off x="1576388" y="999808"/>
            <a:ext cx="43449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段：对比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           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u="sng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TextBox 5"/>
          <p:cNvSpPr txBox="1"/>
          <p:nvPr/>
        </p:nvSpPr>
        <p:spPr>
          <a:xfrm>
            <a:off x="1475423" y="2204403"/>
            <a:ext cx="24241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7—9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段：过渡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6" name="TextBox 6"/>
          <p:cNvSpPr txBox="1"/>
          <p:nvPr/>
        </p:nvSpPr>
        <p:spPr>
          <a:xfrm>
            <a:off x="1475740" y="3115310"/>
            <a:ext cx="37973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19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b="1">
                <a:latin typeface="Times New Roman" panose="02020603050405020304" pitchFamily="18" charset="0"/>
              </a:rPr>
              <a:t>20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段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：（            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57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85" y="1124585"/>
            <a:ext cx="172085" cy="2310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8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710" y="4076700"/>
            <a:ext cx="172800" cy="14857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9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155" y="1651635"/>
            <a:ext cx="323850" cy="146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0" name="TextBox 7"/>
          <p:cNvSpPr txBox="1"/>
          <p:nvPr/>
        </p:nvSpPr>
        <p:spPr>
          <a:xfrm>
            <a:off x="3932238" y="1460500"/>
            <a:ext cx="512921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7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段总结其作为</a:t>
            </a:r>
            <a:r>
              <a:rPr lang="zh-CN" altLang="en-US" b="1">
                <a:latin typeface="Arial" panose="020B0604020202020204" pitchFamily="34" charset="0"/>
                <a:ea typeface="Arial Unicode MS" charset="-122"/>
              </a:rPr>
              <a:t>（        ）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的特点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1" name="TextBox 8"/>
          <p:cNvSpPr txBox="1"/>
          <p:nvPr/>
        </p:nvSpPr>
        <p:spPr>
          <a:xfrm>
            <a:off x="3932238" y="2329498"/>
            <a:ext cx="553561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8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b="1">
                <a:latin typeface="Times New Roman" panose="02020603050405020304" pitchFamily="18" charset="0"/>
              </a:rPr>
              <a:t>9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段引出其作为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Arial Unicode MS" charset="-122"/>
              </a:rPr>
              <a:t>（         ）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的特点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2" name="TextBox 9"/>
          <p:cNvSpPr txBox="1"/>
          <p:nvPr/>
        </p:nvSpPr>
        <p:spPr>
          <a:xfrm>
            <a:off x="1511300" y="4054475"/>
            <a:ext cx="3167063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                       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3" name="TextBox 10"/>
          <p:cNvSpPr txBox="1"/>
          <p:nvPr/>
        </p:nvSpPr>
        <p:spPr>
          <a:xfrm>
            <a:off x="1691640" y="5058410"/>
            <a:ext cx="295592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革命家</a:t>
            </a: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说了就做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6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005" y="3798570"/>
            <a:ext cx="199390" cy="884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6" name="TextBox 11"/>
          <p:cNvSpPr txBox="1"/>
          <p:nvPr/>
        </p:nvSpPr>
        <p:spPr>
          <a:xfrm>
            <a:off x="4262438" y="3716655"/>
            <a:ext cx="329088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写成</a:t>
            </a:r>
            <a:r>
              <a:rPr lang="en-US" altLang="zh-CN" b="1">
                <a:latin typeface="Times New Roman" panose="02020603050405020304" pitchFamily="18" charset="0"/>
              </a:rPr>
              <a:t>《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唐诗杂论</a:t>
            </a:r>
            <a:r>
              <a:rPr lang="en-US" altLang="zh-CN" b="1">
                <a:latin typeface="Times New Roman" panose="02020603050405020304" pitchFamily="18" charset="0"/>
              </a:rPr>
              <a:t>》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7" name="TextBox 12"/>
          <p:cNvSpPr txBox="1"/>
          <p:nvPr/>
        </p:nvSpPr>
        <p:spPr>
          <a:xfrm>
            <a:off x="4067810" y="4324033"/>
            <a:ext cx="4759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（                                             ）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8" name="TextBox 13"/>
          <p:cNvSpPr txBox="1"/>
          <p:nvPr/>
        </p:nvSpPr>
        <p:spPr>
          <a:xfrm>
            <a:off x="3275648" y="4981575"/>
            <a:ext cx="59547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反对独裁</a:t>
            </a:r>
            <a:r>
              <a:rPr lang="en-US" altLang="zh-CN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争取民主</a:t>
            </a:r>
            <a:r>
              <a:rPr lang="en-US" altLang="zh-CN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起稿政治传单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9" name="TextBox 15"/>
          <p:cNvSpPr txBox="1"/>
          <p:nvPr/>
        </p:nvSpPr>
        <p:spPr>
          <a:xfrm>
            <a:off x="3161983" y="5566410"/>
            <a:ext cx="53276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（                                                               ）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5" name="矩形 16"/>
          <p:cNvSpPr/>
          <p:nvPr/>
        </p:nvSpPr>
        <p:spPr>
          <a:xfrm>
            <a:off x="4024313" y="989965"/>
            <a:ext cx="8985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总起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6" name="TextBox 17"/>
          <p:cNvSpPr txBox="1"/>
          <p:nvPr/>
        </p:nvSpPr>
        <p:spPr>
          <a:xfrm>
            <a:off x="6516053" y="1411923"/>
            <a:ext cx="12192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学者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7" name="TextBox 18"/>
          <p:cNvSpPr txBox="1"/>
          <p:nvPr/>
        </p:nvSpPr>
        <p:spPr>
          <a:xfrm>
            <a:off x="6876098" y="2333943"/>
            <a:ext cx="115252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革命家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8" name="TextBox 19"/>
          <p:cNvSpPr txBox="1"/>
          <p:nvPr/>
        </p:nvSpPr>
        <p:spPr>
          <a:xfrm>
            <a:off x="3618230" y="3084195"/>
            <a:ext cx="106045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总结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9" name="TextBox 21"/>
          <p:cNvSpPr txBox="1"/>
          <p:nvPr/>
        </p:nvSpPr>
        <p:spPr>
          <a:xfrm>
            <a:off x="1831340" y="4000500"/>
            <a:ext cx="22758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学者</a:t>
            </a: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做了再说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做了不说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60" name="TextBox 22"/>
          <p:cNvSpPr txBox="1"/>
          <p:nvPr/>
        </p:nvSpPr>
        <p:spPr>
          <a:xfrm>
            <a:off x="4427855" y="4292600"/>
            <a:ext cx="38560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著成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校补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》《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古典新义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61" name="TextBox 23"/>
          <p:cNvSpPr txBox="1"/>
          <p:nvPr/>
        </p:nvSpPr>
        <p:spPr>
          <a:xfrm>
            <a:off x="3491865" y="5544185"/>
            <a:ext cx="5264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群众大会上发表演讲；游行示威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6"/>
          <p:cNvSpPr/>
          <p:nvPr/>
        </p:nvSpPr>
        <p:spPr>
          <a:xfrm>
            <a:off x="4716145" y="1844358"/>
            <a:ext cx="89693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承上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16"/>
          <p:cNvSpPr/>
          <p:nvPr/>
        </p:nvSpPr>
        <p:spPr>
          <a:xfrm>
            <a:off x="4787583" y="2724150"/>
            <a:ext cx="896937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启下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20" y="5045710"/>
            <a:ext cx="199390" cy="884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5" grpId="0"/>
      <p:bldP spid="18456" grpId="0"/>
      <p:bldP spid="18457" grpId="0"/>
      <p:bldP spid="18458" grpId="0"/>
      <p:bldP spid="18459" grpId="0"/>
      <p:bldP spid="18460" grpId="0"/>
      <p:bldP spid="18461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文本框 56"/>
          <p:cNvSpPr txBox="1"/>
          <p:nvPr/>
        </p:nvSpPr>
        <p:spPr>
          <a:xfrm>
            <a:off x="395605" y="620395"/>
            <a:ext cx="83407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en-US" altLang="zh-CN" sz="2800" b="1">
                <a:latin typeface="宋体" panose="02010600030101010101" pitchFamily="2" charset="-122"/>
              </a:rPr>
              <a:t>精读第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3—6</a:t>
            </a:r>
            <a:r>
              <a:rPr lang="en-US" altLang="zh-CN" sz="2800" b="1">
                <a:latin typeface="宋体" panose="02010600030101010101" pitchFamily="2" charset="-122"/>
              </a:rPr>
              <a:t>段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思考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作为学者的闻一多先生是怎样的形象？请勾画出细节描写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判断其描写方法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说说闻一多的治学态度。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67360" y="1880870"/>
          <a:ext cx="8060690" cy="4735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1640"/>
                <a:gridCol w="1758950"/>
                <a:gridCol w="3340100"/>
              </a:tblGrid>
              <a:tr h="5238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bg1"/>
                          </a:solidFill>
                        </a:rPr>
                        <a:t>事迹</a:t>
                      </a:r>
                      <a:endParaRPr lang="zh-CN" altLang="en-US" sz="28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 hMerge="1">
                  <a:tcPr/>
                </a:tc>
              </a:tr>
              <a:tr h="5245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文中句子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描写方法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</a:rPr>
                        <a:t>治学态度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7340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43751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95567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238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事迹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 hMerge="1">
                  <a:tcPr/>
                </a:tc>
              </a:tr>
              <a:tr h="95567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570" name="文本框 55"/>
          <p:cNvSpPr txBox="1"/>
          <p:nvPr/>
        </p:nvSpPr>
        <p:spPr>
          <a:xfrm>
            <a:off x="3433445" y="1916430"/>
            <a:ext cx="508635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在国立青岛大学研究古代典籍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67360" y="2995295"/>
            <a:ext cx="2973705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抱歉地道一声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</a:rPr>
              <a:t>“秩序不在我的范围之内。”</a:t>
            </a:r>
            <a:endParaRPr lang="zh-CN" altLang="en-US" b="1" dirty="0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52495" y="2995295"/>
            <a:ext cx="173037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363845" y="2996565"/>
            <a:ext cx="315658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潜心贯注、不拘小节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67043" y="3715068"/>
            <a:ext cx="28082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头发凌乱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220335" y="3728720"/>
            <a:ext cx="3293745" cy="3175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专注的状态、刻苦的精神</a:t>
            </a:r>
            <a:endParaRPr lang="zh-CN" altLang="en-US" sz="2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81965" y="4211320"/>
            <a:ext cx="2952115" cy="9632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95000"/>
              </a:lnSpc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他从唐诗下手</a:t>
            </a:r>
            <a:r>
              <a:rPr lang="en-US" altLang="zh-CN" sz="2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目不窥园</a:t>
            </a:r>
            <a:r>
              <a:rPr lang="en-US" altLang="zh-CN" sz="2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足不下楼</a:t>
            </a:r>
            <a:r>
              <a:rPr lang="en-US" altLang="zh-CN" sz="2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兀兀穷年</a:t>
            </a:r>
            <a:r>
              <a:rPr lang="en-US" altLang="zh-CN" sz="2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沥尽心血。夜间睡得很少。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182870" y="4509135"/>
            <a:ext cx="333756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专注刻苦的精神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4080" y="3714115"/>
            <a:ext cx="181165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外貌描写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23850" y="124460"/>
            <a:ext cx="3305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二、精读课文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5661025"/>
            <a:ext cx="2974340" cy="1061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一个又一个大的四方竹纸本子</a:t>
            </a:r>
            <a:r>
              <a:rPr lang="en-US" altLang="zh-CN" sz="2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写满了密密麻麻的小楷</a:t>
            </a:r>
            <a:r>
              <a:rPr lang="en-US" altLang="zh-CN" sz="2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</a:rPr>
              <a:t>如群蚁排衙。</a:t>
            </a:r>
            <a:endParaRPr lang="zh-CN" altLang="en-US" sz="23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41065" y="5229225"/>
            <a:ext cx="5086350" cy="33845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唐诗杂论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校补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古典新义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0335" y="5827395"/>
            <a:ext cx="3293110" cy="353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一丝不苟的严谨治学态度</a:t>
            </a:r>
            <a:endParaRPr lang="zh-CN" altLang="en-US" sz="2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0" grpId="0"/>
      <p:bldP spid="62" grpId="0"/>
      <p:bldP spid="21" grpId="0"/>
      <p:bldP spid="63" grpId="0"/>
      <p:bldP spid="58" grpId="0"/>
      <p:bldP spid="66" grpId="0"/>
      <p:bldP spid="4" grpId="0"/>
      <p:bldP spid="6" grpId="0"/>
      <p:bldP spid="5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文本框 56"/>
          <p:cNvSpPr txBox="1"/>
          <p:nvPr/>
        </p:nvSpPr>
        <p:spPr>
          <a:xfrm>
            <a:off x="387985" y="476250"/>
            <a:ext cx="83673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精读第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—18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段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思考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作为革命家的闻一多先生是怎样的形象？请圈画出细节描写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判断其描写方法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说一说闻一多的革命精神。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33718" y="1844675"/>
          <a:ext cx="8075295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3440"/>
                <a:gridCol w="1798955"/>
                <a:gridCol w="2882900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事</a:t>
                      </a:r>
                      <a:r>
                        <a:rPr lang="en-US" altLang="zh-CN" sz="2800"/>
                        <a:t>  </a:t>
                      </a:r>
                      <a:r>
                        <a:rPr lang="zh-CN" altLang="en-US" sz="2800"/>
                        <a:t>迹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 hMerge="1">
                  <a:tcPr/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文中句子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描写方法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革命精神</a:t>
                      </a:r>
                      <a:endParaRPr lang="zh-CN" altLang="en-US" sz="2800" b="1"/>
                    </a:p>
                  </a:txBody>
                  <a:tcPr/>
                </a:tc>
              </a:tr>
              <a:tr h="42672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事</a:t>
                      </a:r>
                      <a:r>
                        <a:rPr lang="en-US" altLang="zh-CN" sz="2800" b="1"/>
                        <a:t>  </a:t>
                      </a:r>
                      <a:r>
                        <a:rPr lang="zh-CN" altLang="en-US" sz="2800" b="1"/>
                        <a:t>迹</a:t>
                      </a:r>
                      <a:endParaRPr lang="zh-CN" altLang="en-US" sz="2800" b="1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 hMerge="1">
                  <a:tcPr/>
                </a:tc>
              </a:tr>
              <a:tr h="42672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6" name="文本框 55"/>
          <p:cNvSpPr txBox="1"/>
          <p:nvPr/>
        </p:nvSpPr>
        <p:spPr>
          <a:xfrm>
            <a:off x="3961765" y="1859915"/>
            <a:ext cx="460692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为争取民主奔走呐喊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043" y="2905125"/>
            <a:ext cx="3422650" cy="739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小声说、声音越来越大、向全国人民呼喊</a:t>
            </a:r>
            <a:endParaRPr lang="zh-CN" altLang="en-US" b="1" noProof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798" y="3694430"/>
            <a:ext cx="3422650" cy="110648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此身别无长处</a:t>
            </a:r>
            <a:r>
              <a:rPr lang="en-US" altLang="zh-CN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既然有一颗心</a:t>
            </a:r>
            <a:r>
              <a:rPr lang="en-US" altLang="zh-CN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有一张嘴</a:t>
            </a:r>
            <a:r>
              <a:rPr lang="en-US" altLang="zh-CN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讲话定要讲个痛快！</a:t>
            </a:r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96055" y="3572510"/>
            <a:ext cx="169735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94" name="文本框 4"/>
          <p:cNvSpPr txBox="1"/>
          <p:nvPr/>
        </p:nvSpPr>
        <p:spPr>
          <a:xfrm>
            <a:off x="5723890" y="3572193"/>
            <a:ext cx="2844800" cy="369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正直、大无畏的精神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1765" y="4869180"/>
            <a:ext cx="461899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起稿政治传单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035" y="5300980"/>
            <a:ext cx="3422650" cy="110648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“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另函寄上油印物二张,代表我最近的工作之一,请传观</a:t>
            </a:r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0010" y="5589270"/>
            <a:ext cx="188531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6275" y="5372735"/>
            <a:ext cx="2812415" cy="110744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言行一致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大无畏斗争精神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爱国热情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/>
      <p:bldP spid="2769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2913" y="692150"/>
          <a:ext cx="8140700" cy="4679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7690"/>
                <a:gridCol w="1623060"/>
                <a:gridCol w="2139950"/>
              </a:tblGrid>
              <a:tr h="5213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事</a:t>
                      </a:r>
                      <a:r>
                        <a:rPr lang="en-US" altLang="zh-CN" sz="2800"/>
                        <a:t>  </a:t>
                      </a:r>
                      <a:r>
                        <a:rPr lang="zh-CN" altLang="en-US" sz="2800"/>
                        <a:t>迹</a:t>
                      </a:r>
                      <a:endParaRPr lang="zh-CN" altLang="en-US" sz="2800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 hMerge="1">
                  <a:tcPr/>
                </a:tc>
              </a:tr>
              <a:tr h="5213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文中句子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描写方法</a:t>
                      </a:r>
                      <a:endParaRPr lang="zh-CN" altLang="en-US" sz="28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革命精神</a:t>
                      </a:r>
                      <a:endParaRPr lang="zh-CN" altLang="en-US" sz="2800" b="1">
                        <a:sym typeface="+mn-ea"/>
                      </a:endParaRPr>
                    </a:p>
                  </a:txBody>
                  <a:tcPr/>
                </a:tc>
              </a:tr>
              <a:tr h="124968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000"/>
                    </a:p>
                    <a:p>
                      <a:pPr>
                        <a:buNone/>
                      </a:pP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6037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6037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460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事</a:t>
                      </a:r>
                      <a:r>
                        <a:rPr lang="en-US" altLang="zh-CN" sz="2800" b="1"/>
                        <a:t>  </a:t>
                      </a:r>
                      <a:r>
                        <a:rPr lang="zh-CN" altLang="en-US" sz="2800" b="1"/>
                        <a:t>迹</a:t>
                      </a:r>
                      <a:endParaRPr lang="zh-CN" altLang="en-US" sz="2800" b="1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 hMerge="1">
                  <a:tcPr/>
                </a:tc>
              </a:tr>
              <a:tr h="46037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6" name="文本框 55"/>
          <p:cNvSpPr txBox="1"/>
          <p:nvPr/>
        </p:nvSpPr>
        <p:spPr>
          <a:xfrm>
            <a:off x="4841875" y="764540"/>
            <a:ext cx="371665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群众大会上大骂特务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043" y="1700530"/>
            <a:ext cx="3827462" cy="36988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你们站出来！你们站出来！</a:t>
            </a:r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43230" y="2060575"/>
            <a:ext cx="4398010" cy="110744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我们准备像李先生一样</a:t>
            </a:r>
            <a:r>
              <a:rPr lang="en-US" altLang="zh-CN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前脚跨出大门</a:t>
            </a:r>
            <a:r>
              <a:rPr lang="en-US" altLang="zh-CN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后脚就不准备再跨进大门。</a:t>
            </a:r>
            <a:r>
              <a:rPr lang="zh-CN" altLang="en-US" b="1" dirty="0">
                <a:latin typeface="Arial" panose="020B0604020202020204" pitchFamily="34" charset="0"/>
                <a:ea typeface="SimSun-ExtB" panose="02010609060101010101" pitchFamily="49" charset="-122"/>
                <a:sym typeface="华文楷体" panose="02010600040101010101" pitchFamily="2" charset="-122"/>
              </a:rPr>
              <a:t>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41875" y="2132013"/>
            <a:ext cx="1616075" cy="369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57950" y="2051685"/>
            <a:ext cx="2100580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英勇无畏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视死如归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67043" y="3428683"/>
            <a:ext cx="3827462" cy="369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大骂特务、指着这群败类说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1875" y="3428683"/>
            <a:ext cx="1616075" cy="369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3980" y="3212465"/>
            <a:ext cx="2113915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大义凛然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英勇无畏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7043" y="4060825"/>
            <a:ext cx="3511550" cy="36988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大无畏、慷慨淋漓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0290" y="4004945"/>
            <a:ext cx="1616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4140" y="4004945"/>
            <a:ext cx="210756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英勇无畏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8535" y="4508818"/>
            <a:ext cx="4302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参加游行示威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230" y="5156835"/>
            <a:ext cx="3422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zh-CN" b="1">
                <a:latin typeface="Arial" panose="020B0604020202020204" pitchFamily="34" charset="0"/>
                <a:ea typeface="宋体" panose="02010600030101010101" pitchFamily="2" charset="-122"/>
              </a:rPr>
              <a:t>昂首挺胸,长须飘飘</a:t>
            </a:r>
            <a:endParaRPr lang="zh-CN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41558" y="5085080"/>
            <a:ext cx="1616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外貌描写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3980" y="4940935"/>
            <a:ext cx="2114550" cy="7073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大义凛然、从容不迫、大无畏</a:t>
            </a:r>
            <a:endParaRPr lang="zh-CN" altLang="en-US" sz="2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" grpId="0"/>
      <p:bldP spid="58" grpId="0"/>
      <p:bldP spid="21" grpId="0"/>
      <p:bldP spid="53" grpId="0"/>
      <p:bldP spid="59" grpId="0"/>
      <p:bldP spid="4" grpId="0"/>
      <p:bldP spid="5" grpId="0"/>
      <p:bldP spid="50" grpId="0"/>
      <p:bldP spid="6" grpId="0"/>
      <p:bldP spid="7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0" name="文本框 3"/>
          <p:cNvSpPr txBox="1"/>
          <p:nvPr/>
        </p:nvSpPr>
        <p:spPr>
          <a:xfrm>
            <a:off x="407988" y="1645285"/>
            <a:ext cx="8307387" cy="1814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【知识卡片】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细节描写是指抓住生活中的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细微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而又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具体的典型情节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加以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生动细致的描绘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它具体渗透在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对人物、景物或场面的描写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之中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是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刻画人物精神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的最重要的方法。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0"/>
          <p:cNvSpPr/>
          <p:nvPr/>
        </p:nvSpPr>
        <p:spPr>
          <a:xfrm>
            <a:off x="534988" y="3522980"/>
            <a:ext cx="80248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【示例】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细节：一个又一个大的四方竹纸本子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写满了密密麻麻的小楷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如群蚁排衙。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精神追求：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群蚁排衙</a:t>
            </a:r>
            <a:r>
              <a:rPr lang="en-US" altLang="zh-CN" sz="2800" b="1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运用了比喻的修辞手法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生动形象地写出了小楷字写得多而工整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侧面衬托出闻一多先生勤奋刻苦和治学严谨的态度。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Line 4"/>
          <p:cNvSpPr/>
          <p:nvPr/>
        </p:nvSpPr>
        <p:spPr>
          <a:xfrm flipV="1">
            <a:off x="683578" y="4797108"/>
            <a:ext cx="3768725" cy="349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Line 4"/>
          <p:cNvSpPr/>
          <p:nvPr/>
        </p:nvSpPr>
        <p:spPr>
          <a:xfrm flipV="1">
            <a:off x="7524115" y="4436428"/>
            <a:ext cx="7334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Line 4"/>
          <p:cNvSpPr/>
          <p:nvPr/>
        </p:nvSpPr>
        <p:spPr>
          <a:xfrm flipV="1">
            <a:off x="5292090" y="5240338"/>
            <a:ext cx="665163" cy="1587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Line 4"/>
          <p:cNvSpPr/>
          <p:nvPr/>
        </p:nvSpPr>
        <p:spPr>
          <a:xfrm flipV="1">
            <a:off x="3131503" y="5660708"/>
            <a:ext cx="3249612" cy="127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Line 4"/>
          <p:cNvSpPr/>
          <p:nvPr/>
        </p:nvSpPr>
        <p:spPr>
          <a:xfrm flipV="1">
            <a:off x="2418715" y="6092825"/>
            <a:ext cx="4257675" cy="2063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4" name="文本框 56"/>
          <p:cNvSpPr txBox="1"/>
          <p:nvPr/>
        </p:nvSpPr>
        <p:spPr>
          <a:xfrm>
            <a:off x="408305" y="692150"/>
            <a:ext cx="8410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en-US" altLang="zh-CN" sz="2800" b="1">
                <a:latin typeface="宋体" panose="02010600030101010101" pitchFamily="2" charset="-122"/>
              </a:rPr>
              <a:t>精读第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</a:rPr>
              <a:t>、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800" b="1">
                <a:latin typeface="宋体" panose="02010600030101010101" pitchFamily="2" charset="-122"/>
              </a:rPr>
              <a:t>段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参照示例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找出细节描写的句子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探究闻一多先生的精神追求（任务二⑴）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4580" grpId="0"/>
      <p:bldP spid="2" grpId="0"/>
    </p:bldLst>
  </p:timing>
</p:sld>
</file>

<file path=ppt/tags/tag1.xml><?xml version="1.0" encoding="utf-8"?>
<p:tagLst xmlns:p="http://schemas.openxmlformats.org/presentationml/2006/main">
  <p:tag name="KSO_WM_UNIT_TABLE_BEAUTIFY" val="smartTable{311f5de3-b9ec-441e-b2a6-7fac873d182b}"/>
  <p:tag name="TABLE_ENDDRAG_ORIGIN_RECT" val="634*384"/>
  <p:tag name="TABLE_ENDDRAG_RECT" val="36*148*634*384"/>
</p:tagLst>
</file>

<file path=ppt/tags/tag2.xml><?xml version="1.0" encoding="utf-8"?>
<p:tagLst xmlns:p="http://schemas.openxmlformats.org/presentationml/2006/main">
  <p:tag name="KSO_WM_UNIT_TABLE_BEAUTIFY" val="smartTable{4ecfca16-cf72-43cc-89f3-4c0492fab3c0}"/>
</p:tagLst>
</file>

<file path=ppt/tags/tag3.xml><?xml version="1.0" encoding="utf-8"?>
<p:tagLst xmlns:p="http://schemas.openxmlformats.org/presentationml/2006/main">
  <p:tag name="KSO_WM_UNIT_TABLE_BEAUTIFY" val="smartTable{b97ac5e0-af36-419a-ab04-4b86cc3ef137}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4489</Words>
  <Application>WPS 演示</Application>
  <PresentationFormat>在屏幕上显示</PresentationFormat>
  <Paragraphs>353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Maiandra GD</vt:lpstr>
      <vt:lpstr>Wingdings 2</vt:lpstr>
      <vt:lpstr>Arial</vt:lpstr>
      <vt:lpstr>Cambria</vt:lpstr>
      <vt:lpstr>华文楷体</vt:lpstr>
      <vt:lpstr>SimSun-ExtB</vt:lpstr>
      <vt:lpstr>楷体</vt:lpstr>
      <vt:lpstr>华文中宋</vt:lpstr>
      <vt:lpstr>黑体</vt:lpstr>
      <vt:lpstr>新宋体</vt:lpstr>
      <vt:lpstr>Arial Unicode MS</vt:lpstr>
      <vt:lpstr>微软雅黑</vt:lpstr>
      <vt:lpstr>Calibri</vt:lpstr>
      <vt:lpstr>Arial Unicode MS</vt:lpstr>
      <vt:lpstr>PMingLiU</vt:lpstr>
      <vt:lpstr>MingLiU-ExtB</vt:lpstr>
      <vt:lpstr>隶书</vt:lpstr>
      <vt:lpstr>webwppDefTheme</vt:lpstr>
      <vt:lpstr>龙腾四海</vt:lpstr>
      <vt:lpstr>3_龙腾四海</vt:lpstr>
      <vt:lpstr>4_龙腾四海</vt:lpstr>
      <vt:lpstr>1_龙腾四海</vt:lpstr>
      <vt:lpstr>2_龙腾四海</vt:lpstr>
      <vt:lpstr>5_龙腾四海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dell</cp:lastModifiedBy>
  <cp:revision>220</cp:revision>
  <dcterms:created xsi:type="dcterms:W3CDTF">2017-02-09T16:44:00Z</dcterms:created>
  <dcterms:modified xsi:type="dcterms:W3CDTF">2022-02-24T00:02:29Z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275E41D2E6BF43BC8EAD0E6024B5E96C</vt:lpwstr>
  </property>
</Properties>
</file>