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256" r:id="rId3"/>
    <p:sldId id="257" r:id="rId4"/>
    <p:sldId id="259" r:id="rId5"/>
    <p:sldId id="260" r:id="rId6"/>
    <p:sldId id="285" r:id="rId7"/>
    <p:sldId id="262" r:id="rId8"/>
    <p:sldId id="279" r:id="rId9"/>
    <p:sldId id="265" r:id="rId10"/>
    <p:sldId id="267" r:id="rId11"/>
    <p:sldId id="269" r:id="rId12"/>
    <p:sldId id="293" r:id="rId13"/>
    <p:sldId id="296" r:id="rId14"/>
    <p:sldId id="297" r:id="rId15"/>
    <p:sldId id="298" r:id="rId16"/>
    <p:sldId id="299" r:id="rId17"/>
    <p:sldId id="300" r:id="rId18"/>
    <p:sldId id="301" r:id="rId19"/>
    <p:sldId id="270" r:id="rId20"/>
    <p:sldId id="271" r:id="rId21"/>
  </p:sldIdLst>
  <p:sldSz cx="10080625" cy="7921625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5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271" autoAdjust="0"/>
    <p:restoredTop sz="94660"/>
  </p:normalViewPr>
  <p:slideViewPr>
    <p:cSldViewPr>
      <p:cViewPr varScale="1">
        <p:scale>
          <a:sx n="47" d="100"/>
          <a:sy n="47" d="100"/>
        </p:scale>
        <p:origin x="-738" y="-108"/>
      </p:cViewPr>
      <p:guideLst>
        <p:guide orient="horz" pos="2495"/>
        <p:guide pos="31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788" y="-90"/>
      </p:cViewPr>
      <p:guideLst>
        <p:guide orient="horz" pos="2880"/>
        <p:guide pos="214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4608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4608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7D73866B-DF11-4105-B54F-63FF979D9010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endParaRPr lang="en-US" altLang="zh-CN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247775" y="685800"/>
            <a:ext cx="436245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ffectLst/>
        </p:spPr>
      </p:sp>
      <p:sp>
        <p:nvSpPr>
          <p:cNvPr id="2765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2765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endParaRPr lang="en-US" altLang="zh-CN"/>
          </a:p>
        </p:txBody>
      </p:sp>
      <p:sp>
        <p:nvSpPr>
          <p:cNvPr id="2765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32826917-76EE-43FC-AFD3-D9F344C95343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4"/>
          <p:cNvSpPr>
            <a:spLocks noGrp="1" noChangeArrowheads="1"/>
          </p:cNvSpPr>
          <p:nvPr>
            <p:ph type="ctrTitle" sz="quarter"/>
          </p:nvPr>
        </p:nvSpPr>
        <p:spPr>
          <a:xfrm>
            <a:off x="1428750" y="2112963"/>
            <a:ext cx="7138988" cy="1697037"/>
          </a:xfrm>
        </p:spPr>
        <p:txBody>
          <a:bodyPr/>
          <a:lstStyle>
            <a:lvl1pPr>
              <a:defRPr sz="4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428750" y="4400550"/>
            <a:ext cx="7054850" cy="2024063"/>
          </a:xfrm>
        </p:spPr>
        <p:txBody>
          <a:bodyPr/>
          <a:lstStyle>
            <a:lvl1pPr marL="0" indent="0" algn="ctr">
              <a:buFontTx/>
              <a:buNone/>
              <a:defRPr sz="3200"/>
            </a:lvl1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5137" name="Rectangle 17"/>
          <p:cNvSpPr>
            <a:spLocks noChangeArrowheads="1"/>
          </p:cNvSpPr>
          <p:nvPr/>
        </p:nvSpPr>
        <p:spPr bwMode="auto">
          <a:xfrm>
            <a:off x="468313" y="7389813"/>
            <a:ext cx="9215437" cy="3714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0813" tIns="50406" rIns="100813" bIns="50406"/>
          <a:lstStyle/>
          <a:p>
            <a:pPr algn="ctr" defTabSz="1007745"/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</a:rPr>
              <a:t>编辑发行：西安恒谦教育科技股份有限公司                                          全国统一客服电话：</a:t>
            </a:r>
            <a:r>
              <a:rPr lang="en-US" altLang="zh-CN" b="1">
                <a:effectLst>
                  <a:outerShdw blurRad="38100" dist="38100" dir="2700000" algn="tl">
                    <a:srgbClr val="C0C0C0"/>
                  </a:outerShdw>
                </a:effectLst>
              </a:rPr>
              <a:t>400-715-6688</a:t>
            </a:r>
            <a:endParaRPr lang="en-US" altLang="zh-CN" b="1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5139" name="Text Box 19"/>
          <p:cNvSpPr txBox="1">
            <a:spLocks noChangeArrowheads="1"/>
          </p:cNvSpPr>
          <p:nvPr userDrawn="1"/>
        </p:nvSpPr>
        <p:spPr bwMode="auto">
          <a:xfrm>
            <a:off x="3135313" y="379413"/>
            <a:ext cx="3657600" cy="365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1007745"/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恒谦教育教学资源库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16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141" name="Picture 21" descr="logo2"/>
          <p:cNvPicPr>
            <a:picLocks noChangeAspect="1" noChangeArrowheads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4513" y="303213"/>
            <a:ext cx="1785937" cy="608012"/>
          </a:xfrm>
          <a:prstGeom prst="rect">
            <a:avLst/>
          </a:prstGeom>
          <a:noFill/>
        </p:spPr>
      </p:pic>
      <p:sp>
        <p:nvSpPr>
          <p:cNvPr id="5143" name="Rectangle 23"/>
          <p:cNvSpPr>
            <a:spLocks noChangeArrowheads="1"/>
          </p:cNvSpPr>
          <p:nvPr userDrawn="1"/>
        </p:nvSpPr>
        <p:spPr bwMode="auto">
          <a:xfrm>
            <a:off x="7173913" y="303213"/>
            <a:ext cx="2584450" cy="5492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 defTabSz="1007745"/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教师备课、备考伴侣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 algn="r" defTabSz="1007745"/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专注中国基础教育资源建设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C4E4F850-EBFD-47CF-AC2B-743DE3EBD873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08850" y="1320800"/>
            <a:ext cx="2268538" cy="575627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03238" y="1320800"/>
            <a:ext cx="6653212" cy="575627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421A440-A619-4E71-ACC6-F1D225558F1F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CA51561-1B2D-44BB-A166-139600DE8F3B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96925" y="5091113"/>
            <a:ext cx="8567738" cy="157321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96925" y="3357563"/>
            <a:ext cx="8567738" cy="173355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484E96D9-7B76-48A6-A6E9-A4C37FD8EDA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503238" y="2816225"/>
            <a:ext cx="4460875" cy="4260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116513" y="2816225"/>
            <a:ext cx="4460875" cy="42608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1F37A22-428F-4403-8644-8ABEEE6B0F8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5" y="317500"/>
            <a:ext cx="9072563" cy="131921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04825" y="1773238"/>
            <a:ext cx="4452938" cy="7381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04825" y="2511425"/>
            <a:ext cx="4452938" cy="4565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121275" y="1773238"/>
            <a:ext cx="4456113" cy="738187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121275" y="2511425"/>
            <a:ext cx="4456113" cy="456565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278A687-4686-4E41-819F-27427E558979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140798AC-493B-45DB-9913-92F3E94EE4C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8193864A-EE52-44C0-BB3D-4C1330F6E10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4825" y="315913"/>
            <a:ext cx="3316288" cy="13414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941763" y="315913"/>
            <a:ext cx="5635625" cy="676116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04825" y="1657350"/>
            <a:ext cx="3316288" cy="54197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08A4DB41-6F90-4525-9752-C35812BAE8E1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976438" y="5545138"/>
            <a:ext cx="6048375" cy="654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976438" y="708025"/>
            <a:ext cx="6048375" cy="47529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976438" y="6199188"/>
            <a:ext cx="6048375" cy="93027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fld id="{EC311DBB-63FF-452A-82A3-15E99330ABD0}" type="slidenum">
              <a:rPr lang="en-US" altLang="zh-CN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2.jpeg"/><Relationship Id="rId13" Type="http://schemas.openxmlformats.org/officeDocument/2006/relationships/image" Target="../media/image3.jpe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2" name="Rectangle 18"/>
          <p:cNvSpPr>
            <a:spLocks noGrp="1" noChangeArrowheads="1"/>
          </p:cNvSpPr>
          <p:nvPr>
            <p:ph type="title"/>
          </p:nvPr>
        </p:nvSpPr>
        <p:spPr bwMode="auto">
          <a:xfrm>
            <a:off x="503238" y="1320800"/>
            <a:ext cx="9074150" cy="13192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0813" tIns="50406" rIns="100813" bIns="50406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1043" name="Rectangle 19"/>
          <p:cNvSpPr>
            <a:spLocks noGrp="1" noChangeArrowheads="1"/>
          </p:cNvSpPr>
          <p:nvPr>
            <p:ph type="body" idx="1"/>
          </p:nvPr>
        </p:nvSpPr>
        <p:spPr bwMode="auto">
          <a:xfrm>
            <a:off x="503238" y="2816225"/>
            <a:ext cx="9074150" cy="42608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0813" tIns="50406" rIns="100813" bIns="50406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46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736013" y="7392988"/>
            <a:ext cx="1176337" cy="3746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0813" tIns="50406" rIns="100813" bIns="50406" numCol="1" anchor="t" anchorCtr="0" compatLnSpc="1"/>
          <a:lstStyle>
            <a:lvl1pPr algn="r" defTabSz="1007745">
              <a:defRPr>
                <a:latin typeface="Arial Black" pitchFamily="34" charset="0"/>
                <a:ea typeface="楷体_GB2312" pitchFamily="49" charset="-122"/>
              </a:defRPr>
            </a:lvl1pPr>
          </a:lstStyle>
          <a:p>
            <a:fld id="{9D83B51C-CEF0-4491-8BB5-F51C5D68461C}" type="slidenum">
              <a:rPr lang="en-US" altLang="zh-CN"/>
            </a:fld>
            <a:endParaRPr lang="en-US" altLang="zh-CN"/>
          </a:p>
        </p:txBody>
      </p:sp>
      <p:pic>
        <p:nvPicPr>
          <p:cNvPr id="1053" name="Picture 29" descr="logo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44513" y="303213"/>
            <a:ext cx="1785937" cy="608012"/>
          </a:xfrm>
          <a:prstGeom prst="rect">
            <a:avLst/>
          </a:prstGeom>
          <a:noFill/>
        </p:spPr>
      </p:pic>
      <p:sp>
        <p:nvSpPr>
          <p:cNvPr id="1057" name="Text Box 33"/>
          <p:cNvSpPr txBox="1">
            <a:spLocks noChangeArrowheads="1"/>
          </p:cNvSpPr>
          <p:nvPr userDrawn="1"/>
        </p:nvSpPr>
        <p:spPr bwMode="auto">
          <a:xfrm>
            <a:off x="3135313" y="379413"/>
            <a:ext cx="3657600" cy="36512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 lIns="0" tIns="0" rIns="0" bIns="0">
            <a:spAutoFit/>
          </a:bodyPr>
          <a:lstStyle/>
          <a:p>
            <a:pPr algn="ctr" defTabSz="1007745"/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lang="zh-CN" altLang="en-US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恒谦教育教学资源库</a:t>
            </a:r>
            <a:r>
              <a:rPr lang="en-US" altLang="zh-CN" sz="2400" b="1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endParaRPr lang="en-US" altLang="zh-CN" sz="1600" b="1">
              <a:effectLst>
                <a:outerShdw blurRad="38100" dist="38100" dir="2700000" algn="tl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58" name="Rectangle 34"/>
          <p:cNvSpPr>
            <a:spLocks noChangeArrowheads="1"/>
          </p:cNvSpPr>
          <p:nvPr userDrawn="1"/>
        </p:nvSpPr>
        <p:spPr bwMode="auto">
          <a:xfrm>
            <a:off x="7173913" y="303213"/>
            <a:ext cx="2584450" cy="549275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r" defTabSz="1007745"/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教师备课、备考伴侣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  <a:p>
            <a:pPr algn="r" defTabSz="1007745"/>
            <a:r>
              <a:rPr lang="zh-CN" altLang="en-US" b="1"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专注中国基础教育资源建设</a:t>
            </a:r>
            <a:endParaRPr lang="zh-CN" altLang="en-US" b="1">
              <a:effectLst>
                <a:outerShdw blurRad="38100" dist="38100" dir="2700000" algn="tl">
                  <a:srgbClr val="C0C0C0"/>
                </a:outerShdw>
              </a:effectLst>
              <a:ea typeface="楷体_GB2312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2pPr>
      <a:lvl3pPr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3pPr>
      <a:lvl4pPr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4pPr>
      <a:lvl5pPr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defTabSz="1007745" rtl="0" fontAlgn="base">
        <a:spcBef>
          <a:spcPct val="0"/>
        </a:spcBef>
        <a:spcAft>
          <a:spcPct val="0"/>
        </a:spcAft>
        <a:defRPr sz="49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77825" indent="-377825" algn="l" defTabSz="1007745" rtl="0" fontAlgn="base">
        <a:spcBef>
          <a:spcPct val="20000"/>
        </a:spcBef>
        <a:spcAft>
          <a:spcPct val="0"/>
        </a:spcAft>
        <a:buChar char="•"/>
        <a:defRPr sz="3500">
          <a:solidFill>
            <a:schemeClr val="tx1"/>
          </a:solidFill>
          <a:latin typeface="+mn-lt"/>
          <a:ea typeface="+mn-ea"/>
          <a:cs typeface="+mn-cs"/>
        </a:defRPr>
      </a:lvl1pPr>
      <a:lvl2pPr marL="819150" indent="-314325" algn="l" defTabSz="1007745" rtl="0" fontAlgn="base">
        <a:spcBef>
          <a:spcPct val="20000"/>
        </a:spcBef>
        <a:spcAft>
          <a:spcPct val="0"/>
        </a:spcAft>
        <a:buChar char="–"/>
        <a:defRPr sz="3100">
          <a:solidFill>
            <a:schemeClr val="tx1"/>
          </a:solidFill>
          <a:latin typeface="+mn-lt"/>
          <a:ea typeface="+mn-ea"/>
        </a:defRPr>
      </a:lvl2pPr>
      <a:lvl3pPr marL="1260475" indent="-252730" algn="l" defTabSz="1007745" rtl="0" fontAlgn="base">
        <a:spcBef>
          <a:spcPct val="20000"/>
        </a:spcBef>
        <a:spcAft>
          <a:spcPct val="0"/>
        </a:spcAft>
        <a:buChar char="•"/>
        <a:defRPr sz="2600">
          <a:solidFill>
            <a:schemeClr val="tx1"/>
          </a:solidFill>
          <a:latin typeface="+mn-lt"/>
          <a:ea typeface="+mn-ea"/>
        </a:defRPr>
      </a:lvl3pPr>
      <a:lvl4pPr marL="1764030" indent="-250825" algn="l" defTabSz="1007745" rtl="0" fontAlgn="base">
        <a:spcBef>
          <a:spcPct val="20000"/>
        </a:spcBef>
        <a:spcAft>
          <a:spcPct val="0"/>
        </a:spcAft>
        <a:buChar char="–"/>
        <a:defRPr sz="2200">
          <a:solidFill>
            <a:schemeClr val="tx1"/>
          </a:solidFill>
          <a:latin typeface="+mn-lt"/>
          <a:ea typeface="+mn-ea"/>
        </a:defRPr>
      </a:lvl4pPr>
      <a:lvl5pPr marL="2268855" indent="-252730" algn="l" defTabSz="1007745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5pPr>
      <a:lvl6pPr marL="2726055" indent="-252730" algn="l" defTabSz="1007745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6pPr>
      <a:lvl7pPr marL="3183255" indent="-252730" algn="l" defTabSz="1007745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7pPr>
      <a:lvl8pPr marL="3640455" indent="-252730" algn="l" defTabSz="1007745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8pPr>
      <a:lvl9pPr marL="4097655" indent="-252730" algn="l" defTabSz="1007745" rtl="0" fontAlgn="base">
        <a:spcBef>
          <a:spcPct val="20000"/>
        </a:spcBef>
        <a:spcAft>
          <a:spcPct val="0"/>
        </a:spcAft>
        <a:buChar char="»"/>
        <a:defRPr sz="22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3.jpeg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7.jpe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jpeg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7" Type="http://schemas.openxmlformats.org/officeDocument/2006/relationships/vmlDrawing" Target="../drawings/vmlDrawing1.v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10.jpeg"/><Relationship Id="rId4" Type="http://schemas.openxmlformats.org/officeDocument/2006/relationships/image" Target="../media/image9.jpeg"/><Relationship Id="rId3" Type="http://schemas.openxmlformats.org/officeDocument/2006/relationships/image" Target="../media/image8.png"/><Relationship Id="rId2" Type="http://schemas.openxmlformats.org/officeDocument/2006/relationships/oleObject" Target="../embeddings/oleObject1.bin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extBox 3"/>
          <p:cNvSpPr txBox="1">
            <a:spLocks noChangeArrowheads="1"/>
          </p:cNvSpPr>
          <p:nvPr/>
        </p:nvSpPr>
        <p:spPr bwMode="auto">
          <a:xfrm>
            <a:off x="1627601" y="4875834"/>
            <a:ext cx="6300391" cy="95169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 algn="ctr">
              <a:buFontTx/>
              <a:buNone/>
            </a:pPr>
            <a:r>
              <a:rPr lang="zh-CN" altLang="en-US" sz="5400" b="1" dirty="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5400" b="1" dirty="0">
                <a:latin typeface="黑体" pitchFamily="49" charset="-122"/>
                <a:ea typeface="黑体" pitchFamily="49" charset="-122"/>
              </a:rPr>
              <a:t>13</a:t>
            </a:r>
            <a:r>
              <a:rPr lang="zh-CN" altLang="en-US" sz="5400" b="1" dirty="0">
                <a:latin typeface="黑体" pitchFamily="49" charset="-122"/>
                <a:ea typeface="黑体" pitchFamily="49" charset="-122"/>
              </a:rPr>
              <a:t>课  旅鼠之谜</a:t>
            </a:r>
            <a:endParaRPr lang="zh-CN" altLang="en-US" sz="5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2051" name="Line 8"/>
          <p:cNvSpPr>
            <a:spLocks noChangeShapeType="1"/>
          </p:cNvSpPr>
          <p:nvPr/>
        </p:nvSpPr>
        <p:spPr bwMode="auto">
          <a:xfrm flipV="1">
            <a:off x="1627601" y="5790855"/>
            <a:ext cx="6510404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</a:ln>
          <a:effectLst/>
        </p:spPr>
        <p:txBody>
          <a:bodyPr wrap="none" lIns="102870" tIns="51435" rIns="102870" bIns="51435" anchor="ctr"/>
          <a:lstStyle/>
          <a:p>
            <a:endParaRPr lang="zh-CN" altLang="en-US"/>
          </a:p>
        </p:txBody>
      </p:sp>
      <p:sp>
        <p:nvSpPr>
          <p:cNvPr id="2052" name="TextBox 4"/>
          <p:cNvSpPr txBox="1">
            <a:spLocks noChangeArrowheads="1"/>
          </p:cNvSpPr>
          <p:nvPr/>
        </p:nvSpPr>
        <p:spPr bwMode="auto">
          <a:xfrm>
            <a:off x="3452965" y="5957723"/>
            <a:ext cx="4048000" cy="4584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buFontTx/>
              <a:buNone/>
            </a:pPr>
            <a:r>
              <a:rPr lang="en-US" altLang="zh-CN" sz="2300" b="1" dirty="0">
                <a:latin typeface="微软雅黑" pitchFamily="34" charset="-122"/>
                <a:ea typeface="微软雅黑" pitchFamily="34" charset="-122"/>
              </a:rPr>
              <a:t>R   </a:t>
            </a:r>
            <a:r>
              <a:rPr lang="zh-CN" altLang="en-US" sz="2300" b="1" dirty="0">
                <a:latin typeface="微软雅黑" pitchFamily="34" charset="-122"/>
                <a:ea typeface="微软雅黑" pitchFamily="34" charset="-122"/>
              </a:rPr>
              <a:t>八年级下册</a:t>
            </a:r>
            <a:endParaRPr lang="zh-CN" altLang="en-US" sz="23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"/>
          <p:cNvGrpSpPr/>
          <p:nvPr/>
        </p:nvGrpSpPr>
        <p:grpSpPr bwMode="auto">
          <a:xfrm>
            <a:off x="595038" y="5207735"/>
            <a:ext cx="8733741" cy="1581392"/>
            <a:chOff x="0" y="0"/>
            <a:chExt cx="12475" cy="2155"/>
          </a:xfrm>
        </p:grpSpPr>
        <p:grpSp>
          <p:nvGrpSpPr>
            <p:cNvPr id="3" name="Group 4"/>
            <p:cNvGrpSpPr/>
            <p:nvPr/>
          </p:nvGrpSpPr>
          <p:grpSpPr bwMode="auto">
            <a:xfrm>
              <a:off x="908" y="114"/>
              <a:ext cx="11567" cy="2041"/>
              <a:chOff x="0" y="0"/>
              <a:chExt cx="11567" cy="2041"/>
            </a:xfrm>
          </p:grpSpPr>
          <p:sp>
            <p:nvSpPr>
              <p:cNvPr id="15370" name="AutoShape 5"/>
              <p:cNvSpPr>
                <a:spLocks noChangeArrowheads="1"/>
              </p:cNvSpPr>
              <p:nvPr/>
            </p:nvSpPr>
            <p:spPr bwMode="auto">
              <a:xfrm>
                <a:off x="114" y="0"/>
                <a:ext cx="11340" cy="2041"/>
              </a:xfrm>
              <a:prstGeom prst="flowChartAlternateProcess">
                <a:avLst/>
              </a:prstGeom>
              <a:solidFill>
                <a:srgbClr val="FFFF99"/>
              </a:soli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71" name="Text Box 6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567" cy="1246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700" b="1" dirty="0">
                    <a:ea typeface="楷体" pitchFamily="49" charset="-122"/>
                  </a:rPr>
                  <a:t>　　通篇</a:t>
                </a:r>
                <a:r>
                  <a:rPr lang="zh-CN" altLang="en-US" sz="2700" b="1" dirty="0">
                    <a:solidFill>
                      <a:srgbClr val="FF0000"/>
                    </a:solidFill>
                    <a:ea typeface="楷体" pitchFamily="49" charset="-122"/>
                  </a:rPr>
                  <a:t>寓知识于叙事之中，知识性与趣味性结合，让人既长知识又有兴味</a:t>
                </a:r>
                <a:r>
                  <a:rPr lang="zh-CN" altLang="en-US" sz="2700" b="1" dirty="0">
                    <a:ea typeface="楷体" pitchFamily="49" charset="-122"/>
                  </a:rPr>
                  <a:t>。</a:t>
                </a:r>
                <a:endParaRPr lang="zh-CN" altLang="en-US" sz="2700" b="1" dirty="0">
                  <a:ea typeface="楷体" pitchFamily="49" charset="-122"/>
                </a:endParaRPr>
              </a:p>
            </p:txBody>
          </p:sp>
        </p:grpSp>
        <p:sp>
          <p:nvSpPr>
            <p:cNvPr id="15369" name="AutoShape 7"/>
            <p:cNvSpPr>
              <a:spLocks noChangeArrowheads="1"/>
            </p:cNvSpPr>
            <p:nvPr/>
          </p:nvSpPr>
          <p:spPr bwMode="auto">
            <a:xfrm>
              <a:off x="0" y="0"/>
              <a:ext cx="1019" cy="681"/>
            </a:xfrm>
            <a:prstGeom prst="rightArrow">
              <a:avLst>
                <a:gd name="adj1" fmla="val 50000"/>
                <a:gd name="adj2" fmla="val 37408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  <p:grpSp>
        <p:nvGrpSpPr>
          <p:cNvPr id="4" name="Group 8"/>
          <p:cNvGrpSpPr/>
          <p:nvPr/>
        </p:nvGrpSpPr>
        <p:grpSpPr bwMode="auto">
          <a:xfrm>
            <a:off x="357022" y="883848"/>
            <a:ext cx="9130317" cy="3907636"/>
            <a:chOff x="0" y="0"/>
            <a:chExt cx="13041" cy="5329"/>
          </a:xfrm>
        </p:grpSpPr>
        <p:grpSp>
          <p:nvGrpSpPr>
            <p:cNvPr id="5" name="Group 9"/>
            <p:cNvGrpSpPr/>
            <p:nvPr/>
          </p:nvGrpSpPr>
          <p:grpSpPr bwMode="auto">
            <a:xfrm>
              <a:off x="907" y="0"/>
              <a:ext cx="12134" cy="5329"/>
              <a:chOff x="0" y="0"/>
              <a:chExt cx="12134" cy="5329"/>
            </a:xfrm>
          </p:grpSpPr>
          <p:sp>
            <p:nvSpPr>
              <p:cNvPr id="15366" name="AutoShape 10"/>
              <p:cNvSpPr>
                <a:spLocks noChangeArrowheads="1"/>
              </p:cNvSpPr>
              <p:nvPr/>
            </p:nvSpPr>
            <p:spPr bwMode="auto">
              <a:xfrm>
                <a:off x="0" y="0"/>
                <a:ext cx="12134" cy="5329"/>
              </a:xfrm>
              <a:prstGeom prst="flowChartAlternateProcess">
                <a:avLst/>
              </a:prstGeom>
              <a:solidFill>
                <a:srgbClr val="CCFFCC"/>
              </a:solidFill>
              <a:ln w="9525">
                <a:solidFill>
                  <a:schemeClr val="tx1"/>
                </a:solidFill>
                <a:miter lim="800000"/>
              </a:ln>
              <a:effectLst/>
            </p:spPr>
            <p:txBody>
              <a:bodyPr anchor="ctr"/>
              <a:lstStyle/>
              <a:p>
                <a:endParaRPr lang="zh-CN" altLang="en-US"/>
              </a:p>
            </p:txBody>
          </p:sp>
          <p:sp>
            <p:nvSpPr>
              <p:cNvPr id="15367" name="Text Box 11"/>
              <p:cNvSpPr txBox="1">
                <a:spLocks noChangeArrowheads="1"/>
              </p:cNvSpPr>
              <p:nvPr/>
            </p:nvSpPr>
            <p:spPr bwMode="auto">
              <a:xfrm>
                <a:off x="0" y="0"/>
                <a:ext cx="11907" cy="1247"/>
              </a:xfrm>
              <a:prstGeom prst="rect">
                <a:avLst/>
              </a:prstGeom>
              <a:noFill/>
              <a:ln w="9525">
                <a:noFill/>
                <a:miter lim="800000"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700" b="1" dirty="0">
                    <a:solidFill>
                      <a:srgbClr val="6600CC"/>
                    </a:solidFill>
                    <a:latin typeface="楷体" pitchFamily="49" charset="-122"/>
                    <a:ea typeface="楷体" pitchFamily="49" charset="-122"/>
                  </a:rPr>
                  <a:t>　　文章反复制造悬念，反复解开悬念，最后却又是“一大难解之谜”，让读者也“陷入了迷惘的深思”。</a:t>
                </a:r>
                <a:endParaRPr lang="zh-CN" altLang="en-US" sz="2700" b="1" dirty="0">
                  <a:solidFill>
                    <a:srgbClr val="6600CC"/>
                  </a:solidFill>
                  <a:latin typeface="楷体" pitchFamily="49" charset="-122"/>
                  <a:ea typeface="楷体" pitchFamily="49" charset="-122"/>
                </a:endParaRPr>
              </a:p>
            </p:txBody>
          </p:sp>
        </p:grpSp>
        <p:sp>
          <p:nvSpPr>
            <p:cNvPr id="15365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019" cy="681"/>
            </a:xfrm>
            <a:prstGeom prst="rightArrow">
              <a:avLst>
                <a:gd name="adj1" fmla="val 50000"/>
                <a:gd name="adj2" fmla="val 37408"/>
              </a:avLst>
            </a:prstGeom>
            <a:solidFill>
              <a:srgbClr val="FFCC99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3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6627" name="Text Box 3"/>
          <p:cNvSpPr txBox="1"/>
          <p:nvPr/>
        </p:nvSpPr>
        <p:spPr>
          <a:xfrm>
            <a:off x="3696229" y="1531662"/>
            <a:ext cx="2772172" cy="65087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会走路的树</a:t>
            </a:r>
            <a:endParaRPr lang="zh-CN" altLang="en-US" sz="3530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6628" name="Text Box 4"/>
          <p:cNvSpPr txBox="1"/>
          <p:nvPr/>
        </p:nvSpPr>
        <p:spPr>
          <a:xfrm>
            <a:off x="1183073" y="2364714"/>
            <a:ext cx="7777480" cy="478917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南美洲生长着一种即有趣又奇特的植物，名叫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卷柏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。每当气候干旱，严重缺水的时候，它会自己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把根从土壤里拨出来，摇身一变，让整个身体卷缩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成一个圆球状。又轻又圆，只要稍有一点儿风，它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能随风在地面上滚动。一旦滚到水分充足的地方，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圆球就迅速的打开，恢复</a:t>
            </a:r>
            <a:r>
              <a:rPr lang="zh-CN" altLang="en-US" sz="264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庐山真面目</a:t>
            </a:r>
            <a:r>
              <a:rPr lang="zh-CN" altLang="en-US" sz="264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。根重新再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钻到土壤里，暂时安居下来。如果，它又感到水分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不足，住得不称心如意时，它又继续的拨起根来，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再过旅游的生活。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卷柏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就是这样旅游着，有水就住下，无水就滚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6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走，所以难怪有人称它是植物王国中的</a:t>
            </a:r>
            <a:r>
              <a:rPr lang="zh-CN" altLang="en-US" sz="2645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645" dirty="0">
                <a:solidFill>
                  <a:schemeClr val="accent2"/>
                </a:solidFill>
                <a:latin typeface="楷体_GB2312" pitchFamily="49" charset="-122"/>
                <a:ea typeface="楷体_GB2312" pitchFamily="49" charset="-122"/>
              </a:rPr>
              <a:t>旅游者</a:t>
            </a:r>
            <a:r>
              <a:rPr lang="zh-CN" altLang="en-US" sz="2645" dirty="0">
                <a:solidFill>
                  <a:schemeClr val="accent2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6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6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7" grpId="0" animBg="1"/>
      <p:bldP spid="266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7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27651" name="Picture 3" descr="http://www.bioon.com/figure/UploadFiles/200409/A02_juanbai030104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28089" y="1944688"/>
            <a:ext cx="6804422" cy="5103316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7652" name="Text Box 4"/>
          <p:cNvSpPr txBox="1"/>
          <p:nvPr/>
        </p:nvSpPr>
        <p:spPr>
          <a:xfrm>
            <a:off x="8472644" y="3906560"/>
            <a:ext cx="454660" cy="84709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165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卷   柏</a:t>
            </a:r>
            <a:endParaRPr lang="zh-CN" altLang="en-US" sz="165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276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276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8675" name="Text Box 3"/>
          <p:cNvSpPr txBox="1"/>
          <p:nvPr/>
        </p:nvSpPr>
        <p:spPr>
          <a:xfrm>
            <a:off x="3696229" y="1608667"/>
            <a:ext cx="2405380" cy="650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3530" dirty="0">
                <a:latin typeface="Times New Roman" pitchFamily="18" charset="0"/>
                <a:ea typeface="楷体_GB2312" pitchFamily="49" charset="-122"/>
              </a:rPr>
              <a:t>奇妙旋转树</a:t>
            </a:r>
            <a:endParaRPr lang="zh-CN" altLang="en-US" sz="353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8676" name="Text Box 4"/>
          <p:cNvSpPr txBox="1"/>
          <p:nvPr/>
        </p:nvSpPr>
        <p:spPr>
          <a:xfrm>
            <a:off x="761298" y="2287709"/>
            <a:ext cx="8647286" cy="484822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于四川兴文县石海洞乡风景区内，最近发现一株</a:t>
            </a:r>
            <a:r>
              <a:rPr lang="zh-CN" altLang="en-US" sz="220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可以旋转三百六十度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的奇树。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    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这是一株生长在景区内悬岩绝壁上的常绿树。此树原本生在岩顶石隙中，天长日久，一条树根顺着石壁向下垂吊，约二十米后脱离石壁完全悬空，并在根的末端发芽生枝、变根为茎，繁茂的枝叶在这里自由发育，渐渐长成一个绿色的圆团。在树团的四周，除了灰白色的岩石别无它物，故而色彩艳丽，体态优美，远看恰似一只</a:t>
            </a:r>
            <a:r>
              <a:rPr lang="zh-CN" altLang="en-US" sz="220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高挂的绿色灯笼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 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    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陡峭的岩壁高达百余米，四季风吹不停。这绿色的树团也随风转个不停，大风快转，小风慢转，若逢急风，还能转到三百六十度方又转回。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86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8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5" grpId="0" animBg="1"/>
      <p:bldP spid="2867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29699" name="Text Box 3"/>
          <p:cNvSpPr txBox="1"/>
          <p:nvPr/>
        </p:nvSpPr>
        <p:spPr>
          <a:xfrm>
            <a:off x="4076003" y="1608667"/>
            <a:ext cx="1516380" cy="650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3530" dirty="0">
                <a:latin typeface="Times New Roman" pitchFamily="18" charset="0"/>
                <a:ea typeface="楷体_GB2312" pitchFamily="49" charset="-122"/>
              </a:rPr>
              <a:t>吃人树</a:t>
            </a:r>
            <a:endParaRPr lang="zh-CN" altLang="en-US" sz="353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29700" name="Text Box 4"/>
          <p:cNvSpPr txBox="1"/>
          <p:nvPr/>
        </p:nvSpPr>
        <p:spPr>
          <a:xfrm>
            <a:off x="1176073" y="2364714"/>
            <a:ext cx="8107680" cy="456628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在非洲马达加斯加的地方，有一种会吃人的树。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它的形状象一棵巨大的菠萝，高约10尺，树干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呈圆筒状，枝条如蛇样，因此当地人称它为</a:t>
            </a:r>
            <a:r>
              <a:rPr lang="zh-CN" altLang="en-US" sz="2645" dirty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蛇树</a:t>
            </a:r>
            <a:r>
              <a:rPr lang="zh-CN" altLang="en-US" sz="2645" dirty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这种树极为敏感，当鸟儿落在它的枝条上，很快就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会被它</a:t>
            </a: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抓住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而不见了。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美国植物学家里斯尔曾在1937年亲身感受到蛇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树的威力：他无意中一只手碰到树枝时。手很快就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被</a:t>
            </a: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缠住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。结果费了很大力气才挣脱出来，但手背的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80000"/>
              </a:lnSpc>
              <a:spcBef>
                <a:spcPct val="50000"/>
              </a:spcBef>
            </a:pP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皮肤被拉</a:t>
            </a:r>
            <a:r>
              <a:rPr lang="zh-CN" altLang="en-US" sz="264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掉一大快肉</a:t>
            </a:r>
            <a:r>
              <a:rPr lang="zh-CN" altLang="en-US" sz="264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endParaRPr lang="zh-CN" altLang="en-US" sz="264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6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96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7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699" grpId="0" animBg="1"/>
      <p:bldP spid="2970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2529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0723" name="Picture 3" descr="http://gb2.chinabroadcast.cn/mmsource/image/2003-3-10/bigtre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36151" y="1776677"/>
            <a:ext cx="4195011" cy="5376333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0724" name="Text Box 4"/>
          <p:cNvSpPr txBox="1"/>
          <p:nvPr/>
        </p:nvSpPr>
        <p:spPr>
          <a:xfrm>
            <a:off x="7046305" y="3176764"/>
            <a:ext cx="454660" cy="138684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eaVert"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1655" dirty="0">
                <a:latin typeface="楷体_GB2312" pitchFamily="49" charset="-122"/>
                <a:ea typeface="楷体_GB2312" pitchFamily="49" charset="-122"/>
              </a:rPr>
              <a:t>恐怖的吃人树</a:t>
            </a:r>
            <a:endParaRPr lang="zh-CN" altLang="en-US" sz="1655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07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3553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1747" name="Text Box 3"/>
          <p:cNvSpPr txBox="1"/>
          <p:nvPr/>
        </p:nvSpPr>
        <p:spPr>
          <a:xfrm>
            <a:off x="3935995" y="1608667"/>
            <a:ext cx="1738630" cy="650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3530" dirty="0">
                <a:latin typeface="Times New Roman" pitchFamily="18" charset="0"/>
                <a:ea typeface="楷体_GB2312" pitchFamily="49" charset="-122"/>
              </a:rPr>
              <a:t>光 棍 树</a:t>
            </a:r>
            <a:endParaRPr lang="zh-CN" altLang="en-US" sz="3530" dirty="0">
              <a:latin typeface="Times New Roman" pitchFamily="18" charset="0"/>
              <a:ea typeface="楷体_GB2312" pitchFamily="49" charset="-122"/>
            </a:endParaRPr>
          </a:p>
        </p:txBody>
      </p:sp>
      <p:sp>
        <p:nvSpPr>
          <p:cNvPr id="31748" name="Text Box 4"/>
          <p:cNvSpPr txBox="1"/>
          <p:nvPr/>
        </p:nvSpPr>
        <p:spPr>
          <a:xfrm>
            <a:off x="840052" y="2196703"/>
            <a:ext cx="8484526" cy="5015865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  有一种树，不论全年任何季节，都呈现光秃秃的形象，不要以为这是枯树，实际上它是生机蓬勃的，这种树名叫</a:t>
            </a:r>
            <a:r>
              <a:rPr lang="zh-CN" altLang="en-US" sz="2205" dirty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220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光棍树</a:t>
            </a:r>
            <a:r>
              <a:rPr lang="zh-CN" altLang="en-US" sz="2205" dirty="0">
                <a:solidFill>
                  <a:srgbClr val="0033CC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，产于非洲的沙漠地区。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    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原来非洲的荒漠地带气候炎热干燥，长期无雨，光棍树便适应这种自然环境，没有叶子，便减少蒸腾，节省水分，用绿色的茎与条代替叶的功能，而叶就在这情况下退化了。这种光棍树也有自我保护作用，使一些吃叶的动物见到光秃秃的枝桠而不去光顾，减少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了被动物吃掉的机会。 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>
              <a:lnSpc>
                <a:spcPct val="120000"/>
              </a:lnSpc>
              <a:spcBef>
                <a:spcPct val="50000"/>
              </a:spcBef>
            </a:pPr>
            <a:r>
              <a:rPr lang="zh-CN" altLang="en-US" sz="2205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    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 其实，这种光棍树的嫩枝正常地代替叶子，进行光合作用，通过吸取阳光的营养来壮强自己。那些</a:t>
            </a:r>
            <a:r>
              <a:rPr lang="zh-CN" altLang="en-US" sz="220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看似枯萎的枝干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，其实正是</a:t>
            </a:r>
            <a:r>
              <a:rPr lang="zh-CN" altLang="en-US" sz="2205" dirty="0">
                <a:solidFill>
                  <a:srgbClr val="0033CC"/>
                </a:solidFill>
                <a:latin typeface="楷体_GB2312" pitchFamily="49" charset="-122"/>
                <a:ea typeface="楷体_GB2312" pitchFamily="49" charset="-122"/>
              </a:rPr>
              <a:t>生机蓬勃</a:t>
            </a:r>
            <a:r>
              <a:rPr lang="zh-CN" altLang="en-US" sz="2205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的。</a:t>
            </a:r>
            <a:endParaRPr lang="zh-CN" altLang="en-US" sz="2205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17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7" grpId="0" animBg="1"/>
      <p:bldP spid="3174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4577" name="Picture 2" descr="E:\中学语文新课标课件集\05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6047" y="1272646"/>
            <a:ext cx="2243639" cy="554785"/>
          </a:xfrm>
          <a:prstGeom prst="rect">
            <a:avLst/>
          </a:prstGeom>
          <a:noFill/>
          <a:ln w="9525">
            <a:noFill/>
            <a:miter/>
          </a:ln>
        </p:spPr>
      </p:pic>
      <p:pic>
        <p:nvPicPr>
          <p:cNvPr id="32771" name="Picture 3" descr="http://cactusfan.nease.net/Pics0401/sticksofireTOP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22594" y="1860682"/>
            <a:ext cx="7023186" cy="4681541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32772" name="Text Box 4"/>
          <p:cNvSpPr txBox="1"/>
          <p:nvPr/>
        </p:nvSpPr>
        <p:spPr>
          <a:xfrm>
            <a:off x="3932494" y="6557974"/>
            <a:ext cx="1046480" cy="363220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1655" dirty="0">
                <a:latin typeface="楷体_GB2312" pitchFamily="49" charset="-122"/>
                <a:ea typeface="楷体_GB2312" pitchFamily="49" charset="-122"/>
              </a:rPr>
              <a:t>光 棍 树</a:t>
            </a:r>
            <a:endParaRPr lang="zh-CN" altLang="en-US" sz="1655" dirty="0"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16389" name="Picture 6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90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拓展延伸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16387" name="Text Box 3"/>
          <p:cNvSpPr txBox="1">
            <a:spLocks noChangeArrowheads="1"/>
          </p:cNvSpPr>
          <p:nvPr/>
        </p:nvSpPr>
        <p:spPr bwMode="auto">
          <a:xfrm>
            <a:off x="673793" y="2963275"/>
            <a:ext cx="8652536" cy="916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6600CC"/>
                </a:solidFill>
                <a:ea typeface="楷体" pitchFamily="49" charset="-122"/>
              </a:rPr>
              <a:t>  </a:t>
            </a:r>
            <a:endParaRPr lang="zh-CN" altLang="en-US" sz="3200" b="1" dirty="0">
              <a:solidFill>
                <a:srgbClr val="6600CC"/>
              </a:solidFill>
              <a:ea typeface="楷体" pitchFamily="49" charset="-122"/>
            </a:endParaRPr>
          </a:p>
          <a:p>
            <a:endParaRPr lang="zh-CN" altLang="en-US" dirty="0"/>
          </a:p>
        </p:txBody>
      </p:sp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992312" y="1798869"/>
            <a:ext cx="8335766" cy="12118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600" dirty="0"/>
              <a:t>　　</a:t>
            </a:r>
            <a:r>
              <a:rPr lang="zh-CN" altLang="en-US" sz="3600" b="1" dirty="0"/>
              <a:t>除了人口问题，我们从课文中还可以获得哪些启示？</a:t>
            </a:r>
            <a:endParaRPr lang="zh-CN" altLang="en-US" sz="3600" b="1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ldLvl="0" autoUpdateAnimBg="0"/>
      <p:bldP spid="16388" grpId="0" bldLvl="0" autoUpdateAnimBg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833052" y="3878297"/>
            <a:ext cx="8495027" cy="266457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6600CC"/>
                </a:solidFill>
                <a:ea typeface="楷体" pitchFamily="49" charset="-122"/>
              </a:rPr>
              <a:t>　　</a:t>
            </a:r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大自然本身具有调节机制</a:t>
            </a:r>
            <a:r>
              <a:rPr lang="zh-CN" altLang="en-US" sz="3200" b="1" dirty="0">
                <a:solidFill>
                  <a:srgbClr val="6600CC"/>
                </a:solidFill>
                <a:ea typeface="楷体" pitchFamily="49" charset="-122"/>
              </a:rPr>
              <a:t>，一旦打破生态平衡，就出现向新的平衡转化的新趋势。</a:t>
            </a:r>
            <a:endParaRPr lang="zh-CN" altLang="en-US" sz="3200" b="1" dirty="0">
              <a:solidFill>
                <a:srgbClr val="6600CC"/>
              </a:solidFill>
              <a:ea typeface="楷体" pitchFamily="49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9900CC"/>
                </a:solidFill>
                <a:ea typeface="楷体" pitchFamily="49" charset="-122"/>
              </a:rPr>
              <a:t>　　从自然界的调节中人类应该觉悟，</a:t>
            </a:r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人类也要注意自我调节，以求和谐长远发展</a:t>
            </a:r>
            <a:r>
              <a:rPr lang="zh-CN" altLang="en-US" sz="3200" b="1" dirty="0">
                <a:solidFill>
                  <a:srgbClr val="9900CC"/>
                </a:solidFill>
                <a:ea typeface="楷体" pitchFamily="49" charset="-122"/>
              </a:rPr>
              <a:t>。</a:t>
            </a:r>
            <a:endParaRPr lang="zh-CN" altLang="en-US" sz="3200" b="1" dirty="0">
              <a:solidFill>
                <a:srgbClr val="9900CC"/>
              </a:solidFill>
              <a:ea typeface="楷体" pitchFamily="49" charset="-122"/>
            </a:endParaRPr>
          </a:p>
        </p:txBody>
      </p:sp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833052" y="1133233"/>
            <a:ext cx="8573782" cy="13703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dirty="0">
                <a:solidFill>
                  <a:srgbClr val="9900CC"/>
                </a:solidFill>
                <a:ea typeface="楷体" pitchFamily="49" charset="-122"/>
              </a:rPr>
              <a:t>　　</a:t>
            </a:r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科学研究过程要不断调整研究方法和思维方式</a:t>
            </a:r>
            <a:r>
              <a:rPr lang="zh-CN" altLang="en-US" sz="3200" b="1" dirty="0">
                <a:solidFill>
                  <a:srgbClr val="9900CC"/>
                </a:solidFill>
                <a:ea typeface="楷体" pitchFamily="49" charset="-122"/>
              </a:rPr>
              <a:t>。</a:t>
            </a:r>
            <a:endParaRPr lang="zh-CN" altLang="en-US" sz="3200" b="1" dirty="0">
              <a:solidFill>
                <a:srgbClr val="9900CC"/>
              </a:solidFill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74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4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bldLvl="0" autoUpdateAnimBg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5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3077" name="Picture 6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078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新课导入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357023" y="1798870"/>
            <a:ext cx="8971056" cy="532376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3200" b="1" dirty="0"/>
              <a:t>　　在北极生活着一种被人们称之为旅鼠的老鼠，每对一年竟能繁殖后代967118只！一旦旅鼠多了，它的毛色就会发生变化，灰黑色变成鲜艳的橘红色，好像是在吸引天敌的注意；如果死不成，他们就会聚成几百万只的大军，浩浩荡荡直奔大海，集体自杀。</a:t>
            </a:r>
            <a:endParaRPr lang="zh-CN" altLang="en-US" sz="3200" b="1" dirty="0"/>
          </a:p>
          <a:p>
            <a:r>
              <a:rPr lang="zh-CN" altLang="en-US" sz="3200" dirty="0"/>
              <a:t>　</a:t>
            </a:r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　这些行为究竟是为了什么？科学家们绞尽脑汁，研究了好几个世纪，至今也没有解开这个谜团。今天，我们就与位梦华先生一起走进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  <a:p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旅鼠世界，详细了解旅鼠的奥秘。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pic>
        <p:nvPicPr>
          <p:cNvPr id="4100" name="Picture 4" descr="G69-24586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1488" y="6109921"/>
            <a:ext cx="2208637" cy="17346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0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0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071066" y="2130771"/>
            <a:ext cx="8176507" cy="342786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 indent="375285">
              <a:lnSpc>
                <a:spcPct val="15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幼崽（　　）     东跑西颠（　　）          　　　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 indent="375285">
              <a:lnSpc>
                <a:spcPct val="15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涉（　　）水      啮（　　）齿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 indent="375285">
              <a:lnSpc>
                <a:spcPct val="15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歧（　　）途      橘（　　）红                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 indent="375285">
              <a:lnSpc>
                <a:spcPct val="15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苔藓（　　）      揪住（　　　）</a:t>
            </a:r>
            <a:endParaRPr lang="zh-CN" altLang="en-US" sz="3600" b="1" dirty="0"/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2896431" y="2380155"/>
            <a:ext cx="1191823" cy="669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zǎi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7500965" y="2380155"/>
            <a:ext cx="1508594" cy="669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diān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420401" y="3212659"/>
            <a:ext cx="1270579" cy="669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shè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1" name="Text Box 7"/>
          <p:cNvSpPr txBox="1">
            <a:spLocks noChangeArrowheads="1"/>
          </p:cNvSpPr>
          <p:nvPr/>
        </p:nvSpPr>
        <p:spPr bwMode="auto">
          <a:xfrm>
            <a:off x="6468401" y="3212659"/>
            <a:ext cx="1270579" cy="669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niè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2" name="Text Box 8"/>
          <p:cNvSpPr txBox="1">
            <a:spLocks noChangeArrowheads="1"/>
          </p:cNvSpPr>
          <p:nvPr/>
        </p:nvSpPr>
        <p:spPr bwMode="auto">
          <a:xfrm>
            <a:off x="2579660" y="4045163"/>
            <a:ext cx="952059" cy="6674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qí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3" name="Text Box 9"/>
          <p:cNvSpPr txBox="1">
            <a:spLocks noChangeArrowheads="1"/>
          </p:cNvSpPr>
          <p:nvPr/>
        </p:nvSpPr>
        <p:spPr bwMode="auto">
          <a:xfrm>
            <a:off x="6548907" y="4127681"/>
            <a:ext cx="1111319" cy="6693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jú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6154" name="Text Box 10"/>
          <p:cNvSpPr txBox="1">
            <a:spLocks noChangeArrowheads="1"/>
          </p:cNvSpPr>
          <p:nvPr/>
        </p:nvSpPr>
        <p:spPr bwMode="auto">
          <a:xfrm>
            <a:off x="2817675" y="4875835"/>
            <a:ext cx="1587349" cy="6693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xiǎn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</a:endParaRPr>
          </a:p>
        </p:txBody>
      </p:sp>
      <p:sp>
        <p:nvSpPr>
          <p:cNvPr id="6155" name="Text Box 11"/>
          <p:cNvSpPr txBox="1">
            <a:spLocks noChangeArrowheads="1"/>
          </p:cNvSpPr>
          <p:nvPr/>
        </p:nvSpPr>
        <p:spPr bwMode="auto">
          <a:xfrm>
            <a:off x="7105440" y="4958350"/>
            <a:ext cx="1428089" cy="66930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en-US" altLang="zh-CN" sz="3600" b="1" dirty="0" err="1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jiū</a:t>
            </a:r>
            <a:endParaRPr lang="en-US" altLang="zh-CN" sz="3600" b="1" dirty="0">
              <a:solidFill>
                <a:srgbClr val="FF0000"/>
              </a:solidFill>
              <a:latin typeface="宋体" pitchFamily="2" charset="-122"/>
              <a:sym typeface="宋体" pitchFamily="2" charset="-122"/>
            </a:endParaRPr>
          </a:p>
        </p:txBody>
      </p:sp>
      <p:grpSp>
        <p:nvGrpSpPr>
          <p:cNvPr id="2" name="Group 12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5132" name="Picture 13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3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字词注音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9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9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2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08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09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0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11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2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13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14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15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0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6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7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8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9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0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31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32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33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bldLvl="0" autoUpdateAnimBg="0"/>
      <p:bldP spid="6148" grpId="0" bldLvl="0" autoUpdateAnimBg="0"/>
      <p:bldP spid="6149" grpId="0" bldLvl="0" autoUpdateAnimBg="0"/>
      <p:bldP spid="6150" grpId="0" bldLvl="0" autoUpdateAnimBg="0"/>
      <p:bldP spid="6151" grpId="0" bldLvl="0" autoUpdateAnimBg="0"/>
      <p:bldP spid="6152" grpId="0" bldLvl="0" autoUpdateAnimBg="0"/>
      <p:bldP spid="6153" grpId="0" bldLvl="0" autoUpdateAnimBg="0"/>
      <p:bldP spid="6154" grpId="0" bldLvl="0" autoUpdateAnimBg="0"/>
      <p:bldP spid="6155" grpId="0" bldLvl="0" autoUpdateAnimBg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595037" y="1714519"/>
            <a:ext cx="8969307" cy="553305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媲美： 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挑衅： 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笃信：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收敛：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迷惘：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>
                <a:latin typeface="宋体" pitchFamily="2" charset="-122"/>
                <a:sym typeface="宋体" pitchFamily="2" charset="-122"/>
              </a:rPr>
              <a:t>浩浩荡荡：</a:t>
            </a:r>
            <a:endParaRPr lang="zh-CN" altLang="en-US" sz="3600" b="1" dirty="0">
              <a:latin typeface="宋体" pitchFamily="2" charset="-122"/>
              <a:sym typeface="宋体" pitchFamily="2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3600" b="1" dirty="0"/>
              <a:t>道听途说：</a:t>
            </a:r>
            <a:endParaRPr lang="zh-CN" altLang="en-US" sz="3600" b="1" dirty="0"/>
          </a:p>
        </p:txBody>
      </p:sp>
      <p:sp>
        <p:nvSpPr>
          <p:cNvPr id="7172" name="Text Box 4"/>
          <p:cNvSpPr txBox="1">
            <a:spLocks noChangeArrowheads="1"/>
          </p:cNvSpPr>
          <p:nvPr/>
        </p:nvSpPr>
        <p:spPr bwMode="auto">
          <a:xfrm>
            <a:off x="2023125" y="1963904"/>
            <a:ext cx="1443665" cy="59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比美。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3" name="Text Box 5"/>
          <p:cNvSpPr txBox="1">
            <a:spLocks noChangeArrowheads="1"/>
          </p:cNvSpPr>
          <p:nvPr/>
        </p:nvSpPr>
        <p:spPr bwMode="auto">
          <a:xfrm>
            <a:off x="2023125" y="2796408"/>
            <a:ext cx="3091552" cy="59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蓄意挑起争端。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4" name="Text Box 6"/>
          <p:cNvSpPr txBox="1">
            <a:spLocks noChangeArrowheads="1"/>
          </p:cNvSpPr>
          <p:nvPr/>
        </p:nvSpPr>
        <p:spPr bwMode="auto">
          <a:xfrm>
            <a:off x="2023126" y="3544562"/>
            <a:ext cx="2679580" cy="59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忠实地信仰。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5" name="Text Box 7"/>
          <p:cNvSpPr txBox="1">
            <a:spLocks noChangeArrowheads="1"/>
          </p:cNvSpPr>
          <p:nvPr/>
        </p:nvSpPr>
        <p:spPr bwMode="auto">
          <a:xfrm>
            <a:off x="1706356" y="4377065"/>
            <a:ext cx="5975354" cy="59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（笑容、光线等）减弱或消失。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6" name="Text Box 8"/>
          <p:cNvSpPr txBox="1">
            <a:spLocks noChangeArrowheads="1"/>
          </p:cNvSpPr>
          <p:nvPr/>
        </p:nvSpPr>
        <p:spPr bwMode="auto">
          <a:xfrm>
            <a:off x="1944371" y="5042701"/>
            <a:ext cx="6799297" cy="59631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由于分辨不清而困惑，不知怎么办。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7" name="Text Box 9"/>
          <p:cNvSpPr txBox="1">
            <a:spLocks noChangeArrowheads="1"/>
          </p:cNvSpPr>
          <p:nvPr/>
        </p:nvSpPr>
        <p:spPr bwMode="auto">
          <a:xfrm>
            <a:off x="2579660" y="5541471"/>
            <a:ext cx="7303203" cy="1091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宋体" pitchFamily="2" charset="-122"/>
                <a:ea typeface="楷体" pitchFamily="49" charset="-122"/>
                <a:sym typeface="宋体" pitchFamily="2" charset="-122"/>
              </a:rPr>
              <a:t>　　原形容水势广大的样子，后形容事物的广阔壮大，或前进的人流声势浩大。</a:t>
            </a:r>
            <a:endParaRPr lang="zh-CN" altLang="en-US" sz="3200" b="1" dirty="0">
              <a:solidFill>
                <a:srgbClr val="FF0000"/>
              </a:solidFill>
              <a:latin typeface="宋体" pitchFamily="2" charset="-122"/>
              <a:ea typeface="楷体" pitchFamily="49" charset="-122"/>
              <a:sym typeface="宋体" pitchFamily="2" charset="-122"/>
            </a:endParaRPr>
          </a:p>
        </p:txBody>
      </p:sp>
      <p:sp>
        <p:nvSpPr>
          <p:cNvPr id="7178" name="Text Box 10"/>
          <p:cNvSpPr txBox="1">
            <a:spLocks noChangeArrowheads="1"/>
          </p:cNvSpPr>
          <p:nvPr/>
        </p:nvSpPr>
        <p:spPr bwMode="auto">
          <a:xfrm>
            <a:off x="2658416" y="6705876"/>
            <a:ext cx="6499903" cy="10928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       从道路上听说，在道路上传说。泛指传闻的，没有根据的话。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grpSp>
        <p:nvGrpSpPr>
          <p:cNvPr id="2" name="Group 11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6155" name="Picture 12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6156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词语解疑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1" grpId="0" bldLvl="0" autoUpdateAnimBg="0"/>
      <p:bldP spid="7172" grpId="0" bldLvl="0" autoUpdateAnimBg="0"/>
      <p:bldP spid="7173" grpId="0" bldLvl="0" autoUpdateAnimBg="0"/>
      <p:bldP spid="7174" grpId="0" bldLvl="0" autoUpdateAnimBg="0"/>
      <p:bldP spid="7175" grpId="0" bldLvl="0" autoUpdateAnimBg="0"/>
      <p:bldP spid="7176" grpId="0" bldLvl="0" autoUpdateAnimBg="0"/>
      <p:bldP spid="7177" grpId="0" bldLvl="0" autoUpdateAnimBg="0"/>
      <p:bldP spid="7178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8" name="Picture 2" descr="E:\中学语文新课标课件集\0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042" y="1234143"/>
            <a:ext cx="2343396" cy="542534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4099" name="Text Box 3"/>
          <p:cNvSpPr txBox="1"/>
          <p:nvPr/>
        </p:nvSpPr>
        <p:spPr>
          <a:xfrm>
            <a:off x="2856177" y="1860682"/>
            <a:ext cx="4183380" cy="650875"/>
          </a:xfrm>
          <a:prstGeom prst="rect">
            <a:avLst/>
          </a:prstGeom>
          <a:noFill/>
          <a:ln w="9525">
            <a:noFill/>
            <a:miter/>
          </a:ln>
        </p:spPr>
        <p:txBody>
          <a:bodyPr wrap="none" anchor="t">
            <a:spAutoFit/>
          </a:bodyPr>
          <a:p>
            <a:pPr lvl="0">
              <a:lnSpc>
                <a:spcPct val="105000"/>
              </a:lnSpc>
            </a:pPr>
            <a:r>
              <a:rPr lang="zh-CN" altLang="en-US" sz="353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530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“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solidFill>
                  <a:schemeClr val="tx1"/>
                </a:solidFill>
                <a:latin typeface="Times New Roman" pitchFamily="18" charset="0"/>
                <a:ea typeface="楷体_GB2312" pitchFamily="49" charset="-122"/>
              </a:rPr>
              <a:t>”</a:t>
            </a:r>
            <a:r>
              <a:rPr lang="zh-CN" altLang="en-US" sz="353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字成语积累 </a:t>
            </a:r>
            <a:endParaRPr lang="zh-CN" altLang="en-US" sz="353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100" name="Text Box 4"/>
          <p:cNvSpPr txBox="1"/>
          <p:nvPr/>
        </p:nvSpPr>
        <p:spPr>
          <a:xfrm>
            <a:off x="2352146" y="2784740"/>
            <a:ext cx="4872302" cy="382524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贼眉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眼    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目寸光    </a:t>
            </a:r>
            <a:endParaRPr lang="zh-CN" altLang="en-US" sz="3530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抱头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窜    胆小如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 </a:t>
            </a:r>
            <a:endParaRPr lang="zh-CN" altLang="en-US" sz="3530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肚鸡肠    獐头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目</a:t>
            </a:r>
            <a:endParaRPr lang="zh-CN" altLang="en-US" sz="3530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窃狗盗    投</a:t>
            </a:r>
            <a:r>
              <a:rPr lang="zh-CN" altLang="en-US" sz="3530" dirty="0">
                <a:solidFill>
                  <a:srgbClr val="CC3300"/>
                </a:solidFill>
                <a:latin typeface="楷体_GB2312" pitchFamily="49" charset="-122"/>
                <a:ea typeface="楷体_GB2312" pitchFamily="49" charset="-122"/>
              </a:rPr>
              <a:t>鼠</a:t>
            </a: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忌器</a:t>
            </a:r>
            <a:endParaRPr lang="zh-CN" altLang="en-US" sz="3530" dirty="0">
              <a:latin typeface="楷体_GB2312" pitchFamily="49" charset="-122"/>
              <a:ea typeface="楷体_GB2312" pitchFamily="49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en-US" sz="3530" dirty="0">
                <a:latin typeface="楷体_GB2312" pitchFamily="49" charset="-122"/>
                <a:ea typeface="楷体_GB2312" pitchFamily="49" charset="-122"/>
              </a:rPr>
              <a:t>        </a:t>
            </a:r>
            <a:r>
              <a:rPr lang="zh-CN" altLang="en-US" sz="3530" dirty="0">
                <a:solidFill>
                  <a:srgbClr val="CC3300"/>
                </a:solidFill>
                <a:latin typeface="Times New Roman" pitchFamily="18" charset="0"/>
                <a:ea typeface="楷体_GB2312" pitchFamily="49" charset="-122"/>
              </a:rPr>
              <a:t>……</a:t>
            </a:r>
            <a:endParaRPr lang="zh-CN" altLang="en-US" sz="3530" dirty="0">
              <a:solidFill>
                <a:srgbClr val="CC33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9" grpId="0" animBg="1"/>
      <p:bldP spid="410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3"/>
          <p:cNvGrpSpPr/>
          <p:nvPr/>
        </p:nvGrpSpPr>
        <p:grpSpPr bwMode="auto">
          <a:xfrm>
            <a:off x="276517" y="2392992"/>
            <a:ext cx="9072563" cy="5227905"/>
            <a:chOff x="0" y="0"/>
            <a:chExt cx="8229600" cy="4525963"/>
          </a:xfrm>
        </p:grpSpPr>
        <p:sp>
          <p:nvSpPr>
            <p:cNvPr id="8202" name="AutoShape 4"/>
            <p:cNvSpPr>
              <a:spLocks noChangeArrowheads="1"/>
            </p:cNvSpPr>
            <p:nvPr/>
          </p:nvSpPr>
          <p:spPr bwMode="auto">
            <a:xfrm rot="10800000">
              <a:off x="1692784" y="1710"/>
              <a:ext cx="5472684" cy="1257304"/>
            </a:xfrm>
            <a:prstGeom prst="homePlate">
              <a:avLst>
                <a:gd name="adj" fmla="val 108818"/>
              </a:avLst>
            </a:prstGeom>
            <a:solidFill>
              <a:srgbClr val="FFFF99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03" name="Rectangle 5"/>
            <p:cNvSpPr>
              <a:spLocks noChangeArrowheads="1"/>
            </p:cNvSpPr>
            <p:nvPr/>
          </p:nvSpPr>
          <p:spPr bwMode="auto">
            <a:xfrm>
              <a:off x="2007110" y="1710"/>
              <a:ext cx="5158358" cy="12573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554436" tIns="209550" rIns="391160" bIns="20955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en-US"/>
            </a:p>
          </p:txBody>
        </p:sp>
        <p:sp>
          <p:nvSpPr>
            <p:cNvPr id="8204" name="Oval 6"/>
            <p:cNvSpPr>
              <a:spLocks noChangeArrowheads="1"/>
            </p:cNvSpPr>
            <p:nvPr/>
          </p:nvSpPr>
          <p:spPr bwMode="auto">
            <a:xfrm>
              <a:off x="1064131" y="1710"/>
              <a:ext cx="1257304" cy="1257304"/>
            </a:xfrm>
            <a:prstGeom prst="ellipse">
              <a:avLst/>
            </a:prstGeom>
            <a:solidFill>
              <a:srgbClr val="C1CCE1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AutoShape 7"/>
            <p:cNvSpPr>
              <a:spLocks noChangeArrowheads="1"/>
            </p:cNvSpPr>
            <p:nvPr/>
          </p:nvSpPr>
          <p:spPr bwMode="auto">
            <a:xfrm rot="10800000">
              <a:off x="1692784" y="1634329"/>
              <a:ext cx="5472684" cy="1257304"/>
            </a:xfrm>
            <a:prstGeom prst="homePlate">
              <a:avLst>
                <a:gd name="adj" fmla="val 108818"/>
              </a:avLst>
            </a:prstGeom>
            <a:solidFill>
              <a:srgbClr val="FFFF99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" name="Rectangle 8"/>
            <p:cNvSpPr>
              <a:spLocks noChangeArrowheads="1"/>
            </p:cNvSpPr>
            <p:nvPr/>
          </p:nvSpPr>
          <p:spPr bwMode="auto">
            <a:xfrm>
              <a:off x="2007110" y="1634329"/>
              <a:ext cx="5158358" cy="12573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554436" tIns="209550" rIns="391160" bIns="20955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en-US"/>
            </a:p>
          </p:txBody>
        </p:sp>
        <p:sp>
          <p:nvSpPr>
            <p:cNvPr id="4" name="Oval 9"/>
            <p:cNvSpPr>
              <a:spLocks noChangeArrowheads="1"/>
            </p:cNvSpPr>
            <p:nvPr/>
          </p:nvSpPr>
          <p:spPr bwMode="auto">
            <a:xfrm>
              <a:off x="1064131" y="1634329"/>
              <a:ext cx="1257304" cy="1257304"/>
            </a:xfrm>
            <a:prstGeom prst="ellipse">
              <a:avLst/>
            </a:prstGeom>
            <a:solidFill>
              <a:srgbClr val="C1CCE1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AutoShape 10"/>
            <p:cNvSpPr>
              <a:spLocks noChangeArrowheads="1"/>
            </p:cNvSpPr>
            <p:nvPr/>
          </p:nvSpPr>
          <p:spPr bwMode="auto">
            <a:xfrm rot="10800000">
              <a:off x="1692784" y="3266948"/>
              <a:ext cx="5472684" cy="1257304"/>
            </a:xfrm>
            <a:prstGeom prst="homePlate">
              <a:avLst>
                <a:gd name="adj" fmla="val 108818"/>
              </a:avLst>
            </a:prstGeom>
            <a:solidFill>
              <a:srgbClr val="FFFF99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" name="Rectangle 11"/>
            <p:cNvSpPr>
              <a:spLocks noChangeArrowheads="1"/>
            </p:cNvSpPr>
            <p:nvPr/>
          </p:nvSpPr>
          <p:spPr bwMode="auto">
            <a:xfrm>
              <a:off x="2007110" y="3266948"/>
              <a:ext cx="5158358" cy="125730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lIns="554436" tIns="209550" rIns="391160" bIns="209550" anchor="ctr"/>
            <a:lstStyle/>
            <a:p>
              <a:pPr algn="ctr">
                <a:lnSpc>
                  <a:spcPct val="90000"/>
                </a:lnSpc>
                <a:spcAft>
                  <a:spcPct val="35000"/>
                </a:spcAft>
              </a:pPr>
              <a:endParaRPr lang="zh-CN" altLang="en-US"/>
            </a:p>
          </p:txBody>
        </p:sp>
        <p:sp>
          <p:nvSpPr>
            <p:cNvPr id="7" name="Oval 12"/>
            <p:cNvSpPr>
              <a:spLocks noChangeArrowheads="1"/>
            </p:cNvSpPr>
            <p:nvPr/>
          </p:nvSpPr>
          <p:spPr bwMode="auto">
            <a:xfrm>
              <a:off x="1064131" y="3266948"/>
              <a:ext cx="1257304" cy="1257304"/>
            </a:xfrm>
            <a:prstGeom prst="ellipse">
              <a:avLst/>
            </a:prstGeom>
            <a:solidFill>
              <a:srgbClr val="C1CCE1"/>
            </a:solidFill>
            <a:ln w="25400">
              <a:solidFill>
                <a:srgbClr val="FFFFFF"/>
              </a:solidFill>
              <a:miter lim="800000"/>
            </a:ln>
            <a:effectLst/>
          </p:spPr>
          <p:txBody>
            <a:bodyPr wrap="none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205" name="Text Box 13"/>
          <p:cNvSpPr txBox="1">
            <a:spLocks noChangeArrowheads="1"/>
          </p:cNvSpPr>
          <p:nvPr/>
        </p:nvSpPr>
        <p:spPr bwMode="auto">
          <a:xfrm>
            <a:off x="357023" y="1215750"/>
            <a:ext cx="9447086" cy="10928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/>
              <a:t>  　本文通过介绍旅鼠的奥秘行文，那么本文介绍了旅鼠的哪些奥秘？</a:t>
            </a:r>
            <a:endParaRPr lang="zh-CN" altLang="en-US" sz="3200" b="1" dirty="0"/>
          </a:p>
        </p:txBody>
      </p:sp>
      <p:sp>
        <p:nvSpPr>
          <p:cNvPr id="8206" name="Text Box 14"/>
          <p:cNvSpPr txBox="1">
            <a:spLocks noChangeArrowheads="1"/>
          </p:cNvSpPr>
          <p:nvPr/>
        </p:nvSpPr>
        <p:spPr bwMode="auto">
          <a:xfrm>
            <a:off x="3134446" y="2558025"/>
            <a:ext cx="5238074" cy="10928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繁殖能力惊人，一对旅鼠一年就有约百万只后代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207" name="Text Box 15"/>
          <p:cNvSpPr txBox="1">
            <a:spLocks noChangeArrowheads="1"/>
          </p:cNvSpPr>
          <p:nvPr/>
        </p:nvSpPr>
        <p:spPr bwMode="auto">
          <a:xfrm>
            <a:off x="3214950" y="4472418"/>
            <a:ext cx="5155820" cy="10928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能控制繁殖，一旦过多，就停食或改变毛色，吸引天敌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208" name="Text Box 16"/>
          <p:cNvSpPr txBox="1">
            <a:spLocks noChangeArrowheads="1"/>
          </p:cNvSpPr>
          <p:nvPr/>
        </p:nvSpPr>
        <p:spPr bwMode="auto">
          <a:xfrm>
            <a:off x="3134445" y="6384976"/>
            <a:ext cx="4921305" cy="109289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楷体" pitchFamily="49" charset="-122"/>
              </a:rPr>
              <a:t>周期性死亡大迁移，汇成数百万的队伍，葬身大海</a:t>
            </a:r>
            <a:endParaRPr lang="zh-CN" altLang="en-US" sz="3200" b="1" dirty="0">
              <a:solidFill>
                <a:srgbClr val="FF0000"/>
              </a:solidFill>
              <a:ea typeface="楷体" pitchFamily="49" charset="-122"/>
            </a:endParaRPr>
          </a:p>
        </p:txBody>
      </p:sp>
      <p:sp>
        <p:nvSpPr>
          <p:cNvPr id="8209" name="Text Box 17"/>
          <p:cNvSpPr txBox="1">
            <a:spLocks noChangeArrowheads="1"/>
          </p:cNvSpPr>
          <p:nvPr/>
        </p:nvSpPr>
        <p:spPr bwMode="auto">
          <a:xfrm>
            <a:off x="1468342" y="2807410"/>
            <a:ext cx="1666103" cy="59962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dirty="0">
                <a:ea typeface="微软雅黑" pitchFamily="34" charset="-122"/>
              </a:rPr>
              <a:t>奥秘１</a:t>
            </a:r>
            <a:endParaRPr lang="zh-CN" altLang="en-US" sz="3200" dirty="0">
              <a:ea typeface="微软雅黑" pitchFamily="34" charset="-122"/>
            </a:endParaRPr>
          </a:p>
        </p:txBody>
      </p:sp>
      <p:sp>
        <p:nvSpPr>
          <p:cNvPr id="8210" name="Text Box 18"/>
          <p:cNvSpPr txBox="1">
            <a:spLocks noChangeArrowheads="1"/>
          </p:cNvSpPr>
          <p:nvPr/>
        </p:nvSpPr>
        <p:spPr bwMode="auto">
          <a:xfrm>
            <a:off x="1468342" y="4721803"/>
            <a:ext cx="1666103" cy="5977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dirty="0">
                <a:ea typeface="微软雅黑" pitchFamily="34" charset="-122"/>
              </a:rPr>
              <a:t>奥秘２</a:t>
            </a:r>
            <a:endParaRPr lang="zh-CN" altLang="en-US" sz="3200" dirty="0">
              <a:ea typeface="微软雅黑" pitchFamily="34" charset="-122"/>
            </a:endParaRPr>
          </a:p>
        </p:txBody>
      </p:sp>
      <p:sp>
        <p:nvSpPr>
          <p:cNvPr id="8211" name="Text Box 19"/>
          <p:cNvSpPr txBox="1">
            <a:spLocks noChangeArrowheads="1"/>
          </p:cNvSpPr>
          <p:nvPr/>
        </p:nvSpPr>
        <p:spPr bwMode="auto">
          <a:xfrm>
            <a:off x="1468342" y="6634362"/>
            <a:ext cx="1666103" cy="59778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dirty="0">
                <a:ea typeface="微软雅黑" pitchFamily="34" charset="-122"/>
              </a:rPr>
              <a:t>奥秘３</a:t>
            </a:r>
            <a:endParaRPr lang="zh-CN" altLang="en-US" sz="3200" dirty="0">
              <a:ea typeface="微软雅黑" pitchFamily="34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2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0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1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3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5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6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7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2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82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14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45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6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66">
                                          <p:stCondLst>
                                            <p:cond delay="166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83">
                                          <p:stCondLst>
                                            <p:cond delay="331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1">
                                          <p:stCondLst>
                                            <p:cond delay="414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7">
                                          <p:stCondLst>
                                            <p:cond delay="162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41" decel="50000">
                                          <p:stCondLst>
                                            <p:cond delay="169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7">
                                          <p:stCondLst>
                                            <p:cond delay="328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41" decel="50000">
                                          <p:stCondLst>
                                            <p:cond delay="335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7">
                                          <p:stCondLst>
                                            <p:cond delay="41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41" decel="50000">
                                          <p:stCondLst>
                                            <p:cond delay="417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7">
                                          <p:stCondLst>
                                            <p:cond delay="452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41" decel="50000">
                                          <p:stCondLst>
                                            <p:cond delay="458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2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8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05" grpId="0" bldLvl="0" autoUpdateAnimBg="0"/>
      <p:bldP spid="8206" grpId="0" bldLvl="0" autoUpdateAnimBg="0"/>
      <p:bldP spid="8207" grpId="0" bldLvl="0" autoUpdateAnimBg="0"/>
      <p:bldP spid="8208" grpId="0" bldLvl="0" autoUpdateAnimBg="0"/>
      <p:bldP spid="8209" grpId="0" bldLvl="0" autoUpdateAnimBg="0"/>
      <p:bldP spid="8210" grpId="0" bldLvl="0" autoUpdateAnimBg="0"/>
      <p:bldP spid="8211" grpId="0" bldLvl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Picture 2" descr="E:\中学语文新课标课件集\01.gi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2042" y="1234143"/>
            <a:ext cx="2343396" cy="542534"/>
          </a:xfrm>
          <a:prstGeom prst="rect">
            <a:avLst/>
          </a:prstGeom>
          <a:noFill/>
          <a:ln w="9525">
            <a:noFill/>
            <a:miter/>
          </a:ln>
        </p:spPr>
      </p:pic>
      <p:sp>
        <p:nvSpPr>
          <p:cNvPr id="15362" name="Text Box 5"/>
          <p:cNvSpPr txBox="1"/>
          <p:nvPr/>
        </p:nvSpPr>
        <p:spPr>
          <a:xfrm>
            <a:off x="1496343" y="5367900"/>
            <a:ext cx="2992686" cy="1280160"/>
          </a:xfrm>
          <a:prstGeom prst="rect">
            <a:avLst/>
          </a:prstGeom>
          <a:noFill/>
          <a:ln w="9525">
            <a:noFill/>
            <a:miter/>
          </a:ln>
        </p:spPr>
        <p:txBody>
          <a:bodyPr anchor="t">
            <a:spAutoFit/>
          </a:bodyPr>
          <a:p>
            <a:pPr lvl="0">
              <a:spcBef>
                <a:spcPct val="50000"/>
              </a:spcBef>
            </a:pPr>
            <a:r>
              <a:rPr lang="zh-CN" altLang="en-US" sz="2645" dirty="0">
                <a:latin typeface="Times New Roman" pitchFamily="18" charset="0"/>
                <a:ea typeface="楷体_GB2312" pitchFamily="49" charset="-122"/>
              </a:rPr>
              <a:t>　　群体抱团直奔大海，纷纷跳入自溺身亡。</a:t>
            </a:r>
            <a:endParaRPr lang="zh-CN" altLang="en-US" sz="2645" dirty="0">
              <a:latin typeface="Times New Roman" pitchFamily="18" charset="0"/>
              <a:ea typeface="楷体_GB2312" pitchFamily="49" charset="-122"/>
            </a:endParaRPr>
          </a:p>
        </p:txBody>
      </p:sp>
      <p:grpSp>
        <p:nvGrpSpPr>
          <p:cNvPr id="2" name="Group 6"/>
          <p:cNvGrpSpPr/>
          <p:nvPr/>
        </p:nvGrpSpPr>
        <p:grpSpPr>
          <a:xfrm>
            <a:off x="4961558" y="2858244"/>
            <a:ext cx="3360208" cy="4272015"/>
            <a:chOff x="-93" y="-150"/>
            <a:chExt cx="1920" cy="2441"/>
          </a:xfrm>
        </p:grpSpPr>
        <p:graphicFrame>
          <p:nvGraphicFramePr>
            <p:cNvPr id="15364" name="Object 7"/>
            <p:cNvGraphicFramePr>
              <a:graphicFrameLocks noChangeAspect="1"/>
            </p:cNvGraphicFramePr>
            <p:nvPr/>
          </p:nvGraphicFramePr>
          <p:xfrm>
            <a:off x="-93" y="-150"/>
            <a:ext cx="1920" cy="17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079" name="" r:id="rId2" imgW="3914775" imgH="3476625" progId="Paint.Picture">
                    <p:embed/>
                  </p:oleObj>
                </mc:Choice>
                <mc:Fallback>
                  <p:oleObj name="" r:id="rId2" imgW="3914775" imgH="3476625" progId="Paint.Picture">
                    <p:embed/>
                    <p:pic>
                      <p:nvPicPr>
                        <p:cNvPr id="0" name="图片 3078"/>
                        <p:cNvPicPr/>
                        <p:nvPr/>
                      </p:nvPicPr>
                      <p:blipFill>
                        <a:blip r:embed="rId3"/>
                        <a:stretch>
                          <a:fillRect/>
                        </a:stretch>
                      </p:blipFill>
                      <p:spPr>
                        <a:xfrm>
                          <a:off x="-93" y="-150"/>
                          <a:ext cx="1920" cy="1706"/>
                        </a:xfrm>
                        <a:prstGeom prst="rect">
                          <a:avLst/>
                        </a:prstGeom>
                        <a:noFill/>
                        <a:ln w="38100">
                          <a:noFill/>
                          <a:miter/>
                        </a:ln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15365" name="Text Box 8"/>
            <p:cNvSpPr txBox="1"/>
            <p:nvPr/>
          </p:nvSpPr>
          <p:spPr>
            <a:xfrm>
              <a:off x="177" y="1560"/>
              <a:ext cx="1392" cy="731"/>
            </a:xfrm>
            <a:prstGeom prst="rect">
              <a:avLst/>
            </a:prstGeom>
            <a:noFill/>
            <a:ln w="9525">
              <a:noFill/>
              <a:miter/>
            </a:ln>
          </p:spPr>
          <p:txBody>
            <a:bodyPr anchor="t">
              <a:spAutoFit/>
            </a:bodyPr>
            <a:p>
              <a:pPr lvl="0">
                <a:spcBef>
                  <a:spcPct val="50000"/>
                </a:spcBef>
              </a:pPr>
              <a:r>
                <a:rPr lang="zh-CN" altLang="en-US" sz="2645" dirty="0">
                  <a:latin typeface="楷体_GB2312" pitchFamily="49" charset="-122"/>
                  <a:ea typeface="楷体_GB2312" pitchFamily="49" charset="-122"/>
                </a:rPr>
                <a:t>　　变成桔红色，以便吸引天敌。</a:t>
              </a:r>
              <a:endParaRPr lang="zh-CN" altLang="en-US" sz="2645" dirty="0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grpSp>
        <p:nvGrpSpPr>
          <p:cNvPr id="3" name="Group 9"/>
          <p:cNvGrpSpPr/>
          <p:nvPr/>
        </p:nvGrpSpPr>
        <p:grpSpPr>
          <a:xfrm>
            <a:off x="6772920" y="1125637"/>
            <a:ext cx="2100130" cy="2184135"/>
            <a:chOff x="0" y="0"/>
            <a:chExt cx="1200" cy="1248"/>
          </a:xfrm>
        </p:grpSpPr>
        <p:pic>
          <p:nvPicPr>
            <p:cNvPr id="15367" name="Picture 10" descr="F:\LP\mouse\nth20203b_pic.jpg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0" y="0"/>
              <a:ext cx="1200" cy="969"/>
            </a:xfrm>
            <a:prstGeom prst="rect">
              <a:avLst/>
            </a:prstGeom>
            <a:noFill/>
            <a:ln w="9525">
              <a:noFill/>
              <a:miter/>
            </a:ln>
          </p:spPr>
        </p:pic>
        <p:sp>
          <p:nvSpPr>
            <p:cNvPr id="15368" name="Line 11"/>
            <p:cNvSpPr/>
            <p:nvPr/>
          </p:nvSpPr>
          <p:spPr>
            <a:xfrm flipH="1">
              <a:off x="144" y="1008"/>
              <a:ext cx="240" cy="240"/>
            </a:xfrm>
            <a:prstGeom prst="line">
              <a:avLst/>
            </a:prstGeom>
            <a:ln w="57150" cap="flat" cmpd="sng">
              <a:solidFill>
                <a:schemeClr val="accent2"/>
              </a:solidFill>
              <a:prstDash val="solid"/>
              <a:round/>
              <a:headEnd type="none" w="med" len="med"/>
              <a:tailEnd type="triangle" w="med" len="med"/>
            </a:ln>
          </p:spPr>
          <p:txBody>
            <a:bodyPr anchor="t"/>
            <a:p>
              <a:pPr lvl="0"/>
              <a:endParaRPr lang="zh-CN" altLang="en-US" sz="1655"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5369" name="图片 11" descr="22Feb20081658312355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11363" y="1913186"/>
            <a:ext cx="2219138" cy="3367209"/>
          </a:xfrm>
          <a:prstGeom prst="rect">
            <a:avLst/>
          </a:prstGeom>
          <a:noFill/>
          <a:ln w="9525">
            <a:noFill/>
            <a:miter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911807" y="1881386"/>
            <a:ext cx="8573781" cy="181203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/>
              <a:t>　　文中“所有这些怪现象加在一起，惟一可能而且合理的解释是</a:t>
            </a:r>
            <a:r>
              <a:rPr lang="zh-CN" altLang="en-US" sz="3200" b="1" dirty="0">
                <a:sym typeface="宋体" pitchFamily="2" charset="-122"/>
              </a:rPr>
              <a:t>……”一句中的“可能”能否删去？为什么呢？</a:t>
            </a:r>
            <a:endParaRPr lang="zh-CN" altLang="en-US" sz="3200" b="1" dirty="0">
              <a:sym typeface="宋体" pitchFamily="2" charset="-122"/>
            </a:endParaRPr>
          </a:p>
          <a:p>
            <a:endParaRPr lang="zh-CN" altLang="en-US" dirty="0">
              <a:sym typeface="宋体" pitchFamily="2" charset="-122"/>
            </a:endParaRPr>
          </a:p>
        </p:txBody>
      </p:sp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992312" y="4626449"/>
            <a:ext cx="8097752" cy="109105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/>
              <a:t>　　为了说明旅鼠之谜，作者运用了哪几种说明方法？</a:t>
            </a:r>
            <a:endParaRPr lang="zh-CN" altLang="en-US" sz="3200" b="1" dirty="0"/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516283" y="3462044"/>
            <a:ext cx="9006058" cy="10910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sym typeface="宋体" pitchFamily="2" charset="-122"/>
              </a:rPr>
              <a:t>　　明确：不能。“可能”表明是猜测而已，去掉后变成肯定，这并不符合事实。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1270" name="AutoShape 6"/>
          <p:cNvSpPr>
            <a:spLocks noChangeArrowheads="1"/>
          </p:cNvSpPr>
          <p:nvPr/>
        </p:nvSpPr>
        <p:spPr bwMode="auto">
          <a:xfrm>
            <a:off x="1627601" y="5957723"/>
            <a:ext cx="1587349" cy="665636"/>
          </a:xfrm>
          <a:prstGeom prst="flowChartAlternateProcess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01441" tIns="52864" rIns="101441" bIns="52864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列数字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sp>
        <p:nvSpPr>
          <p:cNvPr id="11271" name="AutoShape 7"/>
          <p:cNvSpPr>
            <a:spLocks noChangeArrowheads="1"/>
          </p:cNvSpPr>
          <p:nvPr/>
        </p:nvSpPr>
        <p:spPr bwMode="auto">
          <a:xfrm>
            <a:off x="3769733" y="5957723"/>
            <a:ext cx="1589099" cy="665636"/>
          </a:xfrm>
          <a:prstGeom prst="flowChartAlternateProcess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01441" tIns="52864" rIns="101441" bIns="52864" anchor="ctr"/>
          <a:lstStyle/>
          <a:p>
            <a:pPr algn="ctr"/>
            <a:r>
              <a:rPr lang="zh-CN" altLang="en-US" sz="3600" b="1" dirty="0">
                <a:solidFill>
                  <a:srgbClr val="6600CC"/>
                </a:solidFill>
              </a:rPr>
              <a:t>打比方</a:t>
            </a:r>
            <a:endParaRPr lang="zh-CN" altLang="en-US" sz="3600" b="1" dirty="0">
              <a:solidFill>
                <a:srgbClr val="6600CC"/>
              </a:solidFill>
            </a:endParaRPr>
          </a:p>
        </p:txBody>
      </p:sp>
      <p:sp>
        <p:nvSpPr>
          <p:cNvPr id="11272" name="AutoShape 8"/>
          <p:cNvSpPr>
            <a:spLocks noChangeArrowheads="1"/>
          </p:cNvSpPr>
          <p:nvPr/>
        </p:nvSpPr>
        <p:spPr bwMode="auto">
          <a:xfrm>
            <a:off x="5913617" y="5957723"/>
            <a:ext cx="1587348" cy="665636"/>
          </a:xfrm>
          <a:prstGeom prst="flowChartAlternateProcess">
            <a:avLst/>
          </a:prstGeom>
          <a:solidFill>
            <a:srgbClr val="FFFF99"/>
          </a:solidFill>
          <a:ln w="9525">
            <a:solidFill>
              <a:schemeClr val="tx1"/>
            </a:solidFill>
            <a:miter lim="800000"/>
          </a:ln>
          <a:effectLst/>
        </p:spPr>
        <p:txBody>
          <a:bodyPr wrap="none" lIns="101441" tIns="52864" rIns="101441" bIns="52864" anchor="ctr"/>
          <a:lstStyle/>
          <a:p>
            <a:pPr algn="ctr"/>
            <a:r>
              <a:rPr lang="zh-CN" altLang="en-US" sz="3600" b="1" dirty="0">
                <a:solidFill>
                  <a:srgbClr val="FF0000"/>
                </a:solidFill>
              </a:rPr>
              <a:t>举例子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grpSp>
        <p:nvGrpSpPr>
          <p:cNvPr id="2" name="Group 9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11273" name="Picture 10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74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合作探究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bldLvl="0" autoUpdateAnimBg="0"/>
      <p:bldP spid="11268" grpId="0" bldLvl="0" autoUpdateAnimBg="0"/>
      <p:bldP spid="11268" grpId="1" bldLvl="0" autoUpdateAnimBg="0"/>
      <p:bldP spid="11268" grpId="2" bldLvl="0" autoUpdateAnimBg="0"/>
      <p:bldP spid="11268" grpId="3" bldLvl="0" autoUpdateAnimBg="0"/>
      <p:bldP spid="11269" grpId="0" bldLvl="0" autoUpdateAnimBg="0"/>
      <p:bldP spid="11269" grpId="1" bldLvl="0" autoUpdateAnimBg="0"/>
      <p:bldP spid="11270" grpId="0" bldLvl="0" animBg="1" autoUpdateAnimBg="0"/>
      <p:bldP spid="11271" grpId="0" bldLvl="0" animBg="1" autoUpdateAnimBg="0"/>
      <p:bldP spid="11272" grpId="0" bldLvl="0" animBg="1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482642" y="2547023"/>
            <a:ext cx="838691" cy="269005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lIns="102870" tIns="51435" rIns="102870" bIns="51435">
            <a:spAutoFit/>
          </a:bodyPr>
          <a:lstStyle/>
          <a:p>
            <a:r>
              <a:rPr lang="zh-CN" altLang="en-US" sz="4100" b="1" dirty="0"/>
              <a:t>旅鼠之谜</a:t>
            </a:r>
            <a:endParaRPr lang="zh-CN" altLang="en-US" sz="4100" b="1" dirty="0"/>
          </a:p>
        </p:txBody>
      </p:sp>
      <p:sp>
        <p:nvSpPr>
          <p:cNvPr id="13316" name="Text Box 4"/>
          <p:cNvSpPr txBox="1">
            <a:spLocks noChangeArrowheads="1"/>
          </p:cNvSpPr>
          <p:nvPr/>
        </p:nvSpPr>
        <p:spPr bwMode="auto">
          <a:xfrm>
            <a:off x="1547096" y="1798869"/>
            <a:ext cx="5955620" cy="42403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繁殖力惊人，为动物世界之最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旅鼠繁殖过多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死亡大迁移  </a:t>
            </a:r>
            <a:endParaRPr lang="zh-CN" altLang="en-US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317" name="Text Box 5"/>
          <p:cNvSpPr txBox="1">
            <a:spLocks noChangeArrowheads="1"/>
          </p:cNvSpPr>
          <p:nvPr/>
        </p:nvSpPr>
        <p:spPr bwMode="auto">
          <a:xfrm>
            <a:off x="3850239" y="5457120"/>
            <a:ext cx="5714105" cy="10887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dirty="0">
                <a:solidFill>
                  <a:srgbClr val="6600CC"/>
                </a:solidFill>
                <a:ea typeface="微软雅黑" pitchFamily="34" charset="-122"/>
              </a:rPr>
              <a:t>数百万旅鼠奔向大海，葬身大海</a:t>
            </a:r>
            <a:endParaRPr lang="zh-CN" altLang="en-US" sz="3200" dirty="0">
              <a:solidFill>
                <a:srgbClr val="6600CC"/>
              </a:solidFill>
              <a:ea typeface="微软雅黑" pitchFamily="34" charset="-122"/>
            </a:endParaRP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4245763" y="3128308"/>
            <a:ext cx="3969246" cy="158120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200" dirty="0">
                <a:solidFill>
                  <a:srgbClr val="6600CC"/>
                </a:solidFill>
                <a:ea typeface="微软雅黑" pitchFamily="34" charset="-122"/>
              </a:rPr>
              <a:t>停止进食</a:t>
            </a:r>
            <a:endParaRPr lang="zh-CN" altLang="en-US" sz="3200" dirty="0">
              <a:solidFill>
                <a:srgbClr val="6600CC"/>
              </a:solidFill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600CC"/>
                </a:solidFill>
                <a:ea typeface="微软雅黑" pitchFamily="34" charset="-122"/>
              </a:rPr>
              <a:t>主动挑衅天敌</a:t>
            </a:r>
            <a:endParaRPr lang="zh-CN" altLang="en-US" sz="3200" dirty="0">
              <a:solidFill>
                <a:srgbClr val="6600CC"/>
              </a:solidFill>
              <a:ea typeface="微软雅黑" pitchFamily="34" charset="-122"/>
            </a:endParaRPr>
          </a:p>
          <a:p>
            <a:r>
              <a:rPr lang="zh-CN" altLang="en-US" sz="3200" dirty="0">
                <a:solidFill>
                  <a:srgbClr val="6600CC"/>
                </a:solidFill>
                <a:ea typeface="微软雅黑" pitchFamily="34" charset="-122"/>
              </a:rPr>
              <a:t>改变毛色、吸引天敌</a:t>
            </a:r>
            <a:endParaRPr lang="zh-CN" altLang="en-US" sz="3200" dirty="0">
              <a:solidFill>
                <a:srgbClr val="6600CC"/>
              </a:solidFill>
              <a:ea typeface="微软雅黑" pitchFamily="34" charset="-122"/>
            </a:endParaRPr>
          </a:p>
        </p:txBody>
      </p:sp>
      <p:sp>
        <p:nvSpPr>
          <p:cNvPr id="13319" name="Text Box 7"/>
          <p:cNvSpPr txBox="1">
            <a:spLocks noChangeArrowheads="1"/>
          </p:cNvSpPr>
          <p:nvPr/>
        </p:nvSpPr>
        <p:spPr bwMode="auto">
          <a:xfrm>
            <a:off x="8215010" y="2713891"/>
            <a:ext cx="556535" cy="2358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870" tIns="51435" rIns="102870" bIns="51435">
            <a:spAutoFit/>
          </a:bodyPr>
          <a:lstStyle/>
          <a:p>
            <a:r>
              <a:rPr lang="zh-CN" altLang="en-US" sz="3600" b="1" dirty="0">
                <a:ea typeface="新宋体" pitchFamily="49" charset="-122"/>
              </a:rPr>
              <a:t>自杀行为</a:t>
            </a:r>
            <a:endParaRPr lang="zh-CN" altLang="en-US" sz="3600" b="1" dirty="0">
              <a:ea typeface="新宋体" pitchFamily="49" charset="-122"/>
            </a:endParaRPr>
          </a:p>
        </p:txBody>
      </p:sp>
      <p:sp>
        <p:nvSpPr>
          <p:cNvPr id="13320" name="AutoShape 8"/>
          <p:cNvSpPr/>
          <p:nvPr/>
        </p:nvSpPr>
        <p:spPr bwMode="auto">
          <a:xfrm>
            <a:off x="1309082" y="1963903"/>
            <a:ext cx="157510" cy="3990152"/>
          </a:xfrm>
          <a:prstGeom prst="leftBrace">
            <a:avLst>
              <a:gd name="adj1" fmla="val 201481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lIns="102870" tIns="51435" rIns="102870" bIns="51435" anchor="ctr"/>
          <a:lstStyle/>
          <a:p>
            <a:endParaRPr lang="zh-CN" altLang="en-US"/>
          </a:p>
        </p:txBody>
      </p:sp>
      <p:sp>
        <p:nvSpPr>
          <p:cNvPr id="13321" name="AutoShape 9"/>
          <p:cNvSpPr/>
          <p:nvPr/>
        </p:nvSpPr>
        <p:spPr bwMode="auto">
          <a:xfrm>
            <a:off x="4088254" y="3377694"/>
            <a:ext cx="157510" cy="1164406"/>
          </a:xfrm>
          <a:prstGeom prst="leftBrace">
            <a:avLst>
              <a:gd name="adj1" fmla="val 58796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lIns="102870" tIns="51435" rIns="102870" bIns="51435" anchor="ctr"/>
          <a:lstStyle/>
          <a:p>
            <a:endParaRPr lang="zh-CN" altLang="en-US"/>
          </a:p>
        </p:txBody>
      </p:sp>
      <p:sp>
        <p:nvSpPr>
          <p:cNvPr id="13322" name="AutoShape 10"/>
          <p:cNvSpPr/>
          <p:nvPr/>
        </p:nvSpPr>
        <p:spPr bwMode="auto">
          <a:xfrm>
            <a:off x="7976995" y="3212660"/>
            <a:ext cx="84005" cy="1331273"/>
          </a:xfrm>
          <a:prstGeom prst="rightBrace">
            <a:avLst>
              <a:gd name="adj1" fmla="val 126042"/>
              <a:gd name="adj2" fmla="val 50000"/>
            </a:avLst>
          </a:prstGeom>
          <a:noFill/>
          <a:ln w="9525">
            <a:solidFill>
              <a:schemeClr val="tx1"/>
            </a:solidFill>
            <a:round/>
          </a:ln>
          <a:effectLst/>
        </p:spPr>
        <p:txBody>
          <a:bodyPr lIns="102870" tIns="51435" rIns="102870" bIns="51435" anchor="ctr"/>
          <a:lstStyle/>
          <a:p>
            <a:endParaRPr lang="zh-CN" altLang="en-US"/>
          </a:p>
        </p:txBody>
      </p:sp>
      <p:grpSp>
        <p:nvGrpSpPr>
          <p:cNvPr id="2" name="Group 11"/>
          <p:cNvGrpSpPr/>
          <p:nvPr/>
        </p:nvGrpSpPr>
        <p:grpSpPr bwMode="auto">
          <a:xfrm>
            <a:off x="992313" y="6456492"/>
            <a:ext cx="8493276" cy="669303"/>
            <a:chOff x="0" y="0"/>
            <a:chExt cx="12133" cy="912"/>
          </a:xfrm>
        </p:grpSpPr>
        <p:sp>
          <p:nvSpPr>
            <p:cNvPr id="13326" name="AutoShape 12"/>
            <p:cNvSpPr>
              <a:spLocks noChangeArrowheads="1"/>
            </p:cNvSpPr>
            <p:nvPr/>
          </p:nvSpPr>
          <p:spPr bwMode="auto">
            <a:xfrm>
              <a:off x="0" y="0"/>
              <a:ext cx="12133" cy="908"/>
            </a:xfrm>
            <a:prstGeom prst="flowChartAlternateProcess">
              <a:avLst/>
            </a:prstGeom>
            <a:solidFill>
              <a:srgbClr val="FFFF99"/>
            </a:solidFill>
            <a:ln w="9525">
              <a:solidFill>
                <a:schemeClr val="tx1"/>
              </a:solidFill>
              <a:miter lim="800000"/>
            </a:ln>
            <a:effectLst/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13327" name="Text Box 13"/>
            <p:cNvSpPr txBox="1">
              <a:spLocks noChangeArrowheads="1"/>
            </p:cNvSpPr>
            <p:nvPr/>
          </p:nvSpPr>
          <p:spPr bwMode="auto">
            <a:xfrm>
              <a:off x="113" y="0"/>
              <a:ext cx="12021" cy="912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>
              <a:spAutoFit/>
            </a:bodyPr>
            <a:lstStyle/>
            <a:p>
              <a:r>
                <a:rPr lang="zh-CN" altLang="en-US" sz="3600" dirty="0">
                  <a:ea typeface="微软雅黑" pitchFamily="34" charset="-122"/>
                </a:rPr>
                <a:t>启示：人类也不应该毫无节制地繁衍下去。</a:t>
              </a:r>
              <a:endParaRPr lang="zh-CN" altLang="en-US" sz="3600" dirty="0">
                <a:ea typeface="微软雅黑" pitchFamily="34" charset="-122"/>
              </a:endParaRPr>
            </a:p>
          </p:txBody>
        </p:sp>
      </p:grpSp>
      <p:grpSp>
        <p:nvGrpSpPr>
          <p:cNvPr id="3" name="Group 14"/>
          <p:cNvGrpSpPr/>
          <p:nvPr/>
        </p:nvGrpSpPr>
        <p:grpSpPr bwMode="auto">
          <a:xfrm>
            <a:off x="0" y="0"/>
            <a:ext cx="3090692" cy="1993243"/>
            <a:chOff x="2208" y="1632"/>
            <a:chExt cx="1766" cy="1087"/>
          </a:xfrm>
        </p:grpSpPr>
        <p:pic>
          <p:nvPicPr>
            <p:cNvPr id="13324" name="Picture 15" descr="图片25副本"/>
            <p:cNvPicPr>
              <a:picLocks noChangeAspect="1" noChangeArrowheads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 bwMode="auto">
            <a:xfrm>
              <a:off x="2208" y="1632"/>
              <a:ext cx="1766" cy="108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25" name="TextBox 21"/>
            <p:cNvSpPr txBox="1">
              <a:spLocks noChangeArrowheads="1"/>
            </p:cNvSpPr>
            <p:nvPr/>
          </p:nvSpPr>
          <p:spPr bwMode="auto">
            <a:xfrm>
              <a:off x="2438" y="2030"/>
              <a:ext cx="1311" cy="394"/>
            </a:xfrm>
            <a:prstGeom prst="rect">
              <a:avLst/>
            </a:prstGeom>
            <a:noFill/>
            <a:ln w="9525">
              <a:noFill/>
              <a:miter lim="800000"/>
            </a:ln>
            <a:effectLst>
              <a:outerShdw dist="35921" dir="2700000" algn="ctr" rotWithShape="0">
                <a:schemeClr val="bg2"/>
              </a:outerShdw>
            </a:effectLst>
          </p:spPr>
          <p:txBody>
            <a:bodyPr wrap="none" lIns="91409" tIns="45704" rIns="91409" bIns="45704">
              <a:spAutoFit/>
            </a:bodyPr>
            <a:lstStyle/>
            <a:p>
              <a:pPr defTabSz="1223010"/>
              <a:r>
                <a:rPr lang="zh-CN" altLang="en-US" sz="4100" b="1" dirty="0">
                  <a:solidFill>
                    <a:schemeClr val="bg1"/>
                  </a:solidFill>
                  <a:latin typeface="黑体" pitchFamily="49" charset="-122"/>
                  <a:ea typeface="黑体" pitchFamily="49" charset="-122"/>
                </a:rPr>
                <a:t>结构梳理</a:t>
              </a:r>
              <a:endParaRPr lang="zh-CN" altLang="en-US" sz="4100" b="1" dirty="0">
                <a:solidFill>
                  <a:schemeClr val="bg1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9" dur="500"/>
                                        <p:tgtEl>
                                          <p:spTgt spid="133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4" dur="500"/>
                                        <p:tgtEl>
                                          <p:spTgt spid="133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3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133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331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1331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3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3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3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331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 bldLvl="0" autoUpdateAnimBg="0"/>
      <p:bldP spid="13317" grpId="0" bldLvl="0" autoUpdateAnimBg="0"/>
      <p:bldP spid="13319" grpId="0" bldLvl="0" autoUpdateAnimBg="0"/>
      <p:bldP spid="13320" grpId="0" animBg="1"/>
      <p:bldP spid="13321" grpId="0" animBg="1"/>
      <p:bldP spid="13322" grpId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3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0000"/>
      </a:hlink>
      <a:folHlink>
        <a:srgbClr val="0000CC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007745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007745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5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0000"/>
        </a:hlink>
        <a:folHlink>
          <a:srgbClr val="00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2114</Words>
  <Application>Kingsoft Office WPP</Application>
  <PresentationFormat>自定义</PresentationFormat>
  <Paragraphs>181</Paragraphs>
  <Slides>19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1" baseType="lpstr">
      <vt:lpstr>默认设计模板</vt:lpstr>
      <vt:lpstr>Paint.Picture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http://www.hengqian.com/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http://www.hengqian.com/</dc:title>
  <dc:creator>http://www.hengqian.com/</dc:creator>
  <cp:keywords>http:/www.hengqian.com</cp:keywords>
  <dc:subject>http://www.hengqian.com/</dc:subject>
  <cp:category>http://www.hengqian.com/</cp:category>
  <cp:lastModifiedBy>Administrator</cp:lastModifiedBy>
  <cp:revision>71</cp:revision>
  <cp:lastPrinted>2113-01-01T00:00:00Z</cp:lastPrinted>
  <dcterms:created xsi:type="dcterms:W3CDTF">2113-01-01T00:00:00Z</dcterms:created>
  <dcterms:modified xsi:type="dcterms:W3CDTF">2016-05-12T00:54:03Z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KSOProductBuildVer">
    <vt:lpwstr>2052-10.1.0.5457</vt:lpwstr>
  </property>
</Properties>
</file>