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46" r:id="rId3"/>
    <p:sldId id="515" r:id="rId4"/>
    <p:sldId id="485" r:id="rId5"/>
    <p:sldId id="484" r:id="rId6"/>
    <p:sldId id="499" r:id="rId7"/>
    <p:sldId id="497" r:id="rId8"/>
    <p:sldId id="480" r:id="rId9"/>
    <p:sldId id="486" r:id="rId10"/>
    <p:sldId id="496" r:id="rId11"/>
    <p:sldId id="502" r:id="rId12"/>
    <p:sldId id="503" r:id="rId13"/>
    <p:sldId id="494" r:id="rId14"/>
    <p:sldId id="505" r:id="rId15"/>
    <p:sldId id="510" r:id="rId16"/>
    <p:sldId id="488" r:id="rId17"/>
    <p:sldId id="512" r:id="rId18"/>
    <p:sldId id="500" r:id="rId19"/>
    <p:sldId id="501" r:id="rId20"/>
    <p:sldId id="513" r:id="rId21"/>
    <p:sldId id="514" r:id="rId22"/>
  </p:sldIdLst>
  <p:sldSz cx="9144000" cy="5143500" type="screen16x9"/>
  <p:notesSz cx="6815138" cy="9942513"/>
  <p:custShowLst>
    <p:custShow name="自定义放映 1" id="0">
      <p:sldLst>
        <p:sld r:id="rId3"/>
      </p:sldLst>
    </p:custShow>
  </p:custShowLst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8">
          <p15:clr>
            <a:srgbClr val="A4A3A4"/>
          </p15:clr>
        </p15:guide>
        <p15:guide id="2" pos="2789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88" autoAdjust="0"/>
    <p:restoredTop sz="94660"/>
  </p:normalViewPr>
  <p:slideViewPr>
    <p:cSldViewPr snapToObjects="1">
      <p:cViewPr varScale="1">
        <p:scale>
          <a:sx n="90" d="100"/>
          <a:sy n="90" d="100"/>
        </p:scale>
        <p:origin x="84" y="240"/>
      </p:cViewPr>
      <p:guideLst>
        <p:guide orient="horz" pos="1348"/>
        <p:guide pos="27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33350" y="819150"/>
            <a:ext cx="636587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4770438"/>
            <a:ext cx="5745163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noProof="0"/>
              <a:t>单击此处编辑母版文本样式</a:t>
            </a:r>
          </a:p>
          <a:p>
            <a:pPr lvl="1"/>
            <a:r>
              <a:rPr lang="zh-CN" noProof="0"/>
              <a:t>第二级</a:t>
            </a:r>
          </a:p>
          <a:p>
            <a:pPr lvl="2"/>
            <a:r>
              <a:rPr lang="zh-CN" noProof="0"/>
              <a:t>第三级</a:t>
            </a:r>
          </a:p>
          <a:p>
            <a:pPr lvl="3"/>
            <a:r>
              <a:rPr lang="zh-CN" noProof="0"/>
              <a:t>第四级</a:t>
            </a:r>
          </a:p>
          <a:p>
            <a:pPr lvl="4"/>
            <a:r>
              <a:rPr lang="zh-CN" noProof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59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3" y="0"/>
            <a:ext cx="29559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559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A816FC9-FBD7-4DFF-A1F6-EE8EB7C973E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4746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3350" y="819150"/>
            <a:ext cx="6365875" cy="3581400"/>
          </a:xfrm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839D25E-4383-439D-9DAC-0573E3D31B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383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9D2B4B0-F2CC-4228-A1FB-FC609A2D21AF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649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804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772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8667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3350" y="819150"/>
            <a:ext cx="6365875" cy="3581400"/>
          </a:xfrm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25C9F05-7B9C-484C-8B23-6069D5FD372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92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770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881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3350" y="819150"/>
            <a:ext cx="6365875" cy="3581400"/>
          </a:xfrm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839D25E-4383-439D-9DAC-0573E3D31B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82993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43"/>
            <a:ext cx="7772400" cy="110299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71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740"/>
            <a:ext cx="2057400" cy="438912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740"/>
            <a:ext cx="6019800" cy="43891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71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699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273"/>
            <a:ext cx="7772400" cy="112442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71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71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73"/>
            <a:ext cx="4040188" cy="48006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33"/>
            <a:ext cx="4040188" cy="296322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573"/>
            <a:ext cx="4041775" cy="48006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33"/>
            <a:ext cx="4041775" cy="296322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312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312"/>
            <a:ext cx="5111750" cy="439054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849"/>
            <a:ext cx="3008313" cy="35190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76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058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18"/>
            <a:ext cx="5486400" cy="6029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image" Target="../media/image1.jpe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9.png" /><Relationship Id="rId11" Type="http://schemas.openxmlformats.org/officeDocument/2006/relationships/image" Target="../media/image10.png" /><Relationship Id="rId12" Type="http://schemas.openxmlformats.org/officeDocument/2006/relationships/audio" Target="../media/media1.mp3" /><Relationship Id="rId13" Type="http://schemas.microsoft.com/office/2007/relationships/media" Target="../media/media1.mp3" TargetMode="Internal" /><Relationship Id="rId14" Type="http://schemas.openxmlformats.org/officeDocument/2006/relationships/image" Target="../media/image11.png" /><Relationship Id="rId15" Type="http://schemas.openxmlformats.org/officeDocument/2006/relationships/image" Target="../media/image12.jpeg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Relationship Id="rId9" Type="http://schemas.openxmlformats.org/officeDocument/2006/relationships/image" Target="../media/image8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1.png" /><Relationship Id="rId4" Type="http://schemas.openxmlformats.org/officeDocument/2006/relationships/image" Target="../media/image32.png" /><Relationship Id="rId5" Type="http://schemas.openxmlformats.org/officeDocument/2006/relationships/image" Target="../media/image33.png" /><Relationship Id="rId6" Type="http://schemas.openxmlformats.org/officeDocument/2006/relationships/image" Target="../media/image34.png" /><Relationship Id="rId7" Type="http://schemas.openxmlformats.org/officeDocument/2006/relationships/slide" Target="slide7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5.png" /><Relationship Id="rId4" Type="http://schemas.openxmlformats.org/officeDocument/2006/relationships/image" Target="../media/image36.png" /><Relationship Id="rId5" Type="http://schemas.openxmlformats.org/officeDocument/2006/relationships/slide" Target="slide7.xml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34.png" /><Relationship Id="rId4" Type="http://schemas.openxmlformats.org/officeDocument/2006/relationships/image" Target="../media/image38.png" /><Relationship Id="rId5" Type="http://schemas.openxmlformats.org/officeDocument/2006/relationships/image" Target="../media/image39.png" /><Relationship Id="rId6" Type="http://schemas.openxmlformats.org/officeDocument/2006/relationships/image" Target="../media/image4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41.png" /><Relationship Id="rId3" Type="http://schemas.openxmlformats.org/officeDocument/2006/relationships/image" Target="../media/image4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3.png" /><Relationship Id="rId3" Type="http://schemas.openxmlformats.org/officeDocument/2006/relationships/image" Target="../media/image2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33.png" /><Relationship Id="rId4" Type="http://schemas.openxmlformats.org/officeDocument/2006/relationships/image" Target="../media/image34.png" /><Relationship Id="rId5" Type="http://schemas.openxmlformats.org/officeDocument/2006/relationships/image" Target="../media/image4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5.png" /><Relationship Id="rId3" Type="http://schemas.openxmlformats.org/officeDocument/2006/relationships/image" Target="../media/image2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openxmlformats.org/officeDocument/2006/relationships/image" Target="../media/image15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8.png" /><Relationship Id="rId11" Type="http://schemas.openxmlformats.org/officeDocument/2006/relationships/image" Target="../media/image9.png" /><Relationship Id="rId12" Type="http://schemas.openxmlformats.org/officeDocument/2006/relationships/image" Target="../media/image48.png" /><Relationship Id="rId13" Type="http://schemas.openxmlformats.org/officeDocument/2006/relationships/image" Target="../media/image49.png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34.png" /><Relationship Id="rId4" Type="http://schemas.openxmlformats.org/officeDocument/2006/relationships/image" Target="../media/image33.png" /><Relationship Id="rId5" Type="http://schemas.openxmlformats.org/officeDocument/2006/relationships/image" Target="../media/image47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6.png" /><Relationship Id="rId9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9.png" /><Relationship Id="rId4" Type="http://schemas.openxmlformats.org/officeDocument/2006/relationships/image" Target="../media/image20.jpeg" /><Relationship Id="rId5" Type="http://schemas.openxmlformats.org/officeDocument/2006/relationships/image" Target="../media/image21.jpeg" /><Relationship Id="rId6" Type="http://schemas.openxmlformats.org/officeDocument/2006/relationships/image" Target="../media/image2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3.png" /><Relationship Id="rId3" Type="http://schemas.openxmlformats.org/officeDocument/2006/relationships/image" Target="../media/image2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9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6.png" /><Relationship Id="rId4" Type="http://schemas.openxmlformats.org/officeDocument/2006/relationships/image" Target="../media/image27.png" /><Relationship Id="rId5" Type="http://schemas.openxmlformats.org/officeDocument/2006/relationships/image" Target="../media/image2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9.png" /><Relationship Id="rId3" Type="http://schemas.openxmlformats.org/officeDocument/2006/relationships/image" Target="../media/image3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bg>
      <p:bgPr>
        <a:blipFill dpi="0" rotWithShape="0">
          <a:blip r:embed="rId1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370" y="3082266"/>
            <a:ext cx="2812012" cy="23245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4" y="-10985"/>
            <a:ext cx="5086359" cy="3816424"/>
          </a:xfrm>
          <a:prstGeom prst="rect">
            <a:avLst/>
          </a:prstGeom>
        </p:spPr>
      </p:pic>
      <p:sp>
        <p:nvSpPr>
          <p:cNvPr id="20" name="Rectangle 13"/>
          <p:cNvSpPr txBox="1">
            <a:spLocks noChangeArrowheads="1"/>
          </p:cNvSpPr>
          <p:nvPr/>
        </p:nvSpPr>
        <p:spPr bwMode="auto">
          <a:xfrm>
            <a:off x="3203848" y="1696535"/>
            <a:ext cx="8326124" cy="5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19" tIns="45709" rIns="91419" bIns="45709" anchor="ctr"/>
          <a:lstStyle>
            <a:lvl1pPr marL="342900" indent="-3429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/>
            <a:r>
              <a:rPr lang="zh-CN" altLang="en-US" sz="8000" i="0" noProof="1" smtClean="0">
                <a:latin typeface="方正舒体" panose="02010601030101010101" pitchFamily="2" charset="-122"/>
                <a:ea typeface="方正舒体" panose="02010601030101010101" pitchFamily="2" charset="-122"/>
              </a:rPr>
              <a:t>梦回繁华</a:t>
            </a:r>
            <a:endParaRPr lang="zh-CN" altLang="en-US" sz="8000" i="0" noProof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7" name="Picture 3" descr="I:\我的模板\中国风模板\中国风模板05\宽版\树叶\树叶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83389"/>
            <a:ext cx="142875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I:\我的模板\中国风模板\中国风模板05\宽版\树叶\树叶0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2880" y="60371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I:\我的模板\中国风模板\中国风模板05\宽版\树叶\树叶0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1105" y="937242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I:\我的模板\中国风模板\中国风模板05\宽版\树叶\树叶0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780" y="475739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I:\我的模板\中国风模板\中国风模板05\宽版\树叶\树叶0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4413850">
            <a:off x="84509" y="718924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I:\我的模板\中国风模板\中国风模板05\宽版\树叶\树叶0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5828100" flipV="1">
            <a:off x="8348604" y="539422"/>
            <a:ext cx="255295" cy="14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I:\我的模板\中国风模板\中国风模板05\宽版\树叶\树叶0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064902">
            <a:off x="6008945" y="515606"/>
            <a:ext cx="232928" cy="12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I:\我的模板\中国风模板\中国风模板05\宽版\树叶\树叶0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25590" y="364057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I:\我的模板\中国风模板\中国风模板05\宽版\树叶\树叶0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061688" y="577636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渔舟唱晚.mp3">
            <a:hlinkClick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930" y="4587974"/>
            <a:ext cx="609600" cy="609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908" y="3450762"/>
            <a:ext cx="3178829" cy="17468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369704"/>
            <a:ext cx="7219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华文行楷" pitchFamily="2" charset="-122"/>
                <a:ea typeface="华文行楷" pitchFamily="2" charset="-122"/>
              </a:rPr>
              <a:t>人教部编版     八年级上册语文    第五单元   </a:t>
            </a:r>
            <a:endParaRPr lang="zh-CN" altLang="en-US" sz="2800" b="1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52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1" presetClass="path" presetSubtype="0" repeatCount="3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164 0.00895 C -0.06164 0.00926 0.01024 0.16199 0.03333 0.29374 C 0.05642 0.42487 -0.04549 0.5594 -0.04132 0.68899 C -0.03733 0.81827 -0.00608 0.90312 -0.09427 0.96205" pathEditMode="relative" rAng="0" ptsTypes="fssf"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4764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06 1.35802E-06 L 0.06701 0.04012 C 0.08107 0.04907 0.10208 0.05401 0.12395 0.05401 C 0.14895 0.05401 0.16892 0.04907 0.18298 0.04012 L 0.25 1.35802E-06" pathEditMode="relative" rAng="0" ptsTypes="AAAAA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0" grpId="5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Text Box 34"/>
          <p:cNvSpPr txBox="1">
            <a:spLocks noChangeArrowheads="1"/>
          </p:cNvSpPr>
          <p:nvPr/>
        </p:nvSpPr>
        <p:spPr bwMode="auto">
          <a:xfrm>
            <a:off x="323528" y="123478"/>
            <a:ext cx="43204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i="0" smtClean="0">
                <a:latin typeface="华文行楷" pitchFamily="2" charset="-122"/>
                <a:ea typeface="华文行楷" pitchFamily="2" charset="-122"/>
              </a:rPr>
              <a:t>说明顺序</a:t>
            </a:r>
            <a:endParaRPr lang="zh-CN" altLang="en-US" sz="2800" i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37" name="Picture 2" descr="C:\Users\Thinkpad\Desktop\PNG\1_0000_图层-11-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5434" y="1429733"/>
            <a:ext cx="1907076" cy="155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" descr="C:\Users\Thinkpad\Desktop\PNG\1_0001_图层-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5873" y="1381464"/>
            <a:ext cx="1907076" cy="155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 Box 53"/>
          <p:cNvSpPr txBox="1">
            <a:spLocks noChangeArrowheads="1"/>
          </p:cNvSpPr>
          <p:nvPr/>
        </p:nvSpPr>
        <p:spPr bwMode="auto">
          <a:xfrm>
            <a:off x="3203848" y="1555174"/>
            <a:ext cx="916364" cy="109549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800" b="1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defRPr>
            </a:lvl1pPr>
          </a:lstStyle>
          <a:p>
            <a:r>
              <a:rPr lang="zh-CN" altLang="en-US" i="0">
                <a:solidFill>
                  <a:srgbClr val="00B050"/>
                </a:solidFill>
              </a:rPr>
              <a:t>逻辑顺序</a:t>
            </a:r>
            <a:endParaRPr lang="en-US" altLang="zh-CN" i="0">
              <a:solidFill>
                <a:srgbClr val="00B050"/>
              </a:solidFill>
            </a:endParaRPr>
          </a:p>
        </p:txBody>
      </p:sp>
      <p:sp>
        <p:nvSpPr>
          <p:cNvPr id="40" name="Text Box 53"/>
          <p:cNvSpPr txBox="1">
            <a:spLocks noChangeArrowheads="1"/>
          </p:cNvSpPr>
          <p:nvPr/>
        </p:nvSpPr>
        <p:spPr bwMode="auto">
          <a:xfrm>
            <a:off x="5023891" y="1592203"/>
            <a:ext cx="906017" cy="109549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800" b="1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defRPr>
            </a:lvl1pPr>
          </a:lstStyle>
          <a:p>
            <a:r>
              <a:rPr lang="zh-CN" altLang="en-US" i="0" smtClean="0">
                <a:solidFill>
                  <a:srgbClr val="00B050"/>
                </a:solidFill>
              </a:rPr>
              <a:t>空间</a:t>
            </a:r>
            <a:endParaRPr lang="en-US" altLang="zh-CN" i="0" smtClean="0">
              <a:solidFill>
                <a:srgbClr val="00B050"/>
              </a:solidFill>
            </a:endParaRPr>
          </a:p>
          <a:p>
            <a:r>
              <a:rPr lang="zh-CN" altLang="en-US" i="0" smtClean="0">
                <a:solidFill>
                  <a:srgbClr val="00B050"/>
                </a:solidFill>
              </a:rPr>
              <a:t>顺序</a:t>
            </a:r>
            <a:endParaRPr lang="en-US" altLang="zh-CN" i="0">
              <a:solidFill>
                <a:srgbClr val="00B050"/>
              </a:solidFill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251520" y="567384"/>
            <a:ext cx="2643914" cy="2940470"/>
          </a:xfrm>
          <a:prstGeom prst="round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0"/>
          </a:p>
        </p:txBody>
      </p:sp>
      <p:sp>
        <p:nvSpPr>
          <p:cNvPr id="45" name="TextBox 44"/>
          <p:cNvSpPr txBox="1"/>
          <p:nvPr/>
        </p:nvSpPr>
        <p:spPr>
          <a:xfrm>
            <a:off x="185664" y="750429"/>
            <a:ext cx="280831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400" b="1">
                <a:solidFill>
                  <a:srgbClr val="0033CC"/>
                </a:solidFill>
              </a:rPr>
              <a:t>从画作的时代背景、作者情况写起，进而详细说明画作本身，最后介绍画作的艺术和历史价值</a:t>
            </a:r>
            <a:endParaRPr lang="zh-CN" altLang="en-US" sz="2400" i="0"/>
          </a:p>
        </p:txBody>
      </p:sp>
      <p:sp>
        <p:nvSpPr>
          <p:cNvPr id="46" name="圆角矩形 45"/>
          <p:cNvSpPr/>
          <p:nvPr/>
        </p:nvSpPr>
        <p:spPr>
          <a:xfrm>
            <a:off x="6300192" y="646698"/>
            <a:ext cx="2448271" cy="2933164"/>
          </a:xfrm>
          <a:prstGeom prst="round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0"/>
          </a:p>
        </p:txBody>
      </p:sp>
      <p:sp>
        <p:nvSpPr>
          <p:cNvPr id="50" name="TextBox 49"/>
          <p:cNvSpPr txBox="1"/>
          <p:nvPr/>
        </p:nvSpPr>
        <p:spPr>
          <a:xfrm>
            <a:off x="6300192" y="722706"/>
            <a:ext cx="2448271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400" b="1">
                <a:solidFill>
                  <a:srgbClr val="0033CC"/>
                </a:solidFill>
              </a:rPr>
              <a:t>先介绍近郊风光，再介绍赶集的乡人，扫墓归来的权贵，最后介绍近处小路上的行旅。</a:t>
            </a:r>
            <a:endParaRPr lang="zh-CN" altLang="en-US" sz="2400" i="0"/>
          </a:p>
        </p:txBody>
      </p:sp>
      <p:pic>
        <p:nvPicPr>
          <p:cNvPr id="51" name="Picture 4" descr="F:\360安全浏览器下载\水墨\1402\0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2" t="16589" r="17440" b="22437"/>
          <a:stretch>
            <a:fillRect/>
          </a:stretch>
        </p:blipFill>
        <p:spPr bwMode="auto">
          <a:xfrm>
            <a:off x="2987824" y="3247798"/>
            <a:ext cx="3031455" cy="153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42" y="2700772"/>
            <a:ext cx="3646172" cy="2910484"/>
          </a:xfrm>
          <a:prstGeom prst="rect">
            <a:avLst/>
          </a:prstGeom>
        </p:spPr>
      </p:pic>
      <p:sp>
        <p:nvSpPr>
          <p:cNvPr id="3" name="右弧形箭头 2">
            <a:hlinkClick r:id="rId7" action="ppaction://hlinksldjump"/>
          </p:cNvPr>
          <p:cNvSpPr/>
          <p:nvPr/>
        </p:nvSpPr>
        <p:spPr bwMode="auto">
          <a:xfrm>
            <a:off x="8388424" y="4659982"/>
            <a:ext cx="576064" cy="413263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00" decel="10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41" grpId="0"/>
      <p:bldP spid="45" grpId="0"/>
      <p:bldP spid="46" grpId="0"/>
      <p:bldP spid="50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" name="Group 4"/>
          <p:cNvGrpSpPr/>
          <p:nvPr/>
        </p:nvGrpSpPr>
        <p:grpSpPr>
          <a:xfrm>
            <a:off x="35826" y="3209371"/>
            <a:ext cx="2743348" cy="1283006"/>
            <a:chOff x="112712" y="0"/>
            <a:chExt cx="1761869" cy="1343818"/>
          </a:xfrm>
        </p:grpSpPr>
        <p:sp>
          <p:nvSpPr>
            <p:cNvPr id="10268" name="Line 58"/>
            <p:cNvSpPr>
              <a:spLocks noChangeShapeType="1"/>
            </p:cNvSpPr>
            <p:nvPr/>
          </p:nvSpPr>
          <p:spPr bwMode="auto">
            <a:xfrm flipH="1">
              <a:off x="868362" y="0"/>
              <a:ext cx="0" cy="3349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i="0"/>
            </a:p>
          </p:txBody>
        </p:sp>
        <p:sp>
          <p:nvSpPr>
            <p:cNvPr id="10269" name="Line 59"/>
            <p:cNvSpPr>
              <a:spLocks noChangeShapeType="1"/>
            </p:cNvSpPr>
            <p:nvPr/>
          </p:nvSpPr>
          <p:spPr bwMode="auto">
            <a:xfrm flipH="1">
              <a:off x="112712" y="344488"/>
              <a:ext cx="14954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i="0"/>
            </a:p>
          </p:txBody>
        </p:sp>
        <p:sp>
          <p:nvSpPr>
            <p:cNvPr id="10270" name="Text Box 60"/>
            <p:cNvSpPr txBox="1">
              <a:spLocks noChangeArrowheads="1"/>
            </p:cNvSpPr>
            <p:nvPr/>
          </p:nvSpPr>
          <p:spPr bwMode="auto">
            <a:xfrm>
              <a:off x="112712" y="344488"/>
              <a:ext cx="1761869" cy="999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smtClean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   张</a:t>
              </a:r>
              <a:r>
                <a:rPr lang="zh-CN" altLang="en-US" sz="1400" b="1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择端画的</a:t>
              </a:r>
              <a:r>
                <a:rPr lang="en-US" altLang="zh-CN" sz="1400" b="1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《</a:t>
              </a:r>
              <a:r>
                <a:rPr lang="zh-CN" altLang="en-US" sz="1400" b="1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清明上河图</a:t>
              </a:r>
              <a:r>
                <a:rPr lang="en-US" altLang="zh-CN" sz="1400" b="1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》</a:t>
              </a:r>
              <a:r>
                <a:rPr lang="zh-CN" altLang="en-US" sz="1400" b="1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，绢本、设色，纵</a:t>
              </a:r>
              <a:r>
                <a:rPr lang="en-US" altLang="zh-CN" sz="1400" b="1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25.5</a:t>
              </a:r>
              <a:r>
                <a:rPr lang="zh-CN" altLang="en-US" sz="1400" b="1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厘米，横</a:t>
              </a:r>
              <a:r>
                <a:rPr lang="en-US" altLang="zh-CN" sz="1400" b="1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525</a:t>
              </a:r>
              <a:r>
                <a:rPr lang="zh-CN" altLang="en-US" sz="1400" b="1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厘米。</a:t>
              </a:r>
              <a:r>
                <a:rPr lang="zh-CN" altLang="en-US" sz="1400" b="1">
                  <a:solidFill>
                    <a:srgbClr val="FF0000"/>
                  </a:solidFill>
                  <a:latin typeface="+mn-ea"/>
                  <a:ea typeface="+mn-ea"/>
                </a:rPr>
                <a:t>使用准确的数字，说明了</a:t>
              </a:r>
              <a:r>
                <a:rPr lang="en-US" altLang="zh-CN" sz="1400" b="1">
                  <a:solidFill>
                    <a:srgbClr val="FF0000"/>
                  </a:solidFill>
                  <a:latin typeface="+mn-ea"/>
                  <a:ea typeface="+mn-ea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+mn-ea"/>
                  <a:ea typeface="+mn-ea"/>
                </a:rPr>
                <a:t>清明上河图</a:t>
              </a:r>
              <a:r>
                <a:rPr lang="en-US" altLang="zh-CN" sz="1400" b="1">
                  <a:solidFill>
                    <a:srgbClr val="FF0000"/>
                  </a:solidFill>
                  <a:latin typeface="+mn-ea"/>
                  <a:ea typeface="+mn-ea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+mn-ea"/>
                  <a:ea typeface="+mn-ea"/>
                </a:rPr>
                <a:t>的大小。</a:t>
              </a:r>
            </a:p>
          </p:txBody>
        </p:sp>
      </p:grpSp>
      <p:grpSp>
        <p:nvGrpSpPr>
          <p:cNvPr id="33" name="Group 8"/>
          <p:cNvGrpSpPr/>
          <p:nvPr/>
        </p:nvGrpSpPr>
        <p:grpSpPr>
          <a:xfrm>
            <a:off x="4416176" y="338334"/>
            <a:ext cx="4212184" cy="1773380"/>
            <a:chOff x="-389185" y="-49085"/>
            <a:chExt cx="2931571" cy="1661985"/>
          </a:xfrm>
        </p:grpSpPr>
        <p:sp>
          <p:nvSpPr>
            <p:cNvPr id="10265" name="Line 65"/>
            <p:cNvSpPr>
              <a:spLocks noChangeShapeType="1"/>
            </p:cNvSpPr>
            <p:nvPr/>
          </p:nvSpPr>
          <p:spPr bwMode="auto">
            <a:xfrm flipH="1">
              <a:off x="863600" y="1277937"/>
              <a:ext cx="0" cy="3349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i="0"/>
            </a:p>
          </p:txBody>
        </p:sp>
        <p:sp>
          <p:nvSpPr>
            <p:cNvPr id="10266" name="Line 66"/>
            <p:cNvSpPr>
              <a:spLocks noChangeShapeType="1"/>
            </p:cNvSpPr>
            <p:nvPr/>
          </p:nvSpPr>
          <p:spPr bwMode="auto">
            <a:xfrm flipH="1" flipV="1">
              <a:off x="-295097" y="1260085"/>
              <a:ext cx="2566760" cy="158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i="0"/>
            </a:p>
          </p:txBody>
        </p:sp>
        <p:sp>
          <p:nvSpPr>
            <p:cNvPr id="10267" name="Text Box 67"/>
            <p:cNvSpPr txBox="1">
              <a:spLocks noChangeArrowheads="1"/>
            </p:cNvSpPr>
            <p:nvPr/>
          </p:nvSpPr>
          <p:spPr bwMode="auto">
            <a:xfrm>
              <a:off x="-389185" y="-49085"/>
              <a:ext cx="2931571" cy="1096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i="0" smtClean="0">
                  <a:latin typeface="+mn-ea"/>
                  <a:ea typeface="+mn-ea"/>
                </a:rPr>
                <a:t>       </a:t>
              </a:r>
              <a:r>
                <a:rPr lang="zh-CN" altLang="en-US" sz="1400" b="1" i="0" smtClean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画</a:t>
              </a:r>
              <a:r>
                <a:rPr lang="zh-CN" altLang="en-US" sz="1400" b="1" i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中的“孙羊店”“脚店”等，与</a:t>
              </a:r>
              <a:r>
                <a:rPr lang="en-US" altLang="zh-CN" sz="1400" b="1" i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《</a:t>
              </a:r>
              <a:r>
                <a:rPr lang="zh-CN" altLang="en-US" sz="1400" b="1" i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东京梦华录</a:t>
              </a:r>
              <a:r>
                <a:rPr lang="en-US" altLang="zh-CN" sz="1400" b="1" i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》</a:t>
              </a:r>
              <a:r>
                <a:rPr lang="zh-CN" altLang="en-US" sz="1400" b="1" i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中所记的“曹婆婆肉饼”“正店七十二户</a:t>
              </a:r>
              <a:r>
                <a:rPr lang="en-US" altLang="zh-CN" sz="1400" b="1" i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……</a:t>
              </a:r>
              <a:r>
                <a:rPr lang="zh-CN" altLang="en-US" sz="1400" b="1" i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其余皆谓之脚店”等，无不相符。</a:t>
              </a:r>
              <a:r>
                <a:rPr lang="zh-CN" altLang="en-US" sz="1400" b="1" i="0">
                  <a:solidFill>
                    <a:srgbClr val="FF0000"/>
                  </a:solidFill>
                  <a:latin typeface="+mn-ea"/>
                  <a:ea typeface="+mn-ea"/>
                </a:rPr>
                <a:t>引用</a:t>
              </a:r>
              <a:r>
                <a:rPr lang="en-US" altLang="zh-CN" sz="1400" b="1" i="0">
                  <a:solidFill>
                    <a:srgbClr val="FF0000"/>
                  </a:solidFill>
                  <a:latin typeface="+mn-ea"/>
                  <a:ea typeface="+mn-ea"/>
                </a:rPr>
                <a:t>《</a:t>
              </a:r>
              <a:r>
                <a:rPr lang="zh-CN" altLang="en-US" sz="1400" b="1" i="0">
                  <a:solidFill>
                    <a:srgbClr val="FF0000"/>
                  </a:solidFill>
                  <a:latin typeface="+mn-ea"/>
                  <a:ea typeface="+mn-ea"/>
                </a:rPr>
                <a:t>东京梦华录</a:t>
              </a:r>
              <a:r>
                <a:rPr lang="en-US" altLang="zh-CN" sz="1400" b="1" i="0">
                  <a:solidFill>
                    <a:srgbClr val="FF0000"/>
                  </a:solidFill>
                  <a:latin typeface="+mn-ea"/>
                  <a:ea typeface="+mn-ea"/>
                </a:rPr>
                <a:t>》</a:t>
              </a:r>
              <a:r>
                <a:rPr lang="zh-CN" altLang="en-US" sz="1400" b="1" i="0">
                  <a:solidFill>
                    <a:srgbClr val="FF0000"/>
                  </a:solidFill>
                  <a:latin typeface="+mn-ea"/>
                  <a:ea typeface="+mn-ea"/>
                </a:rPr>
                <a:t>，准确说明了</a:t>
              </a:r>
              <a:r>
                <a:rPr lang="en-US" altLang="zh-CN" sz="1400" b="1" i="0">
                  <a:solidFill>
                    <a:srgbClr val="FF0000"/>
                  </a:solidFill>
                  <a:latin typeface="+mn-ea"/>
                  <a:ea typeface="+mn-ea"/>
                </a:rPr>
                <a:t>《</a:t>
              </a:r>
              <a:r>
                <a:rPr lang="zh-CN" altLang="en-US" sz="1400" b="1" i="0">
                  <a:solidFill>
                    <a:srgbClr val="FF0000"/>
                  </a:solidFill>
                  <a:latin typeface="+mn-ea"/>
                  <a:ea typeface="+mn-ea"/>
                </a:rPr>
                <a:t>清明上河图</a:t>
              </a:r>
              <a:r>
                <a:rPr lang="en-US" altLang="zh-CN" sz="1400" b="1" i="0">
                  <a:solidFill>
                    <a:srgbClr val="FF0000"/>
                  </a:solidFill>
                  <a:latin typeface="+mn-ea"/>
                  <a:ea typeface="+mn-ea"/>
                </a:rPr>
                <a:t>》</a:t>
              </a:r>
              <a:r>
                <a:rPr lang="zh-CN" altLang="en-US" sz="1400" b="1" i="0">
                  <a:solidFill>
                    <a:srgbClr val="FF0000"/>
                  </a:solidFill>
                  <a:latin typeface="+mn-ea"/>
                  <a:ea typeface="+mn-ea"/>
                </a:rPr>
                <a:t>是一幅写实性很强的作品，增强了说明的可信度和说服力。</a:t>
              </a:r>
            </a:p>
          </p:txBody>
        </p:sp>
      </p:grpSp>
      <p:grpSp>
        <p:nvGrpSpPr>
          <p:cNvPr id="34" name="Group 12"/>
          <p:cNvGrpSpPr/>
          <p:nvPr/>
        </p:nvGrpSpPr>
        <p:grpSpPr>
          <a:xfrm>
            <a:off x="1317930" y="358394"/>
            <a:ext cx="2966038" cy="1708352"/>
            <a:chOff x="-265630" y="-327960"/>
            <a:chExt cx="2145681" cy="1899472"/>
          </a:xfrm>
        </p:grpSpPr>
        <p:sp>
          <p:nvSpPr>
            <p:cNvPr id="10262" name="Line 68"/>
            <p:cNvSpPr>
              <a:spLocks noChangeShapeType="1"/>
            </p:cNvSpPr>
            <p:nvPr/>
          </p:nvSpPr>
          <p:spPr bwMode="auto">
            <a:xfrm flipH="1">
              <a:off x="666678" y="1236549"/>
              <a:ext cx="0" cy="3349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i="0"/>
            </a:p>
          </p:txBody>
        </p:sp>
        <p:sp>
          <p:nvSpPr>
            <p:cNvPr id="10263" name="Line 69"/>
            <p:cNvSpPr>
              <a:spLocks noChangeShapeType="1"/>
            </p:cNvSpPr>
            <p:nvPr/>
          </p:nvSpPr>
          <p:spPr bwMode="auto">
            <a:xfrm flipH="1" flipV="1">
              <a:off x="-265630" y="1221725"/>
              <a:ext cx="1993753" cy="1482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i="0"/>
            </a:p>
          </p:txBody>
        </p:sp>
        <p:sp>
          <p:nvSpPr>
            <p:cNvPr id="10264" name="Text Box 70"/>
            <p:cNvSpPr txBox="1">
              <a:spLocks noChangeArrowheads="1"/>
            </p:cNvSpPr>
            <p:nvPr/>
          </p:nvSpPr>
          <p:spPr bwMode="auto">
            <a:xfrm>
              <a:off x="-177807" y="-327960"/>
              <a:ext cx="2057858" cy="1539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/>
              <a:r>
                <a:rPr lang="zh-CN" altLang="en-US" sz="1400" b="1" i="0" smtClean="0">
                  <a:solidFill>
                    <a:srgbClr val="FF0000"/>
                  </a:solidFill>
                  <a:latin typeface="+mn-ea"/>
                  <a:ea typeface="+mn-ea"/>
                </a:rPr>
                <a:t>   </a:t>
              </a:r>
              <a:r>
                <a:rPr lang="zh-CN" altLang="en-US" sz="1400" b="1" i="0" smtClean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整个</a:t>
              </a:r>
              <a:r>
                <a:rPr lang="zh-CN" altLang="en-US" sz="1400" b="1" i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长卷犹如一部乐章，由慢板、柔板，逐渐进入快板、紧板，转而进入尾声，留下无尽的回味</a:t>
              </a:r>
              <a:r>
                <a:rPr lang="zh-CN" altLang="en-US" sz="1400" b="1" i="0">
                  <a:solidFill>
                    <a:srgbClr val="FF0000"/>
                  </a:solidFill>
                  <a:latin typeface="+mn-ea"/>
                  <a:ea typeface="+mn-ea"/>
                </a:rPr>
                <a:t>。把“</a:t>
              </a:r>
              <a:r>
                <a:rPr lang="en-US" altLang="zh-CN" sz="1400" b="1" i="0">
                  <a:solidFill>
                    <a:srgbClr val="FF0000"/>
                  </a:solidFill>
                  <a:latin typeface="+mn-ea"/>
                  <a:ea typeface="+mn-ea"/>
                </a:rPr>
                <a:t>《</a:t>
              </a:r>
              <a:r>
                <a:rPr lang="zh-CN" altLang="en-US" sz="1400" b="1" i="0">
                  <a:solidFill>
                    <a:srgbClr val="FF0000"/>
                  </a:solidFill>
                  <a:latin typeface="+mn-ea"/>
                  <a:ea typeface="+mn-ea"/>
                </a:rPr>
                <a:t>清明上河图</a:t>
              </a:r>
              <a:r>
                <a:rPr lang="en-US" altLang="zh-CN" sz="1400" b="1" i="0">
                  <a:solidFill>
                    <a:srgbClr val="FF0000"/>
                  </a:solidFill>
                  <a:latin typeface="+mn-ea"/>
                  <a:ea typeface="+mn-ea"/>
                </a:rPr>
                <a:t>》”</a:t>
              </a:r>
              <a:r>
                <a:rPr lang="zh-CN" altLang="en-US" sz="1400" b="1" i="0">
                  <a:solidFill>
                    <a:srgbClr val="FF0000"/>
                  </a:solidFill>
                  <a:latin typeface="+mn-ea"/>
                  <a:ea typeface="+mn-ea"/>
                </a:rPr>
                <a:t>比作“一部乐章”说明它宏大、优美而富有变化的特点。</a:t>
              </a:r>
            </a:p>
          </p:txBody>
        </p:sp>
      </p:grpSp>
      <p:grpSp>
        <p:nvGrpSpPr>
          <p:cNvPr id="37" name="Group 42"/>
          <p:cNvGrpSpPr/>
          <p:nvPr/>
        </p:nvGrpSpPr>
        <p:grpSpPr>
          <a:xfrm>
            <a:off x="2764597" y="3538270"/>
            <a:ext cx="3521124" cy="1505093"/>
            <a:chOff x="-681273" y="0"/>
            <a:chExt cx="3521124" cy="1672362"/>
          </a:xfrm>
        </p:grpSpPr>
        <p:sp>
          <p:nvSpPr>
            <p:cNvPr id="10259" name="Line 72"/>
            <p:cNvSpPr>
              <a:spLocks noChangeShapeType="1"/>
            </p:cNvSpPr>
            <p:nvPr/>
          </p:nvSpPr>
          <p:spPr bwMode="auto">
            <a:xfrm flipH="1">
              <a:off x="34925" y="342900"/>
              <a:ext cx="15875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i="0"/>
            </a:p>
          </p:txBody>
        </p:sp>
        <p:sp>
          <p:nvSpPr>
            <p:cNvPr id="10260" name="Text Box 73"/>
            <p:cNvSpPr txBox="1">
              <a:spLocks noChangeArrowheads="1"/>
            </p:cNvSpPr>
            <p:nvPr/>
          </p:nvSpPr>
          <p:spPr bwMode="auto">
            <a:xfrm>
              <a:off x="-681273" y="324955"/>
              <a:ext cx="3521124" cy="1347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buClr>
                  <a:schemeClr val="accent2"/>
                </a:buClr>
              </a:pPr>
              <a:r>
                <a:rPr lang="zh-CN" altLang="en-US" sz="1400" b="1" i="0" smtClean="0">
                  <a:solidFill>
                    <a:schemeClr val="tx2"/>
                  </a:solidFill>
                  <a:latin typeface="+mn-ea"/>
                  <a:ea typeface="+mn-ea"/>
                </a:rPr>
                <a:t>      举</a:t>
              </a:r>
              <a:r>
                <a:rPr lang="en-US" altLang="zh-CN" sz="1400" b="1" i="0">
                  <a:solidFill>
                    <a:schemeClr val="tx2"/>
                  </a:solidFill>
                  <a:latin typeface="+mn-ea"/>
                  <a:ea typeface="+mn-ea"/>
                </a:rPr>
                <a:t>《</a:t>
              </a:r>
              <a:r>
                <a:rPr lang="zh-CN" altLang="en-US" sz="1400" b="1" i="0">
                  <a:solidFill>
                    <a:schemeClr val="tx2"/>
                  </a:solidFill>
                  <a:latin typeface="+mn-ea"/>
                  <a:ea typeface="+mn-ea"/>
                </a:rPr>
                <a:t>清明上河图</a:t>
              </a:r>
              <a:r>
                <a:rPr lang="en-US" altLang="zh-CN" sz="1400" b="1" i="0">
                  <a:solidFill>
                    <a:schemeClr val="tx2"/>
                  </a:solidFill>
                  <a:latin typeface="+mn-ea"/>
                  <a:ea typeface="+mn-ea"/>
                </a:rPr>
                <a:t>》</a:t>
              </a:r>
              <a:r>
                <a:rPr lang="zh-CN" altLang="en-US" sz="1400" b="1" i="0">
                  <a:solidFill>
                    <a:schemeClr val="tx2"/>
                  </a:solidFill>
                  <a:latin typeface="+mn-ea"/>
                  <a:ea typeface="+mn-ea"/>
                </a:rPr>
                <a:t>的例子，</a:t>
              </a:r>
              <a:r>
                <a:rPr lang="zh-CN" altLang="en-US" sz="1400" b="1" i="0">
                  <a:solidFill>
                    <a:srgbClr val="FF0000"/>
                  </a:solidFill>
                  <a:latin typeface="+mn-ea"/>
                  <a:ea typeface="+mn-ea"/>
                </a:rPr>
                <a:t>具体地说明绘画的题材从唐代以描绘重大历史事件和贵族生活为主，扩展到描绘城乡市井平民生活的各个方面，增强了文章的说服力。</a:t>
              </a:r>
              <a:endParaRPr lang="en-US" altLang="zh-CN" sz="1400" i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10261" name="Line 68"/>
            <p:cNvSpPr>
              <a:spLocks noChangeShapeType="1"/>
            </p:cNvSpPr>
            <p:nvPr/>
          </p:nvSpPr>
          <p:spPr bwMode="auto">
            <a:xfrm flipH="1">
              <a:off x="850900" y="0"/>
              <a:ext cx="0" cy="3349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i="0"/>
            </a:p>
          </p:txBody>
        </p:sp>
      </p:grpSp>
      <p:pic>
        <p:nvPicPr>
          <p:cNvPr id="74" name="Picture 15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6483" y="2195562"/>
            <a:ext cx="1770062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 Box 23"/>
          <p:cNvSpPr txBox="1">
            <a:spLocks noChangeArrowheads="1"/>
          </p:cNvSpPr>
          <p:nvPr/>
        </p:nvSpPr>
        <p:spPr bwMode="auto">
          <a:xfrm>
            <a:off x="467545" y="2503168"/>
            <a:ext cx="1368152" cy="517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b="1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列数字</a:t>
            </a:r>
            <a:endParaRPr lang="zh-CN" altLang="en-US" i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75" name="Picture 15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9565" y="1812558"/>
            <a:ext cx="1770063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15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39212" y="2383463"/>
            <a:ext cx="1770062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15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17297" y="1885609"/>
            <a:ext cx="1770063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Text Box 23"/>
          <p:cNvSpPr txBox="1">
            <a:spLocks noChangeArrowheads="1"/>
          </p:cNvSpPr>
          <p:nvPr/>
        </p:nvSpPr>
        <p:spPr bwMode="auto">
          <a:xfrm>
            <a:off x="2053190" y="2149850"/>
            <a:ext cx="1294674" cy="51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b="1" i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打比方</a:t>
            </a:r>
          </a:p>
        </p:txBody>
      </p:sp>
      <p:sp>
        <p:nvSpPr>
          <p:cNvPr id="80" name="Text Box 23"/>
          <p:cNvSpPr txBox="1">
            <a:spLocks noChangeArrowheads="1"/>
          </p:cNvSpPr>
          <p:nvPr/>
        </p:nvSpPr>
        <p:spPr bwMode="auto">
          <a:xfrm>
            <a:off x="5526264" y="2243850"/>
            <a:ext cx="1152128" cy="51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b="1" i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引资料</a:t>
            </a:r>
          </a:p>
        </p:txBody>
      </p:sp>
      <p:sp>
        <p:nvSpPr>
          <p:cNvPr id="81" name="Text Box 23"/>
          <p:cNvSpPr txBox="1">
            <a:spLocks noChangeArrowheads="1"/>
          </p:cNvSpPr>
          <p:nvPr/>
        </p:nvSpPr>
        <p:spPr bwMode="auto">
          <a:xfrm>
            <a:off x="3618054" y="2690735"/>
            <a:ext cx="1296144" cy="518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b="1" i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举例子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26" y="466782"/>
            <a:ext cx="2881312" cy="168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Box 34"/>
          <p:cNvSpPr txBox="1">
            <a:spLocks noChangeArrowheads="1"/>
          </p:cNvSpPr>
          <p:nvPr/>
        </p:nvSpPr>
        <p:spPr bwMode="auto">
          <a:xfrm>
            <a:off x="32426" y="108641"/>
            <a:ext cx="40415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i="0" smtClean="0">
                <a:latin typeface="华文行楷" pitchFamily="2" charset="-122"/>
                <a:ea typeface="华文行楷" pitchFamily="2" charset="-122"/>
              </a:rPr>
              <a:t>说明方法</a:t>
            </a:r>
            <a:endParaRPr lang="zh-CN" altLang="en-US" sz="2800" i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9" name="Picture 15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76277" y="2216112"/>
            <a:ext cx="1770063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Group 42"/>
          <p:cNvGrpSpPr/>
          <p:nvPr/>
        </p:nvGrpSpPr>
        <p:grpSpPr>
          <a:xfrm>
            <a:off x="6177748" y="3187123"/>
            <a:ext cx="2998542" cy="2027827"/>
            <a:chOff x="-632415" y="0"/>
            <a:chExt cx="2254840" cy="2253189"/>
          </a:xfrm>
        </p:grpSpPr>
        <p:sp>
          <p:nvSpPr>
            <p:cNvPr id="36" name="Line 72"/>
            <p:cNvSpPr>
              <a:spLocks noChangeShapeType="1"/>
            </p:cNvSpPr>
            <p:nvPr/>
          </p:nvSpPr>
          <p:spPr bwMode="auto">
            <a:xfrm flipH="1">
              <a:off x="-497209" y="342898"/>
              <a:ext cx="2119634" cy="2283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i="0"/>
            </a:p>
          </p:txBody>
        </p:sp>
        <p:sp>
          <p:nvSpPr>
            <p:cNvPr id="38" name="Text Box 73"/>
            <p:cNvSpPr txBox="1">
              <a:spLocks noChangeArrowheads="1"/>
            </p:cNvSpPr>
            <p:nvPr/>
          </p:nvSpPr>
          <p:spPr bwMode="auto">
            <a:xfrm>
              <a:off x="-632415" y="355193"/>
              <a:ext cx="2223442" cy="18979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i="0" smtClean="0">
                  <a:latin typeface="+mn-ea"/>
                  <a:ea typeface="+mn-ea"/>
                </a:rPr>
                <a:t>      </a:t>
              </a:r>
              <a:r>
                <a:rPr lang="zh-CN" altLang="en-US" sz="1400" b="1" i="0" smtClean="0">
                  <a:solidFill>
                    <a:schemeClr val="tx2"/>
                  </a:solidFill>
                  <a:latin typeface="+mn-ea"/>
                  <a:ea typeface="+mn-ea"/>
                </a:rPr>
                <a:t>船</a:t>
              </a:r>
              <a:r>
                <a:rPr lang="zh-CN" altLang="en-US" sz="1400" b="1" i="0">
                  <a:solidFill>
                    <a:schemeClr val="tx2"/>
                  </a:solidFill>
                  <a:latin typeface="+mn-ea"/>
                  <a:ea typeface="+mn-ea"/>
                </a:rPr>
                <a:t>正在放倒桅杆准备过桥</a:t>
              </a:r>
              <a:r>
                <a:rPr lang="en-US" altLang="zh-CN" sz="1400" b="1" i="0">
                  <a:solidFill>
                    <a:schemeClr val="tx2"/>
                  </a:solidFill>
                  <a:latin typeface="+mn-ea"/>
                  <a:ea typeface="+mn-ea"/>
                </a:rPr>
                <a:t>……</a:t>
              </a:r>
              <a:r>
                <a:rPr lang="zh-CN" altLang="en-US" sz="1400" b="1" i="0">
                  <a:solidFill>
                    <a:schemeClr val="tx2"/>
                  </a:solidFill>
                  <a:latin typeface="+mn-ea"/>
                  <a:ea typeface="+mn-ea"/>
                </a:rPr>
                <a:t>过往行人聚集在桥头围观。</a:t>
              </a:r>
              <a:r>
                <a:rPr lang="zh-CN" altLang="en-US" sz="1400" b="1" i="0">
                  <a:solidFill>
                    <a:srgbClr val="FF0000"/>
                  </a:solidFill>
                  <a:latin typeface="+mn-ea"/>
                  <a:ea typeface="+mn-ea"/>
                </a:rPr>
                <a:t>通过摹写人们的动作神情，生动形象地说明了作品的逼真，具有极高的艺术表现力。</a:t>
              </a:r>
            </a:p>
          </p:txBody>
        </p:sp>
        <p:sp>
          <p:nvSpPr>
            <p:cNvPr id="39" name="Line 68"/>
            <p:cNvSpPr>
              <a:spLocks noChangeShapeType="1"/>
            </p:cNvSpPr>
            <p:nvPr/>
          </p:nvSpPr>
          <p:spPr bwMode="auto">
            <a:xfrm flipH="1">
              <a:off x="850900" y="0"/>
              <a:ext cx="0" cy="3349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i="0"/>
            </a:p>
          </p:txBody>
        </p:sp>
      </p:grpSp>
      <p:sp>
        <p:nvSpPr>
          <p:cNvPr id="3" name="矩形 2"/>
          <p:cNvSpPr/>
          <p:nvPr/>
        </p:nvSpPr>
        <p:spPr>
          <a:xfrm>
            <a:off x="1454708" y="2356454"/>
            <a:ext cx="2862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400"/>
          </a:p>
        </p:txBody>
      </p:sp>
      <p:sp>
        <p:nvSpPr>
          <p:cNvPr id="4" name="矩形 3"/>
          <p:cNvSpPr/>
          <p:nvPr/>
        </p:nvSpPr>
        <p:spPr>
          <a:xfrm>
            <a:off x="7607310" y="258596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摹状貌</a:t>
            </a:r>
          </a:p>
        </p:txBody>
      </p:sp>
      <p:sp>
        <p:nvSpPr>
          <p:cNvPr id="5" name="下弧形箭头 4">
            <a:hlinkClick r:id="rId5" action="ppaction://hlinksldjump"/>
          </p:cNvPr>
          <p:cNvSpPr/>
          <p:nvPr/>
        </p:nvSpPr>
        <p:spPr bwMode="auto">
          <a:xfrm>
            <a:off x="8662962" y="4803998"/>
            <a:ext cx="383378" cy="339502"/>
          </a:xfrm>
          <a:prstGeom prst="curved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  <p:cond evt="onBegin" delay="0">
                          <p:tn val="69"/>
                        </p:cond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  <p:cond evt="onBegin" delay="0">
                          <p:tn val="76"/>
                        </p:cond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  <p:cond evt="onBegin" delay="0">
                          <p:tn val="83"/>
                        </p:cond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  <p:cond evt="onBegin" delay="0">
                          <p:tn val="91"/>
                        </p:cond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  <p:cond evt="onBegin" delay="0">
                          <p:tn val="98"/>
                        </p:cond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  <p:cond evt="onBegin" delay="0">
                          <p:tn val="104"/>
                        </p:cond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  <p:cond evt="onBegin" delay="0">
                          <p:tn val="111"/>
                        </p:cond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  <p:cond evt="onBegin" delay="0">
                          <p:tn val="116"/>
                        </p:cond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  <p:cond evt="onBegin" delay="0">
                          <p:tn val="123"/>
                        </p:cond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79" grpId="0"/>
      <p:bldP spid="80" grpId="0"/>
      <p:bldP spid="81" grpId="0"/>
      <p:bldP spid="31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文本框 99"/>
          <p:cNvSpPr txBox="1">
            <a:spLocks noChangeArrowheads="1"/>
          </p:cNvSpPr>
          <p:nvPr/>
        </p:nvSpPr>
        <p:spPr bwMode="auto">
          <a:xfrm>
            <a:off x="611560" y="671639"/>
            <a:ext cx="5080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i="0">
                <a:latin typeface="宋体" panose="02010600030101010101" pitchFamily="2" charset="-122"/>
              </a:rPr>
              <a:t>本文的语言有什么特点？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97827" y="1173182"/>
            <a:ext cx="781208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latin typeface="宋体" panose="02010600030101010101" pitchFamily="2" charset="-122"/>
              </a:rPr>
              <a:t>    </a:t>
            </a:r>
            <a:r>
              <a:rPr lang="zh-CN" altLang="en-US" sz="2800" b="1" i="0" smtClean="0">
                <a:latin typeface="宋体" panose="02010600030101010101" pitchFamily="2" charset="-122"/>
              </a:rPr>
              <a:t>本文</a:t>
            </a:r>
            <a:r>
              <a:rPr lang="zh-CN" altLang="en-US" sz="2800" b="1" i="0">
                <a:latin typeface="宋体" panose="02010600030101010101" pitchFamily="2" charset="-122"/>
              </a:rPr>
              <a:t>大量使用了四字短语，如：</a:t>
            </a: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</a:rPr>
              <a:t>疏林薄雾、农舍田畴、春寒料峭、车水马龙、热闹非凡、街道纵横、房屋林立、罗锦布匹、沉檀香料、香烛纸马、士农工商、男女老少、各行各业、无所不备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i="0">
                <a:latin typeface="宋体" panose="02010600030101010101" pitchFamily="2" charset="-122"/>
              </a:rPr>
              <a:t>这些四字短语，不仅概括力强，而且使文章的语言典雅而富有韵味。</a:t>
            </a:r>
            <a:endParaRPr lang="zh-CN" altLang="en-US" sz="2800" b="1" i="0"/>
          </a:p>
        </p:txBody>
      </p:sp>
      <p:sp>
        <p:nvSpPr>
          <p:cNvPr id="7" name="Text Box 34"/>
          <p:cNvSpPr txBox="1">
            <a:spLocks noChangeArrowheads="1"/>
          </p:cNvSpPr>
          <p:nvPr/>
        </p:nvSpPr>
        <p:spPr bwMode="auto">
          <a:xfrm>
            <a:off x="305107" y="148419"/>
            <a:ext cx="43204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i="0" smtClean="0">
                <a:latin typeface="华文行楷" pitchFamily="2" charset="-122"/>
                <a:ea typeface="华文行楷" pitchFamily="2" charset="-122"/>
              </a:rPr>
              <a:t>语言特点</a:t>
            </a:r>
            <a:endParaRPr lang="zh-CN" altLang="en-US" sz="3200" i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231" y="99480"/>
            <a:ext cx="2792603" cy="125378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04048" y="385088"/>
            <a:ext cx="1512168" cy="968172"/>
            <a:chOff x="5004048" y="385088"/>
            <a:chExt cx="1512168" cy="968172"/>
          </a:xfrm>
        </p:grpSpPr>
        <p:sp>
          <p:nvSpPr>
            <p:cNvPr id="6" name="流程图: 可选过程 5"/>
            <p:cNvSpPr/>
            <p:nvPr/>
          </p:nvSpPr>
          <p:spPr bwMode="auto">
            <a:xfrm>
              <a:off x="5004048" y="385088"/>
              <a:ext cx="1512168" cy="968172"/>
            </a:xfrm>
            <a:prstGeom prst="flowChartAlternateProcess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112060" y="526851"/>
              <a:ext cx="12961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smtClean="0">
                  <a:latin typeface="华文琥珀" pitchFamily="2" charset="-122"/>
                  <a:ea typeface="华文琥珀" pitchFamily="2" charset="-122"/>
                </a:rPr>
                <a:t>繁华</a:t>
              </a:r>
              <a:endParaRPr lang="zh-CN" altLang="en-US" sz="4000">
                <a:latin typeface="华文琥珀" pitchFamily="2" charset="-122"/>
                <a:ea typeface="华文琥珀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5093" y="1587146"/>
            <a:ext cx="4065182" cy="3212156"/>
          </a:xfrm>
          <a:prstGeom prst="rect">
            <a:avLst/>
          </a:prstGeom>
        </p:spPr>
      </p:pic>
      <p:pic>
        <p:nvPicPr>
          <p:cNvPr id="37" name="Picture 2" descr="C:\Users\Thinkpad\Desktop\PNG\1_0003_图层-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8"/>
          <a:stretch>
            <a:fillRect/>
          </a:stretch>
        </p:blipFill>
        <p:spPr bwMode="auto">
          <a:xfrm>
            <a:off x="1993363" y="1995686"/>
            <a:ext cx="6768752" cy="140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2754326" y="2305688"/>
            <a:ext cx="5359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 i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课题梦回繁华有哪些深意</a:t>
            </a:r>
            <a:r>
              <a:rPr lang="zh-CN" altLang="en-US" sz="2400" b="1" i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？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959763" y="3224162"/>
            <a:ext cx="6366747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b="1" smtClean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3200" b="1" i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梦</a:t>
            </a:r>
            <a:r>
              <a:rPr lang="zh-CN" altLang="en-US" sz="3200" b="1" i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回繁华既有对宋朝科技文化繁荣的骄傲，又有</a:t>
            </a:r>
            <a:r>
              <a:rPr lang="zh-CN" altLang="en-US" sz="3200" b="1" i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对近代</a:t>
            </a:r>
            <a:r>
              <a:rPr lang="zh-CN" altLang="en-US" sz="3200" b="1" i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丢失中华文明先进性的遗憾。</a:t>
            </a:r>
            <a:endParaRPr lang="zh-CN" altLang="en-US" sz="3200" b="1" i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59763" y="235694"/>
            <a:ext cx="33173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CN" altLang="en-US" sz="2800" b="1" i="0" kern="1200" spc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i="0" kern="1200" spc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 i="0" kern="1200" spc="0" smtClean="0">
                <a:solidFill>
                  <a:schemeClr val="tx2">
                    <a:lumMod val="60000"/>
                    <a:lumOff val="40000"/>
                  </a:schemeClr>
                </a:solidFill>
                <a:latin typeface="华文楷体" pitchFamily="2" charset="-122"/>
                <a:ea typeface="华文楷体" pitchFamily="2" charset="-122"/>
              </a:rPr>
              <a:t>清明上河图</a:t>
            </a:r>
            <a:r>
              <a:rPr lang="zh-CN" altLang="en-US" sz="2800" b="1" i="0" kern="1200" spc="0">
                <a:solidFill>
                  <a:schemeClr val="tx2">
                    <a:lumMod val="60000"/>
                    <a:lumOff val="40000"/>
                  </a:schemeClr>
                </a:solidFill>
                <a:latin typeface="华文楷体" pitchFamily="2" charset="-122"/>
                <a:ea typeface="华文楷体" pitchFamily="2" charset="-122"/>
              </a:rPr>
              <a:t>让我们回忆古代文明的灿烂，希望能继承并弘扬这种繁华。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992469" y="56998"/>
            <a:ext cx="4164543" cy="2234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zh-CN" altLang="en-US" sz="2800" b="1" i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清明上河图</a:t>
            </a:r>
            <a:r>
              <a:rPr lang="zh-CN" altLang="en-US" sz="2800" b="1" i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反映了南宋人民渴望国家统一，回到当年繁华太平年代的强烈愿望。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-252542" y="-142655"/>
            <a:ext cx="3006868" cy="2282605"/>
            <a:chOff x="570237" y="1975896"/>
            <a:chExt cx="1904156" cy="1639347"/>
          </a:xfrm>
        </p:grpSpPr>
        <p:pic>
          <p:nvPicPr>
            <p:cNvPr id="48" name="Picture 3" descr="C:\Users\Thinkpad\Desktop\PNG\1_0010_image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0237" y="1975896"/>
              <a:ext cx="1508764" cy="1341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矩形 48"/>
            <p:cNvSpPr/>
            <p:nvPr/>
          </p:nvSpPr>
          <p:spPr>
            <a:xfrm>
              <a:off x="847024" y="2276781"/>
              <a:ext cx="1627369" cy="5568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800" b="1" i="0" smtClean="0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rPr>
                <a:t>合作探究</a:t>
              </a:r>
              <a:endParaRPr lang="zh-CN" altLang="en-US" sz="2800" b="1" i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endParaRPr>
            </a:p>
          </p:txBody>
        </p:sp>
        <p:pic>
          <p:nvPicPr>
            <p:cNvPr id="50" name="Picture 4" descr="F:\360安全浏览器下载\水墨\1402\1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61207" y="2899698"/>
              <a:ext cx="1341576" cy="715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4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40" descr="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87" y="3606425"/>
            <a:ext cx="9145587" cy="186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文本框 2"/>
          <p:cNvSpPr txBox="1">
            <a:spLocks noChangeArrowheads="1"/>
          </p:cNvSpPr>
          <p:nvPr/>
        </p:nvSpPr>
        <p:spPr bwMode="auto">
          <a:xfrm>
            <a:off x="579802" y="637382"/>
            <a:ext cx="8039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谈谈这节课的收获。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79802" y="1131590"/>
            <a:ext cx="8451850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学了一种体裁：文艺性说明文。</a:t>
            </a:r>
          </a:p>
          <a:p>
            <a:pPr eaLnBrk="1" hangingPunct="1"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品了一幅名画：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清明上河图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（说明对象）。</a:t>
            </a:r>
          </a:p>
          <a:p>
            <a:pPr eaLnBrk="1" hangingPunct="1"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游了一座名城：汴京（繁华）</a:t>
            </a:r>
            <a:r>
              <a:rPr lang="zh-CN" altLang="en-US" sz="3000" b="1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 smtClean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3000" b="1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了一些方法：列数字、打比方、摹状貌、</a:t>
            </a:r>
            <a:r>
              <a:rPr lang="zh-CN" altLang="en-US" sz="3000" b="1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引用、举列子。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赏了一种语言：生动典雅。</a:t>
            </a:r>
          </a:p>
        </p:txBody>
      </p:sp>
      <p:pic>
        <p:nvPicPr>
          <p:cNvPr id="6" name="Picture 39" descr="09"/>
          <p:cNvPicPr>
            <a:picLocks noChangeAspect="1" noChangeArrowheads="1"/>
          </p:cNvPicPr>
          <p:nvPr/>
        </p:nvPicPr>
        <p:blipFill>
          <a:blip r:embed="rId3">
            <a:lum bright="-14000"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60650" y="-21060"/>
            <a:ext cx="3444875" cy="1850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同侧圆角矩形 8"/>
          <p:cNvSpPr>
            <a:spLocks noChangeArrowheads="1"/>
          </p:cNvSpPr>
          <p:nvPr/>
        </p:nvSpPr>
        <p:spPr bwMode="auto">
          <a:xfrm>
            <a:off x="395536" y="0"/>
            <a:ext cx="2059264" cy="514074"/>
          </a:xfrm>
          <a:custGeom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8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i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总结归纳</a:t>
            </a:r>
            <a:endParaRPr lang="en-US" sz="3000" b="1" i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8" name="组合 5"/>
          <p:cNvGrpSpPr/>
          <p:nvPr/>
        </p:nvGrpSpPr>
        <p:grpSpPr>
          <a:xfrm>
            <a:off x="381525" y="602735"/>
            <a:ext cx="2073275" cy="4763"/>
            <a:chExt cx="2071702" cy="5754"/>
          </a:xfrm>
        </p:grpSpPr>
        <p:sp>
          <p:nvSpPr>
            <p:cNvPr id="9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942" y="2440936"/>
            <a:ext cx="4020781" cy="2702564"/>
          </a:xfrm>
          <a:prstGeom prst="rect">
            <a:avLst/>
          </a:prstGeom>
        </p:spPr>
      </p:pic>
      <p:grpSp>
        <p:nvGrpSpPr>
          <p:cNvPr id="21507" name="组合 5"/>
          <p:cNvGrpSpPr/>
          <p:nvPr/>
        </p:nvGrpSpPr>
        <p:grpSpPr>
          <a:xfrm>
            <a:off x="311433" y="699542"/>
            <a:ext cx="2073275" cy="4763"/>
            <a:chExt cx="2071702" cy="5754"/>
          </a:xfrm>
        </p:grpSpPr>
        <p:sp>
          <p:nvSpPr>
            <p:cNvPr id="21509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08" name="同侧圆角矩形 6"/>
          <p:cNvSpPr>
            <a:spLocks noChangeArrowheads="1"/>
          </p:cNvSpPr>
          <p:nvPr/>
        </p:nvSpPr>
        <p:spPr bwMode="auto">
          <a:xfrm>
            <a:off x="333818" y="203567"/>
            <a:ext cx="2000250" cy="388144"/>
          </a:xfrm>
          <a:custGeom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8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i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结构图示</a:t>
            </a:r>
            <a:endParaRPr lang="en-US" sz="3000" b="1" i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3237" y="1747305"/>
            <a:ext cx="738664" cy="20882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i="0">
                <a:latin typeface="华文新魏" panose="02010800040101010101" pitchFamily="2" charset="-122"/>
                <a:ea typeface="华文新魏" panose="02010800040101010101" pitchFamily="2" charset="-122"/>
              </a:rPr>
              <a:t>梦回繁华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1231900" y="1356836"/>
            <a:ext cx="272452" cy="2429828"/>
          </a:xfrm>
          <a:prstGeom prst="leftBrace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62101" y="1356836"/>
            <a:ext cx="1947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创作背景</a:t>
            </a:r>
            <a:endParaRPr lang="zh-CN" altLang="en-US" sz="2800" b="1" i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7791" y="2460307"/>
            <a:ext cx="1673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0">
                <a:latin typeface="华文新魏" panose="02010800040101010101" pitchFamily="2" charset="-122"/>
                <a:ea typeface="华文新魏" panose="02010800040101010101" pitchFamily="2" charset="-122"/>
              </a:rPr>
              <a:t>画面</a:t>
            </a:r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内容</a:t>
            </a:r>
            <a:endParaRPr lang="zh-CN" altLang="en-US" sz="2800" b="1" i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3931" y="2019895"/>
            <a:ext cx="525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i="0">
                <a:latin typeface="华文新魏" panose="02010800040101010101" pitchFamily="2" charset="-122"/>
                <a:ea typeface="华文新魏" panose="02010800040101010101" pitchFamily="2" charset="-122"/>
              </a:rPr>
              <a:t>开卷处描绘的是汴京近郊的</a:t>
            </a:r>
            <a:r>
              <a:rPr lang="zh-CN" altLang="en-US" sz="2800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风光</a:t>
            </a:r>
            <a:endParaRPr lang="zh-CN" altLang="en-US" sz="2800" i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左大括号 11"/>
          <p:cNvSpPr/>
          <p:nvPr/>
        </p:nvSpPr>
        <p:spPr>
          <a:xfrm>
            <a:off x="3203907" y="2139720"/>
            <a:ext cx="504033" cy="1242087"/>
          </a:xfrm>
          <a:prstGeom prst="leftBrace">
            <a:avLst>
              <a:gd name="adj1" fmla="val 7356"/>
              <a:gd name="adj2" fmla="val 50000"/>
            </a:avLst>
          </a:prstGeom>
          <a:noFill/>
          <a:ln w="6350" cap="flat" cmpd="sng">
            <a:solidFill>
              <a:srgbClr val="5B9BD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文本框 8"/>
          <p:cNvSpPr txBox="1"/>
          <p:nvPr/>
        </p:nvSpPr>
        <p:spPr>
          <a:xfrm>
            <a:off x="3563931" y="2571750"/>
            <a:ext cx="525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中段</a:t>
            </a:r>
            <a:r>
              <a:rPr lang="zh-CN" altLang="en-US" sz="2800" i="0">
                <a:latin typeface="华文新魏" panose="02010800040101010101" pitchFamily="2" charset="-122"/>
                <a:ea typeface="华文新魏" panose="02010800040101010101" pitchFamily="2" charset="-122"/>
              </a:rPr>
              <a:t>是汴河两岸的繁华</a:t>
            </a:r>
            <a:r>
              <a:rPr lang="zh-CN" altLang="en-US" sz="2800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情景</a:t>
            </a:r>
            <a:endParaRPr lang="zh-CN" altLang="en-US" sz="2800" i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3635936" y="3185600"/>
            <a:ext cx="525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后段</a:t>
            </a:r>
            <a:r>
              <a:rPr lang="zh-CN" altLang="en-US" sz="2800" i="0">
                <a:latin typeface="华文新魏" panose="02010800040101010101" pitchFamily="2" charset="-122"/>
                <a:ea typeface="华文新魏" panose="02010800040101010101" pitchFamily="2" charset="-122"/>
              </a:rPr>
              <a:t>描写汴梁市区的</a:t>
            </a:r>
            <a:r>
              <a:rPr lang="zh-CN" altLang="en-US" sz="2800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街道</a:t>
            </a:r>
            <a:endParaRPr lang="zh-CN" altLang="en-US" sz="2800" i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文本框 3"/>
          <p:cNvSpPr txBox="1"/>
          <p:nvPr/>
        </p:nvSpPr>
        <p:spPr>
          <a:xfrm>
            <a:off x="1547791" y="1747305"/>
            <a:ext cx="1947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基本信息</a:t>
            </a:r>
            <a:endParaRPr lang="zh-CN" altLang="en-US" sz="2800" b="1" i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1547791" y="3543818"/>
            <a:ext cx="1947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价值体现</a:t>
            </a:r>
            <a:endParaRPr lang="zh-CN" altLang="en-US" sz="2800" b="1" i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572" y="-33017"/>
            <a:ext cx="2904428" cy="259370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9" grpId="0"/>
      <p:bldP spid="5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" name="Picture 4" descr="F:\360安全浏览器下载\水墨\1402\0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2" t="16589" r="17440" b="22437"/>
          <a:stretch>
            <a:fillRect/>
          </a:stretch>
        </p:blipFill>
        <p:spPr bwMode="auto">
          <a:xfrm>
            <a:off x="6300192" y="3435846"/>
            <a:ext cx="3031455" cy="153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-418703"/>
            <a:ext cx="5506388" cy="4623256"/>
          </a:xfrm>
          <a:prstGeom prst="rect">
            <a:avLst/>
          </a:prstGeom>
        </p:spPr>
      </p:pic>
      <p:sp>
        <p:nvSpPr>
          <p:cNvPr id="41" name="圆角矩形 40"/>
          <p:cNvSpPr/>
          <p:nvPr/>
        </p:nvSpPr>
        <p:spPr>
          <a:xfrm>
            <a:off x="973394" y="874299"/>
            <a:ext cx="8170606" cy="1981172"/>
          </a:xfrm>
          <a:prstGeom prst="round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0"/>
          </a:p>
        </p:txBody>
      </p:sp>
      <p:grpSp>
        <p:nvGrpSpPr>
          <p:cNvPr id="42" name="组合 41"/>
          <p:cNvGrpSpPr/>
          <p:nvPr/>
        </p:nvGrpSpPr>
        <p:grpSpPr>
          <a:xfrm>
            <a:off x="287272" y="977048"/>
            <a:ext cx="686121" cy="710798"/>
            <a:chOff x="611560" y="1470114"/>
            <a:chExt cx="864096" cy="895175"/>
          </a:xfrm>
        </p:grpSpPr>
        <p:pic>
          <p:nvPicPr>
            <p:cNvPr id="43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1560" y="1599515"/>
              <a:ext cx="864096" cy="765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 Box 53"/>
            <p:cNvSpPr txBox="1">
              <a:spLocks noChangeArrowheads="1"/>
            </p:cNvSpPr>
            <p:nvPr/>
          </p:nvSpPr>
          <p:spPr bwMode="auto">
            <a:xfrm>
              <a:off x="755577" y="1470114"/>
              <a:ext cx="551539" cy="89150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2800" b="1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defRPr>
              </a:lvl1pPr>
            </a:lstStyle>
            <a:p>
              <a:r>
                <a:rPr lang="en-US" altLang="zh-CN" sz="3200" i="0"/>
                <a:t>1</a:t>
              </a: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964629" y="852409"/>
            <a:ext cx="7965097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>
              <a:lnSpc>
                <a:spcPct val="120000"/>
              </a:lnSpc>
            </a:pPr>
            <a:r>
              <a:rPr lang="zh-CN" altLang="en-US" sz="3200" b="1" i="0" kern="1200" spc="0" smtClean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      课外</a:t>
            </a:r>
            <a:r>
              <a:rPr lang="zh-CN" altLang="en-US" sz="3200" b="1" i="0" kern="1200" spc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阅读</a:t>
            </a:r>
            <a:r>
              <a:rPr lang="en-US" altLang="zh-CN" sz="3200" b="1" i="0" kern="1200" spc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《</a:t>
            </a:r>
            <a:r>
              <a:rPr lang="zh-CN" altLang="en-US" sz="3200" b="1" i="0" kern="1200" spc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故宫藏画的故事</a:t>
            </a:r>
            <a:r>
              <a:rPr lang="en-US" altLang="zh-CN" sz="3200" b="1" i="0" kern="1200" spc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》《〈</a:t>
            </a:r>
            <a:r>
              <a:rPr lang="zh-CN" altLang="en-US" sz="3200" b="1" i="0" kern="1200" spc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清明上河图</a:t>
            </a:r>
            <a:r>
              <a:rPr lang="en-US" altLang="zh-CN" sz="3200" b="1" i="0" kern="1200" spc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〉</a:t>
            </a:r>
            <a:r>
              <a:rPr lang="zh-CN" altLang="en-US" sz="3200" b="1" i="0" kern="1200" spc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三大未解之谜</a:t>
            </a:r>
            <a:r>
              <a:rPr lang="en-US" altLang="zh-CN" sz="3200" b="1" i="0" kern="1200" spc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》《</a:t>
            </a:r>
            <a:r>
              <a:rPr lang="zh-CN" altLang="en-US" sz="3200" b="1" i="0" kern="1200" spc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解读</a:t>
            </a:r>
            <a:r>
              <a:rPr lang="en-US" altLang="zh-CN" sz="3200" b="1" i="0" kern="1200" spc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〈</a:t>
            </a:r>
            <a:r>
              <a:rPr lang="zh-CN" altLang="en-US" sz="3200" b="1" i="0" kern="1200" spc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清明上河图</a:t>
            </a:r>
            <a:r>
              <a:rPr lang="en-US" altLang="zh-CN" sz="3200" b="1" i="0" kern="1200" spc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〉》</a:t>
            </a:r>
            <a:r>
              <a:rPr lang="zh-CN" altLang="en-US" sz="3200" b="1" i="0" kern="1200" spc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，进一步了解这幅名画。</a:t>
            </a:r>
          </a:p>
          <a:p>
            <a:pPr lvl="0">
              <a:lnSpc>
                <a:spcPct val="120000"/>
              </a:lnSpc>
            </a:pPr>
            <a:endParaRPr lang="zh-CN" altLang="en-US" sz="3200" b="1" kern="1200" spc="0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1001546" y="3017146"/>
            <a:ext cx="8034950" cy="2061310"/>
          </a:xfrm>
          <a:prstGeom prst="round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0"/>
          </a:p>
        </p:txBody>
      </p:sp>
      <p:grpSp>
        <p:nvGrpSpPr>
          <p:cNvPr id="47" name="组合 46"/>
          <p:cNvGrpSpPr/>
          <p:nvPr/>
        </p:nvGrpSpPr>
        <p:grpSpPr>
          <a:xfrm>
            <a:off x="298756" y="3339915"/>
            <a:ext cx="686121" cy="710798"/>
            <a:chOff x="611560" y="1470114"/>
            <a:chExt cx="864096" cy="895175"/>
          </a:xfrm>
        </p:grpSpPr>
        <p:pic>
          <p:nvPicPr>
            <p:cNvPr id="48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1560" y="1599515"/>
              <a:ext cx="864096" cy="765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 Box 53"/>
            <p:cNvSpPr txBox="1">
              <a:spLocks noChangeArrowheads="1"/>
            </p:cNvSpPr>
            <p:nvPr/>
          </p:nvSpPr>
          <p:spPr bwMode="auto">
            <a:xfrm>
              <a:off x="755577" y="1470114"/>
              <a:ext cx="551539" cy="89150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2800" b="1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defRPr>
              </a:lvl1pPr>
            </a:lstStyle>
            <a:p>
              <a:r>
                <a:rPr lang="en-US" altLang="zh-CN" sz="3200" i="0"/>
                <a:t>2</a:t>
              </a: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891544" y="3319859"/>
            <a:ext cx="7928927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>
              <a:lnSpc>
                <a:spcPct val="120000"/>
              </a:lnSpc>
            </a:pPr>
            <a:r>
              <a:rPr lang="zh-CN" altLang="en-US" sz="3200" b="1" i="0" kern="1200" spc="0" smtClean="0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</a:rPr>
              <a:t>     观看</a:t>
            </a:r>
            <a:r>
              <a:rPr lang="en-US" altLang="zh-CN" sz="3200" b="1" i="0" kern="1200" spc="0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</a:rPr>
              <a:t>《</a:t>
            </a:r>
            <a:r>
              <a:rPr lang="zh-CN" altLang="en-US" sz="3200" b="1" i="0" kern="1200" spc="0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</a:rPr>
              <a:t>国家宝藏之</a:t>
            </a:r>
            <a:r>
              <a:rPr lang="en-US" altLang="zh-CN" sz="3200" b="1" i="0" kern="1200" spc="0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</a:rPr>
              <a:t>〈</a:t>
            </a:r>
            <a:r>
              <a:rPr lang="zh-CN" altLang="en-US" sz="3200" b="1" i="0" kern="1200" spc="0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</a:rPr>
              <a:t>千里江山图</a:t>
            </a:r>
            <a:r>
              <a:rPr lang="en-US" altLang="zh-CN" sz="3200" b="1" i="0" kern="1200" spc="0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</a:rPr>
              <a:t>〉》</a:t>
            </a:r>
            <a:r>
              <a:rPr lang="zh-CN" altLang="en-US" sz="3200" b="1" i="0" kern="1200" spc="0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</a:rPr>
              <a:t>，为这幅名画写一篇</a:t>
            </a:r>
            <a:r>
              <a:rPr lang="en-US" altLang="zh-CN" sz="3200" b="1" i="0" kern="1200" spc="0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</a:rPr>
              <a:t>200</a:t>
            </a:r>
            <a:r>
              <a:rPr lang="zh-CN" altLang="en-US" sz="3200" b="1" i="0" kern="1200" spc="0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</a:rPr>
              <a:t>字左右的简介。</a:t>
            </a:r>
          </a:p>
        </p:txBody>
      </p:sp>
      <p:sp>
        <p:nvSpPr>
          <p:cNvPr id="19" name="同侧圆角矩形 8"/>
          <p:cNvSpPr>
            <a:spLocks noChangeArrowheads="1"/>
          </p:cNvSpPr>
          <p:nvPr/>
        </p:nvSpPr>
        <p:spPr bwMode="auto">
          <a:xfrm>
            <a:off x="435572" y="25123"/>
            <a:ext cx="2059264" cy="514074"/>
          </a:xfrm>
          <a:custGeom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8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i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布置作业</a:t>
            </a:r>
            <a:endParaRPr lang="en-US" sz="3000" b="1" i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0" name="组合 5"/>
          <p:cNvGrpSpPr/>
          <p:nvPr/>
        </p:nvGrpSpPr>
        <p:grpSpPr>
          <a:xfrm flipV="1">
            <a:off x="287272" y="554895"/>
            <a:ext cx="2254802" cy="110359"/>
            <a:chOff x="9047" y="-3180"/>
            <a:chExt cx="2161459" cy="0"/>
          </a:xfrm>
        </p:grpSpPr>
        <p:sp>
          <p:nvSpPr>
            <p:cNvPr id="21" name="直线连接符 21"/>
            <p:cNvSpPr>
              <a:spLocks noChangeShapeType="1"/>
            </p:cNvSpPr>
            <p:nvPr/>
          </p:nvSpPr>
          <p:spPr bwMode="auto">
            <a:xfrm flipV="1">
              <a:off x="9047" y="-3180"/>
              <a:ext cx="2161459" cy="0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5" grpId="0"/>
      <p:bldP spid="46" grpId="0"/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579" name="组合 5"/>
          <p:cNvGrpSpPr/>
          <p:nvPr/>
        </p:nvGrpSpPr>
        <p:grpSpPr>
          <a:xfrm>
            <a:off x="467996" y="668001"/>
            <a:ext cx="2073275" cy="4763"/>
            <a:chExt cx="2071702" cy="5754"/>
          </a:xfrm>
        </p:grpSpPr>
        <p:sp>
          <p:nvSpPr>
            <p:cNvPr id="24581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0" name="同侧圆角矩形 8"/>
          <p:cNvSpPr>
            <a:spLocks noChangeArrowheads="1"/>
          </p:cNvSpPr>
          <p:nvPr/>
        </p:nvSpPr>
        <p:spPr bwMode="auto">
          <a:xfrm>
            <a:off x="467995" y="208747"/>
            <a:ext cx="2000251" cy="388144"/>
          </a:xfrm>
          <a:custGeom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8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i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随堂测试</a:t>
            </a:r>
            <a:endParaRPr lang="en-US" sz="3000" b="1" i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67995" y="771550"/>
            <a:ext cx="8175943" cy="4188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ts val="3700"/>
              </a:lnSpc>
            </a:pPr>
            <a:r>
              <a:rPr lang="en-US" sz="2800" b="1" i="0" u="none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 b="1" i="0" u="none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 i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给</a:t>
            </a:r>
            <a:r>
              <a:rPr lang="zh-CN" altLang="en-US" sz="2800" b="1" i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下列词语中加点的字注音。</a:t>
            </a:r>
            <a:endParaRPr lang="zh-CN" altLang="en-US" sz="2800" b="1" i="0" u="none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  <a:p>
            <a:pPr marL="0" indent="0" algn="l">
              <a:lnSpc>
                <a:spcPts val="3700"/>
              </a:lnSpc>
            </a:pPr>
            <a:r>
              <a:rPr sz="2800" b="1" i="0" u="none" err="1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汴梁（   ）  </a:t>
            </a:r>
            <a:r>
              <a:rPr sz="2800" b="1" i="0" u="none" err="1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题跋</a:t>
            </a:r>
            <a:r>
              <a:rPr sz="2800" b="1" i="0" u="none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(   )  擅长(  </a:t>
            </a:r>
            <a:r>
              <a:rPr lang="en-US" sz="2800" b="1" i="0" u="none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 </a:t>
            </a:r>
            <a:r>
              <a:rPr sz="2800" b="1" i="0" u="none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 </a:t>
            </a:r>
            <a:r>
              <a:rPr sz="2800" b="1" i="0" u="none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) </a:t>
            </a:r>
            <a:r>
              <a:rPr lang="en-US" sz="2800" b="1" i="0" u="none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 </a:t>
            </a:r>
            <a:r>
              <a:rPr sz="2800" b="1" i="0" u="none" err="1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跋涉</a:t>
            </a:r>
            <a:r>
              <a:rPr sz="2800" b="1" i="0" u="none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(    )   竹篙(  </a:t>
            </a:r>
            <a:r>
              <a:rPr lang="en-US" sz="2800" b="1" i="0" u="none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  </a:t>
            </a:r>
            <a:r>
              <a:rPr sz="2800" b="1" i="0" u="none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 </a:t>
            </a:r>
            <a:r>
              <a:rPr sz="2800" b="1" i="0" u="none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)  </a:t>
            </a:r>
            <a:endParaRPr lang="en-US" sz="2800" b="1" i="0" u="none" smtClean="0"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  <a:p>
            <a:pPr marL="0" indent="0" algn="l">
              <a:lnSpc>
                <a:spcPts val="3700"/>
              </a:lnSpc>
            </a:pPr>
            <a:r>
              <a:rPr sz="2800" b="1" i="0" u="none" err="1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冗长(</a:t>
            </a:r>
            <a:r>
              <a:rPr lang="en-US" sz="2800" b="1" i="0" u="none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  </a:t>
            </a:r>
            <a:r>
              <a:rPr sz="2800" b="1" i="0" u="none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   ) </a:t>
            </a:r>
            <a:r>
              <a:rPr lang="en-US" sz="2800" b="1" i="0" u="none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    </a:t>
            </a:r>
            <a:r>
              <a:rPr sz="2800" b="1" i="0" u="none" err="1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田畴</a:t>
            </a:r>
            <a:r>
              <a:rPr sz="2800" b="1" i="0" u="none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(   )  岔(    )道  遒(    )劲  城郭(     )  </a:t>
            </a:r>
          </a:p>
          <a:p>
            <a:pPr marL="0" indent="0" algn="l">
              <a:lnSpc>
                <a:spcPts val="3700"/>
              </a:lnSpc>
            </a:pPr>
            <a:r>
              <a:rPr lang="en-US" sz="2800" b="1" i="0" u="none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b="1" i="0" u="none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 i="0" u="none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根据意思写出对应的成语。</a:t>
            </a:r>
            <a:endParaRPr lang="en-US" altLang="zh-CN" sz="2800" b="1" i="0" u="none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）形容</a:t>
            </a:r>
            <a:r>
              <a:rPr lang="zh-CN" altLang="en-US" sz="2800" b="1" i="0">
                <a:latin typeface="华文新魏" panose="02010800040101010101" pitchFamily="2" charset="-122"/>
                <a:ea typeface="华文新魏" panose="02010800040101010101" pitchFamily="2" charset="-122"/>
              </a:rPr>
              <a:t>初春的寒冷</a:t>
            </a:r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。（         ）</a:t>
            </a:r>
            <a:endParaRPr lang="zh-CN" altLang="en-US" sz="2800" b="1" i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）肩</a:t>
            </a:r>
            <a:r>
              <a:rPr lang="zh-CN" altLang="en-US" sz="2800" b="1" i="0">
                <a:latin typeface="华文新魏" panose="02010800040101010101" pitchFamily="2" charset="-122"/>
                <a:ea typeface="华文新魏" panose="02010800040101010101" pitchFamily="2" charset="-122"/>
              </a:rPr>
              <a:t>碰着肩，脚碰着脚。形容人多</a:t>
            </a:r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拥挤（         ）</a:t>
            </a:r>
            <a:endParaRPr lang="zh-CN" altLang="en-US" sz="2800" b="1" i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）形容</a:t>
            </a:r>
            <a:r>
              <a:rPr lang="zh-CN" altLang="en-US" sz="2800" b="1" i="0">
                <a:latin typeface="华文新魏" panose="02010800040101010101" pitchFamily="2" charset="-122"/>
                <a:ea typeface="华文新魏" panose="02010800040101010101" pitchFamily="2" charset="-122"/>
              </a:rPr>
              <a:t>行人车马来来往往，接连不断</a:t>
            </a:r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。（       ）</a:t>
            </a:r>
            <a:endParaRPr lang="zh-CN" altLang="en-US" sz="2800" b="1" i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）连</a:t>
            </a:r>
            <a:r>
              <a:rPr lang="zh-CN" altLang="en-US" sz="2800" b="1" i="0">
                <a:latin typeface="华文新魏" panose="02010800040101010101" pitchFamily="2" charset="-122"/>
                <a:ea typeface="华文新魏" panose="02010800040101010101" pitchFamily="2" charset="-122"/>
              </a:rPr>
              <a:t>很细小的问题都考虑到了</a:t>
            </a:r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。（           ）</a:t>
            </a:r>
            <a:endParaRPr lang="zh-CN" altLang="en-US" sz="2800" b="1" i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algn="l">
              <a:lnSpc>
                <a:spcPts val="3700"/>
              </a:lnSpc>
            </a:pPr>
            <a:endParaRPr lang="zh-CN" altLang="en-US" sz="2800" b="0" u="none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726" y="1585294"/>
            <a:ext cx="50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876" y="1585294"/>
            <a:ext cx="50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46066" y="1585294"/>
            <a:ext cx="50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2051" y="1585294"/>
            <a:ext cx="50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36186" y="1585294"/>
            <a:ext cx="50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726" y="1909316"/>
            <a:ext cx="50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71876" y="1923705"/>
            <a:ext cx="50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27335" y="1901768"/>
            <a:ext cx="62865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364056" y="1909316"/>
            <a:ext cx="50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64181" y="1923705"/>
            <a:ext cx="50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004" y="-143630"/>
            <a:ext cx="2844424" cy="183109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579" name="组合 5"/>
          <p:cNvGrpSpPr/>
          <p:nvPr/>
        </p:nvGrpSpPr>
        <p:grpSpPr>
          <a:xfrm>
            <a:off x="539552" y="776682"/>
            <a:ext cx="2073275" cy="4763"/>
            <a:chExt cx="2071702" cy="5754"/>
          </a:xfrm>
        </p:grpSpPr>
        <p:sp>
          <p:nvSpPr>
            <p:cNvPr id="24581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0" name="同侧圆角矩形 8"/>
          <p:cNvSpPr>
            <a:spLocks noChangeArrowheads="1"/>
          </p:cNvSpPr>
          <p:nvPr/>
        </p:nvSpPr>
        <p:spPr bwMode="auto">
          <a:xfrm>
            <a:off x="467996" y="190958"/>
            <a:ext cx="2059264" cy="514074"/>
          </a:xfrm>
          <a:custGeom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8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i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随堂测试</a:t>
            </a:r>
            <a:endParaRPr lang="en-US" sz="3000" b="1" i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07504" y="915566"/>
            <a:ext cx="8928992" cy="2464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ts val="3700"/>
              </a:lnSpc>
            </a:pPr>
            <a:r>
              <a:rPr lang="en-US" sz="2800" b="1" i="0" u="none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800" b="1" i="0" u="none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 i="0" u="none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指出下列句子使用的说明方法</a:t>
            </a:r>
            <a:r>
              <a:rPr lang="zh-CN" altLang="en-US" sz="2800" b="1" i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2800" b="1" i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ts val="3700"/>
              </a:lnSpc>
            </a:pPr>
            <a:r>
              <a:rPr lang="zh-CN" altLang="en-US" sz="2800" b="1" i="0" u="none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i="0" u="none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 i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）张择端画的</a:t>
            </a:r>
            <a:r>
              <a:rPr lang="en-US" altLang="zh-CN" sz="2800" b="1" i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i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清明上河图</a:t>
            </a:r>
            <a:r>
              <a:rPr lang="en-US" altLang="zh-CN" sz="2800" b="1" i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800" b="1" i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绢本</a:t>
            </a:r>
            <a:r>
              <a:rPr lang="zh-CN" altLang="en-US" sz="2800" b="1" i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设色</a:t>
            </a:r>
            <a:r>
              <a:rPr lang="zh-CN" altLang="en-US" sz="2800" b="1" i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，纵</a:t>
            </a:r>
            <a:r>
              <a:rPr lang="en-US" altLang="zh-CN" sz="2800" b="1" i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25.5</a:t>
            </a:r>
            <a:r>
              <a:rPr lang="zh-CN" altLang="en-US" sz="2800" b="1" i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厘米，横</a:t>
            </a:r>
            <a:r>
              <a:rPr lang="en-US" altLang="zh-CN" sz="2800" b="1" i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525</a:t>
            </a:r>
            <a:r>
              <a:rPr lang="zh-CN" altLang="en-US" sz="2800" b="1" i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厘米</a:t>
            </a:r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。（         ）</a:t>
            </a:r>
            <a:endParaRPr lang="en-US" altLang="zh-CN" sz="2800" b="1" i="0" smtClean="0"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ts val="3700"/>
              </a:lnSpc>
            </a:pPr>
            <a:r>
              <a:rPr lang="zh-CN" altLang="en-US" sz="2800" b="1" i="0" u="none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i="0" u="none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 i="0" u="none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 i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整个长卷犹如一部乐章，由慢板、柔板，逐渐进入快板、紧板，转而进入尾声，留下无尽的回味。（       </a:t>
            </a:r>
            <a:r>
              <a:rPr lang="zh-CN" altLang="en-US" sz="2800" b="1" i="0" smtClean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   ）</a:t>
            </a:r>
            <a:endParaRPr lang="en-US" altLang="zh-CN" sz="2800" b="1" i="0"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80343"/>
            <a:ext cx="9144000" cy="1763157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07" name="Picture 11" descr="G:\S素材风暴素材\4-PPT模板\00_新建文件夹\images\010\图片\image 682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999" y="50006"/>
            <a:ext cx="2720570" cy="4960620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4" name="组合 3"/>
          <p:cNvGrpSpPr/>
          <p:nvPr/>
        </p:nvGrpSpPr>
        <p:grpSpPr>
          <a:xfrm>
            <a:off x="450983" y="139540"/>
            <a:ext cx="8787765" cy="4871085"/>
            <a:chOff x="457200" y="84721"/>
            <a:chExt cx="8686800" cy="5512066"/>
          </a:xfrm>
        </p:grpSpPr>
        <p:pic>
          <p:nvPicPr>
            <p:cNvPr id="5128" name="Picture 12" descr="G:\S素材风暴素材\4-PPT模板\00_新建文件夹\images\010\图片\image 679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457200" y="393700"/>
              <a:ext cx="8381999" cy="49299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5" name="Picture 11" descr="G:\S素材风暴素材\4-PPT模板\00_新建文件夹\images\010\图片\image 682.pn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 flipH="1">
              <a:off x="6477001" y="84721"/>
              <a:ext cx="2666999" cy="55120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sp>
        <p:nvSpPr>
          <p:cNvPr id="2" name="矩形 1"/>
          <p:cNvSpPr/>
          <p:nvPr/>
        </p:nvSpPr>
        <p:spPr>
          <a:xfrm>
            <a:off x="597052" y="582242"/>
            <a:ext cx="7935388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smtClean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一</a:t>
            </a:r>
            <a:r>
              <a:rPr lang="zh-CN" altLang="en-US" sz="2800" b="1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幅人物繁多、场景复杂的</a:t>
            </a:r>
            <a:r>
              <a:rPr lang="en-US" altLang="zh-CN" sz="2800" b="1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清明上河图</a:t>
            </a:r>
            <a:r>
              <a:rPr lang="en-US" altLang="zh-CN" sz="2800" b="1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，作者介绍得条理清晰、细腻具体，给人以美的感受。它反映了南宋人民梦想回到当年繁华盛世的强烈愿望，它让我们为中华五千年文化的博大精深而骄傲。梦回繁华，一眼千年，与文化长谈；铺陈的是传奇，激荡的是国魂。同学们，老师希望你们不负青春韶华，在今天这个繁华盛世，再创辉煌！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07" name="Picture 11" descr="G:\S素材风暴素材\4-PPT模板\00_新建文件夹\images\010\图片\image 682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999" y="50006"/>
            <a:ext cx="2720570" cy="4960620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4" name="组合 3"/>
          <p:cNvGrpSpPr/>
          <p:nvPr/>
        </p:nvGrpSpPr>
        <p:grpSpPr>
          <a:xfrm>
            <a:off x="563184" y="139541"/>
            <a:ext cx="8787765" cy="4871085"/>
            <a:chOff x="457200" y="84721"/>
            <a:chExt cx="8686800" cy="5512066"/>
          </a:xfrm>
        </p:grpSpPr>
        <p:pic>
          <p:nvPicPr>
            <p:cNvPr id="5128" name="Picture 12" descr="G:\S素材风暴素材\4-PPT模板\00_新建文件夹\images\010\图片\image 679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457200" y="393700"/>
              <a:ext cx="8381999" cy="49299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5" name="Picture 11" descr="G:\S素材风暴素材\4-PPT模板\00_新建文件夹\images\010\图片\image 682.pn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 flipH="1">
              <a:off x="6477001" y="84721"/>
              <a:ext cx="2666999" cy="55120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grpSp>
        <p:nvGrpSpPr>
          <p:cNvPr id="39" name="Group 7"/>
          <p:cNvGrpSpPr/>
          <p:nvPr/>
        </p:nvGrpSpPr>
        <p:grpSpPr>
          <a:xfrm>
            <a:off x="575310" y="412909"/>
            <a:ext cx="8145780" cy="4378166"/>
            <a:chOff x="-2880" y="1260"/>
            <a:chExt cx="11520" cy="1800"/>
          </a:xfrm>
        </p:grpSpPr>
        <p:pic>
          <p:nvPicPr>
            <p:cNvPr id="40" name="Picture 4" descr="8"/>
            <p:cNvPicPr>
              <a:picLocks noChangeAspect="1" noChangeArrowheads="1"/>
            </p:cNvPicPr>
            <p:nvPr/>
          </p:nvPicPr>
          <p:blipFill>
            <a:blip r:embed="rId4"/>
            <a:srcRect l="77274" r="13066"/>
            <a:stretch>
              <a:fillRect/>
            </a:stretch>
          </p:blipFill>
          <p:spPr bwMode="auto">
            <a:xfrm>
              <a:off x="2880" y="1260"/>
              <a:ext cx="5760" cy="1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41" name="Picture 6" descr="8"/>
            <p:cNvPicPr>
              <a:picLocks noChangeAspect="1" noChangeArrowheads="1"/>
            </p:cNvPicPr>
            <p:nvPr/>
          </p:nvPicPr>
          <p:blipFill>
            <a:blip r:embed="rId4"/>
            <a:srcRect l="67612" r="22726"/>
            <a:stretch>
              <a:fillRect/>
            </a:stretch>
          </p:blipFill>
          <p:spPr bwMode="auto">
            <a:xfrm>
              <a:off x="-2880" y="1260"/>
              <a:ext cx="5760" cy="1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grpSp>
        <p:nvGrpSpPr>
          <p:cNvPr id="35" name="Group 7"/>
          <p:cNvGrpSpPr/>
          <p:nvPr/>
        </p:nvGrpSpPr>
        <p:grpSpPr>
          <a:xfrm>
            <a:off x="575310" y="418069"/>
            <a:ext cx="7957820" cy="4450080"/>
            <a:chOff x="-2890" y="1260"/>
            <a:chExt cx="11520" cy="1802"/>
          </a:xfrm>
        </p:grpSpPr>
        <p:pic>
          <p:nvPicPr>
            <p:cNvPr id="36" name="Picture 4" descr="8"/>
            <p:cNvPicPr>
              <a:picLocks noChangeAspect="1" noChangeArrowheads="1"/>
            </p:cNvPicPr>
            <p:nvPr/>
          </p:nvPicPr>
          <p:blipFill>
            <a:blip r:embed="rId4"/>
            <a:srcRect l="57951" r="32388"/>
            <a:stretch>
              <a:fillRect/>
            </a:stretch>
          </p:blipFill>
          <p:spPr bwMode="auto">
            <a:xfrm>
              <a:off x="2870" y="1260"/>
              <a:ext cx="5760" cy="1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37" name="Picture 6" descr="8"/>
            <p:cNvPicPr>
              <a:picLocks noChangeAspect="1" noChangeArrowheads="1"/>
            </p:cNvPicPr>
            <p:nvPr/>
          </p:nvPicPr>
          <p:blipFill>
            <a:blip r:embed="rId4"/>
            <a:srcRect l="48306" r="42032"/>
            <a:stretch>
              <a:fillRect/>
            </a:stretch>
          </p:blipFill>
          <p:spPr bwMode="auto">
            <a:xfrm>
              <a:off x="-2890" y="1262"/>
              <a:ext cx="5760" cy="1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grpSp>
        <p:nvGrpSpPr>
          <p:cNvPr id="29" name="Group 7"/>
          <p:cNvGrpSpPr/>
          <p:nvPr/>
        </p:nvGrpSpPr>
        <p:grpSpPr>
          <a:xfrm>
            <a:off x="606742" y="418069"/>
            <a:ext cx="8082915" cy="4435316"/>
            <a:chOff x="-2880" y="1260"/>
            <a:chExt cx="11520" cy="1802"/>
          </a:xfrm>
        </p:grpSpPr>
        <p:pic>
          <p:nvPicPr>
            <p:cNvPr id="30" name="Picture 4" descr="8"/>
            <p:cNvPicPr>
              <a:picLocks noChangeAspect="1" noChangeArrowheads="1"/>
            </p:cNvPicPr>
            <p:nvPr/>
          </p:nvPicPr>
          <p:blipFill>
            <a:blip r:embed="rId4"/>
            <a:srcRect l="38646" r="51694"/>
            <a:stretch>
              <a:fillRect/>
            </a:stretch>
          </p:blipFill>
          <p:spPr bwMode="auto">
            <a:xfrm>
              <a:off x="2880" y="1262"/>
              <a:ext cx="5760" cy="1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31" name="Picture 6" descr="8"/>
            <p:cNvPicPr>
              <a:picLocks noChangeAspect="1" noChangeArrowheads="1"/>
            </p:cNvPicPr>
            <p:nvPr/>
          </p:nvPicPr>
          <p:blipFill>
            <a:blip r:embed="rId4"/>
            <a:srcRect l="28986" r="61354"/>
            <a:stretch>
              <a:fillRect/>
            </a:stretch>
          </p:blipFill>
          <p:spPr bwMode="auto">
            <a:xfrm>
              <a:off x="-2880" y="1260"/>
              <a:ext cx="5760" cy="1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grpSp>
        <p:nvGrpSpPr>
          <p:cNvPr id="26" name="Group 7"/>
          <p:cNvGrpSpPr/>
          <p:nvPr/>
        </p:nvGrpSpPr>
        <p:grpSpPr>
          <a:xfrm>
            <a:off x="606742" y="386953"/>
            <a:ext cx="8053070" cy="4430078"/>
            <a:chOff x="-2880" y="1260"/>
            <a:chExt cx="11520" cy="1800"/>
          </a:xfrm>
        </p:grpSpPr>
        <p:pic>
          <p:nvPicPr>
            <p:cNvPr id="27" name="Picture 4" descr="8"/>
            <p:cNvPicPr>
              <a:picLocks noChangeAspect="1" noChangeArrowheads="1"/>
            </p:cNvPicPr>
            <p:nvPr/>
          </p:nvPicPr>
          <p:blipFill>
            <a:blip r:embed="rId4"/>
            <a:srcRect l="28986" r="61354"/>
            <a:stretch>
              <a:fillRect/>
            </a:stretch>
          </p:blipFill>
          <p:spPr bwMode="auto">
            <a:xfrm>
              <a:off x="2880" y="1260"/>
              <a:ext cx="5760" cy="1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28" name="Picture 6" descr="8"/>
            <p:cNvPicPr>
              <a:picLocks noChangeAspect="1" noChangeArrowheads="1"/>
            </p:cNvPicPr>
            <p:nvPr/>
          </p:nvPicPr>
          <p:blipFill>
            <a:blip r:embed="rId4"/>
            <a:srcRect l="19325" r="71014"/>
            <a:stretch>
              <a:fillRect/>
            </a:stretch>
          </p:blipFill>
          <p:spPr bwMode="auto">
            <a:xfrm>
              <a:off x="-2880" y="1260"/>
              <a:ext cx="5760" cy="1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grpSp>
        <p:nvGrpSpPr>
          <p:cNvPr id="9" name="Group 7"/>
          <p:cNvGrpSpPr/>
          <p:nvPr/>
        </p:nvGrpSpPr>
        <p:grpSpPr>
          <a:xfrm>
            <a:off x="606742" y="407500"/>
            <a:ext cx="8246110" cy="4598670"/>
            <a:chOff x="-7711" y="1372"/>
            <a:chExt cx="8178" cy="1883"/>
          </a:xfrm>
        </p:grpSpPr>
        <p:pic>
          <p:nvPicPr>
            <p:cNvPr id="10" name="Picture 4" descr="8"/>
            <p:cNvPicPr>
              <a:picLocks noChangeAspect="1" noChangeArrowheads="1"/>
            </p:cNvPicPr>
            <p:nvPr/>
          </p:nvPicPr>
          <p:blipFill>
            <a:blip r:embed="rId4"/>
            <a:srcRect l="96602"/>
            <a:stretch>
              <a:fillRect/>
            </a:stretch>
          </p:blipFill>
          <p:spPr bwMode="auto">
            <a:xfrm>
              <a:off x="-1684" y="1372"/>
              <a:ext cx="2151" cy="18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11" name="Picture 6" descr="8"/>
            <p:cNvPicPr>
              <a:picLocks noChangeAspect="1" noChangeArrowheads="1"/>
            </p:cNvPicPr>
            <p:nvPr/>
          </p:nvPicPr>
          <p:blipFill>
            <a:blip r:embed="rId4"/>
            <a:srcRect l="86942" r="3398"/>
            <a:stretch>
              <a:fillRect/>
            </a:stretch>
          </p:blipFill>
          <p:spPr bwMode="auto">
            <a:xfrm>
              <a:off x="-7711" y="1372"/>
              <a:ext cx="6027" cy="18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-380580"/>
            <a:ext cx="6358912" cy="5760641"/>
          </a:xfrm>
          <a:prstGeom prst="rect">
            <a:avLst/>
          </a:prstGeom>
        </p:spPr>
      </p:pic>
      <p:pic>
        <p:nvPicPr>
          <p:cNvPr id="18" name="Picture 4" descr="F:\360安全浏览器下载\水墨\1402\0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2" t="16589" r="17440" b="22437"/>
          <a:stretch>
            <a:fillRect/>
          </a:stretch>
        </p:blipFill>
        <p:spPr bwMode="auto">
          <a:xfrm>
            <a:off x="6140994" y="3606085"/>
            <a:ext cx="3031455" cy="153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" t="-9307" r="-2512" b="50464"/>
          <a:stretch>
            <a:fillRect/>
          </a:stretch>
        </p:blipFill>
        <p:spPr>
          <a:xfrm>
            <a:off x="-22608" y="-603114"/>
            <a:ext cx="5307403" cy="3816424"/>
          </a:xfrm>
          <a:prstGeom prst="rect">
            <a:avLst/>
          </a:prstGeom>
        </p:spPr>
      </p:pic>
      <p:sp>
        <p:nvSpPr>
          <p:cNvPr id="20" name="Rectangle 13"/>
          <p:cNvSpPr txBox="1">
            <a:spLocks noChangeArrowheads="1"/>
          </p:cNvSpPr>
          <p:nvPr/>
        </p:nvSpPr>
        <p:spPr bwMode="auto">
          <a:xfrm>
            <a:off x="1496482" y="2426327"/>
            <a:ext cx="6610396" cy="5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19" tIns="45709" rIns="91419" bIns="45709" anchor="ctr"/>
          <a:lstStyle>
            <a:lvl1pPr marL="342900" indent="-3429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200"/>
              </a:lnSpc>
            </a:pPr>
            <a:r>
              <a:rPr lang="zh-CN" altLang="en-US" sz="6000" i="0">
                <a:latin typeface="方正舒体" panose="02010601030101010101" pitchFamily="2" charset="-122"/>
                <a:ea typeface="方正舒体" panose="02010601030101010101" pitchFamily="2" charset="-122"/>
              </a:rPr>
              <a:t>非常感谢您的观看</a:t>
            </a:r>
          </a:p>
        </p:txBody>
      </p:sp>
      <p:pic>
        <p:nvPicPr>
          <p:cNvPr id="7" name="Picture 3" descr="I:\我的模板\中国风模板\中国风模板05\宽版\树叶\树叶0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3784" y="146034"/>
            <a:ext cx="142875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I:\我的模板\中国风模板\中国风模板05\宽版\树叶\树叶0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5617" y="34326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I:\我的模板\中国风模板\中国风模板05\宽版\树叶\树叶0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6482" y="415921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I:\我的模板\中国风模板\中国风模板05\宽版\树叶\树叶0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0" y="343299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I:\我的模板\中国风模板\中国风模板05\宽版\树叶\树叶0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4413850">
            <a:off x="315149" y="814203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I:\我的模板\中国风模板\中国风模板05\宽版\树叶\树叶0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5828100" flipV="1">
            <a:off x="8564627" y="316035"/>
            <a:ext cx="255295" cy="14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I:\我的模板\中国风模板\中国风模板05\宽版\树叶\树叶0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064902" flipH="1">
            <a:off x="4971066" y="143028"/>
            <a:ext cx="422618" cy="22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I:\我的模板\中国风模板\中国风模板05\宽版\树叶\树叶0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80721" y="123016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I:\我的模板\中国风模板\中国风模板05\宽版\树叶\树叶0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952199" y="278591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74" y="3285385"/>
            <a:ext cx="3581792" cy="1746812"/>
          </a:xfrm>
          <a:prstGeom prst="rect">
            <a:avLst/>
          </a:prstGeom>
        </p:spPr>
      </p:pic>
      <p:pic>
        <p:nvPicPr>
          <p:cNvPr id="21" name="New picture"/>
          <p:cNvPicPr/>
          <p:nvPr/>
        </p:nvPicPr>
        <p:blipFill>
          <a:blip r:embed="rId13"/>
          <a:stretch>
            <a:fillRect/>
          </a:stretch>
        </p:blipFill>
        <p:spPr>
          <a:xfrm>
            <a:off x="10883900" y="109474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1" presetClass="path" presetSubtype="0" repeatCount="3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7802 -0.00706 C -0.07802 -0.00676 -0.00611 0.14588 0.01696 0.27765 C 0.04003 0.40882 -0.06174 0.54324 -0.05767 0.67294 C -0.0536 0.80235 -0.02239 0.88706 -0.11059 0.94588" pathEditMode="relative" rAng="0" ptsTypes="fssf">
                                      <p:cBhvr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4" y="4764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8" presetClass="path" presetSubtype="0" repeatCount="300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34 1.17647E-06 C 0.00085 0.05088 -0.01391 0.19441 -0.00204 0.29 C 0.01051 0.38529 0.07479 0.48794 0.07293 0.5747 C 0.07123 0.66147 -0.03155 0.685 -0.01255 0.81 C 0.00644 0.935 0.1518 1.02029 0.19505 1.07588" pathEditMode="relative" rAng="0" ptsTypes="fsasf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9" y="537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22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72 2.96639E-06 L -0.01788 0.15017 C -0.04114 0.18224 -0.05399 0.22941 -0.05399 0.27844 C -0.05399 0.33456 -0.04114 0.37958 -0.01788 0.41073 L 0.08472 0.56213" pathEditMode="relative" rAng="0" ptsTypes="FffFF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4" y="280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-0.04 C 0.081 -0.049 0.102 -0.054 0.124 -0.054 C 0.149 -0.054 0.169 -0.049 0.183 -0.04 L 0.25 0 E" pathEditMode="relative" ptsTypes="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4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9" name="Picture 5" descr="F:\素材\正版图-卖\PPT\033\中国风-茶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" y="171964"/>
            <a:ext cx="9035930" cy="452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6" descr="F:\素材\正版图-卖\PPT\033\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" y="679733"/>
            <a:ext cx="1679787" cy="401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0556" y="553953"/>
            <a:ext cx="1129095" cy="38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1597326" y="1020092"/>
            <a:ext cx="615553" cy="223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i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清明上河图</a:t>
            </a:r>
            <a:endParaRPr lang="zh-CN" altLang="en-US" sz="2800" b="1" i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2351035" y="672189"/>
            <a:ext cx="5786199" cy="391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 b="1" i="0">
                <a:solidFill>
                  <a:schemeClr val="tx1">
                    <a:lumMod val="75000"/>
                    <a:lumOff val="25000"/>
                  </a:schemeClr>
                </a:solidFill>
                <a:latin typeface="华文行楷" pitchFamily="2" charset="-122"/>
                <a:ea typeface="华文行楷" pitchFamily="2" charset="-122"/>
                <a:cs typeface="宋体" panose="02010600030101010101" pitchFamily="2" charset="-122"/>
              </a:rPr>
              <a:t>中国十大传世名画之一。在五米多长的画卷里，共绘了数量庞大的各色人物，牛、骡、驴等牲畜，车、轿、大小船只，房屋、桥梁、城楼等各有特色，体现了宋代建筑的特征。具有很高的历史价值和艺术价值。专家表示，</a:t>
            </a:r>
            <a:r>
              <a:rPr lang="en-US" altLang="zh-CN" sz="2600" b="1" i="0">
                <a:solidFill>
                  <a:schemeClr val="tx1">
                    <a:lumMod val="75000"/>
                    <a:lumOff val="25000"/>
                  </a:schemeClr>
                </a:solidFill>
                <a:latin typeface="华文行楷" pitchFamily="2" charset="-122"/>
                <a:ea typeface="华文行楷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600" b="1" i="0">
                <a:solidFill>
                  <a:schemeClr val="tx1">
                    <a:lumMod val="75000"/>
                    <a:lumOff val="25000"/>
                  </a:schemeClr>
                </a:solidFill>
                <a:latin typeface="华文行楷" pitchFamily="2" charset="-122"/>
                <a:ea typeface="华文行楷" pitchFamily="2" charset="-122"/>
                <a:cs typeface="宋体" panose="02010600030101010101" pitchFamily="2" charset="-122"/>
              </a:rPr>
              <a:t>清明上河图</a:t>
            </a:r>
            <a:r>
              <a:rPr lang="en-US" altLang="zh-CN" sz="2600" b="1" i="0">
                <a:solidFill>
                  <a:schemeClr val="tx1">
                    <a:lumMod val="75000"/>
                    <a:lumOff val="25000"/>
                  </a:schemeClr>
                </a:solidFill>
                <a:latin typeface="华文行楷" pitchFamily="2" charset="-122"/>
                <a:ea typeface="华文行楷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600" b="1" i="0">
                <a:solidFill>
                  <a:schemeClr val="tx1">
                    <a:lumMod val="75000"/>
                    <a:lumOff val="25000"/>
                  </a:schemeClr>
                </a:solidFill>
                <a:latin typeface="华文行楷" pitchFamily="2" charset="-122"/>
                <a:ea typeface="华文行楷" pitchFamily="2" charset="-122"/>
                <a:cs typeface="宋体" panose="02010600030101010101" pitchFamily="2" charset="-122"/>
              </a:rPr>
              <a:t>虽然场面热闹，但表现的并非繁荣市景，而是一幅带有忧患意识的</a:t>
            </a:r>
            <a:r>
              <a:rPr lang="zh-CN" altLang="en-US" sz="2600" b="1" i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行楷" pitchFamily="2" charset="-122"/>
                <a:ea typeface="华文行楷" pitchFamily="2" charset="-122"/>
                <a:cs typeface="宋体" panose="02010600030101010101" pitchFamily="2" charset="-122"/>
              </a:rPr>
              <a:t>“盛世危图”</a:t>
            </a:r>
            <a:r>
              <a:rPr lang="zh-CN" altLang="en-US" sz="2600" b="1" i="0">
                <a:solidFill>
                  <a:schemeClr val="tx1">
                    <a:lumMod val="75000"/>
                    <a:lumOff val="25000"/>
                  </a:schemeClr>
                </a:solidFill>
                <a:latin typeface="华文行楷" pitchFamily="2" charset="-122"/>
                <a:ea typeface="华文行楷" pitchFamily="2" charset="-122"/>
                <a:cs typeface="宋体" panose="02010600030101010101" pitchFamily="2" charset="-122"/>
              </a:rPr>
              <a:t>。</a:t>
            </a:r>
            <a:endParaRPr lang="zh-CN" altLang="en-US" sz="2600" b="1" i="0">
              <a:solidFill>
                <a:schemeClr val="tx1">
                  <a:lumMod val="75000"/>
                  <a:lumOff val="2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2469651" y="679733"/>
            <a:ext cx="0" cy="350203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8137234" y="686520"/>
            <a:ext cx="0" cy="3495243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25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25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49" y="-1627138"/>
            <a:ext cx="4476749" cy="6770638"/>
          </a:xfrm>
          <a:prstGeom prst="rect">
            <a:avLst/>
          </a:prstGeom>
        </p:spPr>
      </p:pic>
      <p:sp>
        <p:nvSpPr>
          <p:cNvPr id="34" name="Text Box 34"/>
          <p:cNvSpPr txBox="1">
            <a:spLocks noChangeArrowheads="1"/>
          </p:cNvSpPr>
          <p:nvPr/>
        </p:nvSpPr>
        <p:spPr bwMode="auto">
          <a:xfrm>
            <a:off x="395536" y="217543"/>
            <a:ext cx="41044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3200" i="0" smtClean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学习目标</a:t>
            </a:r>
            <a:endParaRPr lang="zh-CN" altLang="en-US" sz="3200" i="0"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pic>
        <p:nvPicPr>
          <p:cNvPr id="36" name="图片 24" descr="D_04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7562" y="1276645"/>
            <a:ext cx="651740" cy="619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1" descr="D_04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4662" y="2412040"/>
            <a:ext cx="651806" cy="62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5" descr="D_04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980" y="3306857"/>
            <a:ext cx="651806" cy="62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矩形 39"/>
          <p:cNvSpPr/>
          <p:nvPr/>
        </p:nvSpPr>
        <p:spPr bwMode="auto">
          <a:xfrm>
            <a:off x="855993" y="1138991"/>
            <a:ext cx="825926" cy="8259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i="0">
                <a:solidFill>
                  <a:schemeClr val="tx1"/>
                </a:solidFill>
                <a:latin typeface="方正华隶简体" pitchFamily="65" charset="-122"/>
                <a:ea typeface="方正华隶简体" pitchFamily="65" charset="-122"/>
              </a:rPr>
              <a:t>1</a:t>
            </a:r>
            <a:endParaRPr lang="zh-CN" altLang="en-US" sz="2400" i="0">
              <a:solidFill>
                <a:schemeClr val="tx1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364828" y="1242484"/>
            <a:ext cx="5136892" cy="618939"/>
            <a:chOff x="2533733" y="1343047"/>
            <a:chExt cx="5136892" cy="618939"/>
          </a:xfrm>
        </p:grpSpPr>
        <p:sp>
          <p:nvSpPr>
            <p:cNvPr id="42" name="矩形 41"/>
            <p:cNvSpPr/>
            <p:nvPr/>
          </p:nvSpPr>
          <p:spPr bwMode="auto">
            <a:xfrm>
              <a:off x="2809324" y="1343047"/>
              <a:ext cx="4861301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理清课文思路，把握说明顺序，概括课文内容</a:t>
              </a:r>
              <a:r>
                <a:rPr lang="zh-CN" altLang="en-US" sz="2600" b="1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2400" i="0" spc="-30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pic>
          <p:nvPicPr>
            <p:cNvPr id="43" name="图片 28" descr="C_108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533733" y="1824332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4" name="组合 43"/>
          <p:cNvGrpSpPr/>
          <p:nvPr/>
        </p:nvGrpSpPr>
        <p:grpSpPr>
          <a:xfrm>
            <a:off x="1340367" y="2343719"/>
            <a:ext cx="4889983" cy="620963"/>
            <a:chOff x="2533295" y="2099134"/>
            <a:chExt cx="4889983" cy="620963"/>
          </a:xfrm>
        </p:grpSpPr>
        <p:sp>
          <p:nvSpPr>
            <p:cNvPr id="45" name="矩形 44"/>
            <p:cNvSpPr/>
            <p:nvPr/>
          </p:nvSpPr>
          <p:spPr bwMode="auto">
            <a:xfrm>
              <a:off x="2809325" y="2099134"/>
              <a:ext cx="4613953" cy="5526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>
                <a:lnSpc>
                  <a:spcPct val="170000"/>
                </a:lnSpc>
                <a:spcBef>
                  <a:spcPts val="1200"/>
                </a:spcBef>
              </a:pPr>
              <a:r>
                <a:rPr lang="zh-CN" altLang="en-US" b="1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弄清课文使用的说明方法及其作用。</a:t>
              </a:r>
            </a:p>
          </p:txBody>
        </p:sp>
        <p:pic>
          <p:nvPicPr>
            <p:cNvPr id="46" name="图片 33" descr="C_108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533295" y="2582105"/>
              <a:ext cx="4497709" cy="137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组合 46"/>
          <p:cNvGrpSpPr/>
          <p:nvPr/>
        </p:nvGrpSpPr>
        <p:grpSpPr>
          <a:xfrm>
            <a:off x="1340367" y="3347647"/>
            <a:ext cx="4889983" cy="620962"/>
            <a:chOff x="2533295" y="2856740"/>
            <a:chExt cx="4889983" cy="620962"/>
          </a:xfrm>
        </p:grpSpPr>
        <p:sp>
          <p:nvSpPr>
            <p:cNvPr id="48" name="矩形 47"/>
            <p:cNvSpPr/>
            <p:nvPr/>
          </p:nvSpPr>
          <p:spPr bwMode="auto">
            <a:xfrm>
              <a:off x="2809325" y="2856740"/>
              <a:ext cx="4613953" cy="5526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>
                <a:lnSpc>
                  <a:spcPct val="170000"/>
                </a:lnSpc>
                <a:spcBef>
                  <a:spcPts val="1200"/>
                </a:spcBef>
              </a:pPr>
              <a:r>
                <a:rPr lang="zh-CN" altLang="en-US" b="1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品味语言，感受课文典雅而富有韵味的语言。</a:t>
              </a:r>
            </a:p>
          </p:txBody>
        </p:sp>
        <p:pic>
          <p:nvPicPr>
            <p:cNvPr id="49" name="图片 37" descr="C_108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533295" y="3339710"/>
              <a:ext cx="4497709" cy="137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3" name="矩形 52"/>
          <p:cNvSpPr/>
          <p:nvPr/>
        </p:nvSpPr>
        <p:spPr>
          <a:xfrm>
            <a:off x="819515" y="2224824"/>
            <a:ext cx="825926" cy="8259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i="0">
                <a:solidFill>
                  <a:schemeClr val="tx1"/>
                </a:solidFill>
                <a:latin typeface="方正华隶简体" pitchFamily="65" charset="-122"/>
                <a:ea typeface="方正华隶简体" pitchFamily="65" charset="-122"/>
              </a:rPr>
              <a:t>2</a:t>
            </a:r>
            <a:endParaRPr lang="zh-CN" altLang="en-US" sz="2400" i="0">
              <a:solidFill>
                <a:schemeClr val="tx1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07602" y="3115235"/>
            <a:ext cx="825926" cy="8259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i="0">
                <a:solidFill>
                  <a:schemeClr val="tx1"/>
                </a:solidFill>
                <a:latin typeface="方正华隶简体" pitchFamily="65" charset="-122"/>
                <a:ea typeface="方正华隶简体" pitchFamily="65" charset="-122"/>
              </a:rPr>
              <a:t>3</a:t>
            </a:r>
            <a:endParaRPr lang="zh-CN" altLang="en-US" sz="2400" i="0">
              <a:solidFill>
                <a:schemeClr val="tx1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55993" y="3480128"/>
            <a:ext cx="825926" cy="8259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i="0">
              <a:solidFill>
                <a:schemeClr val="tx1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56" name="Picture 6" descr="F:\360安全浏览器下载\水墨\1402\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7249" y="2870200"/>
            <a:ext cx="2139950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0" grpId="0"/>
      <p:bldP spid="53" grpId="0"/>
      <p:bldP spid="54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" y="2351536"/>
            <a:ext cx="4489483" cy="3135248"/>
          </a:xfrm>
          <a:prstGeom prst="rect">
            <a:avLst/>
          </a:prstGeom>
        </p:spPr>
      </p:pic>
      <p:sp>
        <p:nvSpPr>
          <p:cNvPr id="7170" name="矩形 22"/>
          <p:cNvSpPr>
            <a:spLocks noChangeArrowheads="1"/>
          </p:cNvSpPr>
          <p:nvPr/>
        </p:nvSpPr>
        <p:spPr bwMode="auto">
          <a:xfrm>
            <a:off x="669925" y="811213"/>
            <a:ext cx="8355013" cy="269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篙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      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翰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林（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    题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跋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pPr>
              <a:lnSpc>
                <a:spcPct val="130000"/>
              </a:lnSpc>
            </a:pPr>
            <a:r>
              <a:rPr lang="zh-CN" altLang="en-US" sz="2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绢</a:t>
            </a: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本（</a:t>
            </a:r>
            <a:r>
              <a:rPr lang="en-US" altLang="zh-CN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    </a:t>
            </a:r>
            <a:r>
              <a:rPr lang="zh-CN" altLang="en-US" sz="2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漕</a:t>
            </a: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运（</a:t>
            </a:r>
            <a:r>
              <a:rPr lang="en-US" altLang="zh-CN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舳舻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  </a:t>
            </a:r>
            <a:r>
              <a:rPr lang="zh-CN" altLang="en-US" sz="2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桅</a:t>
            </a: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杆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    酒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    </a:t>
            </a:r>
            <a:r>
              <a:rPr lang="zh-CN" altLang="en-US" sz="2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遒</a:t>
            </a: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劲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en-US" altLang="zh-CN" sz="2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春寒料</a:t>
            </a:r>
            <a:r>
              <a:rPr lang="zh-CN" altLang="en-US" sz="2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峭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      摩肩接</a:t>
            </a:r>
            <a:r>
              <a:rPr lang="zh-CN" altLang="en-US" sz="2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踵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络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绎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不绝（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   </a:t>
            </a: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长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而不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冗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14463" y="830263"/>
            <a:ext cx="895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ɡāo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551363" y="830263"/>
            <a:ext cx="895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hàn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7386638" y="830263"/>
            <a:ext cx="895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bá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650471" y="1372452"/>
            <a:ext cx="10525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err="1" smtClean="0">
                <a:solidFill>
                  <a:srgbClr val="0000FF"/>
                </a:solidFill>
                <a:latin typeface="宋体" panose="02010600030101010101" pitchFamily="2" charset="-122"/>
              </a:rPr>
              <a:t>Juàn   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4591051" y="1358695"/>
            <a:ext cx="895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cáo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7248526" y="1327151"/>
            <a:ext cx="13954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zhú lú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1729052" y="1897710"/>
            <a:ext cx="895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wéi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4501622" y="1856317"/>
            <a:ext cx="895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sì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7386638" y="1897710"/>
            <a:ext cx="895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qiú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2370931" y="2375429"/>
            <a:ext cx="9794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qiào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6117515" y="2410591"/>
            <a:ext cx="1098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zhǒnɡ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2413000" y="2937523"/>
            <a:ext cx="895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yì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6241871" y="2911475"/>
            <a:ext cx="9763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rǒnɡ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790" y="2787774"/>
            <a:ext cx="2254742" cy="2013525"/>
          </a:xfrm>
          <a:prstGeom prst="rect">
            <a:avLst/>
          </a:prstGeom>
        </p:spPr>
      </p:pic>
      <p:sp>
        <p:nvSpPr>
          <p:cNvPr id="39" name="同侧圆角矩形 6"/>
          <p:cNvSpPr>
            <a:spLocks noChangeArrowheads="1"/>
          </p:cNvSpPr>
          <p:nvPr/>
        </p:nvSpPr>
        <p:spPr bwMode="auto">
          <a:xfrm>
            <a:off x="368001" y="203566"/>
            <a:ext cx="2002930" cy="495975"/>
          </a:xfrm>
          <a:custGeom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8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lvl="0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字词清单</a:t>
            </a:r>
          </a:p>
        </p:txBody>
      </p:sp>
      <p:grpSp>
        <p:nvGrpSpPr>
          <p:cNvPr id="40" name="组合 5"/>
          <p:cNvGrpSpPr/>
          <p:nvPr/>
        </p:nvGrpSpPr>
        <p:grpSpPr>
          <a:xfrm>
            <a:off x="377825" y="806450"/>
            <a:ext cx="2073275" cy="4763"/>
            <a:chExt cx="2071702" cy="5754"/>
          </a:xfrm>
        </p:grpSpPr>
        <p:sp>
          <p:nvSpPr>
            <p:cNvPr id="41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" grpId="0"/>
      <p:bldP spid="30" grpId="0"/>
      <p:bldP spid="33" grpId="0"/>
      <p:bldP spid="61" grpId="0"/>
      <p:bldP spid="63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913" y="2580407"/>
            <a:ext cx="3748087" cy="2608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03225" y="877888"/>
            <a:ext cx="7869237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 i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题跋：</a:t>
            </a:r>
            <a:r>
              <a:rPr lang="zh-CN" altLang="en-US" sz="2400" b="1" i="0">
                <a:latin typeface="楷体" panose="02010609060101010101" pitchFamily="49" charset="-122"/>
                <a:ea typeface="楷体" panose="02010609060101010101" pitchFamily="49" charset="-122"/>
              </a:rPr>
              <a:t>写在书籍、字画等前后的文字。“题”指写在前面的，“跋”指写在后面的，总称题跋。内容多为品评、鉴赏、考订、记事等。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03225" y="2314658"/>
            <a:ext cx="7869237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 i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料峭：</a:t>
            </a:r>
            <a:r>
              <a:rPr lang="zh-CN" altLang="en-US" sz="2400" b="1" i="0">
                <a:latin typeface="楷体" panose="02010609060101010101" pitchFamily="49" charset="-122"/>
                <a:ea typeface="楷体" panose="02010609060101010101" pitchFamily="49" charset="-122"/>
              </a:rPr>
              <a:t>形容微寒（多指春寒）。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03224" y="2843213"/>
            <a:ext cx="7869237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 i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舳舻相接：</a:t>
            </a:r>
            <a:r>
              <a:rPr lang="zh-CN" altLang="en-US" sz="2400" b="1" i="0">
                <a:latin typeface="楷体" panose="02010609060101010101" pitchFamily="49" charset="-122"/>
                <a:ea typeface="楷体" panose="02010609060101010101" pitchFamily="49" charset="-122"/>
              </a:rPr>
              <a:t>船只首尾衔接。舳，船尾。舻，船头。</a:t>
            </a:r>
          </a:p>
        </p:txBody>
      </p:sp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403223" y="3298593"/>
            <a:ext cx="786923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 i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摩肩接踵：</a:t>
            </a:r>
            <a:r>
              <a:rPr lang="zh-CN" altLang="en-US" sz="2400" b="1" i="0">
                <a:latin typeface="楷体" panose="02010609060101010101" pitchFamily="49" charset="-122"/>
                <a:ea typeface="楷体" panose="02010609060101010101" pitchFamily="49" charset="-122"/>
              </a:rPr>
              <a:t>肩挨肩，脚碰脚。形容人很多，很拥挤。踵，脚后跟。</a:t>
            </a:r>
          </a:p>
        </p:txBody>
      </p:sp>
      <p:sp>
        <p:nvSpPr>
          <p:cNvPr id="8" name="同侧圆角矩形 6"/>
          <p:cNvSpPr>
            <a:spLocks noChangeArrowheads="1"/>
          </p:cNvSpPr>
          <p:nvPr/>
        </p:nvSpPr>
        <p:spPr bwMode="auto">
          <a:xfrm>
            <a:off x="510985" y="112302"/>
            <a:ext cx="2002930" cy="495975"/>
          </a:xfrm>
          <a:custGeom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8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en-US" altLang="zh-CN" sz="3200" b="1" smtClean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华文行楷" pitchFamily="2" charset="-122"/>
                <a:ea typeface="华文行楷" pitchFamily="2" charset="-122"/>
              </a:rPr>
              <a:t>词语</a:t>
            </a:r>
            <a:r>
              <a:rPr lang="zh-CN" altLang="en-US" sz="3200" b="1">
                <a:latin typeface="华文行楷" pitchFamily="2" charset="-122"/>
                <a:ea typeface="华文行楷" pitchFamily="2" charset="-122"/>
              </a:rPr>
              <a:t>集注</a:t>
            </a:r>
          </a:p>
          <a:p>
            <a:pPr lvl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9" name="组合 5"/>
          <p:cNvGrpSpPr/>
          <p:nvPr/>
        </p:nvGrpSpPr>
        <p:grpSpPr>
          <a:xfrm>
            <a:off x="497004" y="699542"/>
            <a:ext cx="2073275" cy="4763"/>
            <a:chExt cx="2071702" cy="5754"/>
          </a:xfrm>
        </p:grpSpPr>
        <p:sp>
          <p:nvSpPr>
            <p:cNvPr id="10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34"/>
          <p:cNvSpPr txBox="1">
            <a:spLocks noChangeArrowheads="1"/>
          </p:cNvSpPr>
          <p:nvPr/>
        </p:nvSpPr>
        <p:spPr bwMode="auto">
          <a:xfrm>
            <a:off x="602350" y="1919337"/>
            <a:ext cx="808641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04800">
              <a:spcAft>
                <a:spcPct val="0"/>
              </a:spcAft>
            </a:pPr>
            <a:r>
              <a:rPr lang="en-US" altLang="zh-CN" sz="2400" b="1" i="0" smtClean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1</a:t>
            </a:r>
            <a:r>
              <a:rPr lang="zh-CN" altLang="en-US" sz="2400" b="1" i="0" smtClean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、</a:t>
            </a:r>
            <a:r>
              <a:rPr lang="zh-CN" altLang="zh-CN" sz="2800" b="1" i="0" kern="100" smtClean="0">
                <a:latin typeface="华文行楷" pitchFamily="2" charset="-122"/>
                <a:ea typeface="华文行楷" pitchFamily="2" charset="-122"/>
              </a:rPr>
              <a:t>如果</a:t>
            </a:r>
            <a:r>
              <a:rPr lang="zh-CN" altLang="zh-CN" sz="2800" b="1" i="0" kern="100">
                <a:latin typeface="华文行楷" pitchFamily="2" charset="-122"/>
                <a:ea typeface="华文行楷" pitchFamily="2" charset="-122"/>
              </a:rPr>
              <a:t>要你介绍这幅画，你会怎么介绍呢？同学们先快速浏览课文，看看作者是如何介绍《清明上河图》的</a:t>
            </a:r>
            <a:r>
              <a:rPr lang="zh-CN" altLang="zh-CN" sz="2800" b="1" i="0" kern="10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zh-CN" altLang="zh-CN" sz="2800" b="1" i="0" kern="100">
              <a:effectLst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057" y="704305"/>
            <a:ext cx="9180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auto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i="0" noProof="1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形式</a:t>
            </a:r>
            <a:r>
              <a:rPr lang="zh-CN" altLang="en-US" sz="2400" b="1" i="0" noProof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：</a:t>
            </a:r>
            <a:r>
              <a:rPr lang="zh-CN" altLang="en-US" sz="2400" b="1" i="0" noProof="1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小组讨论、总结</a:t>
            </a:r>
            <a:br>
              <a:rPr lang="zh-CN" altLang="en-US" sz="2400" b="1" i="0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</a:br>
            <a:r>
              <a:rPr lang="zh-CN" altLang="en-US" sz="2400" b="1" i="0" noProof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时间</a:t>
            </a:r>
            <a:r>
              <a:rPr lang="zh-CN" altLang="en-US" sz="2400" b="1" i="0" noProof="1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：</a:t>
            </a:r>
            <a:r>
              <a:rPr lang="en-US" altLang="zh-CN" sz="2400" b="1" i="0" noProof="1" smtClean="0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10</a:t>
            </a:r>
            <a:r>
              <a:rPr lang="zh-CN" altLang="en-US" sz="2400" b="1" i="0" noProof="1" smtClean="0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分钟</a:t>
            </a:r>
            <a:endParaRPr lang="zh-CN" altLang="en-US" sz="2400" b="1" i="0" noProof="1">
              <a:solidFill>
                <a:prstClr val="black"/>
              </a:solidFill>
              <a:latin typeface="方正粗黑宋简体" pitchFamily="2" charset="-122"/>
              <a:ea typeface="方正粗黑宋简体" pitchFamily="2" charset="-122"/>
              <a:sym typeface="+mn-ea"/>
            </a:endParaRPr>
          </a:p>
          <a:p>
            <a:pPr lvl="0" eaLnBrk="0" fontAlgn="auto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i="0" noProof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分工：</a:t>
            </a:r>
            <a:r>
              <a:rPr lang="zh-CN" altLang="en-US" sz="2400" b="1" i="0" noProof="1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全员参与讨论，同时担任组长，记录员，控时员，发言人</a:t>
            </a:r>
            <a:r>
              <a:rPr lang="zh-CN" altLang="en-US" sz="2400" b="1" i="0" noProof="1" smtClean="0">
                <a:solidFill>
                  <a:prstClr val="black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。</a:t>
            </a:r>
            <a:endParaRPr lang="zh-CN" altLang="en-US" sz="2400" b="1" i="0" noProof="1">
              <a:solidFill>
                <a:prstClr val="black"/>
              </a:solidFill>
              <a:latin typeface="方正粗黑宋简体" pitchFamily="2" charset="-122"/>
              <a:ea typeface="方正粗黑宋简体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857" y="3219822"/>
            <a:ext cx="820891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i="0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b="1" i="0" noProof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400" b="1" i="0" noProof="1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2</a:t>
            </a:r>
            <a:r>
              <a:rPr lang="zh-CN" altLang="en-US" sz="2400" b="1" i="0" noProof="1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、请根据以前学习说明文的方法，完成下列问题</a:t>
            </a:r>
            <a:endParaRPr lang="en-US" altLang="zh-CN" sz="2400" b="1" i="0" noProof="1" smtClean="0">
              <a:solidFill>
                <a:prstClr val="black"/>
              </a:solidFill>
              <a:latin typeface="华文行楷" pitchFamily="2" charset="-122"/>
              <a:ea typeface="华文行楷" pitchFamily="2" charset="-122"/>
              <a:sym typeface="+mn-ea"/>
            </a:endParaRPr>
          </a:p>
          <a:p>
            <a:pPr lvl="0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i="0" noProof="1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        </a:t>
            </a:r>
            <a:r>
              <a:rPr lang="en-US" altLang="zh-CN" sz="2400" b="1" i="0" noProof="1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  <a:hlinkClick r:id="rId2" action="ppaction://hlinksldjump"/>
              </a:rPr>
              <a:t>①</a:t>
            </a:r>
            <a:r>
              <a:rPr lang="zh-CN" altLang="en-US" sz="2400" b="1" i="0" noProof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  <a:hlinkClick r:id="rId2" action="ppaction://hlinksldjump"/>
              </a:rPr>
              <a:t>说明顺序</a:t>
            </a:r>
            <a:r>
              <a:rPr lang="zh-CN" altLang="en-US" sz="2400" b="1" i="0" noProof="1">
                <a:solidFill>
                  <a:schemeClr val="tx1">
                    <a:lumMod val="75000"/>
                    <a:lumOff val="25000"/>
                  </a:schemeClr>
                </a:solidFill>
                <a:latin typeface="华文行楷" pitchFamily="2" charset="-122"/>
                <a:ea typeface="华文行楷" pitchFamily="2" charset="-122"/>
                <a:sym typeface="+mn-ea"/>
              </a:rPr>
              <a:t>（</a:t>
            </a:r>
            <a:r>
              <a:rPr lang="zh-CN" altLang="en-US" sz="2400" b="1" i="0" noProof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用了什么说明顺序，作用是什么</a:t>
            </a:r>
            <a:r>
              <a:rPr lang="zh-CN" altLang="en-US" sz="2800" b="1" i="0" noProof="1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）</a:t>
            </a:r>
          </a:p>
          <a:p>
            <a:pPr lvl="0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i="0" noProof="1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    </a:t>
            </a:r>
            <a:r>
              <a:rPr lang="zh-CN" altLang="en-US" sz="2400" b="1" i="0" noProof="1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    </a:t>
            </a:r>
            <a:r>
              <a:rPr lang="zh-CN" altLang="en-US" sz="2400" b="1" i="0" noProof="1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  <a:hlinkClick r:id="rId3" action="ppaction://hlinksldjump"/>
              </a:rPr>
              <a:t>②</a:t>
            </a:r>
            <a:r>
              <a:rPr lang="zh-CN" altLang="en-US" sz="2400" b="1" i="0" noProof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  <a:hlinkClick r:id="rId3" action="ppaction://hlinksldjump"/>
              </a:rPr>
              <a:t>说明方法</a:t>
            </a:r>
            <a:r>
              <a:rPr lang="zh-CN" altLang="en-US" sz="2400" b="1" i="0" noProof="1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（</a:t>
            </a:r>
            <a:r>
              <a:rPr lang="zh-CN" altLang="en-US" sz="2400" b="1" i="0" noProof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用了什么说明方法，有什么作用</a:t>
            </a:r>
            <a:r>
              <a:rPr lang="zh-CN" altLang="en-US" sz="2800" b="1" i="0" noProof="1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）</a:t>
            </a:r>
          </a:p>
          <a:p>
            <a:pPr lvl="0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i="0" noProof="1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+mn-ea"/>
                <a:hlinkClick r:id="rId4" action="ppaction://hlinksldjump"/>
              </a:rPr>
              <a:t>    </a:t>
            </a:r>
            <a:r>
              <a:rPr lang="zh-CN" altLang="en-US" sz="2400" b="1" i="0" noProof="1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+mn-ea"/>
                <a:hlinkClick r:id="rId4" action="ppaction://hlinksldjump"/>
              </a:rPr>
              <a:t>    </a:t>
            </a:r>
            <a:r>
              <a:rPr lang="zh-CN" altLang="en-US" sz="2400" b="1" i="0" noProof="1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  <a:hlinkClick r:id="rId4" action="ppaction://hlinksldjump"/>
              </a:rPr>
              <a:t>③</a:t>
            </a:r>
            <a:r>
              <a:rPr lang="zh-CN" altLang="en-US" sz="2400" b="1" i="0" noProof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  <a:hlinkClick r:id="rId4" action="ppaction://hlinksldjump"/>
              </a:rPr>
              <a:t>语言特点</a:t>
            </a:r>
            <a:r>
              <a:rPr lang="zh-CN" altLang="en-US" sz="2400" b="1" i="0" noProof="1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（</a:t>
            </a:r>
            <a:r>
              <a:rPr lang="zh-CN" altLang="en-US" sz="2400" b="1" i="0" noProof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抓住遣词造句，分析语言特点</a:t>
            </a:r>
            <a:r>
              <a:rPr lang="zh-CN" altLang="en-US" sz="2400" b="1" i="0" noProof="1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）</a:t>
            </a:r>
            <a:endParaRPr lang="zh-CN" altLang="en-US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同侧圆角矩形 6"/>
          <p:cNvSpPr>
            <a:spLocks noChangeArrowheads="1"/>
          </p:cNvSpPr>
          <p:nvPr/>
        </p:nvSpPr>
        <p:spPr bwMode="auto">
          <a:xfrm>
            <a:off x="510985" y="112302"/>
            <a:ext cx="1972783" cy="495975"/>
          </a:xfrm>
          <a:custGeom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8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lvl="0">
              <a:lnSpc>
                <a:spcPct val="120000"/>
              </a:lnSpc>
            </a:pPr>
            <a:r>
              <a:rPr lang="zh-CN" altLang="en-US" sz="3200" b="1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合作探究</a:t>
            </a:r>
            <a:endParaRPr lang="zh-CN" altLang="en-US" sz="3200" b="1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7004" y="699542"/>
            <a:ext cx="2073275" cy="4763"/>
            <a:chExt cx="2071702" cy="5754"/>
          </a:xfrm>
        </p:grpSpPr>
        <p:sp>
          <p:nvSpPr>
            <p:cNvPr id="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0 L 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Line 13"/>
          <p:cNvSpPr>
            <a:spLocks noChangeShapeType="1"/>
          </p:cNvSpPr>
          <p:nvPr/>
        </p:nvSpPr>
        <p:spPr bwMode="auto">
          <a:xfrm>
            <a:off x="784302" y="2909277"/>
            <a:ext cx="7625637" cy="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 i="0">
              <a:ln>
                <a:solidFill>
                  <a:srgbClr val="FFD347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Picture 8" descr="C:\Users\Thinkpad\Desktop\PNG\1_0003_渐变映射-2-副本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1593" y="154274"/>
            <a:ext cx="1791565" cy="174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7376" y="2770500"/>
            <a:ext cx="313190" cy="27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Line 16"/>
          <p:cNvSpPr>
            <a:spLocks noChangeShapeType="1"/>
          </p:cNvSpPr>
          <p:nvPr/>
        </p:nvSpPr>
        <p:spPr bwMode="auto">
          <a:xfrm flipH="1">
            <a:off x="2667327" y="1505479"/>
            <a:ext cx="0" cy="1403798"/>
          </a:xfrm>
          <a:prstGeom prst="line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57"/>
          <p:cNvSpPr txBox="1">
            <a:spLocks noChangeArrowheads="1"/>
          </p:cNvSpPr>
          <p:nvPr/>
        </p:nvSpPr>
        <p:spPr bwMode="auto">
          <a:xfrm>
            <a:off x="1810903" y="562917"/>
            <a:ext cx="1412943" cy="95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tabLst>
                <a:tab pos="101600"/>
              </a:tabLst>
              <a:defRPr sz="1050" b="1" spc="-15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i="0" spc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作者</a:t>
            </a:r>
            <a:endParaRPr lang="en-US" altLang="zh-CN" sz="2800" i="0" spc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i="0" spc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介绍</a:t>
            </a:r>
            <a:endParaRPr lang="zh-CN" altLang="en-US" sz="2800" i="0" spc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Picture 8" descr="C:\Users\Thinkpad\Desktop\PNG\1_0003_渐变映射-2-副本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3713" y="140506"/>
            <a:ext cx="1791565" cy="174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6306" y="2770500"/>
            <a:ext cx="313190" cy="27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Line 16"/>
          <p:cNvSpPr>
            <a:spLocks noChangeShapeType="1"/>
          </p:cNvSpPr>
          <p:nvPr/>
        </p:nvSpPr>
        <p:spPr bwMode="auto">
          <a:xfrm flipH="1">
            <a:off x="5210213" y="1758921"/>
            <a:ext cx="0" cy="1124490"/>
          </a:xfrm>
          <a:prstGeom prst="line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57"/>
          <p:cNvSpPr txBox="1">
            <a:spLocks noChangeArrowheads="1"/>
          </p:cNvSpPr>
          <p:nvPr/>
        </p:nvSpPr>
        <p:spPr bwMode="auto">
          <a:xfrm>
            <a:off x="4777964" y="372654"/>
            <a:ext cx="1412943" cy="1284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tabLst>
                <a:tab pos="101600"/>
              </a:tabLst>
              <a:defRPr sz="1400" b="1" spc="-15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i="0" spc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详细</a:t>
            </a:r>
            <a:endParaRPr lang="en-US" altLang="zh-CN" sz="2800" i="0" spc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i="0" spc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画面</a:t>
            </a:r>
            <a:endParaRPr lang="zh-CN" altLang="en-US" i="0"/>
          </a:p>
        </p:txBody>
      </p:sp>
      <p:pic>
        <p:nvPicPr>
          <p:cNvPr id="48" name="Picture 8" descr="C:\Users\Thinkpad\Desktop\PNG\1_0003_渐变映射-2-副本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3722" y="3253876"/>
            <a:ext cx="1791565" cy="174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2910" y="2789431"/>
            <a:ext cx="313190" cy="27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Line 16"/>
          <p:cNvSpPr>
            <a:spLocks noChangeShapeType="1"/>
          </p:cNvSpPr>
          <p:nvPr/>
        </p:nvSpPr>
        <p:spPr bwMode="auto">
          <a:xfrm flipH="1">
            <a:off x="1402861" y="2928207"/>
            <a:ext cx="0" cy="577723"/>
          </a:xfrm>
          <a:prstGeom prst="line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7"/>
          <p:cNvSpPr txBox="1">
            <a:spLocks noChangeArrowheads="1"/>
          </p:cNvSpPr>
          <p:nvPr/>
        </p:nvSpPr>
        <p:spPr bwMode="auto">
          <a:xfrm>
            <a:off x="703033" y="3650973"/>
            <a:ext cx="1412943" cy="95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tabLst>
                <a:tab pos="101600"/>
              </a:tabLst>
              <a:defRPr sz="1400" b="1" spc="-15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i="0" spc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画的题材特点</a:t>
            </a:r>
          </a:p>
        </p:txBody>
      </p:sp>
      <p:pic>
        <p:nvPicPr>
          <p:cNvPr id="53" name="Picture 8" descr="C:\Users\Thinkpad\Desktop\PNG\1_0003_渐变映射-2-副本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4825" y="3357674"/>
            <a:ext cx="1663139" cy="182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81841" y="2789431"/>
            <a:ext cx="313190" cy="27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Line 16"/>
          <p:cNvSpPr>
            <a:spLocks noChangeShapeType="1"/>
          </p:cNvSpPr>
          <p:nvPr/>
        </p:nvSpPr>
        <p:spPr bwMode="auto">
          <a:xfrm flipH="1">
            <a:off x="3931792" y="2928207"/>
            <a:ext cx="0" cy="577723"/>
          </a:xfrm>
          <a:prstGeom prst="line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7"/>
          <p:cNvSpPr txBox="1">
            <a:spLocks noChangeArrowheads="1"/>
          </p:cNvSpPr>
          <p:nvPr/>
        </p:nvSpPr>
        <p:spPr bwMode="auto">
          <a:xfrm>
            <a:off x="3513887" y="3756767"/>
            <a:ext cx="1412943" cy="95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tabLst>
                <a:tab pos="101600"/>
              </a:tabLst>
              <a:defRPr sz="1400" b="1" spc="-15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00000"/>
              </a:lnSpc>
            </a:pPr>
            <a:r>
              <a:rPr lang="zh-CN" altLang="en-US" sz="2800" i="0" spc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2800" i="0" spc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800" i="0" spc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00000"/>
              </a:lnSpc>
            </a:pPr>
            <a:r>
              <a:rPr lang="zh-CN" altLang="en-US" sz="2800" i="0" spc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总体</a:t>
            </a:r>
            <a:endParaRPr lang="zh-CN" altLang="en-US" sz="1800" i="0" spc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8" name="Picture 8" descr="C:\Users\Thinkpad\Desktop\PNG\1_0003_渐变映射-2-副本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71584" y="3363879"/>
            <a:ext cx="1791565" cy="174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0772" y="2789431"/>
            <a:ext cx="313190" cy="27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Line 16"/>
          <p:cNvSpPr>
            <a:spLocks noChangeShapeType="1"/>
          </p:cNvSpPr>
          <p:nvPr/>
        </p:nvSpPr>
        <p:spPr bwMode="auto">
          <a:xfrm flipH="1">
            <a:off x="6460723" y="2928207"/>
            <a:ext cx="0" cy="577723"/>
          </a:xfrm>
          <a:prstGeom prst="line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57"/>
          <p:cNvSpPr txBox="1">
            <a:spLocks noChangeArrowheads="1"/>
          </p:cNvSpPr>
          <p:nvPr/>
        </p:nvSpPr>
        <p:spPr bwMode="auto">
          <a:xfrm>
            <a:off x="5760895" y="3636398"/>
            <a:ext cx="1412943" cy="138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tabLst>
                <a:tab pos="101600"/>
              </a:tabLst>
              <a:defRPr sz="1400" b="1" spc="-15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/>
              </a:tabLs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i="0" spc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画的特点</a:t>
            </a:r>
            <a:r>
              <a:rPr lang="zh-CN" altLang="en-US" sz="2800" i="0" spc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和价值</a:t>
            </a:r>
            <a:endParaRPr lang="zh-CN" altLang="en-US" sz="2800" i="0" spc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962" y="-72177"/>
            <a:ext cx="2844424" cy="1831098"/>
          </a:xfrm>
          <a:prstGeom prst="rect">
            <a:avLst/>
          </a:prstGeom>
        </p:spPr>
      </p:pic>
      <p:sp>
        <p:nvSpPr>
          <p:cNvPr id="3" name="上箭头 2">
            <a:hlinkClick action="ppaction://hlinkshowjump?jump=previousslide"/>
          </p:cNvPr>
          <p:cNvSpPr/>
          <p:nvPr/>
        </p:nvSpPr>
        <p:spPr bwMode="auto">
          <a:xfrm>
            <a:off x="8316416" y="4356408"/>
            <a:ext cx="504056" cy="735622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0" grpId="0"/>
      <p:bldP spid="42" grpId="0"/>
      <p:bldP spid="45" grpId="0"/>
      <p:bldP spid="47" grpId="0"/>
      <p:bldP spid="50" grpId="0"/>
      <p:bldP spid="52" grpId="0"/>
      <p:bldP spid="55" grpId="0"/>
      <p:bldP spid="57" grpId="0"/>
      <p:bldP spid="60" grpId="0"/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55243" y="1308499"/>
            <a:ext cx="7571303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ym typeface="+mn-ea"/>
              </a:rPr>
              <a:t>“</a:t>
            </a:r>
            <a:r>
              <a:rPr lang="zh-CN" altLang="en-US" sz="3200" b="1" i="0">
                <a:sym typeface="+mn-ea"/>
              </a:rPr>
              <a:t>画面开卷处描绘的是汴京近郊的风光”</a:t>
            </a:r>
            <a:endParaRPr lang="zh-CN" altLang="en-US" sz="3200" b="1" i="0"/>
          </a:p>
        </p:txBody>
      </p:sp>
      <p:sp>
        <p:nvSpPr>
          <p:cNvPr id="5" name="文本框 4"/>
          <p:cNvSpPr txBox="1"/>
          <p:nvPr/>
        </p:nvSpPr>
        <p:spPr>
          <a:xfrm>
            <a:off x="1151335" y="2547837"/>
            <a:ext cx="6750566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i="0">
                <a:sym typeface="+mn-ea"/>
              </a:rPr>
              <a:t>“画面中段是汴河两岸的繁华情景”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55706" y="3803542"/>
            <a:ext cx="5519460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ym typeface="+mn-ea"/>
              </a:rPr>
              <a:t>“</a:t>
            </a:r>
            <a:r>
              <a:rPr lang="zh-CN" altLang="en-US" sz="3200" b="1" i="0">
                <a:sym typeface="+mn-ea"/>
              </a:rPr>
              <a:t>后段描写汴梁市区的街道”</a:t>
            </a:r>
            <a:endParaRPr lang="zh-CN" altLang="en-US" sz="3200" b="1" i="0"/>
          </a:p>
        </p:txBody>
      </p:sp>
      <p:sp>
        <p:nvSpPr>
          <p:cNvPr id="22" name="文本框 21"/>
          <p:cNvSpPr txBox="1"/>
          <p:nvPr/>
        </p:nvSpPr>
        <p:spPr>
          <a:xfrm>
            <a:off x="6549565" y="2633841"/>
            <a:ext cx="64633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</a:rPr>
              <a:t>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95521" y="3725620"/>
            <a:ext cx="64633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</a:rPr>
              <a:t>右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9642" y="1203598"/>
            <a:ext cx="738664" cy="34315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i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说明</a:t>
            </a:r>
            <a:r>
              <a:rPr lang="zh-CN" altLang="en-US" sz="3600" b="1" i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顺序</a:t>
            </a:r>
          </a:p>
        </p:txBody>
      </p:sp>
      <p:sp>
        <p:nvSpPr>
          <p:cNvPr id="15" name="右箭头 14"/>
          <p:cNvSpPr/>
          <p:nvPr/>
        </p:nvSpPr>
        <p:spPr>
          <a:xfrm>
            <a:off x="5147072" y="3957816"/>
            <a:ext cx="360759" cy="27622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6061471" y="1448504"/>
            <a:ext cx="360760" cy="27622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6061473" y="2691482"/>
            <a:ext cx="360759" cy="393413"/>
          </a:xfrm>
          <a:prstGeom prst="rightArrow">
            <a:avLst>
              <a:gd name="adj1" fmla="val 50000"/>
              <a:gd name="adj2" fmla="val 9781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800910" y="1308499"/>
            <a:ext cx="342900" cy="3063452"/>
          </a:xfrm>
          <a:prstGeom prst="leftBrace">
            <a:avLst/>
          </a:prstGeom>
          <a:solidFill>
            <a:schemeClr val="accent2"/>
          </a:solidFill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518852" y="1312750"/>
            <a:ext cx="64633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</a:rPr>
              <a:t>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425453" y="1448504"/>
            <a:ext cx="738664" cy="270386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空间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顺序</a:t>
            </a:r>
          </a:p>
        </p:txBody>
      </p:sp>
      <p:pic>
        <p:nvPicPr>
          <p:cNvPr id="20" name="内容占位符 19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00"/>
          <a:stretch>
            <a:fillRect/>
          </a:stretch>
        </p:blipFill>
        <p:spPr>
          <a:xfrm>
            <a:off x="5715997" y="3507854"/>
            <a:ext cx="3418912" cy="2109974"/>
          </a:xfrm>
          <a:prstGeom prst="rect">
            <a:avLst/>
          </a:prstGeom>
        </p:spPr>
      </p:pic>
      <p:pic>
        <p:nvPicPr>
          <p:cNvPr id="21" name="Picture 7" descr="F:\素材\002矢量图\中国风\水墨图\水墨植物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642" y="-45825"/>
            <a:ext cx="4266334" cy="135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22" grpId="0"/>
      <p:bldP spid="7" grpId="0"/>
      <p:bldP spid="15" grpId="0"/>
      <p:bldP spid="9" grpId="0"/>
      <p:bldP spid="10" grpId="0"/>
      <p:bldP spid="24" grpId="0"/>
      <p:bldP spid="11" grpId="0"/>
      <p:bldP spid="13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MAGE_HYPERLINK" val="IMAGE_HYPERLINK"/>
  <p:tag name="ISPRING_PRESENTATION_TITLE" val="www.33ppt.com"/>
</p:tagLst>
</file>

<file path=ppt/theme/theme1.xml><?xml version="1.0" encoding="utf-8"?>
<a:theme xmlns:r="http://schemas.openxmlformats.org/officeDocument/2006/relationships" xmlns:a="http://schemas.openxmlformats.org/drawingml/2006/main" name="紫色科技演示模板">
  <a:themeElements>
    <a:clrScheme name="紫色科技演示模板 1">
      <a:dk1>
        <a:srgbClr val="000000"/>
      </a:dk1>
      <a:lt1>
        <a:srgbClr val="FFFFFF"/>
      </a:lt1>
      <a:dk2>
        <a:srgbClr val="000066"/>
      </a:dk2>
      <a:lt2>
        <a:srgbClr val="969696"/>
      </a:lt2>
      <a:accent1>
        <a:srgbClr val="33CCCC"/>
      </a:accent1>
      <a:accent2>
        <a:srgbClr val="5B94E1"/>
      </a:accent2>
      <a:accent3>
        <a:srgbClr val="FFFFFF"/>
      </a:accent3>
      <a:accent4>
        <a:srgbClr val="000000"/>
      </a:accent4>
      <a:accent5>
        <a:srgbClr val="ADE2E2"/>
      </a:accent5>
      <a:accent6>
        <a:srgbClr val="5286CC"/>
      </a:accent6>
      <a:hlink>
        <a:srgbClr val="CCCCFF"/>
      </a:hlink>
      <a:folHlink>
        <a:srgbClr val="CCECFF"/>
      </a:folHlink>
    </a:clrScheme>
    <a:fontScheme name="紫色科技演示模板">
      <a:majorFont>
        <a:latin typeface="Verdana"/>
        <a:ea typeface="微软雅黑"/>
        <a:cs typeface="Arial"/>
      </a:majorFont>
      <a:minorFont>
        <a:latin typeface="Verdana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紫色科技演示模板 1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33CCCC"/>
        </a:accent1>
        <a:accent2>
          <a:srgbClr val="5B94E1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5286CC"/>
        </a:accent6>
        <a:hlink>
          <a:srgbClr val="CCCCFF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紫色科技演示模板 2">
        <a:dk1>
          <a:srgbClr val="000000"/>
        </a:dk1>
        <a:lt1>
          <a:srgbClr val="FFFFFF"/>
        </a:lt1>
        <a:dk2>
          <a:srgbClr val="004644"/>
        </a:dk2>
        <a:lt2>
          <a:srgbClr val="969696"/>
        </a:lt2>
        <a:accent1>
          <a:srgbClr val="CCCC00"/>
        </a:accent1>
        <a:accent2>
          <a:srgbClr val="4B9191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438383"/>
        </a:accent6>
        <a:hlink>
          <a:srgbClr val="B1C9C9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紫色科技演示模板 3">
        <a:dk1>
          <a:srgbClr val="000000"/>
        </a:dk1>
        <a:lt1>
          <a:srgbClr val="FFFFFF"/>
        </a:lt1>
        <a:dk2>
          <a:srgbClr val="32147E"/>
        </a:dk2>
        <a:lt2>
          <a:srgbClr val="969696"/>
        </a:lt2>
        <a:accent1>
          <a:srgbClr val="99CC00"/>
        </a:accent1>
        <a:accent2>
          <a:srgbClr val="836CF8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7661E1"/>
        </a:accent6>
        <a:hlink>
          <a:srgbClr val="99CCFF"/>
        </a:hlink>
        <a:folHlink>
          <a:srgbClr val="CC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66"/>
      </a:dk2>
      <a:lt2>
        <a:srgbClr val="969696"/>
      </a:lt2>
      <a:accent1>
        <a:srgbClr val="33CCCC"/>
      </a:accent1>
      <a:accent2>
        <a:srgbClr val="5B94E1"/>
      </a:accent2>
      <a:accent3>
        <a:srgbClr val="FFFFFF"/>
      </a:accent3>
      <a:accent4>
        <a:srgbClr val="000000"/>
      </a:accent4>
      <a:accent5>
        <a:srgbClr val="ADE2E2"/>
      </a:accent5>
      <a:accent6>
        <a:srgbClr val="5286CC"/>
      </a:accent6>
      <a:hlink>
        <a:srgbClr val="CCCCFF"/>
      </a:hlink>
      <a:folHlink>
        <a:srgbClr val="CCECFF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129</Paragraphs>
  <Slides>20</Slides>
  <Notes>9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8">
      <vt:lpstr>Arial</vt:lpstr>
      <vt:lpstr>Verdana</vt:lpstr>
      <vt:lpstr>微软雅黑</vt:lpstr>
      <vt:lpstr>Wingdings</vt:lpstr>
      <vt:lpstr>宋体</vt:lpstr>
      <vt:lpstr>Calibri</vt:lpstr>
      <vt:lpstr>方正舒体</vt:lpstr>
      <vt:lpstr>华文行楷</vt:lpstr>
      <vt:lpstr>黑体</vt:lpstr>
      <vt:lpstr>方正大标宋简体</vt:lpstr>
      <vt:lpstr>方正华隶简体</vt:lpstr>
      <vt:lpstr>楷体</vt:lpstr>
      <vt:lpstr>方正粗黑宋简体</vt:lpstr>
      <vt:lpstr>方正古隶简体</vt:lpstr>
      <vt:lpstr>华文琥珀</vt:lpstr>
      <vt:lpstr>华文楷体</vt:lpstr>
      <vt:lpstr>华文新魏</vt:lpstr>
      <vt:lpstr>紫色科技演示模板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2021-06-11T10:15:22.826</cp:lastPrinted>
  <dcterms:created xsi:type="dcterms:W3CDTF">2021-06-11T10:15:22Z</dcterms:created>
  <dcterms:modified xsi:type="dcterms:W3CDTF">2021-06-11T02:15:27Z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