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 id="418" r:id="rId166"/>
    <p:sldId id="419" r:id="rId167"/>
    <p:sldId id="420" r:id="rId168"/>
    <p:sldId id="421" r:id="rId169"/>
    <p:sldId id="422" r:id="rId170"/>
    <p:sldId id="423" r:id="rId171"/>
    <p:sldId id="424" r:id="rId172"/>
    <p:sldId id="425" r:id="rId173"/>
    <p:sldId id="426" r:id="rId174"/>
    <p:sldId id="427" r:id="rId175"/>
    <p:sldId id="428" r:id="rId176"/>
    <p:sldId id="429" r:id="rId177"/>
    <p:sldId id="430" r:id="rId178"/>
    <p:sldId id="431" r:id="rId179"/>
    <p:sldId id="432" r:id="rId180"/>
    <p:sldId id="433" r:id="rId181"/>
    <p:sldId id="434" r:id="rId182"/>
    <p:sldId id="435" r:id="rId183"/>
    <p:sldId id="436" r:id="rId184"/>
    <p:sldId id="437" r:id="rId185"/>
    <p:sldId id="438" r:id="rId186"/>
    <p:sldId id="439" r:id="rId187"/>
    <p:sldId id="440" r:id="rId188"/>
    <p:sldId id="441" r:id="rId189"/>
    <p:sldId id="442" r:id="rId190"/>
    <p:sldId id="443" r:id="rId191"/>
    <p:sldId id="444" r:id="rId192"/>
    <p:sldId id="445" r:id="rId193"/>
    <p:sldId id="446" r:id="rId194"/>
    <p:sldId id="447" r:id="rId195"/>
    <p:sldId id="448" r:id="rId196"/>
    <p:sldId id="449" r:id="rId197"/>
    <p:sldId id="450" r:id="rId198"/>
    <p:sldId id="451" r:id="rId199"/>
    <p:sldId id="452" r:id="rId200"/>
    <p:sldId id="453" r:id="rId201"/>
    <p:sldId id="454" r:id="rId202"/>
    <p:sldId id="455" r:id="rId203"/>
    <p:sldId id="456" r:id="rId204"/>
    <p:sldId id="457" r:id="rId205"/>
    <p:sldId id="458" r:id="rId206"/>
    <p:sldId id="459" r:id="rId207"/>
    <p:sldId id="460" r:id="rId208"/>
    <p:sldId id="461" r:id="rId209"/>
    <p:sldId id="462" r:id="rId210"/>
    <p:sldId id="463" r:id="rId211"/>
    <p:sldId id="464" r:id="rId212"/>
    <p:sldId id="465" r:id="rId213"/>
    <p:sldId id="466" r:id="rId214"/>
    <p:sldId id="467" r:id="rId215"/>
    <p:sldId id="468" r:id="rId216"/>
    <p:sldId id="469" r:id="rId217"/>
    <p:sldId id="470" r:id="rId218"/>
    <p:sldId id="471" r:id="rId219"/>
    <p:sldId id="472" r:id="rId220"/>
    <p:sldId id="473" r:id="rId221"/>
    <p:sldId id="474" r:id="rId222"/>
    <p:sldId id="475" r:id="rId223"/>
    <p:sldId id="476" r:id="rId224"/>
    <p:sldId id="477" r:id="rId225"/>
    <p:sldId id="478" r:id="rId226"/>
    <p:sldId id="479" r:id="rId227"/>
    <p:sldId id="480" r:id="rId228"/>
    <p:sldId id="481" r:id="rId229"/>
    <p:sldId id="482" r:id="rId230"/>
    <p:sldId id="483" r:id="rId231"/>
    <p:sldId id="484" r:id="rId232"/>
    <p:sldId id="485" r:id="rId233"/>
    <p:sldId id="486" r:id="rId234"/>
    <p:sldId id="487" r:id="rId235"/>
    <p:sldId id="488" r:id="rId236"/>
    <p:sldId id="489" r:id="rId237"/>
    <p:sldId id="490" r:id="rId238"/>
    <p:sldId id="491" r:id="rId239"/>
    <p:sldId id="492" r:id="rId240"/>
    <p:sldId id="493" r:id="rId241"/>
    <p:sldId id="494" r:id="rId242"/>
    <p:sldId id="495" r:id="rId243"/>
    <p:sldId id="496" r:id="rId244"/>
    <p:sldId id="497" r:id="rId245"/>
    <p:sldId id="498" r:id="rId246"/>
    <p:sldId id="499" r:id="rId247"/>
    <p:sldId id="500" r:id="rId248"/>
    <p:sldId id="501" r:id="rId249"/>
    <p:sldId id="502" r:id="rId250"/>
    <p:sldId id="503" r:id="rId251"/>
    <p:sldId id="504" r:id="rId252"/>
    <p:sldId id="505" r:id="rId253"/>
    <p:sldId id="506" r:id="rId254"/>
    <p:sldId id="507" r:id="rId255"/>
    <p:sldId id="508" r:id="rId256"/>
    <p:sldId id="509" r:id="rId257"/>
    <p:sldId id="510" r:id="rId258"/>
    <p:sldId id="511" r:id="rId259"/>
    <p:sldId id="512" r:id="rId260"/>
    <p:sldId id="513" r:id="rId261"/>
    <p:sldId id="514" r:id="rId262"/>
    <p:sldId id="515" r:id="rId263"/>
    <p:sldId id="516" r:id="rId264"/>
    <p:sldId id="517" r:id="rId265"/>
    <p:sldId id="518" r:id="rId266"/>
    <p:sldId id="519" r:id="rId267"/>
    <p:sldId id="520" r:id="rId268"/>
    <p:sldId id="521" r:id="rId269"/>
    <p:sldId id="522" r:id="rId270"/>
    <p:sldId id="523" r:id="rId271"/>
    <p:sldId id="524" r:id="rId272"/>
    <p:sldId id="525" r:id="rId273"/>
    <p:sldId id="526" r:id="rId274"/>
    <p:sldId id="527" r:id="rId275"/>
    <p:sldId id="528" r:id="rId276"/>
    <p:sldId id="529" r:id="rId277"/>
    <p:sldId id="530" r:id="rId278"/>
    <p:sldId id="531" r:id="rId279"/>
    <p:sldId id="532" r:id="rId280"/>
    <p:sldId id="533" r:id="rId281"/>
    <p:sldId id="534" r:id="rId282"/>
    <p:sldId id="535" r:id="rId283"/>
    <p:sldId id="536" r:id="rId284"/>
    <p:sldId id="537" r:id="rId285"/>
    <p:sldId id="538" r:id="rId286"/>
    <p:sldId id="539" r:id="rId287"/>
    <p:sldId id="540" r:id="rId288"/>
    <p:sldId id="541" r:id="rId289"/>
    <p:sldId id="542" r:id="rId290"/>
    <p:sldId id="543" r:id="rId291"/>
    <p:sldId id="544" r:id="rId292"/>
    <p:sldId id="545" r:id="rId293"/>
    <p:sldId id="546" r:id="rId294"/>
    <p:sldId id="547" r:id="rId295"/>
    <p:sldId id="548" r:id="rId296"/>
    <p:sldId id="549" r:id="rId297"/>
    <p:sldId id="550" r:id="rId298"/>
    <p:sldId id="551" r:id="rId299"/>
    <p:sldId id="552" r:id="rId300"/>
    <p:sldId id="553" r:id="rId301"/>
    <p:sldId id="554" r:id="rId302"/>
    <p:sldId id="555" r:id="rId303"/>
    <p:sldId id="556" r:id="rId304"/>
    <p:sldId id="557" r:id="rId305"/>
    <p:sldId id="558" r:id="rId306"/>
    <p:sldId id="559" r:id="rId307"/>
    <p:sldId id="560" r:id="rId308"/>
    <p:sldId id="561" r:id="rId309"/>
    <p:sldId id="562" r:id="rId310"/>
    <p:sldId id="563" r:id="rId311"/>
    <p:sldId id="564" r:id="rId312"/>
    <p:sldId id="565" r:id="rId313"/>
    <p:sldId id="566" r:id="rId314"/>
    <p:sldId id="567" r:id="rId315"/>
    <p:sldId id="568" r:id="rId316"/>
    <p:sldId id="569" r:id="rId317"/>
    <p:sldId id="570" r:id="rId318"/>
    <p:sldId id="571" r:id="rId319"/>
    <p:sldId id="572" r:id="rId320"/>
    <p:sldId id="573" r:id="rId321"/>
    <p:sldId id="574" r:id="rId322"/>
    <p:sldId id="575" r:id="rId323"/>
    <p:sldId id="576" r:id="rId324"/>
    <p:sldId id="577" r:id="rId325"/>
    <p:sldId id="578" r:id="rId326"/>
    <p:sldId id="579" r:id="rId327"/>
    <p:sldId id="580" r:id="rId328"/>
    <p:sldId id="581" r:id="rId329"/>
    <p:sldId id="582" r:id="rId330"/>
    <p:sldId id="583" r:id="rId331"/>
    <p:sldId id="584" r:id="rId332"/>
    <p:sldId id="585" r:id="rId33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6" Type="http://schemas.openxmlformats.org/officeDocument/2006/relationships/tableStyles" Target="tableStyles.xml"/><Relationship Id="rId335" Type="http://schemas.openxmlformats.org/officeDocument/2006/relationships/viewProps" Target="viewProps.xml"/><Relationship Id="rId334" Type="http://schemas.openxmlformats.org/officeDocument/2006/relationships/presProps" Target="presProps.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06493" y="2597468"/>
            <a:ext cx="5093222" cy="1337945"/>
          </a:xfrm>
          <a:prstGeom prst="rect">
            <a:avLst/>
          </a:prstGeom>
          <a:noFill/>
          <a:ln w="9525">
            <a:noFill/>
          </a:ln>
        </p:spPr>
        <p:txBody>
          <a:bodyPr wrap="square">
            <a:spAutoFit/>
          </a:bodyPr>
          <a:lstStyle/>
          <a:p>
            <a:pPr indent="0" algn="ctr"/>
            <a:r>
              <a:rPr lang="zh-CN" altLang="en-US" sz="4050" b="1" dirty="0">
                <a:solidFill>
                  <a:srgbClr val="ED7D31"/>
                </a:solidFill>
                <a:ea typeface="微软雅黑" panose="020B0503020204020204" pitchFamily="34" charset="-122"/>
              </a:rPr>
              <a:t>课时</a:t>
            </a:r>
            <a:r>
              <a:rPr lang="zh-CN" altLang="en-US" sz="4050" b="1" dirty="0" smtClean="0">
                <a:solidFill>
                  <a:srgbClr val="ED7D31"/>
                </a:solidFill>
                <a:ea typeface="微软雅黑" panose="020B0503020204020204" pitchFamily="34" charset="-122"/>
              </a:rPr>
              <a:t>一 部</a:t>
            </a:r>
            <a:r>
              <a:rPr lang="zh-CN" altLang="en-US" sz="4050" b="1" dirty="0">
                <a:solidFill>
                  <a:srgbClr val="ED7D31"/>
                </a:solidFill>
                <a:ea typeface="微软雅黑" panose="020B0503020204020204" pitchFamily="34" charset="-122"/>
              </a:rPr>
              <a:t>编版</a:t>
            </a:r>
            <a:r>
              <a:rPr lang="zh-CN" altLang="en-US" sz="4050" b="1" dirty="0" smtClean="0">
                <a:solidFill>
                  <a:srgbClr val="ED7D31"/>
                </a:solidFill>
                <a:ea typeface="微软雅黑" panose="020B0503020204020204" pitchFamily="34" charset="-122"/>
              </a:rPr>
              <a:t>初中</a:t>
            </a:r>
            <a:endParaRPr lang="en-US" altLang="zh-CN" sz="4050" b="1" dirty="0" smtClean="0">
              <a:solidFill>
                <a:srgbClr val="ED7D31"/>
              </a:solidFill>
              <a:ea typeface="微软雅黑" panose="020B0503020204020204" pitchFamily="34" charset="-122"/>
            </a:endParaRPr>
          </a:p>
          <a:p>
            <a:pPr indent="0" algn="ctr"/>
            <a:r>
              <a:rPr lang="zh-CN" altLang="en-US" sz="4050" b="1" dirty="0" smtClean="0">
                <a:solidFill>
                  <a:srgbClr val="ED7D31"/>
                </a:solidFill>
                <a:ea typeface="微软雅黑" panose="020B0503020204020204" pitchFamily="34" charset="-122"/>
              </a:rPr>
              <a:t>教材</a:t>
            </a:r>
            <a:r>
              <a:rPr lang="zh-CN" altLang="en-US" sz="4050" b="1" dirty="0">
                <a:solidFill>
                  <a:srgbClr val="ED7D31"/>
                </a:solidFill>
                <a:ea typeface="微软雅黑" panose="020B0503020204020204" pitchFamily="34" charset="-122"/>
              </a:rPr>
              <a:t>课内文言文阅读</a:t>
            </a:r>
            <a:endParaRPr lang="zh-CN" altLang="en-US" sz="4050" b="1" dirty="0">
              <a:solidFill>
                <a:srgbClr val="ED7D31"/>
              </a:soli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491944"/>
            <a:ext cx="807720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样题二</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南充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乙两段文言文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完成下列小题</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甲</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舜发于畎亩之中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傅说举于版筑之间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胶鬲举于鱼盐之中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管夷吾举于士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孙叔敖举于海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百里奚举于市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故天将降大任于是人也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必先苦其心志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劳其筋骨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饿其体肤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空乏其身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行拂乱其所为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所以动心忍性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曾益其所不能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人</a:t>
            </a:r>
            <a:r>
              <a:rPr lang="zh-CN" altLang="en-US" sz="2100" dirty="0">
                <a:latin typeface="Times New Roman" panose="02020603050405020304" pitchFamily="18" charset="0"/>
                <a:ea typeface="微软雅黑" panose="020B0503020204020204" pitchFamily="34" charset="-122"/>
              </a:rPr>
              <a:t>恒过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困于心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衡于虑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而后作</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征于色</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发于声</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而后喻</a:t>
            </a:r>
            <a:r>
              <a:rPr lang="en-US" altLang="zh-CN" sz="2100" u="sng"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入则无法家拂士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出则无敌国外患者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国恒亡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然后知生于忧患而死于安乐也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选自孟子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死于安乐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5729"/>
            <a:ext cx="808556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三峡七百里中：介词，于。这里是“在”的意思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非亭午夜分：连词，如果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巴东</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峡巫峡长：数词，确数，三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猿鸣</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声泪沾裳：数词，虚数，几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回</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倒影：名词，清波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荣峻茂：形容词，清澈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于夏水襄陵：与“于”连用，到了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的时候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每</a:t>
            </a:r>
            <a:r>
              <a:rPr lang="zh-CN" altLang="en-US" sz="2100" dirty="0">
                <a:solidFill>
                  <a:srgbClr val="FF00FF"/>
                </a:solidFill>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晴初霜旦：到</a:t>
            </a:r>
            <a:endParaRPr lang="zh-CN" altLang="en-US"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17941" y="218805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17941" y="408672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17941" y="3153068"/>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左大括号 12"/>
          <p:cNvSpPr/>
          <p:nvPr/>
        </p:nvSpPr>
        <p:spPr>
          <a:xfrm>
            <a:off x="1717941" y="503597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34419" y="234002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a:t>
            </a:r>
            <a:endParaRPr lang="zh-CN" altLang="en-US" sz="2100" dirty="0">
              <a:latin typeface="Times New Roman" panose="02020603050405020304" pitchFamily="18" charset="0"/>
            </a:endParaRPr>
          </a:p>
        </p:txBody>
      </p:sp>
      <p:sp>
        <p:nvSpPr>
          <p:cNvPr id="5" name="矩形 4"/>
          <p:cNvSpPr/>
          <p:nvPr/>
        </p:nvSpPr>
        <p:spPr>
          <a:xfrm>
            <a:off x="534419" y="32893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）三</a:t>
            </a:r>
            <a:endParaRPr lang="zh-CN" altLang="en-US" sz="2100" dirty="0">
              <a:latin typeface="Times New Roman" panose="02020603050405020304" pitchFamily="18" charset="0"/>
            </a:endParaRPr>
          </a:p>
        </p:txBody>
      </p:sp>
      <p:sp>
        <p:nvSpPr>
          <p:cNvPr id="6" name="矩形 5"/>
          <p:cNvSpPr/>
          <p:nvPr/>
        </p:nvSpPr>
        <p:spPr>
          <a:xfrm>
            <a:off x="534418" y="421920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ndParaRPr>
          </a:p>
        </p:txBody>
      </p:sp>
      <p:sp>
        <p:nvSpPr>
          <p:cNvPr id="14" name="矩形 13"/>
          <p:cNvSpPr/>
          <p:nvPr/>
        </p:nvSpPr>
        <p:spPr>
          <a:xfrm>
            <a:off x="534418" y="51879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）至</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430"/>
            <a:ext cx="8620133"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沿溯阻</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：动词，阻断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绝</a:t>
            </a:r>
            <a:r>
              <a:rPr lang="zh-CN" altLang="en-US" sz="2100" dirty="0" smtClean="0">
                <a:latin typeface="Times New Roman" panose="02020603050405020304" pitchFamily="18" charset="0"/>
                <a:ea typeface="微软雅黑" panose="020B0503020204020204" pitchFamily="34" charset="-122"/>
              </a:rPr>
              <a:t>    多</a:t>
            </a:r>
            <a:r>
              <a:rPr lang="zh-CN" altLang="en-US" sz="2100" dirty="0">
                <a:latin typeface="Times New Roman" panose="02020603050405020304" pitchFamily="18" charset="0"/>
                <a:ea typeface="微软雅黑" panose="020B0503020204020204" pitchFamily="34" charset="-122"/>
              </a:rPr>
              <a:t>生怪柏：副词，极，最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哀转久</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：动词，断绝，消失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）虽乘</a:t>
            </a:r>
            <a:r>
              <a:rPr lang="zh-CN" altLang="en-US" sz="2100" dirty="0">
                <a:solidFill>
                  <a:srgbClr val="FF00FF"/>
                </a:solidFill>
                <a:latin typeface="Times New Roman" panose="02020603050405020304" pitchFamily="18" charset="0"/>
                <a:ea typeface="微软雅黑" panose="020B0503020204020204" pitchFamily="34" charset="-122"/>
              </a:rPr>
              <a:t>奔</a:t>
            </a:r>
            <a:r>
              <a:rPr lang="zh-CN" altLang="en-US" sz="2100" dirty="0">
                <a:latin typeface="Times New Roman" panose="02020603050405020304" pitchFamily="18" charset="0"/>
                <a:ea typeface="微软雅黑" panose="020B0503020204020204" pitchFamily="34" charset="-122"/>
              </a:rPr>
              <a:t>御风：动词作名词，飞奔的马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）则素</a:t>
            </a:r>
            <a:r>
              <a:rPr lang="zh-CN" altLang="en-US" sz="2100" dirty="0">
                <a:solidFill>
                  <a:srgbClr val="FF00FF"/>
                </a:solidFill>
                <a:latin typeface="Times New Roman" panose="02020603050405020304" pitchFamily="18" charset="0"/>
                <a:ea typeface="微软雅黑" panose="020B0503020204020204" pitchFamily="34" charset="-122"/>
              </a:rPr>
              <a:t>湍</a:t>
            </a:r>
            <a:r>
              <a:rPr lang="zh-CN" altLang="en-US" sz="2100" dirty="0">
                <a:latin typeface="Times New Roman" panose="02020603050405020304" pitchFamily="18" charset="0"/>
                <a:ea typeface="微软雅黑" panose="020B0503020204020204" pitchFamily="34" charset="-122"/>
              </a:rPr>
              <a:t>绿潭：形容词作名词，急流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良</a:t>
            </a:r>
            <a:r>
              <a:rPr lang="zh-CN" altLang="en-US" sz="2100" dirty="0">
                <a:latin typeface="Times New Roman" panose="02020603050405020304" pitchFamily="18" charset="0"/>
                <a:ea typeface="微软雅黑" panose="020B0503020204020204" pitchFamily="34" charset="-122"/>
              </a:rPr>
              <a:t>多趣味：形容词作副词，甚，很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）每至晴初</a:t>
            </a:r>
            <a:r>
              <a:rPr lang="zh-CN" altLang="en-US" sz="2100" dirty="0">
                <a:solidFill>
                  <a:srgbClr val="FF00FF"/>
                </a:solidFill>
                <a:latin typeface="Times New Roman" panose="02020603050405020304" pitchFamily="18" charset="0"/>
                <a:ea typeface="微软雅黑" panose="020B0503020204020204" pitchFamily="34" charset="-122"/>
              </a:rPr>
              <a:t>霜</a:t>
            </a:r>
            <a:r>
              <a:rPr lang="zh-CN" altLang="en-US" sz="2100" dirty="0">
                <a:latin typeface="Times New Roman" panose="02020603050405020304" pitchFamily="18" charset="0"/>
                <a:ea typeface="微软雅黑" panose="020B0503020204020204" pitchFamily="34" charset="-122"/>
              </a:rPr>
              <a:t>旦：名词作动词，下霜，结霜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空谷</a:t>
            </a:r>
            <a:r>
              <a:rPr lang="zh-CN" altLang="en-US" sz="2100" dirty="0">
                <a:latin typeface="Times New Roman" panose="02020603050405020304" pitchFamily="18" charset="0"/>
                <a:ea typeface="微软雅黑" panose="020B0503020204020204" pitchFamily="34" charset="-122"/>
              </a:rPr>
              <a:t>传响：名词作状语，空旷的山谷里</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487660" y="1671066"/>
            <a:ext cx="94956" cy="115917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261934" y="205444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）绝</a:t>
            </a:r>
            <a:endParaRPr lang="zh-CN" altLang="en-US" sz="2100" dirty="0">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968291" y="2125443"/>
            <a:ext cx="281991" cy="246407"/>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92440"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至于</a:t>
            </a:r>
            <a:r>
              <a:rPr lang="zh-CN" altLang="en-US" sz="2100" dirty="0">
                <a:latin typeface="Times New Roman" panose="02020603050405020304" pitchFamily="18" charset="0"/>
                <a:ea typeface="微软雅黑" panose="020B0503020204020204" pitchFamily="34" charset="-122"/>
              </a:rPr>
              <a:t>夏水襄陵</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古义：到了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的时候</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今义：指可能达到某种程度</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王命急宣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古义：有时</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义：或许；</a:t>
            </a:r>
            <a:r>
              <a:rPr lang="zh-CN" altLang="en-US" sz="2100" dirty="0" smtClean="0">
                <a:latin typeface="Times New Roman" panose="02020603050405020304" pitchFamily="18" charset="0"/>
                <a:ea typeface="微软雅黑" panose="020B0503020204020204" pitchFamily="34" charset="-122"/>
              </a:rPr>
              <a:t>或者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85727"/>
            <a:ext cx="8375630" cy="15455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乘奔御风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古义：即使</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义：虽然</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102992"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重岩叠嶂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隐天蔽日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层层</a:t>
            </a:r>
            <a:r>
              <a:rPr lang="zh-CN" altLang="en-US" sz="2100" dirty="0">
                <a:solidFill>
                  <a:srgbClr val="FF00FF"/>
                </a:solidFill>
                <a:latin typeface="Times New Roman" panose="02020603050405020304" pitchFamily="18" charset="0"/>
                <a:ea typeface="微软雅黑" panose="020B0503020204020204" pitchFamily="34" charset="-122"/>
              </a:rPr>
              <a:t>的悬崖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排排的峭壁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把天空和太阳都遮蔽了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自非亭午夜分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不见曦月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如果</a:t>
            </a:r>
            <a:r>
              <a:rPr lang="zh-CN" altLang="en-US" sz="2100" dirty="0">
                <a:solidFill>
                  <a:srgbClr val="FF00FF"/>
                </a:solidFill>
                <a:latin typeface="Times New Roman" panose="02020603050405020304" pitchFamily="18" charset="0"/>
                <a:ea typeface="微软雅黑" panose="020B0503020204020204" pitchFamily="34" charset="-122"/>
              </a:rPr>
              <a:t>不是在正午</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就看不见太阳</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如果不是在半夜</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就看不到月亮</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虽乘奔御风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不以疾也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即使</a:t>
            </a:r>
            <a:r>
              <a:rPr lang="zh-CN" altLang="en-US" sz="2100" dirty="0">
                <a:solidFill>
                  <a:srgbClr val="FF00FF"/>
                </a:solidFill>
                <a:latin typeface="Times New Roman" panose="02020603050405020304" pitchFamily="18" charset="0"/>
                <a:ea typeface="微软雅黑" panose="020B0503020204020204" pitchFamily="34" charset="-122"/>
              </a:rPr>
              <a:t>骑着飞奔的马</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驾着风</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也没有这么快</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春冬之时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则素湍绿潭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回清倒影</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solidFill>
                  <a:srgbClr val="FF00FF"/>
                </a:solidFill>
                <a:latin typeface="Times New Roman" panose="02020603050405020304" pitchFamily="18" charset="0"/>
                <a:ea typeface="微软雅黑" panose="020B0503020204020204" pitchFamily="34" charset="-122"/>
              </a:rPr>
              <a:t>在春冬季节</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就会有激起白色浪花的急流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碧绿的深水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回旋着清波</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倒映出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各种景物的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影子</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清荣峻茂</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良多趣味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水</a:t>
            </a:r>
            <a:r>
              <a:rPr lang="zh-CN" altLang="en-US" sz="2100" dirty="0">
                <a:solidFill>
                  <a:srgbClr val="FF00FF"/>
                </a:solidFill>
                <a:latin typeface="Times New Roman" panose="02020603050405020304" pitchFamily="18" charset="0"/>
                <a:ea typeface="微软雅黑" panose="020B0503020204020204" pitchFamily="34" charset="-122"/>
              </a:rPr>
              <a:t>清树荣</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山高草盛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实在是趣味无穷</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每至晴初霜旦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林寒涧肃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每</a:t>
            </a:r>
            <a:r>
              <a:rPr lang="zh-CN" altLang="en-US" sz="2100" dirty="0">
                <a:solidFill>
                  <a:srgbClr val="FF00FF"/>
                </a:solidFill>
                <a:latin typeface="Times New Roman" panose="02020603050405020304" pitchFamily="18" charset="0"/>
                <a:ea typeface="微软雅黑" panose="020B0503020204020204" pitchFamily="34" charset="-122"/>
              </a:rPr>
              <a:t>到天刚放晴或下霜的早晨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树林和山涧显出一片肃杀和凄寒</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常有高猿长啸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属引凄异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经常</a:t>
            </a:r>
            <a:r>
              <a:rPr lang="zh-CN" altLang="en-US" sz="2100" dirty="0">
                <a:solidFill>
                  <a:srgbClr val="FF00FF"/>
                </a:solidFill>
                <a:latin typeface="Times New Roman" panose="02020603050405020304" pitchFamily="18" charset="0"/>
                <a:ea typeface="微软雅黑" panose="020B0503020204020204" pitchFamily="34" charset="-122"/>
              </a:rPr>
              <a:t>有高处的猿猴拉长声音啼叫</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声音接连不断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凄惨悲凉</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空谷传响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哀转久绝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空荡</a:t>
            </a:r>
            <a:r>
              <a:rPr lang="zh-CN" altLang="en-US" sz="2100" dirty="0">
                <a:solidFill>
                  <a:srgbClr val="FF00FF"/>
                </a:solidFill>
                <a:latin typeface="Times New Roman" panose="02020603050405020304" pitchFamily="18" charset="0"/>
                <a:ea typeface="微软雅黑" panose="020B0503020204020204" pitchFamily="34" charset="-122"/>
              </a:rPr>
              <a:t>的山谷传来回声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悲哀婉转</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很久很久也不消失</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段落</a:t>
            </a:r>
            <a:r>
              <a:rPr lang="zh-CN" altLang="en-US" sz="2100" b="1" dirty="0" smtClean="0">
                <a:latin typeface="Times New Roman" panose="02020603050405020304" pitchFamily="18" charset="0"/>
                <a:ea typeface="微软雅黑" panose="020B0503020204020204" pitchFamily="34" charset="-122"/>
              </a:rPr>
              <a:t>大意</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总写三峡的特点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岭连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中间狭窄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写夏季三峡情景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水涨流速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交通阻断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写春冬时三峡情景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水退潭清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风景秀丽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写秋季三峡情景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猿鸣凄凉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作者</a:t>
            </a:r>
            <a:r>
              <a:rPr lang="zh-CN" altLang="en-US" sz="2100" dirty="0">
                <a:latin typeface="Times New Roman" panose="02020603050405020304" pitchFamily="18" charset="0"/>
                <a:ea typeface="微软雅黑" panose="020B0503020204020204" pitchFamily="34" charset="-122"/>
              </a:rPr>
              <a:t>通过对三峡形势和三季景色的描绘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显示了祖国河山的雄伟秀丽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表现了作者对祖国河山的赞美和热爱之情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大笔点染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正面描写和侧面烘托相结合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动静结合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11 </a:t>
            </a:r>
            <a:r>
              <a:rPr lang="zh-CN" altLang="en-US" sz="2100" b="1" dirty="0" smtClean="0">
                <a:latin typeface="Times New Roman" panose="02020603050405020304" pitchFamily="18" charset="0"/>
                <a:ea typeface="微软雅黑" panose="020B0503020204020204" pitchFamily="34" charset="-122"/>
              </a:rPr>
              <a:t>短文</a:t>
            </a:r>
            <a:r>
              <a:rPr lang="zh-CN" altLang="en-US" sz="2100" b="1" dirty="0">
                <a:latin typeface="Times New Roman" panose="02020603050405020304" pitchFamily="18" charset="0"/>
                <a:ea typeface="微软雅黑" panose="020B0503020204020204" pitchFamily="34" charset="-122"/>
              </a:rPr>
              <a:t>二篇</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答谢中书书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记承天寺夜游</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晓雾将</a:t>
            </a:r>
            <a:r>
              <a:rPr lang="zh-CN" altLang="en-US" sz="2100" dirty="0">
                <a:solidFill>
                  <a:srgbClr val="FF00FF"/>
                </a:solidFill>
                <a:latin typeface="Times New Roman" panose="02020603050405020304" pitchFamily="18" charset="0"/>
                <a:ea typeface="微软雅黑" panose="020B0503020204020204" pitchFamily="34" charset="-122"/>
              </a:rPr>
              <a:t>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夕日欲</a:t>
            </a:r>
            <a:r>
              <a:rPr lang="zh-CN" altLang="en-US" sz="2100" dirty="0">
                <a:solidFill>
                  <a:srgbClr val="FF00FF"/>
                </a:solidFill>
                <a:latin typeface="Times New Roman" panose="02020603050405020304" pitchFamily="18" charset="0"/>
                <a:ea typeface="微软雅黑" panose="020B0503020204020204" pitchFamily="34" charset="-122"/>
              </a:rPr>
              <a:t>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坠落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沉鳞</a:t>
            </a:r>
            <a:r>
              <a:rPr lang="zh-CN" altLang="en-US" sz="2100" dirty="0">
                <a:latin typeface="Times New Roman" panose="02020603050405020304" pitchFamily="18" charset="0"/>
                <a:ea typeface="微软雅黑" panose="020B0503020204020204" pitchFamily="34" charset="-122"/>
              </a:rPr>
              <a:t>竞跃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指水中潜游的鱼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相与</a:t>
            </a:r>
            <a:r>
              <a:rPr lang="zh-CN" altLang="en-US" sz="2100" dirty="0">
                <a:latin typeface="Times New Roman" panose="02020603050405020304" pitchFamily="18" charset="0"/>
                <a:ea typeface="微软雅黑" panose="020B0503020204020204" pitchFamily="34" charset="-122"/>
              </a:rPr>
              <a:t>步于中庭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庭下如积水</a:t>
            </a:r>
            <a:r>
              <a:rPr lang="zh-CN" altLang="en-US" sz="2100" dirty="0">
                <a:solidFill>
                  <a:srgbClr val="FF00FF"/>
                </a:solidFill>
                <a:latin typeface="Times New Roman" panose="02020603050405020304" pitchFamily="18" charset="0"/>
                <a:ea typeface="微软雅黑" panose="020B0503020204020204" pitchFamily="34" charset="-122"/>
              </a:rPr>
              <a:t>空明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形容水的澄澈</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4419" y="1485729"/>
            <a:ext cx="8096111"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古来</a:t>
            </a:r>
            <a:r>
              <a:rPr lang="zh-CN" altLang="en-US" sz="2100" dirty="0">
                <a:solidFill>
                  <a:srgbClr val="FF00FF"/>
                </a:solidFill>
                <a:latin typeface="Times New Roman" panose="02020603050405020304" pitchFamily="18" charset="0"/>
                <a:ea typeface="微软雅黑" panose="020B0503020204020204" pitchFamily="34" charset="-122"/>
              </a:rPr>
              <a:t>共</a:t>
            </a:r>
            <a:r>
              <a:rPr lang="zh-CN" altLang="en-US" sz="2100" dirty="0">
                <a:latin typeface="Times New Roman" panose="02020603050405020304" pitchFamily="18" charset="0"/>
                <a:ea typeface="微软雅黑" panose="020B0503020204020204" pitchFamily="34" charset="-122"/>
              </a:rPr>
              <a:t>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字</a:t>
            </a:r>
            <a:r>
              <a:rPr lang="zh-CN" altLang="en-US" sz="2100" dirty="0">
                <a:solidFill>
                  <a:srgbClr val="FF00FF"/>
                </a:solidFill>
                <a:latin typeface="Times New Roman" panose="02020603050405020304" pitchFamily="18" charset="0"/>
                <a:ea typeface="微软雅黑" panose="020B0503020204020204" pitchFamily="34" charset="-122"/>
              </a:rPr>
              <a:t>共</a:t>
            </a:r>
            <a:r>
              <a:rPr lang="zh-CN" altLang="en-US" sz="2100" dirty="0">
                <a:latin typeface="Times New Roman" panose="02020603050405020304" pitchFamily="18" charset="0"/>
                <a:ea typeface="微软雅黑" panose="020B0503020204020204" pitchFamily="34" charset="-122"/>
              </a:rPr>
              <a:t>三十有四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鸟</a:t>
            </a:r>
            <a:r>
              <a:rPr lang="zh-CN" altLang="en-US" sz="2100" dirty="0">
                <a:solidFill>
                  <a:srgbClr val="FF00FF"/>
                </a:solidFill>
                <a:latin typeface="Times New Roman" panose="02020603050405020304" pitchFamily="18" charset="0"/>
                <a:ea typeface="微软雅黑" panose="020B0503020204020204" pitchFamily="34" charset="-122"/>
              </a:rPr>
              <a:t>乱</a:t>
            </a:r>
            <a:r>
              <a:rPr lang="zh-CN" altLang="en-US" sz="2100" dirty="0">
                <a:latin typeface="Times New Roman" panose="02020603050405020304" pitchFamily="18" charset="0"/>
                <a:ea typeface="微软雅黑" panose="020B0503020204020204" pitchFamily="34" charset="-122"/>
              </a:rPr>
              <a:t>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此起彼伏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云先世避秦时</a:t>
            </a:r>
            <a:r>
              <a:rPr lang="zh-CN" altLang="en-US" sz="2100" dirty="0">
                <a:solidFill>
                  <a:srgbClr val="FF00FF"/>
                </a:solidFill>
                <a:latin typeface="Times New Roman" panose="02020603050405020304" pitchFamily="18" charset="0"/>
                <a:ea typeface="微软雅黑" panose="020B0503020204020204" pitchFamily="34" charset="-122"/>
              </a:rPr>
              <a:t>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未</a:t>
            </a:r>
            <a:r>
              <a:rPr lang="zh-CN" altLang="en-US" sz="2100" dirty="0">
                <a:latin typeface="Times New Roman" panose="02020603050405020304" pitchFamily="18" charset="0"/>
                <a:ea typeface="微软雅黑" panose="020B0503020204020204" pitchFamily="34" charset="-122"/>
              </a:rPr>
              <a:t>复有能与其</a:t>
            </a:r>
            <a:r>
              <a:rPr lang="zh-CN" altLang="en-US" sz="2100" dirty="0">
                <a:solidFill>
                  <a:srgbClr val="FF00FF"/>
                </a:solidFill>
                <a:latin typeface="Times New Roman" panose="02020603050405020304" pitchFamily="18" charset="0"/>
                <a:ea typeface="微软雅黑" panose="020B0503020204020204" pitchFamily="34" charset="-122"/>
              </a:rPr>
              <a:t>奇</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舟</a:t>
            </a:r>
            <a:r>
              <a:rPr lang="zh-CN" altLang="en-US" sz="2100" dirty="0">
                <a:latin typeface="Times New Roman" panose="02020603050405020304" pitchFamily="18" charset="0"/>
                <a:ea typeface="微软雅黑" panose="020B0503020204020204" pitchFamily="34" charset="-122"/>
              </a:rPr>
              <a:t>首尾长约八分有</a:t>
            </a:r>
            <a:r>
              <a:rPr lang="zh-CN" altLang="en-US" sz="2100" dirty="0">
                <a:solidFill>
                  <a:srgbClr val="FF00FF"/>
                </a:solidFill>
                <a:latin typeface="Times New Roman" panose="02020603050405020304" pitchFamily="18" charset="0"/>
                <a:ea typeface="微软雅黑" panose="020B0503020204020204" pitchFamily="34" charset="-122"/>
              </a:rPr>
              <a:t>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未</a:t>
            </a:r>
            <a:r>
              <a:rPr lang="zh-CN" altLang="en-US" sz="2100" dirty="0">
                <a:latin typeface="Times New Roman" panose="02020603050405020304" pitchFamily="18" charset="0"/>
                <a:ea typeface="微软雅黑" panose="020B0503020204020204" pitchFamily="34" charset="-122"/>
              </a:rPr>
              <a:t>复有能</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其奇者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参与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这里有“欣赏”</a:t>
            </a:r>
            <a:r>
              <a:rPr lang="zh-CN" altLang="en-US" sz="2100" dirty="0" smtClean="0">
                <a:latin typeface="Times New Roman" panose="02020603050405020304" pitchFamily="18" charset="0"/>
                <a:ea typeface="微软雅黑" panose="020B0503020204020204" pitchFamily="34" charset="-122"/>
              </a:rPr>
              <a:t>“领悟”</a:t>
            </a:r>
            <a:r>
              <a:rPr lang="zh-CN" altLang="en-US" sz="2100" dirty="0">
                <a:latin typeface="Times New Roman" panose="02020603050405020304" pitchFamily="18" charset="0"/>
                <a:ea typeface="微软雅黑" panose="020B0503020204020204" pitchFamily="34" charset="-122"/>
              </a:rPr>
              <a:t>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念</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为乐者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7212" y="219877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57212" y="40974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7212" y="3163784"/>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57212" y="504669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34419" y="234002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共</a:t>
            </a:r>
            <a:endParaRPr lang="zh-CN" altLang="en-US" sz="2100" dirty="0">
              <a:latin typeface="Times New Roman" panose="02020603050405020304" pitchFamily="18" charset="0"/>
            </a:endParaRPr>
          </a:p>
        </p:txBody>
      </p:sp>
      <p:sp>
        <p:nvSpPr>
          <p:cNvPr id="9" name="矩形 8"/>
          <p:cNvSpPr/>
          <p:nvPr/>
        </p:nvSpPr>
        <p:spPr>
          <a:xfrm>
            <a:off x="534419" y="328935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乱</a:t>
            </a:r>
            <a:endParaRPr lang="zh-CN" altLang="en-US" sz="2100" dirty="0">
              <a:latin typeface="Times New Roman" panose="02020603050405020304" pitchFamily="18" charset="0"/>
            </a:endParaRPr>
          </a:p>
        </p:txBody>
      </p:sp>
      <p:sp>
        <p:nvSpPr>
          <p:cNvPr id="10" name="矩形 9"/>
          <p:cNvSpPr/>
          <p:nvPr/>
        </p:nvSpPr>
        <p:spPr>
          <a:xfrm>
            <a:off x="534418" y="421920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奇</a:t>
            </a:r>
            <a:endParaRPr lang="zh-CN" altLang="en-US" sz="2100" dirty="0">
              <a:latin typeface="Times New Roman" panose="02020603050405020304" pitchFamily="18" charset="0"/>
            </a:endParaRPr>
          </a:p>
        </p:txBody>
      </p:sp>
      <p:sp>
        <p:nvSpPr>
          <p:cNvPr id="11" name="矩形 10"/>
          <p:cNvSpPr/>
          <p:nvPr/>
        </p:nvSpPr>
        <p:spPr>
          <a:xfrm>
            <a:off x="534418" y="518794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与</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514" y="1491944"/>
            <a:ext cx="8109857" cy="2515235"/>
          </a:xfrm>
          <a:prstGeom prst="rect">
            <a:avLst/>
          </a:prstGeom>
        </p:spPr>
        <p:txBody>
          <a:bodyPr wrap="square">
            <a:spAutoFit/>
          </a:bodyPr>
          <a:lstStyle/>
          <a:p>
            <a:pPr indent="720090" algn="just" fontAlgn="auto">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宋昭公出亡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至于鄙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喟然叹曰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吾知所以亡矣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吾朝臣千人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发鼓举事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无不曰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吾君圣者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侍御数百人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被服以立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无不曰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吾君丽者</a:t>
            </a:r>
            <a:r>
              <a:rPr lang="en-US" altLang="zh-CN" sz="2100"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内外不闻吾过</a:t>
            </a:r>
            <a:r>
              <a:rPr lang="en-US" altLang="zh-CN" sz="2100" u="sng" dirty="0">
                <a:latin typeface="Times New Roman" panose="02020603050405020304" pitchFamily="18" charset="0"/>
                <a:ea typeface="微软雅黑" panose="020B0503020204020204" pitchFamily="34" charset="-122"/>
                <a:sym typeface="+mn-ea"/>
              </a:rPr>
              <a:t>,</a:t>
            </a:r>
            <a:r>
              <a:rPr lang="zh-CN" altLang="en-US" sz="2100" u="sng" dirty="0">
                <a:latin typeface="Times New Roman" panose="02020603050405020304" pitchFamily="18" charset="0"/>
                <a:ea typeface="微软雅黑" panose="020B0503020204020204" pitchFamily="34" charset="-122"/>
                <a:sym typeface="+mn-ea"/>
              </a:rPr>
              <a:t>是以至此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由宋君观之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人君之所以离国家失社稷者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谄谀者众也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故宋昭公亡而能悟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卒得反国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720090" algn="r"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选自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新序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9795"/>
            <a:ext cx="8106662"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至承天寺寻张怀民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于是</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smtClean="0">
                <a:solidFill>
                  <a:srgbClr val="FF00FF"/>
                </a:solidFill>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不复得路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至承天寺</a:t>
            </a:r>
            <a:r>
              <a:rPr lang="zh-CN" altLang="en-US" sz="2100" dirty="0">
                <a:solidFill>
                  <a:srgbClr val="FF00FF"/>
                </a:solidFill>
                <a:latin typeface="Times New Roman" panose="02020603050405020304" pitchFamily="18" charset="0"/>
                <a:ea typeface="微软雅黑" panose="020B0503020204020204" pitchFamily="34" charset="-122"/>
                <a:sym typeface="+mn-ea"/>
              </a:rPr>
              <a:t>寻</a:t>
            </a:r>
            <a:r>
              <a:rPr lang="zh-CN" altLang="en-US" sz="2100" dirty="0">
                <a:latin typeface="Times New Roman" panose="02020603050405020304" pitchFamily="18" charset="0"/>
                <a:ea typeface="微软雅黑" panose="020B0503020204020204" pitchFamily="34" charset="-122"/>
                <a:sym typeface="+mn-ea"/>
              </a:rPr>
              <a:t>张怀民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寻找</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未</a:t>
            </a:r>
            <a:r>
              <a:rPr lang="zh-CN" altLang="en-US" sz="2100" dirty="0">
                <a:latin typeface="Times New Roman" panose="02020603050405020304" pitchFamily="18" charset="0"/>
                <a:ea typeface="微软雅黑" panose="020B0503020204020204" pitchFamily="34" charset="-122"/>
                <a:sym typeface="+mn-ea"/>
              </a:rPr>
              <a:t>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寻</a:t>
            </a:r>
            <a:r>
              <a:rPr lang="zh-CN" altLang="en-US" sz="2100" dirty="0">
                <a:latin typeface="Times New Roman" panose="02020603050405020304" pitchFamily="18" charset="0"/>
                <a:ea typeface="微软雅黑" panose="020B0503020204020204" pitchFamily="34" charset="-122"/>
                <a:sym typeface="+mn-ea"/>
              </a:rPr>
              <a:t>病终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随即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不久</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词类活用</a:t>
            </a:r>
            <a:endParaRPr lang="zh-CN" altLang="en-US" sz="2100" b="1" dirty="0">
              <a:latin typeface="Times New Roman" panose="02020603050405020304" pitchFamily="18" charset="0"/>
              <a:ea typeface="微软雅黑" panose="020B0503020204020204" pitchFamily="34" charset="-122"/>
              <a:sym typeface="+mn-ea"/>
            </a:endParaRPr>
          </a:p>
          <a:p>
            <a:pPr algn="just">
              <a:lnSpc>
                <a:spcPct val="150000"/>
              </a:lnSpc>
            </a:pPr>
            <a:r>
              <a:rPr lang="zh-CN" altLang="en-US" sz="2100" dirty="0">
                <a:latin typeface="Times New Roman" panose="02020603050405020304" pitchFamily="18" charset="0"/>
                <a:ea typeface="微软雅黑" panose="020B0503020204020204" pitchFamily="34" charset="-122"/>
                <a:sym typeface="+mn-ea"/>
              </a:rPr>
              <a:t>念无与为</a:t>
            </a:r>
            <a:r>
              <a:rPr lang="zh-CN" altLang="en-US" sz="2100" dirty="0">
                <a:solidFill>
                  <a:srgbClr val="FF00FF"/>
                </a:solidFill>
                <a:latin typeface="Times New Roman" panose="02020603050405020304" pitchFamily="18" charset="0"/>
                <a:ea typeface="微软雅黑" panose="020B0503020204020204" pitchFamily="34" charset="-122"/>
                <a:sym typeface="+mn-ea"/>
              </a:rPr>
              <a:t>乐</a:t>
            </a:r>
            <a:r>
              <a:rPr lang="zh-CN" altLang="en-US" sz="2100" dirty="0">
                <a:latin typeface="Times New Roman" panose="02020603050405020304" pitchFamily="18" charset="0"/>
                <a:ea typeface="微软雅黑" panose="020B0503020204020204" pitchFamily="34" charset="-122"/>
                <a:sym typeface="+mn-ea"/>
              </a:rPr>
              <a:t>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形容词作动词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游乐</a:t>
            </a:r>
            <a:endParaRPr lang="zh-CN" altLang="en-US" sz="2100" dirty="0">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523871" y="191166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遂</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1754029"/>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文本框 5"/>
          <p:cNvSpPr txBox="1"/>
          <p:nvPr/>
        </p:nvSpPr>
        <p:spPr>
          <a:xfrm>
            <a:off x="523867" y="2829602"/>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寻</a:t>
            </a:r>
            <a:endParaRPr lang="zh-CN" altLang="en-US" sz="2100" dirty="0">
              <a:latin typeface="Times New Roman" panose="02020603050405020304" pitchFamily="18" charset="0"/>
              <a:ea typeface="微软雅黑" panose="020B0503020204020204" pitchFamily="34" charset="-122"/>
              <a:sym typeface="+mn-ea"/>
            </a:endParaRPr>
          </a:p>
        </p:txBody>
      </p:sp>
      <p:sp>
        <p:nvSpPr>
          <p:cNvPr id="7" name="左大括号 6"/>
          <p:cNvSpPr/>
          <p:nvPr/>
        </p:nvSpPr>
        <p:spPr>
          <a:xfrm>
            <a:off x="1260154" y="2600525"/>
            <a:ext cx="116205" cy="85056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343977"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四</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俱备</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季节</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时间</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月色入</a:t>
            </a:r>
            <a:r>
              <a:rPr lang="zh-CN" altLang="en-US" sz="2100" dirty="0">
                <a:solidFill>
                  <a:srgbClr val="FF00FF"/>
                </a:solidFill>
                <a:latin typeface="Times New Roman" panose="02020603050405020304" pitchFamily="18" charset="0"/>
                <a:ea typeface="微软雅黑" panose="020B0503020204020204" pitchFamily="34" charset="-122"/>
              </a:rPr>
              <a:t>户</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门</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住户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人家</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念</a:t>
            </a:r>
            <a:r>
              <a:rPr lang="zh-CN" altLang="en-US" sz="2100" dirty="0">
                <a:latin typeface="Times New Roman" panose="02020603050405020304" pitchFamily="18" charset="0"/>
                <a:ea typeface="微软雅黑" panose="020B0503020204020204" pitchFamily="34" charset="-122"/>
              </a:rPr>
              <a:t>无与为乐者</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考虑</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想到</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山川之美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古来共谈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山川</a:t>
            </a:r>
            <a:r>
              <a:rPr lang="zh-CN" altLang="en-US" sz="2100" dirty="0">
                <a:solidFill>
                  <a:srgbClr val="FF00FF"/>
                </a:solidFill>
                <a:latin typeface="Times New Roman" panose="02020603050405020304" pitchFamily="18" charset="0"/>
                <a:ea typeface="微软雅黑" panose="020B0503020204020204" pitchFamily="34" charset="-122"/>
              </a:rPr>
              <a:t>景色的美丽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自古以来就是文人雅士共同谈论赞赏的</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高峰入云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清流见底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巍峨</a:t>
            </a:r>
            <a:r>
              <a:rPr lang="zh-CN" altLang="en-US" sz="2100" dirty="0">
                <a:solidFill>
                  <a:srgbClr val="FF00FF"/>
                </a:solidFill>
                <a:latin typeface="Times New Roman" panose="02020603050405020304" pitchFamily="18" charset="0"/>
                <a:ea typeface="微软雅黑" panose="020B0503020204020204" pitchFamily="34" charset="-122"/>
              </a:rPr>
              <a:t>的山峰耸入云端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明净的溪流清澈见底</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青林翠竹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四时俱备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青葱</a:t>
            </a:r>
            <a:r>
              <a:rPr lang="zh-CN" altLang="en-US" sz="2100" dirty="0">
                <a:solidFill>
                  <a:srgbClr val="FF00FF"/>
                </a:solidFill>
                <a:latin typeface="Times New Roman" panose="02020603050405020304" pitchFamily="18" charset="0"/>
                <a:ea typeface="微软雅黑" panose="020B0503020204020204" pitchFamily="34" charset="-122"/>
              </a:rPr>
              <a:t>的树林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翠绿的竹丛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四季都有</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晓雾将歇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猿鸟乱鸣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夕日欲颓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沉鳞竞跃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solidFill>
                  <a:srgbClr val="FF00FF"/>
                </a:solidFill>
                <a:latin typeface="Times New Roman" panose="02020603050405020304" pitchFamily="18" charset="0"/>
                <a:ea typeface="微软雅黑" panose="020B0503020204020204" pitchFamily="34" charset="-122"/>
              </a:rPr>
              <a:t>清晨的薄雾将要消散了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传来猿鸟此起彼伏的鸣叫声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夕阳快要落山了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水中潜游的鱼儿争相跳出水面</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291330"/>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念无与为乐者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想到</a:t>
            </a:r>
            <a:r>
              <a:rPr lang="zh-CN" altLang="en-US" sz="2100" dirty="0">
                <a:solidFill>
                  <a:srgbClr val="FF00FF"/>
                </a:solidFill>
                <a:latin typeface="Times New Roman" panose="02020603050405020304" pitchFamily="18" charset="0"/>
                <a:ea typeface="微软雅黑" panose="020B0503020204020204" pitchFamily="34" charset="-122"/>
              </a:rPr>
              <a:t>没有与我共同游乐的人</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怀民亦未寝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相与步于中庭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张怀民</a:t>
            </a:r>
            <a:r>
              <a:rPr lang="zh-CN" altLang="en-US" sz="2100" dirty="0">
                <a:solidFill>
                  <a:srgbClr val="FF00FF"/>
                </a:solidFill>
                <a:latin typeface="Times New Roman" panose="02020603050405020304" pitchFamily="18" charset="0"/>
                <a:ea typeface="微软雅黑" panose="020B0503020204020204" pitchFamily="34" charset="-122"/>
              </a:rPr>
              <a:t>也没有睡觉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于是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我们一起在院子里散步</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庭下如积水空明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水中藻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荇交横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盖竹柏影也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月</a:t>
            </a:r>
            <a:r>
              <a:rPr lang="zh-CN" altLang="en-US" sz="2100" dirty="0">
                <a:solidFill>
                  <a:srgbClr val="FF00FF"/>
                </a:solidFill>
                <a:latin typeface="Times New Roman" panose="02020603050405020304" pitchFamily="18" charset="0"/>
                <a:ea typeface="微软雅黑" panose="020B0503020204020204" pitchFamily="34" charset="-122"/>
              </a:rPr>
              <a:t>光照在庭院中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像积水一样清明澄澈</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水中仿佛有藻和荇交错其中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大概是竹子和柏树的影子吧</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何夜无月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何处无竹柏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但少闲人如吾两人者耳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哪个</a:t>
            </a:r>
            <a:r>
              <a:rPr lang="zh-CN" altLang="en-US" sz="2100" dirty="0">
                <a:solidFill>
                  <a:srgbClr val="FF00FF"/>
                </a:solidFill>
                <a:latin typeface="Times New Roman" panose="02020603050405020304" pitchFamily="18" charset="0"/>
                <a:ea typeface="微软雅黑" panose="020B0503020204020204" pitchFamily="34" charset="-122"/>
              </a:rPr>
              <a:t>夜晚没有月光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哪里没有竹子和柏树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只是缺少像我们两个这样清闲的人罢了</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答谢中书书</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本文以清峻的笔触具体描绘了秀美的山川景色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表达了作者沉醉于山水的愉悦之情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与古今知音共赏美景的自豪之感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记承天寺夜游</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本文描绘了作者在承天寺夜游时所见的月下美景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抒发了作者壮志难酬的苦闷心情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贬谪的悲凉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人生的感慨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赏月的欣喜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漫步的悠闲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面对挫折的豁达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种种难言的感情尽在其中</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01004"/>
            <a:ext cx="8081890" cy="4379595"/>
          </a:xfrm>
          <a:prstGeom prst="rect">
            <a:avLst/>
          </a:prstGeom>
        </p:spPr>
        <p:txBody>
          <a:bodyPr wrap="square">
            <a:spAutoFit/>
          </a:bodyPr>
          <a:lstStyle/>
          <a:p>
            <a:pPr algn="ctr">
              <a:lnSpc>
                <a:spcPct val="130000"/>
              </a:lnSpc>
            </a:pPr>
            <a:r>
              <a:rPr lang="en-US" altLang="zh-CN" sz="1950" b="1" dirty="0" smtClean="0">
                <a:latin typeface="Times New Roman" panose="02020603050405020304" pitchFamily="18" charset="0"/>
                <a:ea typeface="微软雅黑" panose="020B0503020204020204" pitchFamily="34" charset="-122"/>
              </a:rPr>
              <a:t>12 </a:t>
            </a:r>
            <a:r>
              <a:rPr lang="zh-CN" altLang="en-US" sz="1950" b="1" dirty="0" smtClean="0">
                <a:latin typeface="Times New Roman" panose="02020603050405020304" pitchFamily="18" charset="0"/>
                <a:ea typeface="微软雅黑" panose="020B0503020204020204" pitchFamily="34" charset="-122"/>
              </a:rPr>
              <a:t>与</a:t>
            </a:r>
            <a:r>
              <a:rPr lang="zh-CN" altLang="en-US" sz="1950" b="1" dirty="0">
                <a:latin typeface="Times New Roman" panose="02020603050405020304" pitchFamily="18" charset="0"/>
                <a:ea typeface="微软雅黑" panose="020B0503020204020204" pitchFamily="34" charset="-122"/>
              </a:rPr>
              <a:t>朱元思书</a:t>
            </a:r>
            <a:endParaRPr lang="zh-CN" altLang="en-US" sz="1950" b="1" dirty="0">
              <a:latin typeface="Times New Roman" panose="02020603050405020304" pitchFamily="18" charset="0"/>
              <a:ea typeface="微软雅黑" panose="020B0503020204020204" pitchFamily="34" charset="-122"/>
            </a:endParaRPr>
          </a:p>
          <a:p>
            <a:pPr algn="just">
              <a:lnSpc>
                <a:spcPct val="130000"/>
              </a:lnSpc>
            </a:pPr>
            <a:r>
              <a:rPr lang="zh-CN" altLang="en-US" sz="1950" b="1" dirty="0" smtClean="0">
                <a:latin typeface="Times New Roman" panose="02020603050405020304" pitchFamily="18" charset="0"/>
                <a:ea typeface="微软雅黑" panose="020B0503020204020204" pitchFamily="34" charset="-122"/>
              </a:rPr>
              <a:t>一、词语解释</a:t>
            </a:r>
            <a:endParaRPr lang="en-US" altLang="zh-CN" sz="1950" b="1" dirty="0" smtClean="0">
              <a:latin typeface="Times New Roman" panose="02020603050405020304" pitchFamily="18" charset="0"/>
              <a:ea typeface="微软雅黑" panose="020B0503020204020204" pitchFamily="34" charset="-122"/>
            </a:endParaRPr>
          </a:p>
          <a:p>
            <a:pPr algn="just">
              <a:lnSpc>
                <a:spcPct val="130000"/>
              </a:lnSpc>
            </a:pPr>
            <a:r>
              <a:rPr lang="en-US" altLang="zh-CN" sz="1950" b="1" dirty="0" smtClean="0">
                <a:latin typeface="Times New Roman" panose="02020603050405020304" pitchFamily="18" charset="0"/>
                <a:ea typeface="微软雅黑" panose="020B0503020204020204" pitchFamily="34" charset="-122"/>
              </a:rPr>
              <a:t>1</a:t>
            </a:r>
            <a:r>
              <a:rPr lang="en-US" altLang="zh-CN" sz="1950" b="1" dirty="0">
                <a:latin typeface="Times New Roman" panose="02020603050405020304" pitchFamily="18" charset="0"/>
                <a:ea typeface="微软雅黑" panose="020B0503020204020204" pitchFamily="34" charset="-122"/>
              </a:rPr>
              <a:t>.</a:t>
            </a:r>
            <a:r>
              <a:rPr lang="zh-CN" altLang="en-US" sz="1950" b="1" dirty="0">
                <a:latin typeface="Times New Roman" panose="02020603050405020304" pitchFamily="18" charset="0"/>
                <a:ea typeface="微软雅黑" panose="020B0503020204020204" pitchFamily="34" charset="-122"/>
              </a:rPr>
              <a:t>重点词语</a:t>
            </a:r>
            <a:endParaRPr lang="zh-CN" altLang="en-US" sz="1950" b="1"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(1)</a:t>
            </a:r>
            <a:r>
              <a:rPr lang="zh-CN" altLang="en-US" sz="1950" dirty="0">
                <a:latin typeface="Times New Roman" panose="02020603050405020304" pitchFamily="18" charset="0"/>
                <a:ea typeface="微软雅黑" panose="020B0503020204020204" pitchFamily="34" charset="-122"/>
              </a:rPr>
              <a:t>天山</a:t>
            </a:r>
            <a:r>
              <a:rPr lang="zh-CN" altLang="en-US" sz="1950" dirty="0">
                <a:solidFill>
                  <a:srgbClr val="FF00FF"/>
                </a:solidFill>
                <a:latin typeface="Times New Roman" panose="02020603050405020304" pitchFamily="18" charset="0"/>
                <a:ea typeface="微软雅黑" panose="020B0503020204020204" pitchFamily="34" charset="-122"/>
              </a:rPr>
              <a:t>共色</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同样的颜色</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(2)</a:t>
            </a:r>
            <a:r>
              <a:rPr lang="zh-CN" altLang="en-US" sz="1950" dirty="0">
                <a:solidFill>
                  <a:srgbClr val="FF00FF"/>
                </a:solidFill>
                <a:latin typeface="Times New Roman" panose="02020603050405020304" pitchFamily="18" charset="0"/>
                <a:ea typeface="微软雅黑" panose="020B0503020204020204" pitchFamily="34" charset="-122"/>
              </a:rPr>
              <a:t>从</a:t>
            </a:r>
            <a:r>
              <a:rPr lang="zh-CN" altLang="en-US" sz="1950" dirty="0">
                <a:latin typeface="Times New Roman" panose="02020603050405020304" pitchFamily="18" charset="0"/>
                <a:ea typeface="微软雅黑" panose="020B0503020204020204" pitchFamily="34" charset="-122"/>
              </a:rPr>
              <a:t>流飘荡</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随</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(3)</a:t>
            </a:r>
            <a:r>
              <a:rPr lang="zh-CN" altLang="en-US" sz="1950" dirty="0">
                <a:latin typeface="Times New Roman" panose="02020603050405020304" pitchFamily="18" charset="0"/>
                <a:ea typeface="微软雅黑" panose="020B0503020204020204" pitchFamily="34" charset="-122"/>
              </a:rPr>
              <a:t>水皆</a:t>
            </a:r>
            <a:r>
              <a:rPr lang="zh-CN" altLang="en-US" sz="1950" dirty="0">
                <a:solidFill>
                  <a:srgbClr val="FF00FF"/>
                </a:solidFill>
                <a:latin typeface="Times New Roman" panose="02020603050405020304" pitchFamily="18" charset="0"/>
                <a:ea typeface="微软雅黑" panose="020B0503020204020204" pitchFamily="34" charset="-122"/>
              </a:rPr>
              <a:t>缥碧</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青白色</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(4)</a:t>
            </a:r>
            <a:r>
              <a:rPr lang="zh-CN" altLang="en-US" sz="1950" dirty="0">
                <a:latin typeface="Times New Roman" panose="02020603050405020304" pitchFamily="18" charset="0"/>
                <a:ea typeface="微软雅黑" panose="020B0503020204020204" pitchFamily="34" charset="-122"/>
              </a:rPr>
              <a:t>急湍</a:t>
            </a:r>
            <a:r>
              <a:rPr lang="zh-CN" altLang="en-US" sz="1950" dirty="0">
                <a:solidFill>
                  <a:srgbClr val="FF00FF"/>
                </a:solidFill>
                <a:latin typeface="Times New Roman" panose="02020603050405020304" pitchFamily="18" charset="0"/>
                <a:ea typeface="微软雅黑" panose="020B0503020204020204" pitchFamily="34" charset="-122"/>
              </a:rPr>
              <a:t>甚箭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即“甚于箭”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意思是比箭还快</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(5)</a:t>
            </a:r>
            <a:r>
              <a:rPr lang="zh-CN" altLang="en-US" sz="1950" dirty="0">
                <a:latin typeface="Times New Roman" panose="02020603050405020304" pitchFamily="18" charset="0"/>
                <a:ea typeface="微软雅黑" panose="020B0503020204020204" pitchFamily="34" charset="-122"/>
              </a:rPr>
              <a:t>皆生</a:t>
            </a:r>
            <a:r>
              <a:rPr lang="zh-CN" altLang="en-US" sz="1950" dirty="0">
                <a:solidFill>
                  <a:srgbClr val="FF00FF"/>
                </a:solidFill>
                <a:latin typeface="Times New Roman" panose="02020603050405020304" pitchFamily="18" charset="0"/>
                <a:ea typeface="微软雅黑" panose="020B0503020204020204" pitchFamily="34" charset="-122"/>
              </a:rPr>
              <a:t>寒树</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这里形容树密而绿</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让人心生寒意</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(6)</a:t>
            </a:r>
            <a:r>
              <a:rPr lang="zh-CN" altLang="en-US" sz="1950" dirty="0">
                <a:latin typeface="Times New Roman" panose="02020603050405020304" pitchFamily="18" charset="0"/>
                <a:ea typeface="微软雅黑" panose="020B0503020204020204" pitchFamily="34" charset="-122"/>
              </a:rPr>
              <a:t>泉水</a:t>
            </a:r>
            <a:r>
              <a:rPr lang="zh-CN" altLang="en-US" sz="1950" dirty="0">
                <a:solidFill>
                  <a:srgbClr val="FF00FF"/>
                </a:solidFill>
                <a:latin typeface="Times New Roman" panose="02020603050405020304" pitchFamily="18" charset="0"/>
                <a:ea typeface="微软雅黑" panose="020B0503020204020204" pitchFamily="34" charset="-122"/>
              </a:rPr>
              <a:t>激</a:t>
            </a:r>
            <a:r>
              <a:rPr lang="zh-CN" altLang="en-US" sz="1950" dirty="0">
                <a:latin typeface="Times New Roman" panose="02020603050405020304" pitchFamily="18" charset="0"/>
                <a:ea typeface="微软雅黑" panose="020B0503020204020204" pitchFamily="34" charset="-122"/>
              </a:rPr>
              <a:t>石</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冲击</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撞击</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(7)</a:t>
            </a:r>
            <a:r>
              <a:rPr lang="zh-CN" altLang="en-US" sz="1950" dirty="0">
                <a:latin typeface="Times New Roman" panose="02020603050405020304" pitchFamily="18" charset="0"/>
                <a:ea typeface="微软雅黑" panose="020B0503020204020204" pitchFamily="34" charset="-122"/>
              </a:rPr>
              <a:t>蝉则</a:t>
            </a:r>
            <a:r>
              <a:rPr lang="zh-CN" altLang="en-US" sz="1950" dirty="0">
                <a:solidFill>
                  <a:srgbClr val="FF00FF"/>
                </a:solidFill>
                <a:latin typeface="Times New Roman" panose="02020603050405020304" pitchFamily="18" charset="0"/>
                <a:ea typeface="微软雅黑" panose="020B0503020204020204" pitchFamily="34" charset="-122"/>
              </a:rPr>
              <a:t>千</a:t>
            </a:r>
            <a:r>
              <a:rPr lang="zh-CN" altLang="en-US" sz="1950" dirty="0">
                <a:latin typeface="Times New Roman" panose="02020603050405020304" pitchFamily="18" charset="0"/>
                <a:ea typeface="微软雅黑" panose="020B0503020204020204" pitchFamily="34" charset="-122"/>
              </a:rPr>
              <a:t>转不穷</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表示多</a:t>
            </a:r>
            <a:endParaRPr lang="zh-CN" altLang="en-US" sz="1950" dirty="0">
              <a:latin typeface="Times New Roman" panose="02020603050405020304" pitchFamily="18" charset="0"/>
              <a:ea typeface="微软雅黑" panose="020B0503020204020204" pitchFamily="34" charset="-122"/>
            </a:endParaRPr>
          </a:p>
          <a:p>
            <a:pPr algn="just">
              <a:lnSpc>
                <a:spcPct val="130000"/>
              </a:lnSpc>
            </a:pPr>
            <a:r>
              <a:rPr lang="en-US" altLang="zh-CN" sz="1950" dirty="0">
                <a:latin typeface="Times New Roman" panose="02020603050405020304" pitchFamily="18" charset="0"/>
                <a:ea typeface="微软雅黑" panose="020B0503020204020204" pitchFamily="34" charset="-122"/>
              </a:rPr>
              <a:t>(8)</a:t>
            </a:r>
            <a:r>
              <a:rPr lang="zh-CN" altLang="en-US" sz="1950" dirty="0">
                <a:latin typeface="Times New Roman" panose="02020603050405020304" pitchFamily="18" charset="0"/>
                <a:ea typeface="微软雅黑" panose="020B0503020204020204" pitchFamily="34" charset="-122"/>
              </a:rPr>
              <a:t>横</a:t>
            </a:r>
            <a:r>
              <a:rPr lang="zh-CN" altLang="en-US" sz="1950" dirty="0">
                <a:solidFill>
                  <a:srgbClr val="FF00FF"/>
                </a:solidFill>
                <a:latin typeface="Times New Roman" panose="02020603050405020304" pitchFamily="18" charset="0"/>
                <a:ea typeface="微软雅黑" panose="020B0503020204020204" pitchFamily="34" charset="-122"/>
              </a:rPr>
              <a:t>柯</a:t>
            </a:r>
            <a:r>
              <a:rPr lang="zh-CN" altLang="en-US" sz="1950" dirty="0">
                <a:latin typeface="Times New Roman" panose="02020603050405020304" pitchFamily="18" charset="0"/>
                <a:ea typeface="微软雅黑" panose="020B0503020204020204" pitchFamily="34" charset="-122"/>
              </a:rPr>
              <a:t>上蔽</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树木的枝干</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1554"/>
            <a:ext cx="8096111"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蝉则千</a:t>
            </a:r>
            <a:r>
              <a:rPr lang="zh-CN" altLang="en-US" sz="2100" dirty="0">
                <a:solidFill>
                  <a:srgbClr val="FF00FF"/>
                </a:solidFill>
                <a:latin typeface="Times New Roman" panose="02020603050405020304" pitchFamily="18" charset="0"/>
                <a:ea typeface="微软雅黑" panose="020B0503020204020204" pitchFamily="34" charset="-122"/>
              </a:rPr>
              <a:t>转</a:t>
            </a:r>
            <a:r>
              <a:rPr lang="zh-CN" altLang="en-US" sz="2100" dirty="0">
                <a:latin typeface="Times New Roman" panose="02020603050405020304" pitchFamily="18" charset="0"/>
                <a:ea typeface="微软雅黑" panose="020B0503020204020204" pitchFamily="34" charset="-122"/>
              </a:rPr>
              <a:t>不穷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转”同“啭”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鸟鸣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这里指蝉鸣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窥谷忘</a:t>
            </a:r>
            <a:r>
              <a:rPr lang="zh-CN" altLang="en-US" sz="2100" dirty="0">
                <a:solidFill>
                  <a:srgbClr val="FF00FF"/>
                </a:solidFill>
                <a:latin typeface="Times New Roman" panose="02020603050405020304" pitchFamily="18" charset="0"/>
                <a:ea typeface="微软雅黑" panose="020B0503020204020204" pitchFamily="34" charset="-122"/>
              </a:rPr>
              <a:t>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反”同“返”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返回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天下</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绝妙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则百叫无</a:t>
            </a:r>
            <a:r>
              <a:rPr lang="zh-CN" altLang="en-US" sz="2100" dirty="0">
                <a:solidFill>
                  <a:srgbClr val="FF00FF"/>
                </a:solidFill>
                <a:latin typeface="Times New Roman" panose="02020603050405020304" pitchFamily="18" charset="0"/>
                <a:ea typeface="微软雅黑" panose="020B0503020204020204" pitchFamily="34" charset="-122"/>
              </a:rPr>
              <a:t>绝</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停止</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富阳至桐庐一</a:t>
            </a:r>
            <a:r>
              <a:rPr lang="zh-CN" altLang="en-US" sz="2100" dirty="0">
                <a:solidFill>
                  <a:srgbClr val="FF00FF"/>
                </a:solidFill>
                <a:latin typeface="Times New Roman" panose="02020603050405020304" pitchFamily="18" charset="0"/>
                <a:ea typeface="微软雅黑" panose="020B0503020204020204" pitchFamily="34" charset="-122"/>
              </a:rPr>
              <a:t>百</a:t>
            </a:r>
            <a:r>
              <a:rPr lang="zh-CN" altLang="en-US" sz="2100" dirty="0">
                <a:latin typeface="Times New Roman" panose="02020603050405020304" pitchFamily="18" charset="0"/>
                <a:ea typeface="微软雅黑" panose="020B0503020204020204" pitchFamily="34" charset="-122"/>
              </a:rPr>
              <a:t>许里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确数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表示一百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则</a:t>
            </a:r>
            <a:r>
              <a:rPr lang="zh-CN" altLang="en-US" sz="2100" dirty="0">
                <a:solidFill>
                  <a:srgbClr val="FF00FF"/>
                </a:solidFill>
                <a:latin typeface="Times New Roman" panose="02020603050405020304" pitchFamily="18" charset="0"/>
                <a:ea typeface="微软雅黑" panose="020B0503020204020204" pitchFamily="34" charset="-122"/>
              </a:rPr>
              <a:t>百</a:t>
            </a:r>
            <a:r>
              <a:rPr lang="zh-CN" altLang="en-US" sz="2100" dirty="0">
                <a:latin typeface="Times New Roman" panose="02020603050405020304" pitchFamily="18" charset="0"/>
                <a:ea typeface="微软雅黑" panose="020B0503020204020204" pitchFamily="34" charset="-122"/>
              </a:rPr>
              <a:t>叫无绝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多</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379563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绝</a:t>
            </a:r>
            <a:endParaRPr lang="zh-CN" altLang="en-US" sz="2100" dirty="0"/>
          </a:p>
        </p:txBody>
      </p:sp>
      <p:sp>
        <p:nvSpPr>
          <p:cNvPr id="4" name="左大括号 3"/>
          <p:cNvSpPr/>
          <p:nvPr/>
        </p:nvSpPr>
        <p:spPr>
          <a:xfrm>
            <a:off x="1265873" y="3657992"/>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65873" y="4561319"/>
            <a:ext cx="116205" cy="7106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33473" y="472041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百</a:t>
            </a:r>
            <a:endParaRPr lang="zh-CN" altLang="en-US" sz="2100"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0961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直</a:t>
            </a:r>
            <a:r>
              <a:rPr lang="zh-CN" altLang="en-US" sz="2100" dirty="0" smtClean="0">
                <a:latin typeface="Times New Roman" panose="02020603050405020304" pitchFamily="18" charset="0"/>
                <a:ea typeface="微软雅黑" panose="020B0503020204020204" pitchFamily="34" charset="-122"/>
              </a:rPr>
              <a:t>视</a:t>
            </a:r>
            <a:r>
              <a:rPr lang="zh-CN" altLang="en-US" sz="2100" dirty="0">
                <a:latin typeface="Times New Roman" panose="02020603050405020304" pitchFamily="18" charset="0"/>
                <a:ea typeface="微软雅黑" panose="020B0503020204020204" pitchFamily="34" charset="-122"/>
              </a:rPr>
              <a:t>无碍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争</a:t>
            </a:r>
            <a:r>
              <a:rPr lang="zh-CN" altLang="en-US" sz="2100" dirty="0">
                <a:latin typeface="Times New Roman" panose="02020603050405020304" pitchFamily="18" charset="0"/>
                <a:ea typeface="微软雅黑" panose="020B0503020204020204" pitchFamily="34" charset="-122"/>
              </a:rPr>
              <a:t>高</a:t>
            </a:r>
            <a:r>
              <a:rPr lang="zh-CN" altLang="en-US" sz="2100" dirty="0">
                <a:solidFill>
                  <a:srgbClr val="FF00FF"/>
                </a:solidFill>
                <a:latin typeface="Times New Roman" panose="02020603050405020304" pitchFamily="18" charset="0"/>
                <a:ea typeface="微软雅黑" panose="020B0503020204020204" pitchFamily="34" charset="-122"/>
              </a:rPr>
              <a:t>直</a:t>
            </a:r>
            <a:r>
              <a:rPr lang="zh-CN" altLang="en-US" sz="2100" dirty="0">
                <a:latin typeface="Times New Roman" panose="02020603050405020304" pitchFamily="18" charset="0"/>
                <a:ea typeface="微软雅黑" panose="020B0503020204020204" pitchFamily="34" charset="-122"/>
              </a:rPr>
              <a:t>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笔直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势竞</a:t>
            </a:r>
            <a:r>
              <a:rPr lang="zh-CN" altLang="en-US" sz="2100" dirty="0">
                <a:solidFill>
                  <a:srgbClr val="FF00FF"/>
                </a:solidFill>
                <a:latin typeface="Times New Roman" panose="02020603050405020304" pitchFamily="18" charset="0"/>
                <a:ea typeface="微软雅黑" panose="020B0503020204020204" pitchFamily="34" charset="-122"/>
              </a:rPr>
              <a:t>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横</a:t>
            </a:r>
            <a:r>
              <a:rPr lang="zh-CN" altLang="en-US" sz="2100" dirty="0">
                <a:latin typeface="Times New Roman" panose="02020603050405020304" pitchFamily="18" charset="0"/>
                <a:ea typeface="微软雅黑" panose="020B0503020204020204" pitchFamily="34" charset="-122"/>
              </a:rPr>
              <a:t>柯</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a:t>
            </a:r>
            <a:r>
              <a:rPr lang="zh-CN" altLang="en-US" sz="2100" dirty="0" smtClean="0">
                <a:latin typeface="Times New Roman" panose="02020603050405020304" pitchFamily="18" charset="0"/>
                <a:ea typeface="微软雅黑" panose="020B0503020204020204" pitchFamily="34" charset="-122"/>
              </a:rPr>
              <a:t>上面</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风烟俱</a:t>
            </a:r>
            <a:r>
              <a:rPr lang="zh-CN" altLang="en-US" sz="2100" dirty="0">
                <a:solidFill>
                  <a:srgbClr val="FF00FF"/>
                </a:solidFill>
                <a:latin typeface="Times New Roman" panose="02020603050405020304" pitchFamily="18" charset="0"/>
                <a:ea typeface="微软雅黑" panose="020B0503020204020204" pitchFamily="34" charset="-122"/>
              </a:rPr>
              <a:t>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消散殆净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任意</a:t>
            </a:r>
            <a:r>
              <a:rPr lang="zh-CN" altLang="en-US" sz="2100" dirty="0">
                <a:solidFill>
                  <a:srgbClr val="FF00FF"/>
                </a:solidFill>
                <a:latin typeface="Times New Roman" panose="02020603050405020304" pitchFamily="18" charset="0"/>
                <a:ea typeface="微软雅黑" panose="020B0503020204020204" pitchFamily="34" charset="-122"/>
              </a:rPr>
              <a:t>东西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向东或向西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猛浪若</a:t>
            </a:r>
            <a:r>
              <a:rPr lang="zh-CN" altLang="en-US" sz="2100" dirty="0">
                <a:solidFill>
                  <a:srgbClr val="FF00FF"/>
                </a:solidFill>
                <a:latin typeface="Times New Roman" panose="02020603050405020304" pitchFamily="18" charset="0"/>
                <a:ea typeface="微软雅黑" panose="020B0503020204020204" pitchFamily="34" charset="-122"/>
              </a:rPr>
              <a:t>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飞奔的</a:t>
            </a:r>
            <a:r>
              <a:rPr lang="zh-CN" altLang="en-US" sz="2100" dirty="0" smtClean="0">
                <a:latin typeface="Times New Roman" panose="02020603050405020304" pitchFamily="18" charset="0"/>
                <a:ea typeface="微软雅黑" panose="020B0503020204020204" pitchFamily="34" charset="-122"/>
              </a:rPr>
              <a:t>马</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185660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直</a:t>
            </a:r>
            <a:endParaRPr lang="zh-CN" altLang="en-US" sz="2100" dirty="0"/>
          </a:p>
        </p:txBody>
      </p:sp>
      <p:sp>
        <p:nvSpPr>
          <p:cNvPr id="4" name="左大括号 3"/>
          <p:cNvSpPr/>
          <p:nvPr/>
        </p:nvSpPr>
        <p:spPr>
          <a:xfrm>
            <a:off x="1265873" y="1718959"/>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65873" y="2622286"/>
            <a:ext cx="116205" cy="7106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33473" y="278138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上</a:t>
            </a:r>
            <a:endParaRPr lang="zh-CN" altLang="en-US" sz="2100"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负势竞</a:t>
            </a:r>
            <a:r>
              <a:rPr lang="zh-CN" altLang="en-US" sz="2100" dirty="0">
                <a:solidFill>
                  <a:srgbClr val="FF00FF"/>
                </a:solidFill>
                <a:latin typeface="Times New Roman" panose="02020603050405020304" pitchFamily="18" charset="0"/>
                <a:ea typeface="微软雅黑" panose="020B0503020204020204" pitchFamily="34" charset="-122"/>
              </a:rPr>
              <a:t>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互相</a:t>
            </a:r>
            <a:r>
              <a:rPr lang="zh-CN" altLang="en-US" sz="2100" dirty="0">
                <a:solidFill>
                  <a:srgbClr val="FF00FF"/>
                </a:solidFill>
                <a:latin typeface="Times New Roman" panose="02020603050405020304" pitchFamily="18" charset="0"/>
                <a:ea typeface="微软雅黑" panose="020B0503020204020204" pitchFamily="34" charset="-122"/>
              </a:rPr>
              <a:t>轩邈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往高处远处伸展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望峰</a:t>
            </a:r>
            <a:r>
              <a:rPr lang="zh-CN" altLang="en-US" sz="2100" dirty="0">
                <a:solidFill>
                  <a:srgbClr val="FF00FF"/>
                </a:solidFill>
                <a:latin typeface="Times New Roman" panose="02020603050405020304" pitchFamily="18" charset="0"/>
                <a:ea typeface="微软雅黑" panose="020B0503020204020204" pitchFamily="34" charset="-122"/>
              </a:rPr>
              <a:t>息</a:t>
            </a:r>
            <a:r>
              <a:rPr lang="zh-CN" altLang="en-US" sz="2100" dirty="0">
                <a:latin typeface="Times New Roman" panose="02020603050405020304" pitchFamily="18" charset="0"/>
                <a:ea typeface="微软雅黑" panose="020B0503020204020204" pitchFamily="34" charset="-122"/>
              </a:rPr>
              <a:t>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横柯</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在上面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自富阳至桐庐一百</a:t>
            </a:r>
            <a:r>
              <a:rPr lang="zh-CN" altLang="en-US" sz="2100" dirty="0">
                <a:solidFill>
                  <a:srgbClr val="FF00FF"/>
                </a:solidFill>
                <a:latin typeface="Times New Roman" panose="02020603050405020304" pitchFamily="18" charset="0"/>
                <a:ea typeface="微软雅黑" panose="020B0503020204020204" pitchFamily="34" charset="-122"/>
              </a:rPr>
              <a:t>许</a:t>
            </a:r>
            <a:r>
              <a:rPr lang="zh-CN" altLang="en-US" sz="2100" dirty="0">
                <a:latin typeface="Times New Roman" panose="02020603050405020304" pitchFamily="18" charset="0"/>
                <a:ea typeface="微软雅黑" panose="020B0503020204020204" pitchFamily="34" charset="-122"/>
              </a:rPr>
              <a:t>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约数</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赞许</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鸢飞</a:t>
            </a:r>
            <a:r>
              <a:rPr lang="zh-CN" altLang="en-US" sz="2100" dirty="0">
                <a:solidFill>
                  <a:srgbClr val="FF00FF"/>
                </a:solidFill>
                <a:latin typeface="Times New Roman" panose="02020603050405020304" pitchFamily="18" charset="0"/>
                <a:ea typeface="微软雅黑" panose="020B0503020204020204" pitchFamily="34" charset="-122"/>
              </a:rPr>
              <a:t>戾</a:t>
            </a:r>
            <a:r>
              <a:rPr lang="zh-CN" altLang="en-US" sz="2100" dirty="0">
                <a:latin typeface="Times New Roman" panose="02020603050405020304" pitchFamily="18" charset="0"/>
                <a:ea typeface="微软雅黑" panose="020B0503020204020204" pitchFamily="34" charset="-122"/>
              </a:rPr>
              <a:t>天者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到达</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罪过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乖张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经纶</a:t>
            </a:r>
            <a:r>
              <a:rPr lang="zh-CN" altLang="en-US" sz="2100" dirty="0">
                <a:latin typeface="Times New Roman" panose="02020603050405020304" pitchFamily="18" charset="0"/>
                <a:ea typeface="微软雅黑" panose="020B0503020204020204" pitchFamily="34" charset="-122"/>
              </a:rPr>
              <a:t>世务者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筹划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治理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整理过的蚕丝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比喻规划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管理政治的才能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4286" y="1491944"/>
            <a:ext cx="8077200" cy="251523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解释下列句中加点的词语</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solidFill>
                  <a:srgbClr val="FF00FF"/>
                </a:solidFill>
                <a:latin typeface="Times New Roman" panose="02020603050405020304" pitchFamily="18" charset="0"/>
                <a:ea typeface="微软雅黑" panose="020B0503020204020204" pitchFamily="34" charset="-122"/>
                <a:sym typeface="+mn-ea"/>
              </a:rPr>
              <a:t>苦</a:t>
            </a:r>
            <a:r>
              <a:rPr lang="zh-CN" altLang="en-US" sz="2100" dirty="0">
                <a:latin typeface="Times New Roman" panose="02020603050405020304" pitchFamily="18" charset="0"/>
                <a:ea typeface="微软雅黑" panose="020B0503020204020204" pitchFamily="34" charset="-122"/>
                <a:sym typeface="+mn-ea"/>
              </a:rPr>
              <a:t>其心志 </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困于心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衡</a:t>
            </a:r>
            <a:r>
              <a:rPr lang="zh-CN" altLang="en-US" sz="2100" dirty="0">
                <a:latin typeface="Times New Roman" panose="02020603050405020304" pitchFamily="18" charset="0"/>
                <a:ea typeface="微软雅黑" panose="020B0503020204020204" pitchFamily="34" charset="-122"/>
                <a:sym typeface="+mn-ea"/>
              </a:rPr>
              <a:t>于虑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a:t>
            </a:r>
            <a:r>
              <a:rPr lang="zh-CN" altLang="en-US" sz="2100" dirty="0" smtClean="0">
                <a:latin typeface="Times New Roman" panose="02020603050405020304" pitchFamily="18" charset="0"/>
                <a:ea typeface="微软雅黑" panose="020B0503020204020204" pitchFamily="34" charset="-122"/>
                <a:sym typeface="+mn-ea"/>
              </a:rPr>
              <a:t>后作</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至于</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鄙</a:t>
            </a:r>
            <a:endParaRPr lang="en-US" altLang="zh-CN" sz="2100" dirty="0" smtClean="0">
              <a:solidFill>
                <a:srgbClr val="FF00FF"/>
              </a:solidFill>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solidFill>
                  <a:srgbClr val="FF00FF"/>
                </a:solidFill>
                <a:latin typeface="Times New Roman" panose="02020603050405020304" pitchFamily="18" charset="0"/>
                <a:ea typeface="微软雅黑" panose="020B0503020204020204" pitchFamily="34" charset="-122"/>
                <a:sym typeface="+mn-ea"/>
              </a:rPr>
              <a:t>卒</a:t>
            </a:r>
            <a:r>
              <a:rPr lang="zh-CN" altLang="en-US" sz="2100" dirty="0">
                <a:latin typeface="Times New Roman" panose="02020603050405020304" pitchFamily="18" charset="0"/>
                <a:ea typeface="微软雅黑" panose="020B0503020204020204" pitchFamily="34" charset="-122"/>
                <a:sym typeface="+mn-ea"/>
              </a:rPr>
              <a:t>得反</a:t>
            </a:r>
            <a:r>
              <a:rPr lang="zh-CN" altLang="en-US" sz="2100" dirty="0" smtClean="0">
                <a:latin typeface="Times New Roman" panose="02020603050405020304" pitchFamily="18" charset="0"/>
                <a:ea typeface="微软雅黑" panose="020B0503020204020204" pitchFamily="34" charset="-122"/>
                <a:sym typeface="+mn-ea"/>
              </a:rPr>
              <a:t>国</a:t>
            </a:r>
            <a:endParaRPr lang="en-US" altLang="zh-CN" sz="2100" dirty="0">
              <a:latin typeface="Times New Roman" panose="02020603050405020304" pitchFamily="18" charset="0"/>
              <a:ea typeface="微软雅黑" panose="020B0503020204020204" pitchFamily="34" charset="-122"/>
            </a:endParaRPr>
          </a:p>
        </p:txBody>
      </p:sp>
      <p:sp>
        <p:nvSpPr>
          <p:cNvPr id="2" name="矩形 1"/>
          <p:cNvSpPr/>
          <p:nvPr/>
        </p:nvSpPr>
        <p:spPr>
          <a:xfrm>
            <a:off x="2217283" y="1951474"/>
            <a:ext cx="1857375"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苦</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使</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痛苦</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6" name="矩形 5"/>
          <p:cNvSpPr/>
          <p:nvPr/>
        </p:nvSpPr>
        <p:spPr>
          <a:xfrm>
            <a:off x="3694794" y="2420930"/>
            <a:ext cx="2857500"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同“横”</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梗塞</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不</a:t>
            </a:r>
            <a:r>
              <a:rPr lang="zh-CN" altLang="en-US" sz="2100" dirty="0" smtClean="0">
                <a:solidFill>
                  <a:srgbClr val="C00000"/>
                </a:solidFill>
                <a:latin typeface="Times New Roman" panose="02020603050405020304" pitchFamily="18" charset="0"/>
                <a:ea typeface="微软雅黑" panose="020B0503020204020204" pitchFamily="34" charset="-122"/>
                <a:sym typeface="+mn-ea"/>
              </a:rPr>
              <a:t>顺</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7" name="矩形 6"/>
          <p:cNvSpPr/>
          <p:nvPr/>
        </p:nvSpPr>
        <p:spPr>
          <a:xfrm>
            <a:off x="1948771" y="2917653"/>
            <a:ext cx="2568575"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鄙</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smtClean="0">
                <a:solidFill>
                  <a:srgbClr val="C00000"/>
                </a:solidFill>
                <a:latin typeface="Times New Roman" panose="02020603050405020304" pitchFamily="18" charset="0"/>
                <a:ea typeface="微软雅黑" panose="020B0503020204020204" pitchFamily="34" charset="-122"/>
                <a:sym typeface="+mn-ea"/>
              </a:rPr>
              <a:t>边境</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边远的</a:t>
            </a:r>
            <a:r>
              <a:rPr lang="zh-CN" altLang="en-US" sz="2100" dirty="0" smtClean="0">
                <a:solidFill>
                  <a:srgbClr val="C00000"/>
                </a:solidFill>
                <a:latin typeface="Times New Roman" panose="02020603050405020304" pitchFamily="18" charset="0"/>
                <a:ea typeface="微软雅黑" panose="020B0503020204020204" pitchFamily="34" charset="-122"/>
                <a:sym typeface="+mn-ea"/>
              </a:rPr>
              <a:t>地方</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zh-CN" altLang="en-US"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8" name="矩形 7"/>
          <p:cNvSpPr/>
          <p:nvPr/>
        </p:nvSpPr>
        <p:spPr>
          <a:xfrm>
            <a:off x="2130012" y="3381339"/>
            <a:ext cx="2368550"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卒</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smtClean="0">
                <a:solidFill>
                  <a:srgbClr val="C00000"/>
                </a:solidFill>
                <a:latin typeface="Times New Roman" panose="02020603050405020304" pitchFamily="18" charset="0"/>
                <a:ea typeface="微软雅黑" panose="020B0503020204020204" pitchFamily="34" charset="-122"/>
                <a:sym typeface="+mn-ea"/>
              </a:rPr>
              <a:t>最终</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终于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最后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9" name="文本框 8"/>
          <p:cNvSpPr txBox="1"/>
          <p:nvPr/>
        </p:nvSpPr>
        <p:spPr>
          <a:xfrm>
            <a:off x="544286" y="3903915"/>
            <a:ext cx="8098971"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本题考查理解文言实词在文中的含义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注意对课内所学知识进行灵活运用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苦”是使动用法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衡”是通假字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鄙”是古今异义词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卒”可以联系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送东阳马生序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中“故余虽愚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卒获有所闻”等来理解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bldLvl="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风烟俱净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天山共色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没有</a:t>
            </a:r>
            <a:r>
              <a:rPr lang="zh-CN" altLang="en-US" sz="2100" dirty="0">
                <a:solidFill>
                  <a:srgbClr val="FF00FF"/>
                </a:solidFill>
                <a:latin typeface="Times New Roman" panose="02020603050405020304" pitchFamily="18" charset="0"/>
                <a:ea typeface="微软雅黑" panose="020B0503020204020204" pitchFamily="34" charset="-122"/>
              </a:rPr>
              <a:t>一丝风</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烟雾也完全消散了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天空和群山是同样的颜色</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从流飘荡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任意东西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乘船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随着江流漂荡</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任凭船随意向东或向西漂流</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游鱼细石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直视无碍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游动</a:t>
            </a:r>
            <a:r>
              <a:rPr lang="zh-CN" altLang="en-US" sz="2100" dirty="0">
                <a:solidFill>
                  <a:srgbClr val="FF00FF"/>
                </a:solidFill>
                <a:latin typeface="Times New Roman" panose="02020603050405020304" pitchFamily="18" charset="0"/>
                <a:ea typeface="微软雅黑" panose="020B0503020204020204" pitchFamily="34" charset="-122"/>
              </a:rPr>
              <a:t>着的鱼儿和细小的石子也都能看得清清楚楚</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负势竞上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互相轩邈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争高直指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千百成峰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山峦</a:t>
            </a:r>
            <a:r>
              <a:rPr lang="zh-CN" altLang="en-US" sz="2100" dirty="0">
                <a:solidFill>
                  <a:srgbClr val="FF00FF"/>
                </a:solidFill>
                <a:latin typeface="Times New Roman" panose="02020603050405020304" pitchFamily="18" charset="0"/>
                <a:ea typeface="微软雅黑" panose="020B0503020204020204" pitchFamily="34" charset="-122"/>
              </a:rPr>
              <a:t>凭借</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高峻的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地势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争着向上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这些山峦仿佛都在争着往高处远处伸展</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群山竞争着高耸</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笔直地向上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直插云天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形成千百座山峰</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蝉则千转不穷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猿则百叫无绝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蝉</a:t>
            </a:r>
            <a:r>
              <a:rPr lang="zh-CN" altLang="en-US" sz="2100" dirty="0">
                <a:solidFill>
                  <a:srgbClr val="FF00FF"/>
                </a:solidFill>
                <a:latin typeface="Times New Roman" panose="02020603050405020304" pitchFamily="18" charset="0"/>
                <a:ea typeface="微软雅黑" panose="020B0503020204020204" pitchFamily="34" charset="-122"/>
              </a:rPr>
              <a:t>长久不断地叫着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猿持续地啼叫着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鸢飞戾天者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望峰息心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经纶事务者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窥谷忘反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那些</a:t>
            </a:r>
            <a:r>
              <a:rPr lang="zh-CN" altLang="en-US" sz="2100" dirty="0">
                <a:solidFill>
                  <a:srgbClr val="FF00FF"/>
                </a:solidFill>
                <a:latin typeface="Times New Roman" panose="02020603050405020304" pitchFamily="18" charset="0"/>
                <a:ea typeface="微软雅黑" panose="020B0503020204020204" pitchFamily="34" charset="-122"/>
              </a:rPr>
              <a:t>极力追求名利的人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看到这些雄奇的山峰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也会平息名利之心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那些治理国家大事的人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看到这些幽深的山谷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也会流连忘返</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横柯上蔽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在昼犹昏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疏条交映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有时见日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横</a:t>
            </a:r>
            <a:r>
              <a:rPr lang="zh-CN" altLang="en-US" sz="2100" dirty="0">
                <a:solidFill>
                  <a:srgbClr val="FF00FF"/>
                </a:solidFill>
                <a:latin typeface="Times New Roman" panose="02020603050405020304" pitchFamily="18" charset="0"/>
                <a:ea typeface="微软雅黑" panose="020B0503020204020204" pitchFamily="34" charset="-122"/>
              </a:rPr>
              <a:t>斜的树枝在上面遮蔽着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即使是在白天也像黄昏时那样昏暗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稀疏的枝条互相掩映</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有时也可以见到阳光</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生动形象地描绘了自富阳至桐庐一百多里的富春江上雄奇秀丽的景色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表现了作者向往自然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避世退隐的高洁志趣</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13 《</a:t>
            </a:r>
            <a:r>
              <a:rPr lang="zh-CN" altLang="en-US" sz="2100" b="1" dirty="0">
                <a:latin typeface="Times New Roman" panose="02020603050405020304" pitchFamily="18" charset="0"/>
                <a:ea typeface="微软雅黑" panose="020B0503020204020204" pitchFamily="34" charset="-122"/>
              </a:rPr>
              <a:t>孟子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三章</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得道多助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失道寡助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死于安乐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兵革</a:t>
            </a:r>
            <a:r>
              <a:rPr lang="zh-CN" altLang="en-US" sz="2100" dirty="0">
                <a:latin typeface="Times New Roman" panose="02020603050405020304" pitchFamily="18" charset="0"/>
                <a:ea typeface="微软雅黑" panose="020B0503020204020204" pitchFamily="34" charset="-122"/>
              </a:rPr>
              <a:t>非不坚利也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泛指武器军备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委</a:t>
            </a:r>
            <a:r>
              <a:rPr lang="zh-CN" altLang="en-US" sz="2100" dirty="0">
                <a:latin typeface="Times New Roman" panose="02020603050405020304" pitchFamily="18" charset="0"/>
                <a:ea typeface="微软雅黑" panose="020B0503020204020204" pitchFamily="34" charset="-122"/>
              </a:rPr>
              <a:t>而去之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放弃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安居而</a:t>
            </a:r>
            <a:r>
              <a:rPr lang="zh-CN" altLang="en-US" sz="2100" dirty="0">
                <a:solidFill>
                  <a:srgbClr val="FF00FF"/>
                </a:solidFill>
                <a:latin typeface="Times New Roman" panose="02020603050405020304" pitchFamily="18" charset="0"/>
                <a:ea typeface="微软雅黑" panose="020B0503020204020204" pitchFamily="34" charset="-122"/>
              </a:rPr>
              <a:t>天下熄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指战争停息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天下太平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丈夫之冠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古时男子二十岁行冠礼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成年</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往之</a:t>
            </a:r>
            <a:r>
              <a:rPr lang="zh-CN" altLang="en-US" sz="2100" dirty="0">
                <a:solidFill>
                  <a:srgbClr val="FF00FF"/>
                </a:solidFill>
                <a:latin typeface="Times New Roman" panose="02020603050405020304" pitchFamily="18" charset="0"/>
                <a:ea typeface="微软雅黑" panose="020B0503020204020204" pitchFamily="34" charset="-122"/>
              </a:rPr>
              <a:t>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a:t>
            </a:r>
            <a:r>
              <a:rPr lang="zh-CN" altLang="en-US" sz="2100" dirty="0" smtClean="0">
                <a:latin typeface="Times New Roman" panose="02020603050405020304" pitchFamily="18" charset="0"/>
                <a:ea typeface="微软雅黑" panose="020B0503020204020204" pitchFamily="34" charset="-122"/>
              </a:rPr>
              <a:t>夫家</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无违</a:t>
            </a:r>
            <a:r>
              <a:rPr lang="zh-CN" altLang="en-US" sz="2100" dirty="0">
                <a:solidFill>
                  <a:srgbClr val="FF00FF"/>
                </a:solidFill>
                <a:latin typeface="Times New Roman" panose="02020603050405020304" pitchFamily="18" charset="0"/>
                <a:ea typeface="微软雅黑" panose="020B0503020204020204" pitchFamily="34" charset="-122"/>
              </a:rPr>
              <a:t>夫子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这里指丈夫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以顺为</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标准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与民</a:t>
            </a:r>
            <a:r>
              <a:rPr lang="zh-CN" altLang="en-US" sz="2100" dirty="0">
                <a:solidFill>
                  <a:srgbClr val="FF00FF"/>
                </a:solidFill>
                <a:latin typeface="Times New Roman" panose="02020603050405020304" pitchFamily="18" charset="0"/>
                <a:ea typeface="微软雅黑" panose="020B0503020204020204" pitchFamily="34" charset="-122"/>
              </a:rPr>
              <a:t>由</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遵从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舜</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a:t>
            </a:r>
            <a:r>
              <a:rPr lang="zh-CN" altLang="en-US" sz="2100" dirty="0">
                <a:solidFill>
                  <a:srgbClr val="FF00FF"/>
                </a:solidFill>
                <a:latin typeface="Times New Roman" panose="02020603050405020304" pitchFamily="18" charset="0"/>
                <a:ea typeface="微软雅黑" panose="020B0503020204020204" pitchFamily="34" charset="-122"/>
              </a:rPr>
              <a:t>畎亩</a:t>
            </a:r>
            <a:r>
              <a:rPr lang="zh-CN" altLang="en-US" sz="2100" dirty="0">
                <a:latin typeface="Times New Roman" panose="02020603050405020304" pitchFamily="18" charset="0"/>
                <a:ea typeface="微软雅黑" panose="020B0503020204020204" pitchFamily="34" charset="-122"/>
              </a:rPr>
              <a:t>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指被任用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田地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傅说</a:t>
            </a:r>
            <a:r>
              <a:rPr lang="zh-CN" altLang="en-US" sz="2100" dirty="0">
                <a:solidFill>
                  <a:srgbClr val="FF00FF"/>
                </a:solidFill>
                <a:latin typeface="Times New Roman" panose="02020603050405020304" pitchFamily="18" charset="0"/>
                <a:ea typeface="微软雅黑" panose="020B0503020204020204" pitchFamily="34" charset="-122"/>
              </a:rPr>
              <a:t>举</a:t>
            </a:r>
            <a:r>
              <a:rPr lang="zh-CN" altLang="en-US" sz="2100" dirty="0">
                <a:latin typeface="Times New Roman" panose="02020603050405020304" pitchFamily="18" charset="0"/>
                <a:ea typeface="微软雅黑" panose="020B0503020204020204" pitchFamily="34" charset="-122"/>
              </a:rPr>
              <a:t>于版筑之间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百里奚举于</a:t>
            </a:r>
            <a:r>
              <a:rPr lang="zh-CN" altLang="en-US" sz="2100" dirty="0">
                <a:solidFill>
                  <a:srgbClr val="FF00FF"/>
                </a:solidFill>
                <a:latin typeface="Times New Roman" panose="02020603050405020304" pitchFamily="18" charset="0"/>
                <a:ea typeface="微软雅黑" panose="020B0503020204020204" pitchFamily="34" charset="-122"/>
              </a:rPr>
              <a:t>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行</a:t>
            </a:r>
            <a:r>
              <a:rPr lang="zh-CN" altLang="en-US" sz="2100" dirty="0">
                <a:solidFill>
                  <a:srgbClr val="FF00FF"/>
                </a:solidFill>
                <a:latin typeface="Times New Roman" panose="02020603050405020304" pitchFamily="18" charset="0"/>
                <a:ea typeface="微软雅黑" panose="020B0503020204020204" pitchFamily="34" charset="-122"/>
              </a:rPr>
              <a:t>拂乱</a:t>
            </a:r>
            <a:r>
              <a:rPr lang="zh-CN" altLang="en-US" sz="2100" dirty="0">
                <a:latin typeface="Times New Roman" panose="02020603050405020304" pitchFamily="18" charset="0"/>
                <a:ea typeface="微软雅黑" panose="020B0503020204020204" pitchFamily="34" charset="-122"/>
              </a:rPr>
              <a:t>其所为拂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违背乱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扰乱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奋起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这里指有所作为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solidFill>
                  <a:srgbClr val="FF00FF"/>
                </a:solidFill>
                <a:latin typeface="Times New Roman" panose="02020603050405020304" pitchFamily="18" charset="0"/>
                <a:ea typeface="微软雅黑" panose="020B0503020204020204" pitchFamily="34" charset="-122"/>
              </a:rPr>
              <a:t>征</a:t>
            </a:r>
            <a:r>
              <a:rPr lang="zh-CN" altLang="en-US" sz="2100" dirty="0">
                <a:latin typeface="Times New Roman" panose="02020603050405020304" pitchFamily="18" charset="0"/>
                <a:ea typeface="微软雅黑" panose="020B0503020204020204" pitchFamily="34" charset="-122"/>
              </a:rPr>
              <a:t>于色</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征验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明白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501004"/>
            <a:ext cx="80713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入则无法家</a:t>
            </a:r>
            <a:r>
              <a:rPr lang="zh-CN" altLang="en-US" sz="2100" dirty="0">
                <a:solidFill>
                  <a:srgbClr val="FF00FF"/>
                </a:solidFill>
                <a:latin typeface="Times New Roman" panose="02020603050405020304" pitchFamily="18" charset="0"/>
                <a:ea typeface="微软雅黑" panose="020B0503020204020204" pitchFamily="34" charset="-122"/>
              </a:rPr>
              <a:t>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辅佐君王的贤士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(16)</a:t>
            </a:r>
            <a:r>
              <a:rPr lang="zh-CN" altLang="en-US" sz="2100" dirty="0">
                <a:latin typeface="Times New Roman" panose="02020603050405020304" pitchFamily="18" charset="0"/>
                <a:ea typeface="微软雅黑" panose="020B0503020204020204" pitchFamily="34" charset="-122"/>
              </a:rPr>
              <a:t>出则无</a:t>
            </a:r>
            <a:r>
              <a:rPr lang="zh-CN" altLang="en-US" sz="2100" dirty="0">
                <a:solidFill>
                  <a:srgbClr val="FF00FF"/>
                </a:solidFill>
                <a:latin typeface="Times New Roman" panose="02020603050405020304" pitchFamily="18" charset="0"/>
                <a:ea typeface="微软雅黑" panose="020B0503020204020204" pitchFamily="34" charset="-122"/>
              </a:rPr>
              <a:t>敌</a:t>
            </a:r>
            <a:r>
              <a:rPr lang="zh-CN" altLang="en-US" sz="2100" dirty="0">
                <a:latin typeface="Times New Roman" panose="02020603050405020304" pitchFamily="18" charset="0"/>
                <a:ea typeface="微软雅黑" panose="020B0503020204020204" pitchFamily="34" charset="-122"/>
              </a:rPr>
              <a:t>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匹敌</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相当</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亲戚</a:t>
            </a:r>
            <a:r>
              <a:rPr lang="zh-CN" altLang="en-US" sz="2100" dirty="0">
                <a:solidFill>
                  <a:srgbClr val="FF00FF"/>
                </a:solidFill>
                <a:latin typeface="Times New Roman" panose="02020603050405020304" pitchFamily="18" charset="0"/>
                <a:ea typeface="微软雅黑" panose="020B0503020204020204" pitchFamily="34" charset="-122"/>
              </a:rPr>
              <a:t>畔</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畔”同“叛”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背叛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往之</a:t>
            </a:r>
            <a:r>
              <a:rPr lang="zh-CN" altLang="en-US" sz="2100" dirty="0">
                <a:solidFill>
                  <a:srgbClr val="FF00FF"/>
                </a:solidFill>
                <a:latin typeface="Times New Roman" panose="02020603050405020304" pitchFamily="18" charset="0"/>
                <a:ea typeface="微软雅黑" panose="020B0503020204020204" pitchFamily="34" charset="-122"/>
              </a:rPr>
              <a:t>女</a:t>
            </a:r>
            <a:r>
              <a:rPr lang="zh-CN" altLang="en-US" sz="2100" dirty="0">
                <a:latin typeface="Times New Roman" panose="02020603050405020304" pitchFamily="18" charset="0"/>
                <a:ea typeface="微软雅黑" panose="020B0503020204020204" pitchFamily="34" charset="-122"/>
              </a:rPr>
              <a:t>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女”同“汝”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曾</a:t>
            </a:r>
            <a:r>
              <a:rPr lang="zh-CN" altLang="en-US" sz="2100" dirty="0">
                <a:latin typeface="Times New Roman" panose="02020603050405020304" pitchFamily="18" charset="0"/>
                <a:ea typeface="微软雅黑" panose="020B0503020204020204" pitchFamily="34" charset="-122"/>
              </a:rPr>
              <a:t>益其所不能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曾”同“增”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衡</a:t>
            </a:r>
            <a:r>
              <a:rPr lang="zh-CN" altLang="en-US" sz="2100" dirty="0">
                <a:latin typeface="Times New Roman" panose="02020603050405020304" pitchFamily="18" charset="0"/>
                <a:ea typeface="微软雅黑" panose="020B0503020204020204" pitchFamily="34" charset="-122"/>
              </a:rPr>
              <a:t>于虑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衡”同“横”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梗塞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入则无法家</a:t>
            </a:r>
            <a:r>
              <a:rPr lang="zh-CN" altLang="en-US" sz="2100" dirty="0">
                <a:solidFill>
                  <a:srgbClr val="FF00FF"/>
                </a:solidFill>
                <a:latin typeface="Times New Roman" panose="02020603050405020304" pitchFamily="18" charset="0"/>
                <a:ea typeface="微软雅黑" panose="020B0503020204020204" pitchFamily="34" charset="-122"/>
              </a:rPr>
              <a:t>拂</a:t>
            </a:r>
            <a:r>
              <a:rPr lang="zh-CN" altLang="en-US" sz="2100" dirty="0">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拂”同“弼”</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辅佐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85728"/>
            <a:ext cx="8096111"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威</a:t>
            </a:r>
            <a:r>
              <a:rPr lang="zh-CN" altLang="en-US" sz="2100" dirty="0">
                <a:latin typeface="Times New Roman" panose="02020603050405020304" pitchFamily="18" charset="0"/>
                <a:ea typeface="微软雅黑" panose="020B0503020204020204" pitchFamily="34" charset="-122"/>
              </a:rPr>
              <a:t>天下不以兵革之</a:t>
            </a:r>
            <a:r>
              <a:rPr lang="zh-CN" altLang="en-US" sz="2100" dirty="0">
                <a:solidFill>
                  <a:srgbClr val="FF00FF"/>
                </a:solidFill>
                <a:latin typeface="Times New Roman" panose="02020603050405020304" pitchFamily="18" charset="0"/>
                <a:ea typeface="微软雅黑" panose="020B0503020204020204" pitchFamily="34" charset="-122"/>
              </a:rPr>
              <a:t>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锐利</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天时</a:t>
            </a:r>
            <a:r>
              <a:rPr lang="zh-CN" altLang="en-US" sz="2100" dirty="0">
                <a:latin typeface="Times New Roman" panose="02020603050405020304" pitchFamily="18" charset="0"/>
                <a:ea typeface="微软雅黑" panose="020B0503020204020204" pitchFamily="34" charset="-122"/>
              </a:rPr>
              <a:t>不如地</a:t>
            </a:r>
            <a:r>
              <a:rPr lang="zh-CN" altLang="en-US" sz="2100" dirty="0">
                <a:solidFill>
                  <a:srgbClr val="FF00FF"/>
                </a:solidFill>
                <a:latin typeface="Times New Roman" panose="02020603050405020304" pitchFamily="18" charset="0"/>
                <a:ea typeface="微软雅黑" panose="020B0503020204020204" pitchFamily="34" charset="-122"/>
              </a:rPr>
              <a:t>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有利</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焉</a:t>
            </a:r>
            <a:r>
              <a:rPr lang="zh-CN" altLang="en-US" sz="2100" dirty="0">
                <a:solidFill>
                  <a:srgbClr val="FF00FF"/>
                </a:solidFill>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为大丈夫乎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得</a:t>
            </a:r>
            <a:r>
              <a:rPr lang="zh-CN" altLang="en-US" sz="2100" dirty="0" smtClean="0">
                <a:latin typeface="Times New Roman" panose="02020603050405020304" pitchFamily="18" charset="0"/>
                <a:ea typeface="微软雅黑" panose="020B0503020204020204" pitchFamily="34" charset="-122"/>
              </a:rPr>
              <a:t>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独行</a:t>
            </a:r>
            <a:r>
              <a:rPr lang="zh-CN" altLang="en-US" sz="2100" dirty="0">
                <a:latin typeface="Times New Roman" panose="02020603050405020304" pitchFamily="18" charset="0"/>
                <a:ea typeface="微软雅黑" panose="020B0503020204020204" pitchFamily="34" charset="-122"/>
              </a:rPr>
              <a:t>其</a:t>
            </a:r>
            <a:r>
              <a:rPr lang="zh-CN" altLang="en-US" sz="2100" dirty="0">
                <a:solidFill>
                  <a:srgbClr val="FF00FF"/>
                </a:solidFill>
                <a:latin typeface="Times New Roman" panose="02020603050405020304" pitchFamily="18" charset="0"/>
                <a:ea typeface="微软雅黑" panose="020B0503020204020204" pitchFamily="34" charset="-122"/>
              </a:rPr>
              <a:t>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道路</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妾</a:t>
            </a:r>
            <a:r>
              <a:rPr lang="zh-CN" altLang="en-US" sz="2100" dirty="0">
                <a:latin typeface="Times New Roman" panose="02020603050405020304" pitchFamily="18" charset="0"/>
                <a:ea typeface="微软雅黑" panose="020B0503020204020204" pitchFamily="34" charset="-122"/>
              </a:rPr>
              <a:t>妇之</a:t>
            </a:r>
            <a:r>
              <a:rPr lang="zh-CN" altLang="en-US" sz="2100" dirty="0">
                <a:solidFill>
                  <a:srgbClr val="FF00FF"/>
                </a:solidFill>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原则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行为准则</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得</a:t>
            </a:r>
            <a:r>
              <a:rPr lang="zh-CN" altLang="en-US" sz="2100" dirty="0" smtClean="0">
                <a:solidFill>
                  <a:srgbClr val="FF00FF"/>
                </a:solidFill>
                <a:latin typeface="Times New Roman" panose="02020603050405020304" pitchFamily="18" charset="0"/>
                <a:ea typeface="微软雅黑" panose="020B0503020204020204" pitchFamily="34" charset="-122"/>
              </a:rPr>
              <a:t>道</a:t>
            </a:r>
            <a:r>
              <a:rPr lang="zh-CN" altLang="en-US" sz="2100" dirty="0" smtClean="0">
                <a:latin typeface="Times New Roman" panose="02020603050405020304" pitchFamily="18" charset="0"/>
                <a:ea typeface="微软雅黑" panose="020B0503020204020204" pitchFamily="34" charset="-122"/>
              </a:rPr>
              <a:t>多助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道义</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戒</a:t>
            </a:r>
            <a:r>
              <a:rPr lang="zh-CN" altLang="en-US" sz="2100" dirty="0">
                <a:latin typeface="Times New Roman" panose="02020603050405020304" pitchFamily="18" charset="0"/>
                <a:ea typeface="微软雅黑" panose="020B0503020204020204" pitchFamily="34" charset="-122"/>
              </a:rPr>
              <a:t>之曰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告诫</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必</a:t>
            </a:r>
            <a:r>
              <a:rPr lang="zh-CN" altLang="en-US" sz="2100" dirty="0">
                <a:latin typeface="Times New Roman" panose="02020603050405020304" pitchFamily="18" charset="0"/>
                <a:ea typeface="微软雅黑" panose="020B0503020204020204" pitchFamily="34" charset="-122"/>
              </a:rPr>
              <a:t>敬必</a:t>
            </a:r>
            <a:r>
              <a:rPr lang="zh-CN" altLang="en-US" sz="2100" dirty="0">
                <a:solidFill>
                  <a:srgbClr val="FF00FF"/>
                </a:solidFill>
                <a:latin typeface="Times New Roman" panose="02020603050405020304" pitchFamily="18" charset="0"/>
                <a:ea typeface="微软雅黑" panose="020B0503020204020204" pitchFamily="34" charset="-122"/>
              </a:rPr>
              <a:t>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谨慎</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0" y="203608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46661" y="3752410"/>
            <a:ext cx="116058" cy="99461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0000" y="2890019"/>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46661" y="4959299"/>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218968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利</a:t>
            </a:r>
            <a:endParaRPr lang="zh-CN" altLang="en-US" sz="2100" dirty="0">
              <a:latin typeface="Times New Roman" panose="02020603050405020304" pitchFamily="18" charset="0"/>
            </a:endParaRPr>
          </a:p>
        </p:txBody>
      </p:sp>
      <p:sp>
        <p:nvSpPr>
          <p:cNvPr id="9" name="矩形 8"/>
          <p:cNvSpPr/>
          <p:nvPr/>
        </p:nvSpPr>
        <p:spPr>
          <a:xfrm>
            <a:off x="523866" y="302302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得</a:t>
            </a:r>
            <a:endParaRPr lang="zh-CN" altLang="en-US" sz="2100" dirty="0">
              <a:latin typeface="Times New Roman" panose="02020603050405020304" pitchFamily="18" charset="0"/>
            </a:endParaRPr>
          </a:p>
        </p:txBody>
      </p:sp>
      <p:sp>
        <p:nvSpPr>
          <p:cNvPr id="10" name="矩形 9"/>
          <p:cNvSpPr/>
          <p:nvPr/>
        </p:nvSpPr>
        <p:spPr>
          <a:xfrm>
            <a:off x="523865" y="404678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道</a:t>
            </a:r>
            <a:endParaRPr lang="zh-CN" altLang="en-US" sz="2100" dirty="0">
              <a:latin typeface="Times New Roman" panose="02020603050405020304" pitchFamily="18" charset="0"/>
            </a:endParaRPr>
          </a:p>
        </p:txBody>
      </p:sp>
      <p:sp>
        <p:nvSpPr>
          <p:cNvPr id="11" name="矩形 10"/>
          <p:cNvSpPr/>
          <p:nvPr/>
        </p:nvSpPr>
        <p:spPr>
          <a:xfrm>
            <a:off x="523865" y="511726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戒</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1004"/>
            <a:ext cx="8106662" cy="4291330"/>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顺为</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标准</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立</a:t>
            </a:r>
            <a:r>
              <a:rPr lang="zh-CN" altLang="en-US" sz="2100" dirty="0">
                <a:latin typeface="Times New Roman" panose="02020603050405020304" pitchFamily="18" charset="0"/>
                <a:ea typeface="微软雅黑" panose="020B0503020204020204" pitchFamily="34" charset="-122"/>
              </a:rPr>
              <a:t>天下之</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正确的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丈夫</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取消句子</a:t>
            </a:r>
            <a:r>
              <a:rPr lang="zh-CN" altLang="en-US" sz="2100" dirty="0" smtClean="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往</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天下</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广居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民由</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正道</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环</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表修饰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后作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然后</a:t>
            </a:r>
            <a:r>
              <a:rPr lang="zh-CN" altLang="en-US" sz="2100" dirty="0">
                <a:latin typeface="Times New Roman" panose="02020603050405020304" pitchFamily="18" charset="0"/>
                <a:ea typeface="微软雅黑" panose="020B0503020204020204" pitchFamily="34" charset="-122"/>
              </a:rPr>
              <a:t>知生于忧患</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死于安乐也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表并列</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怒</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诸侯惧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a:t>
            </a:r>
            <a:r>
              <a:rPr lang="zh-CN" altLang="en-US" sz="2100" dirty="0" smtClean="0">
                <a:latin typeface="Times New Roman" panose="02020603050405020304" pitchFamily="18" charset="0"/>
                <a:ea typeface="微软雅黑" panose="020B0503020204020204" pitchFamily="34" charset="-122"/>
              </a:rPr>
              <a:t>承</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1600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0001" y="2469937"/>
            <a:ext cx="116058" cy="146269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17696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正</a:t>
            </a:r>
            <a:endParaRPr lang="zh-CN" altLang="en-US" sz="2100" dirty="0">
              <a:latin typeface="Times New Roman" panose="02020603050405020304" pitchFamily="18" charset="0"/>
            </a:endParaRPr>
          </a:p>
        </p:txBody>
      </p:sp>
      <p:sp>
        <p:nvSpPr>
          <p:cNvPr id="6" name="矩形 5"/>
          <p:cNvSpPr/>
          <p:nvPr/>
        </p:nvSpPr>
        <p:spPr>
          <a:xfrm>
            <a:off x="523867" y="300507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7" name="左大括号 6"/>
          <p:cNvSpPr/>
          <p:nvPr/>
        </p:nvSpPr>
        <p:spPr>
          <a:xfrm>
            <a:off x="1250001" y="4170219"/>
            <a:ext cx="116058" cy="146269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470536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1554"/>
            <a:ext cx="80961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舜</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于畎亩之中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指被任用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舜</a:t>
            </a:r>
            <a:r>
              <a:rPr lang="zh-CN" altLang="en-US" sz="2100" dirty="0">
                <a:latin typeface="Times New Roman" panose="02020603050405020304" pitchFamily="18" charset="0"/>
                <a:ea typeface="微软雅黑" panose="020B0503020204020204" pitchFamily="34" charset="-122"/>
              </a:rPr>
              <a:t>发</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畎亩之中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天将降大任</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是人也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生</a:t>
            </a:r>
            <a:r>
              <a:rPr lang="zh-CN" altLang="en-US" sz="2100" dirty="0" smtClean="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处于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征</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管</a:t>
            </a:r>
            <a:r>
              <a:rPr lang="zh-CN" altLang="en-US" sz="2100" dirty="0">
                <a:latin typeface="Times New Roman" panose="02020603050405020304" pitchFamily="18" charset="0"/>
                <a:ea typeface="微软雅黑" panose="020B0503020204020204" pitchFamily="34" charset="-122"/>
              </a:rPr>
              <a:t>夷吾举于</a:t>
            </a:r>
            <a:r>
              <a:rPr lang="zh-CN" altLang="en-US" sz="2100" dirty="0">
                <a:solidFill>
                  <a:srgbClr val="FF00FF"/>
                </a:solidFill>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狱官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入</a:t>
            </a:r>
            <a:r>
              <a:rPr lang="zh-CN" altLang="en-US" sz="2100" dirty="0">
                <a:latin typeface="Times New Roman" panose="02020603050405020304" pitchFamily="18" charset="0"/>
                <a:ea typeface="微软雅黑" panose="020B0503020204020204" pitchFamily="34" charset="-122"/>
              </a:rPr>
              <a:t>则无法家拂</a:t>
            </a:r>
            <a:r>
              <a:rPr lang="zh-CN" altLang="en-US" sz="2100" dirty="0">
                <a:solidFill>
                  <a:srgbClr val="FF00FF"/>
                </a:solidFill>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贤士</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307869" y="1734308"/>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312570" y="2653412"/>
            <a:ext cx="116058" cy="166351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188627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发</a:t>
            </a:r>
            <a:endParaRPr lang="zh-CN" altLang="en-US" sz="2100" dirty="0">
              <a:latin typeface="Times New Roman" panose="02020603050405020304" pitchFamily="18" charset="0"/>
            </a:endParaRPr>
          </a:p>
        </p:txBody>
      </p:sp>
      <p:sp>
        <p:nvSpPr>
          <p:cNvPr id="6" name="矩形 5"/>
          <p:cNvSpPr/>
          <p:nvPr/>
        </p:nvSpPr>
        <p:spPr>
          <a:xfrm>
            <a:off x="523867" y="328896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于</a:t>
            </a:r>
            <a:endParaRPr lang="zh-CN" altLang="en-US" sz="2100" dirty="0">
              <a:latin typeface="Times New Roman" panose="02020603050405020304" pitchFamily="18" charset="0"/>
            </a:endParaRPr>
          </a:p>
        </p:txBody>
      </p:sp>
      <p:sp>
        <p:nvSpPr>
          <p:cNvPr id="7" name="左大括号 6"/>
          <p:cNvSpPr/>
          <p:nvPr/>
        </p:nvSpPr>
        <p:spPr>
          <a:xfrm>
            <a:off x="1312569" y="4530320"/>
            <a:ext cx="131314" cy="715212"/>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458211" y="4708270"/>
            <a:ext cx="89408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士</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3868" y="1532116"/>
            <a:ext cx="8108504"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喟</a:t>
            </a:r>
            <a:r>
              <a:rPr lang="zh-CN" altLang="en-US" sz="2100" dirty="0">
                <a:solidFill>
                  <a:srgbClr val="FF00FF"/>
                </a:solidFill>
                <a:latin typeface="Times New Roman" panose="02020603050405020304" pitchFamily="18" charset="0"/>
                <a:ea typeface="微软雅黑" panose="020B0503020204020204" pitchFamily="34" charset="-122"/>
              </a:rPr>
              <a:t>然</a:t>
            </a:r>
            <a:r>
              <a:rPr lang="zh-CN" altLang="en-US" sz="2100" dirty="0">
                <a:latin typeface="Times New Roman" panose="02020603050405020304" pitchFamily="18" charset="0"/>
                <a:ea typeface="微软雅黑" panose="020B0503020204020204" pitchFamily="34" charset="-122"/>
              </a:rPr>
              <a:t>叹</a:t>
            </a:r>
            <a:r>
              <a:rPr lang="zh-CN" altLang="en-US" sz="2100" dirty="0" smtClean="0">
                <a:latin typeface="Times New Roman" panose="02020603050405020304" pitchFamily="18" charset="0"/>
                <a:ea typeface="微软雅黑" panose="020B0503020204020204" pitchFamily="34" charset="-122"/>
              </a:rPr>
              <a:t>曰</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然</a:t>
            </a:r>
            <a:r>
              <a:rPr lang="zh-CN" altLang="en-US" sz="2100" dirty="0" smtClean="0">
                <a:latin typeface="Times New Roman" panose="02020603050405020304" pitchFamily="18" charset="0"/>
                <a:ea typeface="微软雅黑" panose="020B0503020204020204" pitchFamily="34" charset="-122"/>
              </a:rPr>
              <a:t>后</a:t>
            </a:r>
            <a:r>
              <a:rPr lang="zh-CN" altLang="en-US" sz="2100" dirty="0">
                <a:latin typeface="Times New Roman" panose="02020603050405020304" pitchFamily="18" charset="0"/>
                <a:ea typeface="微软雅黑" panose="020B0503020204020204" pitchFamily="34" charset="-122"/>
              </a:rPr>
              <a:t>知生于忧患而死于</a:t>
            </a:r>
            <a:r>
              <a:rPr lang="zh-CN" altLang="en-US" sz="2100" dirty="0" smtClean="0">
                <a:latin typeface="Times New Roman" panose="02020603050405020304" pitchFamily="18" charset="0"/>
                <a:ea typeface="微软雅黑" panose="020B0503020204020204" pitchFamily="34" charset="-122"/>
              </a:rPr>
              <a:t>安乐</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物喜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不以己</a:t>
            </a:r>
            <a:r>
              <a:rPr lang="zh-CN" altLang="en-US" sz="2100" dirty="0" smtClean="0">
                <a:latin typeface="Times New Roman" panose="02020603050405020304" pitchFamily="18" charset="0"/>
                <a:ea typeface="微软雅黑" panose="020B0503020204020204" pitchFamily="34" charset="-122"/>
              </a:rPr>
              <a:t>悲</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故宋昭公亡</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能</a:t>
            </a:r>
            <a:r>
              <a:rPr lang="zh-CN" altLang="en-US" sz="2100" dirty="0" smtClean="0">
                <a:latin typeface="Times New Roman" panose="02020603050405020304" pitchFamily="18" charset="0"/>
                <a:ea typeface="微软雅黑" panose="020B0503020204020204" pitchFamily="34" charset="-122"/>
              </a:rPr>
              <a:t>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温故</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知新</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孙叔敖举</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smtClean="0">
                <a:latin typeface="Times New Roman" panose="02020603050405020304" pitchFamily="18" charset="0"/>
                <a:ea typeface="微软雅黑" panose="020B0503020204020204" pitchFamily="34" charset="-122"/>
              </a:rPr>
              <a:t>海</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所</a:t>
            </a:r>
            <a:r>
              <a:rPr lang="zh-CN" altLang="en-US" sz="2100" dirty="0">
                <a:latin typeface="Times New Roman" panose="02020603050405020304" pitchFamily="18" charset="0"/>
                <a:ea typeface="微软雅黑" panose="020B0503020204020204" pitchFamily="34" charset="-122"/>
              </a:rPr>
              <a:t>恶有甚</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死者</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4973" y="1650344"/>
            <a:ext cx="313484" cy="414020"/>
          </a:xfrm>
          <a:prstGeom prst="rect">
            <a:avLst/>
          </a:prstGeom>
          <a:noFill/>
        </p:spPr>
        <p:txBody>
          <a:bodyPr wrap="squar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23399" y="4043778"/>
            <a:ext cx="8108945" cy="144716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本题考查文言虚词的意义和用法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的样子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这样</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都是连词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表承接关系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501004"/>
            <a:ext cx="813464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域</a:t>
            </a:r>
            <a:r>
              <a:rPr lang="zh-CN" altLang="en-US" sz="2100" dirty="0">
                <a:latin typeface="Times New Roman" panose="02020603050405020304" pitchFamily="18" charset="0"/>
                <a:ea typeface="微软雅黑" panose="020B0503020204020204" pitchFamily="34" charset="-122"/>
              </a:rPr>
              <a:t>民不以封疆之界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限制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国不以山溪之险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巩固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威</a:t>
            </a:r>
            <a:r>
              <a:rPr lang="zh-CN" altLang="en-US" sz="2100" dirty="0">
                <a:latin typeface="Times New Roman" panose="02020603050405020304" pitchFamily="18" charset="0"/>
                <a:ea typeface="微软雅黑" panose="020B0503020204020204" pitchFamily="34" charset="-122"/>
              </a:rPr>
              <a:t>天下不以兵革之利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震慑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丈夫之</a:t>
            </a:r>
            <a:r>
              <a:rPr lang="zh-CN" altLang="en-US" sz="2100" dirty="0">
                <a:solidFill>
                  <a:srgbClr val="FF00FF"/>
                </a:solidFill>
                <a:latin typeface="Times New Roman" panose="02020603050405020304" pitchFamily="18" charset="0"/>
                <a:ea typeface="微软雅黑" panose="020B0503020204020204" pitchFamily="34" charset="-122"/>
              </a:rPr>
              <a:t>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行冠礼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富贵不能</a:t>
            </a:r>
            <a:r>
              <a:rPr lang="zh-CN" altLang="en-US" sz="2100" dirty="0">
                <a:solidFill>
                  <a:srgbClr val="FF00FF"/>
                </a:solidFill>
                <a:latin typeface="Times New Roman" panose="02020603050405020304" pitchFamily="18" charset="0"/>
                <a:ea typeface="微软雅黑" panose="020B0503020204020204" pitchFamily="34" charset="-122"/>
              </a:rPr>
              <a:t>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a:t>
            </a:r>
            <a:r>
              <a:rPr lang="zh-CN" altLang="en-US" sz="2100" dirty="0">
                <a:solidFill>
                  <a:srgbClr val="FF00FF"/>
                </a:solidFill>
                <a:latin typeface="Times New Roman" panose="02020603050405020304" pitchFamily="18" charset="0"/>
                <a:ea typeface="微软雅黑" panose="020B0503020204020204" pitchFamily="34" charset="-122"/>
              </a:rPr>
              <a:t>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a:t>
            </a:r>
            <a:r>
              <a:rPr lang="zh-CN" altLang="en-US" sz="2100" dirty="0">
                <a:solidFill>
                  <a:srgbClr val="FF00FF"/>
                </a:solidFill>
                <a:latin typeface="Times New Roman" panose="02020603050405020304" pitchFamily="18" charset="0"/>
                <a:ea typeface="微软雅黑" panose="020B0503020204020204" pitchFamily="34" charset="-122"/>
              </a:rPr>
              <a:t>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惑乱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迷惑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屈服</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必先</a:t>
            </a:r>
            <a:r>
              <a:rPr lang="zh-CN" altLang="en-US" sz="2100" dirty="0">
                <a:solidFill>
                  <a:srgbClr val="FF00FF"/>
                </a:solidFill>
                <a:latin typeface="Times New Roman" panose="02020603050405020304" pitchFamily="18" charset="0"/>
                <a:ea typeface="微软雅黑" panose="020B0503020204020204" pitchFamily="34" charset="-122"/>
              </a:rPr>
              <a:t>苦</a:t>
            </a:r>
            <a:r>
              <a:rPr lang="zh-CN" altLang="en-US" sz="2100" dirty="0">
                <a:latin typeface="Times New Roman" panose="02020603050405020304" pitchFamily="18" charset="0"/>
                <a:ea typeface="微软雅黑" panose="020B0503020204020204" pitchFamily="34" charset="-122"/>
              </a:rPr>
              <a:t>其心志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痛苦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其筋骨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劳累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饿</a:t>
            </a:r>
            <a:r>
              <a:rPr lang="zh-CN" altLang="en-US" sz="2100" dirty="0">
                <a:latin typeface="Times New Roman" panose="02020603050405020304" pitchFamily="18" charset="0"/>
                <a:ea typeface="微软雅黑" panose="020B0503020204020204" pitchFamily="34" charset="-122"/>
              </a:rPr>
              <a:t>其体肤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经受饥饿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solidFill>
                  <a:srgbClr val="FF00FF"/>
                </a:solidFill>
                <a:latin typeface="Times New Roman" panose="02020603050405020304" pitchFamily="18" charset="0"/>
                <a:ea typeface="微软雅黑" panose="020B0503020204020204" pitchFamily="34" charset="-122"/>
              </a:rPr>
              <a:t>空乏</a:t>
            </a:r>
            <a:r>
              <a:rPr lang="zh-CN" altLang="en-US" sz="2100" dirty="0">
                <a:latin typeface="Times New Roman" panose="02020603050405020304" pitchFamily="18" charset="0"/>
                <a:ea typeface="微软雅黑" panose="020B0503020204020204" pitchFamily="34" charset="-122"/>
              </a:rPr>
              <a:t>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财资缺乏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所以</a:t>
            </a:r>
            <a:r>
              <a:rPr lang="zh-CN" altLang="en-US" sz="2100" dirty="0">
                <a:solidFill>
                  <a:srgbClr val="FF00FF"/>
                </a:solidFill>
                <a:latin typeface="Times New Roman" panose="02020603050405020304" pitchFamily="18" charset="0"/>
                <a:ea typeface="微软雅黑" panose="020B0503020204020204" pitchFamily="34" charset="-122"/>
              </a:rPr>
              <a:t>动</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FF00FF"/>
                </a:solidFill>
                <a:latin typeface="Times New Roman" panose="02020603050405020304" pitchFamily="18" charset="0"/>
                <a:ea typeface="微软雅黑" panose="020B0503020204020204" pitchFamily="34" charset="-122"/>
              </a:rPr>
              <a:t>忍</a:t>
            </a:r>
            <a:r>
              <a:rPr lang="zh-CN" altLang="en-US" sz="2100" dirty="0">
                <a:latin typeface="Times New Roman" panose="02020603050405020304" pitchFamily="18" charset="0"/>
                <a:ea typeface="微软雅黑" panose="020B0503020204020204" pitchFamily="34" charset="-122"/>
              </a:rPr>
              <a:t>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受到震撼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人恒</a:t>
            </a:r>
            <a:r>
              <a:rPr lang="zh-CN" altLang="en-US" sz="2100" dirty="0">
                <a:solidFill>
                  <a:srgbClr val="FF00FF"/>
                </a:solidFill>
                <a:latin typeface="Times New Roman" panose="02020603050405020304" pitchFamily="18" charset="0"/>
                <a:ea typeface="微软雅黑" panose="020B0503020204020204" pitchFamily="34" charset="-122"/>
              </a:rPr>
              <a:t>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犯错误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入</a:t>
            </a:r>
            <a:r>
              <a:rPr lang="zh-CN" altLang="en-US" sz="2100" dirty="0">
                <a:latin typeface="Times New Roman" panose="02020603050405020304" pitchFamily="18" charset="0"/>
                <a:ea typeface="微软雅黑" panose="020B0503020204020204" pitchFamily="34" charset="-122"/>
              </a:rPr>
              <a:t>则无法家拂士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在国内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solidFill>
                  <a:srgbClr val="FF00FF"/>
                </a:solidFill>
                <a:latin typeface="Times New Roman" panose="02020603050405020304" pitchFamily="18" charset="0"/>
                <a:ea typeface="微软雅黑" panose="020B0503020204020204" pitchFamily="34" charset="-122"/>
              </a:rPr>
              <a:t>出</a:t>
            </a:r>
            <a:r>
              <a:rPr lang="zh-CN" altLang="en-US" sz="2100" dirty="0">
                <a:latin typeface="Times New Roman" panose="02020603050405020304" pitchFamily="18" charset="0"/>
                <a:ea typeface="微软雅黑" panose="020B0503020204020204" pitchFamily="34" charset="-122"/>
              </a:rPr>
              <a:t>则无敌国外患者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在国外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然后知</a:t>
            </a:r>
            <a:r>
              <a:rPr lang="zh-CN" altLang="en-US" sz="2100" dirty="0">
                <a:solidFill>
                  <a:srgbClr val="FF00FF"/>
                </a:solidFill>
                <a:latin typeface="Times New Roman" panose="02020603050405020304" pitchFamily="18" charset="0"/>
                <a:ea typeface="微软雅黑" panose="020B0503020204020204" pitchFamily="34" charset="-122"/>
              </a:rPr>
              <a:t>生</a:t>
            </a:r>
            <a:r>
              <a:rPr lang="zh-CN" altLang="en-US" sz="2100" dirty="0">
                <a:latin typeface="Times New Roman" panose="02020603050405020304" pitchFamily="18" charset="0"/>
                <a:ea typeface="微软雅黑" panose="020B0503020204020204" pitchFamily="34" charset="-122"/>
              </a:rPr>
              <a:t>于忧患而</a:t>
            </a:r>
            <a:r>
              <a:rPr lang="zh-CN" altLang="en-US" sz="2100" dirty="0">
                <a:solidFill>
                  <a:srgbClr val="FF00FF"/>
                </a:solidFill>
                <a:latin typeface="Times New Roman" panose="02020603050405020304" pitchFamily="18" charset="0"/>
                <a:ea typeface="微软雅黑" panose="020B0503020204020204" pitchFamily="34" charset="-122"/>
              </a:rPr>
              <a:t>死</a:t>
            </a:r>
            <a:r>
              <a:rPr lang="zh-CN" altLang="en-US" sz="2100" dirty="0">
                <a:latin typeface="Times New Roman" panose="02020603050405020304" pitchFamily="18" charset="0"/>
                <a:ea typeface="微软雅黑" panose="020B0503020204020204" pitchFamily="34" charset="-122"/>
              </a:rPr>
              <a:t>于安乐也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池</a:t>
            </a:r>
            <a:r>
              <a:rPr lang="zh-CN" altLang="en-US" sz="2100" dirty="0">
                <a:latin typeface="Times New Roman" panose="02020603050405020304" pitchFamily="18" charset="0"/>
                <a:ea typeface="微软雅黑" panose="020B0503020204020204" pitchFamily="34" charset="-122"/>
              </a:rPr>
              <a:t>非不深也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护城河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池塘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亲戚</a:t>
            </a:r>
            <a:r>
              <a:rPr lang="zh-CN" altLang="en-US" sz="2100" dirty="0">
                <a:latin typeface="Times New Roman" panose="02020603050405020304" pitchFamily="18" charset="0"/>
                <a:ea typeface="微软雅黑" panose="020B0503020204020204" pitchFamily="34" charset="-122"/>
              </a:rPr>
              <a:t>畔之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与自己有血缘或婚姻关系的人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跟自己家庭有婚姻关系或血统关系的家庭或它的成员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公孙衍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张仪岂不</a:t>
            </a:r>
            <a:r>
              <a:rPr lang="zh-CN" altLang="en-US" sz="2100" dirty="0">
                <a:solidFill>
                  <a:srgbClr val="FF00FF"/>
                </a:solidFill>
                <a:latin typeface="Times New Roman" panose="02020603050405020304" pitchFamily="18" charset="0"/>
                <a:ea typeface="微软雅黑" panose="020B0503020204020204" pitchFamily="34" charset="-122"/>
              </a:rPr>
              <a:t>诚</a:t>
            </a:r>
            <a:r>
              <a:rPr lang="zh-CN" altLang="en-US" sz="2100" dirty="0">
                <a:latin typeface="Times New Roman" panose="02020603050405020304" pitchFamily="18" charset="0"/>
                <a:ea typeface="微软雅黑" panose="020B0503020204020204" pitchFamily="34" charset="-122"/>
              </a:rPr>
              <a:t>大丈夫哉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确实</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诚实</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焉得为大丈夫乎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这</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判断动词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丈夫之</a:t>
            </a:r>
            <a:r>
              <a:rPr lang="zh-CN" altLang="en-US" sz="2100" dirty="0">
                <a:solidFill>
                  <a:srgbClr val="FF00FF"/>
                </a:solidFill>
                <a:latin typeface="Times New Roman" panose="02020603050405020304" pitchFamily="18" charset="0"/>
                <a:ea typeface="微软雅黑" panose="020B0503020204020204" pitchFamily="34" charset="-122"/>
              </a:rPr>
              <a:t>冠</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行冠</a:t>
            </a:r>
            <a:r>
              <a:rPr lang="zh-CN" altLang="en-US" sz="2100" dirty="0" smtClean="0">
                <a:latin typeface="Times New Roman" panose="02020603050405020304" pitchFamily="18" charset="0"/>
                <a:ea typeface="微软雅黑" panose="020B0503020204020204" pitchFamily="34" charset="-122"/>
              </a:rPr>
              <a:t>礼</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冠军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父</a:t>
            </a:r>
            <a:r>
              <a:rPr lang="zh-CN" altLang="en-US" sz="2100" dirty="0">
                <a:solidFill>
                  <a:srgbClr val="FF00FF"/>
                </a:solidFill>
                <a:latin typeface="Times New Roman" panose="02020603050405020304" pitchFamily="18" charset="0"/>
                <a:ea typeface="微软雅黑" panose="020B0503020204020204" pitchFamily="34" charset="-122"/>
              </a:rPr>
              <a:t>命</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训诲</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命令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喻</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明白</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域民不以封疆之界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固国不以山溪之险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威天下不以兵革之利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使</a:t>
            </a:r>
            <a:r>
              <a:rPr lang="zh-CN" altLang="en-US" sz="2100" dirty="0">
                <a:solidFill>
                  <a:srgbClr val="FF00FF"/>
                </a:solidFill>
                <a:latin typeface="Times New Roman" panose="02020603050405020304" pitchFamily="18" charset="0"/>
                <a:ea typeface="微软雅黑" panose="020B0503020204020204" pitchFamily="34" charset="-122"/>
              </a:rPr>
              <a:t>人民定居下来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而不迁到别的地方去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不能靠疆域的边界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巩固国防不能靠山河的险要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震慑天下不能靠武器的锐利</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故君子有不战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战必胜矣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所以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能行仁政的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君主不战则已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战就一定能胜利</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一怒而诸侯惧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安居而天下熄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他们</a:t>
            </a:r>
            <a:r>
              <a:rPr lang="zh-CN" altLang="en-US" sz="2100" dirty="0">
                <a:solidFill>
                  <a:srgbClr val="FF00FF"/>
                </a:solidFill>
                <a:latin typeface="Times New Roman" panose="02020603050405020304" pitchFamily="18" charset="0"/>
                <a:ea typeface="微软雅黑" panose="020B0503020204020204" pitchFamily="34" charset="-122"/>
              </a:rPr>
              <a:t>发起怒来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诸侯都会害怕</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他们安静下来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战争停息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天下太平</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居天下之广居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立天下之正位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行天下之大道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大丈夫应该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住进天下最宽广的住宅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站在天下最正确的位置</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走着天下最正确的道路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义</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独行其道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实现</a:t>
            </a:r>
            <a:r>
              <a:rPr lang="zh-CN" altLang="en-US" sz="2100" dirty="0">
                <a:solidFill>
                  <a:srgbClr val="FF00FF"/>
                </a:solidFill>
                <a:latin typeface="Times New Roman" panose="02020603050405020304" pitchFamily="18" charset="0"/>
                <a:ea typeface="微软雅黑" panose="020B0503020204020204" pitchFamily="34" charset="-122"/>
              </a:rPr>
              <a:t>志向时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与百姓一同遵循正道而行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不能实现志向时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独自走自己的道路</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此之谓大丈夫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富贵</a:t>
            </a:r>
            <a:r>
              <a:rPr lang="zh-CN" altLang="en-US" sz="2100" dirty="0">
                <a:solidFill>
                  <a:srgbClr val="FF00FF"/>
                </a:solidFill>
                <a:latin typeface="Times New Roman" panose="02020603050405020304" pitchFamily="18" charset="0"/>
                <a:ea typeface="微软雅黑" panose="020B0503020204020204" pitchFamily="34" charset="-122"/>
              </a:rPr>
              <a:t>不能使他迷惑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贫贱不能使他动摇</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威武不能使他屈服</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这样的人才称得上是大丈夫</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故天将降大任于是人也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必先苦其心志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劳其筋骨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饿其体肤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空乏其身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行拂乱其所为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所以</a:t>
            </a:r>
            <a:r>
              <a:rPr lang="zh-CN" altLang="en-US" sz="2100" dirty="0">
                <a:solidFill>
                  <a:srgbClr val="FF00FF"/>
                </a:solidFill>
                <a:latin typeface="Times New Roman" panose="02020603050405020304" pitchFamily="18" charset="0"/>
                <a:ea typeface="微软雅黑" panose="020B0503020204020204" pitchFamily="34" charset="-122"/>
              </a:rPr>
              <a:t>上天将要下达重大使命给这样的人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一定先要使他的内心痛苦</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使他的筋骨劳累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使他经受饥饿之苦</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使他身处贫困之中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使他做事不顺</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所以动心忍性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曾益其所不能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用</a:t>
            </a:r>
            <a:r>
              <a:rPr lang="zh-CN" altLang="en-US" sz="2100" dirty="0">
                <a:solidFill>
                  <a:srgbClr val="FF00FF"/>
                </a:solidFill>
                <a:latin typeface="Times New Roman" panose="02020603050405020304" pitchFamily="18" charset="0"/>
                <a:ea typeface="微软雅黑" panose="020B0503020204020204" pitchFamily="34" charset="-122"/>
              </a:rPr>
              <a:t>这些方法来使他的心受到震撼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使他的性格坚忍起来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增加他不具备的才能</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人恒过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困于心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衡于虑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人</a:t>
            </a:r>
            <a:r>
              <a:rPr lang="zh-CN" altLang="en-US" sz="2100" dirty="0">
                <a:solidFill>
                  <a:srgbClr val="FF00FF"/>
                </a:solidFill>
                <a:latin typeface="Times New Roman" panose="02020603050405020304" pitchFamily="18" charset="0"/>
                <a:ea typeface="微软雅黑" panose="020B0503020204020204" pitchFamily="34" charset="-122"/>
              </a:rPr>
              <a:t>常常犯错误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然后才能改正</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在内心里困惑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思虑堵塞</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然后才能有所作为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表现在脸色上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流露在言谈中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才能被人们了解</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10</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入则无法家拂士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出则无敌国外患者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国恒亡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一个国家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在国内如果没有守法度的大臣和辅佐君王的贤士</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在国外如果没有势力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地位相当的国家和外患的侵扰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这个国家就往往容易灭亡</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得道多助</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失道寡助</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通过对“天时”“地利”“人和”三者加以比较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层层递进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论证了“天时不如地利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地利不如人和”的道理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指出统治者站在正义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仁义方面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才会得到多数人的支持帮助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违背道义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仁义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必然陷于孤立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富贵不能淫</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通过景公与孟子的对话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阐述了孟子对“大丈夫”的观点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表现了孟子对“仁”“礼”“义”的坚守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生于忧患</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死于安乐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本文采用举例论证和道理论证相结合的方法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由个人推及国家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论述了忧患的重要性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忧患使人奋起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使国家强大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安逸享乐使人萎靡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使国家灭亡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同时告诉我们逆境成才的道理</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52549"/>
            <a:ext cx="8077201"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一个人的想法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从脸色显露出来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在吟咏叹息声中表现出来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然后才能为人们所了解</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内外不闻吾过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是以至此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朝内朝外都不能使我听到我的过失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因此到了这个地步</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17526" y="4530287"/>
            <a:ext cx="8108945"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本题考查文言句子的翻译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句的关键词是“征”“发”“喻”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句的关键词是“闻”“是以”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501004"/>
            <a:ext cx="8071340" cy="4291330"/>
          </a:xfrm>
          <a:prstGeom prst="rect">
            <a:avLst/>
          </a:prstGeom>
        </p:spPr>
        <p:txBody>
          <a:bodyPr wrap="square">
            <a:spAutoFit/>
          </a:bodyPr>
          <a:lstStyle/>
          <a:p>
            <a:pPr algn="ctr">
              <a:lnSpc>
                <a:spcPct val="130000"/>
              </a:lnSpc>
            </a:pPr>
            <a:r>
              <a:rPr lang="en-US" altLang="zh-CN" sz="2100" b="1" dirty="0" smtClean="0">
                <a:latin typeface="Times New Roman" panose="02020603050405020304" pitchFamily="18" charset="0"/>
                <a:ea typeface="微软雅黑" panose="020B0503020204020204" pitchFamily="34" charset="-122"/>
              </a:rPr>
              <a:t>14 </a:t>
            </a:r>
            <a:r>
              <a:rPr lang="zh-CN" altLang="en-US" sz="2100" b="1" dirty="0" smtClean="0">
                <a:latin typeface="Times New Roman" panose="02020603050405020304" pitchFamily="18" charset="0"/>
                <a:ea typeface="微软雅黑" panose="020B0503020204020204" pitchFamily="34" charset="-122"/>
              </a:rPr>
              <a:t>愚公移山</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惩</a:t>
            </a:r>
            <a:r>
              <a:rPr lang="zh-CN" altLang="en-US" sz="2100" dirty="0">
                <a:latin typeface="Times New Roman" panose="02020603050405020304" pitchFamily="18" charset="0"/>
                <a:ea typeface="微软雅黑" panose="020B0503020204020204" pitchFamily="34" charset="-122"/>
              </a:rPr>
              <a:t>山北之塞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苦于</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指</a:t>
            </a:r>
            <a:r>
              <a:rPr lang="zh-CN" altLang="en-US" sz="2100" dirty="0">
                <a:latin typeface="Times New Roman" panose="02020603050405020304" pitchFamily="18" charset="0"/>
                <a:ea typeface="微软雅黑" panose="020B0503020204020204" pitchFamily="34" charset="-122"/>
              </a:rPr>
              <a:t>通豫南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杂然</a:t>
            </a:r>
            <a:r>
              <a:rPr lang="zh-CN" altLang="en-US" sz="2100" dirty="0">
                <a:latin typeface="Times New Roman" panose="02020603050405020304" pitchFamily="18" charset="0"/>
                <a:ea typeface="微软雅黑" panose="020B0503020204020204" pitchFamily="34" charset="-122"/>
              </a:rPr>
              <a:t>相</a:t>
            </a:r>
            <a:r>
              <a:rPr lang="zh-CN" altLang="en-US" sz="2100" dirty="0">
                <a:solidFill>
                  <a:srgbClr val="FF00FF"/>
                </a:solidFill>
                <a:latin typeface="Times New Roman" panose="02020603050405020304" pitchFamily="18" charset="0"/>
                <a:ea typeface="微软雅黑" panose="020B0503020204020204" pitchFamily="34" charset="-122"/>
              </a:rPr>
              <a:t>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纷纷地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赞同</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曾不能</a:t>
            </a:r>
            <a:r>
              <a:rPr lang="zh-CN" altLang="en-US" sz="2100" dirty="0">
                <a:solidFill>
                  <a:srgbClr val="FF00FF"/>
                </a:solidFill>
                <a:latin typeface="Times New Roman" panose="02020603050405020304" pitchFamily="18" charset="0"/>
                <a:ea typeface="微软雅黑" panose="020B0503020204020204" pitchFamily="34" charset="-122"/>
              </a:rPr>
              <a:t>损</a:t>
            </a:r>
            <a:r>
              <a:rPr lang="zh-CN" altLang="en-US" sz="2100" dirty="0">
                <a:latin typeface="Times New Roman" panose="02020603050405020304" pitchFamily="18" charset="0"/>
                <a:ea typeface="微软雅黑" panose="020B0503020204020204" pitchFamily="34" charset="-122"/>
              </a:rPr>
              <a:t>魁父之丘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削减</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如</a:t>
            </a:r>
            <a:r>
              <a:rPr lang="zh-CN" altLang="en-US" sz="2100" dirty="0">
                <a:latin typeface="Times New Roman" panose="02020603050405020304" pitchFamily="18" charset="0"/>
                <a:ea typeface="微软雅黑" panose="020B0503020204020204" pitchFamily="34" charset="-122"/>
              </a:rPr>
              <a:t>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a:t>
            </a:r>
            <a:r>
              <a:rPr lang="zh-CN" altLang="en-US" sz="2100" dirty="0">
                <a:solidFill>
                  <a:srgbClr val="FF00FF"/>
                </a:solidFill>
                <a:latin typeface="Times New Roman" panose="02020603050405020304" pitchFamily="18" charset="0"/>
                <a:ea typeface="微软雅黑" panose="020B0503020204020204" pitchFamily="34" charset="-122"/>
              </a:rPr>
              <a:t>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怎么样</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叩</a:t>
            </a:r>
            <a:r>
              <a:rPr lang="zh-CN" altLang="en-US" sz="2100" dirty="0">
                <a:latin typeface="Times New Roman" panose="02020603050405020304" pitchFamily="18" charset="0"/>
                <a:ea typeface="微软雅黑" panose="020B0503020204020204" pitchFamily="34" charset="-122"/>
              </a:rPr>
              <a:t>石垦壤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打</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寒暑</a:t>
            </a:r>
            <a:r>
              <a:rPr lang="zh-CN" altLang="en-US" sz="2100" dirty="0">
                <a:solidFill>
                  <a:srgbClr val="FF00FF"/>
                </a:solidFill>
                <a:latin typeface="Times New Roman" panose="02020603050405020304" pitchFamily="18" charset="0"/>
                <a:ea typeface="微软雅黑" panose="020B0503020204020204" pitchFamily="34" charset="-122"/>
              </a:rPr>
              <a:t>易</a:t>
            </a:r>
            <a:r>
              <a:rPr lang="zh-CN" altLang="en-US" sz="2100" dirty="0">
                <a:latin typeface="Times New Roman" panose="02020603050405020304" pitchFamily="18" charset="0"/>
                <a:ea typeface="微软雅黑" panose="020B0503020204020204" pitchFamily="34" charset="-122"/>
              </a:rPr>
              <a:t>节</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更替</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固不可</a:t>
            </a:r>
            <a:r>
              <a:rPr lang="zh-CN" altLang="en-US" sz="2100" dirty="0">
                <a:solidFill>
                  <a:srgbClr val="FF00FF"/>
                </a:solidFill>
                <a:latin typeface="Times New Roman" panose="02020603050405020304" pitchFamily="18" charset="0"/>
                <a:ea typeface="微软雅黑" panose="020B0503020204020204" pitchFamily="34" charset="-122"/>
              </a:rPr>
              <a:t>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这里指改变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子子孙孙无</a:t>
            </a:r>
            <a:r>
              <a:rPr lang="zh-CN" altLang="en-US" sz="2100" dirty="0">
                <a:solidFill>
                  <a:srgbClr val="FF00FF"/>
                </a:solidFill>
                <a:latin typeface="Times New Roman" panose="02020603050405020304" pitchFamily="18" charset="0"/>
                <a:ea typeface="微软雅黑" panose="020B0503020204020204" pitchFamily="34" charset="-122"/>
              </a:rPr>
              <a:t>穷匮</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穷尽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何</a:t>
            </a:r>
            <a:r>
              <a:rPr lang="zh-CN" altLang="en-US" sz="2100" dirty="0">
                <a:solidFill>
                  <a:srgbClr val="FF00FF"/>
                </a:solidFill>
                <a:latin typeface="Times New Roman" panose="02020603050405020304" pitchFamily="18" charset="0"/>
                <a:ea typeface="微软雅黑" panose="020B0503020204020204" pitchFamily="34" charset="-122"/>
              </a:rPr>
              <a:t>苦</a:t>
            </a:r>
            <a:r>
              <a:rPr lang="zh-CN" altLang="en-US" sz="2100" dirty="0">
                <a:latin typeface="Times New Roman" panose="02020603050405020304" pitchFamily="18" charset="0"/>
                <a:ea typeface="微软雅黑" panose="020B0503020204020204" pitchFamily="34" charset="-122"/>
              </a:rPr>
              <a:t>而不平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这里指担心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命夸娥氏二子</a:t>
            </a:r>
            <a:r>
              <a:rPr lang="zh-CN" altLang="en-US" sz="2100" dirty="0">
                <a:solidFill>
                  <a:srgbClr val="FF00FF"/>
                </a:solidFill>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二山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无陇</a:t>
            </a:r>
            <a:r>
              <a:rPr lang="zh-CN" altLang="en-US" sz="2100" dirty="0">
                <a:solidFill>
                  <a:srgbClr val="FF00FF"/>
                </a:solidFill>
                <a:latin typeface="Times New Roman" panose="02020603050405020304" pitchFamily="18" charset="0"/>
                <a:ea typeface="微软雅黑" panose="020B0503020204020204" pitchFamily="34" charset="-122"/>
              </a:rPr>
              <a:t>断</a:t>
            </a:r>
            <a:r>
              <a:rPr lang="zh-CN" altLang="en-US" sz="2100" dirty="0">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隔绝</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始一</a:t>
            </a:r>
            <a:r>
              <a:rPr lang="zh-CN" altLang="en-US" sz="2100" dirty="0">
                <a:solidFill>
                  <a:srgbClr val="FF00FF"/>
                </a:solidFill>
                <a:latin typeface="Times New Roman" panose="02020603050405020304" pitchFamily="18" charset="0"/>
                <a:ea typeface="微软雅黑" panose="020B0503020204020204" pitchFamily="34" charset="-122"/>
              </a:rPr>
              <a:t>反</a:t>
            </a:r>
            <a:r>
              <a:rPr lang="zh-CN" altLang="en-US" sz="2100" dirty="0">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反”同“返”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汝之不</a:t>
            </a:r>
            <a:r>
              <a:rPr lang="zh-CN" altLang="en-US" sz="2100" dirty="0">
                <a:solidFill>
                  <a:srgbClr val="FF00FF"/>
                </a:solidFill>
                <a:latin typeface="Times New Roman" panose="02020603050405020304" pitchFamily="18" charset="0"/>
                <a:ea typeface="微软雅黑" panose="020B0503020204020204" pitchFamily="34" charset="-122"/>
              </a:rPr>
              <a:t>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惠”同“慧”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聪明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陇</a:t>
            </a:r>
            <a:r>
              <a:rPr lang="zh-CN" altLang="en-US" sz="2100" dirty="0">
                <a:latin typeface="Times New Roman" panose="02020603050405020304" pitchFamily="18" charset="0"/>
                <a:ea typeface="微软雅黑" panose="020B0503020204020204" pitchFamily="34" charset="-122"/>
              </a:rPr>
              <a:t>断焉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陇”同“垄”</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高地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6279"/>
            <a:ext cx="8106662"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年</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九十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焉置土石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况且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始</a:t>
            </a:r>
            <a:r>
              <a:rPr lang="zh-CN" altLang="en-US" sz="2100" dirty="0">
                <a:latin typeface="Times New Roman" panose="02020603050405020304" pitchFamily="18" charset="0"/>
                <a:ea typeface="微软雅黑" panose="020B0503020204020204" pitchFamily="34" charset="-122"/>
              </a:rPr>
              <a:t>一反</a:t>
            </a:r>
            <a:r>
              <a:rPr lang="zh-CN" altLang="en-US" sz="2100" dirty="0">
                <a:solidFill>
                  <a:srgbClr val="FF00FF"/>
                </a:solidFill>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且</a:t>
            </a:r>
            <a:r>
              <a:rPr lang="zh-CN" altLang="en-US" sz="2100" dirty="0">
                <a:solidFill>
                  <a:srgbClr val="FF00FF"/>
                </a:solidFill>
                <a:latin typeface="Times New Roman" panose="02020603050405020304" pitchFamily="18" charset="0"/>
                <a:ea typeface="微软雅黑" panose="020B0503020204020204" pitchFamily="34" charset="-122"/>
              </a:rPr>
              <a:t>焉</a:t>
            </a:r>
            <a:r>
              <a:rPr lang="zh-CN" altLang="en-US" sz="2100" dirty="0">
                <a:latin typeface="Times New Roman" panose="02020603050405020304" pitchFamily="18" charset="0"/>
                <a:ea typeface="微软雅黑" panose="020B0503020204020204" pitchFamily="34" charset="-122"/>
              </a:rPr>
              <a:t>置土石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疑问代词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妻献疑曰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如土石何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a:t>
            </a:r>
            <a:r>
              <a:rPr lang="zh-CN" altLang="en-US" sz="2100" dirty="0" smtClean="0">
                <a:latin typeface="Times New Roman" panose="02020603050405020304" pitchFamily="18" charset="0"/>
                <a:ea typeface="微软雅黑" panose="020B0503020204020204" pitchFamily="34" charset="-122"/>
              </a:rPr>
              <a:t>前面加强</a:t>
            </a:r>
            <a:r>
              <a:rPr lang="zh-CN" altLang="en-US" sz="2100" dirty="0">
                <a:latin typeface="Times New Roman" panose="02020603050405020304" pitchFamily="18" charset="0"/>
                <a:ea typeface="微软雅黑" panose="020B0503020204020204" pitchFamily="34" charset="-122"/>
              </a:rPr>
              <a:t>反问语气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惧</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不已也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0" y="221887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48330" y="4165469"/>
            <a:ext cx="119399" cy="10402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0000" y="3126426"/>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237247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且</a:t>
            </a:r>
            <a:endParaRPr lang="zh-CN" altLang="en-US" sz="2100" dirty="0">
              <a:latin typeface="Times New Roman" panose="02020603050405020304" pitchFamily="18" charset="0"/>
            </a:endParaRPr>
          </a:p>
        </p:txBody>
      </p:sp>
      <p:sp>
        <p:nvSpPr>
          <p:cNvPr id="9" name="矩形 8"/>
          <p:cNvSpPr/>
          <p:nvPr/>
        </p:nvSpPr>
        <p:spPr>
          <a:xfrm>
            <a:off x="523865" y="326271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焉</a:t>
            </a:r>
            <a:endParaRPr lang="zh-CN" altLang="en-US" sz="2100" dirty="0">
              <a:latin typeface="Times New Roman" panose="02020603050405020304" pitchFamily="18" charset="0"/>
            </a:endParaRPr>
          </a:p>
        </p:txBody>
      </p:sp>
      <p:sp>
        <p:nvSpPr>
          <p:cNvPr id="10" name="矩形 9"/>
          <p:cNvSpPr/>
          <p:nvPr/>
        </p:nvSpPr>
        <p:spPr>
          <a:xfrm>
            <a:off x="523865" y="449331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3"/>
            <a:ext cx="8096111"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君</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跳</a:t>
            </a:r>
            <a:r>
              <a:rPr lang="zh-CN" altLang="en-US" sz="2100" dirty="0">
                <a:latin typeface="Times New Roman" panose="02020603050405020304" pitchFamily="18" charset="0"/>
                <a:ea typeface="微软雅黑" panose="020B0503020204020204" pitchFamily="34" charset="-122"/>
              </a:rPr>
              <a:t>往助</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代指愚公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用于主谓之间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取消句子的</a:t>
            </a:r>
            <a:r>
              <a:rPr lang="zh-CN" altLang="en-US" sz="2100" dirty="0" smtClean="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残年余力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河曲</a:t>
            </a:r>
            <a:r>
              <a:rPr lang="zh-CN" altLang="en-US" sz="2100" dirty="0">
                <a:latin typeface="Times New Roman" panose="02020603050405020304" pitchFamily="18" charset="0"/>
                <a:ea typeface="微软雅黑" panose="020B0503020204020204" pitchFamily="34" charset="-122"/>
              </a:rPr>
              <a:t>智叟亡</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来</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吾与汝</a:t>
            </a:r>
            <a:r>
              <a:rPr lang="zh-CN" altLang="en-US" sz="2100" dirty="0">
                <a:solidFill>
                  <a:srgbClr val="FF00FF"/>
                </a:solidFill>
                <a:latin typeface="Times New Roman" panose="02020603050405020304" pitchFamily="18" charset="0"/>
                <a:ea typeface="微软雅黑" panose="020B0503020204020204" pitchFamily="34" charset="-122"/>
              </a:rPr>
              <a:t>毕</a:t>
            </a:r>
            <a:r>
              <a:rPr lang="zh-CN" altLang="en-US" sz="2100" dirty="0">
                <a:latin typeface="Times New Roman" panose="02020603050405020304" pitchFamily="18" charset="0"/>
                <a:ea typeface="微软雅黑" panose="020B0503020204020204" pitchFamily="34" charset="-122"/>
              </a:rPr>
              <a:t>力平险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副词作动词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吾与汝毕力平</a:t>
            </a:r>
            <a:r>
              <a:rPr lang="zh-CN" altLang="en-US" sz="2100" dirty="0">
                <a:solidFill>
                  <a:srgbClr val="FF00FF"/>
                </a:solidFill>
                <a:latin typeface="Times New Roman" panose="02020603050405020304" pitchFamily="18" charset="0"/>
                <a:ea typeface="微软雅黑" panose="020B0503020204020204" pitchFamily="34" charset="-122"/>
              </a:rPr>
              <a:t>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险峻的大山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箕畚</a:t>
            </a:r>
            <a:r>
              <a:rPr lang="zh-CN" altLang="en-US" sz="2100" dirty="0">
                <a:latin typeface="Times New Roman" panose="02020603050405020304" pitchFamily="18" charset="0"/>
                <a:ea typeface="微软雅黑" panose="020B0503020204020204" pitchFamily="34" charset="-122"/>
              </a:rPr>
              <a:t>运于渤海之尾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用箕畚装土</a:t>
            </a:r>
            <a:r>
              <a:rPr lang="zh-CN" altLang="en-US" sz="2100" dirty="0" smtClean="0">
                <a:latin typeface="Times New Roman" panose="02020603050405020304" pitchFamily="18" charset="0"/>
                <a:ea typeface="微软雅黑" panose="020B0503020204020204" pitchFamily="34" charset="-122"/>
              </a:rPr>
              <a:t>石</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05454"/>
            <a:ext cx="116058" cy="12128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1571" y="3113534"/>
            <a:ext cx="114488" cy="76123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6" y="201567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6" name="矩形 5"/>
          <p:cNvSpPr/>
          <p:nvPr/>
        </p:nvSpPr>
        <p:spPr>
          <a:xfrm>
            <a:off x="523865" y="329794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达于汉</a:t>
            </a:r>
            <a:r>
              <a:rPr lang="zh-CN" altLang="en-US" sz="2100" dirty="0">
                <a:solidFill>
                  <a:srgbClr val="FF00FF"/>
                </a:solidFill>
                <a:latin typeface="Times New Roman" panose="02020603050405020304" pitchFamily="18" charset="0"/>
                <a:ea typeface="微软雅黑" panose="020B0503020204020204" pitchFamily="34" charset="-122"/>
              </a:rPr>
              <a:t>阴</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指山的北面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水的南面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与“阳”相对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不见阳光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幽暗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昏暗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投</a:t>
            </a:r>
            <a:r>
              <a:rPr lang="zh-CN" altLang="en-US" sz="2100" dirty="0">
                <a:solidFill>
                  <a:srgbClr val="FF00FF"/>
                </a:solidFill>
                <a:latin typeface="Times New Roman" panose="02020603050405020304" pitchFamily="18" charset="0"/>
                <a:ea typeface="微软雅黑" panose="020B0503020204020204" pitchFamily="34" charset="-122"/>
              </a:rPr>
              <a:t>诸</a:t>
            </a:r>
            <a:r>
              <a:rPr lang="zh-CN" altLang="en-US" sz="2100" dirty="0">
                <a:latin typeface="Times New Roman" panose="02020603050405020304" pitchFamily="18" charset="0"/>
                <a:ea typeface="微软雅黑" panose="020B0503020204020204" pitchFamily="34" charset="-122"/>
              </a:rPr>
              <a:t>渤海之尾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相当于</a:t>
            </a:r>
            <a:r>
              <a:rPr lang="zh-CN" altLang="en-US" sz="2100" dirty="0" smtClean="0">
                <a:latin typeface="Times New Roman" panose="02020603050405020304" pitchFamily="18" charset="0"/>
                <a:ea typeface="微软雅黑" panose="020B0503020204020204" pitchFamily="34" charset="-122"/>
              </a:rPr>
              <a:t>“之于”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众</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许多</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曾不能毁山之一</a:t>
            </a:r>
            <a:r>
              <a:rPr lang="zh-CN" altLang="en-US" sz="2100" dirty="0">
                <a:solidFill>
                  <a:srgbClr val="FF00FF"/>
                </a:solidFill>
                <a:latin typeface="Times New Roman" panose="02020603050405020304" pitchFamily="18" charset="0"/>
                <a:ea typeface="微软雅黑" panose="020B0503020204020204" pitchFamily="34" charset="-122"/>
              </a:rPr>
              <a:t>毛</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指草木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动植物的皮上所生的丝状</a:t>
            </a:r>
            <a:r>
              <a:rPr lang="zh-CN" altLang="en-US" sz="2100" dirty="0" smtClean="0">
                <a:latin typeface="Times New Roman" panose="02020603050405020304" pitchFamily="18" charset="0"/>
                <a:ea typeface="微软雅黑" panose="020B0503020204020204" pitchFamily="34" charset="-122"/>
              </a:rPr>
              <a:t>物</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北山愚公者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年且九十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面山而居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北</a:t>
            </a:r>
            <a:r>
              <a:rPr lang="zh-CN" altLang="en-US" sz="2100" dirty="0">
                <a:solidFill>
                  <a:srgbClr val="FF00FF"/>
                </a:solidFill>
                <a:latin typeface="Times New Roman" panose="02020603050405020304" pitchFamily="18" charset="0"/>
                <a:ea typeface="微软雅黑" panose="020B0503020204020204" pitchFamily="34" charset="-122"/>
              </a:rPr>
              <a:t>山下面有个名叫愚公的人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年纪将近九十岁了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在山的正对面居住</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吾与汝毕力平险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和你们尽全力铲除险峻的大山</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以君之力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曾不能损魁父之丘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且焉置土石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凭</a:t>
            </a:r>
            <a:r>
              <a:rPr lang="zh-CN" altLang="en-US" sz="2100" dirty="0">
                <a:solidFill>
                  <a:srgbClr val="FF00FF"/>
                </a:solidFill>
                <a:latin typeface="Times New Roman" panose="02020603050405020304" pitchFamily="18" charset="0"/>
                <a:ea typeface="微软雅黑" panose="020B0503020204020204" pitchFamily="34" charset="-122"/>
              </a:rPr>
              <a:t>你的力气</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连魁父这样的小山丘都不能削减</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能把太行山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王屋山怎么样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况且往哪里放置土石呢</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邻人京城氏之孀妻有遗男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始龀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跳往助之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邻居</a:t>
            </a:r>
            <a:r>
              <a:rPr lang="zh-CN" altLang="en-US" sz="2100" dirty="0">
                <a:solidFill>
                  <a:srgbClr val="FF00FF"/>
                </a:solidFill>
                <a:latin typeface="Times New Roman" panose="02020603050405020304" pitchFamily="18" charset="0"/>
                <a:ea typeface="微软雅黑" panose="020B0503020204020204" pitchFamily="34" charset="-122"/>
              </a:rPr>
              <a:t>京城氏的寡妇有个孤儿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刚刚换牙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指七八岁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蹦蹦跳跳地去帮助他</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寒暑易节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始一反焉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冬</a:t>
            </a:r>
            <a:r>
              <a:rPr lang="zh-CN" altLang="en-US" sz="2100" dirty="0">
                <a:solidFill>
                  <a:srgbClr val="FF00FF"/>
                </a:solidFill>
                <a:latin typeface="Times New Roman" panose="02020603050405020304" pitchFamily="18" charset="0"/>
                <a:ea typeface="微软雅黑" panose="020B0503020204020204" pitchFamily="34" charset="-122"/>
              </a:rPr>
              <a:t>夏换季</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才往返一次</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甚矣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汝之不惠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也太不聪明了</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汝心之固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固不可彻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思想顽固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顽固到了不可改变的地步</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子子孙孙无穷匮也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而山不加增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何苦而不平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子子孙孙</a:t>
            </a:r>
            <a:r>
              <a:rPr lang="zh-CN" altLang="en-US" sz="2100" dirty="0">
                <a:solidFill>
                  <a:srgbClr val="FF00FF"/>
                </a:solidFill>
                <a:latin typeface="Times New Roman" panose="02020603050405020304" pitchFamily="18" charset="0"/>
                <a:ea typeface="微软雅黑" panose="020B0503020204020204" pitchFamily="34" charset="-122"/>
              </a:rPr>
              <a:t>无穷无尽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可是山却不会增高加大</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还担心挖不平吗</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66296"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交待了故事背景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王屋二山的面积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高度和地理位置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为下文移山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负山等情节作铺垫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写愚公决心移山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得到全家人的支持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并排除疑难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立即行动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写愚公驳斥智叟的错误观点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写天帝被愚公感动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移走二山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愚公的愿望终于实现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969385"/>
          </a:xfrm>
          <a:prstGeom prst="rect">
            <a:avLst/>
          </a:prstGeom>
        </p:spPr>
        <p:txBody>
          <a:bodyPr wrap="square">
            <a:spAutoFit/>
          </a:bodyPr>
          <a:lstStyle/>
          <a:p>
            <a:pPr indent="72009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人物</a:t>
            </a:r>
            <a:r>
              <a:rPr lang="zh-CN" altLang="en-US" sz="2100" b="1" dirty="0" smtClean="0">
                <a:latin typeface="Times New Roman" panose="02020603050405020304" pitchFamily="18" charset="0"/>
                <a:ea typeface="微软雅黑" panose="020B0503020204020204" pitchFamily="34" charset="-122"/>
              </a:rPr>
              <a:t>形象</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b="1" dirty="0" smtClean="0">
                <a:latin typeface="Times New Roman" panose="02020603050405020304" pitchFamily="18" charset="0"/>
                <a:ea typeface="微软雅黑" panose="020B0503020204020204" pitchFamily="34" charset="-122"/>
              </a:rPr>
              <a:t>愚公</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目光长远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是一个有远大理想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不惧怕任何困难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有坚强的意志和顽强的毅力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不怕吃苦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敢于斗争的令人尊敬的老人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b="1" dirty="0" smtClean="0">
                <a:latin typeface="Times New Roman" panose="02020603050405020304" pitchFamily="18" charset="0"/>
                <a:ea typeface="微软雅黑" panose="020B0503020204020204" pitchFamily="34" charset="-122"/>
              </a:rPr>
              <a:t>智</a:t>
            </a:r>
            <a:r>
              <a:rPr lang="zh-CN" altLang="en-US" sz="2100" b="1" dirty="0">
                <a:latin typeface="Times New Roman" panose="02020603050405020304" pitchFamily="18" charset="0"/>
                <a:ea typeface="微软雅黑" panose="020B0503020204020204" pitchFamily="34" charset="-122"/>
              </a:rPr>
              <a:t>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目光短浅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冷漠逃避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畏难而止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自作聪明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通过叙述愚公移山的故事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反映了我国古代劳动人民改造自然的伟大气魄和坚强毅力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也说明了要克服困难就必须下定决心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坚持奋斗的道理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52549"/>
            <a:ext cx="8077201"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结合甲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概括宋昭公“离国家失社稷”的原因</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谄谀者众”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无“法家拂士”</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01655" y="2534020"/>
            <a:ext cx="8108945" cy="235140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本题考查对文章内容的理解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乙文“由宋君观之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人君之所以离国家失社稷者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谄谀者众也”表明宋昭公认识到“离国家失社稷”的原因是说谄媚的话的人太多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甲文“入则无法家拂士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出则无敌国外患者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国恒亡”表明宋昭公“离国家失社稷”的原因是国内没有守法度的大臣和辅佐君主的贤士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501004"/>
            <a:ext cx="8071339"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15 </a:t>
            </a:r>
            <a:r>
              <a:rPr lang="zh-CN" altLang="en-US" sz="2100" b="1" dirty="0" smtClean="0">
                <a:latin typeface="Times New Roman" panose="02020603050405020304" pitchFamily="18" charset="0"/>
                <a:ea typeface="微软雅黑" panose="020B0503020204020204" pitchFamily="34" charset="-122"/>
              </a:rPr>
              <a:t>周</a:t>
            </a:r>
            <a:r>
              <a:rPr lang="zh-CN" altLang="en-US" sz="2100" b="1" dirty="0">
                <a:latin typeface="Times New Roman" panose="02020603050405020304" pitchFamily="18" charset="0"/>
                <a:ea typeface="微软雅黑" panose="020B0503020204020204" pitchFamily="34" charset="-122"/>
              </a:rPr>
              <a:t>亚夫军细柳</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匈奴大</a:t>
            </a:r>
            <a:r>
              <a:rPr lang="zh-CN" altLang="en-US" sz="2100" dirty="0">
                <a:solidFill>
                  <a:srgbClr val="FF00FF"/>
                </a:solidFill>
                <a:latin typeface="Times New Roman" panose="02020603050405020304" pitchFamily="18" charset="0"/>
                <a:ea typeface="微软雅黑" panose="020B0503020204020204" pitchFamily="34" charset="-122"/>
              </a:rPr>
              <a:t>入边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侵入边境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上自</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慰问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已而</a:t>
            </a:r>
            <a:r>
              <a:rPr lang="zh-CN" altLang="en-US" sz="2100" dirty="0">
                <a:latin typeface="Times New Roman" panose="02020603050405020304" pitchFamily="18" charset="0"/>
                <a:ea typeface="微软雅黑" panose="020B0503020204020204" pitchFamily="34" charset="-122"/>
              </a:rPr>
              <a:t>之细柳军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锐兵刃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这里指刀出鞘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彀</a:t>
            </a:r>
            <a:r>
              <a:rPr lang="zh-CN" altLang="en-US" sz="2100" dirty="0">
                <a:latin typeface="Times New Roman" panose="02020603050405020304" pitchFamily="18" charset="0"/>
                <a:ea typeface="微软雅黑" panose="020B0503020204020204" pitchFamily="34" charset="-122"/>
              </a:rPr>
              <a:t>弓弩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持满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把弓拉</a:t>
            </a:r>
            <a:r>
              <a:rPr lang="zh-CN" altLang="en-US" sz="2100" dirty="0" smtClean="0">
                <a:latin typeface="Times New Roman" panose="02020603050405020304" pitchFamily="18" charset="0"/>
                <a:ea typeface="微软雅黑" panose="020B0503020204020204" pitchFamily="34" charset="-122"/>
              </a:rPr>
              <a:t>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01004"/>
            <a:ext cx="8039687"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居</a:t>
            </a:r>
            <a:r>
              <a:rPr lang="zh-CN" altLang="en-US" sz="2100" dirty="0">
                <a:solidFill>
                  <a:srgbClr val="FF00FF"/>
                </a:solidFill>
                <a:latin typeface="Times New Roman" panose="02020603050405020304" pitchFamily="18" charset="0"/>
                <a:ea typeface="微软雅黑" panose="020B0503020204020204" pitchFamily="34" charset="-122"/>
              </a:rPr>
              <a:t>无何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亚夫乃传言开</a:t>
            </a:r>
            <a:r>
              <a:rPr lang="zh-CN" altLang="en-US" sz="2100" dirty="0">
                <a:solidFill>
                  <a:srgbClr val="FF00FF"/>
                </a:solidFill>
                <a:latin typeface="Times New Roman" panose="02020603050405020304" pitchFamily="18" charset="0"/>
                <a:ea typeface="微软雅黑" panose="020B0503020204020204" pitchFamily="34" charset="-122"/>
              </a:rPr>
              <a:t>壁</a:t>
            </a:r>
            <a:r>
              <a:rPr lang="zh-CN" altLang="en-US" sz="2100" dirty="0">
                <a:latin typeface="Times New Roman" panose="02020603050405020304" pitchFamily="18" charset="0"/>
                <a:ea typeface="微软雅黑" panose="020B0503020204020204" pitchFamily="34" charset="-122"/>
              </a:rPr>
              <a:t>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于是天子乃</a:t>
            </a:r>
            <a:r>
              <a:rPr lang="zh-CN" altLang="en-US" sz="2100" dirty="0">
                <a:solidFill>
                  <a:srgbClr val="FF00FF"/>
                </a:solidFill>
                <a:latin typeface="Times New Roman" panose="02020603050405020304" pitchFamily="18" charset="0"/>
                <a:ea typeface="微软雅黑" panose="020B0503020204020204" pitchFamily="34" charset="-122"/>
              </a:rPr>
              <a:t>按辔</a:t>
            </a:r>
            <a:r>
              <a:rPr lang="zh-CN" altLang="en-US" sz="2100" dirty="0">
                <a:latin typeface="Times New Roman" panose="02020603050405020304" pitchFamily="18" charset="0"/>
                <a:ea typeface="微软雅黑" panose="020B0503020204020204" pitchFamily="34" charset="-122"/>
              </a:rPr>
              <a:t>徐行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控制住车马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介胄之</a:t>
            </a:r>
            <a:r>
              <a:rPr lang="zh-CN" altLang="en-US" sz="2100" dirty="0">
                <a:solidFill>
                  <a:srgbClr val="FF00FF"/>
                </a:solidFill>
                <a:latin typeface="Times New Roman" panose="02020603050405020304" pitchFamily="18" charset="0"/>
                <a:ea typeface="微软雅黑" panose="020B0503020204020204" pitchFamily="34" charset="-122"/>
              </a:rPr>
              <a:t>士</a:t>
            </a:r>
            <a:r>
              <a:rPr lang="zh-CN" altLang="en-US" sz="2100" dirty="0">
                <a:latin typeface="Times New Roman" panose="02020603050405020304" pitchFamily="18" charset="0"/>
                <a:ea typeface="微软雅黑" panose="020B0503020204020204" pitchFamily="34" charset="-122"/>
              </a:rPr>
              <a:t>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曩</a:t>
            </a:r>
            <a:r>
              <a:rPr lang="zh-CN" altLang="en-US" sz="2100" dirty="0">
                <a:latin typeface="Times New Roman" panose="02020603050405020304" pitchFamily="18" charset="0"/>
                <a:ea typeface="微软雅黑" panose="020B0503020204020204" pitchFamily="34" charset="-122"/>
              </a:rPr>
              <a:t>者霸上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其将</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可袭而虏也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一定</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08556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军士吏</a:t>
            </a:r>
            <a:r>
              <a:rPr lang="zh-CN" altLang="en-US" sz="2100" dirty="0">
                <a:solidFill>
                  <a:srgbClr val="FF00FF"/>
                </a:solidFill>
                <a:latin typeface="Times New Roman" panose="02020603050405020304" pitchFamily="18" charset="0"/>
                <a:ea typeface="微软雅黑" panose="020B0503020204020204" pitchFamily="34" charset="-122"/>
              </a:rPr>
              <a:t>被</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被”同“披”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改容</a:t>
            </a:r>
            <a:r>
              <a:rPr lang="zh-CN" altLang="en-US" sz="2100" dirty="0">
                <a:solidFill>
                  <a:srgbClr val="FF00FF"/>
                </a:solidFill>
                <a:latin typeface="Times New Roman" panose="02020603050405020304" pitchFamily="18" charset="0"/>
                <a:ea typeface="微软雅黑" panose="020B0503020204020204" pitchFamily="34" charset="-122"/>
              </a:rPr>
              <a:t>式</a:t>
            </a:r>
            <a:r>
              <a:rPr lang="zh-CN" altLang="en-US" sz="2100" dirty="0">
                <a:latin typeface="Times New Roman" panose="02020603050405020304" pitchFamily="18" charset="0"/>
                <a:ea typeface="微软雅黑" panose="020B0503020204020204" pitchFamily="34" charset="-122"/>
              </a:rPr>
              <a:t>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式”同“轼”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车前横木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这里用作动词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指扶</a:t>
            </a:r>
            <a:r>
              <a:rPr lang="zh-CN" altLang="en-US" sz="2100" dirty="0" smtClean="0">
                <a:latin typeface="Times New Roman" panose="02020603050405020304" pitchFamily="18" charset="0"/>
                <a:ea typeface="微软雅黑" panose="020B0503020204020204" pitchFamily="34" charset="-122"/>
              </a:rPr>
              <a:t>轼</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一词多义</a:t>
            </a:r>
            <a:endParaRPr lang="zh-CN" altLang="en-US"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备胡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表目的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军礼见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周</a:t>
            </a:r>
            <a:r>
              <a:rPr lang="zh-CN" altLang="en-US" sz="2100" dirty="0">
                <a:latin typeface="Times New Roman" panose="02020603050405020304" pitchFamily="18" charset="0"/>
                <a:ea typeface="微软雅黑" panose="020B0503020204020204" pitchFamily="34" charset="-122"/>
              </a:rPr>
              <a:t>亚夫</a:t>
            </a:r>
            <a:r>
              <a:rPr lang="zh-CN" altLang="en-US" sz="2100" dirty="0">
                <a:solidFill>
                  <a:srgbClr val="FF00FF"/>
                </a:solidFill>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细柳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自劳</a:t>
            </a:r>
            <a:r>
              <a:rPr lang="zh-CN" altLang="en-US" sz="2100" dirty="0">
                <a:solidFill>
                  <a:srgbClr val="FF00FF"/>
                </a:solidFill>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霸上及棘门</a:t>
            </a:r>
            <a:r>
              <a:rPr lang="zh-CN" altLang="en-US" sz="2100" dirty="0">
                <a:solidFill>
                  <a:srgbClr val="FF00FF"/>
                </a:solidFill>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军营</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68597" y="359636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矩形 3"/>
          <p:cNvSpPr/>
          <p:nvPr/>
        </p:nvSpPr>
        <p:spPr>
          <a:xfrm>
            <a:off x="523867" y="374832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5" name="左大括号 4"/>
          <p:cNvSpPr/>
          <p:nvPr/>
        </p:nvSpPr>
        <p:spPr>
          <a:xfrm>
            <a:off x="1269976" y="4553120"/>
            <a:ext cx="114679" cy="114693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45803" y="493037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军</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511555"/>
            <a:ext cx="811721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以宗正刘礼</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担任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闻天子</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已而</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称</a:t>
            </a:r>
            <a:r>
              <a:rPr lang="zh-CN" altLang="en-US" sz="2100" dirty="0">
                <a:latin typeface="Times New Roman" panose="02020603050405020304" pitchFamily="18" charset="0"/>
                <a:ea typeface="微软雅黑" panose="020B0503020204020204" pitchFamily="34" charset="-122"/>
              </a:rPr>
              <a:t>善者久</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补足音节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使持节诏将军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派遣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上乃使</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持节诏将军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使臣</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1" y="170776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50001" y="2653113"/>
            <a:ext cx="116058" cy="120055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23865" y="186245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7" name="矩形 6"/>
          <p:cNvSpPr/>
          <p:nvPr/>
        </p:nvSpPr>
        <p:spPr>
          <a:xfrm>
            <a:off x="523865" y="305718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8" name="左大括号 7"/>
          <p:cNvSpPr/>
          <p:nvPr/>
        </p:nvSpPr>
        <p:spPr>
          <a:xfrm>
            <a:off x="1250001" y="4100769"/>
            <a:ext cx="116058" cy="7235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矩形 8"/>
          <p:cNvSpPr/>
          <p:nvPr/>
        </p:nvSpPr>
        <p:spPr>
          <a:xfrm>
            <a:off x="523866" y="426634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使</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1004"/>
            <a:ext cx="8085560"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闻天子之</a:t>
            </a:r>
            <a:r>
              <a:rPr lang="zh-CN" altLang="en-US" sz="2100" dirty="0">
                <a:solidFill>
                  <a:srgbClr val="FF00FF"/>
                </a:solidFill>
                <a:latin typeface="Times New Roman" panose="02020603050405020304" pitchFamily="18" charset="0"/>
                <a:ea typeface="微软雅黑" panose="020B0503020204020204" pitchFamily="34" charset="-122"/>
              </a:rPr>
              <a:t>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皇帝发布的命令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上乃使使持节</a:t>
            </a:r>
            <a:r>
              <a:rPr lang="zh-CN" altLang="en-US" sz="2100" dirty="0">
                <a:solidFill>
                  <a:srgbClr val="FF00FF"/>
                </a:solidFill>
                <a:latin typeface="Times New Roman" panose="02020603050405020304" pitchFamily="18" charset="0"/>
                <a:ea typeface="微软雅黑" panose="020B0503020204020204" pitchFamily="34" charset="-122"/>
              </a:rPr>
              <a:t>诏</a:t>
            </a:r>
            <a:r>
              <a:rPr lang="zh-CN" altLang="en-US" sz="2100" dirty="0">
                <a:latin typeface="Times New Roman" panose="02020603050405020304" pitchFamily="18" charset="0"/>
                <a:ea typeface="微软雅黑" panose="020B0503020204020204" pitchFamily="34" charset="-122"/>
              </a:rPr>
              <a:t>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下诏书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将</a:t>
            </a:r>
            <a:r>
              <a:rPr lang="zh-CN" altLang="en-US" sz="2100" dirty="0">
                <a:latin typeface="Times New Roman" panose="02020603050405020304" pitchFamily="18" charset="0"/>
                <a:ea typeface="微软雅黑" panose="020B0503020204020204" pitchFamily="34" charset="-122"/>
              </a:rPr>
              <a:t>军</a:t>
            </a:r>
            <a:r>
              <a:rPr lang="zh-CN" altLang="en-US" sz="2100" dirty="0">
                <a:solidFill>
                  <a:srgbClr val="FF00FF"/>
                </a:solidFill>
                <a:latin typeface="Times New Roman" panose="02020603050405020304" pitchFamily="18" charset="0"/>
                <a:ea typeface="微软雅黑" panose="020B0503020204020204" pitchFamily="34" charset="-122"/>
              </a:rPr>
              <a:t>令</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中闻将军</a:t>
            </a:r>
            <a:r>
              <a:rPr lang="zh-CN" altLang="en-US" sz="2100" dirty="0">
                <a:solidFill>
                  <a:srgbClr val="FF00FF"/>
                </a:solidFill>
                <a:latin typeface="Times New Roman" panose="02020603050405020304" pitchFamily="18" charset="0"/>
                <a:ea typeface="微软雅黑" panose="020B0503020204020204" pitchFamily="34" charset="-122"/>
              </a:rPr>
              <a:t>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命令</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介胄</a:t>
            </a:r>
            <a:r>
              <a:rPr lang="zh-CN" altLang="en-US" sz="2100" dirty="0">
                <a:latin typeface="Times New Roman" panose="02020603050405020304" pitchFamily="18" charset="0"/>
                <a:ea typeface="微软雅黑" panose="020B0503020204020204" pitchFamily="34" charset="-122"/>
              </a:rPr>
              <a:t>之士不拜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披甲戴</a:t>
            </a:r>
            <a:r>
              <a:rPr lang="zh-CN" altLang="en-US" sz="2100" dirty="0" smtClean="0">
                <a:latin typeface="Times New Roman" panose="02020603050405020304" pitchFamily="18" charset="0"/>
                <a:ea typeface="微软雅黑" panose="020B0503020204020204" pitchFamily="34" charset="-122"/>
              </a:rPr>
              <a:t>盔</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9721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0001" y="2642563"/>
            <a:ext cx="116058" cy="79648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5" y="185190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诏</a:t>
            </a:r>
            <a:endParaRPr lang="zh-CN" altLang="en-US" sz="2100" dirty="0">
              <a:latin typeface="Times New Roman" panose="02020603050405020304" pitchFamily="18" charset="0"/>
            </a:endParaRPr>
          </a:p>
        </p:txBody>
      </p:sp>
      <p:sp>
        <p:nvSpPr>
          <p:cNvPr id="6" name="矩形 5"/>
          <p:cNvSpPr/>
          <p:nvPr/>
        </p:nvSpPr>
        <p:spPr>
          <a:xfrm>
            <a:off x="523864" y="284459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令</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1" y="1501004"/>
            <a:ext cx="8039686"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先驱</a:t>
            </a:r>
            <a:r>
              <a:rPr lang="zh-CN" altLang="en-US" sz="2100" dirty="0">
                <a:latin typeface="Times New Roman" panose="02020603050405020304" pitchFamily="18" charset="0"/>
                <a:ea typeface="微软雅黑" panose="020B0503020204020204" pitchFamily="34" charset="-122"/>
              </a:rPr>
              <a:t>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先行引导的人员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走在前面引导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于是上乃使使持</a:t>
            </a:r>
            <a:r>
              <a:rPr lang="zh-CN" altLang="en-US" sz="2100" dirty="0">
                <a:solidFill>
                  <a:srgbClr val="FF00FF"/>
                </a:solidFill>
                <a:latin typeface="Times New Roman" panose="02020603050405020304" pitchFamily="18" charset="0"/>
                <a:ea typeface="微软雅黑" panose="020B0503020204020204" pitchFamily="34" charset="-122"/>
              </a:rPr>
              <a:t>节</a:t>
            </a:r>
            <a:r>
              <a:rPr lang="zh-CN" altLang="en-US" sz="2100" dirty="0">
                <a:latin typeface="Times New Roman" panose="02020603050405020304" pitchFamily="18" charset="0"/>
                <a:ea typeface="微软雅黑" panose="020B0503020204020204" pitchFamily="34" charset="-122"/>
              </a:rPr>
              <a:t>诏将军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符节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皇帝派遣使者或调动军队的凭证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今义</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节日</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节约</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使人称</a:t>
            </a:r>
            <a:r>
              <a:rPr lang="zh-CN" altLang="en-US" sz="2100" dirty="0">
                <a:solidFill>
                  <a:srgbClr val="FF00FF"/>
                </a:solidFill>
                <a:latin typeface="Times New Roman" panose="02020603050405020304" pitchFamily="18" charset="0"/>
                <a:ea typeface="微软雅黑" panose="020B0503020204020204" pitchFamily="34" charset="-122"/>
              </a:rPr>
              <a:t>谢</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向人致意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问候</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无何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经过</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居住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至霸上及棘门军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直驰入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将以下骑送迎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到</a:t>
            </a:r>
            <a:r>
              <a:rPr lang="zh-CN" altLang="en-US" sz="2100" dirty="0">
                <a:solidFill>
                  <a:srgbClr val="FF00FF"/>
                </a:solidFill>
                <a:latin typeface="Times New Roman" panose="02020603050405020304" pitchFamily="18" charset="0"/>
                <a:ea typeface="微软雅黑" panose="020B0503020204020204" pitchFamily="34" charset="-122"/>
              </a:rPr>
              <a:t>了霸上和棘门的军营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皇帝的车队</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长驱直入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将军及其属下都骑着马送迎</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已而之细柳军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军士吏被甲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锐兵刃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彀弓弩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持满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不久</a:t>
            </a:r>
            <a:r>
              <a:rPr lang="zh-CN" altLang="en-US" sz="2100" dirty="0">
                <a:solidFill>
                  <a:srgbClr val="FF00FF"/>
                </a:solidFill>
                <a:latin typeface="Times New Roman" panose="02020603050405020304" pitchFamily="18" charset="0"/>
                <a:ea typeface="微软雅黑" panose="020B0503020204020204" pitchFamily="34" charset="-122"/>
              </a:rPr>
              <a:t>到了细柳军营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军中官兵都穿着盔甲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刀出鞘</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张开弓弩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把弓拉满</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将军亚夫持兵揖曰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介胄之士不拜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请以军礼见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将军</a:t>
            </a:r>
            <a:r>
              <a:rPr lang="zh-CN" altLang="en-US" sz="2100" dirty="0">
                <a:solidFill>
                  <a:srgbClr val="FF00FF"/>
                </a:solidFill>
                <a:latin typeface="Times New Roman" panose="02020603050405020304" pitchFamily="18" charset="0"/>
                <a:ea typeface="微软雅黑" panose="020B0503020204020204" pitchFamily="34" charset="-122"/>
              </a:rPr>
              <a:t>周亚夫手执兵器行礼说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穿戴着盔甲之将不行跪拜礼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请允许我用军礼参见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陛下</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天子为动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改容式车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使人称谢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皇帝敬劳将军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成礼而去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文</a:t>
            </a:r>
            <a:r>
              <a:rPr lang="zh-CN" altLang="en-US" sz="2100" dirty="0">
                <a:solidFill>
                  <a:srgbClr val="FF00FF"/>
                </a:solidFill>
                <a:latin typeface="Times New Roman" panose="02020603050405020304" pitchFamily="18" charset="0"/>
                <a:ea typeface="微软雅黑" panose="020B0503020204020204" pitchFamily="34" charset="-122"/>
              </a:rPr>
              <a:t>帝被他感动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表情严肃起来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扶着车前横木俯下身子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表示敬意</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并派人向周亚夫致意说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皇帝敬重地慰劳将军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劳军仪式完成后离开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曩者霸上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若儿戏耳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其将固可袭而虏也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先前</a:t>
            </a:r>
            <a:r>
              <a:rPr lang="zh-CN" altLang="en-US" sz="2100" dirty="0">
                <a:solidFill>
                  <a:srgbClr val="FF00FF"/>
                </a:solidFill>
                <a:latin typeface="Times New Roman" panose="02020603050405020304" pitchFamily="18" charset="0"/>
                <a:ea typeface="微软雅黑" panose="020B0503020204020204" pitchFamily="34" charset="-122"/>
              </a:rPr>
              <a:t>霸上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棘门的驻军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简直就像儿戏一样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他们的将军一定可以被偷袭并被敌人俘虏的</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交待边境的紧张形势和三支军队奉命驻守备战的情况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通过描写汉文帝慰问军队的场面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集中表现了周亚夫治军严明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刚正不阿的性格特点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写汉文帝深明大义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赞叹周亚夫“真将军”风范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6845" y="1581386"/>
            <a:ext cx="2182523" cy="610076"/>
            <a:chOff x="608" y="1180"/>
            <a:chExt cx="4885" cy="1281"/>
          </a:xfrm>
        </p:grpSpPr>
        <p:sp>
          <p:nvSpPr>
            <p:cNvPr id="3" name="矩形 2"/>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4" name="Group 7157"/>
            <p:cNvGrpSpPr/>
            <p:nvPr/>
          </p:nvGrpSpPr>
          <p:grpSpPr>
            <a:xfrm>
              <a:off x="608" y="1406"/>
              <a:ext cx="981" cy="894"/>
              <a:chOff x="0" y="0"/>
              <a:chExt cx="797914" cy="650026"/>
            </a:xfrm>
          </p:grpSpPr>
          <p:sp>
            <p:nvSpPr>
              <p:cNvPr id="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sp>
            <p:nvSpPr>
              <p:cNvPr id="1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latin typeface="Times New Roman" panose="02020603050405020304" pitchFamily="18" charset="0"/>
                </a:endParaRPr>
              </a:p>
            </p:txBody>
          </p:sp>
        </p:grpSp>
      </p:grpSp>
      <p:sp>
        <p:nvSpPr>
          <p:cNvPr id="17" name="矩形 16"/>
          <p:cNvSpPr/>
          <p:nvPr/>
        </p:nvSpPr>
        <p:spPr>
          <a:xfrm>
            <a:off x="523868" y="2144490"/>
            <a:ext cx="8086733" cy="3484245"/>
          </a:xfrm>
          <a:prstGeom prst="rect">
            <a:avLst/>
          </a:prstGeom>
        </p:spPr>
        <p:txBody>
          <a:bodyPr wrap="square">
            <a:spAutoFit/>
          </a:bodyPr>
          <a:lstStyle/>
          <a:p>
            <a:pPr indent="720090" algn="just" fontAlgn="auto">
              <a:lnSpc>
                <a:spcPct val="150000"/>
              </a:lnSpc>
            </a:pPr>
            <a:r>
              <a:rPr lang="zh-CN" altLang="en-US" sz="2100" dirty="0">
                <a:latin typeface="Times New Roman" panose="02020603050405020304" pitchFamily="18" charset="0"/>
                <a:ea typeface="微软雅黑" panose="020B0503020204020204" pitchFamily="34" charset="-122"/>
              </a:rPr>
              <a:t>文言文阅读是南充中考语文试题必考的知识点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其主要特点是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分值为</a:t>
            </a:r>
            <a:r>
              <a:rPr lang="en-US" altLang="zh-CN" sz="2100" dirty="0">
                <a:latin typeface="Times New Roman" panose="02020603050405020304" pitchFamily="18" charset="0"/>
                <a:ea typeface="微软雅黑" panose="020B0503020204020204" pitchFamily="34" charset="-122"/>
              </a:rPr>
              <a:t>10~12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采用比较阅读的命题形式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将课内文言文和课外文言阅读材料结合起来考查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主要从解释文言词语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翻译文言语句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辨析多义词的用法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理解文章内容和写法特点等角度进行考查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在中考复习阶段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我们一方面要加强文言词语的积累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对于每篇文言课文里的重要词语和句子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力争准确掌握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另一方面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我们要学会知识迁移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将文言词语的意义和用法运用到课外文言阅读材料的理解中去</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人物</a:t>
            </a:r>
            <a:r>
              <a:rPr lang="zh-CN" altLang="en-US" sz="2100" b="1" dirty="0" smtClean="0">
                <a:latin typeface="Times New Roman" panose="02020603050405020304" pitchFamily="18" charset="0"/>
                <a:ea typeface="微软雅黑" panose="020B0503020204020204" pitchFamily="34" charset="-122"/>
              </a:rPr>
              <a:t>形象</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周亚夫</a:t>
            </a:r>
            <a:r>
              <a:rPr lang="zh-CN" altLang="en-US" sz="2100" dirty="0">
                <a:latin typeface="Times New Roman" panose="02020603050405020304" pitchFamily="18" charset="0"/>
                <a:ea typeface="微软雅黑" panose="020B0503020204020204" pitchFamily="34" charset="-122"/>
              </a:rPr>
              <a:t>是一个治军严明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恪尽职守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刚正不阿的真将军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汉文帝</a:t>
            </a:r>
            <a:r>
              <a:rPr lang="zh-CN" altLang="en-US" sz="2100" dirty="0">
                <a:latin typeface="Times New Roman" panose="02020603050405020304" pitchFamily="18" charset="0"/>
                <a:ea typeface="微软雅黑" panose="020B0503020204020204" pitchFamily="34" charset="-122"/>
              </a:rPr>
              <a:t>是一个勤于政事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目光敏锐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重视人才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深明大义的皇帝</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通过描写汉文帝巡视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慰劳细柳营的场面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表现了周亚夫治军严明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忠于职守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堪当重任的“真将军”形象</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291330"/>
          </a:xfrm>
          <a:prstGeom prst="rect">
            <a:avLst/>
          </a:prstGeom>
        </p:spPr>
        <p:txBody>
          <a:bodyPr wrap="square">
            <a:spAutoFit/>
          </a:bodyPr>
          <a:lstStyle/>
          <a:p>
            <a:pPr algn="just">
              <a:lnSpc>
                <a:spcPct val="13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课文</a:t>
            </a:r>
            <a:r>
              <a:rPr lang="zh-CN" altLang="en-US" sz="2100" dirty="0">
                <a:latin typeface="Times New Roman" panose="02020603050405020304" pitchFamily="18" charset="0"/>
                <a:ea typeface="微软雅黑" panose="020B0503020204020204" pitchFamily="34" charset="-122"/>
              </a:rPr>
              <a:t>采用了正面描写与侧面描写相结合的手法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从不同方面对比衬托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刻画了周亚夫“真将军”的形象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文中正面描写的是周亚夫的言行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侧面描写的是霸上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棘门军的情况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细柳军的严明军纪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文帝的称赞等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三处对比体现在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一是文帝到前两处军营时畅通无阻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而在细柳营两次不得入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这突出了细柳军军纪严明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二是文帝在前两个军营“直驰入”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而在细柳营“不得驱驰”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只能“按辔徐行”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这表现了周亚夫治军有方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三是天子到前两处军营时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将以下骑送迎”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而周亚夫却“介胄之士不拜”“以军礼见”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通过这些描写与对比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作者刻画出了周亚夫的“真将军”形象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23868" y="1479351"/>
            <a:ext cx="8085560" cy="106045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八年级下</a:t>
            </a:r>
            <a:r>
              <a:rPr lang="zh-CN" altLang="en-US" sz="2100" b="1" dirty="0" smtClean="0">
                <a:latin typeface="Times New Roman" panose="02020603050405020304" pitchFamily="18" charset="0"/>
                <a:ea typeface="微软雅黑" panose="020B0503020204020204" pitchFamily="34" charset="-122"/>
              </a:rPr>
              <a:t>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16 </a:t>
            </a:r>
            <a:r>
              <a:rPr lang="zh-CN" altLang="en-US" sz="2100" b="1" dirty="0" smtClean="0">
                <a:latin typeface="Times New Roman" panose="02020603050405020304" pitchFamily="18" charset="0"/>
                <a:ea typeface="微软雅黑" panose="020B0503020204020204" pitchFamily="34" charset="-122"/>
              </a:rPr>
              <a:t>桃花源记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23868" y="2444012"/>
            <a:ext cx="808556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缘</a:t>
            </a:r>
            <a:r>
              <a:rPr lang="zh-CN" altLang="en-US" sz="2100" dirty="0">
                <a:latin typeface="Times New Roman" panose="02020603050405020304" pitchFamily="18" charset="0"/>
                <a:ea typeface="微软雅黑" panose="020B0503020204020204" pitchFamily="34" charset="-122"/>
              </a:rPr>
              <a:t>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沿着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落英</a:t>
            </a:r>
            <a:r>
              <a:rPr lang="zh-CN" altLang="en-US" sz="2100" dirty="0">
                <a:solidFill>
                  <a:srgbClr val="FF00FF"/>
                </a:solidFill>
                <a:latin typeface="Times New Roman" panose="02020603050405020304" pitchFamily="18" charset="0"/>
                <a:ea typeface="微软雅黑" panose="020B0503020204020204" pitchFamily="34" charset="-122"/>
              </a:rPr>
              <a:t>缤纷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繁多的样子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屋舍</a:t>
            </a:r>
            <a:r>
              <a:rPr lang="zh-CN" altLang="en-US" sz="2100" dirty="0">
                <a:solidFill>
                  <a:srgbClr val="FF00FF"/>
                </a:solidFill>
                <a:latin typeface="Times New Roman" panose="02020603050405020304" pitchFamily="18" charset="0"/>
                <a:ea typeface="微软雅黑" panose="020B0503020204020204" pitchFamily="34" charset="-122"/>
              </a:rPr>
              <a:t>俨然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整齐的样子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有良田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桑竹之</a:t>
            </a:r>
            <a:r>
              <a:rPr lang="zh-CN" altLang="en-US" sz="2100" dirty="0">
                <a:solidFill>
                  <a:srgbClr val="FF00FF"/>
                </a:solidFill>
                <a:latin typeface="Times New Roman" panose="02020603050405020304" pitchFamily="18" charset="0"/>
                <a:ea typeface="微软雅黑" panose="020B0503020204020204" pitchFamily="34" charset="-122"/>
              </a:rPr>
              <a:t>属</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类</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阡陌</a:t>
            </a:r>
            <a:r>
              <a:rPr lang="zh-CN" altLang="en-US" sz="2100" dirty="0">
                <a:latin typeface="Times New Roman" panose="02020603050405020304" pitchFamily="18" charset="0"/>
                <a:ea typeface="微软雅黑" panose="020B0503020204020204" pitchFamily="34" charset="-122"/>
              </a:rPr>
              <a:t>交通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田间</a:t>
            </a:r>
            <a:r>
              <a:rPr lang="zh-CN" altLang="en-US" sz="2100" dirty="0" smtClean="0">
                <a:latin typeface="Times New Roman" panose="02020603050405020304" pitchFamily="18" charset="0"/>
                <a:ea typeface="微软雅黑" panose="020B0503020204020204" pitchFamily="34" charset="-122"/>
              </a:rPr>
              <a:t>小路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89244"/>
            <a:ext cx="8071340"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悉</a:t>
            </a:r>
            <a:r>
              <a:rPr lang="zh-CN" altLang="en-US" sz="2100" dirty="0">
                <a:latin typeface="Times New Roman" panose="02020603050405020304" pitchFamily="18" charset="0"/>
                <a:ea typeface="微软雅黑" panose="020B0503020204020204" pitchFamily="34" charset="-122"/>
              </a:rPr>
              <a:t>如外人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都</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黄发垂髫</a:t>
            </a:r>
            <a:r>
              <a:rPr lang="en-US" altLang="zh-CN" sz="2100" dirty="0">
                <a:solidFill>
                  <a:srgbClr val="E44B42"/>
                </a:solidFill>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黄发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旧说是长寿的特征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用来指老人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垂髫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垂下来的头发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用来指小孩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答之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详细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solidFill>
                  <a:srgbClr val="FF00FF"/>
                </a:solidFill>
                <a:latin typeface="Times New Roman" panose="02020603050405020304" pitchFamily="18" charset="0"/>
                <a:ea typeface="微软雅黑" panose="020B0503020204020204" pitchFamily="34" charset="-122"/>
              </a:rPr>
              <a:t>咸</a:t>
            </a:r>
            <a:r>
              <a:rPr lang="zh-CN" altLang="en-US" sz="2100" dirty="0">
                <a:latin typeface="Times New Roman" panose="02020603050405020304" pitchFamily="18" charset="0"/>
                <a:ea typeface="微软雅黑" panose="020B0503020204020204" pitchFamily="34" charset="-122"/>
              </a:rPr>
              <a:t>来问</a:t>
            </a:r>
            <a:r>
              <a:rPr lang="zh-CN" altLang="en-US" sz="2100" dirty="0">
                <a:solidFill>
                  <a:srgbClr val="FF00FF"/>
                </a:solidFill>
                <a:latin typeface="Times New Roman" panose="02020603050405020304" pitchFamily="18" charset="0"/>
                <a:ea typeface="微软雅黑" panose="020B0503020204020204" pitchFamily="34" charset="-122"/>
              </a:rPr>
              <a:t>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便扶</a:t>
            </a:r>
            <a:r>
              <a:rPr lang="zh-CN" altLang="en-US" sz="2100" dirty="0">
                <a:solidFill>
                  <a:srgbClr val="FF00FF"/>
                </a:solidFill>
                <a:latin typeface="Times New Roman" panose="02020603050405020304" pitchFamily="18" charset="0"/>
                <a:ea typeface="微软雅黑" panose="020B0503020204020204" pitchFamily="34" charset="-122"/>
              </a:rPr>
              <a:t>向</a:t>
            </a:r>
            <a:r>
              <a:rPr lang="zh-CN" altLang="en-US" sz="2100" dirty="0">
                <a:latin typeface="Times New Roman" panose="02020603050405020304" pitchFamily="18" charset="0"/>
                <a:ea typeface="微软雅黑" panose="020B0503020204020204" pitchFamily="34" charset="-122"/>
              </a:rPr>
              <a:t>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先前的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solidFill>
                  <a:srgbClr val="FF00FF"/>
                </a:solidFill>
                <a:latin typeface="Times New Roman" panose="02020603050405020304" pitchFamily="18" charset="0"/>
                <a:ea typeface="微软雅黑" panose="020B0503020204020204" pitchFamily="34" charset="-122"/>
              </a:rPr>
              <a:t>诣</a:t>
            </a:r>
            <a:r>
              <a:rPr lang="zh-CN" altLang="en-US" sz="2100" dirty="0">
                <a:latin typeface="Times New Roman" panose="02020603050405020304" pitchFamily="18" charset="0"/>
                <a:ea typeface="微软雅黑" panose="020B0503020204020204" pitchFamily="34" charset="-122"/>
              </a:rPr>
              <a:t>太守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拜访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欣然</a:t>
            </a:r>
            <a:r>
              <a:rPr lang="zh-CN" altLang="en-US" sz="2100" dirty="0">
                <a:solidFill>
                  <a:srgbClr val="FF00FF"/>
                </a:solidFill>
                <a:latin typeface="Times New Roman" panose="02020603050405020304" pitchFamily="18" charset="0"/>
                <a:ea typeface="微软雅黑" panose="020B0503020204020204" pitchFamily="34" charset="-122"/>
              </a:rPr>
              <a:t>规</a:t>
            </a:r>
            <a:r>
              <a:rPr lang="zh-CN" altLang="en-US" sz="2100" dirty="0">
                <a:latin typeface="Times New Roman" panose="02020603050405020304" pitchFamily="18" charset="0"/>
                <a:ea typeface="微软雅黑" panose="020B0503020204020204" pitchFamily="34" charset="-122"/>
              </a:rPr>
              <a:t>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打算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计划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后遂无</a:t>
            </a:r>
            <a:r>
              <a:rPr lang="zh-CN" altLang="en-US" sz="2100" dirty="0">
                <a:solidFill>
                  <a:srgbClr val="FF00FF"/>
                </a:solidFill>
                <a:latin typeface="Times New Roman" panose="02020603050405020304" pitchFamily="18" charset="0"/>
                <a:ea typeface="微软雅黑" panose="020B0503020204020204" pitchFamily="34" charset="-122"/>
              </a:rPr>
              <a:t>问津</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询问渡口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这里是“访求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探求”的</a:t>
            </a:r>
            <a:r>
              <a:rPr lang="zh-CN" altLang="en-US" sz="2100" dirty="0" smtClean="0">
                <a:latin typeface="Times New Roman" panose="02020603050405020304" pitchFamily="18" charset="0"/>
                <a:ea typeface="微软雅黑" panose="020B0503020204020204" pitchFamily="34" charset="-122"/>
              </a:rPr>
              <a:t>意思</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5727"/>
            <a:ext cx="8085560" cy="4453890"/>
          </a:xfrm>
          <a:prstGeom prst="rect">
            <a:avLst/>
          </a:prstGeom>
        </p:spPr>
        <p:txBody>
          <a:bodyPr wrap="square">
            <a:spAutoFit/>
          </a:bodyPr>
          <a:lstStyle/>
          <a:p>
            <a:pPr>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要</a:t>
            </a:r>
            <a:r>
              <a:rPr lang="zh-CN" altLang="en-US" sz="2100" dirty="0">
                <a:latin typeface="Times New Roman" panose="02020603050405020304" pitchFamily="18" charset="0"/>
                <a:ea typeface="微软雅黑" panose="020B0503020204020204" pitchFamily="34" charset="-122"/>
              </a:rPr>
              <a:t>还家：</a:t>
            </a:r>
            <a:r>
              <a:rPr lang="zh-CN" altLang="en-US" sz="2100" u="sng" dirty="0">
                <a:latin typeface="Times New Roman" panose="02020603050405020304" pitchFamily="18" charset="0"/>
                <a:ea typeface="微软雅黑" panose="020B0503020204020204" pitchFamily="34" charset="-122"/>
              </a:rPr>
              <a:t>“要”</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“邀”</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邀请</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船：舍弃，丢弃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屋</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俨然：房屋，客舍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处处</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之：动词，做记号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寻向所</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：名词，</a:t>
            </a:r>
            <a:r>
              <a:rPr lang="zh-CN" altLang="en-US" sz="2100" dirty="0" smtClean="0">
                <a:latin typeface="Times New Roman" panose="02020603050405020304" pitchFamily="18" charset="0"/>
                <a:ea typeface="微软雅黑" panose="020B0503020204020204" pitchFamily="34" charset="-122"/>
              </a:rPr>
              <a:t>标记</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寻</a:t>
            </a:r>
            <a:r>
              <a:rPr lang="zh-CN" altLang="en-US" sz="2100" dirty="0">
                <a:latin typeface="Times New Roman" panose="02020603050405020304" pitchFamily="18" charset="0"/>
                <a:ea typeface="微软雅黑" panose="020B0503020204020204" pitchFamily="34" charset="-122"/>
              </a:rPr>
              <a:t>向所志：寻找</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未果，</a:t>
            </a:r>
            <a:r>
              <a:rPr lang="zh-CN" altLang="en-US" sz="2100" dirty="0">
                <a:solidFill>
                  <a:srgbClr val="FF00FF"/>
                </a:solidFill>
                <a:latin typeface="Times New Roman" panose="02020603050405020304" pitchFamily="18" charset="0"/>
                <a:ea typeface="微软雅黑" panose="020B0503020204020204" pitchFamily="34" charset="-122"/>
              </a:rPr>
              <a:t>寻</a:t>
            </a:r>
            <a:r>
              <a:rPr lang="zh-CN" altLang="en-US" sz="2100" dirty="0">
                <a:latin typeface="Times New Roman" panose="02020603050405020304" pitchFamily="18" charset="0"/>
                <a:ea typeface="微软雅黑" panose="020B0503020204020204" pitchFamily="34" charset="-122"/>
              </a:rPr>
              <a:t>病终：随即，</a:t>
            </a:r>
            <a:r>
              <a:rPr lang="zh-CN" altLang="en-US" sz="2100" dirty="0" smtClean="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717940" y="40775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717940" y="314388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17940" y="50035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328512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）舍</a:t>
            </a:r>
            <a:endParaRPr lang="zh-CN" altLang="en-US" sz="2100" dirty="0">
              <a:latin typeface="Times New Roman" panose="02020603050405020304" pitchFamily="18" charset="0"/>
            </a:endParaRPr>
          </a:p>
        </p:txBody>
      </p:sp>
      <p:sp>
        <p:nvSpPr>
          <p:cNvPr id="10" name="矩形 9"/>
          <p:cNvSpPr/>
          <p:nvPr/>
        </p:nvSpPr>
        <p:spPr>
          <a:xfrm>
            <a:off x="523867" y="421497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）志</a:t>
            </a:r>
            <a:endParaRPr lang="zh-CN" altLang="en-US" sz="2100" dirty="0">
              <a:latin typeface="Times New Roman" panose="02020603050405020304" pitchFamily="18" charset="0"/>
            </a:endParaRPr>
          </a:p>
        </p:txBody>
      </p:sp>
      <p:sp>
        <p:nvSpPr>
          <p:cNvPr id="11" name="矩形 10"/>
          <p:cNvSpPr/>
          <p:nvPr/>
        </p:nvSpPr>
        <p:spPr>
          <a:xfrm>
            <a:off x="523867" y="516050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）寻</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3862"/>
            <a:ext cx="8096111" cy="3969385"/>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与外人间隔：于是、就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迷，不复得路：竟然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其中往来种</a:t>
            </a:r>
            <a:r>
              <a:rPr lang="zh-CN" altLang="en-US" sz="2100" dirty="0">
                <a:solidFill>
                  <a:srgbClr val="FF00FF"/>
                </a:solidFill>
                <a:latin typeface="Times New Roman" panose="02020603050405020304" pitchFamily="18" charset="0"/>
                <a:ea typeface="微软雅黑" panose="020B0503020204020204" pitchFamily="34" charset="-122"/>
              </a:rPr>
              <a:t>作</a:t>
            </a:r>
            <a:r>
              <a:rPr lang="zh-CN" altLang="en-US" sz="2100" dirty="0">
                <a:latin typeface="Times New Roman" panose="02020603050405020304" pitchFamily="18" charset="0"/>
                <a:ea typeface="微软雅黑" panose="020B0503020204020204" pitchFamily="34" charset="-122"/>
              </a:rPr>
              <a:t>：劳作</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设酒杀鸡</a:t>
            </a:r>
            <a:r>
              <a:rPr lang="zh-CN" altLang="en-US" sz="2100" dirty="0">
                <a:solidFill>
                  <a:srgbClr val="FF00FF"/>
                </a:solidFill>
                <a:latin typeface="Times New Roman" panose="02020603050405020304" pitchFamily="18" charset="0"/>
                <a:ea typeface="微软雅黑" panose="020B0503020204020204" pitchFamily="34" charset="-122"/>
              </a:rPr>
              <a:t>作</a:t>
            </a:r>
            <a:r>
              <a:rPr lang="zh-CN" altLang="en-US" sz="2100" dirty="0">
                <a:latin typeface="Times New Roman" panose="02020603050405020304" pitchFamily="18" charset="0"/>
                <a:ea typeface="微软雅黑" panose="020B0503020204020204" pitchFamily="34" charset="-122"/>
              </a:rPr>
              <a:t>食：作为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此人一一</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具言所闻：对、向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武陵人捕鱼</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业：作为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大惊：于是，就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不知有汉：竟然，居然</a:t>
            </a:r>
            <a:endParaRPr lang="zh-CN" altLang="en-US" sz="2100" dirty="0">
              <a:latin typeface="Times New Roman" panose="02020603050405020304" pitchFamily="18" charset="0"/>
              <a:ea typeface="微软雅黑" panose="020B0503020204020204" pitchFamily="34" charset="-122"/>
            </a:endParaRPr>
          </a:p>
        </p:txBody>
      </p:sp>
      <p:sp>
        <p:nvSpPr>
          <p:cNvPr id="9" name="左大括号 8"/>
          <p:cNvSpPr/>
          <p:nvPr/>
        </p:nvSpPr>
        <p:spPr>
          <a:xfrm>
            <a:off x="1717940" y="168298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17940" y="358165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17940" y="264799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17940" y="453090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矩形 3"/>
          <p:cNvSpPr/>
          <p:nvPr/>
        </p:nvSpPr>
        <p:spPr>
          <a:xfrm>
            <a:off x="523869" y="183990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）遂</a:t>
            </a:r>
            <a:endParaRPr lang="zh-CN" altLang="en-US" sz="2100" dirty="0">
              <a:latin typeface="Times New Roman" panose="02020603050405020304" pitchFamily="18" charset="0"/>
            </a:endParaRPr>
          </a:p>
        </p:txBody>
      </p:sp>
      <p:sp>
        <p:nvSpPr>
          <p:cNvPr id="13" name="矩形 12"/>
          <p:cNvSpPr/>
          <p:nvPr/>
        </p:nvSpPr>
        <p:spPr>
          <a:xfrm>
            <a:off x="523868" y="278923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）作</a:t>
            </a:r>
            <a:endParaRPr lang="zh-CN" altLang="en-US" sz="2100" dirty="0">
              <a:latin typeface="Times New Roman" panose="02020603050405020304" pitchFamily="18" charset="0"/>
            </a:endParaRPr>
          </a:p>
        </p:txBody>
      </p:sp>
      <p:sp>
        <p:nvSpPr>
          <p:cNvPr id="14" name="矩形 13"/>
          <p:cNvSpPr/>
          <p:nvPr/>
        </p:nvSpPr>
        <p:spPr>
          <a:xfrm>
            <a:off x="523867" y="373857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15" name="矩形 14"/>
          <p:cNvSpPr/>
          <p:nvPr/>
        </p:nvSpPr>
        <p:spPr>
          <a:xfrm>
            <a:off x="523867" y="468782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）乃</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485727"/>
            <a:ext cx="8018585"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）渔人甚</a:t>
            </a:r>
            <a:r>
              <a:rPr lang="zh-CN" altLang="en-US" sz="2100" dirty="0">
                <a:solidFill>
                  <a:srgbClr val="FF00FF"/>
                </a:solidFill>
                <a:latin typeface="Times New Roman" panose="02020603050405020304" pitchFamily="18" charset="0"/>
                <a:ea typeface="微软雅黑" panose="020B0503020204020204" pitchFamily="34" charset="-122"/>
              </a:rPr>
              <a:t>异</a:t>
            </a:r>
            <a:r>
              <a:rPr lang="zh-CN" altLang="en-US" sz="2100" dirty="0">
                <a:latin typeface="Times New Roman" panose="02020603050405020304" pitchFamily="18" charset="0"/>
                <a:ea typeface="微软雅黑" panose="020B0503020204020204" pitchFamily="34" charset="-122"/>
              </a:rPr>
              <a:t>之：形容词的意动用法，对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感到惊异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）复</a:t>
            </a:r>
            <a:r>
              <a:rPr lang="zh-CN" altLang="en-US" sz="2100" dirty="0">
                <a:solidFill>
                  <a:srgbClr val="FF00FF"/>
                </a:solidFill>
                <a:latin typeface="Times New Roman" panose="02020603050405020304" pitchFamily="18" charset="0"/>
                <a:ea typeface="微软雅黑" panose="020B0503020204020204" pitchFamily="34" charset="-122"/>
              </a:rPr>
              <a:t>前</a:t>
            </a:r>
            <a:r>
              <a:rPr lang="zh-CN" altLang="en-US" sz="2100" dirty="0">
                <a:latin typeface="Times New Roman" panose="02020603050405020304" pitchFamily="18" charset="0"/>
                <a:ea typeface="微软雅黑" panose="020B0503020204020204" pitchFamily="34" charset="-122"/>
              </a:rPr>
              <a:t>行：方位名词作状语，向前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）欲</a:t>
            </a:r>
            <a:r>
              <a:rPr lang="zh-CN" altLang="en-US" sz="2100" dirty="0">
                <a:solidFill>
                  <a:srgbClr val="FF00FF"/>
                </a:solidFill>
                <a:latin typeface="Times New Roman" panose="02020603050405020304" pitchFamily="18" charset="0"/>
                <a:ea typeface="微软雅黑" panose="020B0503020204020204" pitchFamily="34" charset="-122"/>
              </a:rPr>
              <a:t>穷</a:t>
            </a:r>
            <a:r>
              <a:rPr lang="zh-CN" altLang="en-US" sz="2100" dirty="0">
                <a:latin typeface="Times New Roman" panose="02020603050405020304" pitchFamily="18" charset="0"/>
                <a:ea typeface="微软雅黑" panose="020B0503020204020204" pitchFamily="34" charset="-122"/>
              </a:rPr>
              <a:t>其林：形容词作动词，走到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）林</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水源：形容词作动词，消失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）此中人</a:t>
            </a:r>
            <a:r>
              <a:rPr lang="zh-CN" altLang="en-US" sz="2100" dirty="0">
                <a:solidFill>
                  <a:srgbClr val="FF00FF"/>
                </a:solidFill>
                <a:latin typeface="Times New Roman" panose="02020603050405020304" pitchFamily="18" charset="0"/>
                <a:ea typeface="微软雅黑" panose="020B0503020204020204" pitchFamily="34" charset="-122"/>
              </a:rPr>
              <a:t>语</a:t>
            </a:r>
            <a:r>
              <a:rPr lang="zh-CN" altLang="en-US" sz="2100" dirty="0">
                <a:latin typeface="Times New Roman" panose="02020603050405020304" pitchFamily="18" charset="0"/>
                <a:ea typeface="微软雅黑" panose="020B0503020204020204" pitchFamily="34" charset="-122"/>
              </a:rPr>
              <a:t>云：名词作动词，告诉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）处处</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之：名词作动词，做记号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）未</a:t>
            </a:r>
            <a:r>
              <a:rPr lang="zh-CN" altLang="en-US" sz="2100" dirty="0">
                <a:solidFill>
                  <a:srgbClr val="FF00FF"/>
                </a:solidFill>
                <a:latin typeface="Times New Roman" panose="02020603050405020304" pitchFamily="18" charset="0"/>
                <a:ea typeface="微软雅黑" panose="020B0503020204020204" pitchFamily="34" charset="-122"/>
              </a:rPr>
              <a:t>果</a:t>
            </a:r>
            <a:r>
              <a:rPr lang="zh-CN" altLang="en-US" sz="2100" dirty="0">
                <a:latin typeface="Times New Roman" panose="02020603050405020304" pitchFamily="18" charset="0"/>
                <a:ea typeface="微软雅黑" panose="020B0503020204020204" pitchFamily="34" charset="-122"/>
              </a:rPr>
              <a:t>，寻病终：名词作动词，实现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3389"/>
            <a:ext cx="810299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）芳草</a:t>
            </a:r>
            <a:r>
              <a:rPr lang="zh-CN" altLang="en-US" sz="2100" dirty="0">
                <a:solidFill>
                  <a:srgbClr val="FF00FF"/>
                </a:solidFill>
                <a:latin typeface="Times New Roman" panose="02020603050405020304" pitchFamily="18" charset="0"/>
                <a:ea typeface="微软雅黑" panose="020B0503020204020204" pitchFamily="34" charset="-122"/>
              </a:rPr>
              <a:t>鲜美</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古义：新鲜美好</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今义：食物的滋味好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仿佛</a:t>
            </a:r>
            <a:r>
              <a:rPr lang="zh-CN" altLang="en-US" sz="2100" dirty="0">
                <a:latin typeface="Times New Roman" panose="02020603050405020304" pitchFamily="18" charset="0"/>
                <a:ea typeface="微软雅黑" panose="020B0503020204020204" pitchFamily="34" charset="-122"/>
              </a:rPr>
              <a:t>若有光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古义：隐隐约约，形容看不真切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今义：好像，似乎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）阡陌</a:t>
            </a:r>
            <a:r>
              <a:rPr lang="zh-CN" altLang="en-US" sz="2100" dirty="0">
                <a:solidFill>
                  <a:srgbClr val="FF00FF"/>
                </a:solidFill>
                <a:latin typeface="Times New Roman" panose="02020603050405020304" pitchFamily="18" charset="0"/>
                <a:ea typeface="微软雅黑" panose="020B0503020204020204" pitchFamily="34" charset="-122"/>
              </a:rPr>
              <a:t>交通</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古义：交错相通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今义：运输事业</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852"/>
            <a:ext cx="8092440"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）率</a:t>
            </a:r>
            <a:r>
              <a:rPr lang="zh-CN" altLang="en-US" sz="2100" dirty="0">
                <a:solidFill>
                  <a:srgbClr val="FF00FF"/>
                </a:solidFill>
                <a:latin typeface="Times New Roman" panose="02020603050405020304" pitchFamily="18" charset="0"/>
                <a:ea typeface="微软雅黑" panose="020B0503020204020204" pitchFamily="34" charset="-122"/>
              </a:rPr>
              <a:t>妻子</a:t>
            </a:r>
            <a:r>
              <a:rPr lang="zh-CN" altLang="en-US" sz="2100" dirty="0">
                <a:latin typeface="Times New Roman" panose="02020603050405020304" pitchFamily="18" charset="0"/>
                <a:ea typeface="微软雅黑" panose="020B0503020204020204" pitchFamily="34" charset="-122"/>
              </a:rPr>
              <a:t>邑人来此绝境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古义：妻子儿女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今义：对已婚男子配偶的称呼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）率妻子邑人来此</a:t>
            </a:r>
            <a:r>
              <a:rPr lang="zh-CN" altLang="en-US" sz="2100" dirty="0">
                <a:solidFill>
                  <a:srgbClr val="FF00FF"/>
                </a:solidFill>
                <a:latin typeface="Times New Roman" panose="02020603050405020304" pitchFamily="18" charset="0"/>
                <a:ea typeface="微软雅黑" panose="020B0503020204020204" pitchFamily="34" charset="-122"/>
              </a:rPr>
              <a:t>绝境</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古义：与人世隔绝的地方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今义：没有出路的困境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无论</a:t>
            </a:r>
            <a:r>
              <a:rPr lang="zh-CN" altLang="en-US" sz="2100" dirty="0">
                <a:latin typeface="Times New Roman" panose="02020603050405020304" pitchFamily="18" charset="0"/>
                <a:ea typeface="微软雅黑" panose="020B0503020204020204" pitchFamily="34" charset="-122"/>
              </a:rPr>
              <a:t>魏晋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古义：不要说，更不必说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今义：表示条件关系的关联词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6" y="1501867"/>
            <a:ext cx="8113543"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）余人各复</a:t>
            </a:r>
            <a:r>
              <a:rPr lang="zh-CN" altLang="en-US" sz="2100" dirty="0">
                <a:solidFill>
                  <a:srgbClr val="FF00FF"/>
                </a:solidFill>
                <a:latin typeface="Times New Roman" panose="02020603050405020304" pitchFamily="18" charset="0"/>
                <a:ea typeface="微软雅黑" panose="020B0503020204020204" pitchFamily="34" charset="-122"/>
              </a:rPr>
              <a:t>延</a:t>
            </a:r>
            <a:r>
              <a:rPr lang="zh-CN" altLang="en-US" sz="2100" dirty="0">
                <a:latin typeface="Times New Roman" panose="02020603050405020304" pitchFamily="18" charset="0"/>
                <a:ea typeface="微软雅黑" panose="020B0503020204020204" pitchFamily="34" charset="-122"/>
              </a:rPr>
              <a:t>至其家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古义：邀请</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今义：延伸，延长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不足</a:t>
            </a:r>
            <a:r>
              <a:rPr lang="zh-CN" altLang="en-US" sz="2100" dirty="0">
                <a:latin typeface="Times New Roman" panose="02020603050405020304" pitchFamily="18" charset="0"/>
                <a:ea typeface="微软雅黑" panose="020B0503020204020204" pitchFamily="34" charset="-122"/>
              </a:rPr>
              <a:t>为外人道也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古义：不值得，不必</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今义：不够，不充足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扶</a:t>
            </a:r>
            <a:r>
              <a:rPr lang="zh-CN" altLang="en-US" sz="2100" dirty="0">
                <a:latin typeface="Times New Roman" panose="02020603050405020304" pitchFamily="18" charset="0"/>
                <a:ea typeface="微软雅黑" panose="020B0503020204020204" pitchFamily="34" charset="-122"/>
              </a:rPr>
              <a:t>向路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古义：沿着、顺着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今义：用手支持，使人、物不倒</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7560" y="2819876"/>
            <a:ext cx="2468880" cy="870585"/>
          </a:xfrm>
          <a:prstGeom prst="rect">
            <a:avLst/>
          </a:prstGeom>
        </p:spPr>
        <p:txBody>
          <a:bodyPr wrap="square">
            <a:spAutoFit/>
          </a:bodyPr>
          <a:lstStyle/>
          <a:p>
            <a:pPr indent="0" algn="just" fontAlgn="auto">
              <a:lnSpc>
                <a:spcPct val="150000"/>
              </a:lnSpc>
            </a:pPr>
            <a:r>
              <a:rPr lang="zh-CN" altLang="en-US" sz="3375" b="1" dirty="0">
                <a:solidFill>
                  <a:srgbClr val="70C0B1"/>
                </a:solidFill>
                <a:latin typeface="Times New Roman" panose="02020603050405020304" pitchFamily="18" charset="0"/>
                <a:ea typeface="微软雅黑" panose="020B0503020204020204" pitchFamily="34" charset="-122"/>
              </a:rPr>
              <a:t>备考全攻略</a:t>
            </a:r>
            <a:endParaRPr lang="zh-CN" altLang="en-US"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3311"/>
            <a:ext cx="8124092"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芳草鲜美，落英缤纷。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芳草</a:t>
            </a:r>
            <a:r>
              <a:rPr lang="zh-CN" altLang="en-US" sz="2100" dirty="0">
                <a:solidFill>
                  <a:srgbClr val="FF00FF"/>
                </a:solidFill>
                <a:latin typeface="Times New Roman" panose="02020603050405020304" pitchFamily="18" charset="0"/>
                <a:ea typeface="微软雅黑" panose="020B0503020204020204" pitchFamily="34" charset="-122"/>
              </a:rPr>
              <a:t>遍地，新鲜美好，落花繁多。</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渔人甚异之，复前行，欲穷其林。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渔人</a:t>
            </a:r>
            <a:r>
              <a:rPr lang="zh-CN" altLang="en-US" sz="2100" dirty="0">
                <a:solidFill>
                  <a:srgbClr val="FF00FF"/>
                </a:solidFill>
                <a:latin typeface="Times New Roman" panose="02020603050405020304" pitchFamily="18" charset="0"/>
                <a:ea typeface="微软雅黑" panose="020B0503020204020204" pitchFamily="34" charset="-122"/>
              </a:rPr>
              <a:t>对这种景象感到惊异，又继续往前走，想要走到那片林子的尽头。</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土地平旷，屋舍俨然，有良田、美池、桑竹之属。</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这里</a:t>
            </a:r>
            <a:r>
              <a:rPr lang="zh-CN" altLang="en-US" sz="2100" dirty="0">
                <a:solidFill>
                  <a:srgbClr val="FF00FF"/>
                </a:solidFill>
                <a:latin typeface="Times New Roman" panose="02020603050405020304" pitchFamily="18" charset="0"/>
                <a:ea typeface="微软雅黑" panose="020B0503020204020204" pitchFamily="34" charset="-122"/>
              </a:rPr>
              <a:t>土地平坦开阔，房屋整齐，有肥沃的田地、美丽的池塘和桑树竹子之类</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7924"/>
            <a:ext cx="8124092"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阡陌交通，鸡犬相闻。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田间小路交错相通，村落间可以互相听到鸡鸣狗叫的声音。</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村中闻有此人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咸来问讯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村里</a:t>
            </a:r>
            <a:r>
              <a:rPr lang="zh-CN" altLang="en-US" sz="2100" dirty="0">
                <a:solidFill>
                  <a:srgbClr val="FF00FF"/>
                </a:solidFill>
                <a:latin typeface="Times New Roman" panose="02020603050405020304" pitchFamily="18" charset="0"/>
                <a:ea typeface="微软雅黑" panose="020B0503020204020204" pitchFamily="34" charset="-122"/>
              </a:rPr>
              <a:t>的人听说来了这么一个人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都来打听消息</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率妻子邑人来此绝境，不复出焉，遂与外人间隔。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带领</a:t>
            </a:r>
            <a:r>
              <a:rPr lang="zh-CN" altLang="en-US" sz="2100" dirty="0">
                <a:solidFill>
                  <a:srgbClr val="FF00FF"/>
                </a:solidFill>
                <a:latin typeface="Times New Roman" panose="02020603050405020304" pitchFamily="18" charset="0"/>
                <a:ea typeface="微软雅黑" panose="020B0503020204020204" pitchFamily="34" charset="-122"/>
              </a:rPr>
              <a:t>妻子儿女和同乡人来到这个与人世隔绝的地方，再没有从这里出去过，于是就同外界的人隔绝了</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问今是何世，乃不知有汉，无论魏晋。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他们问现在是什么朝代，竟然不知道有过汉朝，更不必说魏朝和晋朝了。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此人一一为具言所闻，皆叹惋。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渔人把自己知道的事一一向（桃花源中人）详细地说出，他们都感叹惋惜。</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zh-CN" altLang="en-US" sz="2100" dirty="0">
                <a:latin typeface="Times New Roman" panose="02020603050405020304" pitchFamily="18" charset="0"/>
                <a:ea typeface="微软雅黑" panose="020B0503020204020204" pitchFamily="34" charset="-122"/>
              </a:rPr>
              <a:t>一部分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写渔人捕鱼时偶然发现桃花源的经过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故事的开端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第二</a:t>
            </a:r>
            <a:r>
              <a:rPr lang="zh-CN" altLang="en-US" sz="2100" dirty="0">
                <a:latin typeface="Times New Roman" panose="02020603050405020304" pitchFamily="18" charset="0"/>
                <a:ea typeface="微软雅黑" panose="020B0503020204020204" pitchFamily="34" charset="-122"/>
              </a:rPr>
              <a:t>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写渔人进入桃花源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在桃源人家做客及辞去的经过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故事的发展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第三</a:t>
            </a:r>
            <a:r>
              <a:rPr lang="zh-CN" altLang="en-US" sz="2100" dirty="0">
                <a:latin typeface="Times New Roman" panose="02020603050405020304" pitchFamily="18" charset="0"/>
                <a:ea typeface="微软雅黑" panose="020B0503020204020204" pitchFamily="34" charset="-122"/>
              </a:rPr>
              <a:t>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4､5</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写渔人离开桃花源后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太守派人及刘子骥先后探访桃花源未果的情形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故事的结局</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文章</a:t>
            </a:r>
            <a:r>
              <a:rPr lang="zh-CN" altLang="en-US" sz="2100" dirty="0">
                <a:latin typeface="Times New Roman" panose="02020603050405020304" pitchFamily="18" charset="0"/>
                <a:ea typeface="微软雅黑" panose="020B0503020204020204" pitchFamily="34" charset="-122"/>
              </a:rPr>
              <a:t>描绘了一个没有压迫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没有剥削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没有纷扰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人人各尽所能地参加劳动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老人和孩子都生活得幸福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愉快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人与人之间都极其融洽而友好的理想社会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借以反映陶渊明对当时社会的不满与否定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寄托了他的政治理想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在一定程度上反映了广大劳动人民追求美好生活的愿望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9902"/>
            <a:ext cx="8113541"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17 </a:t>
            </a:r>
            <a:r>
              <a:rPr lang="zh-CN" altLang="en-US" sz="2100" b="1" dirty="0" smtClean="0">
                <a:latin typeface="Times New Roman" panose="02020603050405020304" pitchFamily="18" charset="0"/>
                <a:ea typeface="微软雅黑" panose="020B0503020204020204" pitchFamily="34" charset="-122"/>
              </a:rPr>
              <a:t>小</a:t>
            </a:r>
            <a:r>
              <a:rPr lang="zh-CN" altLang="en-US" sz="2100" b="1" dirty="0">
                <a:latin typeface="Times New Roman" panose="02020603050405020304" pitchFamily="18" charset="0"/>
                <a:ea typeface="微软雅黑" panose="020B0503020204020204" pitchFamily="34" charset="-122"/>
              </a:rPr>
              <a:t>石潭记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1927841"/>
            <a:ext cx="81135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）隔</a:t>
            </a:r>
            <a:r>
              <a:rPr lang="zh-CN" altLang="en-US" sz="2100" dirty="0">
                <a:solidFill>
                  <a:srgbClr val="FF00FF"/>
                </a:solidFill>
                <a:latin typeface="Times New Roman" panose="02020603050405020304" pitchFamily="18" charset="0"/>
                <a:ea typeface="微软雅黑" panose="020B0503020204020204" pitchFamily="34" charset="-122"/>
              </a:rPr>
              <a:t>篁竹</a:t>
            </a:r>
            <a:r>
              <a:rPr lang="zh-CN" altLang="en-US" sz="2100" dirty="0">
                <a:latin typeface="Times New Roman" panose="02020603050405020304" pitchFamily="18" charset="0"/>
                <a:ea typeface="微软雅黑" panose="020B0503020204020204" pitchFamily="34" charset="-122"/>
              </a:rPr>
              <a:t>：竹林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）水尤清</a:t>
            </a:r>
            <a:r>
              <a:rPr lang="zh-CN" altLang="en-US" sz="2100" dirty="0">
                <a:solidFill>
                  <a:srgbClr val="FF00FF"/>
                </a:solidFill>
                <a:latin typeface="Times New Roman" panose="02020603050405020304" pitchFamily="18" charset="0"/>
                <a:ea typeface="微软雅黑" panose="020B0503020204020204" pitchFamily="34" charset="-122"/>
              </a:rPr>
              <a:t>冽</a:t>
            </a:r>
            <a:r>
              <a:rPr lang="zh-CN" altLang="en-US" sz="2100" dirty="0">
                <a:latin typeface="Times New Roman" panose="02020603050405020304" pitchFamily="18" charset="0"/>
                <a:ea typeface="微软雅黑" panose="020B0503020204020204" pitchFamily="34" charset="-122"/>
              </a:rPr>
              <a:t>：凉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卷</a:t>
            </a:r>
            <a:r>
              <a:rPr lang="zh-CN" altLang="en-US" sz="2100" dirty="0">
                <a:latin typeface="Times New Roman" panose="02020603050405020304" pitchFamily="18" charset="0"/>
                <a:ea typeface="微软雅黑" panose="020B0503020204020204" pitchFamily="34" charset="-122"/>
              </a:rPr>
              <a:t>石底以出：翻卷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）为</a:t>
            </a:r>
            <a:r>
              <a:rPr lang="zh-CN" altLang="en-US" sz="2100" dirty="0">
                <a:solidFill>
                  <a:srgbClr val="FF00FF"/>
                </a:solidFill>
                <a:latin typeface="Times New Roman" panose="02020603050405020304" pitchFamily="18" charset="0"/>
                <a:ea typeface="微软雅黑" panose="020B0503020204020204" pitchFamily="34" charset="-122"/>
              </a:rPr>
              <a:t>坻</a:t>
            </a:r>
            <a:r>
              <a:rPr lang="zh-CN" altLang="en-US" sz="2100" dirty="0">
                <a:latin typeface="Times New Roman" panose="02020603050405020304" pitchFamily="18" charset="0"/>
                <a:ea typeface="微软雅黑" panose="020B0503020204020204" pitchFamily="34" charset="-122"/>
              </a:rPr>
              <a:t>，为屿，为</a:t>
            </a:r>
            <a:r>
              <a:rPr lang="zh-CN" altLang="en-US" sz="2100" dirty="0">
                <a:solidFill>
                  <a:srgbClr val="FF00FF"/>
                </a:solidFill>
                <a:latin typeface="Times New Roman" panose="02020603050405020304" pitchFamily="18" charset="0"/>
                <a:ea typeface="微软雅黑" panose="020B0503020204020204" pitchFamily="34" charset="-122"/>
              </a:rPr>
              <a:t>嵁</a:t>
            </a:r>
            <a:r>
              <a:rPr lang="zh-CN" altLang="en-US" sz="2100" dirty="0">
                <a:latin typeface="Times New Roman" panose="02020603050405020304" pitchFamily="18" charset="0"/>
                <a:ea typeface="微软雅黑" panose="020B0503020204020204" pitchFamily="34" charset="-122"/>
              </a:rPr>
              <a:t>，为岩：水中高地；不平的岩石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）青树</a:t>
            </a:r>
            <a:r>
              <a:rPr lang="zh-CN" altLang="en-US" sz="2100" dirty="0">
                <a:solidFill>
                  <a:srgbClr val="FF00FF"/>
                </a:solidFill>
                <a:latin typeface="Times New Roman" panose="02020603050405020304" pitchFamily="18" charset="0"/>
                <a:ea typeface="微软雅黑" panose="020B0503020204020204" pitchFamily="34" charset="-122"/>
              </a:rPr>
              <a:t>翠蔓</a:t>
            </a:r>
            <a:r>
              <a:rPr lang="zh-CN" altLang="en-US" sz="2100" dirty="0">
                <a:latin typeface="Times New Roman" panose="02020603050405020304" pitchFamily="18" charset="0"/>
                <a:ea typeface="微软雅黑" panose="020B0503020204020204" pitchFamily="34" charset="-122"/>
              </a:rPr>
              <a:t>：翠绿的藤蔓</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）潭中鱼</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百</a:t>
            </a:r>
            <a:r>
              <a:rPr lang="zh-CN" altLang="en-US" sz="2100" dirty="0">
                <a:solidFill>
                  <a:srgbClr val="FF00FF"/>
                </a:solidFill>
                <a:latin typeface="Times New Roman" panose="02020603050405020304" pitchFamily="18" charset="0"/>
                <a:ea typeface="微软雅黑" panose="020B0503020204020204" pitchFamily="34" charset="-122"/>
              </a:rPr>
              <a:t>许</a:t>
            </a:r>
            <a:r>
              <a:rPr lang="zh-CN" altLang="en-US" sz="2100" dirty="0">
                <a:latin typeface="Times New Roman" panose="02020603050405020304" pitchFamily="18" charset="0"/>
                <a:ea typeface="微软雅黑" panose="020B0503020204020204" pitchFamily="34" charset="-122"/>
              </a:rPr>
              <a:t>头：大约；表示约数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096111"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佁然</a:t>
            </a:r>
            <a:r>
              <a:rPr lang="zh-CN" altLang="en-US" sz="2100" dirty="0">
                <a:latin typeface="Times New Roman" panose="02020603050405020304" pitchFamily="18" charset="0"/>
                <a:ea typeface="微软雅黑" panose="020B0503020204020204" pitchFamily="34" charset="-122"/>
              </a:rPr>
              <a:t>不动：静止不动的样子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俶尔</a:t>
            </a:r>
            <a:r>
              <a:rPr lang="zh-CN" altLang="en-US" sz="2100" dirty="0">
                <a:latin typeface="Times New Roman" panose="02020603050405020304" pitchFamily="18" charset="0"/>
                <a:ea typeface="微软雅黑" panose="020B0503020204020204" pitchFamily="34" charset="-122"/>
              </a:rPr>
              <a:t>远逝：忽然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）往来</a:t>
            </a:r>
            <a:r>
              <a:rPr lang="zh-CN" altLang="en-US" sz="2100" dirty="0">
                <a:solidFill>
                  <a:srgbClr val="FF00FF"/>
                </a:solidFill>
                <a:latin typeface="Times New Roman" panose="02020603050405020304" pitchFamily="18" charset="0"/>
                <a:ea typeface="微软雅黑" panose="020B0503020204020204" pitchFamily="34" charset="-122"/>
              </a:rPr>
              <a:t>翕忽</a:t>
            </a:r>
            <a:r>
              <a:rPr lang="zh-CN" altLang="en-US" sz="2100" dirty="0">
                <a:latin typeface="Times New Roman" panose="02020603050405020304" pitchFamily="18" charset="0"/>
                <a:ea typeface="微软雅黑" panose="020B0503020204020204" pitchFamily="34" charset="-122"/>
              </a:rPr>
              <a:t>：轻快迅疾的样子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悄怆</a:t>
            </a:r>
            <a:r>
              <a:rPr lang="zh-CN" altLang="en-US" sz="2100" dirty="0">
                <a:latin typeface="Times New Roman" panose="02020603050405020304" pitchFamily="18" charset="0"/>
                <a:ea typeface="微软雅黑" panose="020B0503020204020204" pitchFamily="34" charset="-122"/>
              </a:rPr>
              <a:t>幽邃：凄凉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）不可久</a:t>
            </a:r>
            <a:r>
              <a:rPr lang="zh-CN" altLang="en-US" sz="2100" dirty="0">
                <a:solidFill>
                  <a:srgbClr val="FF00FF"/>
                </a:solidFill>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：停留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小丘西行百二十步：介词，自、由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隶而</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者：动词，跟随</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686288" y="458444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4736413"/>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5176"/>
            <a:ext cx="8117213"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水尤</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冽：清澈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以其境过</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：凄清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之：形容词的意动用法，以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似与游者相</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：逗乐，玩乐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如鸣珮</a:t>
            </a:r>
            <a:r>
              <a:rPr lang="zh-CN" altLang="en-US" sz="2100" dirty="0">
                <a:solidFill>
                  <a:srgbClr val="FF00FF"/>
                </a:solidFill>
                <a:latin typeface="Times New Roman" panose="02020603050405020304" pitchFamily="18" charset="0"/>
                <a:ea typeface="微软雅黑" panose="020B0503020204020204" pitchFamily="34" charset="-122"/>
              </a:rPr>
              <a:t>环</a:t>
            </a:r>
            <a:r>
              <a:rPr lang="zh-CN" altLang="en-US" sz="2100" dirty="0">
                <a:latin typeface="Times New Roman" panose="02020603050405020304" pitchFamily="18" charset="0"/>
                <a:ea typeface="微软雅黑" panose="020B0503020204020204" pitchFamily="34" charset="-122"/>
              </a:rPr>
              <a:t>：玉饰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四面竹树</a:t>
            </a:r>
            <a:r>
              <a:rPr lang="zh-CN" altLang="en-US" sz="2100" dirty="0">
                <a:solidFill>
                  <a:srgbClr val="FF00FF"/>
                </a:solidFill>
                <a:latin typeface="Times New Roman" panose="02020603050405020304" pitchFamily="18" charset="0"/>
                <a:ea typeface="微软雅黑" panose="020B0503020204020204" pitchFamily="34" charset="-122"/>
              </a:rPr>
              <a:t>环</a:t>
            </a:r>
            <a:r>
              <a:rPr lang="zh-CN" altLang="en-US" sz="2100" dirty="0">
                <a:latin typeface="Times New Roman" panose="02020603050405020304" pitchFamily="18" charset="0"/>
                <a:ea typeface="微软雅黑" panose="020B0503020204020204" pitchFamily="34" charset="-122"/>
              </a:rPr>
              <a:t>合：环绕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潭中鱼</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百许头：大约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明灭</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见：可以，能够</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686288" y="170408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686288" y="3602751"/>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686288" y="2669099"/>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686288" y="455200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23867" y="187155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ndParaRPr>
          </a:p>
        </p:txBody>
      </p:sp>
      <p:sp>
        <p:nvSpPr>
          <p:cNvPr id="12" name="矩形 11"/>
          <p:cNvSpPr/>
          <p:nvPr/>
        </p:nvSpPr>
        <p:spPr>
          <a:xfrm>
            <a:off x="523867" y="282089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）乐</a:t>
            </a:r>
            <a:endParaRPr lang="zh-CN" altLang="en-US" sz="2100" dirty="0">
              <a:latin typeface="Times New Roman" panose="02020603050405020304" pitchFamily="18" charset="0"/>
            </a:endParaRPr>
          </a:p>
        </p:txBody>
      </p:sp>
      <p:sp>
        <p:nvSpPr>
          <p:cNvPr id="13" name="矩形 12"/>
          <p:cNvSpPr/>
          <p:nvPr/>
        </p:nvSpPr>
        <p:spPr>
          <a:xfrm>
            <a:off x="523867" y="37507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）环</a:t>
            </a:r>
            <a:endParaRPr lang="zh-CN" altLang="en-US" sz="2100" dirty="0">
              <a:latin typeface="Times New Roman" panose="02020603050405020304" pitchFamily="18" charset="0"/>
            </a:endParaRPr>
          </a:p>
        </p:txBody>
      </p:sp>
      <p:sp>
        <p:nvSpPr>
          <p:cNvPr id="14" name="矩形 13"/>
          <p:cNvSpPr/>
          <p:nvPr/>
        </p:nvSpPr>
        <p:spPr>
          <a:xfrm>
            <a:off x="523867" y="471947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）可</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428"/>
            <a:ext cx="8096111"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全石</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为底：介词，用、把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卷石底</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出：连词，而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其境过清：连词，因为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潭西南</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望：连词，表修饰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乃记之</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去：连词，表承接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隶</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从者：连词，表并列</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02115" y="1714637"/>
            <a:ext cx="184637" cy="114726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02114" y="3087105"/>
            <a:ext cx="184637" cy="119914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09205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8" name="矩形 7"/>
          <p:cNvSpPr/>
          <p:nvPr/>
        </p:nvSpPr>
        <p:spPr>
          <a:xfrm>
            <a:off x="523867" y="349047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8"/>
            <a:ext cx="8102991" cy="396938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）从小丘</a:t>
            </a:r>
            <a:r>
              <a:rPr lang="zh-CN" altLang="en-US" sz="2100" dirty="0">
                <a:solidFill>
                  <a:srgbClr val="FF00FF"/>
                </a:solidFill>
                <a:latin typeface="Times New Roman" panose="02020603050405020304" pitchFamily="18" charset="0"/>
                <a:ea typeface="微软雅黑" panose="020B0503020204020204" pitchFamily="34" charset="-122"/>
              </a:rPr>
              <a:t>西</a:t>
            </a:r>
            <a:r>
              <a:rPr lang="zh-CN" altLang="en-US" sz="2100" dirty="0">
                <a:latin typeface="Times New Roman" panose="02020603050405020304" pitchFamily="18" charset="0"/>
                <a:ea typeface="微软雅黑" panose="020B0503020204020204" pitchFamily="34" charset="-122"/>
              </a:rPr>
              <a:t>行百二十步：方位名词作状语，向西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下</a:t>
            </a:r>
            <a:r>
              <a:rPr lang="zh-CN" altLang="en-US" sz="2100" dirty="0">
                <a:latin typeface="Times New Roman" panose="02020603050405020304" pitchFamily="18" charset="0"/>
                <a:ea typeface="微软雅黑" panose="020B0503020204020204" pitchFamily="34" charset="-122"/>
              </a:rPr>
              <a:t>见小潭：方位名词作状语，往下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近</a:t>
            </a:r>
            <a:r>
              <a:rPr lang="zh-CN" altLang="en-US" sz="2100" dirty="0">
                <a:latin typeface="Times New Roman" panose="02020603050405020304" pitchFamily="18" charset="0"/>
                <a:ea typeface="微软雅黑" panose="020B0503020204020204" pitchFamily="34" charset="-122"/>
              </a:rPr>
              <a:t>岸，卷石底以出：形容词作动词，靠近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）皆若</a:t>
            </a:r>
            <a:r>
              <a:rPr lang="zh-CN" altLang="en-US" sz="2100" dirty="0">
                <a:solidFill>
                  <a:srgbClr val="FF00FF"/>
                </a:solidFill>
                <a:latin typeface="Times New Roman" panose="02020603050405020304" pitchFamily="18" charset="0"/>
                <a:ea typeface="微软雅黑" panose="020B0503020204020204" pitchFamily="34" charset="-122"/>
              </a:rPr>
              <a:t>空</a:t>
            </a:r>
            <a:r>
              <a:rPr lang="zh-CN" altLang="en-US" sz="2100" dirty="0">
                <a:latin typeface="Times New Roman" panose="02020603050405020304" pitchFamily="18" charset="0"/>
                <a:ea typeface="微软雅黑" panose="020B0503020204020204" pitchFamily="34" charset="-122"/>
              </a:rPr>
              <a:t>游无所依：形容词作状语，在空中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）日光下</a:t>
            </a:r>
            <a:r>
              <a:rPr lang="zh-CN" altLang="en-US" sz="2100" dirty="0">
                <a:solidFill>
                  <a:srgbClr val="FF00FF"/>
                </a:solidFill>
                <a:latin typeface="Times New Roman" panose="02020603050405020304" pitchFamily="18" charset="0"/>
                <a:ea typeface="微软雅黑" panose="020B0503020204020204" pitchFamily="34" charset="-122"/>
              </a:rPr>
              <a:t>澈</a:t>
            </a:r>
            <a:r>
              <a:rPr lang="zh-CN" altLang="en-US" sz="2100" dirty="0">
                <a:latin typeface="Times New Roman" panose="02020603050405020304" pitchFamily="18" charset="0"/>
                <a:ea typeface="微软雅黑" panose="020B0503020204020204" pitchFamily="34" charset="-122"/>
              </a:rPr>
              <a:t>：形容词作动词，穿透</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）俶尔</a:t>
            </a:r>
            <a:r>
              <a:rPr lang="zh-CN" altLang="en-US" sz="2100" dirty="0">
                <a:solidFill>
                  <a:srgbClr val="FF00FF"/>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逝：形容词作状语，向远处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）潭</a:t>
            </a:r>
            <a:r>
              <a:rPr lang="zh-CN" altLang="en-US" sz="2100" dirty="0">
                <a:solidFill>
                  <a:srgbClr val="FF00FF"/>
                </a:solidFill>
                <a:latin typeface="Times New Roman" panose="02020603050405020304" pitchFamily="18" charset="0"/>
                <a:ea typeface="微软雅黑" panose="020B0503020204020204" pitchFamily="34" charset="-122"/>
              </a:rPr>
              <a:t>西南</a:t>
            </a:r>
            <a:r>
              <a:rPr lang="zh-CN" altLang="en-US" sz="2100" dirty="0">
                <a:latin typeface="Times New Roman" panose="02020603050405020304" pitchFamily="18" charset="0"/>
                <a:ea typeface="微软雅黑" panose="020B0503020204020204" pitchFamily="34" charset="-122"/>
              </a:rPr>
              <a:t>而望：方位名词作状语，向西南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78454"/>
            <a:ext cx="8113542"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七年级上册</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1</a:t>
            </a:r>
            <a:r>
              <a:rPr lang="zh-CN" altLang="en-US" sz="2100" b="1" dirty="0" smtClean="0">
                <a:latin typeface="Times New Roman" panose="02020603050405020304" pitchFamily="18" charset="0"/>
                <a:ea typeface="微软雅黑" panose="020B0503020204020204" pitchFamily="34" charset="-122"/>
              </a:rPr>
              <a:t>《世说新语》</a:t>
            </a:r>
            <a:r>
              <a:rPr lang="zh-CN" altLang="en-US" sz="2100" b="1" dirty="0">
                <a:latin typeface="Times New Roman" panose="02020603050405020304" pitchFamily="18" charset="0"/>
                <a:ea typeface="微软雅黑" panose="020B0503020204020204" pitchFamily="34" charset="-122"/>
              </a:rPr>
              <a:t>二则</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(《咏雪》《陈太丘与友期行》)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(1)谢太傅寒雪日</a:t>
            </a:r>
            <a:r>
              <a:rPr lang="zh-CN" altLang="en-US" sz="2100" dirty="0">
                <a:solidFill>
                  <a:srgbClr val="FF00FF"/>
                </a:solidFill>
                <a:latin typeface="Times New Roman" panose="02020603050405020304" pitchFamily="18" charset="0"/>
                <a:ea typeface="微软雅黑" panose="020B0503020204020204" pitchFamily="34" charset="-122"/>
              </a:rPr>
              <a:t>内集</a:t>
            </a:r>
            <a:r>
              <a:rPr lang="zh-CN" altLang="en-US" sz="2100" dirty="0">
                <a:latin typeface="Times New Roman" panose="02020603050405020304" pitchFamily="18" charset="0"/>
                <a:ea typeface="微软雅黑" panose="020B0503020204020204" pitchFamily="34" charset="-122"/>
              </a:rPr>
              <a:t>:把家里人聚集在一起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(2)与儿女讲论</a:t>
            </a:r>
            <a:r>
              <a:rPr lang="zh-CN" altLang="en-US" sz="2100" dirty="0">
                <a:solidFill>
                  <a:srgbClr val="FF00FF"/>
                </a:solidFill>
                <a:latin typeface="Times New Roman" panose="02020603050405020304" pitchFamily="18" charset="0"/>
                <a:ea typeface="微软雅黑" panose="020B0503020204020204" pitchFamily="34" charset="-122"/>
              </a:rPr>
              <a:t>文义</a:t>
            </a:r>
            <a:r>
              <a:rPr lang="zh-CN" altLang="en-US" sz="2100" dirty="0">
                <a:latin typeface="Times New Roman" panose="02020603050405020304" pitchFamily="18" charset="0"/>
                <a:ea typeface="微软雅黑" panose="020B0503020204020204" pitchFamily="34" charset="-122"/>
              </a:rPr>
              <a:t>:文章的义理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俄而</a:t>
            </a:r>
            <a:r>
              <a:rPr lang="zh-CN" altLang="en-US" sz="2100" dirty="0">
                <a:latin typeface="Times New Roman" panose="02020603050405020304" pitchFamily="18" charset="0"/>
                <a:ea typeface="微软雅黑" panose="020B0503020204020204" pitchFamily="34" charset="-122"/>
              </a:rPr>
              <a:t>雪骤:不久,一会儿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(4)白雪纷纷</a:t>
            </a:r>
            <a:r>
              <a:rPr lang="zh-CN" altLang="en-US" sz="2100" dirty="0">
                <a:solidFill>
                  <a:srgbClr val="FF00FF"/>
                </a:solidFill>
                <a:latin typeface="Times New Roman" panose="02020603050405020304" pitchFamily="18" charset="0"/>
                <a:ea typeface="微软雅黑" panose="020B0503020204020204" pitchFamily="34" charset="-122"/>
              </a:rPr>
              <a:t>何所似</a:t>
            </a:r>
            <a:r>
              <a:rPr lang="zh-CN" altLang="en-US" sz="2100" dirty="0">
                <a:latin typeface="Times New Roman" panose="02020603050405020304" pitchFamily="18" charset="0"/>
                <a:ea typeface="微软雅黑" panose="020B0503020204020204" pitchFamily="34" charset="-122"/>
              </a:rPr>
              <a:t>:像什么</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3389"/>
            <a:ext cx="8071340"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斗</a:t>
            </a:r>
            <a:r>
              <a:rPr lang="zh-CN" altLang="en-US" sz="2100" dirty="0">
                <a:latin typeface="Times New Roman" panose="02020603050405020304" pitchFamily="18" charset="0"/>
                <a:ea typeface="微软雅黑" panose="020B0503020204020204" pitchFamily="34" charset="-122"/>
              </a:rPr>
              <a:t>折</a:t>
            </a:r>
            <a:r>
              <a:rPr lang="zh-CN" altLang="en-US" sz="2100" dirty="0">
                <a:solidFill>
                  <a:srgbClr val="FF00FF"/>
                </a:solidFill>
                <a:latin typeface="Times New Roman" panose="02020603050405020304" pitchFamily="18" charset="0"/>
                <a:ea typeface="微软雅黑" panose="020B0503020204020204" pitchFamily="34" charset="-122"/>
              </a:rPr>
              <a:t>蛇</a:t>
            </a:r>
            <a:r>
              <a:rPr lang="zh-CN" altLang="en-US" sz="2100" dirty="0">
                <a:latin typeface="Times New Roman" panose="02020603050405020304" pitchFamily="18" charset="0"/>
                <a:ea typeface="微软雅黑" panose="020B0503020204020204" pitchFamily="34" charset="-122"/>
              </a:rPr>
              <a:t>行：名词作状语，像北斗星那样；像蛇那样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）其岸势</a:t>
            </a:r>
            <a:r>
              <a:rPr lang="zh-CN" altLang="en-US" sz="2100" dirty="0">
                <a:solidFill>
                  <a:srgbClr val="FF00FF"/>
                </a:solidFill>
                <a:latin typeface="Times New Roman" panose="02020603050405020304" pitchFamily="18" charset="0"/>
                <a:ea typeface="微软雅黑" panose="020B0503020204020204" pitchFamily="34" charset="-122"/>
              </a:rPr>
              <a:t>犬牙</a:t>
            </a:r>
            <a:r>
              <a:rPr lang="zh-CN" altLang="en-US" sz="2100" dirty="0">
                <a:latin typeface="Times New Roman" panose="02020603050405020304" pitchFamily="18" charset="0"/>
                <a:ea typeface="微软雅黑" panose="020B0503020204020204" pitchFamily="34" charset="-122"/>
              </a:rPr>
              <a:t>差互：名词作状语，像狗的牙齿那样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凄</a:t>
            </a:r>
            <a:r>
              <a:rPr lang="zh-CN" altLang="en-US" sz="2100" dirty="0">
                <a:latin typeface="Times New Roman" panose="02020603050405020304" pitchFamily="18" charset="0"/>
                <a:ea typeface="微软雅黑" panose="020B0503020204020204" pitchFamily="34" charset="-122"/>
              </a:rPr>
              <a:t>神</a:t>
            </a:r>
            <a:r>
              <a:rPr lang="zh-CN" altLang="en-US" sz="2100" dirty="0">
                <a:solidFill>
                  <a:srgbClr val="FF00FF"/>
                </a:solidFill>
                <a:latin typeface="Times New Roman" panose="02020603050405020304" pitchFamily="18" charset="0"/>
                <a:ea typeface="微软雅黑" panose="020B0503020204020204" pitchFamily="34" charset="-122"/>
              </a:rPr>
              <a:t>寒</a:t>
            </a:r>
            <a:r>
              <a:rPr lang="zh-CN" altLang="en-US" sz="2100" dirty="0">
                <a:latin typeface="Times New Roman" panose="02020603050405020304" pitchFamily="18" charset="0"/>
                <a:ea typeface="微软雅黑" panose="020B0503020204020204" pitchFamily="34" charset="-122"/>
              </a:rPr>
              <a:t>骨：形容词的使动用法，使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凄凉；使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寒冷</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）全石</a:t>
            </a:r>
            <a:r>
              <a:rPr lang="zh-CN" altLang="en-US" sz="2100" dirty="0">
                <a:solidFill>
                  <a:srgbClr val="FF00FF"/>
                </a:solidFill>
                <a:latin typeface="Times New Roman" panose="02020603050405020304" pitchFamily="18" charset="0"/>
                <a:ea typeface="微软雅黑" panose="020B0503020204020204" pitchFamily="34" charset="-122"/>
              </a:rPr>
              <a:t>以为</a:t>
            </a:r>
            <a:r>
              <a:rPr lang="zh-CN" altLang="en-US" sz="2100" dirty="0">
                <a:latin typeface="Times New Roman" panose="02020603050405020304" pitchFamily="18" charset="0"/>
                <a:ea typeface="微软雅黑" panose="020B0503020204020204" pitchFamily="34" charset="-122"/>
              </a:rPr>
              <a:t>底</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a:t>
            </a:r>
            <a:r>
              <a:rPr lang="zh-CN" altLang="en-US" sz="2100" dirty="0" smtClean="0">
                <a:latin typeface="Times New Roman" panose="02020603050405020304" pitchFamily="18" charset="0"/>
                <a:ea typeface="微软雅黑" panose="020B0503020204020204" pitchFamily="34" charset="-122"/>
              </a:rPr>
              <a:t>认为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89"/>
            <a:ext cx="8102991"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）影</a:t>
            </a:r>
            <a:r>
              <a:rPr lang="zh-CN" altLang="en-US" sz="2100" dirty="0">
                <a:solidFill>
                  <a:srgbClr val="FF00FF"/>
                </a:solidFill>
                <a:latin typeface="Times New Roman" panose="02020603050405020304" pitchFamily="18" charset="0"/>
                <a:ea typeface="微软雅黑" panose="020B0503020204020204" pitchFamily="34" charset="-122"/>
              </a:rPr>
              <a:t>布</a:t>
            </a:r>
            <a:r>
              <a:rPr lang="zh-CN" altLang="en-US" sz="2100" dirty="0">
                <a:latin typeface="Times New Roman" panose="02020603050405020304" pitchFamily="18" charset="0"/>
                <a:ea typeface="微软雅黑" panose="020B0503020204020204" pitchFamily="34" charset="-122"/>
              </a:rPr>
              <a:t>石上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古义：映在</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义：可做衣服或其他物件的棉麻品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）崔氏二</a:t>
            </a:r>
            <a:r>
              <a:rPr lang="zh-CN" altLang="en-US" sz="2100" dirty="0">
                <a:solidFill>
                  <a:srgbClr val="FF00FF"/>
                </a:solidFill>
                <a:latin typeface="Times New Roman" panose="02020603050405020304" pitchFamily="18" charset="0"/>
                <a:ea typeface="微软雅黑" panose="020B0503020204020204" pitchFamily="34" charset="-122"/>
              </a:rPr>
              <a:t>小生</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古义：年轻人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今义：戏曲艺术中的一种角色</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85850"/>
            <a:ext cx="8092441"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闻水声，如鸣珮环，心乐之。</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听到</a:t>
            </a:r>
            <a:r>
              <a:rPr lang="zh-CN" altLang="en-US" sz="2100" dirty="0">
                <a:solidFill>
                  <a:srgbClr val="FF00FF"/>
                </a:solidFill>
                <a:latin typeface="Times New Roman" panose="02020603050405020304" pitchFamily="18" charset="0"/>
                <a:ea typeface="微软雅黑" panose="020B0503020204020204" pitchFamily="34" charset="-122"/>
              </a:rPr>
              <a:t>了水声，好像珮环碰撞的声音，心里为之高兴</a:t>
            </a:r>
            <a:r>
              <a:rPr lang="zh-CN" altLang="en-US" sz="2100" dirty="0">
                <a:solidFill>
                  <a:srgbClr val="E44B42"/>
                </a:solidFill>
                <a:latin typeface="Times New Roman" panose="02020603050405020304" pitchFamily="18" charset="0"/>
                <a:ea typeface="微软雅黑" panose="020B0503020204020204" pitchFamily="34" charset="-122"/>
              </a:rPr>
              <a:t>。</a:t>
            </a:r>
            <a:endParaRPr lang="zh-CN" altLang="en-US" sz="2100" dirty="0">
              <a:solidFill>
                <a:srgbClr val="E44B42"/>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全石以为底，近岸，卷石底以出。</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整块的石头为底，靠近岸边，石底周边部分翻卷过来，露出水面。</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蒙络摇缀，参差披拂。</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蒙</a:t>
            </a:r>
            <a:r>
              <a:rPr lang="zh-CN" altLang="en-US" sz="2100" dirty="0">
                <a:solidFill>
                  <a:srgbClr val="FF00FF"/>
                </a:solidFill>
                <a:latin typeface="Times New Roman" panose="02020603050405020304" pitchFamily="18" charset="0"/>
                <a:ea typeface="微软雅黑" panose="020B0503020204020204" pitchFamily="34" charset="-122"/>
              </a:rPr>
              <a:t>盖缠绕，摇曳牵连，参差不齐，随风飘拂</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071338"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潭中鱼可百许头，皆若空游无所依，日光下澈，影布石上。</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潭中游鱼约有一百来条，都好像在空中游动，没有什么依傍的，阳光照到水底，鱼的影子映在水底的石头上。</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佁然不动，俶尔远逝。</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鱼</a:t>
            </a:r>
            <a:r>
              <a:rPr lang="zh-CN" altLang="en-US" sz="2100" dirty="0">
                <a:solidFill>
                  <a:srgbClr val="FF00FF"/>
                </a:solidFill>
                <a:latin typeface="Times New Roman" panose="02020603050405020304" pitchFamily="18" charset="0"/>
                <a:ea typeface="微软雅黑" panose="020B0503020204020204" pitchFamily="34" charset="-122"/>
              </a:rPr>
              <a:t>儿静止不动，忽然间向远处游去。</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斗折蛇行，明灭可见。</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溪水）像北斗星那样曲折，像蛇那样蜿蜒前行，时隐时现。</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其岸势犬牙差互，不可知其源。</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溪</a:t>
            </a:r>
            <a:r>
              <a:rPr lang="zh-CN" altLang="en-US" sz="2100" dirty="0">
                <a:solidFill>
                  <a:srgbClr val="FF00FF"/>
                </a:solidFill>
                <a:latin typeface="Times New Roman" panose="02020603050405020304" pitchFamily="18" charset="0"/>
                <a:ea typeface="微软雅黑" panose="020B0503020204020204" pitchFamily="34" charset="-122"/>
              </a:rPr>
              <a:t>岸的形状像狗的牙齿那样交错不齐，不能知道溪水的源头</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299974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四面竹树环合，寂寥无人，凄神寒骨，悄怆幽邃。</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四周</a:t>
            </a:r>
            <a:r>
              <a:rPr lang="zh-CN" altLang="en-US" sz="2100" dirty="0">
                <a:solidFill>
                  <a:srgbClr val="FF00FF"/>
                </a:solidFill>
                <a:latin typeface="Times New Roman" panose="02020603050405020304" pitchFamily="18" charset="0"/>
                <a:ea typeface="微软雅黑" panose="020B0503020204020204" pitchFamily="34" charset="-122"/>
              </a:rPr>
              <a:t>有竹子和树林围绕着，静悄悄的没有人迹，让人感到心情悲伤，寒气透骨，凄凉幽深</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以其境过清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不可久居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乃记之而去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因为</a:t>
            </a:r>
            <a:r>
              <a:rPr lang="zh-CN" altLang="en-US" sz="2100" dirty="0">
                <a:solidFill>
                  <a:srgbClr val="FF00FF"/>
                </a:solidFill>
                <a:latin typeface="Times New Roman" panose="02020603050405020304" pitchFamily="18" charset="0"/>
                <a:ea typeface="微软雅黑" panose="020B0503020204020204" pitchFamily="34" charset="-122"/>
              </a:rPr>
              <a:t>这地方过于凄清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不能长时间地停留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于是就把当时的情景记下来后便离去了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写发现小石潭的经过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并描写了小石潭全貌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描绘潭中游鱼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并侧面烘托潭水之清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描绘小石潭源流的形状和岸势特点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写潭中气氛及作者感受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记录同游人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396938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中心思想</a:t>
            </a:r>
            <a:endParaRPr lang="en-US" altLang="zh-CN"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本文描绘了小石潭景物的幽美和静谧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抒发了作者在寂寞处境中悲凉凄苦的情感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运用比喻的修辞手法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动静结合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化静为动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正面描写和侧面描写相结合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情景交融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18 </a:t>
            </a:r>
            <a:r>
              <a:rPr lang="zh-CN" altLang="en-US" sz="2100" b="1" dirty="0" smtClean="0">
                <a:latin typeface="Times New Roman" panose="02020603050405020304" pitchFamily="18" charset="0"/>
                <a:ea typeface="微软雅黑" panose="020B0503020204020204" pitchFamily="34" charset="-122"/>
              </a:rPr>
              <a:t>核</a:t>
            </a:r>
            <a:r>
              <a:rPr lang="zh-CN" altLang="en-US" sz="2100" b="1" dirty="0">
                <a:latin typeface="Times New Roman" panose="02020603050405020304" pitchFamily="18" charset="0"/>
                <a:ea typeface="微软雅黑" panose="020B0503020204020204" pitchFamily="34" charset="-122"/>
              </a:rPr>
              <a:t>舟记</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罔不</a:t>
            </a:r>
            <a:r>
              <a:rPr lang="zh-CN" altLang="en-US" sz="2100" dirty="0">
                <a:latin typeface="Times New Roman" panose="02020603050405020304" pitchFamily="18" charset="0"/>
                <a:ea typeface="微软雅黑" panose="020B0503020204020204" pitchFamily="34" charset="-122"/>
              </a:rPr>
              <a:t>因势</a:t>
            </a:r>
            <a:r>
              <a:rPr lang="zh-CN" altLang="en-US" sz="2100" dirty="0">
                <a:solidFill>
                  <a:srgbClr val="FF00FF"/>
                </a:solidFill>
                <a:latin typeface="Times New Roman" panose="02020603050405020304" pitchFamily="18" charset="0"/>
                <a:ea typeface="微软雅黑" panose="020B0503020204020204" pitchFamily="34" charset="-122"/>
              </a:rPr>
              <a:t>象</a:t>
            </a:r>
            <a:r>
              <a:rPr lang="zh-CN" altLang="en-US" sz="2100" dirty="0">
                <a:latin typeface="Times New Roman" panose="02020603050405020304" pitchFamily="18" charset="0"/>
                <a:ea typeface="微软雅黑" panose="020B0503020204020204" pitchFamily="34" charset="-122"/>
              </a:rPr>
              <a:t>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模拟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尝</a:t>
            </a:r>
            <a:r>
              <a:rPr lang="zh-CN" altLang="en-US" sz="2100" dirty="0">
                <a:solidFill>
                  <a:srgbClr val="FF00FF"/>
                </a:solidFill>
                <a:latin typeface="Times New Roman" panose="02020603050405020304" pitchFamily="18" charset="0"/>
                <a:ea typeface="微软雅黑" panose="020B0503020204020204" pitchFamily="34" charset="-122"/>
              </a:rPr>
              <a:t>贻</a:t>
            </a:r>
            <a:r>
              <a:rPr lang="zh-CN" altLang="en-US" sz="2100" dirty="0">
                <a:latin typeface="Times New Roman" panose="02020603050405020304" pitchFamily="18" charset="0"/>
                <a:ea typeface="微软雅黑" panose="020B0503020204020204" pitchFamily="34" charset="-122"/>
              </a:rPr>
              <a:t>余核舟一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水波不</a:t>
            </a:r>
            <a:r>
              <a:rPr lang="zh-CN" altLang="en-US" sz="2100" dirty="0">
                <a:solidFill>
                  <a:srgbClr val="FF00FF"/>
                </a:solidFill>
                <a:latin typeface="Times New Roman" panose="02020603050405020304" pitchFamily="18" charset="0"/>
                <a:ea typeface="微软雅黑" panose="020B0503020204020204" pitchFamily="34" charset="-122"/>
              </a:rPr>
              <a:t>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如有所</a:t>
            </a:r>
            <a:r>
              <a:rPr lang="zh-CN" altLang="en-US" sz="2100" dirty="0">
                <a:solidFill>
                  <a:srgbClr val="FF00FF"/>
                </a:solidFill>
                <a:latin typeface="Times New Roman" panose="02020603050405020304" pitchFamily="18" charset="0"/>
                <a:ea typeface="微软雅黑" panose="020B0503020204020204" pitchFamily="34" charset="-122"/>
              </a:rPr>
              <a:t>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佛印绝</a:t>
            </a:r>
            <a:r>
              <a:rPr lang="zh-CN" altLang="en-US" sz="2100" dirty="0">
                <a:solidFill>
                  <a:srgbClr val="FF00FF"/>
                </a:solidFill>
                <a:latin typeface="Times New Roman" panose="02020603050405020304" pitchFamily="18" charset="0"/>
                <a:ea typeface="微软雅黑" panose="020B0503020204020204" pitchFamily="34" charset="-122"/>
              </a:rPr>
              <a:t>类</a:t>
            </a:r>
            <a:r>
              <a:rPr lang="zh-CN" altLang="en-US" sz="2100" dirty="0">
                <a:latin typeface="Times New Roman" panose="02020603050405020304" pitchFamily="18" charset="0"/>
                <a:ea typeface="微软雅黑" panose="020B0503020204020204" pitchFamily="34" charset="-122"/>
              </a:rPr>
              <a:t>弥勒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珠可</a:t>
            </a:r>
            <a:r>
              <a:rPr lang="zh-CN" altLang="en-US" sz="2100" dirty="0">
                <a:solidFill>
                  <a:srgbClr val="FF00FF"/>
                </a:solidFill>
                <a:latin typeface="Times New Roman" panose="02020603050405020304" pitchFamily="18" charset="0"/>
                <a:ea typeface="微软雅黑" panose="020B0503020204020204" pitchFamily="34" charset="-122"/>
              </a:rPr>
              <a:t>历历</a:t>
            </a:r>
            <a:r>
              <a:rPr lang="zh-CN" altLang="en-US" sz="2100" dirty="0">
                <a:latin typeface="Times New Roman" panose="02020603050405020304" pitchFamily="18" charset="0"/>
                <a:ea typeface="微软雅黑" panose="020B0503020204020204" pitchFamily="34" charset="-122"/>
              </a:rPr>
              <a:t>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分明的样子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8188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听茶声</a:t>
            </a:r>
            <a:r>
              <a:rPr lang="zh-CN" altLang="en-US" sz="2100" dirty="0">
                <a:solidFill>
                  <a:srgbClr val="FF00FF"/>
                </a:solidFill>
                <a:latin typeface="Times New Roman" panose="02020603050405020304" pitchFamily="18" charset="0"/>
                <a:ea typeface="微软雅黑" panose="020B0503020204020204" pitchFamily="34" charset="-122"/>
              </a:rPr>
              <a:t>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其船背稍</a:t>
            </a:r>
            <a:r>
              <a:rPr lang="zh-CN" altLang="en-US" sz="2100" dirty="0">
                <a:solidFill>
                  <a:srgbClr val="FF00FF"/>
                </a:solidFill>
                <a:latin typeface="Times New Roman" panose="02020603050405020304" pitchFamily="18" charset="0"/>
                <a:ea typeface="微软雅黑" panose="020B0503020204020204" pitchFamily="34" charset="-122"/>
              </a:rPr>
              <a:t>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钩画</a:t>
            </a:r>
            <a:r>
              <a:rPr lang="zh-CN" altLang="en-US" sz="2100" dirty="0">
                <a:solidFill>
                  <a:srgbClr val="FF00FF"/>
                </a:solidFill>
                <a:latin typeface="Times New Roman" panose="02020603050405020304" pitchFamily="18" charset="0"/>
                <a:ea typeface="微软雅黑" panose="020B0503020204020204" pitchFamily="34" charset="-122"/>
              </a:rPr>
              <a:t>了了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清楚明白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而计其长曾不</a:t>
            </a:r>
            <a:r>
              <a:rPr lang="zh-CN" altLang="en-US" sz="2100" dirty="0">
                <a:solidFill>
                  <a:srgbClr val="FF00FF"/>
                </a:solidFill>
                <a:latin typeface="Times New Roman" panose="02020603050405020304" pitchFamily="18" charset="0"/>
                <a:ea typeface="微软雅黑" panose="020B0503020204020204" pitchFamily="34" charset="-122"/>
              </a:rPr>
              <a:t>盈</a:t>
            </a:r>
            <a:r>
              <a:rPr lang="zh-CN" altLang="en-US" sz="2100" dirty="0">
                <a:latin typeface="Times New Roman" panose="02020603050405020304" pitchFamily="18" charset="0"/>
                <a:ea typeface="微软雅黑" panose="020B0503020204020204" pitchFamily="34" charset="-122"/>
              </a:rPr>
              <a:t>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盖</a:t>
            </a:r>
            <a:r>
              <a:rPr lang="zh-CN" altLang="en-US" sz="2100" dirty="0">
                <a:solidFill>
                  <a:srgbClr val="FF00FF"/>
                </a:solidFill>
                <a:latin typeface="Times New Roman" panose="02020603050405020304" pitchFamily="18" charset="0"/>
                <a:ea typeface="微软雅黑" panose="020B0503020204020204" pitchFamily="34" charset="-122"/>
              </a:rPr>
              <a:t>简</a:t>
            </a:r>
            <a:r>
              <a:rPr lang="zh-CN" altLang="en-US" sz="2100" dirty="0">
                <a:latin typeface="Times New Roman" panose="02020603050405020304" pitchFamily="18" charset="0"/>
                <a:ea typeface="微软雅黑" panose="020B0503020204020204" pitchFamily="34" charset="-122"/>
              </a:rPr>
              <a:t>桃核修狭者为之</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挑选</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诎</a:t>
            </a:r>
            <a:r>
              <a:rPr lang="zh-CN" altLang="en-US" sz="2100" dirty="0">
                <a:latin typeface="Times New Roman" panose="02020603050405020304" pitchFamily="18" charset="0"/>
                <a:ea typeface="微软雅黑" panose="020B0503020204020204" pitchFamily="34" charset="-122"/>
              </a:rPr>
              <a:t>右臂支船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诎”同“屈”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弯曲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左手倚一</a:t>
            </a:r>
            <a:r>
              <a:rPr lang="zh-CN" altLang="en-US" sz="2100" dirty="0">
                <a:solidFill>
                  <a:srgbClr val="FF00FF"/>
                </a:solidFill>
                <a:latin typeface="Times New Roman" panose="02020603050405020304" pitchFamily="18" charset="0"/>
                <a:ea typeface="微软雅黑" panose="020B0503020204020204" pitchFamily="34" charset="-122"/>
              </a:rPr>
              <a:t>衡</a:t>
            </a:r>
            <a:r>
              <a:rPr lang="zh-CN" altLang="en-US" sz="2100" dirty="0">
                <a:latin typeface="Times New Roman" panose="02020603050405020304" pitchFamily="18" charset="0"/>
                <a:ea typeface="微软雅黑" panose="020B0503020204020204" pitchFamily="34" charset="-122"/>
              </a:rPr>
              <a:t>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衡”同“横”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横着</a:t>
            </a:r>
            <a:r>
              <a:rPr lang="zh-CN" altLang="en-US" sz="2100" dirty="0" smtClean="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6278"/>
            <a:ext cx="8096111"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明</a:t>
            </a:r>
            <a:r>
              <a:rPr lang="zh-CN" altLang="en-US" sz="2100" dirty="0">
                <a:latin typeface="Times New Roman" panose="02020603050405020304" pitchFamily="18" charset="0"/>
                <a:ea typeface="微软雅黑" panose="020B0503020204020204" pitchFamily="34" charset="-122"/>
              </a:rPr>
              <a:t>有</a:t>
            </a:r>
            <a:r>
              <a:rPr lang="zh-CN" altLang="en-US" sz="2100" dirty="0">
                <a:solidFill>
                  <a:srgbClr val="FF00FF"/>
                </a:solidFill>
                <a:latin typeface="Times New Roman" panose="02020603050405020304" pitchFamily="18" charset="0"/>
                <a:ea typeface="微软雅黑" panose="020B0503020204020204" pitchFamily="34" charset="-122"/>
              </a:rPr>
              <a:t>奇</a:t>
            </a:r>
            <a:r>
              <a:rPr lang="zh-CN" altLang="en-US" sz="2100" dirty="0">
                <a:latin typeface="Times New Roman" panose="02020603050405020304" pitchFamily="18" charset="0"/>
                <a:ea typeface="微软雅黑" panose="020B0503020204020204" pitchFamily="34" charset="-122"/>
              </a:rPr>
              <a:t>巧人曰王叔远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舟</a:t>
            </a:r>
            <a:r>
              <a:rPr lang="zh-CN" altLang="en-US" sz="2100" dirty="0">
                <a:latin typeface="Times New Roman" panose="02020603050405020304" pitchFamily="18" charset="0"/>
                <a:ea typeface="微软雅黑" panose="020B0503020204020204" pitchFamily="34" charset="-122"/>
              </a:rPr>
              <a:t>首尾长约八分有</a:t>
            </a:r>
            <a:r>
              <a:rPr lang="zh-CN" altLang="en-US" sz="2100" dirty="0">
                <a:solidFill>
                  <a:srgbClr val="FF00FF"/>
                </a:solidFill>
                <a:latin typeface="Times New Roman" panose="02020603050405020304" pitchFamily="18" charset="0"/>
                <a:ea typeface="微软雅黑" panose="020B0503020204020204" pitchFamily="34" charset="-122"/>
              </a:rPr>
              <a:t>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smtClean="0">
                <a:solidFill>
                  <a:srgbClr val="FF00FF"/>
                </a:solidFill>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宫室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器皿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这里指雕刻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中</a:t>
            </a:r>
            <a:r>
              <a:rPr lang="zh-CN" altLang="en-US" sz="2100" dirty="0">
                <a:latin typeface="Times New Roman" panose="02020603050405020304" pitchFamily="18" charset="0"/>
                <a:ea typeface="微软雅黑" panose="020B0503020204020204" pitchFamily="34" charset="-122"/>
              </a:rPr>
              <a:t>轩敞者</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盖</a:t>
            </a:r>
            <a:r>
              <a:rPr lang="zh-CN" altLang="en-US" sz="2100" dirty="0">
                <a:latin typeface="Times New Roman" panose="02020603050405020304" pitchFamily="18" charset="0"/>
                <a:ea typeface="微软雅黑" panose="020B0503020204020204" pitchFamily="34" charset="-122"/>
              </a:rPr>
              <a:t>大苏泛赤壁</a:t>
            </a:r>
            <a:r>
              <a:rPr lang="zh-CN" altLang="en-US" sz="2100" dirty="0">
                <a:solidFill>
                  <a:srgbClr val="FF00FF"/>
                </a:solidFill>
                <a:latin typeface="Times New Roman" panose="02020603050405020304" pitchFamily="18" charset="0"/>
                <a:ea typeface="微软雅黑" panose="020B0503020204020204" pitchFamily="34" charset="-122"/>
              </a:rPr>
              <a:t>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句末语气词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此</a:t>
            </a:r>
            <a:r>
              <a:rPr lang="zh-CN" altLang="en-US" sz="2100" dirty="0">
                <a:latin typeface="Times New Roman" panose="02020603050405020304" pitchFamily="18" charset="0"/>
                <a:ea typeface="微软雅黑" panose="020B0503020204020204" pitchFamily="34" charset="-122"/>
              </a:rPr>
              <a:t>中人语</a:t>
            </a:r>
            <a:r>
              <a:rPr lang="zh-CN" altLang="en-US" sz="2100" dirty="0">
                <a:solidFill>
                  <a:srgbClr val="FF00FF"/>
                </a:solidFill>
                <a:latin typeface="Times New Roman" panose="02020603050405020304" pitchFamily="18" charset="0"/>
                <a:ea typeface="微软雅黑" panose="020B0503020204020204" pitchFamily="34" charset="-122"/>
              </a:rPr>
              <a:t>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87112" y="214609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87112" y="4079589"/>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87112" y="3126336"/>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6" y="229805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奇</a:t>
            </a:r>
            <a:endParaRPr lang="zh-CN" altLang="en-US" sz="2100" dirty="0">
              <a:latin typeface="Times New Roman" panose="02020603050405020304" pitchFamily="18" charset="0"/>
            </a:endParaRPr>
          </a:p>
        </p:txBody>
      </p:sp>
      <p:sp>
        <p:nvSpPr>
          <p:cNvPr id="9" name="矩形 8"/>
          <p:cNvSpPr/>
          <p:nvPr/>
        </p:nvSpPr>
        <p:spPr>
          <a:xfrm>
            <a:off x="523865" y="326262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10" name="矩形 9"/>
          <p:cNvSpPr/>
          <p:nvPr/>
        </p:nvSpPr>
        <p:spPr>
          <a:xfrm>
            <a:off x="523865" y="421207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云</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81891" cy="3969385"/>
          </a:xfrm>
          <a:prstGeom prst="rect">
            <a:avLst/>
          </a:prstGeom>
        </p:spPr>
        <p:txBody>
          <a:bodyPr wrap="square">
            <a:spAutoFit/>
          </a:bodyPr>
          <a:lstStyle/>
          <a:p>
            <a:pPr algn="just">
              <a:lnSpc>
                <a:spcPct val="150000"/>
              </a:lnSpc>
            </a:pPr>
            <a:r>
              <a:rPr sz="2100" dirty="0">
                <a:latin typeface="Times New Roman" panose="02020603050405020304" pitchFamily="18" charset="0"/>
                <a:ea typeface="微软雅黑" panose="020B0503020204020204" pitchFamily="34" charset="-122"/>
              </a:rPr>
              <a:t>(5)撒盐空中</a:t>
            </a:r>
            <a:r>
              <a:rPr sz="2100" dirty="0">
                <a:solidFill>
                  <a:srgbClr val="FF00FF"/>
                </a:solidFill>
                <a:latin typeface="Times New Roman" panose="02020603050405020304" pitchFamily="18" charset="0"/>
                <a:ea typeface="微软雅黑" panose="020B0503020204020204" pitchFamily="34" charset="-122"/>
              </a:rPr>
              <a:t>差</a:t>
            </a:r>
            <a:r>
              <a:rPr sz="2100" dirty="0">
                <a:latin typeface="Times New Roman" panose="02020603050405020304" pitchFamily="18" charset="0"/>
                <a:ea typeface="微软雅黑" panose="020B0503020204020204" pitchFamily="34" charset="-122"/>
              </a:rPr>
              <a:t>可</a:t>
            </a:r>
            <a:r>
              <a:rPr sz="2100" dirty="0">
                <a:solidFill>
                  <a:srgbClr val="FF00FF"/>
                </a:solidFill>
                <a:latin typeface="Times New Roman" panose="02020603050405020304" pitchFamily="18" charset="0"/>
                <a:ea typeface="微软雅黑" panose="020B0503020204020204" pitchFamily="34" charset="-122"/>
              </a:rPr>
              <a:t>拟</a:t>
            </a:r>
            <a:r>
              <a:rPr sz="2100" dirty="0">
                <a:latin typeface="Times New Roman" panose="02020603050405020304" pitchFamily="18" charset="0"/>
                <a:ea typeface="微软雅黑" panose="020B0503020204020204" pitchFamily="34" charset="-122"/>
              </a:rPr>
              <a:t>:大体;相比</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(6)期</a:t>
            </a:r>
            <a:r>
              <a:rPr sz="2100" dirty="0">
                <a:solidFill>
                  <a:srgbClr val="FF00FF"/>
                </a:solidFill>
                <a:latin typeface="Times New Roman" panose="02020603050405020304" pitchFamily="18" charset="0"/>
                <a:ea typeface="微软雅黑" panose="020B0503020204020204" pitchFamily="34" charset="-122"/>
              </a:rPr>
              <a:t>日中</a:t>
            </a:r>
            <a:r>
              <a:rPr sz="2100" dirty="0">
                <a:latin typeface="Times New Roman" panose="02020603050405020304" pitchFamily="18" charset="0"/>
                <a:ea typeface="微软雅黑" panose="020B0503020204020204" pitchFamily="34" charset="-122"/>
              </a:rPr>
              <a:t>:正午时分</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(7)太丘</a:t>
            </a:r>
            <a:r>
              <a:rPr sz="2100" dirty="0">
                <a:solidFill>
                  <a:srgbClr val="FF00FF"/>
                </a:solidFill>
                <a:latin typeface="Times New Roman" panose="02020603050405020304" pitchFamily="18" charset="0"/>
                <a:ea typeface="微软雅黑" panose="020B0503020204020204" pitchFamily="34" charset="-122"/>
              </a:rPr>
              <a:t>舍</a:t>
            </a:r>
            <a:r>
              <a:rPr sz="2100" dirty="0">
                <a:latin typeface="Times New Roman" panose="02020603050405020304" pitchFamily="18" charset="0"/>
                <a:ea typeface="微软雅黑" panose="020B0503020204020204" pitchFamily="34" charset="-122"/>
              </a:rPr>
              <a:t>去:舍弃</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(8)</a:t>
            </a:r>
            <a:r>
              <a:rPr sz="2100" dirty="0">
                <a:solidFill>
                  <a:srgbClr val="FF00FF"/>
                </a:solidFill>
                <a:latin typeface="Times New Roman" panose="02020603050405020304" pitchFamily="18" charset="0"/>
                <a:ea typeface="微软雅黑" panose="020B0503020204020204" pitchFamily="34" charset="-122"/>
              </a:rPr>
              <a:t>尊君</a:t>
            </a:r>
            <a:r>
              <a:rPr sz="2100" dirty="0">
                <a:latin typeface="Times New Roman" panose="02020603050405020304" pitchFamily="18" charset="0"/>
                <a:ea typeface="微软雅黑" panose="020B0503020204020204" pitchFamily="34" charset="-122"/>
              </a:rPr>
              <a:t>在不:对别人父亲的尊称</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(9)</a:t>
            </a:r>
            <a:r>
              <a:rPr sz="2100" dirty="0">
                <a:solidFill>
                  <a:srgbClr val="FF00FF"/>
                </a:solidFill>
                <a:latin typeface="Times New Roman" panose="02020603050405020304" pitchFamily="18" charset="0"/>
                <a:ea typeface="微软雅黑" panose="020B0503020204020204" pitchFamily="34" charset="-122"/>
              </a:rPr>
              <a:t>相委</a:t>
            </a:r>
            <a:r>
              <a:rPr sz="2100" dirty="0">
                <a:latin typeface="Times New Roman" panose="02020603050405020304" pitchFamily="18" charset="0"/>
                <a:ea typeface="微软雅黑" panose="020B0503020204020204" pitchFamily="34" charset="-122"/>
              </a:rPr>
              <a:t>而去:表示动作偏指一方;舍弃</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(10)君与</a:t>
            </a:r>
            <a:r>
              <a:rPr sz="2100" dirty="0">
                <a:solidFill>
                  <a:srgbClr val="FF00FF"/>
                </a:solidFill>
                <a:latin typeface="Times New Roman" panose="02020603050405020304" pitchFamily="18" charset="0"/>
                <a:ea typeface="微软雅黑" panose="020B0503020204020204" pitchFamily="34" charset="-122"/>
              </a:rPr>
              <a:t>家君</a:t>
            </a:r>
            <a:r>
              <a:rPr sz="2100" dirty="0">
                <a:latin typeface="Times New Roman" panose="02020603050405020304" pitchFamily="18" charset="0"/>
                <a:ea typeface="微软雅黑" panose="020B0503020204020204" pitchFamily="34" charset="-122"/>
              </a:rPr>
              <a:t>期日中:对人谦称自己的父亲</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2.通假字</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尊君在</a:t>
            </a:r>
            <a:r>
              <a:rPr sz="2100" dirty="0">
                <a:solidFill>
                  <a:srgbClr val="FF00FF"/>
                </a:solidFill>
                <a:latin typeface="Times New Roman" panose="02020603050405020304" pitchFamily="18" charset="0"/>
                <a:ea typeface="微软雅黑" panose="020B0503020204020204" pitchFamily="34" charset="-122"/>
              </a:rPr>
              <a:t>不</a:t>
            </a:r>
            <a:r>
              <a:rPr sz="2100" dirty="0">
                <a:latin typeface="Times New Roman" panose="02020603050405020304" pitchFamily="18" charset="0"/>
                <a:ea typeface="微软雅黑" panose="020B0503020204020204" pitchFamily="34" charset="-122"/>
              </a:rPr>
              <a:t>:“不”同“否”,句末语气词,表询问</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85727"/>
            <a:ext cx="8106662"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高</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二黍许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珠</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历历数也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latin typeface="Times New Roman" panose="02020603050405020304" pitchFamily="18" charset="0"/>
                <a:ea typeface="微软雅黑" panose="020B0503020204020204" pitchFamily="34" charset="-122"/>
              </a:rPr>
              <a:t>坡右手执卷</a:t>
            </a:r>
            <a:r>
              <a:rPr lang="zh-CN" altLang="en-US" sz="2100" dirty="0">
                <a:solidFill>
                  <a:srgbClr val="FF00FF"/>
                </a:solidFill>
                <a:latin typeface="Times New Roman" panose="02020603050405020304" pitchFamily="18" charset="0"/>
                <a:ea typeface="微软雅黑" panose="020B0503020204020204" pitchFamily="34" charset="-122"/>
              </a:rPr>
              <a:t>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右端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人视</a:t>
            </a:r>
            <a:r>
              <a:rPr lang="zh-CN" altLang="en-US" sz="2100" dirty="0">
                <a:solidFill>
                  <a:srgbClr val="FF00FF"/>
                </a:solidFill>
                <a:latin typeface="Times New Roman" panose="02020603050405020304" pitchFamily="18" charset="0"/>
                <a:ea typeface="微软雅黑" panose="020B0503020204020204" pitchFamily="34" charset="-122"/>
              </a:rPr>
              <a:t>端</a:t>
            </a:r>
            <a:r>
              <a:rPr lang="zh-CN" altLang="en-US" sz="2100" dirty="0">
                <a:latin typeface="Times New Roman" panose="02020603050405020304" pitchFamily="18" charset="0"/>
                <a:ea typeface="微软雅黑" panose="020B0503020204020204" pitchFamily="34" charset="-122"/>
              </a:rPr>
              <a:t>容寂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佛</a:t>
            </a:r>
            <a:r>
              <a:rPr lang="zh-CN" altLang="en-US" sz="2100" dirty="0">
                <a:latin typeface="Times New Roman" panose="02020603050405020304" pitchFamily="18" charset="0"/>
                <a:ea typeface="微软雅黑" panose="020B0503020204020204" pitchFamily="34" charset="-122"/>
              </a:rPr>
              <a:t>印</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类弥勒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率</a:t>
            </a:r>
            <a:r>
              <a:rPr lang="zh-CN" altLang="en-US" sz="2100" dirty="0">
                <a:latin typeface="Times New Roman" panose="02020603050405020304" pitchFamily="18" charset="0"/>
                <a:ea typeface="微软雅黑" panose="020B0503020204020204" pitchFamily="34" charset="-122"/>
              </a:rPr>
              <a:t>妻子邑人来此</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与世隔绝</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78313" y="168298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78313" y="358165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78313" y="264799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188210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可</a:t>
            </a:r>
            <a:endParaRPr lang="zh-CN" altLang="en-US" sz="2100" dirty="0">
              <a:latin typeface="Times New Roman" panose="02020603050405020304" pitchFamily="18" charset="0"/>
            </a:endParaRPr>
          </a:p>
        </p:txBody>
      </p:sp>
      <p:sp>
        <p:nvSpPr>
          <p:cNvPr id="9" name="矩形 8"/>
          <p:cNvSpPr/>
          <p:nvPr/>
        </p:nvSpPr>
        <p:spPr>
          <a:xfrm>
            <a:off x="523867" y="283144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端</a:t>
            </a:r>
            <a:endParaRPr lang="zh-CN" altLang="en-US" sz="2100" dirty="0">
              <a:latin typeface="Times New Roman" panose="02020603050405020304" pitchFamily="18" charset="0"/>
            </a:endParaRPr>
          </a:p>
        </p:txBody>
      </p:sp>
      <p:sp>
        <p:nvSpPr>
          <p:cNvPr id="10" name="矩形 9"/>
          <p:cNvSpPr/>
          <p:nvPr/>
        </p:nvSpPr>
        <p:spPr>
          <a:xfrm>
            <a:off x="523867" y="376129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绝</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501004"/>
            <a:ext cx="8071339"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箬篷</a:t>
            </a:r>
            <a:r>
              <a:rPr lang="zh-CN" altLang="en-US" sz="2100" dirty="0">
                <a:latin typeface="Times New Roman" panose="02020603050405020304" pitchFamily="18" charset="0"/>
                <a:ea typeface="微软雅黑" panose="020B0503020204020204" pitchFamily="34" charset="-122"/>
              </a:rPr>
              <a:t>覆之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用箬竹叶做的船篷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石青</a:t>
            </a:r>
            <a:r>
              <a:rPr lang="zh-CN" altLang="en-US" sz="2100" dirty="0">
                <a:solidFill>
                  <a:srgbClr val="FF00FF"/>
                </a:solidFill>
                <a:latin typeface="Times New Roman" panose="02020603050405020304" pitchFamily="18" charset="0"/>
                <a:ea typeface="微软雅黑" panose="020B0503020204020204" pitchFamily="34" charset="-122"/>
              </a:rPr>
              <a:t>糁</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用颜料等涂上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中</a:t>
            </a:r>
            <a:r>
              <a:rPr lang="zh-CN" altLang="en-US" sz="2100" dirty="0">
                <a:solidFill>
                  <a:srgbClr val="FF00FF"/>
                </a:solidFill>
                <a:latin typeface="Times New Roman" panose="02020603050405020304" pitchFamily="18" charset="0"/>
                <a:ea typeface="微软雅黑" panose="020B0503020204020204" pitchFamily="34" charset="-122"/>
              </a:rPr>
              <a:t>峨冠</a:t>
            </a:r>
            <a:r>
              <a:rPr lang="zh-CN" altLang="en-US" sz="2100" dirty="0">
                <a:latin typeface="Times New Roman" panose="02020603050405020304" pitchFamily="18" charset="0"/>
                <a:ea typeface="微软雅黑" panose="020B0503020204020204" pitchFamily="34" charset="-122"/>
              </a:rPr>
              <a:t>而多髯者为东坡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戴着高高的帽子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卧</a:t>
            </a:r>
            <a:r>
              <a:rPr lang="zh-CN" altLang="en-US" sz="2100" dirty="0">
                <a:latin typeface="Times New Roman" panose="02020603050405020304" pitchFamily="18" charset="0"/>
                <a:ea typeface="微软雅黑" panose="020B0503020204020204" pitchFamily="34" charset="-122"/>
              </a:rPr>
              <a:t>右膝</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诎</a:t>
            </a:r>
            <a:r>
              <a:rPr lang="zh-CN" altLang="en-US" sz="2100" dirty="0">
                <a:latin typeface="Times New Roman" panose="02020603050405020304" pitchFamily="18" charset="0"/>
                <a:ea typeface="微软雅黑" panose="020B0503020204020204" pitchFamily="34" charset="-122"/>
              </a:rPr>
              <a:t>右臂支船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弯曲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居右者</a:t>
            </a:r>
            <a:r>
              <a:rPr lang="zh-CN" altLang="en-US" sz="2100" dirty="0">
                <a:solidFill>
                  <a:srgbClr val="FF00FF"/>
                </a:solidFill>
                <a:latin typeface="Times New Roman" panose="02020603050405020304" pitchFamily="18" charset="0"/>
                <a:ea typeface="微软雅黑" panose="020B0503020204020204" pitchFamily="34" charset="-122"/>
              </a:rPr>
              <a:t>椎髻</a:t>
            </a:r>
            <a:r>
              <a:rPr lang="zh-CN" altLang="en-US" sz="2100" dirty="0">
                <a:latin typeface="Times New Roman" panose="02020603050405020304" pitchFamily="18" charset="0"/>
                <a:ea typeface="微软雅黑" panose="020B0503020204020204" pitchFamily="34" charset="-122"/>
              </a:rPr>
              <a:t>仰面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梳着椎形发髻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其两膝相</a:t>
            </a:r>
            <a:r>
              <a:rPr lang="zh-CN" altLang="en-US" sz="2100" dirty="0">
                <a:solidFill>
                  <a:srgbClr val="FF00FF"/>
                </a:solidFill>
                <a:latin typeface="Times New Roman" panose="02020603050405020304" pitchFamily="18" charset="0"/>
                <a:ea typeface="微软雅黑" panose="020B0503020204020204" pitchFamily="34" charset="-122"/>
              </a:rPr>
              <a:t>比</a:t>
            </a:r>
            <a:r>
              <a:rPr lang="zh-CN" altLang="en-US" sz="2100" dirty="0">
                <a:latin typeface="Times New Roman" panose="02020603050405020304" pitchFamily="18" charset="0"/>
                <a:ea typeface="微软雅黑" panose="020B0503020204020204" pitchFamily="34" charset="-122"/>
              </a:rPr>
              <a:t>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靠近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盖简桃核</a:t>
            </a:r>
            <a:r>
              <a:rPr lang="zh-CN" altLang="en-US" sz="2100" dirty="0">
                <a:solidFill>
                  <a:srgbClr val="FF00FF"/>
                </a:solidFill>
                <a:latin typeface="Times New Roman" panose="02020603050405020304" pitchFamily="18" charset="0"/>
                <a:ea typeface="微软雅黑" panose="020B0503020204020204" pitchFamily="34" charset="-122"/>
              </a:rPr>
              <a:t>修</a:t>
            </a:r>
            <a:r>
              <a:rPr lang="zh-CN" altLang="en-US" sz="2100" dirty="0">
                <a:latin typeface="Times New Roman" panose="02020603050405020304" pitchFamily="18" charset="0"/>
                <a:ea typeface="微软雅黑" panose="020B0503020204020204" pitchFamily="34" charset="-122"/>
              </a:rPr>
              <a:t>狭者为之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长</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修理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矫</a:t>
            </a:r>
            <a:r>
              <a:rPr lang="zh-CN" altLang="en-US" sz="2100" dirty="0">
                <a:latin typeface="Times New Roman" panose="02020603050405020304" pitchFamily="18" charset="0"/>
                <a:ea typeface="微软雅黑" panose="020B0503020204020204" pitchFamily="34" charset="-122"/>
              </a:rPr>
              <a:t>首昂视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举</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纠正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而计其长</a:t>
            </a:r>
            <a:r>
              <a:rPr lang="zh-CN" altLang="en-US" sz="2100" dirty="0">
                <a:solidFill>
                  <a:srgbClr val="FF00FF"/>
                </a:solidFill>
                <a:latin typeface="Times New Roman" panose="02020603050405020304" pitchFamily="18" charset="0"/>
                <a:ea typeface="微软雅黑" panose="020B0503020204020204" pitchFamily="34" charset="-122"/>
              </a:rPr>
              <a:t>曾</a:t>
            </a:r>
            <a:r>
              <a:rPr lang="zh-CN" altLang="en-US" sz="2100" dirty="0">
                <a:latin typeface="Times New Roman" panose="02020603050405020304" pitchFamily="18" charset="0"/>
                <a:ea typeface="微软雅黑" panose="020B0503020204020204" pitchFamily="34" charset="-122"/>
              </a:rPr>
              <a:t>不盈寸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竟然</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罔不因势象形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各具情态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全都</a:t>
            </a:r>
            <a:r>
              <a:rPr lang="zh-CN" altLang="en-US" sz="2100" dirty="0">
                <a:solidFill>
                  <a:srgbClr val="FF00FF"/>
                </a:solidFill>
                <a:latin typeface="Times New Roman" panose="02020603050405020304" pitchFamily="18" charset="0"/>
                <a:ea typeface="微软雅黑" panose="020B0503020204020204" pitchFamily="34" charset="-122"/>
              </a:rPr>
              <a:t>是就着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材料原来的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样子刻成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各种事物的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形象</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各有各的神情姿态</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舟首尾长约八分有奇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高可二黍许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中轩敞者为舱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箬篷覆之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小船</a:t>
            </a:r>
            <a:r>
              <a:rPr lang="zh-CN" altLang="en-US" sz="2100" dirty="0">
                <a:solidFill>
                  <a:srgbClr val="FF00FF"/>
                </a:solidFill>
                <a:latin typeface="Times New Roman" panose="02020603050405020304" pitchFamily="18" charset="0"/>
                <a:ea typeface="微软雅黑" panose="020B0503020204020204" pitchFamily="34" charset="-122"/>
              </a:rPr>
              <a:t>从头到尾长大约八分多一点儿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大约有两个黄米粒那么高</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中间高起而宽敞的部分是船舱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用箬竹叶做的船篷覆盖着它</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其两膝相比者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各隐卷底衣褶中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他们</a:t>
            </a:r>
            <a:r>
              <a:rPr lang="zh-CN" altLang="en-US" sz="2100" dirty="0">
                <a:solidFill>
                  <a:srgbClr val="FF00FF"/>
                </a:solidFill>
                <a:latin typeface="Times New Roman" panose="02020603050405020304" pitchFamily="18" charset="0"/>
                <a:ea typeface="微软雅黑" panose="020B0503020204020204" pitchFamily="34" charset="-122"/>
              </a:rPr>
              <a:t>的互相靠近的两膝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各自隐藏在手卷下边的衣褶里</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左臂挂念珠倚之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珠可历历数也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左臂</a:t>
            </a:r>
            <a:r>
              <a:rPr lang="zh-CN" altLang="en-US" sz="2100" dirty="0">
                <a:solidFill>
                  <a:srgbClr val="FF00FF"/>
                </a:solidFill>
                <a:latin typeface="Times New Roman" panose="02020603050405020304" pitchFamily="18" charset="0"/>
                <a:ea typeface="微软雅黑" panose="020B0503020204020204" pitchFamily="34" charset="-122"/>
              </a:rPr>
              <a:t>挂着一串念珠靠着左膝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念珠可以清清楚楚地数出来</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其人视端容寂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若听茶声然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那个</a:t>
            </a:r>
            <a:r>
              <a:rPr lang="zh-CN" altLang="en-US" sz="2100" dirty="0">
                <a:solidFill>
                  <a:srgbClr val="FF00FF"/>
                </a:solidFill>
                <a:latin typeface="Times New Roman" panose="02020603050405020304" pitchFamily="18" charset="0"/>
                <a:ea typeface="微软雅黑" panose="020B0503020204020204" pitchFamily="34" charset="-122"/>
              </a:rPr>
              <a:t>人的眼睛正视着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茶炉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神色平静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好像在听茶水烧开了没有的样子</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细若蚊足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钩画了了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字迹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细得像蚊子的脚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笔画清楚明白</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盖简桃核修狭者为之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原来</a:t>
            </a:r>
            <a:r>
              <a:rPr lang="zh-CN" altLang="en-US" sz="2100" dirty="0">
                <a:solidFill>
                  <a:srgbClr val="FF00FF"/>
                </a:solidFill>
                <a:latin typeface="Times New Roman" panose="02020603050405020304" pitchFamily="18" charset="0"/>
                <a:ea typeface="微软雅黑" panose="020B0503020204020204" pitchFamily="34" charset="-122"/>
              </a:rPr>
              <a:t>是挑选长而窄的桃核雕刻成的</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通过对核舟的细致描述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形象地说明了王叔远构思的巧妙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赞美了他的精巧技艺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同时也显示了我国古代工艺艺术的卓越成就</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19 《</a:t>
            </a:r>
            <a:r>
              <a:rPr lang="zh-CN" altLang="en-US" sz="2100" b="1" dirty="0">
                <a:latin typeface="Times New Roman" panose="02020603050405020304" pitchFamily="18" charset="0"/>
                <a:ea typeface="微软雅黑" panose="020B0503020204020204" pitchFamily="34" charset="-122"/>
              </a:rPr>
              <a:t>庄子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二则</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北冥有鱼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庄子与惠子游于濠梁之上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其翼若</a:t>
            </a:r>
            <a:r>
              <a:rPr lang="zh-CN" altLang="en-US" sz="2100" dirty="0">
                <a:solidFill>
                  <a:srgbClr val="FF00FF"/>
                </a:solidFill>
                <a:latin typeface="Times New Roman" panose="02020603050405020304" pitchFamily="18" charset="0"/>
                <a:ea typeface="微软雅黑" panose="020B0503020204020204" pitchFamily="34" charset="-122"/>
              </a:rPr>
              <a:t>垂</a:t>
            </a:r>
            <a:r>
              <a:rPr lang="zh-CN" altLang="en-US" sz="2100" dirty="0">
                <a:latin typeface="Times New Roman" panose="02020603050405020304" pitchFamily="18" charset="0"/>
                <a:ea typeface="微软雅黑" panose="020B0503020204020204" pitchFamily="34" charset="-122"/>
              </a:rPr>
              <a:t>天之云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悬挂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天池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天然形成的水池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怪者也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水击</a:t>
            </a:r>
            <a:r>
              <a:rPr lang="zh-CN" altLang="en-US" sz="2100" dirty="0">
                <a:latin typeface="Times New Roman" panose="02020603050405020304" pitchFamily="18" charset="0"/>
                <a:ea typeface="微软雅黑" panose="020B0503020204020204" pitchFamily="34" charset="-122"/>
              </a:rPr>
              <a:t>三千里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击水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拍打水面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抟扶摇</a:t>
            </a:r>
            <a:r>
              <a:rPr lang="zh-CN" altLang="en-US" sz="2100" dirty="0">
                <a:latin typeface="Times New Roman" panose="02020603050405020304" pitchFamily="18" charset="0"/>
                <a:ea typeface="微软雅黑" panose="020B0503020204020204" pitchFamily="34" charset="-122"/>
              </a:rPr>
              <a:t>而上者九万里抟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盘旋飞翔扶摇</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旋风</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106662"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全</a:t>
            </a:r>
            <a:r>
              <a:rPr lang="zh-CN" altLang="en-US" sz="2100" dirty="0">
                <a:latin typeface="Times New Roman" panose="02020603050405020304" pitchFamily="18" charset="0"/>
                <a:ea typeface="微软雅黑" panose="020B0503020204020204" pitchFamily="34" charset="-122"/>
              </a:rPr>
              <a:t>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循</a:t>
            </a:r>
            <a:r>
              <a:rPr lang="zh-CN" altLang="en-US" sz="2100" dirty="0">
                <a:latin typeface="Times New Roman" panose="02020603050405020304" pitchFamily="18" charset="0"/>
                <a:ea typeface="微软雅黑" panose="020B0503020204020204" pitchFamily="34" charset="-122"/>
              </a:rPr>
              <a:t>其本</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追溯</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北</a:t>
            </a:r>
            <a:r>
              <a:rPr lang="zh-CN" altLang="en-US" sz="2100" dirty="0">
                <a:solidFill>
                  <a:srgbClr val="FF00FF"/>
                </a:solidFill>
                <a:latin typeface="Times New Roman" panose="02020603050405020304" pitchFamily="18" charset="0"/>
                <a:ea typeface="微软雅黑" panose="020B0503020204020204" pitchFamily="34" charset="-122"/>
              </a:rPr>
              <a:t>冥</a:t>
            </a:r>
            <a:r>
              <a:rPr lang="zh-CN" altLang="en-US" sz="2100" dirty="0">
                <a:latin typeface="Times New Roman" panose="02020603050405020304" pitchFamily="18" charset="0"/>
                <a:ea typeface="微软雅黑" panose="020B0503020204020204" pitchFamily="34" charset="-122"/>
              </a:rPr>
              <a:t>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冥”同“溟”</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海</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不知子矣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子</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非鱼也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海运</a:t>
            </a:r>
            <a:r>
              <a:rPr lang="zh-CN" altLang="en-US" sz="2100" dirty="0">
                <a:latin typeface="Times New Roman" panose="02020603050405020304" pitchFamily="18" charset="0"/>
                <a:ea typeface="微软雅黑" panose="020B0503020204020204" pitchFamily="34" charset="-122"/>
              </a:rPr>
              <a:t>则将徙</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南冥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庄子</a:t>
            </a:r>
            <a:r>
              <a:rPr lang="zh-CN" altLang="en-US" sz="2100" dirty="0">
                <a:latin typeface="Times New Roman" panose="02020603050405020304" pitchFamily="18" charset="0"/>
                <a:ea typeface="微软雅黑" panose="020B0503020204020204" pitchFamily="34" charset="-122"/>
              </a:rPr>
              <a:t>与惠子游</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濠梁之上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在</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8" y="420841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固</a:t>
            </a:r>
            <a:endParaRPr lang="zh-CN" altLang="en-US" sz="2100" dirty="0"/>
          </a:p>
        </p:txBody>
      </p:sp>
      <p:sp>
        <p:nvSpPr>
          <p:cNvPr id="4" name="矩形 3"/>
          <p:cNvSpPr/>
          <p:nvPr/>
        </p:nvSpPr>
        <p:spPr>
          <a:xfrm>
            <a:off x="523867" y="516853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于</a:t>
            </a:r>
            <a:endParaRPr lang="zh-CN" altLang="en-US" sz="2100" dirty="0"/>
          </a:p>
        </p:txBody>
      </p:sp>
      <p:sp>
        <p:nvSpPr>
          <p:cNvPr id="5" name="左大括号 4"/>
          <p:cNvSpPr/>
          <p:nvPr/>
        </p:nvSpPr>
        <p:spPr>
          <a:xfrm>
            <a:off x="1246661" y="407801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46661" y="504302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22105"/>
            <a:ext cx="8106662"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名为鲲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远而无所至极邪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表示选择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请</a:t>
            </a:r>
            <a:r>
              <a:rPr lang="zh-CN" altLang="en-US" sz="2100" dirty="0">
                <a:latin typeface="Times New Roman" panose="02020603050405020304" pitchFamily="18" charset="0"/>
                <a:ea typeface="微软雅黑" panose="020B0503020204020204" pitchFamily="34" charset="-122"/>
              </a:rPr>
              <a:t>循</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指话题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生物</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以息相吹也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放在主谓之间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a:t>
            </a:r>
            <a:r>
              <a:rPr lang="zh-CN" altLang="en-US" sz="2100" dirty="0" smtClean="0">
                <a:latin typeface="Times New Roman" panose="02020603050405020304" pitchFamily="18" charset="0"/>
                <a:ea typeface="微软雅黑" panose="020B0503020204020204" pitchFamily="34" charset="-122"/>
              </a:rPr>
              <a:t>句子的</a:t>
            </a:r>
            <a:r>
              <a:rPr lang="zh-CN" altLang="en-US" sz="2100" dirty="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知鱼</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结构助词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既</a:t>
            </a:r>
            <a:r>
              <a:rPr lang="zh-CN" altLang="en-US" sz="2100" dirty="0">
                <a:latin typeface="Times New Roman" panose="02020603050405020304" pitchFamily="18" charset="0"/>
                <a:ea typeface="微软雅黑" panose="020B0503020204020204" pitchFamily="34" charset="-122"/>
              </a:rPr>
              <a:t>已知吾知</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而问我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指“鱼之乐”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化</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为鸟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抟</a:t>
            </a:r>
            <a:r>
              <a:rPr lang="zh-CN" altLang="en-US" sz="2100" dirty="0">
                <a:latin typeface="Times New Roman" panose="02020603050405020304" pitchFamily="18" charset="0"/>
                <a:ea typeface="微软雅黑" panose="020B0503020204020204" pitchFamily="34" charset="-122"/>
              </a:rPr>
              <a:t>扶摇</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上者九万里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表修饰</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5" y="207716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a:t>
            </a:r>
            <a:endParaRPr lang="zh-CN" altLang="en-US" sz="2100" dirty="0"/>
          </a:p>
        </p:txBody>
      </p:sp>
      <p:sp>
        <p:nvSpPr>
          <p:cNvPr id="4" name="矩形 3"/>
          <p:cNvSpPr/>
          <p:nvPr/>
        </p:nvSpPr>
        <p:spPr>
          <a:xfrm>
            <a:off x="523865" y="356393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p>
        </p:txBody>
      </p:sp>
      <p:sp>
        <p:nvSpPr>
          <p:cNvPr id="5" name="矩形 4"/>
          <p:cNvSpPr/>
          <p:nvPr/>
        </p:nvSpPr>
        <p:spPr>
          <a:xfrm>
            <a:off x="523866" y="477815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而</a:t>
            </a:r>
            <a:endParaRPr lang="zh-CN" altLang="en-US" sz="2100" dirty="0"/>
          </a:p>
        </p:txBody>
      </p:sp>
      <p:sp>
        <p:nvSpPr>
          <p:cNvPr id="6" name="左大括号 5"/>
          <p:cNvSpPr/>
          <p:nvPr/>
        </p:nvSpPr>
        <p:spPr>
          <a:xfrm>
            <a:off x="1265992" y="3181284"/>
            <a:ext cx="96727" cy="115772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46661" y="4631542"/>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263335" y="1694510"/>
            <a:ext cx="75602" cy="115772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13541"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而飞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用力鼓动翅膀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志</a:t>
            </a:r>
            <a:r>
              <a:rPr lang="zh-CN" altLang="en-US" sz="2100" dirty="0">
                <a:solidFill>
                  <a:srgbClr val="FF00FF"/>
                </a:solidFill>
                <a:latin typeface="Times New Roman" panose="02020603050405020304" pitchFamily="18" charset="0"/>
                <a:ea typeface="微软雅黑" panose="020B0503020204020204" pitchFamily="34" charset="-122"/>
              </a:rPr>
              <a:t>怪</a:t>
            </a:r>
            <a:r>
              <a:rPr lang="zh-CN" altLang="en-US" sz="2100" dirty="0">
                <a:latin typeface="Times New Roman" panose="02020603050405020304" pitchFamily="18" charset="0"/>
                <a:ea typeface="微软雅黑" panose="020B0503020204020204" pitchFamily="34" charset="-122"/>
              </a:rPr>
              <a:t>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怪异的事物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南冥者</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天</a:t>
            </a:r>
            <a:r>
              <a:rPr lang="zh-CN" altLang="en-US" sz="2100" dirty="0">
                <a:latin typeface="Times New Roman" panose="02020603050405020304" pitchFamily="18" charset="0"/>
                <a:ea typeface="微软雅黑" panose="020B0503020204020204" pitchFamily="34" charset="-122"/>
              </a:rPr>
              <a:t>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天然的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而飞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振奋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这里指用力鼓动翅膀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愤怒</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4269" y="2845220"/>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南充考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64626"/>
            <a:ext cx="8096111"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谢太傅寒雪</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内集:日子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期</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中:太阳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4.词类活用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友人</a:t>
            </a:r>
            <a:r>
              <a:rPr lang="zh-CN" altLang="en-US" sz="2100" dirty="0">
                <a:solidFill>
                  <a:srgbClr val="FF00FF"/>
                </a:solidFill>
                <a:latin typeface="Times New Roman" panose="02020603050405020304" pitchFamily="18" charset="0"/>
                <a:ea typeface="微软雅黑" panose="020B0503020204020204" pitchFamily="34" charset="-122"/>
              </a:rPr>
              <a:t>惭</a:t>
            </a:r>
            <a:r>
              <a:rPr lang="zh-CN" altLang="en-US" sz="2100" dirty="0">
                <a:latin typeface="Times New Roman" panose="02020603050405020304" pitchFamily="18" charset="0"/>
                <a:ea typeface="微软雅黑" panose="020B0503020204020204" pitchFamily="34" charset="-122"/>
              </a:rPr>
              <a:t>:形容词的意动用法,感到惭愧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5.古今异义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(1)与</a:t>
            </a:r>
            <a:r>
              <a:rPr lang="zh-CN" altLang="en-US" sz="2100" dirty="0">
                <a:solidFill>
                  <a:srgbClr val="FF00FF"/>
                </a:solidFill>
                <a:latin typeface="Times New Roman" panose="02020603050405020304" pitchFamily="18" charset="0"/>
                <a:ea typeface="微软雅黑" panose="020B0503020204020204" pitchFamily="34" charset="-122"/>
              </a:rPr>
              <a:t>儿女</a:t>
            </a:r>
            <a:r>
              <a:rPr lang="zh-CN" altLang="en-US" sz="2100" dirty="0">
                <a:latin typeface="Times New Roman" panose="02020603050405020304" pitchFamily="18" charset="0"/>
                <a:ea typeface="微软雅黑" panose="020B0503020204020204" pitchFamily="34" charset="-122"/>
              </a:rPr>
              <a:t>讲论文义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古义:子女,这里泛指小辈,包括侄儿侄女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今义:多指儿子和女儿</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229872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）日</a:t>
            </a:r>
            <a:endParaRPr lang="en-US" altLang="zh-CN"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07389" y="215499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海运</a:t>
            </a:r>
            <a:r>
              <a:rPr lang="zh-CN" altLang="en-US" sz="2100" dirty="0">
                <a:latin typeface="Times New Roman" panose="02020603050405020304" pitchFamily="18" charset="0"/>
                <a:ea typeface="微软雅黑" panose="020B0503020204020204" pitchFamily="34" charset="-122"/>
              </a:rPr>
              <a:t>则将徙于南冥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海水</a:t>
            </a:r>
            <a:r>
              <a:rPr lang="zh-CN" altLang="en-US" sz="2100" dirty="0" smtClean="0">
                <a:latin typeface="Times New Roman" panose="02020603050405020304" pitchFamily="18" charset="0"/>
                <a:ea typeface="微软雅黑" panose="020B0503020204020204" pitchFamily="34" charset="-122"/>
              </a:rPr>
              <a:t>运动</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泛指海上运输</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去以六月</a:t>
            </a:r>
            <a:r>
              <a:rPr lang="zh-CN" altLang="en-US" sz="2100" dirty="0">
                <a:solidFill>
                  <a:srgbClr val="FF00FF"/>
                </a:solidFill>
                <a:latin typeface="Times New Roman" panose="02020603050405020304" pitchFamily="18" charset="0"/>
                <a:ea typeface="微软雅黑" panose="020B0503020204020204" pitchFamily="34" charset="-122"/>
              </a:rPr>
              <a:t>息</a:t>
            </a:r>
            <a:r>
              <a:rPr lang="zh-CN" altLang="en-US" sz="2100" dirty="0">
                <a:latin typeface="Times New Roman" panose="02020603050405020304" pitchFamily="18" charset="0"/>
                <a:ea typeface="微软雅黑" panose="020B0503020204020204" pitchFamily="34" charset="-122"/>
              </a:rPr>
              <a:t>者也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休息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野马</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山野中的雾气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奔腾如野马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野生的马</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怒而飞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其翼若垂天之云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当</a:t>
            </a:r>
            <a:r>
              <a:rPr lang="zh-CN" altLang="en-US" sz="2100" dirty="0">
                <a:solidFill>
                  <a:srgbClr val="FF00FF"/>
                </a:solidFill>
                <a:latin typeface="Times New Roman" panose="02020603050405020304" pitchFamily="18" charset="0"/>
                <a:ea typeface="微软雅黑" panose="020B0503020204020204" pitchFamily="34" charset="-122"/>
              </a:rPr>
              <a:t>它用力鼓动翅膀奋起直飞的时候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它的翅膀就好像悬挂在天空的云</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是鸟也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海运则将徙于南冥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这</a:t>
            </a:r>
            <a:r>
              <a:rPr lang="zh-CN" altLang="en-US" sz="2100" dirty="0">
                <a:solidFill>
                  <a:srgbClr val="FF00FF"/>
                </a:solidFill>
                <a:latin typeface="Times New Roman" panose="02020603050405020304" pitchFamily="18" charset="0"/>
                <a:ea typeface="微软雅黑" panose="020B0503020204020204" pitchFamily="34" charset="-122"/>
              </a:rPr>
              <a:t>只鸟啊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海水运动的时候就要迁徙到南海去</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水击三千里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抟扶摇而上者九万里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去以六月息者也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大鹏</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的翅膀拍打水面击起三千里的波涛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乘着旋风盘旋飞至九万里的高空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凭借着六月的大风离开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野马也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尘埃也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生物之以息相吹也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山野</a:t>
            </a:r>
            <a:r>
              <a:rPr lang="zh-CN" altLang="en-US" sz="2100" dirty="0">
                <a:solidFill>
                  <a:srgbClr val="FF00FF"/>
                </a:solidFill>
                <a:latin typeface="Times New Roman" panose="02020603050405020304" pitchFamily="18" charset="0"/>
                <a:ea typeface="微软雅黑" panose="020B0503020204020204" pitchFamily="34" charset="-122"/>
              </a:rPr>
              <a:t>中的雾气</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空气中的尘埃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都是生物用气息吹拂的结果</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天之苍苍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其正色邪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其远而无所至极邪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天色</a:t>
            </a:r>
            <a:r>
              <a:rPr lang="zh-CN" altLang="en-US" sz="2100" dirty="0">
                <a:solidFill>
                  <a:srgbClr val="FF00FF"/>
                </a:solidFill>
                <a:latin typeface="Times New Roman" panose="02020603050405020304" pitchFamily="18" charset="0"/>
                <a:ea typeface="微软雅黑" panose="020B0503020204020204" pitchFamily="34" charset="-122"/>
              </a:rPr>
              <a:t>湛蓝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是它真正的颜色吗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还是因为天空高远而看不到尽头呢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其视下也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亦若是则已矣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大</a:t>
            </a:r>
            <a:r>
              <a:rPr lang="zh-CN" altLang="en-US" sz="2100" dirty="0">
                <a:solidFill>
                  <a:srgbClr val="FF00FF"/>
                </a:solidFill>
                <a:latin typeface="Times New Roman" panose="02020603050405020304" pitchFamily="18" charset="0"/>
                <a:ea typeface="微软雅黑" panose="020B0503020204020204" pitchFamily="34" charset="-122"/>
              </a:rPr>
              <a:t>鹏从天空往下看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也不过像人在地面上看天一样罢了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鲦鱼出游从容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是鱼之乐也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鲦</a:t>
            </a:r>
            <a:r>
              <a:rPr lang="zh-CN" altLang="en-US" sz="2100" dirty="0">
                <a:solidFill>
                  <a:srgbClr val="FF00FF"/>
                </a:solidFill>
                <a:latin typeface="Times New Roman" panose="02020603050405020304" pitchFamily="18" charset="0"/>
                <a:ea typeface="微软雅黑" panose="020B0503020204020204" pitchFamily="34" charset="-122"/>
              </a:rPr>
              <a:t>鱼在河水中游得多么悠闲自得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这是鱼的快乐啊</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子非我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安知我不知鱼之乐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不是我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怎么知道我不知道鱼的快乐</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我非子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固不知子矣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子固非鱼也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子之不知鱼之乐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不是你</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固然不知道你</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你本来就不是鱼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你不知道鱼的快乐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这是完全可以肯定的</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子曰“汝安知鱼乐”云者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既已知吾知之而问我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说“你怎么知道鱼快乐”的话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说明你已经知道我知道鱼快乐而问我</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《北冥有鱼》:</a:t>
            </a:r>
            <a:r>
              <a:rPr sz="2100" dirty="0">
                <a:latin typeface="Times New Roman" panose="02020603050405020304" pitchFamily="18" charset="0"/>
                <a:ea typeface="微软雅黑" panose="020B0503020204020204" pitchFamily="34" charset="-122"/>
              </a:rPr>
              <a:t>这则故事以大鹏南飞作比喻,说明世上的万物无论大小,都受到不同的限制,处在不同的束缚之中,任何事物的存在都是依附于一定的条件,它们的活动都是有所凭借的｡因此,大鹏状似逍遥,其实还没有达到真正的逍遥｡</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《庄子与惠子游于濠梁之上》:</a:t>
            </a:r>
            <a:r>
              <a:rPr sz="2100" dirty="0">
                <a:latin typeface="Times New Roman" panose="02020603050405020304" pitchFamily="18" charset="0"/>
                <a:ea typeface="微软雅黑" panose="020B0503020204020204" pitchFamily="34" charset="-122"/>
              </a:rPr>
              <a:t>这则故事写了庄子和惠子在濠梁上游玩,并就庄子能否知道“鱼乐”的问题发生辩论,展现了两人不同的认知态度,同时表现了他们思维的敏捷｡在辩论中,可见庄子认为的“鱼乐”其实是他内心愉悦心境的一种折射｡</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20 《</a:t>
            </a:r>
            <a:r>
              <a:rPr lang="zh-CN" altLang="en-US" sz="2100" b="1" dirty="0">
                <a:latin typeface="Times New Roman" panose="02020603050405020304" pitchFamily="18" charset="0"/>
                <a:ea typeface="微软雅黑" panose="020B0503020204020204" pitchFamily="34" charset="-122"/>
              </a:rPr>
              <a:t>礼记</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二则</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虽有嘉肴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虽有</a:t>
            </a:r>
            <a:r>
              <a:rPr lang="zh-CN" altLang="en-US" sz="2100" dirty="0">
                <a:solidFill>
                  <a:srgbClr val="FF00FF"/>
                </a:solidFill>
                <a:latin typeface="Times New Roman" panose="02020603050405020304" pitchFamily="18" charset="0"/>
                <a:ea typeface="微软雅黑" panose="020B0503020204020204" pitchFamily="34" charset="-122"/>
              </a:rPr>
              <a:t>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美味的菜肴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虽有</a:t>
            </a:r>
            <a:r>
              <a:rPr lang="zh-CN" altLang="en-US" sz="2100" dirty="0">
                <a:solidFill>
                  <a:srgbClr val="FF00FF"/>
                </a:solidFill>
                <a:latin typeface="Times New Roman" panose="02020603050405020304" pitchFamily="18" charset="0"/>
                <a:ea typeface="微软雅黑" panose="020B0503020204020204" pitchFamily="34" charset="-122"/>
              </a:rPr>
              <a:t>至道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最好的道理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是故</a:t>
            </a:r>
            <a:r>
              <a:rPr lang="zh-CN" altLang="en-US" sz="2100" dirty="0">
                <a:latin typeface="Times New Roman" panose="02020603050405020304" pitchFamily="18" charset="0"/>
                <a:ea typeface="微软雅黑" panose="020B0503020204020204" pitchFamily="34" charset="-122"/>
              </a:rPr>
              <a:t>学然后知不足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然后能</a:t>
            </a:r>
            <a:r>
              <a:rPr lang="zh-CN" altLang="en-US" sz="2100" dirty="0">
                <a:solidFill>
                  <a:srgbClr val="FF00FF"/>
                </a:solidFill>
                <a:latin typeface="Times New Roman" panose="02020603050405020304" pitchFamily="18" charset="0"/>
                <a:ea typeface="微软雅黑" panose="020B0503020204020204" pitchFamily="34" charset="-122"/>
              </a:rPr>
              <a:t>自反</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自我反思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然后能自</a:t>
            </a:r>
            <a:r>
              <a:rPr lang="zh-CN" altLang="en-US" sz="2100" dirty="0">
                <a:solidFill>
                  <a:srgbClr val="FF00FF"/>
                </a:solidFill>
                <a:latin typeface="Times New Roman" panose="02020603050405020304" pitchFamily="18" charset="0"/>
                <a:ea typeface="微软雅黑" panose="020B0503020204020204" pitchFamily="34" charset="-122"/>
              </a:rPr>
              <a:t>强</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勉励</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教学相</a:t>
            </a:r>
            <a:r>
              <a:rPr lang="zh-CN" altLang="en-US" sz="2100" dirty="0">
                <a:solidFill>
                  <a:srgbClr val="FF00FF"/>
                </a:solidFill>
                <a:latin typeface="Times New Roman" panose="02020603050405020304" pitchFamily="18" charset="0"/>
                <a:ea typeface="微软雅黑" panose="020B0503020204020204" pitchFamily="34" charset="-122"/>
              </a:rPr>
              <a:t>长</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促进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选</a:t>
            </a:r>
            <a:r>
              <a:rPr lang="zh-CN" altLang="en-US" sz="2100" dirty="0">
                <a:solidFill>
                  <a:srgbClr val="FF00FF"/>
                </a:solidFill>
                <a:latin typeface="Times New Roman" panose="02020603050405020304" pitchFamily="18" charset="0"/>
                <a:ea typeface="微软雅黑" panose="020B0503020204020204" pitchFamily="34" charset="-122"/>
              </a:rPr>
              <a:t>贤</a:t>
            </a:r>
            <a:r>
              <a:rPr lang="zh-CN" altLang="en-US" sz="2100" dirty="0">
                <a:latin typeface="Times New Roman" panose="02020603050405020304" pitchFamily="18" charset="0"/>
                <a:ea typeface="微软雅黑" panose="020B0503020204020204" pitchFamily="34" charset="-122"/>
              </a:rPr>
              <a:t>与能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指品德高尚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讲信</a:t>
            </a:r>
            <a:r>
              <a:rPr lang="zh-CN" altLang="en-US" sz="2100" dirty="0">
                <a:solidFill>
                  <a:srgbClr val="FF00FF"/>
                </a:solidFill>
                <a:latin typeface="Times New Roman" panose="02020603050405020304" pitchFamily="18" charset="0"/>
                <a:ea typeface="微软雅黑" panose="020B0503020204020204" pitchFamily="34" charset="-122"/>
              </a:rPr>
              <a:t>修</a:t>
            </a:r>
            <a:r>
              <a:rPr lang="zh-CN" altLang="en-US" sz="2100" dirty="0">
                <a:latin typeface="Times New Roman" panose="02020603050405020304" pitchFamily="18" charset="0"/>
                <a:ea typeface="微软雅黑" panose="020B0503020204020204" pitchFamily="34" charset="-122"/>
              </a:rPr>
              <a:t>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培养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废疾</a:t>
            </a:r>
            <a:r>
              <a:rPr lang="zh-CN" altLang="en-US" sz="2100" dirty="0">
                <a:latin typeface="Times New Roman" panose="02020603050405020304" pitchFamily="18" charset="0"/>
                <a:ea typeface="微软雅黑" panose="020B0503020204020204" pitchFamily="34" charset="-122"/>
              </a:rPr>
              <a:t>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幼而无父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有残疾而不能做事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是故谋闭而不</a:t>
            </a:r>
            <a:r>
              <a:rPr lang="zh-CN" altLang="en-US" sz="2100" dirty="0">
                <a:solidFill>
                  <a:srgbClr val="FF00FF"/>
                </a:solidFill>
                <a:latin typeface="Times New Roman" panose="02020603050405020304" pitchFamily="18" charset="0"/>
                <a:ea typeface="微软雅黑" panose="020B0503020204020204" pitchFamily="34" charset="-122"/>
              </a:rPr>
              <a:t>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盗窃乱贼而不</a:t>
            </a:r>
            <a:r>
              <a:rPr lang="zh-CN" altLang="en-US" sz="2100" dirty="0">
                <a:solidFill>
                  <a:srgbClr val="FF00FF"/>
                </a:solidFill>
                <a:latin typeface="Times New Roman" panose="02020603050405020304" pitchFamily="18" charset="0"/>
                <a:ea typeface="微软雅黑" panose="020B0503020204020204" pitchFamily="34" charset="-122"/>
              </a:rPr>
              <a:t>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外户</a:t>
            </a:r>
            <a:r>
              <a:rPr lang="zh-CN" altLang="en-US" sz="2100" dirty="0">
                <a:latin typeface="Times New Roman" panose="02020603050405020304" pitchFamily="18" charset="0"/>
                <a:ea typeface="微软雅黑" panose="020B0503020204020204" pitchFamily="34" charset="-122"/>
              </a:rPr>
              <a:t>而不闭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从外面把门带上</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2"/>
            <a:ext cx="8096111"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学半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学”同“敩”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选贤</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与”同“举”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矜”同“鳏”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smtClean="0">
                <a:solidFill>
                  <a:srgbClr val="E44B42"/>
                </a:solidFill>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此之谓乎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表推测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大概</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425062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a:t>
            </a:r>
            <a:endParaRPr lang="zh-CN" altLang="en-US" sz="2100" dirty="0"/>
          </a:p>
        </p:txBody>
      </p:sp>
      <p:sp>
        <p:nvSpPr>
          <p:cNvPr id="4" name="左大括号 3"/>
          <p:cNvSpPr/>
          <p:nvPr/>
        </p:nvSpPr>
        <p:spPr>
          <a:xfrm>
            <a:off x="1246661" y="4098653"/>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90453"/>
            <a:ext cx="8085560"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学</a:t>
            </a:r>
            <a:r>
              <a:rPr lang="zh-CN" altLang="en-US" sz="2100" dirty="0" smtClean="0">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学</a:t>
            </a:r>
            <a:r>
              <a:rPr lang="zh-CN" altLang="en-US" sz="2100" dirty="0" smtClean="0">
                <a:solidFill>
                  <a:srgbClr val="FF00FF"/>
                </a:solidFill>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不独</a:t>
            </a:r>
            <a:r>
              <a:rPr lang="zh-CN" altLang="en-US" sz="2100" dirty="0">
                <a:solidFill>
                  <a:srgbClr val="FF00FF"/>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不独亲其</a:t>
            </a:r>
            <a:r>
              <a:rPr lang="zh-CN" altLang="en-US" sz="2100" dirty="0">
                <a:solidFill>
                  <a:srgbClr val="FF00FF"/>
                </a:solidFill>
                <a:latin typeface="Times New Roman" panose="02020603050405020304" pitchFamily="18" charset="0"/>
                <a:ea typeface="微软雅黑" panose="020B0503020204020204" pitchFamily="34" charset="-122"/>
              </a:rPr>
              <a:t>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父母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子</a:t>
            </a:r>
            <a:r>
              <a:rPr lang="zh-CN" altLang="en-US" sz="2100" dirty="0">
                <a:latin typeface="Times New Roman" panose="02020603050405020304" pitchFamily="18" charset="0"/>
                <a:ea typeface="微软雅黑" panose="020B0503020204020204" pitchFamily="34" charset="-122"/>
              </a:rPr>
              <a:t>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子</a:t>
            </a:r>
            <a:r>
              <a:rPr lang="zh-CN" altLang="en-US" sz="2100" dirty="0">
                <a:latin typeface="Times New Roman" panose="02020603050405020304" pitchFamily="18" charset="0"/>
                <a:ea typeface="微软雅黑" panose="020B0503020204020204" pitchFamily="34" charset="-122"/>
              </a:rPr>
              <a:t>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独</a:t>
            </a:r>
            <a:r>
              <a:rPr lang="zh-CN" altLang="en-US" sz="2100" dirty="0">
                <a:latin typeface="Times New Roman" panose="02020603050405020304" pitchFamily="18" charset="0"/>
                <a:ea typeface="微软雅黑" panose="020B0503020204020204" pitchFamily="34" charset="-122"/>
              </a:rPr>
              <a:t>亲其亲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单单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老而无子</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4419" y="376528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子</a:t>
            </a:r>
            <a:endParaRPr lang="zh-CN" altLang="en-US" sz="2100" dirty="0"/>
          </a:p>
        </p:txBody>
      </p:sp>
      <p:sp>
        <p:nvSpPr>
          <p:cNvPr id="4" name="矩形 3"/>
          <p:cNvSpPr/>
          <p:nvPr/>
        </p:nvSpPr>
        <p:spPr>
          <a:xfrm>
            <a:off x="534418" y="47254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独</a:t>
            </a:r>
            <a:endParaRPr lang="zh-CN" altLang="en-US" sz="2100" dirty="0"/>
          </a:p>
        </p:txBody>
      </p:sp>
      <p:sp>
        <p:nvSpPr>
          <p:cNvPr id="5" name="左大括号 4"/>
          <p:cNvSpPr/>
          <p:nvPr/>
        </p:nvSpPr>
        <p:spPr>
          <a:xfrm>
            <a:off x="1257212" y="363487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7212" y="4599890"/>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34419" y="181286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学</a:t>
            </a:r>
            <a:endParaRPr lang="zh-CN" altLang="en-US" sz="2100" dirty="0"/>
          </a:p>
        </p:txBody>
      </p:sp>
      <p:sp>
        <p:nvSpPr>
          <p:cNvPr id="8" name="矩形 7"/>
          <p:cNvSpPr/>
          <p:nvPr/>
        </p:nvSpPr>
        <p:spPr>
          <a:xfrm>
            <a:off x="534418" y="277298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亲</a:t>
            </a:r>
            <a:endParaRPr lang="zh-CN" altLang="en-US" sz="2100" dirty="0"/>
          </a:p>
        </p:txBody>
      </p:sp>
      <p:sp>
        <p:nvSpPr>
          <p:cNvPr id="9" name="左大括号 8"/>
          <p:cNvSpPr/>
          <p:nvPr/>
        </p:nvSpPr>
        <p:spPr>
          <a:xfrm>
            <a:off x="1257212" y="168246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257212" y="264747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93903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弗</a:t>
            </a:r>
            <a:r>
              <a:rPr lang="zh-CN" altLang="en-US" sz="2100" dirty="0">
                <a:solidFill>
                  <a:srgbClr val="FF00FF"/>
                </a:solidFill>
                <a:latin typeface="Times New Roman" panose="02020603050405020304" pitchFamily="18" charset="0"/>
                <a:ea typeface="微软雅黑" panose="020B0503020204020204" pitchFamily="34" charset="-122"/>
              </a:rPr>
              <a:t>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不知其旨也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不独</a:t>
            </a:r>
            <a:r>
              <a:rPr lang="zh-CN" altLang="en-US" sz="2100" dirty="0">
                <a:solidFill>
                  <a:srgbClr val="FF00FF"/>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不独子其</a:t>
            </a:r>
            <a:r>
              <a:rPr lang="zh-CN" altLang="en-US" sz="2100" dirty="0">
                <a:solidFill>
                  <a:srgbClr val="FF00FF"/>
                </a:solidFill>
                <a:latin typeface="Times New Roman" panose="02020603050405020304" pitchFamily="18" charset="0"/>
                <a:ea typeface="微软雅黑" panose="020B0503020204020204" pitchFamily="34" charset="-122"/>
              </a:rPr>
              <a:t>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使</a:t>
            </a:r>
            <a:r>
              <a:rPr lang="zh-CN" altLang="en-US" sz="2100" dirty="0">
                <a:solidFill>
                  <a:srgbClr val="FF00FF"/>
                </a:solidFill>
                <a:latin typeface="Times New Roman" panose="02020603050405020304" pitchFamily="18" charset="0"/>
                <a:ea typeface="微软雅黑" panose="020B0503020204020204" pitchFamily="34" charset="-122"/>
              </a:rPr>
              <a:t>老</a:t>
            </a:r>
            <a:r>
              <a:rPr lang="zh-CN" altLang="en-US" sz="2100" dirty="0">
                <a:latin typeface="Times New Roman" panose="02020603050405020304" pitchFamily="18" charset="0"/>
                <a:ea typeface="微软雅黑" panose="020B0503020204020204" pitchFamily="34" charset="-122"/>
              </a:rPr>
              <a:t>有所终</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壮</a:t>
            </a:r>
            <a:r>
              <a:rPr lang="zh-CN" altLang="en-US" sz="2100" dirty="0">
                <a:latin typeface="Times New Roman" panose="02020603050405020304" pitchFamily="18" charset="0"/>
                <a:ea typeface="微软雅黑" panose="020B0503020204020204" pitchFamily="34" charset="-122"/>
              </a:rPr>
              <a:t>有所用</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幼</a:t>
            </a:r>
            <a:r>
              <a:rPr lang="zh-CN" altLang="en-US" sz="2100" dirty="0">
                <a:latin typeface="Times New Roman" panose="02020603050405020304" pitchFamily="18" charset="0"/>
                <a:ea typeface="微软雅黑" panose="020B0503020204020204" pitchFamily="34" charset="-122"/>
              </a:rPr>
              <a:t>有所长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老年人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中年人</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幼童</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不知其</a:t>
            </a:r>
            <a:r>
              <a:rPr lang="zh-CN" altLang="en-US" sz="2100" dirty="0">
                <a:solidFill>
                  <a:srgbClr val="FF00FF"/>
                </a:solidFill>
                <a:latin typeface="Times New Roman" panose="02020603050405020304" pitchFamily="18" charset="0"/>
                <a:ea typeface="微软雅黑" panose="020B0503020204020204" pitchFamily="34" charset="-122"/>
              </a:rPr>
              <a:t>旨</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味</a:t>
            </a:r>
            <a:r>
              <a:rPr lang="zh-CN" altLang="en-US" sz="2100" dirty="0" smtClean="0">
                <a:latin typeface="Times New Roman" panose="02020603050405020304" pitchFamily="18" charset="0"/>
                <a:ea typeface="微软雅黑" panose="020B0503020204020204" pitchFamily="34" charset="-122"/>
              </a:rPr>
              <a:t>美</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目的</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主旨</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5727"/>
            <a:ext cx="8343977" cy="4291330"/>
          </a:xfrm>
          <a:prstGeom prst="rect">
            <a:avLst/>
          </a:prstGeom>
        </p:spPr>
        <p:txBody>
          <a:bodyPr wrap="square">
            <a:spAutoFit/>
          </a:bodyPr>
          <a:lstStyle/>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(2)未若柳絮</a:t>
            </a:r>
            <a:r>
              <a:rPr sz="2100" dirty="0">
                <a:solidFill>
                  <a:srgbClr val="FF00FF"/>
                </a:solidFill>
                <a:latin typeface="Times New Roman" panose="02020603050405020304" pitchFamily="18" charset="0"/>
                <a:ea typeface="微软雅黑" panose="020B0503020204020204" pitchFamily="34" charset="-122"/>
              </a:rPr>
              <a:t>因</a:t>
            </a:r>
            <a:r>
              <a:rPr sz="2100" dirty="0">
                <a:latin typeface="Times New Roman" panose="02020603050405020304" pitchFamily="18" charset="0"/>
                <a:ea typeface="微软雅黑" panose="020B0503020204020204" pitchFamily="34" charset="-122"/>
              </a:rPr>
              <a:t>风起</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古义:趁､乘今义:因为,因此</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(3)陈太丘与友</a:t>
            </a:r>
            <a:r>
              <a:rPr sz="2100" dirty="0">
                <a:solidFill>
                  <a:srgbClr val="FF00FF"/>
                </a:solidFill>
                <a:latin typeface="Times New Roman" panose="02020603050405020304" pitchFamily="18" charset="0"/>
                <a:ea typeface="微软雅黑" panose="020B0503020204020204" pitchFamily="34" charset="-122"/>
              </a:rPr>
              <a:t>期</a:t>
            </a:r>
            <a:r>
              <a:rPr sz="2100" dirty="0">
                <a:latin typeface="Times New Roman" panose="02020603050405020304" pitchFamily="18" charset="0"/>
                <a:ea typeface="微软雅黑" panose="020B0503020204020204" pitchFamily="34" charset="-122"/>
              </a:rPr>
              <a:t>行</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古义:约定今义:日期</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(4)太丘舍</a:t>
            </a:r>
            <a:r>
              <a:rPr sz="2100" dirty="0">
                <a:solidFill>
                  <a:srgbClr val="FF00FF"/>
                </a:solidFill>
                <a:latin typeface="Times New Roman" panose="02020603050405020304" pitchFamily="18" charset="0"/>
                <a:ea typeface="微软雅黑" panose="020B0503020204020204" pitchFamily="34" charset="-122"/>
              </a:rPr>
              <a:t>去</a:t>
            </a:r>
            <a:endParaRPr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古义:离开今义:到､往</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(5)下车</a:t>
            </a:r>
            <a:r>
              <a:rPr sz="2100" dirty="0">
                <a:solidFill>
                  <a:srgbClr val="FF00FF"/>
                </a:solidFill>
                <a:latin typeface="Times New Roman" panose="02020603050405020304" pitchFamily="18" charset="0"/>
                <a:ea typeface="微软雅黑" panose="020B0503020204020204" pitchFamily="34" charset="-122"/>
              </a:rPr>
              <a:t>引</a:t>
            </a:r>
            <a:r>
              <a:rPr sz="2100" dirty="0">
                <a:latin typeface="Times New Roman" panose="02020603050405020304" pitchFamily="18" charset="0"/>
                <a:ea typeface="微软雅黑" panose="020B0503020204020204" pitchFamily="34" charset="-122"/>
              </a:rPr>
              <a:t>之</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古义:拉,牵拉今义:带领</a:t>
            </a:r>
            <a:endParaRPr sz="2100"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(6)元方入门不</a:t>
            </a:r>
            <a:r>
              <a:rPr sz="2100" dirty="0">
                <a:solidFill>
                  <a:srgbClr val="FF00FF"/>
                </a:solidFill>
                <a:latin typeface="Times New Roman" panose="02020603050405020304" pitchFamily="18" charset="0"/>
                <a:ea typeface="微软雅黑" panose="020B0503020204020204" pitchFamily="34" charset="-122"/>
              </a:rPr>
              <a:t>顾</a:t>
            </a:r>
            <a:endParaRPr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sz="2100" dirty="0">
                <a:latin typeface="Times New Roman" panose="02020603050405020304" pitchFamily="18" charset="0"/>
                <a:ea typeface="微软雅黑" panose="020B0503020204020204" pitchFamily="34" charset="-122"/>
              </a:rPr>
              <a:t>古义:回头看今义:照顾</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教然后知</a:t>
            </a:r>
            <a:r>
              <a:rPr lang="zh-CN" altLang="en-US" sz="2100" dirty="0">
                <a:solidFill>
                  <a:srgbClr val="FF00FF"/>
                </a:solidFill>
                <a:latin typeface="Times New Roman" panose="02020603050405020304" pitchFamily="18" charset="0"/>
                <a:ea typeface="微软雅黑" panose="020B0503020204020204" pitchFamily="34" charset="-122"/>
              </a:rPr>
              <a:t>困</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困惑</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困难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教学</a:t>
            </a:r>
            <a:r>
              <a:rPr lang="zh-CN" altLang="en-US" sz="2100" dirty="0">
                <a:latin typeface="Times New Roman" panose="02020603050405020304" pitchFamily="18" charset="0"/>
                <a:ea typeface="微软雅黑" panose="020B0503020204020204" pitchFamily="34" charset="-122"/>
              </a:rPr>
              <a:t>相长也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教与学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老师把知识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技能传授给学生的过程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大道</a:t>
            </a:r>
            <a:r>
              <a:rPr lang="zh-CN" altLang="en-US" sz="2100" dirty="0">
                <a:latin typeface="Times New Roman" panose="02020603050405020304" pitchFamily="18" charset="0"/>
                <a:ea typeface="微软雅黑" panose="020B0503020204020204" pitchFamily="34" charset="-122"/>
              </a:rPr>
              <a:t>之行也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指儒家推崇的上古时代的政治制度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大路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男有</a:t>
            </a:r>
            <a:r>
              <a:rPr lang="zh-CN" altLang="en-US" sz="2100" dirty="0">
                <a:solidFill>
                  <a:srgbClr val="FF00FF"/>
                </a:solidFill>
                <a:latin typeface="Times New Roman" panose="02020603050405020304" pitchFamily="18" charset="0"/>
                <a:ea typeface="微软雅黑" panose="020B0503020204020204" pitchFamily="34" charset="-122"/>
              </a:rPr>
              <a:t>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职分</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职守</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女有</a:t>
            </a:r>
            <a:r>
              <a:rPr lang="zh-CN" altLang="en-US" sz="2100" dirty="0">
                <a:solidFill>
                  <a:srgbClr val="FF00FF"/>
                </a:solidFill>
                <a:latin typeface="Times New Roman" panose="02020603050405020304" pitchFamily="18" charset="0"/>
                <a:ea typeface="微软雅黑" panose="020B0503020204020204" pitchFamily="34" charset="-122"/>
              </a:rPr>
              <a:t>归</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女子</a:t>
            </a:r>
            <a:r>
              <a:rPr lang="zh-CN" altLang="en-US" sz="2100" dirty="0" smtClean="0">
                <a:latin typeface="Times New Roman" panose="02020603050405020304" pitchFamily="18" charset="0"/>
                <a:ea typeface="微软雅黑" panose="020B0503020204020204" pitchFamily="34" charset="-122"/>
              </a:rPr>
              <a:t>出嫁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返回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货</a:t>
            </a:r>
            <a:r>
              <a:rPr lang="zh-CN" altLang="en-US" sz="2100" dirty="0">
                <a:latin typeface="Times New Roman" panose="02020603050405020304" pitchFamily="18" charset="0"/>
                <a:ea typeface="微软雅黑" panose="020B0503020204020204" pitchFamily="34" charset="-122"/>
              </a:rPr>
              <a:t>恶其弃于地也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财货</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货物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盗窃</a:t>
            </a:r>
            <a:r>
              <a:rPr lang="zh-CN" altLang="en-US" sz="2100" dirty="0">
                <a:solidFill>
                  <a:srgbClr val="FF00FF"/>
                </a:solidFill>
                <a:latin typeface="Times New Roman" panose="02020603050405020304" pitchFamily="18" charset="0"/>
                <a:ea typeface="微软雅黑" panose="020B0503020204020204" pitchFamily="34" charset="-122"/>
              </a:rPr>
              <a:t>乱贼</a:t>
            </a:r>
            <a:r>
              <a:rPr lang="zh-CN" altLang="en-US" sz="2100" dirty="0">
                <a:latin typeface="Times New Roman" panose="02020603050405020304" pitchFamily="18" charset="0"/>
                <a:ea typeface="微软雅黑" panose="020B0503020204020204" pitchFamily="34" charset="-122"/>
              </a:rPr>
              <a:t>而不作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作乱</a:t>
            </a:r>
            <a:r>
              <a:rPr lang="zh-CN" altLang="en-US" sz="2100" dirty="0" smtClean="0">
                <a:latin typeface="Times New Roman" panose="02020603050405020304" pitchFamily="18" charset="0"/>
                <a:ea typeface="微软雅黑" panose="020B0503020204020204" pitchFamily="34" charset="-122"/>
              </a:rPr>
              <a:t>害人</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偷东西的人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是故学然后知不足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教然后知困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因此</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学习之后才能知道自己的不足</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教学之后才知道自己的困惑</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然后能自反也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知困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然后能自强也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知道</a:t>
            </a:r>
            <a:r>
              <a:rPr lang="zh-CN" altLang="en-US" sz="2100" dirty="0">
                <a:solidFill>
                  <a:srgbClr val="FF00FF"/>
                </a:solidFill>
                <a:latin typeface="Times New Roman" panose="02020603050405020304" pitchFamily="18" charset="0"/>
                <a:ea typeface="微软雅黑" panose="020B0503020204020204" pitchFamily="34" charset="-122"/>
              </a:rPr>
              <a:t>自己有不足的地方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然后才能自我反思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知道自己的困惑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然后才能自我勉励</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兑命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曰“学学半”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其此之谓乎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兑命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说“教别人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占自己学习的一半”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大概说的就是这个道理吧</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天下为公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选贤与能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讲信修睦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在</a:t>
            </a:r>
            <a:r>
              <a:rPr lang="zh-CN" altLang="en-US" sz="2100" dirty="0">
                <a:solidFill>
                  <a:srgbClr val="FF00FF"/>
                </a:solidFill>
                <a:latin typeface="Times New Roman" panose="02020603050405020304" pitchFamily="18" charset="0"/>
                <a:ea typeface="微软雅黑" panose="020B0503020204020204" pitchFamily="34" charset="-122"/>
              </a:rPr>
              <a:t>大道施行的时候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天下是公共的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选拔推举品德高尚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有才干的人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人人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讲求诚信</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培养和睦气氛</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故人不独亲其亲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不独子其子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使老有所终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壮有所用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幼有所长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因此</a:t>
            </a:r>
            <a:r>
              <a:rPr lang="zh-CN" altLang="en-US" sz="2100" dirty="0">
                <a:solidFill>
                  <a:srgbClr val="FF00FF"/>
                </a:solidFill>
                <a:latin typeface="Times New Roman" panose="02020603050405020304" pitchFamily="18" charset="0"/>
                <a:ea typeface="微软雅黑" panose="020B0503020204020204" pitchFamily="34" charset="-122"/>
              </a:rPr>
              <a:t>人们不只是敬爱自己的父母</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不只是疼爱自己的子女</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要使老年人有终老的保障</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中年人能够发挥自己的才能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为社会效力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幼童能顺利地成长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使老而无妻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老而无夫</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幼而无父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老而无子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有残疾而不能做事的人都能得到供养</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货恶其弃于地也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不必藏于己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力恶其不出于身也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不必为己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财物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厌恶把它扔在地上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不是一定要据为己有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力气</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厌恶它不出于自己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但愿意多出力并不是为了自己的私利</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是故谋闭而不兴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盗窃乱贼而不作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故外户而不闭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是</a:t>
            </a:r>
            <a:r>
              <a:rPr lang="zh-CN" altLang="en-US" sz="2100" dirty="0">
                <a:solidFill>
                  <a:srgbClr val="FF00FF"/>
                </a:solidFill>
                <a:latin typeface="Times New Roman" panose="02020603050405020304" pitchFamily="18" charset="0"/>
                <a:ea typeface="微软雅黑" panose="020B0503020204020204" pitchFamily="34" charset="-122"/>
              </a:rPr>
              <a:t>谓大同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所以图谋之心闭塞而不会兴起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盗窃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作乱害人的事不会兴起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所以门从外面带上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而不从里面闩上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这就叫作大同社会</a:t>
            </a:r>
            <a:r>
              <a:rPr lang="en-US" altLang="zh-CN" sz="2100" dirty="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b="1"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《虽有嘉肴》:</a:t>
            </a:r>
            <a:r>
              <a:rPr sz="2100" dirty="0">
                <a:latin typeface="Times New Roman" panose="02020603050405020304" pitchFamily="18" charset="0"/>
                <a:ea typeface="微软雅黑" panose="020B0503020204020204" pitchFamily="34" charset="-122"/>
              </a:rPr>
              <a:t>文章运用类比的手法引出要阐述的观点,指出教和学是互相推动､互相促进的,即“教学相长”｡</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《大道之行也》:</a:t>
            </a:r>
            <a:r>
              <a:rPr sz="2100" dirty="0">
                <a:latin typeface="Times New Roman" panose="02020603050405020304" pitchFamily="18" charset="0"/>
                <a:ea typeface="微软雅黑" panose="020B0503020204020204" pitchFamily="34" charset="-122"/>
              </a:rPr>
              <a:t>文章通过对理想社会特征的描述,阐明了儒家理想中的“大同”社会的基本特征,表达了作者对理想社会的向往,同时也反映了我国劳动人民对美好生活的追求｡</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21 </a:t>
            </a:r>
            <a:r>
              <a:rPr lang="zh-CN" altLang="en-US" sz="2100" b="1" dirty="0" smtClean="0">
                <a:latin typeface="Times New Roman" panose="02020603050405020304" pitchFamily="18" charset="0"/>
                <a:ea typeface="微软雅黑" panose="020B0503020204020204" pitchFamily="34" charset="-122"/>
              </a:rPr>
              <a:t>马</a:t>
            </a:r>
            <a:r>
              <a:rPr lang="zh-CN" altLang="en-US" sz="2100" b="1" dirty="0">
                <a:latin typeface="Times New Roman" panose="02020603050405020304" pitchFamily="18" charset="0"/>
                <a:ea typeface="微软雅黑" panose="020B0503020204020204" pitchFamily="34" charset="-122"/>
              </a:rPr>
              <a:t>说</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48640" y="1891971"/>
            <a:ext cx="8050238" cy="396938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骈</a:t>
            </a:r>
            <a:r>
              <a:rPr lang="zh-CN" altLang="en-US" sz="2100" dirty="0">
                <a:latin typeface="Times New Roman" panose="02020603050405020304" pitchFamily="18" charset="0"/>
                <a:ea typeface="微软雅黑" panose="020B0503020204020204" pitchFamily="34" charset="-122"/>
              </a:rPr>
              <a:t>死于槽枥之间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本义为两马并驾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引申为并列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一食</a:t>
            </a:r>
            <a:r>
              <a:rPr lang="zh-CN" altLang="en-US" sz="2100" dirty="0">
                <a:latin typeface="Times New Roman" panose="02020603050405020304" pitchFamily="18" charset="0"/>
                <a:ea typeface="微软雅黑" panose="020B0503020204020204" pitchFamily="34" charset="-122"/>
              </a:rPr>
              <a:t>或尽粟一石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吃一次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才美</a:t>
            </a:r>
            <a:r>
              <a:rPr lang="zh-CN" altLang="en-US" sz="2100" dirty="0">
                <a:latin typeface="Times New Roman" panose="02020603050405020304" pitchFamily="18" charset="0"/>
                <a:ea typeface="微软雅黑" panose="020B0503020204020204" pitchFamily="34" charset="-122"/>
              </a:rPr>
              <a:t>不外见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才能和优点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欲与常马等不可得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求其能千里也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怎么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策之不以其</a:t>
            </a:r>
            <a:r>
              <a:rPr lang="zh-CN" altLang="en-US" sz="2100" dirty="0">
                <a:solidFill>
                  <a:srgbClr val="FF00FF"/>
                </a:solidFill>
                <a:latin typeface="Times New Roman" panose="02020603050405020304" pitchFamily="18" charset="0"/>
                <a:ea typeface="微软雅黑" panose="020B0503020204020204" pitchFamily="34" charset="-122"/>
              </a:rPr>
              <a:t>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正确</a:t>
            </a:r>
            <a:r>
              <a:rPr lang="zh-CN" altLang="en-US" sz="2100" dirty="0" smtClean="0">
                <a:latin typeface="Times New Roman" panose="02020603050405020304" pitchFamily="18" charset="0"/>
                <a:ea typeface="微软雅黑" panose="020B0503020204020204" pitchFamily="34" charset="-122"/>
              </a:rPr>
              <a:t>方法</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489244"/>
            <a:ext cx="807134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执策而</a:t>
            </a:r>
            <a:r>
              <a:rPr lang="zh-CN" altLang="en-US" sz="2100" dirty="0">
                <a:solidFill>
                  <a:srgbClr val="FF00FF"/>
                </a:solidFill>
                <a:latin typeface="Times New Roman" panose="02020603050405020304" pitchFamily="18" charset="0"/>
                <a:ea typeface="微软雅黑" panose="020B0503020204020204" pitchFamily="34" charset="-122"/>
              </a:rPr>
              <a:t>临</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面对</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食之不能尽其</a:t>
            </a:r>
            <a:r>
              <a:rPr lang="zh-CN" altLang="en-US" sz="2100" dirty="0">
                <a:solidFill>
                  <a:srgbClr val="FF00FF"/>
                </a:solidFill>
                <a:latin typeface="Times New Roman" panose="02020603050405020304" pitchFamily="18" charset="0"/>
                <a:ea typeface="微软雅黑" panose="020B0503020204020204" pitchFamily="34" charset="-122"/>
              </a:rPr>
              <a:t>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才干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祗</a:t>
            </a:r>
            <a:r>
              <a:rPr lang="zh-CN" altLang="en-US" sz="2100" dirty="0">
                <a:latin typeface="Times New Roman" panose="02020603050405020304" pitchFamily="18" charset="0"/>
                <a:ea typeface="微软雅黑" panose="020B0503020204020204" pitchFamily="34" charset="-122"/>
              </a:rPr>
              <a:t>辱于奴隶人之手：</a:t>
            </a:r>
            <a:r>
              <a:rPr lang="zh-CN" altLang="en-US" sz="2100" u="sng" dirty="0">
                <a:latin typeface="Times New Roman" panose="02020603050405020304" pitchFamily="18" charset="0"/>
                <a:ea typeface="微软雅黑" panose="020B0503020204020204" pitchFamily="34" charset="-122"/>
              </a:rPr>
              <a:t>“祗”</a:t>
            </a:r>
            <a:r>
              <a:rPr lang="zh-CN" altLang="en-US" sz="2100" dirty="0">
                <a:latin typeface="Times New Roman" panose="02020603050405020304" pitchFamily="18" charset="0"/>
                <a:ea typeface="微软雅黑" panose="020B0503020204020204" pitchFamily="34" charset="-122"/>
              </a:rPr>
              <a:t>同</a:t>
            </a:r>
            <a:r>
              <a:rPr lang="zh-CN" altLang="en-US" sz="2100" u="sng" dirty="0" smtClean="0">
                <a:latin typeface="Times New Roman" panose="02020603050405020304" pitchFamily="18" charset="0"/>
                <a:ea typeface="微软雅黑" panose="020B0503020204020204" pitchFamily="34" charset="-122"/>
              </a:rPr>
              <a:t>“      （只）”</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只、仅</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马者不知其能千里而食也：</a:t>
            </a:r>
            <a:r>
              <a:rPr lang="zh-CN" altLang="en-US" sz="2100" u="sng" dirty="0">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“饲”</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喂</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）才美不外</a:t>
            </a:r>
            <a:r>
              <a:rPr lang="zh-CN" altLang="en-US" sz="2100" dirty="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“现”</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表现</a:t>
            </a:r>
            <a:endParaRPr lang="zh-CN" altLang="en-US" sz="2100" u="sng" dirty="0">
              <a:latin typeface="Times New Roman" panose="02020603050405020304" pitchFamily="18" charset="0"/>
              <a:ea typeface="微软雅黑" panose="020B0503020204020204" pitchFamily="34" charset="-122"/>
            </a:endParaRPr>
          </a:p>
        </p:txBody>
      </p:sp>
      <p:pic>
        <p:nvPicPr>
          <p:cNvPr id="3" name="图片 2"/>
          <p:cNvPicPr>
            <a:picLocks noChangeAspect="1"/>
          </p:cNvPicPr>
          <p:nvPr/>
        </p:nvPicPr>
        <p:blipFill>
          <a:blip r:embed="rId1">
            <a:biLevel thresh="50000"/>
          </a:blip>
          <a:stretch>
            <a:fillRect/>
          </a:stretch>
        </p:blipFill>
        <p:spPr>
          <a:xfrm>
            <a:off x="4927268" y="3558247"/>
            <a:ext cx="314652" cy="267946"/>
          </a:xfrm>
          <a:prstGeom prst="rect">
            <a:avLst/>
          </a:prstGeom>
        </p:spPr>
      </p:pic>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4910"/>
            <a:ext cx="8075009"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千里马</a:t>
            </a:r>
            <a:r>
              <a:rPr lang="zh-CN" altLang="en-US" sz="2100" dirty="0">
                <a:solidFill>
                  <a:srgbClr val="FF00FF"/>
                </a:solidFill>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有：经常</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且欲与</a:t>
            </a:r>
            <a:r>
              <a:rPr lang="zh-CN" altLang="en-US" sz="2100" dirty="0">
                <a:solidFill>
                  <a:srgbClr val="FF00FF"/>
                </a:solidFill>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马等不可得：普通的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有名马：即使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有千里之能：虽然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千里称也：用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策之不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其道：按照</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安求其</a:t>
            </a:r>
            <a:r>
              <a:rPr lang="zh-CN" altLang="en-US" sz="2100" dirty="0">
                <a:solidFill>
                  <a:srgbClr val="FF00FF"/>
                </a:solidFill>
                <a:latin typeface="Times New Roman" panose="02020603050405020304" pitchFamily="18" charset="0"/>
                <a:ea typeface="微软雅黑" panose="020B0503020204020204" pitchFamily="34" charset="-122"/>
              </a:rPr>
              <a:t>能</a:t>
            </a:r>
            <a:r>
              <a:rPr lang="zh-CN" altLang="en-US" sz="2100" dirty="0">
                <a:latin typeface="Times New Roman" panose="02020603050405020304" pitchFamily="18" charset="0"/>
                <a:ea typeface="微软雅黑" panose="020B0503020204020204" pitchFamily="34" charset="-122"/>
              </a:rPr>
              <a:t>千里也：能够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虽有千里之</a:t>
            </a:r>
            <a:r>
              <a:rPr lang="zh-CN" altLang="en-US" sz="2100" dirty="0">
                <a:solidFill>
                  <a:srgbClr val="FF00FF"/>
                </a:solidFill>
                <a:latin typeface="Times New Roman" panose="02020603050405020304" pitchFamily="18" charset="0"/>
                <a:ea typeface="微软雅黑" panose="020B0503020204020204" pitchFamily="34" charset="-122"/>
              </a:rPr>
              <a:t>能</a:t>
            </a:r>
            <a:r>
              <a:rPr lang="zh-CN" altLang="en-US" sz="2100" dirty="0">
                <a:latin typeface="Times New Roman" panose="02020603050405020304" pitchFamily="18" charset="0"/>
                <a:ea typeface="微软雅黑" panose="020B0503020204020204" pitchFamily="34" charset="-122"/>
              </a:rPr>
              <a:t>：本领</a:t>
            </a:r>
            <a:endParaRPr lang="zh-CN" altLang="en-US"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07390" y="218805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07390" y="4086719"/>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07390" y="315306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左大括号 12"/>
          <p:cNvSpPr/>
          <p:nvPr/>
        </p:nvSpPr>
        <p:spPr>
          <a:xfrm>
            <a:off x="1707390" y="5035973"/>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234002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）常</a:t>
            </a:r>
            <a:endParaRPr lang="zh-CN" altLang="en-US" sz="2100" dirty="0">
              <a:latin typeface="Times New Roman" panose="02020603050405020304" pitchFamily="18" charset="0"/>
            </a:endParaRPr>
          </a:p>
        </p:txBody>
      </p:sp>
      <p:sp>
        <p:nvSpPr>
          <p:cNvPr id="5" name="矩形 4"/>
          <p:cNvSpPr/>
          <p:nvPr/>
        </p:nvSpPr>
        <p:spPr>
          <a:xfrm>
            <a:off x="523867" y="32893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a:t>
            </a:r>
            <a:endParaRPr lang="zh-CN" altLang="en-US" sz="2100" dirty="0">
              <a:latin typeface="Times New Roman" panose="02020603050405020304" pitchFamily="18" charset="0"/>
            </a:endParaRPr>
          </a:p>
        </p:txBody>
      </p:sp>
      <p:sp>
        <p:nvSpPr>
          <p:cNvPr id="6" name="矩形 5"/>
          <p:cNvSpPr/>
          <p:nvPr/>
        </p:nvSpPr>
        <p:spPr>
          <a:xfrm>
            <a:off x="523867" y="421920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14" name="矩形 13"/>
          <p:cNvSpPr/>
          <p:nvPr/>
        </p:nvSpPr>
        <p:spPr>
          <a:xfrm>
            <a:off x="523867" y="51879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）能</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8" y="1489430"/>
            <a:ext cx="8096111" cy="445389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之不以其道：动词，用马鞭驱赶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执</a:t>
            </a:r>
            <a:r>
              <a:rPr lang="zh-CN" altLang="en-US" sz="2100" dirty="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而临之：名词，鞭子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一</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或尽粟一石：量词，餐，顿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不饱，力不足：动词，吃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之不能尽其材：动词，同“饲”，喂</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安求</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能千里也：代词，指千里马</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策之不以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道：代词，它的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真无马邪：语气词，表示加强诘问语气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真不知马也：副词，表推测，大概</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739042" y="16829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39042" y="4109189"/>
            <a:ext cx="116058" cy="160141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39042" y="2647998"/>
            <a:ext cx="116058" cy="115291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34419" y="185045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）策</a:t>
            </a:r>
            <a:endParaRPr lang="zh-CN" altLang="en-US" sz="2100" dirty="0">
              <a:latin typeface="Times New Roman" panose="02020603050405020304" pitchFamily="18" charset="0"/>
            </a:endParaRPr>
          </a:p>
        </p:txBody>
      </p:sp>
      <p:sp>
        <p:nvSpPr>
          <p:cNvPr id="10" name="矩形 9"/>
          <p:cNvSpPr/>
          <p:nvPr/>
        </p:nvSpPr>
        <p:spPr>
          <a:xfrm>
            <a:off x="534419" y="30437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）食</a:t>
            </a:r>
            <a:endParaRPr lang="zh-CN" altLang="en-US" sz="2100" dirty="0">
              <a:latin typeface="Times New Roman" panose="02020603050405020304" pitchFamily="18" charset="0"/>
            </a:endParaRPr>
          </a:p>
        </p:txBody>
      </p:sp>
      <p:sp>
        <p:nvSpPr>
          <p:cNvPr id="11" name="矩形 10"/>
          <p:cNvSpPr/>
          <p:nvPr/>
        </p:nvSpPr>
        <p:spPr>
          <a:xfrm>
            <a:off x="534418" y="472919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85727"/>
            <a:ext cx="8155744" cy="4711065"/>
          </a:xfrm>
          <a:prstGeom prst="rect">
            <a:avLst/>
          </a:prstGeom>
        </p:spPr>
        <p:txBody>
          <a:bodyPr wrap="square">
            <a:spAutoFit/>
          </a:bodyPr>
          <a:lstStyle/>
          <a:p>
            <a:pPr>
              <a:lnSpc>
                <a:spcPct val="13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谢太傅寒雪日内集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与儿女讲论文义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一</a:t>
            </a:r>
            <a:r>
              <a:rPr lang="zh-CN" altLang="en-US" sz="2100" dirty="0">
                <a:solidFill>
                  <a:srgbClr val="FF00FF"/>
                </a:solidFill>
                <a:latin typeface="Times New Roman" panose="02020603050405020304" pitchFamily="18" charset="0"/>
                <a:ea typeface="微软雅黑" panose="020B0503020204020204" pitchFamily="34" charset="-122"/>
              </a:rPr>
              <a:t>个寒冷的雪天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谢太傅把家里人聚集在一起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跟小辈谈论文章的义理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俄而雪骤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公欣然曰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白雪纷纷何所似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不久</a:t>
            </a:r>
            <a:r>
              <a:rPr lang="zh-CN" altLang="en-US" sz="2100" dirty="0">
                <a:solidFill>
                  <a:srgbClr val="FF00FF"/>
                </a:solidFill>
                <a:latin typeface="Times New Roman" panose="02020603050405020304" pitchFamily="18" charset="0"/>
                <a:ea typeface="微软雅黑" panose="020B0503020204020204" pitchFamily="34" charset="-122"/>
              </a:rPr>
              <a:t>雪下得急了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谢太傅高兴地说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这纷纷扬扬的白雪像什么</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未若柳絮因风起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不如</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把它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比作柳絮乘风漫天飞舞</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陈太丘与友期行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期日中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过中不至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太丘舍去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陈</a:t>
            </a:r>
            <a:r>
              <a:rPr lang="zh-CN" altLang="en-US" sz="2100" dirty="0">
                <a:solidFill>
                  <a:srgbClr val="FF00FF"/>
                </a:solidFill>
                <a:latin typeface="Times New Roman" panose="02020603050405020304" pitchFamily="18" charset="0"/>
                <a:ea typeface="微软雅黑" panose="020B0503020204020204" pitchFamily="34" charset="-122"/>
              </a:rPr>
              <a:t>太丘跟一位朋友相约同行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约好正午时分见面</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那朋友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正午已过还没到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太丘丢下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而离开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496277"/>
            <a:ext cx="8060789"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）祗</a:t>
            </a:r>
            <a:r>
              <a:rPr lang="zh-CN" altLang="en-US" sz="2100" dirty="0">
                <a:solidFill>
                  <a:srgbClr val="FF00FF"/>
                </a:solidFill>
                <a:latin typeface="Times New Roman" panose="02020603050405020304" pitchFamily="18" charset="0"/>
                <a:ea typeface="微软雅黑" panose="020B0503020204020204" pitchFamily="34" charset="-122"/>
              </a:rPr>
              <a:t>辱</a:t>
            </a:r>
            <a:r>
              <a:rPr lang="zh-CN" altLang="en-US" sz="2100" dirty="0">
                <a:latin typeface="Times New Roman" panose="02020603050405020304" pitchFamily="18" charset="0"/>
                <a:ea typeface="微软雅黑" panose="020B0503020204020204" pitchFamily="34" charset="-122"/>
              </a:rPr>
              <a:t>于奴隶人之手：名词作动词，辱没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）一食或</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粟一石：形容词作动词，吃光，吃尽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）食马者不知其能</a:t>
            </a:r>
            <a:r>
              <a:rPr lang="zh-CN" altLang="en-US" sz="2100" dirty="0">
                <a:solidFill>
                  <a:srgbClr val="FF00FF"/>
                </a:solidFill>
                <a:latin typeface="Times New Roman" panose="02020603050405020304" pitchFamily="18" charset="0"/>
                <a:ea typeface="微软雅黑" panose="020B0503020204020204" pitchFamily="34" charset="-122"/>
              </a:rPr>
              <a:t>千里</a:t>
            </a:r>
            <a:r>
              <a:rPr lang="zh-CN" altLang="en-US" sz="2100" dirty="0">
                <a:latin typeface="Times New Roman" panose="02020603050405020304" pitchFamily="18" charset="0"/>
                <a:ea typeface="微软雅黑" panose="020B0503020204020204" pitchFamily="34" charset="-122"/>
              </a:rPr>
              <a:t>而食也：数量词作动词，日行千里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之不以其道：名词作动词，用马鞭驱赶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）食之不能</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其材：形容词的使动用法，使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竭尽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91"/>
            <a:ext cx="8113541"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a:t>
            </a:r>
            <a:r>
              <a:rPr lang="zh-CN" altLang="en-US" sz="2100" dirty="0">
                <a:latin typeface="Times New Roman" panose="02020603050405020304" pitchFamily="18" charset="0"/>
                <a:ea typeface="微软雅黑" panose="020B0503020204020204" pitchFamily="34" charset="-122"/>
              </a:rPr>
              <a:t>有千里马</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古义：副词，这样以后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今义：连词，表示某个动作或情况之后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）一食</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尽粟一石</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古义：有时</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zh-CN" altLang="en-US" sz="2100" dirty="0" smtClean="0">
                <a:latin typeface="Times New Roman" panose="02020603050405020304" pitchFamily="18" charset="0"/>
                <a:ea typeface="微软雅黑" panose="020B0503020204020204" pitchFamily="34" charset="-122"/>
              </a:rPr>
              <a:t>或者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3391"/>
            <a:ext cx="8081891"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求其能千里也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古义：怎么</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义：安全；安定；安装</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）其真不</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马也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古义：认识，识得</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义：知道</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852"/>
            <a:ext cx="8102991" cy="4453890"/>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千里马常有，而伯乐不常有。</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千里马</a:t>
            </a:r>
            <a:r>
              <a:rPr lang="zh-CN" altLang="en-US" sz="2100" dirty="0">
                <a:solidFill>
                  <a:srgbClr val="FF00FF"/>
                </a:solidFill>
                <a:latin typeface="Times New Roman" panose="02020603050405020304" pitchFamily="18" charset="0"/>
                <a:ea typeface="微软雅黑" panose="020B0503020204020204" pitchFamily="34" charset="-122"/>
              </a:rPr>
              <a:t>经常有，可是伯乐却不经常有。</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祗辱于奴隶人之手，骈死于槽枥之间。</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只能</a:t>
            </a:r>
            <a:r>
              <a:rPr lang="zh-CN" altLang="en-US" sz="2100" dirty="0">
                <a:solidFill>
                  <a:srgbClr val="FF00FF"/>
                </a:solidFill>
                <a:latin typeface="Times New Roman" panose="02020603050405020304" pitchFamily="18" charset="0"/>
                <a:ea typeface="微软雅黑" panose="020B0503020204020204" pitchFamily="34" charset="-122"/>
              </a:rPr>
              <a:t>在奴仆的手里受屈辱，（和普通马）一同死在马槽里。</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食不饱，力不足，才美不外见，且欲与常马等不可得，安求其能千里也？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它）吃不饱，力气不足，才能和优点不能表现在外面，想要和普通的马一样尚且办不到，又怎么能要求它日行千里呢？</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17"/>
            <a:ext cx="8102991"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策之不以其道，食之不能尽其材，鸣之而不能通其意。</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用</a:t>
            </a:r>
            <a:r>
              <a:rPr lang="zh-CN" altLang="en-US" sz="2100" dirty="0">
                <a:solidFill>
                  <a:srgbClr val="FF00FF"/>
                </a:solidFill>
                <a:latin typeface="Times New Roman" panose="02020603050405020304" pitchFamily="18" charset="0"/>
                <a:ea typeface="微软雅黑" panose="020B0503020204020204" pitchFamily="34" charset="-122"/>
              </a:rPr>
              <a:t>马鞭赶它，不按照（驱使千里马的）正确方法，喂它，却不能让它竭尽才能，它鸣叫，却不能通晓它的意思。</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其真无马邪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其真不知马也！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难道</a:t>
            </a:r>
            <a:r>
              <a:rPr lang="zh-CN" altLang="en-US" sz="2100" dirty="0">
                <a:solidFill>
                  <a:srgbClr val="FF00FF"/>
                </a:solidFill>
                <a:latin typeface="Times New Roman" panose="02020603050405020304" pitchFamily="18" charset="0"/>
                <a:ea typeface="微软雅黑" panose="020B0503020204020204" pitchFamily="34" charset="-122"/>
              </a:rPr>
              <a:t>真的没有千里马吗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恐怕是（他们）真的不识得千里马吧！</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208" y="1491139"/>
            <a:ext cx="8380571" cy="4453890"/>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三､内容理解</a:t>
            </a:r>
            <a:endParaRPr sz="2100" b="1"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rPr>
              <a:t>1.段落大意</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第1自然段:论述千里马与伯乐的关系,并指出伯乐对千里马的决定作用｡</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第2自然段:揭示千里马被埋没的原因｡</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第3自然段:对无知统治者的强烈谴责和辛辣讽刺｡</a:t>
            </a:r>
            <a:endParaRPr sz="2100"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sym typeface="+mn-ea"/>
              </a:rPr>
              <a:t>2.中心思想</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sym typeface="+mn-ea"/>
              </a:rPr>
              <a:t>作者希望统治者能识别人才,重用人才,使他们能充分发挥才能｡全文寄托作者的愤懑不平和穷困潦倒之感,并对统治者埋没､摧残人才,进行了讽刺､针砭和控诉｡</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17"/>
            <a:ext cx="8102991" cy="3484245"/>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3.写作特色</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马说》通篇运用托物寓意的写法,以千里马不遇伯乐比喻贤才难遇明主｡文章借伯乐和千里马的传说,将人才比作千里马,将愚妄浅薄､不识人才的统治者比作食马者,以千里马“祗辱于奴隶人之手,骈死于槽枥之间”的遭遇,写有才之人终身不得其用的遭遇,以“食不饱,力不足,才美不外见”写千里马被埋没的原因等,生动形象地表现了有才之士受到的不公正待遇和不幸的处境,行文中洋溢着强烈的不平和悲愤｡</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38089" y="1489902"/>
            <a:ext cx="8081891" cy="106045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九年级</a:t>
            </a:r>
            <a:r>
              <a:rPr lang="zh-CN" altLang="en-US" sz="2100" b="1" dirty="0" smtClean="0">
                <a:latin typeface="Times New Roman" panose="02020603050405020304" pitchFamily="18" charset="0"/>
                <a:ea typeface="微软雅黑" panose="020B0503020204020204" pitchFamily="34" charset="-122"/>
              </a:rPr>
              <a:t>上册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22 </a:t>
            </a:r>
            <a:r>
              <a:rPr lang="zh-CN" altLang="en-US" sz="2100" b="1" dirty="0" smtClean="0">
                <a:latin typeface="Times New Roman" panose="02020603050405020304" pitchFamily="18" charset="0"/>
                <a:ea typeface="微软雅黑" panose="020B0503020204020204" pitchFamily="34" charset="-122"/>
              </a:rPr>
              <a:t>岳阳楼记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38089" y="2377307"/>
            <a:ext cx="8081891"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滕子京</a:t>
            </a:r>
            <a:r>
              <a:rPr lang="zh-CN" altLang="en-US" sz="2100" dirty="0">
                <a:solidFill>
                  <a:srgbClr val="FF00FF"/>
                </a:solidFill>
                <a:latin typeface="Times New Roman" panose="02020603050405020304" pitchFamily="18" charset="0"/>
                <a:ea typeface="微软雅黑" panose="020B0503020204020204" pitchFamily="34" charset="-122"/>
              </a:rPr>
              <a:t>谪守</a:t>
            </a:r>
            <a:r>
              <a:rPr lang="zh-CN" altLang="en-US" sz="2100" dirty="0">
                <a:latin typeface="Times New Roman" panose="02020603050405020304" pitchFamily="18" charset="0"/>
                <a:ea typeface="微软雅黑" panose="020B0503020204020204" pitchFamily="34" charset="-122"/>
              </a:rPr>
              <a:t>巴陵郡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因罪贬谪流放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出任外官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予观夫巴陵</a:t>
            </a:r>
            <a:r>
              <a:rPr lang="zh-CN" altLang="en-US" sz="2100" dirty="0">
                <a:solidFill>
                  <a:srgbClr val="FF00FF"/>
                </a:solidFill>
                <a:latin typeface="Times New Roman" panose="02020603050405020304" pitchFamily="18" charset="0"/>
                <a:ea typeface="微软雅黑" panose="020B0503020204020204" pitchFamily="34" charset="-122"/>
              </a:rPr>
              <a:t>胜状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胜景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横无</a:t>
            </a:r>
            <a:r>
              <a:rPr lang="zh-CN" altLang="en-US" sz="2100" dirty="0">
                <a:solidFill>
                  <a:srgbClr val="FF00FF"/>
                </a:solidFill>
                <a:latin typeface="Times New Roman" panose="02020603050405020304" pitchFamily="18" charset="0"/>
                <a:ea typeface="微软雅黑" panose="020B0503020204020204" pitchFamily="34" charset="-122"/>
              </a:rPr>
              <a:t>际涯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朝</a:t>
            </a:r>
            <a:r>
              <a:rPr lang="zh-CN" altLang="en-US" sz="2100" dirty="0">
                <a:solidFill>
                  <a:srgbClr val="FF00FF"/>
                </a:solidFill>
                <a:latin typeface="Times New Roman" panose="02020603050405020304" pitchFamily="18" charset="0"/>
                <a:ea typeface="微软雅黑" panose="020B0503020204020204" pitchFamily="34" charset="-122"/>
              </a:rPr>
              <a:t>晖</a:t>
            </a:r>
            <a:r>
              <a:rPr lang="zh-CN" altLang="en-US" sz="2100" dirty="0">
                <a:latin typeface="Times New Roman" panose="02020603050405020304" pitchFamily="18" charset="0"/>
                <a:ea typeface="微软雅黑" panose="020B0503020204020204" pitchFamily="34" charset="-122"/>
              </a:rPr>
              <a:t>夕阴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然则</a:t>
            </a:r>
            <a:r>
              <a:rPr lang="zh-CN" altLang="en-US" sz="2100" dirty="0">
                <a:latin typeface="Times New Roman" panose="02020603050405020304" pitchFamily="18" charset="0"/>
                <a:ea typeface="微软雅黑" panose="020B0503020204020204" pitchFamily="34" charset="-122"/>
              </a:rPr>
              <a:t>北通巫峡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如此</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那么</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9242"/>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迁</a:t>
            </a:r>
            <a:r>
              <a:rPr lang="zh-CN" altLang="en-US" sz="2100" dirty="0">
                <a:latin typeface="Times New Roman" panose="02020603050405020304" pitchFamily="18" charset="0"/>
                <a:ea typeface="微软雅黑" panose="020B0503020204020204" pitchFamily="34" charset="-122"/>
              </a:rPr>
              <a:t>客</a:t>
            </a:r>
            <a:r>
              <a:rPr lang="zh-CN" altLang="en-US" sz="2100" dirty="0">
                <a:solidFill>
                  <a:srgbClr val="FF00FF"/>
                </a:solidFill>
                <a:latin typeface="Times New Roman" panose="02020603050405020304" pitchFamily="18" charset="0"/>
                <a:ea typeface="微软雅黑" panose="020B0503020204020204" pitchFamily="34" charset="-122"/>
              </a:rPr>
              <a:t>骚人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贬谪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降职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泛指文人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若夫</a:t>
            </a:r>
            <a:r>
              <a:rPr lang="zh-CN" altLang="en-US" sz="2100" dirty="0">
                <a:solidFill>
                  <a:srgbClr val="FF00FF"/>
                </a:solidFill>
                <a:latin typeface="Times New Roman" panose="02020603050405020304" pitchFamily="18" charset="0"/>
                <a:ea typeface="微软雅黑" panose="020B0503020204020204" pitchFamily="34" charset="-122"/>
              </a:rPr>
              <a:t>淫雨</a:t>
            </a:r>
            <a:r>
              <a:rPr lang="zh-CN" altLang="en-US" sz="2100" dirty="0">
                <a:latin typeface="Times New Roman" panose="02020603050405020304" pitchFamily="18" charset="0"/>
                <a:ea typeface="微软雅黑" panose="020B0503020204020204" pitchFamily="34" charset="-122"/>
              </a:rPr>
              <a:t>霏霏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连绵不断的雨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连月不</a:t>
            </a:r>
            <a:r>
              <a:rPr lang="zh-CN" altLang="en-US" sz="2100" dirty="0">
                <a:solidFill>
                  <a:srgbClr val="FF00FF"/>
                </a:solidFill>
                <a:latin typeface="Times New Roman" panose="02020603050405020304" pitchFamily="18" charset="0"/>
                <a:ea typeface="微软雅黑" panose="020B0503020204020204" pitchFamily="34" charset="-122"/>
              </a:rPr>
              <a:t>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指天气放晴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日星隐</a:t>
            </a:r>
            <a:r>
              <a:rPr lang="zh-CN" altLang="en-US" sz="2100" dirty="0">
                <a:solidFill>
                  <a:srgbClr val="FF00FF"/>
                </a:solidFill>
                <a:latin typeface="Times New Roman" panose="02020603050405020304" pitchFamily="18" charset="0"/>
                <a:ea typeface="微软雅黑" panose="020B0503020204020204" pitchFamily="34" charset="-122"/>
              </a:rPr>
              <a:t>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光芒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樯</a:t>
            </a:r>
            <a:r>
              <a:rPr lang="zh-CN" altLang="en-US" sz="2100" dirty="0">
                <a:solidFill>
                  <a:srgbClr val="FF00FF"/>
                </a:solidFill>
                <a:latin typeface="Times New Roman" panose="02020603050405020304" pitchFamily="18" charset="0"/>
                <a:ea typeface="微软雅黑" panose="020B0503020204020204" pitchFamily="34" charset="-122"/>
              </a:rPr>
              <a:t>倾</a:t>
            </a:r>
            <a:r>
              <a:rPr lang="zh-CN" altLang="en-US" sz="2100" dirty="0">
                <a:latin typeface="Times New Roman" panose="02020603050405020304" pitchFamily="18" charset="0"/>
                <a:ea typeface="微软雅黑" panose="020B0503020204020204" pitchFamily="34" charset="-122"/>
              </a:rPr>
              <a:t>楫</a:t>
            </a:r>
            <a:r>
              <a:rPr lang="zh-CN" altLang="en-US" sz="2100" dirty="0">
                <a:solidFill>
                  <a:srgbClr val="FF00FF"/>
                </a:solidFill>
                <a:latin typeface="Times New Roman" panose="02020603050405020304" pitchFamily="18" charset="0"/>
                <a:ea typeface="微软雅黑" panose="020B0503020204020204" pitchFamily="34" charset="-122"/>
              </a:rPr>
              <a:t>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倒下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折断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薄暮</a:t>
            </a:r>
            <a:r>
              <a:rPr lang="zh-CN" altLang="en-US" sz="2100" dirty="0">
                <a:solidFill>
                  <a:srgbClr val="FF00FF"/>
                </a:solidFill>
                <a:latin typeface="Times New Roman" panose="02020603050405020304" pitchFamily="18" charset="0"/>
                <a:ea typeface="微软雅黑" panose="020B0503020204020204" pitchFamily="34" charset="-122"/>
              </a:rPr>
              <a:t>冥冥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昏暗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一碧</a:t>
            </a:r>
            <a:r>
              <a:rPr lang="zh-CN" altLang="en-US" sz="2100" dirty="0">
                <a:solidFill>
                  <a:srgbClr val="FF00FF"/>
                </a:solidFill>
                <a:latin typeface="Times New Roman" panose="02020603050405020304" pitchFamily="18" charset="0"/>
                <a:ea typeface="微软雅黑" panose="020B0503020204020204" pitchFamily="34" charset="-122"/>
              </a:rPr>
              <a:t>万顷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极言广阔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锦</a:t>
            </a:r>
            <a:r>
              <a:rPr lang="zh-CN" altLang="en-US" sz="2100" dirty="0">
                <a:solidFill>
                  <a:srgbClr val="FF00FF"/>
                </a:solidFill>
                <a:latin typeface="Times New Roman" panose="02020603050405020304" pitchFamily="18" charset="0"/>
                <a:ea typeface="微软雅黑" panose="020B0503020204020204" pitchFamily="34" charset="-122"/>
              </a:rPr>
              <a:t>鳞</a:t>
            </a:r>
            <a:r>
              <a:rPr lang="zh-CN" altLang="en-US" sz="2100" dirty="0">
                <a:latin typeface="Times New Roman" panose="02020603050405020304" pitchFamily="18" charset="0"/>
                <a:ea typeface="微软雅黑" panose="020B0503020204020204" pitchFamily="34" charset="-122"/>
              </a:rPr>
              <a:t>游泳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代指鱼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岸芷</a:t>
            </a:r>
            <a:r>
              <a:rPr lang="zh-CN" altLang="en-US" sz="2100" dirty="0">
                <a:solidFill>
                  <a:srgbClr val="FF00FF"/>
                </a:solidFill>
                <a:latin typeface="Times New Roman" panose="02020603050405020304" pitchFamily="18" charset="0"/>
                <a:ea typeface="微软雅黑" panose="020B0503020204020204" pitchFamily="34" charset="-122"/>
              </a:rPr>
              <a:t>汀</a:t>
            </a:r>
            <a:r>
              <a:rPr lang="zh-CN" altLang="en-US" sz="2100" dirty="0">
                <a:latin typeface="Times New Roman" panose="02020603050405020304" pitchFamily="18" charset="0"/>
                <a:ea typeface="微软雅黑" panose="020B0503020204020204" pitchFamily="34" charset="-122"/>
              </a:rPr>
              <a:t>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a:t>
            </a:r>
            <a:r>
              <a:rPr lang="zh-CN" altLang="en-US" sz="2100" dirty="0" smtClean="0">
                <a:latin typeface="Times New Roman" panose="02020603050405020304" pitchFamily="18" charset="0"/>
                <a:ea typeface="微软雅黑" panose="020B0503020204020204" pitchFamily="34" charset="-122"/>
              </a:rPr>
              <a:t>洲</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4910"/>
            <a:ext cx="8092441"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(15)</a:t>
            </a:r>
            <a:r>
              <a:rPr lang="zh-CN" altLang="en-US" sz="2100" dirty="0">
                <a:solidFill>
                  <a:srgbClr val="FF00FF"/>
                </a:solidFill>
                <a:latin typeface="Times New Roman" panose="02020603050405020304" pitchFamily="18" charset="0"/>
                <a:ea typeface="微软雅黑" panose="020B0503020204020204" pitchFamily="34" charset="-122"/>
              </a:rPr>
              <a:t>郁郁</a:t>
            </a:r>
            <a:r>
              <a:rPr lang="zh-CN" altLang="en-US" sz="2100" dirty="0">
                <a:latin typeface="Times New Roman" panose="02020603050405020304" pitchFamily="18" charset="0"/>
                <a:ea typeface="微软雅黑" panose="020B0503020204020204" pitchFamily="34" charset="-122"/>
              </a:rPr>
              <a:t>青青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形容草木茂盛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16)</a:t>
            </a:r>
            <a:r>
              <a:rPr lang="zh-CN" altLang="en-US" sz="2100" dirty="0">
                <a:latin typeface="Times New Roman" panose="02020603050405020304" pitchFamily="18" charset="0"/>
                <a:ea typeface="微软雅黑" panose="020B0503020204020204" pitchFamily="34" charset="-122"/>
              </a:rPr>
              <a:t>而或长烟</a:t>
            </a:r>
            <a:r>
              <a:rPr lang="zh-CN" altLang="en-US" sz="2100" dirty="0">
                <a:solidFill>
                  <a:srgbClr val="FF00FF"/>
                </a:solidFill>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(17)</a:t>
            </a:r>
            <a:r>
              <a:rPr lang="zh-CN" altLang="en-US" sz="2100" dirty="0">
                <a:latin typeface="Times New Roman" panose="02020603050405020304" pitchFamily="18" charset="0"/>
                <a:ea typeface="微软雅黑" panose="020B0503020204020204" pitchFamily="34" charset="-122"/>
              </a:rPr>
              <a:t>静影沉</a:t>
            </a:r>
            <a:r>
              <a:rPr lang="zh-CN" altLang="en-US" sz="2100" dirty="0">
                <a:solidFill>
                  <a:srgbClr val="FF00FF"/>
                </a:solidFill>
                <a:latin typeface="Times New Roman" panose="02020603050405020304" pitchFamily="18" charset="0"/>
                <a:ea typeface="微软雅黑" panose="020B0503020204020204" pitchFamily="34" charset="-122"/>
              </a:rPr>
              <a:t>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圆形的玉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(18)</a:t>
            </a:r>
            <a:r>
              <a:rPr lang="zh-CN" altLang="en-US" sz="2100" dirty="0">
                <a:latin typeface="Times New Roman" panose="02020603050405020304" pitchFamily="18" charset="0"/>
                <a:ea typeface="微软雅黑" panose="020B0503020204020204" pitchFamily="34" charset="-122"/>
              </a:rPr>
              <a:t>此乐</a:t>
            </a:r>
            <a:r>
              <a:rPr lang="zh-CN" altLang="en-US" sz="2100" dirty="0">
                <a:solidFill>
                  <a:srgbClr val="FF00FF"/>
                </a:solidFill>
                <a:latin typeface="Times New Roman" panose="02020603050405020304" pitchFamily="18" charset="0"/>
                <a:ea typeface="微软雅黑" panose="020B0503020204020204" pitchFamily="34" charset="-122"/>
              </a:rPr>
              <a:t>何极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哪有尽头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(19)</a:t>
            </a:r>
            <a:r>
              <a:rPr lang="zh-CN" altLang="en-US" sz="2100" dirty="0">
                <a:solidFill>
                  <a:srgbClr val="FF00FF"/>
                </a:solidFill>
                <a:latin typeface="Times New Roman" panose="02020603050405020304" pitchFamily="18" charset="0"/>
                <a:ea typeface="微软雅黑" panose="020B0503020204020204" pitchFamily="34" charset="-122"/>
              </a:rPr>
              <a:t>把</a:t>
            </a:r>
            <a:r>
              <a:rPr lang="zh-CN" altLang="en-US" sz="2100" dirty="0">
                <a:latin typeface="Times New Roman" panose="02020603050405020304" pitchFamily="18" charset="0"/>
                <a:ea typeface="微软雅黑" panose="020B0503020204020204" pitchFamily="34" charset="-122"/>
              </a:rPr>
              <a:t>酒临风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予尝</a:t>
            </a:r>
            <a:r>
              <a:rPr lang="zh-CN" altLang="en-US" sz="2100" dirty="0">
                <a:solidFill>
                  <a:srgbClr val="FF00FF"/>
                </a:solidFill>
                <a:latin typeface="Times New Roman" panose="02020603050405020304" pitchFamily="18" charset="0"/>
                <a:ea typeface="微软雅黑" panose="020B0503020204020204" pitchFamily="34" charset="-122"/>
              </a:rPr>
              <a:t>求</a:t>
            </a:r>
            <a:r>
              <a:rPr lang="zh-CN" altLang="en-US" sz="2100" dirty="0">
                <a:latin typeface="Times New Roman" panose="02020603050405020304" pitchFamily="18" charset="0"/>
                <a:ea typeface="微软雅黑" panose="020B0503020204020204" pitchFamily="34" charset="-122"/>
              </a:rPr>
              <a:t>古仁人之心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探求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(21)</a:t>
            </a:r>
            <a:r>
              <a:rPr lang="zh-CN" altLang="en-US" sz="2100" dirty="0">
                <a:latin typeface="Times New Roman" panose="02020603050405020304" pitchFamily="18" charset="0"/>
                <a:ea typeface="微软雅黑" panose="020B0503020204020204" pitchFamily="34" charset="-122"/>
              </a:rPr>
              <a:t>居</a:t>
            </a:r>
            <a:r>
              <a:rPr lang="zh-CN" altLang="en-US" sz="2100" dirty="0">
                <a:solidFill>
                  <a:srgbClr val="FF00FF"/>
                </a:solidFill>
                <a:latin typeface="Times New Roman" panose="02020603050405020304" pitchFamily="18" charset="0"/>
                <a:ea typeface="微软雅黑" panose="020B0503020204020204" pitchFamily="34" charset="-122"/>
              </a:rPr>
              <a:t>庙堂</a:t>
            </a:r>
            <a:r>
              <a:rPr lang="zh-CN" altLang="en-US" sz="2100" dirty="0">
                <a:latin typeface="Times New Roman" panose="02020603050405020304" pitchFamily="18" charset="0"/>
                <a:ea typeface="微软雅黑" panose="020B0503020204020204" pitchFamily="34" charset="-122"/>
              </a:rPr>
              <a:t>之高则忧其民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指朝廷</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5727"/>
            <a:ext cx="8092441" cy="2611120"/>
          </a:xfrm>
          <a:prstGeom prst="rect">
            <a:avLst/>
          </a:prstGeom>
        </p:spPr>
        <p:txBody>
          <a:bodyPr wrap="square">
            <a:spAutoFit/>
          </a:bodyPr>
          <a:lstStyle/>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君与家君期日中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日中不至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则是无信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对子骂父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则是无礼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您</a:t>
            </a:r>
            <a:r>
              <a:rPr lang="zh-CN" altLang="en-US" sz="2100" dirty="0">
                <a:solidFill>
                  <a:srgbClr val="FF00FF"/>
                </a:solidFill>
                <a:latin typeface="Times New Roman" panose="02020603050405020304" pitchFamily="18" charset="0"/>
                <a:ea typeface="微软雅黑" panose="020B0503020204020204" pitchFamily="34" charset="-122"/>
              </a:rPr>
              <a:t>跟我父亲约定的时间是正午时分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您正午时分不到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就是不讲信用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对着人家儿子骂他的父亲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就是不讲礼貌</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友人惭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下车引之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元方入门不顾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友人</a:t>
            </a:r>
            <a:r>
              <a:rPr lang="zh-CN" altLang="en-US" sz="2100" dirty="0">
                <a:solidFill>
                  <a:srgbClr val="FF00FF"/>
                </a:solidFill>
                <a:latin typeface="Times New Roman" panose="02020603050405020304" pitchFamily="18" charset="0"/>
                <a:ea typeface="微软雅黑" panose="020B0503020204020204" pitchFamily="34" charset="-122"/>
              </a:rPr>
              <a:t>感到惭愧</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便从车里下来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想拉住元方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元方头也不回地走进了家门</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6278"/>
            <a:ext cx="8102992" cy="1545590"/>
          </a:xfrm>
          <a:prstGeom prst="rect">
            <a:avLst/>
          </a:prstGeom>
        </p:spPr>
        <p:txBody>
          <a:bodyPr wrap="square">
            <a:spAutoFit/>
          </a:bodyPr>
          <a:lstStyle/>
          <a:p>
            <a:pPr>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）百废</a:t>
            </a:r>
            <a:r>
              <a:rPr lang="zh-CN" altLang="en-US" sz="2100" dirty="0">
                <a:solidFill>
                  <a:srgbClr val="FF00FF"/>
                </a:solidFill>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兴：</a:t>
            </a:r>
            <a:r>
              <a:rPr lang="zh-CN" altLang="en-US" sz="2100" u="sng" dirty="0">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“俱”</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全、皆</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予作文以记之：</a:t>
            </a:r>
            <a:r>
              <a:rPr lang="zh-CN" altLang="en-US" sz="2100" u="sng" dirty="0">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“嘱”</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嘱托</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9429"/>
            <a:ext cx="8085560"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政</a:t>
            </a:r>
            <a:r>
              <a:rPr lang="zh-CN" altLang="en-US" sz="2100" dirty="0">
                <a:solidFill>
                  <a:srgbClr val="FF00FF"/>
                </a:solidFill>
                <a:latin typeface="Times New Roman" panose="02020603050405020304" pitchFamily="18" charset="0"/>
                <a:ea typeface="微软雅黑" panose="020B0503020204020204" pitchFamily="34" charset="-122"/>
              </a:rPr>
              <a:t>通</a:t>
            </a:r>
            <a:r>
              <a:rPr lang="zh-CN" altLang="en-US" sz="2100" dirty="0">
                <a:latin typeface="Times New Roman" panose="02020603050405020304" pitchFamily="18" charset="0"/>
                <a:ea typeface="微软雅黑" panose="020B0503020204020204" pitchFamily="34" charset="-122"/>
              </a:rPr>
              <a:t>人和：顺利</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然则北</a:t>
            </a:r>
            <a:r>
              <a:rPr lang="zh-CN" altLang="en-US" sz="2100" dirty="0">
                <a:solidFill>
                  <a:srgbClr val="FF00FF"/>
                </a:solidFill>
                <a:latin typeface="Times New Roman" panose="02020603050405020304" pitchFamily="18" charset="0"/>
                <a:ea typeface="微软雅黑" panose="020B0503020204020204" pitchFamily="34" charset="-122"/>
              </a:rPr>
              <a:t>通</a:t>
            </a:r>
            <a:r>
              <a:rPr lang="zh-CN" altLang="en-US" sz="2100" dirty="0">
                <a:latin typeface="Times New Roman" panose="02020603050405020304" pitchFamily="18" charset="0"/>
                <a:ea typeface="微软雅黑" panose="020B0503020204020204" pitchFamily="34" charset="-122"/>
              </a:rPr>
              <a:t>巫峡：通向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政通人</a:t>
            </a:r>
            <a:r>
              <a:rPr lang="zh-CN" altLang="en-US" sz="2100" dirty="0">
                <a:solidFill>
                  <a:srgbClr val="FF00FF"/>
                </a:solidFill>
                <a:latin typeface="Times New Roman" panose="02020603050405020304" pitchFamily="18" charset="0"/>
                <a:ea typeface="微软雅黑" panose="020B0503020204020204" pitchFamily="34" charset="-122"/>
              </a:rPr>
              <a:t>和</a:t>
            </a:r>
            <a:r>
              <a:rPr lang="zh-CN" altLang="en-US" sz="2100" dirty="0">
                <a:latin typeface="Times New Roman" panose="02020603050405020304" pitchFamily="18" charset="0"/>
                <a:ea typeface="微软雅黑" panose="020B0503020204020204" pitchFamily="34" charset="-122"/>
              </a:rPr>
              <a:t>：和乐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至若春</a:t>
            </a:r>
            <a:r>
              <a:rPr lang="zh-CN" altLang="en-US" sz="2100" dirty="0">
                <a:solidFill>
                  <a:srgbClr val="FF00FF"/>
                </a:solidFill>
                <a:latin typeface="Times New Roman" panose="02020603050405020304" pitchFamily="18" charset="0"/>
                <a:ea typeface="微软雅黑" panose="020B0503020204020204" pitchFamily="34" charset="-122"/>
              </a:rPr>
              <a:t>和</a:t>
            </a:r>
            <a:r>
              <a:rPr lang="zh-CN" altLang="en-US" sz="2100" dirty="0">
                <a:latin typeface="Times New Roman" panose="02020603050405020304" pitchFamily="18" charset="0"/>
                <a:ea typeface="微软雅黑" panose="020B0503020204020204" pitchFamily="34" charset="-122"/>
              </a:rPr>
              <a:t>景明：和煦</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属予作文</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记之：连词，来</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物喜，不以己悲：介词，因</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予</a:t>
            </a:r>
            <a:r>
              <a:rPr lang="zh-CN" altLang="en-US" sz="2100" dirty="0">
                <a:solidFill>
                  <a:srgbClr val="FF00FF"/>
                </a:solidFill>
                <a:latin typeface="Times New Roman" panose="02020603050405020304" pitchFamily="18" charset="0"/>
                <a:ea typeface="微软雅黑" panose="020B0503020204020204" pitchFamily="34" charset="-122"/>
              </a:rPr>
              <a:t>观</a:t>
            </a:r>
            <a:r>
              <a:rPr lang="zh-CN" altLang="en-US" sz="2100" dirty="0">
                <a:latin typeface="Times New Roman" panose="02020603050405020304" pitchFamily="18" charset="0"/>
                <a:ea typeface="微软雅黑" panose="020B0503020204020204" pitchFamily="34" charset="-122"/>
              </a:rPr>
              <a:t>夫巴陵胜状：看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此则岳阳楼之大</a:t>
            </a:r>
            <a:r>
              <a:rPr lang="zh-CN" altLang="en-US" sz="2100" dirty="0">
                <a:solidFill>
                  <a:srgbClr val="FF00FF"/>
                </a:solidFill>
                <a:latin typeface="Times New Roman" panose="02020603050405020304" pitchFamily="18" charset="0"/>
                <a:ea typeface="微软雅黑" panose="020B0503020204020204" pitchFamily="34" charset="-122"/>
              </a:rPr>
              <a:t>观</a:t>
            </a:r>
            <a:r>
              <a:rPr lang="zh-CN" altLang="en-US" sz="2100" dirty="0">
                <a:latin typeface="Times New Roman" panose="02020603050405020304" pitchFamily="18" charset="0"/>
                <a:ea typeface="微软雅黑" panose="020B0503020204020204" pitchFamily="34" charset="-122"/>
              </a:rPr>
              <a:t>也：景象</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707389" y="217887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07389" y="40775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07389" y="314388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07389" y="50035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34419" y="2367443"/>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）通</a:t>
            </a:r>
            <a:endParaRPr lang="zh-CN" altLang="en-US" sz="2100" dirty="0">
              <a:latin typeface="Times New Roman" panose="02020603050405020304" pitchFamily="18" charset="0"/>
            </a:endParaRPr>
          </a:p>
        </p:txBody>
      </p:sp>
      <p:sp>
        <p:nvSpPr>
          <p:cNvPr id="12" name="矩形 11"/>
          <p:cNvSpPr/>
          <p:nvPr/>
        </p:nvSpPr>
        <p:spPr>
          <a:xfrm>
            <a:off x="534419" y="331677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）和</a:t>
            </a:r>
            <a:endParaRPr lang="zh-CN" altLang="en-US" sz="2100" dirty="0">
              <a:latin typeface="Times New Roman" panose="02020603050405020304" pitchFamily="18" charset="0"/>
            </a:endParaRPr>
          </a:p>
        </p:txBody>
      </p:sp>
      <p:sp>
        <p:nvSpPr>
          <p:cNvPr id="13" name="矩形 12"/>
          <p:cNvSpPr/>
          <p:nvPr/>
        </p:nvSpPr>
        <p:spPr>
          <a:xfrm>
            <a:off x="534419" y="424662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14" name="矩形 13"/>
          <p:cNvSpPr/>
          <p:nvPr/>
        </p:nvSpPr>
        <p:spPr>
          <a:xfrm>
            <a:off x="534419" y="519215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）观</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6277"/>
            <a:ext cx="8106662" cy="445389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浊浪排</a:t>
            </a:r>
            <a:r>
              <a:rPr lang="zh-CN" altLang="en-US" sz="2100" dirty="0">
                <a:solidFill>
                  <a:srgbClr val="FF00FF"/>
                </a:solidFill>
                <a:latin typeface="Times New Roman" panose="02020603050405020304" pitchFamily="18" charset="0"/>
                <a:ea typeface="微软雅黑" panose="020B0503020204020204" pitchFamily="34" charset="-122"/>
              </a:rPr>
              <a:t>空</a:t>
            </a:r>
            <a:r>
              <a:rPr lang="zh-CN" altLang="en-US" sz="2100" dirty="0">
                <a:latin typeface="Times New Roman" panose="02020603050405020304" pitchFamily="18" charset="0"/>
                <a:ea typeface="微软雅黑" panose="020B0503020204020204" pitchFamily="34" charset="-122"/>
              </a:rPr>
              <a:t>：天空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而或长烟一</a:t>
            </a:r>
            <a:r>
              <a:rPr lang="zh-CN" altLang="en-US" sz="2100" dirty="0">
                <a:solidFill>
                  <a:srgbClr val="FF00FF"/>
                </a:solidFill>
                <a:latin typeface="Times New Roman" panose="02020603050405020304" pitchFamily="18" charset="0"/>
                <a:ea typeface="微软雅黑" panose="020B0503020204020204" pitchFamily="34" charset="-122"/>
              </a:rPr>
              <a:t>空</a:t>
            </a:r>
            <a:r>
              <a:rPr lang="zh-CN" altLang="en-US" sz="2100" dirty="0">
                <a:latin typeface="Times New Roman" panose="02020603050405020304" pitchFamily="18" charset="0"/>
                <a:ea typeface="微软雅黑" panose="020B0503020204020204" pitchFamily="34" charset="-122"/>
              </a:rPr>
              <a:t>：消散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而</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长烟一空：有时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异二者之为：或许、也许，表示委婉的语气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予观</a:t>
            </a:r>
            <a:r>
              <a:rPr lang="zh-CN" altLang="en-US" sz="2100" dirty="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巴陵胜状：那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嗟</a:t>
            </a:r>
            <a:r>
              <a:rPr lang="zh-CN" altLang="en-US" sz="2100" dirty="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！予尝求古仁人之心：语气词，用在句末表感叹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南</a:t>
            </a:r>
            <a:r>
              <a:rPr lang="zh-CN" altLang="en-US" sz="2100" dirty="0">
                <a:solidFill>
                  <a:srgbClr val="FF00FF"/>
                </a:solidFill>
                <a:latin typeface="Times New Roman" panose="02020603050405020304" pitchFamily="18" charset="0"/>
                <a:ea typeface="微软雅黑" panose="020B0503020204020204" pitchFamily="34" charset="-122"/>
              </a:rPr>
              <a:t>极</a:t>
            </a:r>
            <a:r>
              <a:rPr lang="zh-CN" altLang="en-US" sz="2100" dirty="0">
                <a:latin typeface="Times New Roman" panose="02020603050405020304" pitchFamily="18" charset="0"/>
                <a:ea typeface="微软雅黑" panose="020B0503020204020204" pitchFamily="34" charset="-122"/>
              </a:rPr>
              <a:t>潇湘：至、到达</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感</a:t>
            </a:r>
            <a:r>
              <a:rPr lang="zh-CN" altLang="en-US" sz="2100" dirty="0">
                <a:solidFill>
                  <a:srgbClr val="FF00FF"/>
                </a:solidFill>
                <a:latin typeface="Times New Roman" panose="02020603050405020304" pitchFamily="18" charset="0"/>
                <a:ea typeface="微软雅黑" panose="020B0503020204020204" pitchFamily="34" charset="-122"/>
              </a:rPr>
              <a:t>极</a:t>
            </a:r>
            <a:r>
              <a:rPr lang="zh-CN" altLang="en-US" sz="2100" dirty="0">
                <a:latin typeface="Times New Roman" panose="02020603050405020304" pitchFamily="18" charset="0"/>
                <a:ea typeface="微软雅黑" panose="020B0503020204020204" pitchFamily="34" charset="-122"/>
              </a:rPr>
              <a:t>而悲者矣：到极点，表示程度深</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717940" y="172518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17940" y="3623852"/>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17940" y="2690199"/>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17940" y="454990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23867" y="1877153"/>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）空</a:t>
            </a:r>
            <a:endParaRPr lang="zh-CN" altLang="en-US" sz="2100" dirty="0">
              <a:latin typeface="Times New Roman" panose="02020603050405020304" pitchFamily="18" charset="0"/>
            </a:endParaRPr>
          </a:p>
        </p:txBody>
      </p:sp>
      <p:sp>
        <p:nvSpPr>
          <p:cNvPr id="12" name="矩形 11"/>
          <p:cNvSpPr/>
          <p:nvPr/>
        </p:nvSpPr>
        <p:spPr>
          <a:xfrm>
            <a:off x="523867" y="282648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）或</a:t>
            </a:r>
            <a:endParaRPr lang="zh-CN" altLang="en-US" sz="2100" dirty="0">
              <a:latin typeface="Times New Roman" panose="02020603050405020304" pitchFamily="18" charset="0"/>
            </a:endParaRPr>
          </a:p>
        </p:txBody>
      </p:sp>
      <p:sp>
        <p:nvSpPr>
          <p:cNvPr id="13" name="矩形 12"/>
          <p:cNvSpPr/>
          <p:nvPr/>
        </p:nvSpPr>
        <p:spPr>
          <a:xfrm>
            <a:off x="523866" y="375633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）夫</a:t>
            </a:r>
            <a:endParaRPr lang="zh-CN" altLang="en-US" sz="2100" dirty="0">
              <a:latin typeface="Times New Roman" panose="02020603050405020304" pitchFamily="18" charset="0"/>
            </a:endParaRPr>
          </a:p>
        </p:txBody>
      </p:sp>
      <p:sp>
        <p:nvSpPr>
          <p:cNvPr id="14" name="矩形 13"/>
          <p:cNvSpPr/>
          <p:nvPr/>
        </p:nvSpPr>
        <p:spPr>
          <a:xfrm>
            <a:off x="523866" y="470567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）极</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89"/>
            <a:ext cx="8113541" cy="396938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）百</a:t>
            </a:r>
            <a:r>
              <a:rPr lang="zh-CN" altLang="en-US" sz="2100" dirty="0">
                <a:solidFill>
                  <a:srgbClr val="FF00FF"/>
                </a:solidFill>
                <a:latin typeface="Times New Roman" panose="02020603050405020304" pitchFamily="18" charset="0"/>
                <a:ea typeface="微软雅黑" panose="020B0503020204020204" pitchFamily="34" charset="-122"/>
              </a:rPr>
              <a:t>废</a:t>
            </a:r>
            <a:r>
              <a:rPr lang="zh-CN" altLang="en-US" sz="2100" dirty="0">
                <a:latin typeface="Times New Roman" panose="02020603050405020304" pitchFamily="18" charset="0"/>
                <a:ea typeface="微软雅黑" panose="020B0503020204020204" pitchFamily="34" charset="-122"/>
              </a:rPr>
              <a:t>具兴：形容词作名词，荒废的事业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北</a:t>
            </a:r>
            <a:r>
              <a:rPr lang="zh-CN" altLang="en-US" sz="2100" dirty="0">
                <a:latin typeface="Times New Roman" panose="02020603050405020304" pitchFamily="18" charset="0"/>
                <a:ea typeface="微软雅黑" panose="020B0503020204020204" pitchFamily="34" charset="-122"/>
              </a:rPr>
              <a:t>通巫峡，</a:t>
            </a:r>
            <a:r>
              <a:rPr lang="zh-CN" altLang="en-US" sz="2100" dirty="0">
                <a:solidFill>
                  <a:srgbClr val="FF00FF"/>
                </a:solidFill>
                <a:latin typeface="Times New Roman" panose="02020603050405020304" pitchFamily="18" charset="0"/>
                <a:ea typeface="微软雅黑" panose="020B0503020204020204" pitchFamily="34" charset="-122"/>
              </a:rPr>
              <a:t>南</a:t>
            </a:r>
            <a:r>
              <a:rPr lang="zh-CN" altLang="en-US" sz="2100" dirty="0">
                <a:latin typeface="Times New Roman" panose="02020603050405020304" pitchFamily="18" charset="0"/>
                <a:ea typeface="微软雅黑" panose="020B0503020204020204" pitchFamily="34" charset="-122"/>
              </a:rPr>
              <a:t>极潇湘：方位名词作状语，北面；南面</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先</a:t>
            </a:r>
            <a:r>
              <a:rPr lang="zh-CN" altLang="en-US" sz="2100" dirty="0">
                <a:latin typeface="Times New Roman" panose="02020603050405020304" pitchFamily="18" charset="0"/>
                <a:ea typeface="微软雅黑" panose="020B0503020204020204" pitchFamily="34" charset="-122"/>
              </a:rPr>
              <a:t>天下之忧而忧：名词作状语，在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后</a:t>
            </a:r>
            <a:r>
              <a:rPr lang="zh-CN" altLang="en-US" sz="2100" dirty="0">
                <a:latin typeface="Times New Roman" panose="02020603050405020304" pitchFamily="18" charset="0"/>
                <a:ea typeface="微软雅黑" panose="020B0503020204020204" pitchFamily="34" charset="-122"/>
              </a:rPr>
              <a:t>天下之乐而乐：名词作状语，在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越</a:t>
            </a:r>
            <a:r>
              <a:rPr lang="zh-CN" altLang="en-US" sz="2100" dirty="0">
                <a:latin typeface="Times New Roman" panose="02020603050405020304" pitchFamily="18" charset="0"/>
                <a:ea typeface="微软雅黑" panose="020B0503020204020204" pitchFamily="34" charset="-122"/>
              </a:rPr>
              <a:t>明年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古义：到</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a:t>
            </a:r>
            <a:r>
              <a:rPr lang="zh-CN" altLang="en-US" sz="2100" dirty="0" smtClean="0">
                <a:latin typeface="Times New Roman" panose="02020603050405020304" pitchFamily="18" charset="0"/>
                <a:ea typeface="微软雅黑" panose="020B0503020204020204" pitchFamily="34" charset="-122"/>
              </a:rPr>
              <a:t>越过</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853"/>
            <a:ext cx="80924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增其旧</a:t>
            </a:r>
            <a:r>
              <a:rPr lang="zh-CN" altLang="en-US" sz="2100" dirty="0">
                <a:solidFill>
                  <a:srgbClr val="FF00FF"/>
                </a:solidFill>
                <a:latin typeface="Times New Roman" panose="02020603050405020304" pitchFamily="18" charset="0"/>
                <a:ea typeface="微软雅黑" panose="020B0503020204020204" pitchFamily="34" charset="-122"/>
              </a:rPr>
              <a:t>制</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规模</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制度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制造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气象</a:t>
            </a:r>
            <a:r>
              <a:rPr lang="zh-CN" altLang="en-US" sz="2100" dirty="0">
                <a:latin typeface="Times New Roman" panose="02020603050405020304" pitchFamily="18" charset="0"/>
                <a:ea typeface="微软雅黑" panose="020B0503020204020204" pitchFamily="34" charset="-122"/>
              </a:rPr>
              <a:t>万千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景象</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大气的状态和现象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前人之述</a:t>
            </a:r>
            <a:r>
              <a:rPr lang="zh-CN" altLang="en-US" sz="2100" dirty="0">
                <a:solidFill>
                  <a:srgbClr val="FF00FF"/>
                </a:solidFill>
                <a:latin typeface="Times New Roman" panose="02020603050405020304" pitchFamily="18" charset="0"/>
                <a:ea typeface="微软雅黑" panose="020B0503020204020204" pitchFamily="34" charset="-122"/>
              </a:rPr>
              <a:t>备</a:t>
            </a:r>
            <a:r>
              <a:rPr lang="zh-CN" altLang="en-US" sz="2100" dirty="0">
                <a:latin typeface="Times New Roman" panose="02020603050405020304" pitchFamily="18" charset="0"/>
                <a:ea typeface="微软雅黑" panose="020B0503020204020204" pitchFamily="34" charset="-122"/>
              </a:rPr>
              <a:t>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详尽</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则有去</a:t>
            </a:r>
            <a:r>
              <a:rPr lang="zh-CN" altLang="en-US" sz="2100" dirty="0">
                <a:solidFill>
                  <a:srgbClr val="FF00FF"/>
                </a:solidFill>
                <a:latin typeface="Times New Roman" panose="02020603050405020304" pitchFamily="18" charset="0"/>
                <a:ea typeface="微软雅黑" panose="020B0503020204020204" pitchFamily="34" charset="-122"/>
              </a:rPr>
              <a:t>国</a:t>
            </a:r>
            <a:r>
              <a:rPr lang="zh-CN" altLang="en-US" sz="2100" dirty="0">
                <a:latin typeface="Times New Roman" panose="02020603050405020304" pitchFamily="18" charset="0"/>
                <a:ea typeface="微软雅黑" panose="020B0503020204020204" pitchFamily="34" charset="-122"/>
              </a:rPr>
              <a:t>怀乡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国都</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国家</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1317"/>
            <a:ext cx="80924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至若春和</a:t>
            </a:r>
            <a:r>
              <a:rPr lang="zh-CN" altLang="en-US" sz="2100" dirty="0">
                <a:solidFill>
                  <a:srgbClr val="FF00FF"/>
                </a:solidFill>
                <a:latin typeface="Times New Roman" panose="02020603050405020304" pitchFamily="18" charset="0"/>
                <a:ea typeface="微软雅黑" panose="020B0503020204020204" pitchFamily="34" charset="-122"/>
              </a:rPr>
              <a:t>景</a:t>
            </a:r>
            <a:r>
              <a:rPr lang="zh-CN" altLang="en-US" sz="2100" dirty="0">
                <a:latin typeface="Times New Roman" panose="02020603050405020304" pitchFamily="18" charset="0"/>
                <a:ea typeface="微软雅黑" panose="020B0503020204020204" pitchFamily="34" charset="-122"/>
              </a:rPr>
              <a:t>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沙鸥翔</a:t>
            </a:r>
            <a:r>
              <a:rPr lang="zh-CN" altLang="en-US" sz="2100" dirty="0">
                <a:solidFill>
                  <a:srgbClr val="FF00FF"/>
                </a:solidFill>
                <a:latin typeface="Times New Roman" panose="02020603050405020304" pitchFamily="18" charset="0"/>
                <a:ea typeface="微软雅黑" panose="020B0503020204020204" pitchFamily="34" charset="-122"/>
              </a:rPr>
              <a:t>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停息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聚集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是</a:t>
            </a:r>
            <a:r>
              <a:rPr lang="zh-CN" altLang="en-US" sz="2100" dirty="0">
                <a:solidFill>
                  <a:srgbClr val="FF00FF"/>
                </a:solidFill>
                <a:latin typeface="Times New Roman" panose="02020603050405020304" pitchFamily="18" charset="0"/>
                <a:ea typeface="微软雅黑" panose="020B0503020204020204" pitchFamily="34" charset="-122"/>
              </a:rPr>
              <a:t>进</a:t>
            </a:r>
            <a:r>
              <a:rPr lang="zh-CN" altLang="en-US" sz="2100" dirty="0">
                <a:latin typeface="Times New Roman" panose="02020603050405020304" pitchFamily="18" charset="0"/>
                <a:ea typeface="微软雅黑" panose="020B0503020204020204" pitchFamily="34" charset="-122"/>
              </a:rPr>
              <a:t>亦忧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退亦忧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在朝廷做官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向前移动</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491317"/>
            <a:ext cx="807134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进亦忧</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退</a:t>
            </a:r>
            <a:r>
              <a:rPr lang="zh-CN" altLang="en-US" sz="2100" dirty="0">
                <a:latin typeface="Times New Roman" panose="02020603050405020304" pitchFamily="18" charset="0"/>
                <a:ea typeface="微软雅黑" panose="020B0503020204020204" pitchFamily="34" charset="-122"/>
              </a:rPr>
              <a:t>亦忧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被贬谪到边远地区做地方官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向后移动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solidFill>
                  <a:srgbClr val="FF00FF"/>
                </a:solidFill>
                <a:latin typeface="Times New Roman" panose="02020603050405020304" pitchFamily="18" charset="0"/>
                <a:ea typeface="微软雅黑" panose="020B0503020204020204" pitchFamily="34" charset="-122"/>
              </a:rPr>
              <a:t>微</a:t>
            </a:r>
            <a:r>
              <a:rPr lang="zh-CN" altLang="en-US" sz="2100" dirty="0">
                <a:latin typeface="Times New Roman" panose="02020603050405020304" pitchFamily="18" charset="0"/>
                <a:ea typeface="微软雅黑" panose="020B0503020204020204" pitchFamily="34" charset="-122"/>
              </a:rPr>
              <a:t>斯人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如果没有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细小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轻微</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77804"/>
            <a:ext cx="812409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越明年，政通人和，百废具兴。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到</a:t>
            </a:r>
            <a:r>
              <a:rPr lang="zh-CN" altLang="en-US" sz="2100" dirty="0">
                <a:solidFill>
                  <a:srgbClr val="FF00FF"/>
                </a:solidFill>
                <a:latin typeface="Times New Roman" panose="02020603050405020304" pitchFamily="18" charset="0"/>
                <a:ea typeface="微软雅黑" panose="020B0503020204020204" pitchFamily="34" charset="-122"/>
              </a:rPr>
              <a:t>了第二年，政事顺利，百姓和乐，各种荒废的事业全兴办起来了。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此则岳阳楼之大观也，前人之述备矣。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这</a:t>
            </a:r>
            <a:r>
              <a:rPr lang="zh-CN" altLang="en-US" sz="2100" dirty="0">
                <a:solidFill>
                  <a:srgbClr val="FF00FF"/>
                </a:solidFill>
                <a:latin typeface="Times New Roman" panose="02020603050405020304" pitchFamily="18" charset="0"/>
                <a:ea typeface="微软雅黑" panose="020B0503020204020204" pitchFamily="34" charset="-122"/>
              </a:rPr>
              <a:t>就是岳阳楼的壮丽景象啊，前人的记述很详尽了。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迁客骚人，多会于此，览物之情，得无异乎？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被</a:t>
            </a:r>
            <a:r>
              <a:rPr lang="zh-CN" altLang="en-US" sz="2100" dirty="0">
                <a:solidFill>
                  <a:srgbClr val="FF00FF"/>
                </a:solidFill>
                <a:latin typeface="Times New Roman" panose="02020603050405020304" pitchFamily="18" charset="0"/>
                <a:ea typeface="微软雅黑" panose="020B0503020204020204" pitchFamily="34" charset="-122"/>
              </a:rPr>
              <a:t>降职到外地的官员和南来北往的文人，大多在这里会聚，（他们）看了自然景物而触发的感情，恐怕会有所不同吧</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1317"/>
            <a:ext cx="809244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日星隐曜，山岳潜形。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太阳和星星隐藏起光辉，山岳隐没在阴云中</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登斯楼也，则有去国怀乡，忧谗畏讥。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这时）登上这座楼啊，就有离开国都，怀念家乡，担心被说坏话，惧怕被批评指责的感觉。</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至若春和景明，波澜不惊，上下天光，一碧万顷。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至于</a:t>
            </a:r>
            <a:r>
              <a:rPr lang="zh-CN" altLang="en-US" sz="2100" dirty="0">
                <a:solidFill>
                  <a:srgbClr val="FF00FF"/>
                </a:solidFill>
                <a:latin typeface="Times New Roman" panose="02020603050405020304" pitchFamily="18" charset="0"/>
                <a:ea typeface="微软雅黑" panose="020B0503020204020204" pitchFamily="34" charset="-122"/>
              </a:rPr>
              <a:t>春风和煦、日光明媚时，湖面平静，没有风浪，天色湖光相接，一片青绿，广阔无际</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1317"/>
            <a:ext cx="8102992"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而或长烟一空，皓月千里，浮光跃金，静影沉璧。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有时大片烟雾完全消散，皎洁的月光一泻千里，浮动的光像跳动的金子，静静的月影像沉入水中的玉璧。</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不以物喜，不以己悲。</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因外物和自己处境的变化而喜悲。</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其必曰“先天下之忧而忧，后天下之乐而乐”乎！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大概</a:t>
            </a:r>
            <a:r>
              <a:rPr lang="zh-CN" altLang="en-US" sz="2100" dirty="0">
                <a:solidFill>
                  <a:srgbClr val="FF00FF"/>
                </a:solidFill>
                <a:latin typeface="Times New Roman" panose="02020603050405020304" pitchFamily="18" charset="0"/>
                <a:ea typeface="微软雅黑" panose="020B0503020204020204" pitchFamily="34" charset="-122"/>
              </a:rPr>
              <a:t>一定会说“在天下人忧之前先忧，在天下人乐之后才乐”吧。</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微斯人，吾谁与归？</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如果</a:t>
            </a:r>
            <a:r>
              <a:rPr lang="zh-CN" altLang="en-US" sz="2100" dirty="0">
                <a:solidFill>
                  <a:srgbClr val="FF00FF"/>
                </a:solidFill>
                <a:latin typeface="Times New Roman" panose="02020603050405020304" pitchFamily="18" charset="0"/>
                <a:ea typeface="微软雅黑" panose="020B0503020204020204" pitchFamily="34" charset="-122"/>
              </a:rPr>
              <a:t>没有这种人，我同谁一道呢？</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348424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《咏雪》:</a:t>
            </a:r>
            <a:r>
              <a:rPr sz="2100" dirty="0">
                <a:latin typeface="Times New Roman" panose="02020603050405020304" pitchFamily="18" charset="0"/>
                <a:ea typeface="微软雅黑" panose="020B0503020204020204" pitchFamily="34" charset="-122"/>
              </a:rPr>
              <a:t>讲述了东晋著名政治世家谢氏家族的一个关于“咏雪”的故事,渲染了谢家融洽､和睦的家庭氛围,也表达了作者对谢道韫的才华的赞颂｡</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《陈太丘与友期行》:</a:t>
            </a:r>
            <a:r>
              <a:rPr sz="2100" dirty="0">
                <a:latin typeface="Times New Roman" panose="02020603050405020304" pitchFamily="18" charset="0"/>
                <a:ea typeface="微软雅黑" panose="020B0503020204020204" pitchFamily="34" charset="-122"/>
              </a:rPr>
              <a:t>讲述了七岁儿童陈元方驳斥父亲的朋友“无信无礼”的故事,表现了陈元方聪敏过人､明白事理､落落大方的品质,说明了“礼”与“信”的重要性｡</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1317"/>
            <a:ext cx="8102992" cy="3969385"/>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1.段落大意</a:t>
            </a:r>
            <a:endParaRPr sz="2100" b="1"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第一部分(第1自然段):记叙重修岳阳楼之事以及作记的缘由,着重写滕子京谪守后的政绩｡</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第二部分(第2~4自然段):围绕“记”重点描写岳阳楼及周围的景色,引出迁客骚人各不相同的览物之情｡一明一暗,一悲一喜,形成鲜明对比｡</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第三部分(第5自然段):抒发作者的旷达胸襟和远大的政治抱负｡点明作记时间,与篇首照应｡</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91317"/>
            <a:ext cx="8102992" cy="15455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2.中心思想</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文章以作“记”为名,借题发挥,表达了作者“不以物喜,不以己悲”的旷达胸襟和“先天下之忧而忧,后天下之乐而乐”的政治抱负｡</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38088" y="1489902"/>
            <a:ext cx="8092441"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23 </a:t>
            </a:r>
            <a:r>
              <a:rPr lang="zh-CN" altLang="en-US" sz="2100" b="1" dirty="0" smtClean="0">
                <a:latin typeface="Times New Roman" panose="02020603050405020304" pitchFamily="18" charset="0"/>
                <a:ea typeface="微软雅黑" panose="020B0503020204020204" pitchFamily="34" charset="-122"/>
              </a:rPr>
              <a:t>醉翁亭</a:t>
            </a:r>
            <a:r>
              <a:rPr lang="zh-CN" altLang="en-US" sz="2100" b="1" dirty="0">
                <a:latin typeface="Times New Roman" panose="02020603050405020304" pitchFamily="18" charset="0"/>
                <a:ea typeface="微软雅黑" panose="020B0503020204020204" pitchFamily="34" charset="-122"/>
              </a:rPr>
              <a:t>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38088" y="1986818"/>
            <a:ext cx="80924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环</a:t>
            </a:r>
            <a:r>
              <a:rPr lang="zh-CN" altLang="en-US" sz="2100" dirty="0">
                <a:latin typeface="Times New Roman" panose="02020603050405020304" pitchFamily="18" charset="0"/>
                <a:ea typeface="微软雅黑" panose="020B0503020204020204" pitchFamily="34" charset="-122"/>
              </a:rPr>
              <a:t>滁皆山也：环绕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）望之</a:t>
            </a:r>
            <a:r>
              <a:rPr lang="zh-CN" altLang="en-US" sz="2100" dirty="0">
                <a:solidFill>
                  <a:srgbClr val="FF00FF"/>
                </a:solidFill>
                <a:latin typeface="Times New Roman" panose="02020603050405020304" pitchFamily="18" charset="0"/>
                <a:ea typeface="微软雅黑" panose="020B0503020204020204" pitchFamily="34" charset="-122"/>
              </a:rPr>
              <a:t>蔚然</a:t>
            </a:r>
            <a:r>
              <a:rPr lang="zh-CN" altLang="en-US" sz="2100" dirty="0">
                <a:latin typeface="Times New Roman" panose="02020603050405020304" pitchFamily="18" charset="0"/>
                <a:ea typeface="微软雅黑" panose="020B0503020204020204" pitchFamily="34" charset="-122"/>
              </a:rPr>
              <a:t>而深秀者：茂盛的样子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）峰</a:t>
            </a:r>
            <a:r>
              <a:rPr lang="zh-CN" altLang="en-US" sz="2100" dirty="0">
                <a:solidFill>
                  <a:srgbClr val="FF00FF"/>
                </a:solidFill>
                <a:latin typeface="Times New Roman" panose="02020603050405020304" pitchFamily="18" charset="0"/>
                <a:ea typeface="微软雅黑" panose="020B0503020204020204" pitchFamily="34" charset="-122"/>
              </a:rPr>
              <a:t>回</a:t>
            </a:r>
            <a:r>
              <a:rPr lang="zh-CN" altLang="en-US" sz="2100" dirty="0">
                <a:latin typeface="Times New Roman" panose="02020603050405020304" pitchFamily="18" charset="0"/>
                <a:ea typeface="微软雅黑" panose="020B0503020204020204" pitchFamily="34" charset="-122"/>
              </a:rPr>
              <a:t>路转：曲折、回环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）有亭翼然</a:t>
            </a:r>
            <a:r>
              <a:rPr lang="zh-CN" altLang="en-US" sz="2100" dirty="0">
                <a:solidFill>
                  <a:srgbClr val="FF00FF"/>
                </a:solidFill>
                <a:latin typeface="Times New Roman" panose="02020603050405020304" pitchFamily="18" charset="0"/>
                <a:ea typeface="微软雅黑" panose="020B0503020204020204" pitchFamily="34" charset="-122"/>
              </a:rPr>
              <a:t>临</a:t>
            </a:r>
            <a:r>
              <a:rPr lang="zh-CN" altLang="en-US" sz="2100" dirty="0">
                <a:latin typeface="Times New Roman" panose="02020603050405020304" pitchFamily="18" charset="0"/>
                <a:ea typeface="微软雅黑" panose="020B0503020204020204" pitchFamily="34" charset="-122"/>
              </a:rPr>
              <a:t>于泉上者：居高面下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）若夫日出而林</a:t>
            </a:r>
            <a:r>
              <a:rPr lang="zh-CN" altLang="en-US" sz="2100" dirty="0">
                <a:solidFill>
                  <a:srgbClr val="FF00FF"/>
                </a:solidFill>
                <a:latin typeface="Times New Roman" panose="02020603050405020304" pitchFamily="18" charset="0"/>
                <a:ea typeface="微软雅黑" panose="020B0503020204020204" pitchFamily="34" charset="-122"/>
              </a:rPr>
              <a:t>霏</a:t>
            </a:r>
            <a:r>
              <a:rPr lang="zh-CN" altLang="en-US" sz="2100" dirty="0">
                <a:latin typeface="Times New Roman" panose="02020603050405020304" pitchFamily="18" charset="0"/>
                <a:ea typeface="微软雅黑" panose="020B0503020204020204" pitchFamily="34" charset="-122"/>
              </a:rPr>
              <a:t>开：弥漫的云气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）云归而岩穴</a:t>
            </a:r>
            <a:r>
              <a:rPr lang="zh-CN" altLang="en-US" sz="2100" dirty="0">
                <a:solidFill>
                  <a:srgbClr val="FF00FF"/>
                </a:solidFill>
                <a:latin typeface="Times New Roman" panose="02020603050405020304" pitchFamily="18" charset="0"/>
                <a:ea typeface="微软雅黑" panose="020B0503020204020204" pitchFamily="34" charset="-122"/>
              </a:rPr>
              <a:t>暝</a:t>
            </a:r>
            <a:r>
              <a:rPr lang="zh-CN" altLang="en-US" sz="2100" dirty="0">
                <a:latin typeface="Times New Roman" panose="02020603050405020304" pitchFamily="18" charset="0"/>
                <a:ea typeface="微软雅黑" panose="020B0503020204020204" pitchFamily="34" charset="-122"/>
              </a:rPr>
              <a:t>：昏暗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10346"/>
            <a:ext cx="8081891"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）野</a:t>
            </a:r>
            <a:r>
              <a:rPr lang="zh-CN" altLang="en-US" sz="2100" dirty="0">
                <a:solidFill>
                  <a:srgbClr val="FF00FF"/>
                </a:solidFill>
                <a:latin typeface="Times New Roman" panose="02020603050405020304" pitchFamily="18" charset="0"/>
                <a:ea typeface="微软雅黑" panose="020B0503020204020204" pitchFamily="34" charset="-122"/>
              </a:rPr>
              <a:t>芳</a:t>
            </a:r>
            <a:r>
              <a:rPr lang="zh-CN" altLang="en-US" sz="2100" dirty="0">
                <a:latin typeface="Times New Roman" panose="02020603050405020304" pitchFamily="18" charset="0"/>
                <a:ea typeface="微软雅黑" panose="020B0503020204020204" pitchFamily="34" charset="-122"/>
              </a:rPr>
              <a:t>发而幽香：花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）风霜高</a:t>
            </a:r>
            <a:r>
              <a:rPr lang="zh-CN" altLang="en-US" sz="2100" dirty="0">
                <a:solidFill>
                  <a:srgbClr val="FF00FF"/>
                </a:solidFill>
                <a:latin typeface="Times New Roman" panose="02020603050405020304" pitchFamily="18" charset="0"/>
                <a:ea typeface="微软雅黑" panose="020B0503020204020204" pitchFamily="34" charset="-122"/>
              </a:rPr>
              <a:t>洁</a:t>
            </a:r>
            <a:r>
              <a:rPr lang="zh-CN" altLang="en-US" sz="2100" dirty="0">
                <a:latin typeface="Times New Roman" panose="02020603050405020304" pitchFamily="18" charset="0"/>
                <a:ea typeface="微软雅黑" panose="020B0503020204020204" pitchFamily="34" charset="-122"/>
              </a:rPr>
              <a:t>：洁白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）至于</a:t>
            </a:r>
            <a:r>
              <a:rPr lang="zh-CN" altLang="en-US" sz="2100" dirty="0">
                <a:solidFill>
                  <a:srgbClr val="FF00FF"/>
                </a:solidFill>
                <a:latin typeface="Times New Roman" panose="02020603050405020304" pitchFamily="18" charset="0"/>
                <a:ea typeface="微软雅黑" panose="020B0503020204020204" pitchFamily="34" charset="-122"/>
              </a:rPr>
              <a:t>负者</a:t>
            </a:r>
            <a:r>
              <a:rPr lang="zh-CN" altLang="en-US" sz="2100" dirty="0">
                <a:latin typeface="Times New Roman" panose="02020603050405020304" pitchFamily="18" charset="0"/>
                <a:ea typeface="微软雅黑" panose="020B0503020204020204" pitchFamily="34" charset="-122"/>
              </a:rPr>
              <a:t>歌于途：背着东西的人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伛偻</a:t>
            </a:r>
            <a:r>
              <a:rPr lang="zh-CN" altLang="en-US" sz="2100" dirty="0">
                <a:latin typeface="Times New Roman" panose="02020603050405020304" pitchFamily="18" charset="0"/>
                <a:ea typeface="微软雅黑" panose="020B0503020204020204" pitchFamily="34" charset="-122"/>
              </a:rPr>
              <a:t>提携：弯腰曲背，这里指老人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）伛偻</a:t>
            </a:r>
            <a:r>
              <a:rPr lang="zh-CN" altLang="en-US" sz="2100" dirty="0">
                <a:solidFill>
                  <a:srgbClr val="FF00FF"/>
                </a:solidFill>
                <a:latin typeface="Times New Roman" panose="02020603050405020304" pitchFamily="18" charset="0"/>
                <a:ea typeface="微软雅黑" panose="020B0503020204020204" pitchFamily="34" charset="-122"/>
              </a:rPr>
              <a:t>提携</a:t>
            </a:r>
            <a:r>
              <a:rPr lang="zh-CN" altLang="en-US" sz="2100" dirty="0">
                <a:latin typeface="Times New Roman" panose="02020603050405020304" pitchFamily="18" charset="0"/>
                <a:ea typeface="微软雅黑" panose="020B0503020204020204" pitchFamily="34" charset="-122"/>
              </a:rPr>
              <a:t>：牵扶，这里指被牵扶的人，即儿童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）泉香而酒</a:t>
            </a:r>
            <a:r>
              <a:rPr lang="zh-CN" altLang="en-US" sz="2100" dirty="0">
                <a:solidFill>
                  <a:srgbClr val="FF00FF"/>
                </a:solidFill>
                <a:latin typeface="Times New Roman" panose="02020603050405020304" pitchFamily="18" charset="0"/>
                <a:ea typeface="微软雅黑" panose="020B0503020204020204" pitchFamily="34" charset="-122"/>
              </a:rPr>
              <a:t>洌</a:t>
            </a:r>
            <a:r>
              <a:rPr lang="zh-CN" altLang="en-US" sz="2100" dirty="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）山肴野</a:t>
            </a:r>
            <a:r>
              <a:rPr lang="zh-CN" altLang="en-US" sz="2100" dirty="0">
                <a:solidFill>
                  <a:srgbClr val="FF00FF"/>
                </a:solidFill>
                <a:latin typeface="Times New Roman" panose="02020603050405020304" pitchFamily="18" charset="0"/>
                <a:ea typeface="微软雅黑" panose="020B0503020204020204" pitchFamily="34" charset="-122"/>
              </a:rPr>
              <a:t>蔌</a:t>
            </a:r>
            <a:r>
              <a:rPr lang="zh-CN" altLang="en-US" sz="2100" dirty="0">
                <a:latin typeface="Times New Roman" panose="02020603050405020304" pitchFamily="18" charset="0"/>
                <a:ea typeface="微软雅黑" panose="020B0503020204020204" pitchFamily="34" charset="-122"/>
              </a:rPr>
              <a:t>：菜蔬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）杂然而前</a:t>
            </a:r>
            <a:r>
              <a:rPr lang="zh-CN" altLang="en-US" sz="2100" dirty="0">
                <a:solidFill>
                  <a:srgbClr val="FF00FF"/>
                </a:solidFill>
                <a:latin typeface="Times New Roman" panose="02020603050405020304" pitchFamily="18" charset="0"/>
                <a:ea typeface="微软雅黑" panose="020B0503020204020204" pitchFamily="34" charset="-122"/>
              </a:rPr>
              <a:t>陈</a:t>
            </a:r>
            <a:r>
              <a:rPr lang="zh-CN" altLang="en-US" sz="2100" dirty="0">
                <a:latin typeface="Times New Roman" panose="02020603050405020304" pitchFamily="18" charset="0"/>
                <a:ea typeface="微软雅黑" panose="020B0503020204020204" pitchFamily="34" charset="-122"/>
              </a:rPr>
              <a:t>者：陈列，摆开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9741" y="1485727"/>
            <a:ext cx="8039686"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）宴</a:t>
            </a:r>
            <a:r>
              <a:rPr lang="zh-CN" altLang="en-US" sz="2100" dirty="0">
                <a:solidFill>
                  <a:srgbClr val="FF00FF"/>
                </a:solidFill>
                <a:latin typeface="Times New Roman" panose="02020603050405020304" pitchFamily="18" charset="0"/>
                <a:ea typeface="微软雅黑" panose="020B0503020204020204" pitchFamily="34" charset="-122"/>
              </a:rPr>
              <a:t>酣</a:t>
            </a:r>
            <a:r>
              <a:rPr lang="zh-CN" altLang="en-US" sz="2100" dirty="0">
                <a:latin typeface="Times New Roman" panose="02020603050405020304" pitchFamily="18" charset="0"/>
                <a:ea typeface="微软雅黑" panose="020B0503020204020204" pitchFamily="34" charset="-122"/>
              </a:rPr>
              <a:t>之乐：尽兴地喝酒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16</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射</a:t>
            </a:r>
            <a:r>
              <a:rPr lang="zh-CN" altLang="en-US" sz="2100" dirty="0">
                <a:latin typeface="Times New Roman" panose="02020603050405020304" pitchFamily="18" charset="0"/>
                <a:ea typeface="微软雅黑" panose="020B0503020204020204" pitchFamily="34" charset="-122"/>
              </a:rPr>
              <a:t>者中：这里指投壶，宴饮时的一种游戏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17</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觥</a:t>
            </a:r>
            <a:r>
              <a:rPr lang="zh-CN" altLang="en-US" sz="2100" dirty="0">
                <a:latin typeface="Times New Roman" panose="02020603050405020304" pitchFamily="18" charset="0"/>
                <a:ea typeface="微软雅黑" panose="020B0503020204020204" pitchFamily="34" charset="-122"/>
              </a:rPr>
              <a:t>筹交错：酒杯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18</a:t>
            </a:r>
            <a:r>
              <a:rPr lang="zh-CN" altLang="en-US" sz="2100" dirty="0">
                <a:latin typeface="Times New Roman" panose="02020603050405020304" pitchFamily="18" charset="0"/>
                <a:ea typeface="微软雅黑" panose="020B0503020204020204" pitchFamily="34" charset="-122"/>
              </a:rPr>
              <a:t>）觥</a:t>
            </a:r>
            <a:r>
              <a:rPr lang="zh-CN" altLang="en-US" sz="2100" dirty="0">
                <a:solidFill>
                  <a:srgbClr val="FF00FF"/>
                </a:solidFill>
                <a:latin typeface="Times New Roman" panose="02020603050405020304" pitchFamily="18" charset="0"/>
                <a:ea typeface="微软雅黑" panose="020B0503020204020204" pitchFamily="34" charset="-122"/>
              </a:rPr>
              <a:t>筹</a:t>
            </a:r>
            <a:r>
              <a:rPr lang="zh-CN" altLang="en-US" sz="2100" dirty="0">
                <a:latin typeface="Times New Roman" panose="02020603050405020304" pitchFamily="18" charset="0"/>
                <a:ea typeface="微软雅黑" panose="020B0503020204020204" pitchFamily="34" charset="-122"/>
              </a:rPr>
              <a:t>交错：酒筹，宴会上行令或游戏时饮酒计数的筹码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19</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苍颜</a:t>
            </a:r>
            <a:r>
              <a:rPr lang="zh-CN" altLang="en-US" sz="2100" dirty="0">
                <a:latin typeface="Times New Roman" panose="02020603050405020304" pitchFamily="18" charset="0"/>
                <a:ea typeface="微软雅黑" panose="020B0503020204020204" pitchFamily="34" charset="-122"/>
              </a:rPr>
              <a:t>白发：苍老的容颜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颓然</a:t>
            </a:r>
            <a:r>
              <a:rPr lang="zh-CN" altLang="en-US" sz="2100" dirty="0">
                <a:latin typeface="Times New Roman" panose="02020603050405020304" pitchFamily="18" charset="0"/>
                <a:ea typeface="微软雅黑" panose="020B0503020204020204" pitchFamily="34" charset="-122"/>
              </a:rPr>
              <a:t>乎其间者：倒下的样子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21</a:t>
            </a:r>
            <a:r>
              <a:rPr lang="zh-CN" altLang="en-US" sz="2100" dirty="0">
                <a:latin typeface="Times New Roman" panose="02020603050405020304" pitchFamily="18" charset="0"/>
                <a:ea typeface="微软雅黑" panose="020B0503020204020204" pitchFamily="34" charset="-122"/>
              </a:rPr>
              <a:t>）树林阴</a:t>
            </a:r>
            <a:r>
              <a:rPr lang="zh-CN" altLang="en-US" sz="2100" dirty="0">
                <a:solidFill>
                  <a:srgbClr val="FF00FF"/>
                </a:solidFill>
                <a:latin typeface="Times New Roman" panose="02020603050405020304" pitchFamily="18" charset="0"/>
                <a:ea typeface="微软雅黑" panose="020B0503020204020204" pitchFamily="34" charset="-122"/>
              </a:rPr>
              <a:t>翳</a:t>
            </a:r>
            <a:r>
              <a:rPr lang="zh-CN" altLang="en-US" sz="2100" dirty="0">
                <a:latin typeface="Times New Roman" panose="02020603050405020304" pitchFamily="18" charset="0"/>
                <a:ea typeface="微软雅黑" panose="020B0503020204020204" pitchFamily="34" charset="-122"/>
              </a:rPr>
              <a:t>：遮盖</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9429"/>
            <a:ext cx="8085560"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望之蔚然而深</a:t>
            </a:r>
            <a:r>
              <a:rPr lang="zh-CN" altLang="en-US" sz="2100" dirty="0">
                <a:solidFill>
                  <a:srgbClr val="FF00FF"/>
                </a:solidFill>
                <a:latin typeface="Times New Roman" panose="02020603050405020304" pitchFamily="18" charset="0"/>
                <a:ea typeface="微软雅黑" panose="020B0503020204020204" pitchFamily="34" charset="-122"/>
              </a:rPr>
              <a:t>秀</a:t>
            </a:r>
            <a:r>
              <a:rPr lang="zh-CN" altLang="en-US" sz="2100" dirty="0">
                <a:latin typeface="Times New Roman" panose="02020603050405020304" pitchFamily="18" charset="0"/>
                <a:ea typeface="微软雅黑" panose="020B0503020204020204" pitchFamily="34" charset="-122"/>
              </a:rPr>
              <a:t>者：秀丽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佳木</a:t>
            </a:r>
            <a:r>
              <a:rPr lang="zh-CN" altLang="en-US" sz="2100" dirty="0">
                <a:solidFill>
                  <a:srgbClr val="FF00FF"/>
                </a:solidFill>
                <a:latin typeface="Times New Roman" panose="02020603050405020304" pitchFamily="18" charset="0"/>
                <a:ea typeface="微软雅黑" panose="020B0503020204020204" pitchFamily="34" charset="-122"/>
              </a:rPr>
              <a:t>秀</a:t>
            </a:r>
            <a:r>
              <a:rPr lang="zh-CN" altLang="en-US" sz="2100" dirty="0">
                <a:latin typeface="Times New Roman" panose="02020603050405020304" pitchFamily="18" charset="0"/>
                <a:ea typeface="微软雅黑" panose="020B0503020204020204" pitchFamily="34" charset="-122"/>
              </a:rPr>
              <a:t>而繁阴：茂盛</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太守自</a:t>
            </a:r>
            <a:r>
              <a:rPr lang="zh-CN" altLang="en-US" sz="2100" dirty="0">
                <a:solidFill>
                  <a:srgbClr val="FF00FF"/>
                </a:solidFill>
                <a:latin typeface="Times New Roman" panose="02020603050405020304" pitchFamily="18" charset="0"/>
                <a:ea typeface="微软雅黑" panose="020B0503020204020204" pitchFamily="34" charset="-122"/>
              </a:rPr>
              <a:t>谓</a:t>
            </a:r>
            <a:r>
              <a:rPr lang="zh-CN" altLang="en-US" sz="2100" dirty="0">
                <a:latin typeface="Times New Roman" panose="02020603050405020304" pitchFamily="18" charset="0"/>
                <a:ea typeface="微软雅黑" panose="020B0503020204020204" pitchFamily="34" charset="-122"/>
              </a:rPr>
              <a:t>也：命名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太守</a:t>
            </a:r>
            <a:r>
              <a:rPr lang="zh-CN" altLang="en-US" sz="2100" dirty="0">
                <a:solidFill>
                  <a:srgbClr val="FF00FF"/>
                </a:solidFill>
                <a:latin typeface="Times New Roman" panose="02020603050405020304" pitchFamily="18" charset="0"/>
                <a:ea typeface="微软雅黑" panose="020B0503020204020204" pitchFamily="34" charset="-122"/>
              </a:rPr>
              <a:t>谓</a:t>
            </a:r>
            <a:r>
              <a:rPr lang="zh-CN" altLang="en-US" sz="2100" dirty="0">
                <a:latin typeface="Times New Roman" panose="02020603050405020304" pitchFamily="18" charset="0"/>
                <a:ea typeface="微软雅黑" panose="020B0503020204020204" pitchFamily="34" charset="-122"/>
              </a:rPr>
              <a:t>谁：为，是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而泻出</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两峰之间者：从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有亭翼然临</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泉上者：在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云</a:t>
            </a:r>
            <a:r>
              <a:rPr lang="zh-CN" altLang="en-US" sz="2100" dirty="0">
                <a:solidFill>
                  <a:srgbClr val="FF00FF"/>
                </a:solidFill>
                <a:latin typeface="Times New Roman" panose="02020603050405020304" pitchFamily="18" charset="0"/>
                <a:ea typeface="微软雅黑" panose="020B0503020204020204" pitchFamily="34" charset="-122"/>
              </a:rPr>
              <a:t>归</a:t>
            </a:r>
            <a:r>
              <a:rPr lang="zh-CN" altLang="en-US" sz="2100" dirty="0">
                <a:latin typeface="Times New Roman" panose="02020603050405020304" pitchFamily="18" charset="0"/>
                <a:ea typeface="微软雅黑" panose="020B0503020204020204" pitchFamily="34" charset="-122"/>
              </a:rPr>
              <a:t>而岩穴暝：聚拢</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朝而往，暮而</a:t>
            </a:r>
            <a:r>
              <a:rPr lang="zh-CN" altLang="en-US" sz="2100" dirty="0">
                <a:solidFill>
                  <a:srgbClr val="FF00FF"/>
                </a:solidFill>
                <a:latin typeface="Times New Roman" panose="02020603050405020304" pitchFamily="18" charset="0"/>
                <a:ea typeface="微软雅黑" panose="020B0503020204020204" pitchFamily="34" charset="-122"/>
              </a:rPr>
              <a:t>归</a:t>
            </a:r>
            <a:r>
              <a:rPr lang="zh-CN" altLang="en-US" sz="2100" dirty="0">
                <a:latin typeface="Times New Roman" panose="02020603050405020304" pitchFamily="18" charset="0"/>
                <a:ea typeface="微软雅黑" panose="020B0503020204020204" pitchFamily="34" charset="-122"/>
              </a:rPr>
              <a:t>：归来</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717940" y="217887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17940" y="40775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17940" y="314388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17940" y="50035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34419" y="234634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）秀</a:t>
            </a:r>
            <a:endParaRPr lang="zh-CN" altLang="en-US" sz="2100" dirty="0">
              <a:latin typeface="Times New Roman" panose="02020603050405020304" pitchFamily="18" charset="0"/>
            </a:endParaRPr>
          </a:p>
        </p:txBody>
      </p:sp>
      <p:sp>
        <p:nvSpPr>
          <p:cNvPr id="12" name="矩形 11"/>
          <p:cNvSpPr/>
          <p:nvPr/>
        </p:nvSpPr>
        <p:spPr>
          <a:xfrm>
            <a:off x="534418" y="326656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）谓</a:t>
            </a:r>
            <a:endParaRPr lang="zh-CN" altLang="en-US" sz="2100" dirty="0">
              <a:latin typeface="Times New Roman" panose="02020603050405020304" pitchFamily="18" charset="0"/>
            </a:endParaRPr>
          </a:p>
        </p:txBody>
      </p:sp>
      <p:sp>
        <p:nvSpPr>
          <p:cNvPr id="13" name="矩形 12"/>
          <p:cNvSpPr/>
          <p:nvPr/>
        </p:nvSpPr>
        <p:spPr>
          <a:xfrm>
            <a:off x="534417" y="422552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）于</a:t>
            </a:r>
            <a:endParaRPr lang="zh-CN" altLang="en-US" sz="2100" dirty="0">
              <a:latin typeface="Times New Roman" panose="02020603050405020304" pitchFamily="18" charset="0"/>
            </a:endParaRPr>
          </a:p>
        </p:txBody>
      </p:sp>
      <p:sp>
        <p:nvSpPr>
          <p:cNvPr id="14" name="矩形 13"/>
          <p:cNvSpPr/>
          <p:nvPr/>
        </p:nvSpPr>
        <p:spPr>
          <a:xfrm>
            <a:off x="534417" y="517105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）归</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5728"/>
            <a:ext cx="8085560" cy="3242310"/>
          </a:xfrm>
          <a:prstGeom prst="rect">
            <a:avLst/>
          </a:prstGeom>
        </p:spPr>
        <p:txBody>
          <a:bodyPr wrap="square">
            <a:spAutoFit/>
          </a:bodyPr>
          <a:lstStyle/>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山水之</a:t>
            </a:r>
            <a:r>
              <a:rPr lang="zh-CN" altLang="en-US" sz="1950" dirty="0">
                <a:solidFill>
                  <a:srgbClr val="FF00FF"/>
                </a:solidFill>
                <a:latin typeface="Times New Roman" panose="02020603050405020304" pitchFamily="18" charset="0"/>
                <a:ea typeface="微软雅黑" panose="020B0503020204020204" pitchFamily="34" charset="-122"/>
              </a:rPr>
              <a:t>乐</a:t>
            </a:r>
            <a:r>
              <a:rPr lang="zh-CN" altLang="en-US" sz="1950" dirty="0">
                <a:latin typeface="Times New Roman" panose="02020603050405020304" pitchFamily="18" charset="0"/>
                <a:ea typeface="微软雅黑" panose="020B0503020204020204" pitchFamily="34" charset="-122"/>
              </a:rPr>
              <a:t>：乐趣</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人知从太守游而</a:t>
            </a:r>
            <a:r>
              <a:rPr lang="zh-CN" altLang="en-US" sz="1950" dirty="0">
                <a:solidFill>
                  <a:srgbClr val="FF00FF"/>
                </a:solidFill>
                <a:latin typeface="Times New Roman" panose="02020603050405020304" pitchFamily="18" charset="0"/>
                <a:ea typeface="微软雅黑" panose="020B0503020204020204" pitchFamily="34" charset="-122"/>
              </a:rPr>
              <a:t>乐</a:t>
            </a:r>
            <a:r>
              <a:rPr lang="zh-CN" altLang="en-US" sz="1950" dirty="0">
                <a:latin typeface="Times New Roman" panose="02020603050405020304" pitchFamily="18" charset="0"/>
                <a:ea typeface="微软雅黑" panose="020B0503020204020204" pitchFamily="34" charset="-122"/>
              </a:rPr>
              <a:t>：欢乐</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而不知太守之乐其</a:t>
            </a:r>
            <a:r>
              <a:rPr lang="zh-CN" altLang="en-US" sz="1950" dirty="0">
                <a:solidFill>
                  <a:srgbClr val="FF00FF"/>
                </a:solidFill>
                <a:latin typeface="Times New Roman" panose="02020603050405020304" pitchFamily="18" charset="0"/>
                <a:ea typeface="微软雅黑" panose="020B0503020204020204" pitchFamily="34" charset="-122"/>
              </a:rPr>
              <a:t>乐</a:t>
            </a:r>
            <a:r>
              <a:rPr lang="zh-CN" altLang="en-US" sz="1950" dirty="0">
                <a:latin typeface="Times New Roman" panose="02020603050405020304" pitchFamily="18" charset="0"/>
                <a:ea typeface="微软雅黑" panose="020B0503020204020204" pitchFamily="34" charset="-122"/>
              </a:rPr>
              <a:t>也（前者）：形容词的意动用法</a:t>
            </a:r>
            <a:r>
              <a:rPr lang="zh-CN" altLang="en-US" sz="1950" dirty="0" smtClean="0">
                <a:latin typeface="Times New Roman" panose="02020603050405020304" pitchFamily="18" charset="0"/>
                <a:ea typeface="微软雅黑" panose="020B0503020204020204" pitchFamily="34" charset="-122"/>
              </a:rPr>
              <a:t>，</a:t>
            </a:r>
            <a:r>
              <a:rPr lang="en-US" altLang="zh-CN" sz="1950" dirty="0" smtClean="0">
                <a:latin typeface="Times New Roman" panose="02020603050405020304" pitchFamily="18" charset="0"/>
                <a:ea typeface="微软雅黑" panose="020B0503020204020204" pitchFamily="34" charset="-122"/>
              </a:rPr>
              <a:t>			</a:t>
            </a:r>
            <a:r>
              <a:rPr lang="zh-CN" altLang="en-US" sz="1950" dirty="0" smtClean="0">
                <a:latin typeface="Times New Roman" panose="02020603050405020304" pitchFamily="18" charset="0"/>
                <a:ea typeface="微软雅黑" panose="020B0503020204020204" pitchFamily="34" charset="-122"/>
              </a:rPr>
              <a:t>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为乐</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若夫日出</a:t>
            </a:r>
            <a:r>
              <a:rPr lang="zh-CN" altLang="en-US" sz="1950" dirty="0">
                <a:solidFill>
                  <a:srgbClr val="FF00FF"/>
                </a:solidFill>
                <a:latin typeface="Times New Roman" panose="02020603050405020304" pitchFamily="18" charset="0"/>
                <a:ea typeface="微软雅黑" panose="020B0503020204020204" pitchFamily="34" charset="-122"/>
              </a:rPr>
              <a:t>而</a:t>
            </a:r>
            <a:r>
              <a:rPr lang="zh-CN" altLang="en-US" sz="1950" dirty="0">
                <a:latin typeface="Times New Roman" panose="02020603050405020304" pitchFamily="18" charset="0"/>
                <a:ea typeface="微软雅黑" panose="020B0503020204020204" pitchFamily="34" charset="-122"/>
              </a:rPr>
              <a:t>林霏开：连词，表承接</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溪深</a:t>
            </a:r>
            <a:r>
              <a:rPr lang="zh-CN" altLang="en-US" sz="1950" dirty="0">
                <a:solidFill>
                  <a:srgbClr val="FF00FF"/>
                </a:solidFill>
                <a:latin typeface="Times New Roman" panose="02020603050405020304" pitchFamily="18" charset="0"/>
                <a:ea typeface="微软雅黑" panose="020B0503020204020204" pitchFamily="34" charset="-122"/>
              </a:rPr>
              <a:t>而</a:t>
            </a:r>
            <a:r>
              <a:rPr lang="zh-CN" altLang="en-US" sz="1950" dirty="0">
                <a:latin typeface="Times New Roman" panose="02020603050405020304" pitchFamily="18" charset="0"/>
                <a:ea typeface="微软雅黑" panose="020B0503020204020204" pitchFamily="34" charset="-122"/>
              </a:rPr>
              <a:t>鱼肥：连词，表并列</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杂然</a:t>
            </a:r>
            <a:r>
              <a:rPr lang="zh-CN" altLang="en-US" sz="1950" dirty="0">
                <a:solidFill>
                  <a:srgbClr val="FF00FF"/>
                </a:solidFill>
                <a:latin typeface="Times New Roman" panose="02020603050405020304" pitchFamily="18" charset="0"/>
                <a:ea typeface="微软雅黑" panose="020B0503020204020204" pitchFamily="34" charset="-122"/>
              </a:rPr>
              <a:t>而</a:t>
            </a:r>
            <a:r>
              <a:rPr lang="zh-CN" altLang="en-US" sz="1950" dirty="0">
                <a:latin typeface="Times New Roman" panose="02020603050405020304" pitchFamily="18" charset="0"/>
                <a:ea typeface="微软雅黑" panose="020B0503020204020204" pitchFamily="34" charset="-122"/>
              </a:rPr>
              <a:t>前陈者：连词，表</a:t>
            </a:r>
            <a:r>
              <a:rPr lang="zh-CN" altLang="en-US" sz="1950" dirty="0" smtClean="0">
                <a:latin typeface="Times New Roman" panose="02020603050405020304" pitchFamily="18" charset="0"/>
                <a:ea typeface="微软雅黑" panose="020B0503020204020204" pitchFamily="34" charset="-122"/>
              </a:rPr>
              <a:t>修饰</a:t>
            </a:r>
            <a:endParaRPr lang="zh-CN" altLang="en-US" sz="1950" dirty="0">
              <a:latin typeface="Times New Roman" panose="02020603050405020304" pitchFamily="18" charset="0"/>
              <a:ea typeface="微软雅黑" panose="020B0503020204020204" pitchFamily="34" charset="-122"/>
            </a:endParaRPr>
          </a:p>
        </p:txBody>
      </p:sp>
      <p:sp>
        <p:nvSpPr>
          <p:cNvPr id="5" name="左大括号 4"/>
          <p:cNvSpPr/>
          <p:nvPr/>
        </p:nvSpPr>
        <p:spPr>
          <a:xfrm>
            <a:off x="1707389" y="1629007"/>
            <a:ext cx="116058" cy="158106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07389" y="3466794"/>
            <a:ext cx="116058" cy="110016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234872"/>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5</a:t>
            </a:r>
            <a:r>
              <a:rPr lang="zh-CN" altLang="en-US" sz="1950" dirty="0">
                <a:latin typeface="Times New Roman" panose="02020603050405020304" pitchFamily="18" charset="0"/>
                <a:ea typeface="微软雅黑" panose="020B0503020204020204" pitchFamily="34" charset="-122"/>
              </a:rPr>
              <a:t>）乐</a:t>
            </a:r>
            <a:endParaRPr lang="zh-CN" altLang="en-US" sz="1950" dirty="0">
              <a:latin typeface="Times New Roman" panose="02020603050405020304" pitchFamily="18" charset="0"/>
            </a:endParaRPr>
          </a:p>
        </p:txBody>
      </p:sp>
      <p:sp>
        <p:nvSpPr>
          <p:cNvPr id="8" name="矩形 7"/>
          <p:cNvSpPr/>
          <p:nvPr/>
        </p:nvSpPr>
        <p:spPr>
          <a:xfrm>
            <a:off x="523867" y="3878376"/>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6</a:t>
            </a:r>
            <a:r>
              <a:rPr lang="zh-CN" altLang="en-US" sz="1950" dirty="0">
                <a:latin typeface="Times New Roman" panose="02020603050405020304" pitchFamily="18" charset="0"/>
                <a:ea typeface="微软雅黑" panose="020B0503020204020204" pitchFamily="34" charset="-122"/>
              </a:rPr>
              <a:t>）而</a:t>
            </a:r>
            <a:endParaRPr lang="zh-CN" altLang="en-US" sz="195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3940"/>
            <a:ext cx="8071340"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山</a:t>
            </a:r>
            <a:r>
              <a:rPr lang="zh-CN" altLang="en-US" sz="2100" dirty="0">
                <a:latin typeface="Times New Roman" panose="02020603050405020304" pitchFamily="18" charset="0"/>
                <a:ea typeface="微软雅黑" panose="020B0503020204020204" pitchFamily="34" charset="-122"/>
              </a:rPr>
              <a:t>行六七里：名词作状语，沿着山路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）有亭</a:t>
            </a:r>
            <a:r>
              <a:rPr lang="zh-CN" altLang="en-US" sz="2100" dirty="0">
                <a:solidFill>
                  <a:srgbClr val="FF00FF"/>
                </a:solidFill>
                <a:latin typeface="Times New Roman" panose="02020603050405020304" pitchFamily="18" charset="0"/>
                <a:ea typeface="微软雅黑" panose="020B0503020204020204" pitchFamily="34" charset="-122"/>
              </a:rPr>
              <a:t>翼</a:t>
            </a:r>
            <a:r>
              <a:rPr lang="zh-CN" altLang="en-US" sz="2100" dirty="0">
                <a:latin typeface="Times New Roman" panose="02020603050405020304" pitchFamily="18" charset="0"/>
                <a:ea typeface="微软雅黑" panose="020B0503020204020204" pitchFamily="34" charset="-122"/>
              </a:rPr>
              <a:t>然临于泉上者：名词作状语，像鸟张开翅膀一样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）杂然而</a:t>
            </a:r>
            <a:r>
              <a:rPr lang="zh-CN" altLang="en-US" sz="2100" dirty="0">
                <a:solidFill>
                  <a:srgbClr val="FF00FF"/>
                </a:solidFill>
                <a:latin typeface="Times New Roman" panose="02020603050405020304" pitchFamily="18" charset="0"/>
                <a:ea typeface="微软雅黑" panose="020B0503020204020204" pitchFamily="34" charset="-122"/>
              </a:rPr>
              <a:t>前</a:t>
            </a:r>
            <a:r>
              <a:rPr lang="zh-CN" altLang="en-US" sz="2100" dirty="0">
                <a:latin typeface="Times New Roman" panose="02020603050405020304" pitchFamily="18" charset="0"/>
                <a:ea typeface="微软雅黑" panose="020B0503020204020204" pitchFamily="34" charset="-122"/>
              </a:rPr>
              <a:t>陈者：名词作状语，在前面</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醉翁之</a:t>
            </a:r>
            <a:r>
              <a:rPr lang="zh-CN" altLang="en-US" sz="2100" dirty="0" smtClean="0">
                <a:solidFill>
                  <a:srgbClr val="FF00FF"/>
                </a:solidFill>
                <a:latin typeface="Times New Roman" panose="02020603050405020304" pitchFamily="18" charset="0"/>
                <a:ea typeface="微软雅黑" panose="020B0503020204020204" pitchFamily="34" charset="-122"/>
              </a:rPr>
              <a:t>意</a:t>
            </a:r>
            <a:r>
              <a:rPr lang="zh-CN" altLang="en-US" sz="2100" dirty="0" smtClean="0">
                <a:latin typeface="Times New Roman" panose="02020603050405020304" pitchFamily="18" charset="0"/>
                <a:ea typeface="微软雅黑" panose="020B0503020204020204" pitchFamily="34" charset="-122"/>
              </a:rPr>
              <a:t>不在酒</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古义：意趣，情趣</a:t>
            </a:r>
            <a:r>
              <a:rPr lang="en-US" altLang="zh-CN" sz="2100" dirty="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义：语言文字等的</a:t>
            </a:r>
            <a:r>
              <a:rPr lang="zh-CN" altLang="en-US" sz="2100" dirty="0" smtClean="0">
                <a:latin typeface="Times New Roman" panose="02020603050405020304" pitchFamily="18" charset="0"/>
                <a:ea typeface="微软雅黑" panose="020B0503020204020204" pitchFamily="34" charset="-122"/>
              </a:rPr>
              <a:t>意义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6404"/>
            <a:ext cx="8092440" cy="396938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峰回路转，有亭翼然临于泉上者，醉翁亭也。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山势</a:t>
            </a:r>
            <a:r>
              <a:rPr lang="zh-CN" altLang="en-US" sz="2100" dirty="0">
                <a:solidFill>
                  <a:srgbClr val="FF00FF"/>
                </a:solidFill>
                <a:latin typeface="Times New Roman" panose="02020603050405020304" pitchFamily="18" charset="0"/>
                <a:ea typeface="微软雅黑" panose="020B0503020204020204" pitchFamily="34" charset="-122"/>
              </a:rPr>
              <a:t>回环，路也跟着转弯，有一座亭子，（亭角翘起）像鸟张开翅膀一样，高踞于泉水之上，是醉翁亭。</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醉翁之意不在酒，在乎山水之间也。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醉</a:t>
            </a:r>
            <a:r>
              <a:rPr lang="zh-CN" altLang="en-US" sz="2100" dirty="0">
                <a:solidFill>
                  <a:srgbClr val="FF00FF"/>
                </a:solidFill>
                <a:latin typeface="Times New Roman" panose="02020603050405020304" pitchFamily="18" charset="0"/>
                <a:ea typeface="微软雅黑" panose="020B0503020204020204" pitchFamily="34" charset="-122"/>
              </a:rPr>
              <a:t>翁的情趣不在喝酒上，而在于欣赏山水之间的美景。</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山水之乐，得之心而寓之酒也。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欣赏</a:t>
            </a:r>
            <a:r>
              <a:rPr lang="zh-CN" altLang="en-US" sz="2100" dirty="0">
                <a:solidFill>
                  <a:srgbClr val="FF00FF"/>
                </a:solidFill>
                <a:latin typeface="Times New Roman" panose="02020603050405020304" pitchFamily="18" charset="0"/>
                <a:ea typeface="微软雅黑" panose="020B0503020204020204" pitchFamily="34" charset="-122"/>
              </a:rPr>
              <a:t>山水的乐趣，领会于心间，寄托在酒上。</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16"/>
            <a:ext cx="8092440" cy="348424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若夫日出而林霏开，云归而岩穴暝，晦明变化者，山间之朝暮也。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要</a:t>
            </a:r>
            <a:r>
              <a:rPr lang="zh-CN" altLang="en-US" sz="2100" dirty="0">
                <a:solidFill>
                  <a:srgbClr val="FF00FF"/>
                </a:solidFill>
                <a:latin typeface="Times New Roman" panose="02020603050405020304" pitchFamily="18" charset="0"/>
                <a:ea typeface="微软雅黑" panose="020B0503020204020204" pitchFamily="34" charset="-122"/>
              </a:rPr>
              <a:t>说那太阳出来而树林里的雾气散开，云雾聚拢，山谷就显得昏暗了，朝则自暗而明，暮则自明而暗，或暗或明，变化不一，这就是山中的早晨和晚上。</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野芳发而幽香，佳木秀而繁阴。</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野花</a:t>
            </a:r>
            <a:r>
              <a:rPr lang="zh-CN" altLang="en-US" sz="2100" dirty="0">
                <a:solidFill>
                  <a:srgbClr val="FF00FF"/>
                </a:solidFill>
                <a:latin typeface="Times New Roman" panose="02020603050405020304" pitchFamily="18" charset="0"/>
                <a:ea typeface="微软雅黑" panose="020B0503020204020204" pitchFamily="34" charset="-122"/>
              </a:rPr>
              <a:t>开放，有一股清幽的香味，好的树木枝叶繁茂，形成浓密的绿荫</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 《</a:t>
            </a:r>
            <a:r>
              <a:rPr lang="zh-CN" altLang="en-US" sz="2100" b="1" dirty="0">
                <a:latin typeface="Times New Roman" panose="02020603050405020304" pitchFamily="18" charset="0"/>
                <a:ea typeface="微软雅黑" panose="020B0503020204020204" pitchFamily="34" charset="-122"/>
              </a:rPr>
              <a:t>论语</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十二章</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27539" y="2043900"/>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）人不知而不</a:t>
            </a:r>
            <a:r>
              <a:rPr lang="zh-CN" altLang="en-US" sz="2100" dirty="0">
                <a:solidFill>
                  <a:srgbClr val="FF00FF"/>
                </a:solidFill>
                <a:latin typeface="Times New Roman" panose="02020603050405020304" pitchFamily="18" charset="0"/>
                <a:ea typeface="微软雅黑" panose="020B0503020204020204" pitchFamily="34" charset="-122"/>
              </a:rPr>
              <a:t>愠</a:t>
            </a:r>
            <a:r>
              <a:rPr lang="zh-CN" altLang="en-US" sz="2100" dirty="0">
                <a:latin typeface="Times New Roman" panose="02020603050405020304" pitchFamily="18" charset="0"/>
                <a:ea typeface="微软雅黑" panose="020B0503020204020204" pitchFamily="34" charset="-122"/>
              </a:rPr>
              <a:t>：生气，恼怒</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君子</a:t>
            </a:r>
            <a:r>
              <a:rPr lang="zh-CN" altLang="en-US" sz="2100" dirty="0">
                <a:latin typeface="Times New Roman" panose="02020603050405020304" pitchFamily="18" charset="0"/>
                <a:ea typeface="微软雅黑" panose="020B0503020204020204" pitchFamily="34" charset="-122"/>
              </a:rPr>
              <a:t>乎：指有才德的人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）吾日三</a:t>
            </a:r>
            <a:r>
              <a:rPr lang="zh-CN" altLang="en-US" sz="2100" dirty="0">
                <a:solidFill>
                  <a:srgbClr val="FF00FF"/>
                </a:solidFill>
                <a:latin typeface="Times New Roman" panose="02020603050405020304" pitchFamily="18" charset="0"/>
                <a:ea typeface="微软雅黑" panose="020B0503020204020204" pitchFamily="34" charset="-122"/>
              </a:rPr>
              <a:t>省</a:t>
            </a:r>
            <a:r>
              <a:rPr lang="zh-CN" altLang="en-US" sz="2100" dirty="0">
                <a:latin typeface="Times New Roman" panose="02020603050405020304" pitchFamily="18" charset="0"/>
                <a:ea typeface="微软雅黑" panose="020B0503020204020204" pitchFamily="34" charset="-122"/>
              </a:rPr>
              <a:t>吾身</a:t>
            </a:r>
            <a:r>
              <a:rPr lang="zh-CN" altLang="en-US" sz="2100" dirty="0" smtClean="0">
                <a:latin typeface="Times New Roman" panose="02020603050405020304" pitchFamily="18" charset="0"/>
                <a:ea typeface="微软雅黑" panose="020B0503020204020204" pitchFamily="34" charset="-122"/>
              </a:rPr>
              <a:t>：自我</a:t>
            </a:r>
            <a:r>
              <a:rPr lang="zh-CN" altLang="en-US" sz="2100" dirty="0">
                <a:latin typeface="Times New Roman" panose="02020603050405020304" pitchFamily="18" charset="0"/>
                <a:ea typeface="微软雅黑" panose="020B0503020204020204" pitchFamily="34" charset="-122"/>
              </a:rPr>
              <a:t>检查、反省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）为人谋而不</a:t>
            </a:r>
            <a:r>
              <a:rPr lang="zh-CN" altLang="en-US" sz="2100" dirty="0">
                <a:solidFill>
                  <a:srgbClr val="FF00FF"/>
                </a:solidFill>
                <a:latin typeface="Times New Roman" panose="02020603050405020304" pitchFamily="18" charset="0"/>
                <a:ea typeface="微软雅黑" panose="020B0503020204020204" pitchFamily="34" charset="-122"/>
              </a:rPr>
              <a:t>忠</a:t>
            </a:r>
            <a:r>
              <a:rPr lang="zh-CN" altLang="en-US" sz="2100" dirty="0">
                <a:latin typeface="Times New Roman" panose="02020603050405020304" pitchFamily="18" charset="0"/>
                <a:ea typeface="微软雅黑" panose="020B0503020204020204" pitchFamily="34" charset="-122"/>
              </a:rPr>
              <a:t>乎：竭尽自己的心力</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）与朋友交而不</a:t>
            </a:r>
            <a:r>
              <a:rPr lang="zh-CN" altLang="en-US" sz="2100" dirty="0">
                <a:solidFill>
                  <a:srgbClr val="FF00FF"/>
                </a:solidFill>
                <a:latin typeface="Times New Roman" panose="02020603050405020304" pitchFamily="18" charset="0"/>
                <a:ea typeface="微软雅黑" panose="020B0503020204020204" pitchFamily="34" charset="-122"/>
              </a:rPr>
              <a:t>信</a:t>
            </a:r>
            <a:r>
              <a:rPr lang="zh-CN" altLang="en-US" sz="2100" dirty="0">
                <a:latin typeface="Times New Roman" panose="02020603050405020304" pitchFamily="18" charset="0"/>
                <a:ea typeface="微软雅黑" panose="020B0503020204020204" pitchFamily="34" charset="-122"/>
              </a:rPr>
              <a:t>乎：</a:t>
            </a:r>
            <a:r>
              <a:rPr lang="zh-CN" altLang="en-US" sz="2100" dirty="0" smtClean="0">
                <a:latin typeface="Times New Roman" panose="02020603050405020304" pitchFamily="18" charset="0"/>
                <a:ea typeface="微软雅黑" panose="020B0503020204020204" pitchFamily="34" charset="-122"/>
              </a:rPr>
              <a:t>诚信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366"/>
            <a:ext cx="8620133"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伛偻提携，往来而不绝者，滁人游也。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老年人弯着腰走，小孩子由大人领着走，来来往往，络绎不绝，这是滁州人们在出游啊。</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临溪而渔，溪深而鱼肥，酿泉为酒，泉香而酒洌。</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到</a:t>
            </a:r>
            <a:r>
              <a:rPr lang="zh-CN" altLang="en-US" sz="2100" dirty="0">
                <a:solidFill>
                  <a:srgbClr val="FF00FF"/>
                </a:solidFill>
                <a:latin typeface="Times New Roman" panose="02020603050405020304" pitchFamily="18" charset="0"/>
                <a:ea typeface="微软雅黑" panose="020B0503020204020204" pitchFamily="34" charset="-122"/>
              </a:rPr>
              <a:t>溪边来钓鱼，溪水深鱼儿肥，用泉水来酿酒，泉水甜酒水清。</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宴酣之乐，非丝非竹，射者中，弈者胜，觥筹交错，起坐而喧哗者，众宾欢也。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宴</a:t>
            </a:r>
            <a:r>
              <a:rPr lang="zh-CN" altLang="en-US" sz="2100" dirty="0">
                <a:solidFill>
                  <a:srgbClr val="FF00FF"/>
                </a:solidFill>
                <a:latin typeface="Times New Roman" panose="02020603050405020304" pitchFamily="18" charset="0"/>
                <a:ea typeface="微软雅黑" panose="020B0503020204020204" pitchFamily="34" charset="-122"/>
              </a:rPr>
              <a:t>中欢饮的乐趣，不在于音乐，投壶的投中了，下棋的下赢了，酒杯和酒筹交互错杂，人们时坐时起，大声喧哗，这是宾客们在尽情欢乐</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092441"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人知从太守游而乐，而不知太守之乐其乐也。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人们知道跟随太守游玩而快乐，却不知道太守以游人的快乐为快乐啊。</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10</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醉能同其乐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醒能述以文者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醉</a:t>
            </a:r>
            <a:r>
              <a:rPr lang="zh-CN" altLang="en-US" sz="2100" dirty="0">
                <a:solidFill>
                  <a:srgbClr val="FF00FF"/>
                </a:solidFill>
                <a:latin typeface="Times New Roman" panose="02020603050405020304" pitchFamily="18" charset="0"/>
                <a:ea typeface="微软雅黑" panose="020B0503020204020204" pitchFamily="34" charset="-122"/>
              </a:rPr>
              <a:t>了能够同大家一起欢乐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醒来能够用文章记述这事的人</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092441" cy="4453890"/>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三､内容理解</a:t>
            </a:r>
            <a:endParaRPr sz="2100" b="1"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rPr>
              <a:t>1.段落大意</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第1自然段:写醉翁亭的自然环境和命名缘由｡</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第2自然段:写山间朝暮和四季景色｡</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第3自然段:写滁人､宾客､太守游琅琊山的情形｡</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第4自然段:写日暮醉归,点明全篇主旨｡</a:t>
            </a:r>
            <a:endParaRPr sz="2100"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rPr>
              <a:t>2.中心思想</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全文以“乐”字贯穿,通过对滁州优美风景的描写,表现了作者寄情山水和与民同乐的思想｡</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27539" y="1489902"/>
            <a:ext cx="8092440"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24 </a:t>
            </a:r>
            <a:r>
              <a:rPr lang="zh-CN" altLang="en-US" sz="2100" b="1" dirty="0" smtClean="0">
                <a:latin typeface="Times New Roman" panose="02020603050405020304" pitchFamily="18" charset="0"/>
                <a:ea typeface="微软雅黑" panose="020B0503020204020204" pitchFamily="34" charset="-122"/>
              </a:rPr>
              <a:t>湖心亭</a:t>
            </a:r>
            <a:r>
              <a:rPr lang="zh-CN" altLang="en-US" sz="2100" b="1" dirty="0">
                <a:latin typeface="Times New Roman" panose="02020603050405020304" pitchFamily="18" charset="0"/>
                <a:ea typeface="微软雅黑" panose="020B0503020204020204" pitchFamily="34" charset="-122"/>
              </a:rPr>
              <a:t>看雪</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27539" y="1944726"/>
            <a:ext cx="809244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）余</a:t>
            </a:r>
            <a:r>
              <a:rPr lang="zh-CN" altLang="en-US" sz="2100" dirty="0">
                <a:solidFill>
                  <a:srgbClr val="FF00FF"/>
                </a:solidFill>
                <a:latin typeface="Times New Roman" panose="02020603050405020304" pitchFamily="18" charset="0"/>
                <a:ea typeface="微软雅黑" panose="020B0503020204020204" pitchFamily="34" charset="-122"/>
              </a:rPr>
              <a:t>拏</a:t>
            </a:r>
            <a:r>
              <a:rPr lang="zh-CN" altLang="en-US" sz="2100" dirty="0">
                <a:latin typeface="Times New Roman" panose="02020603050405020304" pitchFamily="18" charset="0"/>
                <a:ea typeface="微软雅黑" panose="020B0503020204020204" pitchFamily="34" charset="-122"/>
              </a:rPr>
              <a:t>一小舟：撑（船）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拥毳</a:t>
            </a:r>
            <a:r>
              <a:rPr lang="zh-CN" altLang="en-US" sz="2100" dirty="0">
                <a:latin typeface="Times New Roman" panose="02020603050405020304" pitchFamily="18" charset="0"/>
                <a:ea typeface="微软雅黑" panose="020B0503020204020204" pitchFamily="34" charset="-122"/>
              </a:rPr>
              <a:t>衣炉火</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裹、围  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鸟兽的细毛</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）雾凇</a:t>
            </a:r>
            <a:r>
              <a:rPr lang="zh-CN" altLang="en-US" sz="2100" dirty="0">
                <a:solidFill>
                  <a:srgbClr val="FF00FF"/>
                </a:solidFill>
                <a:latin typeface="Times New Roman" panose="02020603050405020304" pitchFamily="18" charset="0"/>
                <a:ea typeface="微软雅黑" panose="020B0503020204020204" pitchFamily="34" charset="-122"/>
              </a:rPr>
              <a:t>沆砀</a:t>
            </a:r>
            <a:r>
              <a:rPr lang="zh-CN" altLang="en-US" sz="2100" dirty="0">
                <a:latin typeface="Times New Roman" panose="02020603050405020304" pitchFamily="18" charset="0"/>
                <a:ea typeface="微软雅黑" panose="020B0503020204020204" pitchFamily="34" charset="-122"/>
              </a:rPr>
              <a:t>：白汽弥漫的样子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）湖中</a:t>
            </a:r>
            <a:r>
              <a:rPr lang="zh-CN" altLang="en-US" sz="2100" dirty="0">
                <a:solidFill>
                  <a:srgbClr val="FF00FF"/>
                </a:solidFill>
                <a:latin typeface="Times New Roman" panose="02020603050405020304" pitchFamily="18" charset="0"/>
                <a:ea typeface="微软雅黑" panose="020B0503020204020204" pitchFamily="34" charset="-122"/>
              </a:rPr>
              <a:t>焉得</a:t>
            </a:r>
            <a:r>
              <a:rPr lang="zh-CN" altLang="en-US" sz="2100" dirty="0">
                <a:latin typeface="Times New Roman" panose="02020603050405020304" pitchFamily="18" charset="0"/>
                <a:ea typeface="微软雅黑" panose="020B0503020204020204" pitchFamily="34" charset="-122"/>
              </a:rPr>
              <a:t>更有此人：哪能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客</a:t>
            </a:r>
            <a:r>
              <a:rPr lang="zh-CN" altLang="en-US" sz="2100" dirty="0">
                <a:latin typeface="Times New Roman" panose="02020603050405020304" pitchFamily="18" charset="0"/>
                <a:ea typeface="微软雅黑" panose="020B0503020204020204" pitchFamily="34" charset="-122"/>
              </a:rPr>
              <a:t>此：</a:t>
            </a:r>
            <a:r>
              <a:rPr lang="zh-CN" altLang="en-US" sz="2100" dirty="0" smtClean="0">
                <a:latin typeface="Times New Roman" panose="02020603050405020304" pitchFamily="18" charset="0"/>
                <a:ea typeface="微软雅黑" panose="020B0503020204020204" pitchFamily="34" charset="-122"/>
              </a:rPr>
              <a:t>客居</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81891" cy="1060450"/>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舟子</a:t>
            </a:r>
            <a:r>
              <a:rPr lang="zh-CN" altLang="en-US" sz="2100" dirty="0">
                <a:latin typeface="Times New Roman" panose="02020603050405020304" pitchFamily="18" charset="0"/>
                <a:ea typeface="微软雅黑" panose="020B0503020204020204" pitchFamily="34" charset="-122"/>
              </a:rPr>
              <a:t>喃喃曰：船夫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）莫说</a:t>
            </a:r>
            <a:r>
              <a:rPr lang="zh-CN" altLang="en-US" sz="2100" dirty="0">
                <a:solidFill>
                  <a:srgbClr val="FF00FF"/>
                </a:solidFill>
                <a:latin typeface="Times New Roman" panose="02020603050405020304" pitchFamily="18" charset="0"/>
                <a:ea typeface="微软雅黑" panose="020B0503020204020204" pitchFamily="34" charset="-122"/>
              </a:rPr>
              <a:t>相公</a:t>
            </a:r>
            <a:r>
              <a:rPr lang="zh-CN" altLang="en-US" sz="2100" dirty="0">
                <a:latin typeface="Times New Roman" panose="02020603050405020304" pitchFamily="18" charset="0"/>
                <a:ea typeface="微软雅黑" panose="020B0503020204020204" pitchFamily="34" charset="-122"/>
              </a:rPr>
              <a:t>痴：旧时对士人的尊称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117213" cy="4453890"/>
          </a:xfrm>
          <a:prstGeom prst="rect">
            <a:avLst/>
          </a:prstGeom>
        </p:spPr>
        <p:txBody>
          <a:bodyPr wrap="square">
            <a:spAutoFit/>
          </a:bodyPr>
          <a:lstStyle/>
          <a:p>
            <a:pPr>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日更定矣：这</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金陵人：表判断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上下</a:t>
            </a:r>
            <a:r>
              <a:rPr lang="zh-CN" altLang="en-US" sz="2100" dirty="0">
                <a:solidFill>
                  <a:srgbClr val="FF00FF"/>
                </a:solidFill>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白：全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惟长堤</a:t>
            </a:r>
            <a:r>
              <a:rPr lang="zh-CN" altLang="en-US" sz="2100" dirty="0">
                <a:solidFill>
                  <a:srgbClr val="FF00FF"/>
                </a:solidFill>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痕：数词，一</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是日</a:t>
            </a:r>
            <a:r>
              <a:rPr lang="zh-CN" altLang="en-US" sz="2100" dirty="0">
                <a:solidFill>
                  <a:srgbClr val="FF00FF"/>
                </a:solidFill>
                <a:latin typeface="Times New Roman" panose="02020603050405020304" pitchFamily="18" charset="0"/>
                <a:ea typeface="微软雅黑" panose="020B0503020204020204" pitchFamily="34" charset="-122"/>
              </a:rPr>
              <a:t>更</a:t>
            </a:r>
            <a:r>
              <a:rPr lang="zh-CN" altLang="en-US" sz="2100" dirty="0">
                <a:latin typeface="Times New Roman" panose="02020603050405020304" pitchFamily="18" charset="0"/>
                <a:ea typeface="微软雅黑" panose="020B0503020204020204" pitchFamily="34" charset="-122"/>
              </a:rPr>
              <a:t>定矣：古代夜间的计时单位，一夜分为五更，</a:t>
            </a:r>
            <a:r>
              <a:rPr lang="zh-CN" altLang="en-US" sz="2100" dirty="0" smtClean="0">
                <a:latin typeface="Times New Roman" panose="02020603050405020304" pitchFamily="18" charset="0"/>
                <a:ea typeface="微软雅黑" panose="020B0503020204020204" pitchFamily="34" charset="-122"/>
              </a:rPr>
              <a:t>每</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更约两小时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湖中焉得</a:t>
            </a:r>
            <a:r>
              <a:rPr lang="zh-CN" altLang="en-US" sz="2100" dirty="0">
                <a:solidFill>
                  <a:srgbClr val="FF00FF"/>
                </a:solidFill>
                <a:latin typeface="Times New Roman" panose="02020603050405020304" pitchFamily="18" charset="0"/>
                <a:ea typeface="微软雅黑" panose="020B0503020204020204" pitchFamily="34" charset="-122"/>
              </a:rPr>
              <a:t>更</a:t>
            </a:r>
            <a:r>
              <a:rPr lang="zh-CN" altLang="en-US" sz="2100" dirty="0">
                <a:latin typeface="Times New Roman" panose="02020603050405020304" pitchFamily="18" charset="0"/>
                <a:ea typeface="微软雅黑" panose="020B0503020204020204" pitchFamily="34" charset="-122"/>
              </a:rPr>
              <a:t>有此人：还</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707389" y="214721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707389" y="4045883"/>
            <a:ext cx="116058" cy="125324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707389" y="3112230"/>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23867" y="232524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）是</a:t>
            </a:r>
            <a:endParaRPr lang="zh-CN" altLang="en-US" sz="2100" dirty="0">
              <a:latin typeface="Times New Roman" panose="02020603050405020304" pitchFamily="18" charset="0"/>
            </a:endParaRPr>
          </a:p>
        </p:txBody>
      </p:sp>
      <p:sp>
        <p:nvSpPr>
          <p:cNvPr id="7" name="矩形 6"/>
          <p:cNvSpPr/>
          <p:nvPr/>
        </p:nvSpPr>
        <p:spPr>
          <a:xfrm>
            <a:off x="523867" y="3274573"/>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a:t>
            </a:r>
            <a:endParaRPr lang="zh-CN" altLang="en-US" sz="2100" dirty="0">
              <a:latin typeface="Times New Roman" panose="02020603050405020304" pitchFamily="18" charset="0"/>
            </a:endParaRPr>
          </a:p>
        </p:txBody>
      </p:sp>
      <p:sp>
        <p:nvSpPr>
          <p:cNvPr id="8" name="矩形 7"/>
          <p:cNvSpPr/>
          <p:nvPr/>
        </p:nvSpPr>
        <p:spPr>
          <a:xfrm>
            <a:off x="523867" y="450235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）更</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5726"/>
            <a:ext cx="8085560" cy="445389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上下一</a:t>
            </a:r>
            <a:r>
              <a:rPr lang="zh-CN" altLang="en-US" sz="2100" dirty="0">
                <a:solidFill>
                  <a:srgbClr val="FF00FF"/>
                </a:solidFill>
                <a:latin typeface="Times New Roman" panose="02020603050405020304" pitchFamily="18" charset="0"/>
                <a:ea typeface="微软雅黑" panose="020B0503020204020204" pitchFamily="34" charset="-122"/>
              </a:rPr>
              <a:t>白</a:t>
            </a:r>
            <a:r>
              <a:rPr lang="zh-CN" altLang="en-US" sz="2100" dirty="0">
                <a:latin typeface="Times New Roman" panose="02020603050405020304" pitchFamily="18" charset="0"/>
                <a:ea typeface="微软雅黑" panose="020B0503020204020204" pitchFamily="34" charset="-122"/>
              </a:rPr>
              <a:t>：白色</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余强饮三大</a:t>
            </a:r>
            <a:r>
              <a:rPr lang="zh-CN" altLang="en-US" sz="2100" dirty="0">
                <a:solidFill>
                  <a:srgbClr val="FF00FF"/>
                </a:solidFill>
                <a:latin typeface="Times New Roman" panose="02020603050405020304" pitchFamily="18" charset="0"/>
                <a:ea typeface="微软雅黑" panose="020B0503020204020204" pitchFamily="34" charset="-122"/>
              </a:rPr>
              <a:t>白</a:t>
            </a:r>
            <a:r>
              <a:rPr lang="zh-CN" altLang="en-US" sz="2100" dirty="0">
                <a:latin typeface="Times New Roman" panose="02020603050405020304" pitchFamily="18" charset="0"/>
                <a:ea typeface="微软雅黑" panose="020B0503020204020204" pitchFamily="34" charset="-122"/>
              </a:rPr>
              <a:t>而别：古人罚酒时用的酒杯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(1)</a:t>
            </a:r>
            <a:r>
              <a:rPr lang="zh-CN" altLang="en-US" sz="2100" dirty="0" smtClean="0">
                <a:solidFill>
                  <a:srgbClr val="FF00FF"/>
                </a:solidFill>
                <a:latin typeface="Times New Roman" panose="02020603050405020304" pitchFamily="18" charset="0"/>
                <a:ea typeface="微软雅黑" panose="020B0503020204020204" pitchFamily="34" charset="-122"/>
              </a:rPr>
              <a:t>大雪</a:t>
            </a:r>
            <a:r>
              <a:rPr lang="zh-CN" altLang="en-US" sz="2100" dirty="0">
                <a:latin typeface="Times New Roman" panose="02020603050405020304" pitchFamily="18" charset="0"/>
                <a:ea typeface="微软雅黑" panose="020B0503020204020204" pitchFamily="34" charset="-122"/>
              </a:rPr>
              <a:t>三日：名词作动词，下</a:t>
            </a:r>
            <a:r>
              <a:rPr lang="zh-CN" altLang="en-US" sz="2100" dirty="0" smtClean="0">
                <a:latin typeface="Times New Roman" panose="02020603050405020304" pitchFamily="18" charset="0"/>
                <a:ea typeface="微软雅黑" panose="020B0503020204020204" pitchFamily="34" charset="-122"/>
              </a:rPr>
              <a:t>大雪</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拥毳衣</a:t>
            </a:r>
            <a:r>
              <a:rPr lang="zh-CN" altLang="en-US" sz="2100" dirty="0">
                <a:solidFill>
                  <a:srgbClr val="FF00FF"/>
                </a:solidFill>
                <a:latin typeface="Times New Roman" panose="02020603050405020304" pitchFamily="18" charset="0"/>
                <a:ea typeface="微软雅黑" panose="020B0503020204020204" pitchFamily="34" charset="-122"/>
              </a:rPr>
              <a:t>炉火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围着</a:t>
            </a:r>
            <a:r>
              <a:rPr lang="zh-CN" altLang="en-US" sz="2100" dirty="0" smtClean="0">
                <a:latin typeface="Times New Roman" panose="02020603050405020304" pitchFamily="18" charset="0"/>
                <a:ea typeface="微软雅黑" panose="020B0503020204020204" pitchFamily="34" charset="-122"/>
              </a:rPr>
              <a:t>火炉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余</a:t>
            </a:r>
            <a:r>
              <a:rPr lang="zh-CN" altLang="en-US" sz="2100" dirty="0">
                <a:solidFill>
                  <a:srgbClr val="FF00FF"/>
                </a:solidFill>
                <a:latin typeface="Times New Roman" panose="02020603050405020304" pitchFamily="18" charset="0"/>
                <a:ea typeface="微软雅黑" panose="020B0503020204020204" pitchFamily="34" charset="-122"/>
              </a:rPr>
              <a:t>强</a:t>
            </a:r>
            <a:r>
              <a:rPr lang="zh-CN" altLang="en-US" sz="2100" dirty="0">
                <a:latin typeface="Times New Roman" panose="02020603050405020304" pitchFamily="18" charset="0"/>
                <a:ea typeface="微软雅黑" panose="020B0503020204020204" pitchFamily="34" charset="-122"/>
              </a:rPr>
              <a:t>饮三大白而别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古义：竭力，极力</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今义：力量大；势力大；使用强力；强迫</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739042" y="166188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34419" y="181384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）白</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3311"/>
            <a:ext cx="8092441"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余拏一小舟，拥毳衣炉火，独往湖心亭看雪。</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撑着一条小船，裹着裘皮衣服，围着火炉，独自前往湖心亭去看雪。</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雾凇沆砀，天与云与山与水，上下一白。</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冰花</a:t>
            </a:r>
            <a:r>
              <a:rPr lang="zh-CN" altLang="en-US" sz="2100" dirty="0">
                <a:solidFill>
                  <a:srgbClr val="FF00FF"/>
                </a:solidFill>
                <a:latin typeface="Times New Roman" panose="02020603050405020304" pitchFamily="18" charset="0"/>
                <a:ea typeface="微软雅黑" panose="020B0503020204020204" pitchFamily="34" charset="-122"/>
              </a:rPr>
              <a:t>周围弥漫着白汽，天空与云朵、山峰、湖水浑然一体，白茫茫一片</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102990" cy="396938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湖上影子，惟长堤一痕、湖心亭一点、与余舟一芥、舟中人两三粒而已。</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湖上（比较清晰的）影子，只有西湖长堤在雪中隐隐露出一道痕迹、一点湖心亭的轮廓和我的一叶小舟、舟中的两三粒人影罢了。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湖中焉得更有此人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湖中哪能还有这样的人呢</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余强饮三大白而别。</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竭力饮了三大杯酒，然后（和他们）道别</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102990" cy="2999740"/>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文中所记主要事件是湖心亭看雪｡整个事件又可以分为三个环节:雪天独往､湖上观雪和亭饮而别｡</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本文描写了作者独自到湖心亭看雪的经过,表达了作者幽远脱俗､卓然独立的清逸雅趣,同时也暗示了作者内心对故国(明朝)的追忆和怀念之情｡</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9246"/>
            <a:ext cx="8092440" cy="4453890"/>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）三十而</a:t>
            </a:r>
            <a:r>
              <a:rPr lang="zh-CN" altLang="en-US" sz="2100" dirty="0">
                <a:solidFill>
                  <a:srgbClr val="FF00FF"/>
                </a:solidFill>
                <a:latin typeface="Times New Roman" panose="02020603050405020304" pitchFamily="18" charset="0"/>
                <a:ea typeface="微软雅黑" panose="020B0503020204020204" pitchFamily="34" charset="-122"/>
              </a:rPr>
              <a:t>立</a:t>
            </a:r>
            <a:r>
              <a:rPr lang="zh-CN" altLang="en-US" sz="2100" dirty="0">
                <a:latin typeface="Times New Roman" panose="02020603050405020304" pitchFamily="18" charset="0"/>
                <a:ea typeface="微软雅黑" panose="020B0503020204020204" pitchFamily="34" charset="-122"/>
              </a:rPr>
              <a:t>：立身，指能有所成就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）四十而不</a:t>
            </a:r>
            <a:r>
              <a:rPr lang="zh-CN" altLang="en-US" sz="2100" dirty="0">
                <a:solidFill>
                  <a:srgbClr val="FF00FF"/>
                </a:solidFill>
                <a:latin typeface="Times New Roman" panose="02020603050405020304" pitchFamily="18" charset="0"/>
                <a:ea typeface="微软雅黑" panose="020B0503020204020204" pitchFamily="34" charset="-122"/>
              </a:rPr>
              <a:t>惑</a:t>
            </a:r>
            <a:r>
              <a:rPr lang="zh-CN" altLang="en-US" sz="2100" dirty="0">
                <a:latin typeface="Times New Roman" panose="02020603050405020304" pitchFamily="18" charset="0"/>
                <a:ea typeface="微软雅黑" panose="020B0503020204020204" pitchFamily="34" charset="-122"/>
              </a:rPr>
              <a:t>：迷惑，疑惑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）五十而知</a:t>
            </a:r>
            <a:r>
              <a:rPr lang="zh-CN" altLang="en-US" sz="2100" dirty="0">
                <a:solidFill>
                  <a:srgbClr val="FF00FF"/>
                </a:solidFill>
                <a:latin typeface="Times New Roman" panose="02020603050405020304" pitchFamily="18" charset="0"/>
                <a:ea typeface="微软雅黑" panose="020B0503020204020204" pitchFamily="34" charset="-122"/>
              </a:rPr>
              <a:t>天命</a:t>
            </a:r>
            <a:r>
              <a:rPr lang="zh-CN" altLang="en-US" sz="2100" dirty="0">
                <a:latin typeface="Times New Roman" panose="02020603050405020304" pitchFamily="18" charset="0"/>
                <a:ea typeface="微软雅黑" panose="020B0503020204020204" pitchFamily="34" charset="-122"/>
              </a:rPr>
              <a:t>：上天的意旨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）六十而</a:t>
            </a:r>
            <a:r>
              <a:rPr lang="zh-CN" altLang="en-US" sz="2100" dirty="0">
                <a:solidFill>
                  <a:srgbClr val="FF00FF"/>
                </a:solidFill>
                <a:latin typeface="Times New Roman" panose="02020603050405020304" pitchFamily="18" charset="0"/>
                <a:ea typeface="微软雅黑" panose="020B0503020204020204" pitchFamily="34" charset="-122"/>
              </a:rPr>
              <a:t>耳顺</a:t>
            </a:r>
            <a:r>
              <a:rPr lang="zh-CN" altLang="en-US" sz="2100" dirty="0">
                <a:latin typeface="Times New Roman" panose="02020603050405020304" pitchFamily="18" charset="0"/>
                <a:ea typeface="微软雅黑" panose="020B0503020204020204" pitchFamily="34" charset="-122"/>
              </a:rPr>
              <a:t>：对此有多种解释，通常认为是能听得进不同的意见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逾矩</a:t>
            </a:r>
            <a:r>
              <a:rPr lang="zh-CN" altLang="en-US" sz="2100" dirty="0">
                <a:latin typeface="Times New Roman" panose="02020603050405020304" pitchFamily="18" charset="0"/>
                <a:ea typeface="微软雅黑" panose="020B0503020204020204" pitchFamily="34" charset="-122"/>
              </a:rPr>
              <a:t>：越过法度</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）学而不思则</a:t>
            </a:r>
            <a:r>
              <a:rPr lang="zh-CN" altLang="en-US" sz="2100" dirty="0">
                <a:solidFill>
                  <a:srgbClr val="FF00FF"/>
                </a:solidFill>
                <a:latin typeface="Times New Roman" panose="02020603050405020304" pitchFamily="18" charset="0"/>
                <a:ea typeface="微软雅黑" panose="020B0503020204020204" pitchFamily="34" charset="-122"/>
              </a:rPr>
              <a:t>罔</a:t>
            </a:r>
            <a:r>
              <a:rPr lang="zh-CN" altLang="en-US" sz="2100" dirty="0">
                <a:latin typeface="Times New Roman" panose="02020603050405020304" pitchFamily="18" charset="0"/>
                <a:ea typeface="微软雅黑" panose="020B0503020204020204" pitchFamily="34" charset="-122"/>
              </a:rPr>
              <a:t>：迷惑，意思是感到迷茫而无所适从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）思而不学则</a:t>
            </a:r>
            <a:r>
              <a:rPr lang="zh-CN" altLang="en-US" sz="2100" dirty="0">
                <a:solidFill>
                  <a:srgbClr val="FF00FF"/>
                </a:solidFill>
                <a:latin typeface="Times New Roman" panose="02020603050405020304" pitchFamily="18" charset="0"/>
                <a:ea typeface="微软雅黑" panose="020B0503020204020204" pitchFamily="34" charset="-122"/>
              </a:rPr>
              <a:t>殆</a:t>
            </a:r>
            <a:r>
              <a:rPr lang="zh-CN" altLang="en-US" sz="2100" dirty="0">
                <a:latin typeface="Times New Roman" panose="02020603050405020304" pitchFamily="18" charset="0"/>
                <a:ea typeface="微软雅黑" panose="020B0503020204020204" pitchFamily="34" charset="-122"/>
              </a:rPr>
              <a:t>：疑惑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13</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人不</a:t>
            </a:r>
            <a:r>
              <a:rPr lang="zh-CN" altLang="en-US" sz="2100" dirty="0">
                <a:solidFill>
                  <a:srgbClr val="FF00FF"/>
                </a:solidFill>
                <a:latin typeface="Times New Roman" panose="02020603050405020304" pitchFamily="18" charset="0"/>
                <a:ea typeface="微软雅黑" panose="020B0503020204020204" pitchFamily="34" charset="-122"/>
              </a:rPr>
              <a:t>堪</a:t>
            </a:r>
            <a:r>
              <a:rPr lang="zh-CN" altLang="en-US" sz="2100" dirty="0">
                <a:latin typeface="Times New Roman" panose="02020603050405020304" pitchFamily="18" charset="0"/>
                <a:ea typeface="微软雅黑" panose="020B0503020204020204" pitchFamily="34" charset="-122"/>
              </a:rPr>
              <a:t>其忧：能</a:t>
            </a:r>
            <a:r>
              <a:rPr lang="zh-CN" altLang="en-US" sz="2100" dirty="0" smtClean="0">
                <a:latin typeface="Times New Roman" panose="02020603050405020304" pitchFamily="18" charset="0"/>
                <a:ea typeface="微软雅黑" panose="020B0503020204020204" pitchFamily="34" charset="-122"/>
              </a:rPr>
              <a:t>忍受</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78454"/>
            <a:ext cx="812409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九年级下</a:t>
            </a:r>
            <a:r>
              <a:rPr lang="zh-CN" altLang="en-US" sz="2100" b="1" dirty="0" smtClean="0">
                <a:latin typeface="Times New Roman" panose="02020603050405020304" pitchFamily="18" charset="0"/>
                <a:ea typeface="微软雅黑" panose="020B0503020204020204" pitchFamily="34" charset="-122"/>
              </a:rPr>
              <a:t>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25 </a:t>
            </a:r>
            <a:r>
              <a:rPr lang="zh-CN" altLang="en-US" sz="2100" b="1" dirty="0" smtClean="0">
                <a:latin typeface="Times New Roman" panose="02020603050405020304" pitchFamily="18" charset="0"/>
                <a:ea typeface="微软雅黑" panose="020B0503020204020204" pitchFamily="34" charset="-122"/>
              </a:rPr>
              <a:t>鱼</a:t>
            </a:r>
            <a:r>
              <a:rPr lang="zh-CN" altLang="en-US" sz="2100" b="1" dirty="0">
                <a:latin typeface="Times New Roman" panose="02020603050405020304" pitchFamily="18" charset="0"/>
                <a:ea typeface="微软雅黑" panose="020B0503020204020204" pitchFamily="34" charset="-122"/>
              </a:rPr>
              <a:t>我所欲</a:t>
            </a:r>
            <a:r>
              <a:rPr lang="zh-CN" altLang="en-US" sz="2100" b="1" dirty="0" smtClean="0">
                <a:latin typeface="Times New Roman" panose="02020603050405020304" pitchFamily="18" charset="0"/>
                <a:ea typeface="微软雅黑" panose="020B0503020204020204" pitchFamily="34" charset="-122"/>
              </a:rPr>
              <a:t>也</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故不为</a:t>
            </a:r>
            <a:r>
              <a:rPr lang="zh-CN" altLang="en-US" sz="2100" dirty="0">
                <a:solidFill>
                  <a:srgbClr val="FF00FF"/>
                </a:solidFill>
                <a:latin typeface="Times New Roman" panose="02020603050405020304" pitchFamily="18" charset="0"/>
                <a:ea typeface="微软雅黑" panose="020B0503020204020204" pitchFamily="34" charset="-122"/>
              </a:rPr>
              <a:t>苟得</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苟且取得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这里是苟且偷生的意思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患</a:t>
            </a:r>
            <a:r>
              <a:rPr lang="zh-CN" altLang="en-US" sz="2100" dirty="0">
                <a:latin typeface="Times New Roman" panose="02020603050405020304" pitchFamily="18" charset="0"/>
                <a:ea typeface="微软雅黑" panose="020B0503020204020204" pitchFamily="34" charset="-122"/>
              </a:rPr>
              <a:t>有所不辟也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祸患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灾难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如使</a:t>
            </a:r>
            <a:r>
              <a:rPr lang="zh-CN" altLang="en-US" sz="2100" dirty="0">
                <a:latin typeface="Times New Roman" panose="02020603050405020304" pitchFamily="18" charset="0"/>
                <a:ea typeface="微软雅黑" panose="020B0503020204020204" pitchFamily="34" charset="-122"/>
              </a:rPr>
              <a:t>人之所欲莫甚于生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非独贤者有</a:t>
            </a:r>
            <a:r>
              <a:rPr lang="zh-CN" altLang="en-US" sz="2100" dirty="0">
                <a:solidFill>
                  <a:srgbClr val="FF00FF"/>
                </a:solidFill>
                <a:latin typeface="Times New Roman" panose="02020603050405020304" pitchFamily="18" charset="0"/>
                <a:ea typeface="微软雅黑" panose="020B0503020204020204" pitchFamily="34" charset="-122"/>
              </a:rPr>
              <a:t>是心</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这种心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贤者能勿</a:t>
            </a:r>
            <a:r>
              <a:rPr lang="zh-CN" altLang="en-US" sz="2100" dirty="0">
                <a:solidFill>
                  <a:srgbClr val="FF00FF"/>
                </a:solidFill>
                <a:latin typeface="Times New Roman" panose="02020603050405020304" pitchFamily="18" charset="0"/>
                <a:ea typeface="微软雅黑" panose="020B0503020204020204" pitchFamily="34" charset="-122"/>
              </a:rPr>
              <a:t>丧</a:t>
            </a:r>
            <a:r>
              <a:rPr lang="zh-CN" altLang="en-US" sz="2100" dirty="0">
                <a:latin typeface="Times New Roman" panose="02020603050405020304" pitchFamily="18" charset="0"/>
                <a:ea typeface="微软雅黑" panose="020B0503020204020204" pitchFamily="34" charset="-122"/>
              </a:rPr>
              <a:t>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丧失</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9795"/>
            <a:ext cx="8113541"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蹴</a:t>
            </a:r>
            <a:r>
              <a:rPr lang="zh-CN" altLang="en-US" sz="2100" dirty="0">
                <a:latin typeface="Times New Roman" panose="02020603050405020304" pitchFamily="18" charset="0"/>
                <a:ea typeface="微软雅黑" panose="020B0503020204020204" pitchFamily="34" charset="-122"/>
              </a:rPr>
              <a:t>尔而与之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踩踏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乞人</a:t>
            </a:r>
            <a:r>
              <a:rPr lang="zh-CN" altLang="en-US" sz="2100" dirty="0">
                <a:solidFill>
                  <a:srgbClr val="FF00FF"/>
                </a:solidFill>
                <a:latin typeface="Times New Roman" panose="02020603050405020304" pitchFamily="18" charset="0"/>
                <a:ea typeface="微软雅黑" panose="020B0503020204020204" pitchFamily="34" charset="-122"/>
              </a:rPr>
              <a:t>不屑</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认为不值得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表示轻视而不肯接受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万钟</a:t>
            </a:r>
            <a:r>
              <a:rPr lang="zh-CN" altLang="en-US" sz="2100" dirty="0">
                <a:latin typeface="Times New Roman" panose="02020603050405020304" pitchFamily="18" charset="0"/>
                <a:ea typeface="微软雅黑" panose="020B0503020204020204" pitchFamily="34" charset="-122"/>
              </a:rPr>
              <a:t>于我何加焉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优厚的俸禄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妻妾之</a:t>
            </a:r>
            <a:r>
              <a:rPr lang="zh-CN" altLang="en-US" sz="2100" dirty="0">
                <a:solidFill>
                  <a:srgbClr val="FF00FF"/>
                </a:solidFill>
                <a:latin typeface="Times New Roman" panose="02020603050405020304" pitchFamily="18" charset="0"/>
                <a:ea typeface="微软雅黑" panose="020B0503020204020204" pitchFamily="34" charset="-122"/>
              </a:rPr>
              <a:t>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侍奉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是亦不可以</a:t>
            </a:r>
            <a:r>
              <a:rPr lang="zh-CN" altLang="en-US" sz="2100" dirty="0">
                <a:solidFill>
                  <a:srgbClr val="FF00FF"/>
                </a:solidFill>
                <a:latin typeface="Times New Roman" panose="02020603050405020304" pitchFamily="18" charset="0"/>
                <a:ea typeface="微软雅黑" panose="020B0503020204020204" pitchFamily="34" charset="-122"/>
              </a:rPr>
              <a:t>已</a:t>
            </a:r>
            <a:r>
              <a:rPr lang="zh-CN" altLang="en-US" sz="2100" dirty="0">
                <a:latin typeface="Times New Roman" panose="02020603050405020304" pitchFamily="18" charset="0"/>
                <a:ea typeface="微软雅黑" panose="020B0503020204020204" pitchFamily="34" charset="-122"/>
              </a:rPr>
              <a:t>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停止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此之谓失其</a:t>
            </a:r>
            <a:r>
              <a:rPr lang="zh-CN" altLang="en-US" sz="2100" dirty="0">
                <a:solidFill>
                  <a:srgbClr val="FF00FF"/>
                </a:solidFill>
                <a:latin typeface="Times New Roman" panose="02020603050405020304" pitchFamily="18" charset="0"/>
                <a:ea typeface="微软雅黑" panose="020B0503020204020204" pitchFamily="34" charset="-122"/>
              </a:rPr>
              <a:t>本心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这里指人的羞恶之心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31447"/>
            <a:ext cx="8102990"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）故患有所不</a:t>
            </a:r>
            <a:r>
              <a:rPr lang="zh-CN" altLang="en-US" sz="2100" dirty="0">
                <a:solidFill>
                  <a:srgbClr val="FF00FF"/>
                </a:solidFill>
                <a:latin typeface="Times New Roman" panose="02020603050405020304" pitchFamily="18" charset="0"/>
                <a:ea typeface="微软雅黑" panose="020B0503020204020204" pitchFamily="34" charset="-122"/>
              </a:rPr>
              <a:t>辟</a:t>
            </a:r>
            <a:r>
              <a:rPr lang="zh-CN" altLang="en-US" sz="2100" dirty="0">
                <a:latin typeface="Times New Roman" panose="02020603050405020304" pitchFamily="18" charset="0"/>
                <a:ea typeface="微软雅黑" panose="020B0503020204020204" pitchFamily="34" charset="-122"/>
              </a:rPr>
              <a:t>也：</a:t>
            </a:r>
            <a:r>
              <a:rPr lang="zh-CN" altLang="en-US" sz="2100" u="sng" dirty="0">
                <a:latin typeface="Times New Roman" panose="02020603050405020304" pitchFamily="18" charset="0"/>
                <a:ea typeface="微软雅黑" panose="020B0503020204020204" pitchFamily="34" charset="-122"/>
              </a:rPr>
              <a:t>“辟”</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“避”</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躲避</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）万钟则不</a:t>
            </a:r>
            <a:r>
              <a:rPr lang="zh-CN" altLang="en-US" sz="2100" dirty="0">
                <a:solidFill>
                  <a:srgbClr val="FF00FF"/>
                </a:solidFill>
                <a:latin typeface="Times New Roman" panose="02020603050405020304" pitchFamily="18" charset="0"/>
                <a:ea typeface="微软雅黑" panose="020B0503020204020204" pitchFamily="34" charset="-122"/>
              </a:rPr>
              <a:t>辩</a:t>
            </a:r>
            <a:r>
              <a:rPr lang="zh-CN" altLang="en-US" sz="2100" dirty="0">
                <a:latin typeface="Times New Roman" panose="02020603050405020304" pitchFamily="18" charset="0"/>
                <a:ea typeface="微软雅黑" panose="020B0503020204020204" pitchFamily="34" charset="-122"/>
              </a:rPr>
              <a:t>礼义而受之：</a:t>
            </a:r>
            <a:r>
              <a:rPr lang="zh-CN" altLang="en-US" sz="2100" u="sng" dirty="0">
                <a:latin typeface="Times New Roman" panose="02020603050405020304" pitchFamily="18" charset="0"/>
                <a:ea typeface="微软雅黑" panose="020B0503020204020204" pitchFamily="34" charset="-122"/>
              </a:rPr>
              <a:t>“辩”</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“辨”</a:t>
            </a:r>
            <a:r>
              <a:rPr lang="zh-CN" altLang="en-US" sz="2100" dirty="0">
                <a:latin typeface="Times New Roman" panose="02020603050405020304" pitchFamily="18" charset="0"/>
                <a:ea typeface="微软雅黑" panose="020B0503020204020204" pitchFamily="34" charset="-122"/>
              </a:rPr>
              <a:t>，</a:t>
            </a:r>
            <a:r>
              <a:rPr lang="zh-CN" altLang="en-US" sz="2100" u="sng" dirty="0" smtClean="0">
                <a:latin typeface="Times New Roman" panose="02020603050405020304" pitchFamily="18" charset="0"/>
                <a:ea typeface="微软雅黑" panose="020B0503020204020204" pitchFamily="34" charset="-122"/>
              </a:rPr>
              <a:t>辨别</a:t>
            </a:r>
            <a:endParaRPr lang="en-US" altLang="zh-CN" sz="2100" u="sng"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）所识穷乏者</a:t>
            </a:r>
            <a:r>
              <a:rPr lang="zh-CN" altLang="en-US" sz="2100" dirty="0">
                <a:solidFill>
                  <a:srgbClr val="FF00FF"/>
                </a:solidFill>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我与：</a:t>
            </a:r>
            <a:r>
              <a:rPr lang="zh-CN" altLang="en-US" sz="2100" u="sng" dirty="0">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“德”</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感恩、感激</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“欤”</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语气词</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乡</a:t>
            </a:r>
            <a:r>
              <a:rPr lang="zh-CN" altLang="en-US" sz="2100" dirty="0">
                <a:latin typeface="Times New Roman" panose="02020603050405020304" pitchFamily="18" charset="0"/>
                <a:ea typeface="微软雅黑" panose="020B0503020204020204" pitchFamily="34" charset="-122"/>
              </a:rPr>
              <a:t>为身死而不受：</a:t>
            </a:r>
            <a:r>
              <a:rPr lang="zh-CN" altLang="en-US" sz="2100" u="sng" dirty="0">
                <a:latin typeface="Times New Roman" panose="02020603050405020304" pitchFamily="18" charset="0"/>
                <a:ea typeface="微软雅黑" panose="020B0503020204020204" pitchFamily="34" charset="-122"/>
              </a:rPr>
              <a:t>“乡”</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“向”</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先前、</a:t>
            </a:r>
            <a:r>
              <a:rPr lang="zh-CN" altLang="en-US" sz="2100" u="sng" dirty="0" smtClean="0">
                <a:latin typeface="Times New Roman" panose="02020603050405020304" pitchFamily="18" charset="0"/>
                <a:ea typeface="微软雅黑" panose="020B0503020204020204" pitchFamily="34" charset="-122"/>
              </a:rPr>
              <a:t>从前</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5177"/>
            <a:ext cx="8096111"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舍</a:t>
            </a:r>
            <a:r>
              <a:rPr lang="zh-CN" altLang="en-US" sz="2100" dirty="0">
                <a:solidFill>
                  <a:srgbClr val="FF00FF"/>
                </a:solidFill>
                <a:latin typeface="Times New Roman" panose="02020603050405020304" pitchFamily="18" charset="0"/>
                <a:ea typeface="微软雅黑" panose="020B0503020204020204" pitchFamily="34" charset="-122"/>
              </a:rPr>
              <a:t>生</a:t>
            </a:r>
            <a:r>
              <a:rPr lang="zh-CN" altLang="en-US" sz="2100" dirty="0">
                <a:latin typeface="Times New Roman" panose="02020603050405020304" pitchFamily="18" charset="0"/>
                <a:ea typeface="微软雅黑" panose="020B0503020204020204" pitchFamily="34" charset="-122"/>
              </a:rPr>
              <a:t>而取义者也：名词，生命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由是则</a:t>
            </a:r>
            <a:r>
              <a:rPr lang="zh-CN" altLang="en-US" sz="2100" dirty="0">
                <a:solidFill>
                  <a:srgbClr val="FF00FF"/>
                </a:solidFill>
                <a:latin typeface="Times New Roman" panose="02020603050405020304" pitchFamily="18" charset="0"/>
                <a:ea typeface="微软雅黑" panose="020B0503020204020204" pitchFamily="34" charset="-122"/>
              </a:rPr>
              <a:t>生</a:t>
            </a:r>
            <a:r>
              <a:rPr lang="zh-CN" altLang="en-US" sz="2100" dirty="0">
                <a:latin typeface="Times New Roman" panose="02020603050405020304" pitchFamily="18" charset="0"/>
                <a:ea typeface="微软雅黑" panose="020B0503020204020204" pitchFamily="34" charset="-122"/>
              </a:rPr>
              <a:t>而有不用也：动词，保全生命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二者不可</a:t>
            </a:r>
            <a:r>
              <a:rPr lang="zh-CN" altLang="en-US" sz="2100" dirty="0">
                <a:solidFill>
                  <a:srgbClr val="FF00FF"/>
                </a:solidFill>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兼：得到，拥有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所识穷乏者</a:t>
            </a:r>
            <a:r>
              <a:rPr lang="zh-CN" altLang="en-US" sz="2100" dirty="0">
                <a:solidFill>
                  <a:srgbClr val="FF00FF"/>
                </a:solidFill>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我与：同“德”，感恩、感激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是故所欲有甚</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生者：比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万钟</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我何加焉：对</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230928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）生</a:t>
            </a:r>
            <a:endParaRPr lang="zh-CN" altLang="en-US" sz="2100" dirty="0">
              <a:latin typeface="Times New Roman" panose="02020603050405020304" pitchFamily="18" charset="0"/>
            </a:endParaRPr>
          </a:p>
        </p:txBody>
      </p:sp>
      <p:sp>
        <p:nvSpPr>
          <p:cNvPr id="7" name="矩形 6"/>
          <p:cNvSpPr/>
          <p:nvPr/>
        </p:nvSpPr>
        <p:spPr>
          <a:xfrm>
            <a:off x="523867" y="323105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）得</a:t>
            </a:r>
            <a:endParaRPr lang="zh-CN" altLang="en-US" sz="2100" dirty="0">
              <a:latin typeface="Times New Roman" panose="02020603050405020304" pitchFamily="18" charset="0"/>
            </a:endParaRPr>
          </a:p>
        </p:txBody>
      </p:sp>
      <p:sp>
        <p:nvSpPr>
          <p:cNvPr id="8" name="矩形 7"/>
          <p:cNvSpPr/>
          <p:nvPr/>
        </p:nvSpPr>
        <p:spPr>
          <a:xfrm>
            <a:off x="523867" y="415283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）于</a:t>
            </a:r>
            <a:endParaRPr lang="zh-CN" altLang="en-US" sz="2100" dirty="0">
              <a:latin typeface="Times New Roman" panose="02020603050405020304" pitchFamily="18" charset="0"/>
            </a:endParaRPr>
          </a:p>
        </p:txBody>
      </p:sp>
      <p:sp>
        <p:nvSpPr>
          <p:cNvPr id="10" name="左大括号 9"/>
          <p:cNvSpPr/>
          <p:nvPr/>
        </p:nvSpPr>
        <p:spPr>
          <a:xfrm>
            <a:off x="1707389" y="2165548"/>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11" name="左大括号 10"/>
          <p:cNvSpPr/>
          <p:nvPr/>
        </p:nvSpPr>
        <p:spPr>
          <a:xfrm>
            <a:off x="1707389" y="3089639"/>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12" name="左大括号 11"/>
          <p:cNvSpPr/>
          <p:nvPr/>
        </p:nvSpPr>
        <p:spPr>
          <a:xfrm>
            <a:off x="1707389" y="4049759"/>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429"/>
            <a:ext cx="8096111"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由是则生</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有不用也：表转折，却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呼尔</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与之：表修饰，不译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由是则可以辟患而有不</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也：动词，采用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乡</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身死而不受：介词，为了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呼尔而与</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今为宫室</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美：助词，的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今为所识穷乏者得我而为</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：代词，这件事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所识穷乏者得我</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：同“欤”，语气词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呼尔而</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之：动词，给</a:t>
            </a:r>
            <a:endParaRPr lang="zh-CN" altLang="en-US" sz="2100" dirty="0">
              <a:latin typeface="Times New Roman" panose="02020603050405020304" pitchFamily="18" charset="0"/>
              <a:ea typeface="微软雅黑" panose="020B0503020204020204" pitchFamily="34" charset="-122"/>
            </a:endParaRPr>
          </a:p>
        </p:txBody>
      </p:sp>
      <p:sp>
        <p:nvSpPr>
          <p:cNvPr id="8" name="左大括号 7"/>
          <p:cNvSpPr/>
          <p:nvPr/>
        </p:nvSpPr>
        <p:spPr>
          <a:xfrm>
            <a:off x="1696838" y="1675836"/>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696838" y="2678159"/>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696838" y="3680481"/>
            <a:ext cx="116058" cy="10278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696838" y="4978226"/>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184581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）而</a:t>
            </a:r>
            <a:endParaRPr lang="zh-CN" altLang="en-US" sz="2100" dirty="0">
              <a:latin typeface="Times New Roman" panose="02020603050405020304" pitchFamily="18" charset="0"/>
              <a:ea typeface="微软雅黑" panose="020B0503020204020204" pitchFamily="34" charset="-122"/>
            </a:endParaRPr>
          </a:p>
        </p:txBody>
      </p:sp>
      <p:sp>
        <p:nvSpPr>
          <p:cNvPr id="12" name="矩形 11"/>
          <p:cNvSpPr/>
          <p:nvPr/>
        </p:nvSpPr>
        <p:spPr>
          <a:xfrm>
            <a:off x="523867" y="284814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a typeface="微软雅黑" panose="020B0503020204020204" pitchFamily="34" charset="-122"/>
            </a:endParaRPr>
          </a:p>
        </p:txBody>
      </p:sp>
      <p:sp>
        <p:nvSpPr>
          <p:cNvPr id="13" name="矩形 12"/>
          <p:cNvSpPr/>
          <p:nvPr/>
        </p:nvSpPr>
        <p:spPr>
          <a:xfrm>
            <a:off x="523867" y="399817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p:txBody>
      </p:sp>
      <p:sp>
        <p:nvSpPr>
          <p:cNvPr id="14" name="矩形 13"/>
          <p:cNvSpPr/>
          <p:nvPr/>
        </p:nvSpPr>
        <p:spPr>
          <a:xfrm>
            <a:off x="523867" y="514820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）与</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13541"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万钟则不辩</a:t>
            </a:r>
            <a:r>
              <a:rPr lang="zh-CN" altLang="en-US" sz="2100" dirty="0">
                <a:solidFill>
                  <a:srgbClr val="FF00FF"/>
                </a:solidFill>
                <a:latin typeface="Times New Roman" panose="02020603050405020304" pitchFamily="18" charset="0"/>
                <a:ea typeface="微软雅黑" panose="020B0503020204020204" pitchFamily="34" charset="-122"/>
              </a:rPr>
              <a:t>礼义</a:t>
            </a:r>
            <a:r>
              <a:rPr lang="zh-CN" altLang="en-US" sz="2100" dirty="0">
                <a:latin typeface="Times New Roman" panose="02020603050405020304" pitchFamily="18" charset="0"/>
                <a:ea typeface="微软雅黑" panose="020B0503020204020204" pitchFamily="34" charset="-122"/>
              </a:rPr>
              <a:t>而受之：名词作动词，合乎礼义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）则凡</a:t>
            </a:r>
            <a:r>
              <a:rPr lang="zh-CN" altLang="en-US" sz="2100" dirty="0">
                <a:solidFill>
                  <a:srgbClr val="FF00FF"/>
                </a:solidFill>
                <a:latin typeface="Times New Roman" panose="02020603050405020304" pitchFamily="18" charset="0"/>
                <a:ea typeface="微软雅黑" panose="020B0503020204020204" pitchFamily="34" charset="-122"/>
              </a:rPr>
              <a:t>可以</a:t>
            </a:r>
            <a:r>
              <a:rPr lang="zh-CN" altLang="en-US" sz="2100" dirty="0">
                <a:latin typeface="Times New Roman" panose="02020603050405020304" pitchFamily="18" charset="0"/>
                <a:ea typeface="微软雅黑" panose="020B0503020204020204" pitchFamily="34" charset="-122"/>
              </a:rPr>
              <a:t>得生者何不用也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古义：能够用来</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义：能够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a:t>
            </a:r>
            <a:r>
              <a:rPr lang="zh-CN" altLang="en-US" sz="2100" dirty="0">
                <a:solidFill>
                  <a:srgbClr val="FF00FF"/>
                </a:solidFill>
                <a:latin typeface="Times New Roman" panose="02020603050405020304" pitchFamily="18" charset="0"/>
                <a:ea typeface="微软雅黑" panose="020B0503020204020204" pitchFamily="34" charset="-122"/>
              </a:rPr>
              <a:t>豆</a:t>
            </a:r>
            <a:r>
              <a:rPr lang="zh-CN" altLang="en-US" sz="2100" dirty="0">
                <a:latin typeface="Times New Roman" panose="02020603050405020304" pitchFamily="18" charset="0"/>
                <a:ea typeface="微软雅黑" panose="020B0503020204020204" pitchFamily="34" charset="-122"/>
              </a:rPr>
              <a:t>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古义：古代盛食物的一种容器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今义：豆类植物，有大豆、豌豆、蚕豆等。又指这些植物的</a:t>
            </a:r>
            <a:r>
              <a:rPr lang="zh-CN" altLang="en-US" sz="2100" dirty="0" smtClean="0">
                <a:latin typeface="Times New Roman" panose="02020603050405020304" pitchFamily="18" charset="0"/>
                <a:ea typeface="微软雅黑" panose="020B0503020204020204" pitchFamily="34" charset="-122"/>
              </a:rPr>
              <a:t>种子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a:t>
            </a:r>
            <a:r>
              <a:rPr lang="zh-CN" altLang="en-US" sz="2100" dirty="0" smtClean="0">
                <a:latin typeface="Times New Roman" panose="02020603050405020304" pitchFamily="18" charset="0"/>
                <a:ea typeface="微软雅黑" panose="020B0503020204020204" pitchFamily="34" charset="-122"/>
              </a:rPr>
              <a:t>）万</a:t>
            </a:r>
            <a:r>
              <a:rPr lang="zh-CN" altLang="en-US" sz="2100" dirty="0" smtClean="0">
                <a:solidFill>
                  <a:srgbClr val="FF00FF"/>
                </a:solidFill>
                <a:latin typeface="Times New Roman" panose="02020603050405020304" pitchFamily="18" charset="0"/>
                <a:ea typeface="微软雅黑" panose="020B0503020204020204" pitchFamily="34" charset="-122"/>
              </a:rPr>
              <a:t>钟</a:t>
            </a:r>
            <a:r>
              <a:rPr lang="zh-CN" altLang="en-US" sz="2100" dirty="0" smtClean="0">
                <a:latin typeface="Times New Roman" panose="02020603050405020304" pitchFamily="18" charset="0"/>
                <a:ea typeface="微软雅黑" panose="020B0503020204020204" pitchFamily="34" charset="-122"/>
              </a:rPr>
              <a:t>则不辩礼义而受之</a:t>
            </a:r>
            <a:endParaRPr lang="zh-CN" altLang="en-US"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古义：古代的一种量器</a:t>
            </a:r>
            <a:r>
              <a:rPr lang="en-US" altLang="zh-CN" sz="2100" dirty="0" smtClean="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今义：计时器具</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）万钟于我何</a:t>
            </a:r>
            <a:r>
              <a:rPr lang="zh-CN" altLang="en-US" sz="2100" dirty="0">
                <a:solidFill>
                  <a:srgbClr val="FF00FF"/>
                </a:solidFill>
                <a:latin typeface="Times New Roman" panose="02020603050405020304" pitchFamily="18" charset="0"/>
                <a:ea typeface="微软雅黑" panose="020B0503020204020204" pitchFamily="34" charset="-122"/>
              </a:rPr>
              <a:t>加</a:t>
            </a:r>
            <a:r>
              <a:rPr lang="zh-CN" altLang="en-US" sz="2100" dirty="0">
                <a:latin typeface="Times New Roman" panose="02020603050405020304" pitchFamily="18" charset="0"/>
                <a:ea typeface="微软雅黑" panose="020B0503020204020204" pitchFamily="34" charset="-122"/>
              </a:rPr>
              <a:t>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古义：益处</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zh-CN" altLang="en-US" sz="2100" dirty="0" smtClean="0">
                <a:latin typeface="Times New Roman" panose="02020603050405020304" pitchFamily="18" charset="0"/>
                <a:ea typeface="微软雅黑" panose="020B0503020204020204" pitchFamily="34" charset="-122"/>
              </a:rPr>
              <a:t>增加</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3940"/>
            <a:ext cx="8092441" cy="4453890"/>
          </a:xfrm>
          <a:prstGeom prst="rect">
            <a:avLst/>
          </a:prstGeom>
        </p:spPr>
        <p:txBody>
          <a:bodyPr wrap="square">
            <a:spAutoFit/>
          </a:bodyPr>
          <a:lstStyle/>
          <a:p>
            <a:pPr>
              <a:lnSpc>
                <a:spcPct val="150000"/>
              </a:lnSpc>
            </a:pPr>
            <a:r>
              <a:rPr lang="zh-CN" altLang="en-US" sz="2100" b="1" dirty="0" smtClean="0">
                <a:latin typeface="Times New Roman" panose="02020603050405020304" pitchFamily="18" charset="0"/>
                <a:ea typeface="微软雅黑" panose="020B0503020204020204" pitchFamily="34" charset="-122"/>
              </a:rPr>
              <a:t>二</a:t>
            </a:r>
            <a:r>
              <a:rPr lang="zh-CN" altLang="en-US" sz="2100" b="1" dirty="0">
                <a:latin typeface="Times New Roman" panose="02020603050405020304" pitchFamily="18" charset="0"/>
                <a:ea typeface="微软雅黑" panose="020B0503020204020204" pitchFamily="34" charset="-122"/>
              </a:rPr>
              <a:t>、重点句子</a:t>
            </a:r>
            <a:r>
              <a:rPr lang="zh-CN" altLang="en-US" sz="2100" b="1" dirty="0" smtClean="0">
                <a:latin typeface="Times New Roman" panose="02020603050405020304" pitchFamily="18" charset="0"/>
                <a:ea typeface="微软雅黑" panose="020B0503020204020204" pitchFamily="34" charset="-122"/>
              </a:rPr>
              <a:t>翻译</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如使人之所欲莫甚于生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则凡可以得生者何不用也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假如</a:t>
            </a:r>
            <a:r>
              <a:rPr lang="zh-CN" altLang="en-US" sz="2100" dirty="0">
                <a:solidFill>
                  <a:srgbClr val="FF00FF"/>
                </a:solidFill>
                <a:latin typeface="Times New Roman" panose="02020603050405020304" pitchFamily="18" charset="0"/>
                <a:ea typeface="微软雅黑" panose="020B0503020204020204" pitchFamily="34" charset="-122"/>
              </a:rPr>
              <a:t>人们所喜爱的东西没有比生命更重要的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那么凡是能够用来保全生命的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什么（手段）不用呢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所欲有甚于生者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故不为苟得也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但我）想要的还有胜过生命的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所以我不做苟且偷生的事</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由是则生而有不用也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由是则可以辟患而有不为也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通过某种手段就可以保全生命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然而有人却不采用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通过某种手段就可以躲避祸患</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然而有人却不采用</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092441"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非独贤者有是心也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人皆有之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贤者能勿丧耳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不只是贤德的人有这种心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人人都有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（只不过）贤德的人能够不丧失罢了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呼尔而与之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行道之人弗受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蹴尔而与之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乞人不屑也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没有</a:t>
            </a:r>
            <a:r>
              <a:rPr lang="zh-CN" altLang="en-US" sz="2100" dirty="0">
                <a:solidFill>
                  <a:srgbClr val="FF00FF"/>
                </a:solidFill>
                <a:latin typeface="Times New Roman" panose="02020603050405020304" pitchFamily="18" charset="0"/>
                <a:ea typeface="微软雅黑" panose="020B0503020204020204" pitchFamily="34" charset="-122"/>
              </a:rPr>
              <a:t>礼貌地吆喝着给他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（饥饿的）过路人也不会接受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用脚踩踏着给他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乞丐也因轻视而不肯接受</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万钟则不辩礼义而受之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万钟于我何加焉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可是有的人）见了优厚的俸禄却不辨别是否合乎礼义就接受了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这样的优厚的俸禄对我有什么益处呢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1944"/>
            <a:ext cx="8102991"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是亦不可以已乎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此之谓失其本心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这种</a:t>
            </a:r>
            <a:r>
              <a:rPr lang="zh-CN" altLang="en-US" sz="2100" dirty="0">
                <a:solidFill>
                  <a:srgbClr val="FF00FF"/>
                </a:solidFill>
                <a:latin typeface="Times New Roman" panose="02020603050405020304" pitchFamily="18" charset="0"/>
                <a:ea typeface="微软雅黑" panose="020B0503020204020204" pitchFamily="34" charset="-122"/>
              </a:rPr>
              <a:t>（做法）不也可以停止吗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这叫做丧失了人的羞恶之心</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8"/>
            <a:ext cx="8092440"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好</a:t>
            </a:r>
            <a:r>
              <a:rPr lang="zh-CN" altLang="en-US" sz="2100" dirty="0">
                <a:latin typeface="Times New Roman" panose="02020603050405020304" pitchFamily="18" charset="0"/>
                <a:ea typeface="微软雅黑" panose="020B0503020204020204" pitchFamily="34" charset="-122"/>
              </a:rPr>
              <a:t>之者不如乐之者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15</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必有我师</a:t>
            </a:r>
            <a:r>
              <a:rPr lang="zh-CN" altLang="en-US" sz="2100" dirty="0">
                <a:solidFill>
                  <a:srgbClr val="FF00FF"/>
                </a:solidFill>
                <a:latin typeface="Times New Roman" panose="02020603050405020304" pitchFamily="18" charset="0"/>
                <a:ea typeface="微软雅黑" panose="020B0503020204020204" pitchFamily="34" charset="-122"/>
              </a:rPr>
              <a:t>焉</a:t>
            </a:r>
            <a:r>
              <a:rPr lang="zh-CN" altLang="en-US" sz="2100" dirty="0">
                <a:latin typeface="Times New Roman" panose="02020603050405020304" pitchFamily="18" charset="0"/>
                <a:ea typeface="微软雅黑" panose="020B0503020204020204" pitchFamily="34" charset="-122"/>
              </a:rPr>
              <a:t>：于此，意思是在其中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16</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择其</a:t>
            </a:r>
            <a:r>
              <a:rPr lang="zh-CN" altLang="en-US" sz="2100" dirty="0">
                <a:solidFill>
                  <a:srgbClr val="FF00FF"/>
                </a:solidFill>
                <a:latin typeface="Times New Roman" panose="02020603050405020304" pitchFamily="18" charset="0"/>
                <a:ea typeface="微软雅黑" panose="020B0503020204020204" pitchFamily="34" charset="-122"/>
              </a:rPr>
              <a:t>善者</a:t>
            </a:r>
            <a:r>
              <a:rPr lang="zh-CN" altLang="en-US" sz="2100" dirty="0">
                <a:latin typeface="Times New Roman" panose="02020603050405020304" pitchFamily="18" charset="0"/>
                <a:ea typeface="微软雅黑" panose="020B0503020204020204" pitchFamily="34" charset="-122"/>
              </a:rPr>
              <a:t>而从之：好的方面，</a:t>
            </a:r>
            <a:r>
              <a:rPr lang="zh-CN" altLang="en-US" sz="2100" dirty="0" smtClean="0">
                <a:latin typeface="Times New Roman" panose="02020603050405020304" pitchFamily="18" charset="0"/>
                <a:ea typeface="微软雅黑" panose="020B0503020204020204" pitchFamily="34" charset="-122"/>
              </a:rPr>
              <a:t>优点</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17</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三军</a:t>
            </a:r>
            <a:r>
              <a:rPr lang="zh-CN" altLang="en-US" sz="2100" dirty="0">
                <a:latin typeface="Times New Roman" panose="02020603050405020304" pitchFamily="18" charset="0"/>
                <a:ea typeface="微软雅黑" panose="020B0503020204020204" pitchFamily="34" charset="-122"/>
              </a:rPr>
              <a:t>可</a:t>
            </a:r>
            <a:r>
              <a:rPr lang="zh-CN" altLang="en-US" sz="2100" dirty="0">
                <a:solidFill>
                  <a:srgbClr val="FF00FF"/>
                </a:solidFill>
                <a:latin typeface="Times New Roman" panose="02020603050405020304" pitchFamily="18" charset="0"/>
                <a:ea typeface="微软雅黑" panose="020B0503020204020204" pitchFamily="34" charset="-122"/>
              </a:rPr>
              <a:t>夺</a:t>
            </a:r>
            <a:r>
              <a:rPr lang="zh-CN" altLang="en-US" sz="2100" dirty="0">
                <a:latin typeface="Times New Roman" panose="02020603050405020304" pitchFamily="18" charset="0"/>
                <a:ea typeface="微软雅黑" panose="020B0503020204020204" pitchFamily="34" charset="-122"/>
              </a:rPr>
              <a:t>帅也：指军队；改变</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18</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博学而</a:t>
            </a:r>
            <a:r>
              <a:rPr lang="zh-CN" altLang="en-US" sz="2100" dirty="0">
                <a:solidFill>
                  <a:srgbClr val="FF00FF"/>
                </a:solidFill>
                <a:latin typeface="Times New Roman" panose="02020603050405020304" pitchFamily="18" charset="0"/>
                <a:ea typeface="微软雅黑" panose="020B0503020204020204" pitchFamily="34" charset="-122"/>
              </a:rPr>
              <a:t>笃</a:t>
            </a:r>
            <a:r>
              <a:rPr lang="zh-CN" altLang="en-US" sz="2100" dirty="0">
                <a:latin typeface="Times New Roman" panose="02020603050405020304" pitchFamily="18" charset="0"/>
                <a:ea typeface="微软雅黑" panose="020B0503020204020204" pitchFamily="34" charset="-122"/>
              </a:rPr>
              <a:t>志：坚定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19</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切</a:t>
            </a:r>
            <a:r>
              <a:rPr lang="zh-CN" altLang="en-US" sz="2100" dirty="0">
                <a:latin typeface="Times New Roman" panose="02020603050405020304" pitchFamily="18" charset="0"/>
                <a:ea typeface="微软雅黑" panose="020B0503020204020204" pitchFamily="34" charset="-122"/>
              </a:rPr>
              <a:t>问而近思：恳切</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20</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仁</a:t>
            </a:r>
            <a:r>
              <a:rPr lang="zh-CN" altLang="en-US" sz="2100" dirty="0">
                <a:latin typeface="Times New Roman" panose="02020603050405020304" pitchFamily="18" charset="0"/>
                <a:ea typeface="微软雅黑" panose="020B0503020204020204" pitchFamily="34" charset="-122"/>
              </a:rPr>
              <a:t>在其中矣：</a:t>
            </a:r>
            <a:r>
              <a:rPr lang="zh-CN" altLang="en-US" sz="2100" dirty="0" smtClean="0">
                <a:latin typeface="Times New Roman" panose="02020603050405020304" pitchFamily="18" charset="0"/>
                <a:ea typeface="微软雅黑" panose="020B0503020204020204" pitchFamily="34" charset="-122"/>
              </a:rPr>
              <a:t>仁德</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1944"/>
            <a:ext cx="8102991"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1.段落大意</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第1自然段:提出中心论点,“舍生取义”,并用道理进行论证｡第2自然段:用事实进一步论证中心论点｡</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第一层(1~2句):从正面举例,说明义的存在｡</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第二层(3~4句):从反面举例,说明接受“万钟”是丧失人的本性｡</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1944"/>
            <a:ext cx="8102991" cy="2030095"/>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sym typeface="+mn-ea"/>
              </a:rPr>
              <a:t>2.中心思想</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sym typeface="+mn-ea"/>
              </a:rPr>
              <a:t>作者通过阐述生死与“义”的关系,指出“义”的价值高于生命｡一个正直的､有道德修养的人,应当为义而生,为义而死,在必要时要“舍生取义”,而不能“见利忘义”,不辨礼义而贪求富贵的行为是不可取的｡</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26 </a:t>
            </a:r>
            <a:r>
              <a:rPr lang="zh-CN" altLang="en-US" sz="2100" b="1" dirty="0" smtClean="0">
                <a:latin typeface="Times New Roman" panose="02020603050405020304" pitchFamily="18" charset="0"/>
                <a:ea typeface="微软雅黑" panose="020B0503020204020204" pitchFamily="34" charset="-122"/>
              </a:rPr>
              <a:t>唐</a:t>
            </a:r>
            <a:r>
              <a:rPr lang="zh-CN" altLang="en-US" sz="2100" b="1" dirty="0">
                <a:latin typeface="Times New Roman" panose="02020603050405020304" pitchFamily="18" charset="0"/>
                <a:ea typeface="微软雅黑" panose="020B0503020204020204" pitchFamily="34" charset="-122"/>
              </a:rPr>
              <a:t>雎不辱使命</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唐雎不</a:t>
            </a:r>
            <a:r>
              <a:rPr lang="zh-CN" altLang="en-US" sz="2100" dirty="0">
                <a:solidFill>
                  <a:srgbClr val="FF00FF"/>
                </a:solidFill>
                <a:latin typeface="Times New Roman" panose="02020603050405020304" pitchFamily="18" charset="0"/>
                <a:ea typeface="微软雅黑" panose="020B0503020204020204" pitchFamily="34" charset="-122"/>
              </a:rPr>
              <a:t>辱</a:t>
            </a:r>
            <a:r>
              <a:rPr lang="zh-CN" altLang="en-US" sz="2100" dirty="0">
                <a:latin typeface="Times New Roman" panose="02020603050405020304" pitchFamily="18" charset="0"/>
                <a:ea typeface="微软雅黑" panose="020B0503020204020204" pitchFamily="34" charset="-122"/>
              </a:rPr>
              <a:t>使命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辱没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辜负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寡人欲以五百里之地</a:t>
            </a:r>
            <a:r>
              <a:rPr lang="zh-CN" altLang="en-US" sz="2100" dirty="0">
                <a:solidFill>
                  <a:srgbClr val="FF00FF"/>
                </a:solidFill>
                <a:latin typeface="Times New Roman" panose="02020603050405020304" pitchFamily="18" charset="0"/>
                <a:ea typeface="微软雅黑" panose="020B0503020204020204" pitchFamily="34" charset="-122"/>
              </a:rPr>
              <a:t>易</a:t>
            </a:r>
            <a:r>
              <a:rPr lang="zh-CN" altLang="en-US" sz="2100" dirty="0">
                <a:latin typeface="Times New Roman" panose="02020603050405020304" pitchFamily="18" charset="0"/>
                <a:ea typeface="微软雅黑" panose="020B0503020204020204" pitchFamily="34" charset="-122"/>
              </a:rPr>
              <a:t>安陵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安陵君</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许寡人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表示祈使语气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大王</a:t>
            </a:r>
            <a:r>
              <a:rPr lang="zh-CN" altLang="en-US" sz="2100" dirty="0">
                <a:solidFill>
                  <a:srgbClr val="FF00FF"/>
                </a:solidFill>
                <a:latin typeface="Times New Roman" panose="02020603050405020304" pitchFamily="18" charset="0"/>
                <a:ea typeface="微软雅黑" panose="020B0503020204020204" pitchFamily="34" charset="-122"/>
              </a:rPr>
              <a:t>加惠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施予恩惠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广</a:t>
            </a:r>
            <a:r>
              <a:rPr lang="zh-CN" altLang="en-US" sz="2100" dirty="0">
                <a:latin typeface="Times New Roman" panose="02020603050405020304" pitchFamily="18" charset="0"/>
                <a:ea typeface="微软雅黑" panose="020B0503020204020204" pitchFamily="34" charset="-122"/>
              </a:rPr>
              <a:t>于君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扩充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岂直</a:t>
            </a:r>
            <a:r>
              <a:rPr lang="zh-CN" altLang="en-US" sz="2100" dirty="0">
                <a:latin typeface="Times New Roman" panose="02020603050405020304" pitchFamily="18" charset="0"/>
                <a:ea typeface="微软雅黑" panose="020B0503020204020204" pitchFamily="34" charset="-122"/>
              </a:rPr>
              <a:t>五百里哉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哪里只是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501004"/>
            <a:ext cx="80713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秦王</a:t>
            </a:r>
            <a:r>
              <a:rPr lang="zh-CN" altLang="en-US" sz="2100" dirty="0">
                <a:solidFill>
                  <a:srgbClr val="FF00FF"/>
                </a:solidFill>
                <a:latin typeface="Times New Roman" panose="02020603050405020304" pitchFamily="18" charset="0"/>
                <a:ea typeface="微软雅黑" panose="020B0503020204020204" pitchFamily="34" charset="-122"/>
              </a:rPr>
              <a:t>怫然</a:t>
            </a:r>
            <a:r>
              <a:rPr lang="zh-CN" altLang="en-US" sz="2100" dirty="0">
                <a:latin typeface="Times New Roman" panose="02020603050405020304" pitchFamily="18" charset="0"/>
                <a:ea typeface="微软雅黑" panose="020B0503020204020204" pitchFamily="34" charset="-122"/>
              </a:rPr>
              <a:t>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愤怒的样子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布衣</a:t>
            </a:r>
            <a:r>
              <a:rPr lang="zh-CN" altLang="en-US" sz="2100" dirty="0">
                <a:latin typeface="Times New Roman" panose="02020603050405020304" pitchFamily="18" charset="0"/>
                <a:ea typeface="微软雅黑" panose="020B0503020204020204" pitchFamily="34" charset="-122"/>
              </a:rPr>
              <a:t>之怒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亦兔冠徒</a:t>
            </a:r>
            <a:r>
              <a:rPr lang="zh-CN" altLang="en-US" sz="2100" dirty="0">
                <a:solidFill>
                  <a:srgbClr val="FF00FF"/>
                </a:solidFill>
                <a:latin typeface="Times New Roman" panose="02020603050405020304" pitchFamily="18" charset="0"/>
                <a:ea typeface="微软雅黑" panose="020B0503020204020204" pitchFamily="34" charset="-122"/>
              </a:rPr>
              <a:t>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赤脚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以头</a:t>
            </a:r>
            <a:r>
              <a:rPr lang="zh-CN" altLang="en-US" sz="2100" dirty="0">
                <a:solidFill>
                  <a:srgbClr val="FF00FF"/>
                </a:solidFill>
                <a:latin typeface="Times New Roman" panose="02020603050405020304" pitchFamily="18" charset="0"/>
                <a:ea typeface="微软雅黑" panose="020B0503020204020204" pitchFamily="34" charset="-122"/>
              </a:rPr>
              <a:t>抢</a:t>
            </a:r>
            <a:r>
              <a:rPr lang="zh-CN" altLang="en-US" sz="2100" dirty="0">
                <a:latin typeface="Times New Roman" panose="02020603050405020304" pitchFamily="18" charset="0"/>
                <a:ea typeface="微软雅黑" panose="020B0503020204020204" pitchFamily="34" charset="-122"/>
              </a:rPr>
              <a:t>地尔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非</a:t>
            </a:r>
            <a:r>
              <a:rPr lang="zh-CN" altLang="en-US" sz="2100" dirty="0">
                <a:solidFill>
                  <a:srgbClr val="FF00FF"/>
                </a:solidFill>
                <a:latin typeface="Times New Roman" panose="02020603050405020304" pitchFamily="18" charset="0"/>
                <a:ea typeface="微软雅黑" panose="020B0503020204020204" pitchFamily="34" charset="-122"/>
              </a:rPr>
              <a:t>士</a:t>
            </a:r>
            <a:r>
              <a:rPr lang="zh-CN" altLang="en-US" sz="2100" dirty="0">
                <a:latin typeface="Times New Roman" panose="02020603050405020304" pitchFamily="18" charset="0"/>
                <a:ea typeface="微软雅黑" panose="020B0503020204020204" pitchFamily="34" charset="-122"/>
              </a:rPr>
              <a:t>之怒也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指有胆识有才能的人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休祲</a:t>
            </a:r>
            <a:r>
              <a:rPr lang="zh-CN" altLang="en-US" sz="2100" dirty="0">
                <a:latin typeface="Times New Roman" panose="02020603050405020304" pitchFamily="18" charset="0"/>
                <a:ea typeface="微软雅黑" panose="020B0503020204020204" pitchFamily="34" charset="-122"/>
              </a:rPr>
              <a:t>降于天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吉凶的征兆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这里偏指凶兆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solidFill>
                  <a:srgbClr val="FF00FF"/>
                </a:solidFill>
                <a:latin typeface="Times New Roman" panose="02020603050405020304" pitchFamily="18" charset="0"/>
                <a:ea typeface="微软雅黑" panose="020B0503020204020204" pitchFamily="34" charset="-122"/>
              </a:rPr>
              <a:t>挺</a:t>
            </a:r>
            <a:r>
              <a:rPr lang="zh-CN" altLang="en-US" sz="2100" dirty="0">
                <a:latin typeface="Times New Roman" panose="02020603050405020304" pitchFamily="18" charset="0"/>
                <a:ea typeface="微软雅黑" panose="020B0503020204020204" pitchFamily="34" charset="-122"/>
              </a:rPr>
              <a:t>剑而起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秦王</a:t>
            </a:r>
            <a:r>
              <a:rPr lang="zh-CN" altLang="en-US" sz="2100" dirty="0">
                <a:solidFill>
                  <a:srgbClr val="FF00FF"/>
                </a:solidFill>
                <a:latin typeface="Times New Roman" panose="02020603050405020304" pitchFamily="18" charset="0"/>
                <a:ea typeface="微软雅黑" panose="020B0503020204020204" pitchFamily="34" charset="-122"/>
              </a:rPr>
              <a:t>色挠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面露胆怯之色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寡人</a:t>
            </a:r>
            <a:r>
              <a:rPr lang="zh-CN" altLang="en-US" sz="2100" dirty="0">
                <a:solidFill>
                  <a:srgbClr val="FF00FF"/>
                </a:solidFill>
                <a:latin typeface="Times New Roman" panose="02020603050405020304" pitchFamily="18" charset="0"/>
                <a:ea typeface="微软雅黑" panose="020B0503020204020204" pitchFamily="34" charset="-122"/>
              </a:rPr>
              <a:t>谕</a:t>
            </a:r>
            <a:r>
              <a:rPr lang="zh-CN" altLang="en-US" sz="2100" dirty="0">
                <a:latin typeface="Times New Roman" panose="02020603050405020304" pitchFamily="18" charset="0"/>
                <a:ea typeface="微软雅黑" panose="020B0503020204020204" pitchFamily="34" charset="-122"/>
              </a:rPr>
              <a:t>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懂得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1"/>
            <a:ext cx="8106662"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故不</a:t>
            </a:r>
            <a:r>
              <a:rPr lang="zh-CN" altLang="en-US" sz="2100" dirty="0">
                <a:solidFill>
                  <a:srgbClr val="FF00FF"/>
                </a:solidFill>
                <a:latin typeface="Times New Roman" panose="02020603050405020304" pitchFamily="18" charset="0"/>
                <a:ea typeface="微软雅黑" panose="020B0503020204020204" pitchFamily="34" charset="-122"/>
              </a:rPr>
              <a:t>错</a:t>
            </a:r>
            <a:r>
              <a:rPr lang="zh-CN" altLang="en-US" sz="2100" dirty="0">
                <a:latin typeface="Times New Roman" panose="02020603050405020304" pitchFamily="18" charset="0"/>
                <a:ea typeface="微软雅黑" panose="020B0503020204020204" pitchFamily="34" charset="-122"/>
              </a:rPr>
              <a:t>意也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错”同“措”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仓</a:t>
            </a:r>
            <a:r>
              <a:rPr lang="zh-CN" altLang="en-US" sz="2100" dirty="0">
                <a:latin typeface="Times New Roman" panose="02020603050405020304" pitchFamily="18" charset="0"/>
                <a:ea typeface="微软雅黑" panose="020B0503020204020204" pitchFamily="34" charset="-122"/>
              </a:rPr>
              <a:t>鹰击于殿上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仓”同“苍”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秦</a:t>
            </a:r>
            <a:r>
              <a:rPr lang="zh-CN" altLang="en-US" sz="2100" dirty="0">
                <a:latin typeface="Times New Roman" panose="02020603050405020304" pitchFamily="18" charset="0"/>
                <a:ea typeface="微软雅黑" panose="020B0503020204020204" pitchFamily="34" charset="-122"/>
              </a:rPr>
              <a:t>王</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人谓安陵君曰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派遣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陵君因</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唐雎使于秦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后者</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出使</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虽</a:t>
            </a:r>
            <a:r>
              <a:rPr lang="zh-CN" altLang="en-US" sz="2100" dirty="0" smtClean="0">
                <a:latin typeface="Times New Roman" panose="02020603050405020304" pitchFamily="18" charset="0"/>
                <a:ea typeface="微软雅黑" panose="020B0503020204020204" pitchFamily="34" charset="-122"/>
              </a:rPr>
              <a:t>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受地于先王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转折连词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千里不敢易也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假设连词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即使</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0362" y="376412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使</a:t>
            </a:r>
            <a:endParaRPr lang="zh-CN" altLang="en-US" sz="2100" dirty="0">
              <a:latin typeface="Times New Roman" panose="02020603050405020304" pitchFamily="18" charset="0"/>
            </a:endParaRPr>
          </a:p>
        </p:txBody>
      </p:sp>
      <p:sp>
        <p:nvSpPr>
          <p:cNvPr id="4" name="矩形 3"/>
          <p:cNvSpPr/>
          <p:nvPr/>
        </p:nvSpPr>
        <p:spPr>
          <a:xfrm>
            <a:off x="520362" y="468590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a:t>
            </a:r>
            <a:endParaRPr lang="zh-CN" altLang="en-US" sz="2100" dirty="0">
              <a:latin typeface="Times New Roman" panose="02020603050405020304" pitchFamily="18" charset="0"/>
            </a:endParaRPr>
          </a:p>
        </p:txBody>
      </p:sp>
      <p:sp>
        <p:nvSpPr>
          <p:cNvPr id="5" name="左大括号 4"/>
          <p:cNvSpPr/>
          <p:nvPr/>
        </p:nvSpPr>
        <p:spPr>
          <a:xfrm>
            <a:off x="1243156" y="361100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6" name="左大括号 5"/>
          <p:cNvSpPr/>
          <p:nvPr/>
        </p:nvSpPr>
        <p:spPr>
          <a:xfrm>
            <a:off x="1243156" y="4535092"/>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2"/>
            <a:ext cx="8620133"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轻</a:t>
            </a:r>
            <a:r>
              <a:rPr lang="zh-CN" altLang="en-US" sz="2100" dirty="0">
                <a:latin typeface="Times New Roman" panose="02020603050405020304" pitchFamily="18" charset="0"/>
                <a:ea typeface="微软雅黑" panose="020B0503020204020204" pitchFamily="34" charset="-122"/>
              </a:rPr>
              <a:t>寡人</a:t>
            </a:r>
            <a:r>
              <a:rPr lang="zh-CN" altLang="en-US" sz="2100" dirty="0">
                <a:solidFill>
                  <a:srgbClr val="FF00FF"/>
                </a:solidFill>
                <a:latin typeface="Times New Roman" panose="02020603050405020304" pitchFamily="18" charset="0"/>
                <a:ea typeface="微软雅黑" panose="020B0503020204020204" pitchFamily="34" charset="-122"/>
              </a:rPr>
              <a:t>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疑问语气助词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臣而将四矣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亦</a:t>
            </a:r>
            <a:r>
              <a:rPr lang="zh-CN" altLang="en-US" sz="2100" dirty="0">
                <a:latin typeface="Times New Roman" panose="02020603050405020304" pitchFamily="18" charset="0"/>
                <a:ea typeface="微软雅黑" panose="020B0503020204020204" pitchFamily="34" charset="-122"/>
              </a:rPr>
              <a:t>免冠</a:t>
            </a:r>
            <a:r>
              <a:rPr lang="zh-CN" altLang="en-US" sz="2100" dirty="0">
                <a:solidFill>
                  <a:srgbClr val="FF00FF"/>
                </a:solidFill>
                <a:latin typeface="Times New Roman" panose="02020603050405020304" pitchFamily="18" charset="0"/>
                <a:ea typeface="微软雅黑" panose="020B0503020204020204" pitchFamily="34" charset="-122"/>
              </a:rPr>
              <a:t>徒</a:t>
            </a:r>
            <a:r>
              <a:rPr lang="zh-CN" altLang="en-US" sz="2100" dirty="0">
                <a:latin typeface="Times New Roman" panose="02020603050405020304" pitchFamily="18" charset="0"/>
                <a:ea typeface="微软雅黑" panose="020B0503020204020204" pitchFamily="34" charset="-122"/>
              </a:rPr>
              <a:t>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裸露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徒</a:t>
            </a:r>
            <a:r>
              <a:rPr lang="zh-CN" altLang="en-US" sz="2100" dirty="0">
                <a:latin typeface="Times New Roman" panose="02020603050405020304" pitchFamily="18" charset="0"/>
                <a:ea typeface="微软雅黑" panose="020B0503020204020204" pitchFamily="34" charset="-122"/>
              </a:rPr>
              <a:t>以有先生也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副词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仅仅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非</a:t>
            </a:r>
            <a:r>
              <a:rPr lang="zh-CN" altLang="en-US" sz="2100" dirty="0">
                <a:latin typeface="Times New Roman" panose="02020603050405020304" pitchFamily="18" charset="0"/>
                <a:ea typeface="微软雅黑" panose="020B0503020204020204" pitchFamily="34" charset="-122"/>
              </a:rPr>
              <a:t>士之</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怀</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未发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愤怒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此</a:t>
            </a:r>
            <a:r>
              <a:rPr lang="zh-CN" altLang="en-US" sz="2100" dirty="0">
                <a:latin typeface="Times New Roman" panose="02020603050405020304" pitchFamily="18" charset="0"/>
                <a:ea typeface="微软雅黑" panose="020B0503020204020204" pitchFamily="34" charset="-122"/>
              </a:rPr>
              <a:t>庸</a:t>
            </a:r>
            <a:r>
              <a:rPr lang="zh-CN" altLang="en-US" sz="2100" dirty="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之怒也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成年男子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专诸之刺王僚也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发语词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无实义</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87171" y="376412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怒</a:t>
            </a:r>
            <a:endParaRPr lang="zh-CN" altLang="en-US" sz="2100" dirty="0">
              <a:latin typeface="Times New Roman" panose="02020603050405020304" pitchFamily="18" charset="0"/>
            </a:endParaRPr>
          </a:p>
        </p:txBody>
      </p:sp>
      <p:sp>
        <p:nvSpPr>
          <p:cNvPr id="4" name="矩形 3"/>
          <p:cNvSpPr/>
          <p:nvPr/>
        </p:nvSpPr>
        <p:spPr>
          <a:xfrm>
            <a:off x="587171" y="468590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夫</a:t>
            </a:r>
            <a:endParaRPr lang="zh-CN" altLang="en-US" sz="2100" dirty="0">
              <a:latin typeface="Times New Roman" panose="02020603050405020304" pitchFamily="18" charset="0"/>
            </a:endParaRPr>
          </a:p>
        </p:txBody>
      </p:sp>
      <p:sp>
        <p:nvSpPr>
          <p:cNvPr id="5" name="左大括号 4"/>
          <p:cNvSpPr/>
          <p:nvPr/>
        </p:nvSpPr>
        <p:spPr>
          <a:xfrm>
            <a:off x="1309965" y="361100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6" name="左大括号 5"/>
          <p:cNvSpPr/>
          <p:nvPr/>
        </p:nvSpPr>
        <p:spPr>
          <a:xfrm>
            <a:off x="1309965" y="4535093"/>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7" name="矩形 6"/>
          <p:cNvSpPr/>
          <p:nvPr/>
        </p:nvSpPr>
        <p:spPr>
          <a:xfrm>
            <a:off x="523867" y="187561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与</a:t>
            </a:r>
            <a:endParaRPr lang="zh-CN" altLang="en-US" sz="2100" dirty="0">
              <a:latin typeface="Times New Roman" panose="02020603050405020304" pitchFamily="18" charset="0"/>
            </a:endParaRPr>
          </a:p>
        </p:txBody>
      </p:sp>
      <p:sp>
        <p:nvSpPr>
          <p:cNvPr id="8" name="矩形 7"/>
          <p:cNvSpPr/>
          <p:nvPr/>
        </p:nvSpPr>
        <p:spPr>
          <a:xfrm>
            <a:off x="523867" y="279739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徒</a:t>
            </a:r>
            <a:endParaRPr lang="zh-CN" altLang="en-US" sz="2100" dirty="0">
              <a:latin typeface="Times New Roman" panose="02020603050405020304" pitchFamily="18" charset="0"/>
            </a:endParaRPr>
          </a:p>
        </p:txBody>
      </p:sp>
      <p:sp>
        <p:nvSpPr>
          <p:cNvPr id="9" name="左大括号 8"/>
          <p:cNvSpPr/>
          <p:nvPr/>
        </p:nvSpPr>
        <p:spPr>
          <a:xfrm>
            <a:off x="1246661" y="172249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
        <p:nvSpPr>
          <p:cNvPr id="10" name="左大括号 9"/>
          <p:cNvSpPr/>
          <p:nvPr/>
        </p:nvSpPr>
        <p:spPr>
          <a:xfrm>
            <a:off x="1246661" y="2646584"/>
            <a:ext cx="116058" cy="7323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且秦</a:t>
            </a:r>
            <a:r>
              <a:rPr lang="zh-CN" altLang="en-US" sz="2100" dirty="0">
                <a:solidFill>
                  <a:srgbClr val="FF00FF"/>
                </a:solidFill>
                <a:latin typeface="Times New Roman" panose="02020603050405020304" pitchFamily="18" charset="0"/>
                <a:ea typeface="微软雅黑" panose="020B0503020204020204" pitchFamily="34" charset="-122"/>
              </a:rPr>
              <a:t>灭</a:t>
            </a:r>
            <a:r>
              <a:rPr lang="zh-CN" altLang="en-US" sz="2100" dirty="0">
                <a:latin typeface="Times New Roman" panose="02020603050405020304" pitchFamily="18" charset="0"/>
                <a:ea typeface="微软雅黑" panose="020B0503020204020204" pitchFamily="34" charset="-122"/>
              </a:rPr>
              <a:t>韩</a:t>
            </a:r>
            <a:r>
              <a:rPr lang="zh-CN" altLang="en-US" sz="2100" dirty="0">
                <a:solidFill>
                  <a:srgbClr val="FF00FF"/>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伏</a:t>
            </a:r>
            <a:r>
              <a:rPr lang="zh-CN" altLang="en-US" sz="2100" dirty="0">
                <a:latin typeface="Times New Roman" panose="02020603050405020304" pitchFamily="18" charset="0"/>
                <a:ea typeface="微软雅黑" panose="020B0503020204020204" pitchFamily="34" charset="-122"/>
              </a:rPr>
              <a:t>尸百万</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流</a:t>
            </a:r>
            <a:r>
              <a:rPr lang="zh-CN" altLang="en-US" sz="2100" dirty="0">
                <a:latin typeface="Times New Roman" panose="02020603050405020304" pitchFamily="18" charset="0"/>
                <a:ea typeface="微软雅黑" panose="020B0503020204020204" pitchFamily="34" charset="-122"/>
              </a:rPr>
              <a:t>血千里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与臣而将</a:t>
            </a:r>
            <a:r>
              <a:rPr lang="zh-CN" altLang="en-US" sz="2100" dirty="0">
                <a:solidFill>
                  <a:srgbClr val="FF00FF"/>
                </a:solidFill>
                <a:latin typeface="Times New Roman" panose="02020603050405020304" pitchFamily="18" charset="0"/>
                <a:ea typeface="微软雅黑" panose="020B0503020204020204" pitchFamily="34" charset="-122"/>
              </a:rPr>
              <a:t>四</a:t>
            </a:r>
            <a:r>
              <a:rPr lang="zh-CN" altLang="en-US" sz="2100" dirty="0">
                <a:latin typeface="Times New Roman" panose="02020603050405020304" pitchFamily="18" charset="0"/>
                <a:ea typeface="微软雅黑" panose="020B0503020204020204" pitchFamily="34" charset="-122"/>
              </a:rPr>
              <a:t>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数词作动词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变成四个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天下</a:t>
            </a:r>
            <a:r>
              <a:rPr lang="zh-CN" altLang="en-US" sz="2100" dirty="0">
                <a:solidFill>
                  <a:srgbClr val="FF00FF"/>
                </a:solidFill>
                <a:latin typeface="Times New Roman" panose="02020603050405020304" pitchFamily="18" charset="0"/>
                <a:ea typeface="微软雅黑" panose="020B0503020204020204" pitchFamily="34" charset="-122"/>
              </a:rPr>
              <a:t>缟素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穿白色丧服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寡人欲以五百里之地易安陵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安陵君其许寡人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想要用方圆五百里的土地交换安陵</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安陵君可要答应我呀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受地于先王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愿终守之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弗敢易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虽然</a:t>
            </a:r>
            <a:r>
              <a:rPr lang="zh-CN" altLang="en-US" sz="2100" dirty="0">
                <a:solidFill>
                  <a:srgbClr val="FF00FF"/>
                </a:solidFill>
                <a:latin typeface="Times New Roman" panose="02020603050405020304" pitchFamily="18" charset="0"/>
                <a:ea typeface="微软雅黑" panose="020B0503020204020204" pitchFamily="34" charset="-122"/>
              </a:rPr>
              <a:t>这样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但我从先王那里继承了这块土地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愿意始终守护它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不敢拿它来交换</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以君为长者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故不错意也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是因为我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把安陵君看作忠厚的长者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所以不在意</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布衣之怒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亦免冠徒跣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以头抢地尔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平民</a:t>
            </a:r>
            <a:r>
              <a:rPr lang="zh-CN" altLang="en-US" sz="2100" dirty="0">
                <a:solidFill>
                  <a:srgbClr val="FF00FF"/>
                </a:solidFill>
                <a:latin typeface="Times New Roman" panose="02020603050405020304" pitchFamily="18" charset="0"/>
                <a:ea typeface="微软雅黑" panose="020B0503020204020204" pitchFamily="34" charset="-122"/>
              </a:rPr>
              <a:t>发怒</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也不过是摘下帽子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光着脚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用头往地上撞罢了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要离之刺庆忌也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仓鹰击于殿上</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要</a:t>
            </a:r>
            <a:r>
              <a:rPr lang="zh-CN" altLang="en-US" sz="2100" dirty="0">
                <a:solidFill>
                  <a:srgbClr val="FF00FF"/>
                </a:solidFill>
                <a:latin typeface="Times New Roman" panose="02020603050405020304" pitchFamily="18" charset="0"/>
                <a:ea typeface="微软雅黑" panose="020B0503020204020204" pitchFamily="34" charset="-122"/>
              </a:rPr>
              <a:t>离刺杀庆忌时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苍鹰扑到宫殿上</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怀怒未发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休祲降于天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心里</a:t>
            </a:r>
            <a:r>
              <a:rPr lang="zh-CN" altLang="en-US" sz="2100" dirty="0">
                <a:solidFill>
                  <a:srgbClr val="FF00FF"/>
                </a:solidFill>
                <a:latin typeface="Times New Roman" panose="02020603050405020304" pitchFamily="18" charset="0"/>
                <a:ea typeface="微软雅黑" panose="020B0503020204020204" pitchFamily="34" charset="-122"/>
              </a:rPr>
              <a:t>的愤怒没发作出来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上天就降示征兆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秦王色挠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长跪而谢之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秦</a:t>
            </a:r>
            <a:r>
              <a:rPr lang="zh-CN" altLang="en-US" sz="2100" dirty="0">
                <a:solidFill>
                  <a:srgbClr val="FF00FF"/>
                </a:solidFill>
                <a:latin typeface="Times New Roman" panose="02020603050405020304" pitchFamily="18" charset="0"/>
                <a:ea typeface="微软雅黑" panose="020B0503020204020204" pitchFamily="34" charset="-122"/>
              </a:rPr>
              <a:t>王面露胆怯之色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直身跪着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向唐雎道歉</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夫韩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魏灭亡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而安陵以五十里之地存者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徒以有先生也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那</a:t>
            </a:r>
            <a:r>
              <a:rPr lang="zh-CN" altLang="en-US" sz="2100" dirty="0">
                <a:solidFill>
                  <a:srgbClr val="FF00FF"/>
                </a:solidFill>
                <a:latin typeface="Times New Roman" panose="02020603050405020304" pitchFamily="18" charset="0"/>
                <a:ea typeface="微软雅黑" panose="020B0503020204020204" pitchFamily="34" charset="-122"/>
              </a:rPr>
              <a:t>韩国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魏国灭亡了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而安陵国却凭借五十里的土地存留下来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只是因为有先生您啊</a:t>
            </a:r>
            <a:r>
              <a:rPr lang="en-US" altLang="zh-CN" sz="2100" dirty="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57591"/>
            <a:ext cx="8096111"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乎：</a:t>
            </a:r>
            <a:r>
              <a:rPr lang="zh-CN" altLang="en-US" sz="2100" u="sng" dirty="0">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“悦”</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愉快</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）吾十</a:t>
            </a:r>
            <a:r>
              <a:rPr lang="zh-CN" altLang="en-US" sz="2100" dirty="0">
                <a:solidFill>
                  <a:srgbClr val="FF00FF"/>
                </a:solidFill>
                <a:latin typeface="Times New Roman" panose="02020603050405020304" pitchFamily="18" charset="0"/>
                <a:ea typeface="微软雅黑" panose="020B0503020204020204" pitchFamily="34" charset="-122"/>
              </a:rPr>
              <a:t>有</a:t>
            </a:r>
            <a:r>
              <a:rPr lang="zh-CN" altLang="en-US" sz="2100" dirty="0">
                <a:latin typeface="Times New Roman" panose="02020603050405020304" pitchFamily="18" charset="0"/>
                <a:ea typeface="微软雅黑" panose="020B0503020204020204" pitchFamily="34" charset="-122"/>
              </a:rPr>
              <a:t>五而志于学：</a:t>
            </a:r>
            <a:r>
              <a:rPr lang="zh-CN" altLang="en-US" sz="2100" u="sng" dirty="0">
                <a:latin typeface="Times New Roman" panose="02020603050405020304" pitchFamily="18" charset="0"/>
                <a:ea typeface="微软雅黑" panose="020B0503020204020204" pitchFamily="34" charset="-122"/>
              </a:rPr>
              <a:t>“有”</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用于整数和零数之间</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人不</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而不愠：了解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温故而</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新：得到</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学</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时习之：顺接连词，然后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人不知</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不愠：转折连词，但是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博学</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笃志：并列连词，可不译</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39042" y="4517516"/>
            <a:ext cx="116058" cy="12141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39042" y="3600450"/>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34419" y="3757693"/>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1</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）知</a:t>
            </a:r>
            <a:endParaRPr lang="zh-CN" altLang="en-US" sz="2100" dirty="0">
              <a:latin typeface="Times New Roman" panose="02020603050405020304" pitchFamily="18" charset="0"/>
            </a:endParaRPr>
          </a:p>
        </p:txBody>
      </p:sp>
      <p:sp>
        <p:nvSpPr>
          <p:cNvPr id="8" name="矩形 7"/>
          <p:cNvSpPr/>
          <p:nvPr/>
        </p:nvSpPr>
        <p:spPr>
          <a:xfrm>
            <a:off x="534419" y="4928402"/>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2</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通过记述唐雎在国家危亡的紧急关头出使秦国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与凶暴的秦王展开面对面的斗争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终于出色地完成了使命的经过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赞美了唐雎维护国土的严正立场和不畏强暴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敢于斗争的精神</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9902"/>
            <a:ext cx="8124092"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27 </a:t>
            </a:r>
            <a:r>
              <a:rPr lang="zh-CN" altLang="en-US" sz="2100" b="1" dirty="0" smtClean="0">
                <a:latin typeface="Times New Roman" panose="02020603050405020304" pitchFamily="18" charset="0"/>
                <a:ea typeface="微软雅黑" panose="020B0503020204020204" pitchFamily="34" charset="-122"/>
              </a:rPr>
              <a:t>送</a:t>
            </a:r>
            <a:r>
              <a:rPr lang="zh-CN" altLang="en-US" sz="2100" b="1" dirty="0">
                <a:latin typeface="Times New Roman" panose="02020603050405020304" pitchFamily="18" charset="0"/>
                <a:ea typeface="微软雅黑" panose="020B0503020204020204" pitchFamily="34" charset="-122"/>
              </a:rPr>
              <a:t>东阳马生序</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1986818"/>
            <a:ext cx="812409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余幼时即</a:t>
            </a:r>
            <a:r>
              <a:rPr lang="zh-CN" altLang="en-US" sz="2100" dirty="0">
                <a:solidFill>
                  <a:srgbClr val="FF00FF"/>
                </a:solidFill>
                <a:latin typeface="Times New Roman" panose="02020603050405020304" pitchFamily="18" charset="0"/>
                <a:ea typeface="微软雅黑" panose="020B0503020204020204" pitchFamily="34" charset="-122"/>
              </a:rPr>
              <a:t>嗜</a:t>
            </a:r>
            <a:r>
              <a:rPr lang="zh-CN" altLang="en-US" sz="2100" dirty="0">
                <a:latin typeface="Times New Roman" panose="02020603050405020304" pitchFamily="18" charset="0"/>
                <a:ea typeface="微软雅黑" panose="020B0503020204020204" pitchFamily="34" charset="-122"/>
              </a:rPr>
              <a:t>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无从</a:t>
            </a:r>
            <a:r>
              <a:rPr lang="zh-CN" altLang="en-US" sz="2100" dirty="0">
                <a:solidFill>
                  <a:srgbClr val="FF00FF"/>
                </a:solidFill>
                <a:latin typeface="Times New Roman" panose="02020603050405020304" pitchFamily="18" charset="0"/>
                <a:ea typeface="微软雅黑" panose="020B0503020204020204" pitchFamily="34" charset="-122"/>
              </a:rPr>
              <a:t>致</a:t>
            </a:r>
            <a:r>
              <a:rPr lang="zh-CN" altLang="en-US" sz="2100" dirty="0">
                <a:latin typeface="Times New Roman" panose="02020603050405020304" pitchFamily="18" charset="0"/>
                <a:ea typeface="微软雅黑" panose="020B0503020204020204" pitchFamily="34" charset="-122"/>
              </a:rPr>
              <a:t>书以观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每</a:t>
            </a:r>
            <a:r>
              <a:rPr lang="zh-CN" altLang="en-US" sz="2100" dirty="0">
                <a:solidFill>
                  <a:srgbClr val="FF00FF"/>
                </a:solidFill>
                <a:latin typeface="Times New Roman" panose="02020603050405020304" pitchFamily="18" charset="0"/>
                <a:ea typeface="微软雅黑" panose="020B0503020204020204" pitchFamily="34" charset="-122"/>
              </a:rPr>
              <a:t>假借</a:t>
            </a:r>
            <a:r>
              <a:rPr lang="zh-CN" altLang="en-US" sz="2100" dirty="0">
                <a:latin typeface="Times New Roman" panose="02020603050405020304" pitchFamily="18" charset="0"/>
                <a:ea typeface="微软雅黑" panose="020B0503020204020204" pitchFamily="34" charset="-122"/>
              </a:rPr>
              <a:t>于藏书之家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弗</a:t>
            </a:r>
            <a:r>
              <a:rPr lang="zh-CN" altLang="en-US" sz="2100" dirty="0">
                <a:latin typeface="Times New Roman" panose="02020603050405020304" pitchFamily="18" charset="0"/>
                <a:ea typeface="微软雅黑" panose="020B0503020204020204" pitchFamily="34" charset="-122"/>
              </a:rPr>
              <a:t>之</a:t>
            </a:r>
            <a:r>
              <a:rPr lang="zh-CN" altLang="en-US" sz="2100" dirty="0">
                <a:solidFill>
                  <a:srgbClr val="FF00FF"/>
                </a:solidFill>
                <a:latin typeface="Times New Roman" panose="02020603050405020304" pitchFamily="18" charset="0"/>
                <a:ea typeface="微软雅黑" panose="020B0503020204020204" pitchFamily="34" charset="-122"/>
              </a:rPr>
              <a:t>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懈怠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走</a:t>
            </a:r>
            <a:r>
              <a:rPr lang="zh-CN" altLang="en-US" sz="2100" dirty="0">
                <a:latin typeface="Times New Roman" panose="02020603050405020304" pitchFamily="18" charset="0"/>
                <a:ea typeface="微软雅黑" panose="020B0503020204020204" pitchFamily="34" charset="-122"/>
              </a:rPr>
              <a:t>送之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不敢稍</a:t>
            </a:r>
            <a:r>
              <a:rPr lang="zh-CN" altLang="en-US" sz="2100" dirty="0">
                <a:solidFill>
                  <a:srgbClr val="FF00FF"/>
                </a:solidFill>
                <a:latin typeface="Times New Roman" panose="02020603050405020304" pitchFamily="18" charset="0"/>
                <a:ea typeface="微软雅黑" panose="020B0503020204020204" pitchFamily="34" charset="-122"/>
              </a:rPr>
              <a:t>逾</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超过</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8188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又患无</a:t>
            </a:r>
            <a:r>
              <a:rPr lang="zh-CN" altLang="en-US" sz="2100" dirty="0">
                <a:solidFill>
                  <a:srgbClr val="FF00FF"/>
                </a:solidFill>
                <a:latin typeface="Times New Roman" panose="02020603050405020304" pitchFamily="18" charset="0"/>
                <a:ea typeface="微软雅黑" panose="020B0503020204020204" pitchFamily="34" charset="-122"/>
              </a:rPr>
              <a:t>硕师</a:t>
            </a:r>
            <a:r>
              <a:rPr lang="zh-CN" altLang="en-US" sz="2100" dirty="0">
                <a:latin typeface="Times New Roman" panose="02020603050405020304" pitchFamily="18" charset="0"/>
                <a:ea typeface="微软雅黑" panose="020B0503020204020204" pitchFamily="34" charset="-122"/>
              </a:rPr>
              <a:t>名人与游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学问渊博的老师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尝</a:t>
            </a:r>
            <a:r>
              <a:rPr lang="zh-CN" altLang="en-US" sz="2100" dirty="0">
                <a:solidFill>
                  <a:srgbClr val="FF00FF"/>
                </a:solidFill>
                <a:latin typeface="Times New Roman" panose="02020603050405020304" pitchFamily="18" charset="0"/>
                <a:ea typeface="微软雅黑" panose="020B0503020204020204" pitchFamily="34" charset="-122"/>
              </a:rPr>
              <a:t>趋</a:t>
            </a:r>
            <a:r>
              <a:rPr lang="zh-CN" altLang="en-US" sz="2100" dirty="0">
                <a:latin typeface="Times New Roman" panose="02020603050405020304" pitchFamily="18" charset="0"/>
                <a:ea typeface="微软雅黑" panose="020B0503020204020204" pitchFamily="34" charset="-122"/>
              </a:rPr>
              <a:t>百里外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快步走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从乡之先达执经</a:t>
            </a:r>
            <a:r>
              <a:rPr lang="zh-CN" altLang="en-US" sz="2100" dirty="0">
                <a:solidFill>
                  <a:srgbClr val="FF00FF"/>
                </a:solidFill>
                <a:latin typeface="Times New Roman" panose="02020603050405020304" pitchFamily="18" charset="0"/>
                <a:ea typeface="微软雅黑" panose="020B0503020204020204" pitchFamily="34" charset="-122"/>
              </a:rPr>
              <a:t>叩问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门人弟子</a:t>
            </a:r>
            <a:r>
              <a:rPr lang="zh-CN" altLang="en-US" sz="2100" dirty="0">
                <a:solidFill>
                  <a:srgbClr val="FF00FF"/>
                </a:solidFill>
                <a:latin typeface="Times New Roman" panose="02020603050405020304" pitchFamily="18" charset="0"/>
                <a:ea typeface="微软雅黑" panose="020B0503020204020204" pitchFamily="34" charset="-122"/>
              </a:rPr>
              <a:t>填</a:t>
            </a:r>
            <a:r>
              <a:rPr lang="zh-CN" altLang="en-US" sz="2100" dirty="0">
                <a:latin typeface="Times New Roman" panose="02020603050405020304" pitchFamily="18" charset="0"/>
                <a:ea typeface="微软雅黑" panose="020B0503020204020204" pitchFamily="34" charset="-122"/>
              </a:rPr>
              <a:t>其室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挤满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未尝</a:t>
            </a:r>
            <a:r>
              <a:rPr lang="zh-CN" altLang="en-US" sz="2100" dirty="0">
                <a:solidFill>
                  <a:srgbClr val="FF00FF"/>
                </a:solidFill>
                <a:latin typeface="Times New Roman" panose="02020603050405020304" pitchFamily="18" charset="0"/>
                <a:ea typeface="微软雅黑" panose="020B0503020204020204" pitchFamily="34" charset="-122"/>
              </a:rPr>
              <a:t>稍</a:t>
            </a:r>
            <a:r>
              <a:rPr lang="zh-CN" altLang="en-US" sz="2100" dirty="0">
                <a:latin typeface="Times New Roman" panose="02020603050405020304" pitchFamily="18" charset="0"/>
                <a:ea typeface="微软雅黑" panose="020B0503020204020204" pitchFamily="34" charset="-122"/>
              </a:rPr>
              <a:t>降</a:t>
            </a:r>
            <a:r>
              <a:rPr lang="zh-CN" altLang="en-US" sz="2100" dirty="0">
                <a:solidFill>
                  <a:srgbClr val="FF00FF"/>
                </a:solidFill>
                <a:latin typeface="Times New Roman" panose="02020603050405020304" pitchFamily="18" charset="0"/>
                <a:ea typeface="微软雅黑" panose="020B0503020204020204" pitchFamily="34" charset="-122"/>
              </a:rPr>
              <a:t>辞色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略微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言辞和脸色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援</a:t>
            </a:r>
            <a:r>
              <a:rPr lang="zh-CN" altLang="en-US" sz="2100" dirty="0">
                <a:latin typeface="Times New Roman" panose="02020603050405020304" pitchFamily="18" charset="0"/>
                <a:ea typeface="微软雅黑" panose="020B0503020204020204" pitchFamily="34" charset="-122"/>
              </a:rPr>
              <a:t>疑</a:t>
            </a:r>
            <a:r>
              <a:rPr lang="zh-CN" altLang="en-US" sz="2100" dirty="0">
                <a:solidFill>
                  <a:srgbClr val="FF00FF"/>
                </a:solidFill>
                <a:latin typeface="Times New Roman" panose="02020603050405020304" pitchFamily="18" charset="0"/>
                <a:ea typeface="微软雅黑" panose="020B0503020204020204" pitchFamily="34" charset="-122"/>
              </a:rPr>
              <a:t>质</a:t>
            </a:r>
            <a:r>
              <a:rPr lang="zh-CN" altLang="en-US" sz="2100" dirty="0">
                <a:latin typeface="Times New Roman" panose="02020603050405020304" pitchFamily="18" charset="0"/>
                <a:ea typeface="微软雅黑" panose="020B0503020204020204" pitchFamily="34" charset="-122"/>
              </a:rPr>
              <a:t>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询问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或遇其</a:t>
            </a:r>
            <a:r>
              <a:rPr lang="zh-CN" altLang="en-US" sz="2100" dirty="0">
                <a:solidFill>
                  <a:srgbClr val="FF00FF"/>
                </a:solidFill>
                <a:latin typeface="Times New Roman" panose="02020603050405020304" pitchFamily="18" charset="0"/>
                <a:ea typeface="微软雅黑" panose="020B0503020204020204" pitchFamily="34" charset="-122"/>
              </a:rPr>
              <a:t>叱咄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训斥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呵责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不敢出一言以</a:t>
            </a:r>
            <a:r>
              <a:rPr lang="zh-CN" altLang="en-US" sz="2100" dirty="0">
                <a:solidFill>
                  <a:srgbClr val="FF00FF"/>
                </a:solidFill>
                <a:latin typeface="Times New Roman" panose="02020603050405020304" pitchFamily="18" charset="0"/>
                <a:ea typeface="微软雅黑" panose="020B0503020204020204" pitchFamily="34" charset="-122"/>
              </a:rPr>
              <a:t>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这里是辩解的意思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(15)</a:t>
            </a:r>
            <a:r>
              <a:rPr lang="zh-CN" altLang="en-US" sz="2100" dirty="0">
                <a:solidFill>
                  <a:srgbClr val="FF00FF"/>
                </a:solidFill>
                <a:latin typeface="Times New Roman" panose="02020603050405020304" pitchFamily="18" charset="0"/>
                <a:ea typeface="微软雅黑" panose="020B0503020204020204" pitchFamily="34" charset="-122"/>
              </a:rPr>
              <a:t>俟</a:t>
            </a:r>
            <a:r>
              <a:rPr lang="zh-CN" altLang="en-US" sz="2100" dirty="0">
                <a:latin typeface="Times New Roman" panose="02020603050405020304" pitchFamily="18" charset="0"/>
                <a:ea typeface="微软雅黑" panose="020B0503020204020204" pitchFamily="34" charset="-122"/>
              </a:rPr>
              <a:t>其欣悦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(16)</a:t>
            </a:r>
            <a:r>
              <a:rPr lang="zh-CN" altLang="en-US" sz="2100" dirty="0">
                <a:solidFill>
                  <a:srgbClr val="FF00FF"/>
                </a:solidFill>
                <a:latin typeface="Times New Roman" panose="02020603050405020304" pitchFamily="18" charset="0"/>
                <a:ea typeface="微软雅黑" panose="020B0503020204020204" pitchFamily="34" charset="-122"/>
              </a:rPr>
              <a:t>穷</a:t>
            </a:r>
            <a:r>
              <a:rPr lang="zh-CN" altLang="en-US" sz="2100" dirty="0">
                <a:latin typeface="Times New Roman" panose="02020603050405020304" pitchFamily="18" charset="0"/>
                <a:ea typeface="微软雅黑" panose="020B0503020204020204" pitchFamily="34" charset="-122"/>
              </a:rPr>
              <a:t>冬烈风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(17)</a:t>
            </a:r>
            <a:r>
              <a:rPr lang="zh-CN" altLang="en-US" sz="2100" dirty="0">
                <a:latin typeface="Times New Roman" panose="02020603050405020304" pitchFamily="18" charset="0"/>
                <a:ea typeface="微软雅黑" panose="020B0503020204020204" pitchFamily="34" charset="-122"/>
              </a:rPr>
              <a:t>足肤</a:t>
            </a:r>
            <a:r>
              <a:rPr lang="zh-CN" altLang="en-US" sz="2100" dirty="0">
                <a:solidFill>
                  <a:srgbClr val="FF00FF"/>
                </a:solidFill>
                <a:latin typeface="Times New Roman" panose="02020603050405020304" pitchFamily="18" charset="0"/>
                <a:ea typeface="微软雅黑" panose="020B0503020204020204" pitchFamily="34" charset="-122"/>
              </a:rPr>
              <a:t>皲裂</a:t>
            </a:r>
            <a:r>
              <a:rPr lang="zh-CN" altLang="en-US" sz="2100" dirty="0">
                <a:latin typeface="Times New Roman" panose="02020603050405020304" pitchFamily="18" charset="0"/>
                <a:ea typeface="微软雅黑" panose="020B0503020204020204" pitchFamily="34" charset="-122"/>
              </a:rPr>
              <a:t>而不知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皮肤因寒冷干燥而开裂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(18)</a:t>
            </a:r>
            <a:r>
              <a:rPr lang="zh-CN" altLang="en-US" sz="2100" dirty="0">
                <a:latin typeface="Times New Roman" panose="02020603050405020304" pitchFamily="18" charset="0"/>
                <a:ea typeface="微软雅黑" panose="020B0503020204020204" pitchFamily="34" charset="-122"/>
              </a:rPr>
              <a:t>至</a:t>
            </a:r>
            <a:r>
              <a:rPr lang="zh-CN" altLang="en-US" sz="2100" dirty="0">
                <a:solidFill>
                  <a:srgbClr val="FF00FF"/>
                </a:solidFill>
                <a:latin typeface="Times New Roman" panose="02020603050405020304" pitchFamily="18" charset="0"/>
                <a:ea typeface="微软雅黑" panose="020B0503020204020204" pitchFamily="34" charset="-122"/>
              </a:rPr>
              <a:t>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这里指客舍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(19)</a:t>
            </a:r>
            <a:r>
              <a:rPr lang="zh-CN" altLang="en-US" sz="2100" dirty="0">
                <a:solidFill>
                  <a:srgbClr val="FF00FF"/>
                </a:solidFill>
                <a:latin typeface="Times New Roman" panose="02020603050405020304" pitchFamily="18" charset="0"/>
                <a:ea typeface="微软雅黑" panose="020B0503020204020204" pitchFamily="34" charset="-122"/>
              </a:rPr>
              <a:t>媵人</a:t>
            </a:r>
            <a:r>
              <a:rPr lang="zh-CN" altLang="en-US" sz="2100" dirty="0">
                <a:latin typeface="Times New Roman" panose="02020603050405020304" pitchFamily="18" charset="0"/>
                <a:ea typeface="微软雅黑" panose="020B0503020204020204" pitchFamily="34" charset="-122"/>
              </a:rPr>
              <a:t>持</a:t>
            </a:r>
            <a:r>
              <a:rPr lang="zh-CN" altLang="en-US" sz="2100" dirty="0">
                <a:solidFill>
                  <a:srgbClr val="FF00FF"/>
                </a:solidFill>
                <a:latin typeface="Times New Roman" panose="02020603050405020304" pitchFamily="18" charset="0"/>
                <a:ea typeface="微软雅黑" panose="020B0503020204020204" pitchFamily="34" charset="-122"/>
              </a:rPr>
              <a:t>汤</a:t>
            </a:r>
            <a:r>
              <a:rPr lang="zh-CN" altLang="en-US" sz="2100" dirty="0">
                <a:latin typeface="Times New Roman" panose="02020603050405020304" pitchFamily="18" charset="0"/>
                <a:ea typeface="微软雅黑" panose="020B0503020204020204" pitchFamily="34" charset="-122"/>
              </a:rPr>
              <a:t>沃灌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侍婢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这里指旅舍中的仆役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久而乃</a:t>
            </a:r>
            <a:r>
              <a:rPr lang="zh-CN" altLang="en-US" sz="2100" dirty="0">
                <a:solidFill>
                  <a:srgbClr val="FF00FF"/>
                </a:solidFill>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(21)</a:t>
            </a:r>
            <a:r>
              <a:rPr lang="zh-CN" altLang="en-US" sz="2100" dirty="0">
                <a:latin typeface="Times New Roman" panose="02020603050405020304" pitchFamily="18" charset="0"/>
                <a:ea typeface="微软雅黑" panose="020B0503020204020204" pitchFamily="34" charset="-122"/>
              </a:rPr>
              <a:t>寓</a:t>
            </a:r>
            <a:r>
              <a:rPr lang="zh-CN" altLang="en-US" sz="2100" dirty="0">
                <a:solidFill>
                  <a:srgbClr val="FF00FF"/>
                </a:solidFill>
                <a:latin typeface="Times New Roman" panose="02020603050405020304" pitchFamily="18" charset="0"/>
                <a:ea typeface="微软雅黑" panose="020B0503020204020204" pitchFamily="34" charset="-122"/>
              </a:rPr>
              <a:t>逆旅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主人日再</a:t>
            </a:r>
            <a:r>
              <a:rPr lang="zh-CN" altLang="en-US" sz="2100" dirty="0">
                <a:solidFill>
                  <a:srgbClr val="FF00FF"/>
                </a:solidFill>
                <a:latin typeface="Times New Roman" panose="02020603050405020304" pitchFamily="18" charset="0"/>
                <a:ea typeface="微软雅黑" panose="020B0503020204020204" pitchFamily="34" charset="-122"/>
              </a:rPr>
              <a:t>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旅店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供养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(22)</a:t>
            </a:r>
            <a:r>
              <a:rPr lang="zh-CN" altLang="en-US" sz="2100" dirty="0">
                <a:latin typeface="Times New Roman" panose="02020603050405020304" pitchFamily="18" charset="0"/>
                <a:ea typeface="微软雅黑" panose="020B0503020204020204" pitchFamily="34" charset="-122"/>
              </a:rPr>
              <a:t>戴朱</a:t>
            </a:r>
            <a:r>
              <a:rPr lang="zh-CN" altLang="en-US" sz="2100" dirty="0">
                <a:solidFill>
                  <a:srgbClr val="FF00FF"/>
                </a:solidFill>
                <a:latin typeface="Times New Roman" panose="02020603050405020304" pitchFamily="18" charset="0"/>
                <a:ea typeface="微软雅黑" panose="020B0503020204020204" pitchFamily="34" charset="-122"/>
              </a:rPr>
              <a:t>缨</a:t>
            </a:r>
            <a:r>
              <a:rPr lang="zh-CN" altLang="en-US" sz="2100" dirty="0">
                <a:latin typeface="Times New Roman" panose="02020603050405020304" pitchFamily="18" charset="0"/>
                <a:ea typeface="微软雅黑" panose="020B0503020204020204" pitchFamily="34" charset="-122"/>
              </a:rPr>
              <a:t>宝饰之帽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系帽的带子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(23)</a:t>
            </a:r>
            <a:r>
              <a:rPr lang="zh-CN" altLang="en-US" sz="2100" dirty="0">
                <a:latin typeface="Times New Roman" panose="02020603050405020304" pitchFamily="18" charset="0"/>
                <a:ea typeface="微软雅黑" panose="020B0503020204020204" pitchFamily="34" charset="-122"/>
              </a:rPr>
              <a:t>右备容</a:t>
            </a:r>
            <a:r>
              <a:rPr lang="zh-CN" altLang="en-US" sz="2100" dirty="0">
                <a:solidFill>
                  <a:srgbClr val="FF00FF"/>
                </a:solidFill>
                <a:latin typeface="Times New Roman" panose="02020603050405020304" pitchFamily="18" charset="0"/>
                <a:ea typeface="微软雅黑" panose="020B0503020204020204" pitchFamily="34" charset="-122"/>
              </a:rPr>
              <a:t>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香气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(24)</a:t>
            </a:r>
            <a:r>
              <a:rPr lang="zh-CN" altLang="en-US" sz="2100" dirty="0">
                <a:solidFill>
                  <a:srgbClr val="FF00FF"/>
                </a:solidFill>
                <a:latin typeface="Times New Roman" panose="02020603050405020304" pitchFamily="18" charset="0"/>
                <a:ea typeface="微软雅黑" panose="020B0503020204020204" pitchFamily="34" charset="-122"/>
              </a:rPr>
              <a:t>烨然</a:t>
            </a:r>
            <a:r>
              <a:rPr lang="zh-CN" altLang="en-US" sz="2100" dirty="0">
                <a:latin typeface="Times New Roman" panose="02020603050405020304" pitchFamily="18" charset="0"/>
                <a:ea typeface="微软雅黑" panose="020B0503020204020204" pitchFamily="34" charset="-122"/>
              </a:rPr>
              <a:t>若神人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光彩照人的</a:t>
            </a:r>
            <a:r>
              <a:rPr lang="zh-CN" altLang="en-US" sz="2100" dirty="0" smtClean="0">
                <a:latin typeface="Times New Roman" panose="02020603050405020304" pitchFamily="18" charset="0"/>
                <a:ea typeface="微软雅黑" panose="020B0503020204020204" pitchFamily="34" charset="-122"/>
              </a:rPr>
              <a:t>样子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135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(25)</a:t>
            </a:r>
            <a:r>
              <a:rPr lang="zh-CN" altLang="en-US" sz="2100" dirty="0">
                <a:latin typeface="Times New Roman" panose="02020603050405020304" pitchFamily="18" charset="0"/>
                <a:ea typeface="微软雅黑" panose="020B0503020204020204" pitchFamily="34" charset="-122"/>
              </a:rPr>
              <a:t>余则</a:t>
            </a:r>
            <a:r>
              <a:rPr lang="zh-CN" altLang="en-US" sz="2100" dirty="0">
                <a:solidFill>
                  <a:srgbClr val="FF00FF"/>
                </a:solidFill>
                <a:latin typeface="Times New Roman" panose="02020603050405020304" pitchFamily="18" charset="0"/>
                <a:ea typeface="微软雅黑" panose="020B0503020204020204" pitchFamily="34" charset="-122"/>
              </a:rPr>
              <a:t>缊</a:t>
            </a:r>
            <a:r>
              <a:rPr lang="zh-CN" altLang="en-US" sz="2100" dirty="0">
                <a:latin typeface="Times New Roman" panose="02020603050405020304" pitchFamily="18" charset="0"/>
                <a:ea typeface="微软雅黑" panose="020B0503020204020204" pitchFamily="34" charset="-122"/>
              </a:rPr>
              <a:t>袍</a:t>
            </a:r>
            <a:r>
              <a:rPr lang="zh-CN" altLang="en-US" sz="2100" dirty="0">
                <a:solidFill>
                  <a:srgbClr val="FF00FF"/>
                </a:solidFill>
                <a:latin typeface="Times New Roman" panose="02020603050405020304" pitchFamily="18" charset="0"/>
                <a:ea typeface="微软雅黑" panose="020B0503020204020204" pitchFamily="34" charset="-122"/>
              </a:rPr>
              <a:t>敝</a:t>
            </a:r>
            <a:r>
              <a:rPr lang="zh-CN" altLang="en-US" sz="2100" dirty="0">
                <a:latin typeface="Times New Roman" panose="02020603050405020304" pitchFamily="18" charset="0"/>
                <a:ea typeface="微软雅黑" panose="020B0503020204020204" pitchFamily="34" charset="-122"/>
              </a:rPr>
              <a:t>衣处其间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乱麻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(26)</a:t>
            </a:r>
            <a:r>
              <a:rPr lang="zh-CN" altLang="en-US" sz="2100" dirty="0">
                <a:latin typeface="Times New Roman" panose="02020603050405020304" pitchFamily="18" charset="0"/>
                <a:ea typeface="微软雅黑" panose="020B0503020204020204" pitchFamily="34" charset="-122"/>
              </a:rPr>
              <a:t>略无</a:t>
            </a:r>
            <a:r>
              <a:rPr lang="zh-CN" altLang="en-US" sz="2100" dirty="0">
                <a:solidFill>
                  <a:srgbClr val="FF00FF"/>
                </a:solidFill>
                <a:latin typeface="Times New Roman" panose="02020603050405020304" pitchFamily="18" charset="0"/>
                <a:ea typeface="微软雅黑" panose="020B0503020204020204" pitchFamily="34" charset="-122"/>
              </a:rPr>
              <a:t>慕艳</a:t>
            </a:r>
            <a:r>
              <a:rPr lang="zh-CN" altLang="en-US" sz="2100" dirty="0">
                <a:latin typeface="Times New Roman" panose="02020603050405020304" pitchFamily="18" charset="0"/>
                <a:ea typeface="微软雅黑" panose="020B0503020204020204" pitchFamily="34" charset="-122"/>
              </a:rPr>
              <a:t>意</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羡慕</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(27)</a:t>
            </a:r>
            <a:r>
              <a:rPr lang="zh-CN" altLang="en-US" sz="2100" dirty="0">
                <a:latin typeface="Times New Roman" panose="02020603050405020304" pitchFamily="18" charset="0"/>
                <a:ea typeface="微软雅黑" panose="020B0503020204020204" pitchFamily="34" charset="-122"/>
              </a:rPr>
              <a:t>独幸</a:t>
            </a:r>
            <a:r>
              <a:rPr lang="zh-CN" altLang="en-US" sz="2100" dirty="0">
                <a:solidFill>
                  <a:srgbClr val="FF00FF"/>
                </a:solidFill>
                <a:latin typeface="Times New Roman" panose="02020603050405020304" pitchFamily="18" charset="0"/>
                <a:ea typeface="微软雅黑" panose="020B0503020204020204" pitchFamily="34" charset="-122"/>
              </a:rPr>
              <a:t>预君子</a:t>
            </a:r>
            <a:r>
              <a:rPr lang="zh-CN" altLang="en-US" sz="2100" dirty="0">
                <a:latin typeface="Times New Roman" panose="02020603050405020304" pitchFamily="18" charset="0"/>
                <a:ea typeface="微软雅黑" panose="020B0503020204020204" pitchFamily="34" charset="-122"/>
              </a:rPr>
              <a:t>之列预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参与君子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这里指有官位的人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(28)</a:t>
            </a:r>
            <a:r>
              <a:rPr lang="zh-CN" altLang="en-US" sz="2100" dirty="0">
                <a:latin typeface="Times New Roman" panose="02020603050405020304" pitchFamily="18" charset="0"/>
                <a:ea typeface="微软雅黑" panose="020B0503020204020204" pitchFamily="34" charset="-122"/>
              </a:rPr>
              <a:t>而承天子之</a:t>
            </a:r>
            <a:r>
              <a:rPr lang="zh-CN" altLang="en-US" sz="2100" dirty="0">
                <a:solidFill>
                  <a:srgbClr val="FF00FF"/>
                </a:solidFill>
                <a:latin typeface="Times New Roman" panose="02020603050405020304" pitchFamily="18" charset="0"/>
                <a:ea typeface="微软雅黑" panose="020B0503020204020204" pitchFamily="34" charset="-122"/>
              </a:rPr>
              <a:t>宠光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恩宠光耀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(29)</a:t>
            </a:r>
            <a:r>
              <a:rPr lang="zh-CN" altLang="en-US" sz="2100" dirty="0">
                <a:solidFill>
                  <a:srgbClr val="FF00FF"/>
                </a:solidFill>
                <a:latin typeface="Times New Roman" panose="02020603050405020304" pitchFamily="18" charset="0"/>
                <a:ea typeface="微软雅黑" panose="020B0503020204020204" pitchFamily="34" charset="-122"/>
              </a:rPr>
              <a:t>缀</a:t>
            </a:r>
            <a:r>
              <a:rPr lang="zh-CN" altLang="en-US" sz="2100" dirty="0">
                <a:latin typeface="Times New Roman" panose="02020603050405020304" pitchFamily="18" charset="0"/>
                <a:ea typeface="微软雅黑" panose="020B0503020204020204" pitchFamily="34" charset="-122"/>
              </a:rPr>
              <a:t>公卿之后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跟随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(30)</a:t>
            </a:r>
            <a:r>
              <a:rPr lang="zh-CN" altLang="en-US" sz="2100" dirty="0">
                <a:solidFill>
                  <a:srgbClr val="FF00FF"/>
                </a:solidFill>
                <a:latin typeface="Times New Roman" panose="02020603050405020304" pitchFamily="18" charset="0"/>
                <a:ea typeface="微软雅黑" panose="020B0503020204020204" pitchFamily="34" charset="-122"/>
              </a:rPr>
              <a:t>县官</a:t>
            </a:r>
            <a:r>
              <a:rPr lang="zh-CN" altLang="en-US" sz="2100" dirty="0">
                <a:latin typeface="Times New Roman" panose="02020603050405020304" pitchFamily="18" charset="0"/>
                <a:ea typeface="微软雅黑" panose="020B0503020204020204" pitchFamily="34" charset="-122"/>
              </a:rPr>
              <a:t>日有</a:t>
            </a:r>
            <a:r>
              <a:rPr lang="zh-CN" altLang="en-US" sz="2100" dirty="0">
                <a:solidFill>
                  <a:srgbClr val="FF00FF"/>
                </a:solidFill>
                <a:latin typeface="Times New Roman" panose="02020603050405020304" pitchFamily="18" charset="0"/>
                <a:ea typeface="微软雅黑" panose="020B0503020204020204" pitchFamily="34" charset="-122"/>
              </a:rPr>
              <a:t>廪稍</a:t>
            </a:r>
            <a:r>
              <a:rPr lang="zh-CN" altLang="en-US" sz="2100" dirty="0">
                <a:latin typeface="Times New Roman" panose="02020603050405020304" pitchFamily="18" charset="0"/>
                <a:ea typeface="微软雅黑" panose="020B0503020204020204" pitchFamily="34" charset="-122"/>
              </a:rPr>
              <a:t>之供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这里指朝廷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公家按时供给的粮食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(31)</a:t>
            </a:r>
            <a:r>
              <a:rPr lang="zh-CN" altLang="en-US" sz="2100" dirty="0">
                <a:latin typeface="Times New Roman" panose="02020603050405020304" pitchFamily="18" charset="0"/>
                <a:ea typeface="微软雅黑" panose="020B0503020204020204" pitchFamily="34" charset="-122"/>
              </a:rPr>
              <a:t>父母岁有</a:t>
            </a:r>
            <a:r>
              <a:rPr lang="zh-CN" altLang="en-US" sz="2100" dirty="0">
                <a:solidFill>
                  <a:srgbClr val="FF00FF"/>
                </a:solidFill>
                <a:latin typeface="Times New Roman" panose="02020603050405020304" pitchFamily="18" charset="0"/>
                <a:ea typeface="微软雅黑" panose="020B0503020204020204" pitchFamily="34" charset="-122"/>
              </a:rPr>
              <a:t>裘葛</a:t>
            </a:r>
            <a:r>
              <a:rPr lang="zh-CN" altLang="en-US" sz="2100" dirty="0">
                <a:latin typeface="Times New Roman" panose="02020603050405020304" pitchFamily="18" charset="0"/>
                <a:ea typeface="微软雅黑" panose="020B0503020204020204" pitchFamily="34" charset="-122"/>
              </a:rPr>
              <a:t>之</a:t>
            </a:r>
            <a:r>
              <a:rPr lang="zh-CN" altLang="en-US" sz="2100" dirty="0">
                <a:solidFill>
                  <a:srgbClr val="FF00FF"/>
                </a:solidFill>
                <a:latin typeface="Times New Roman" panose="02020603050405020304" pitchFamily="18" charset="0"/>
                <a:ea typeface="微软雅黑" panose="020B0503020204020204" pitchFamily="34" charset="-122"/>
              </a:rPr>
              <a:t>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冬天的皮衣和夏天的葛衣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赠送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(32)</a:t>
            </a:r>
            <a:r>
              <a:rPr lang="zh-CN" altLang="en-US" sz="2100" dirty="0">
                <a:latin typeface="Times New Roman" panose="02020603050405020304" pitchFamily="18" charset="0"/>
                <a:ea typeface="微软雅黑" panose="020B0503020204020204" pitchFamily="34" charset="-122"/>
              </a:rPr>
              <a:t>无冻</a:t>
            </a:r>
            <a:r>
              <a:rPr lang="zh-CN" altLang="en-US" sz="2100" dirty="0">
                <a:solidFill>
                  <a:srgbClr val="FF00FF"/>
                </a:solidFill>
                <a:latin typeface="Times New Roman" panose="02020603050405020304" pitchFamily="18" charset="0"/>
                <a:ea typeface="微软雅黑" panose="020B0503020204020204" pitchFamily="34" charset="-122"/>
              </a:rPr>
              <a:t>馁</a:t>
            </a:r>
            <a:r>
              <a:rPr lang="zh-CN" altLang="en-US" sz="2100" dirty="0">
                <a:latin typeface="Times New Roman" panose="02020603050405020304" pitchFamily="18" charset="0"/>
                <a:ea typeface="微软雅黑" panose="020B0503020204020204" pitchFamily="34" charset="-122"/>
              </a:rPr>
              <a:t>之患矣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饥饿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(33)</a:t>
            </a:r>
            <a:r>
              <a:rPr lang="zh-CN" altLang="en-US" sz="2100" dirty="0">
                <a:latin typeface="Times New Roman" panose="02020603050405020304" pitchFamily="18" charset="0"/>
                <a:ea typeface="微软雅黑" panose="020B0503020204020204" pitchFamily="34" charset="-122"/>
              </a:rPr>
              <a:t>假</a:t>
            </a:r>
            <a:r>
              <a:rPr lang="zh-CN" altLang="en-US" sz="2100" dirty="0">
                <a:solidFill>
                  <a:srgbClr val="FF00FF"/>
                </a:solidFill>
                <a:latin typeface="Times New Roman" panose="02020603050405020304" pitchFamily="18" charset="0"/>
                <a:ea typeface="微软雅黑" panose="020B0503020204020204" pitchFamily="34" charset="-122"/>
              </a:rPr>
              <a:t>诸</a:t>
            </a:r>
            <a:r>
              <a:rPr lang="zh-CN" altLang="en-US" sz="2100" dirty="0">
                <a:latin typeface="Times New Roman" panose="02020603050405020304" pitchFamily="18" charset="0"/>
                <a:ea typeface="微软雅黑" panose="020B0503020204020204" pitchFamily="34" charset="-122"/>
              </a:rPr>
              <a:t>人而后见也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相当于</a:t>
            </a:r>
            <a:r>
              <a:rPr lang="zh-CN" altLang="en-US" sz="2100" dirty="0" smtClean="0">
                <a:latin typeface="Times New Roman" panose="02020603050405020304" pitchFamily="18" charset="0"/>
                <a:ea typeface="微软雅黑" panose="020B0503020204020204" pitchFamily="34" charset="-122"/>
              </a:rPr>
              <a:t>“之于”</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1354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(34)</a:t>
            </a:r>
            <a:r>
              <a:rPr lang="zh-CN" altLang="en-US" sz="2100" dirty="0">
                <a:solidFill>
                  <a:srgbClr val="FF00FF"/>
                </a:solidFill>
                <a:latin typeface="Times New Roman" panose="02020603050405020304" pitchFamily="18" charset="0"/>
                <a:ea typeface="微软雅黑" panose="020B0503020204020204" pitchFamily="34" charset="-122"/>
              </a:rPr>
              <a:t>流辈</a:t>
            </a:r>
            <a:r>
              <a:rPr lang="zh-CN" altLang="en-US" sz="2100" dirty="0">
                <a:latin typeface="Times New Roman" panose="02020603050405020304" pitchFamily="18" charset="0"/>
                <a:ea typeface="微软雅黑" panose="020B0503020204020204" pitchFamily="34" charset="-122"/>
              </a:rPr>
              <a:t>甚称其贤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(35)</a:t>
            </a:r>
            <a:r>
              <a:rPr lang="zh-CN" altLang="en-US" sz="2100" dirty="0">
                <a:latin typeface="Times New Roman" panose="02020603050405020304" pitchFamily="18" charset="0"/>
                <a:ea typeface="微软雅黑" panose="020B0503020204020204" pitchFamily="34" charset="-122"/>
              </a:rPr>
              <a:t>生以乡人子</a:t>
            </a:r>
            <a:r>
              <a:rPr lang="zh-CN" altLang="en-US" sz="2100" dirty="0">
                <a:solidFill>
                  <a:srgbClr val="FF00FF"/>
                </a:solidFill>
                <a:latin typeface="Times New Roman" panose="02020603050405020304" pitchFamily="18" charset="0"/>
                <a:ea typeface="微软雅黑" panose="020B0503020204020204" pitchFamily="34" charset="-122"/>
              </a:rPr>
              <a:t>谒</a:t>
            </a:r>
            <a:r>
              <a:rPr lang="zh-CN" altLang="en-US" sz="2100" dirty="0">
                <a:latin typeface="Times New Roman" panose="02020603050405020304" pitchFamily="18" charset="0"/>
                <a:ea typeface="微软雅黑" panose="020B0503020204020204" pitchFamily="34" charset="-122"/>
              </a:rPr>
              <a:t>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拜见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(36)</a:t>
            </a:r>
            <a:r>
              <a:rPr lang="zh-CN" altLang="en-US" sz="2100" dirty="0">
                <a:latin typeface="Times New Roman" panose="02020603050405020304" pitchFamily="18" charset="0"/>
                <a:ea typeface="微软雅黑" panose="020B0503020204020204" pitchFamily="34" charset="-122"/>
              </a:rPr>
              <a:t>撰长书以为</a:t>
            </a:r>
            <a:r>
              <a:rPr lang="zh-CN" altLang="en-US" sz="2100" dirty="0">
                <a:solidFill>
                  <a:srgbClr val="FF00FF"/>
                </a:solidFill>
                <a:latin typeface="Times New Roman" panose="02020603050405020304" pitchFamily="18" charset="0"/>
                <a:ea typeface="微软雅黑" panose="020B0503020204020204" pitchFamily="34" charset="-122"/>
              </a:rPr>
              <a:t>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初次进见尊者时所持的礼物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(37)</a:t>
            </a:r>
            <a:r>
              <a:rPr lang="zh-CN" altLang="en-US" sz="2100" dirty="0">
                <a:solidFill>
                  <a:srgbClr val="FF00FF"/>
                </a:solidFill>
                <a:latin typeface="Times New Roman" panose="02020603050405020304" pitchFamily="18" charset="0"/>
                <a:ea typeface="微软雅黑" panose="020B0503020204020204" pitchFamily="34" charset="-122"/>
              </a:rPr>
              <a:t>诋</a:t>
            </a:r>
            <a:r>
              <a:rPr lang="zh-CN" altLang="en-US" sz="2100" dirty="0">
                <a:latin typeface="Times New Roman" panose="02020603050405020304" pitchFamily="18" charset="0"/>
                <a:ea typeface="微软雅黑" panose="020B0503020204020204" pitchFamily="34" charset="-122"/>
              </a:rPr>
              <a:t>我夸际遇之盛而骄乡人者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诋毁</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毁谤</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）四</a:t>
            </a:r>
            <a:r>
              <a:rPr lang="zh-CN" altLang="en-US" sz="2100" dirty="0">
                <a:solidFill>
                  <a:srgbClr val="FF00FF"/>
                </a:solidFill>
                <a:latin typeface="Times New Roman" panose="02020603050405020304" pitchFamily="18" charset="0"/>
                <a:ea typeface="微软雅黑" panose="020B0503020204020204" pitchFamily="34" charset="-122"/>
              </a:rPr>
              <a:t>支</a:t>
            </a:r>
            <a:r>
              <a:rPr lang="zh-CN" altLang="en-US" sz="2100" dirty="0">
                <a:latin typeface="Times New Roman" panose="02020603050405020304" pitchFamily="18" charset="0"/>
                <a:ea typeface="微软雅黑" panose="020B0503020204020204" pitchFamily="34" charset="-122"/>
              </a:rPr>
              <a:t>僵劲不能动：</a:t>
            </a:r>
            <a:r>
              <a:rPr lang="zh-CN" altLang="en-US" sz="2100" u="sng" dirty="0">
                <a:latin typeface="Times New Roman" panose="02020603050405020304" pitchFamily="18" charset="0"/>
                <a:ea typeface="微软雅黑" panose="020B0503020204020204" pitchFamily="34" charset="-122"/>
              </a:rPr>
              <a:t>“支”</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“肢”</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肢体</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）同舍生皆</a:t>
            </a:r>
            <a:r>
              <a:rPr lang="zh-CN" altLang="en-US" sz="2100" dirty="0">
                <a:solidFill>
                  <a:srgbClr val="FF00FF"/>
                </a:solidFill>
                <a:latin typeface="Times New Roman" panose="02020603050405020304" pitchFamily="18" charset="0"/>
                <a:ea typeface="微软雅黑" panose="020B0503020204020204" pitchFamily="34" charset="-122"/>
              </a:rPr>
              <a:t>被</a:t>
            </a:r>
            <a:r>
              <a:rPr lang="zh-CN" altLang="en-US" sz="2100" dirty="0">
                <a:latin typeface="Times New Roman" panose="02020603050405020304" pitchFamily="18" charset="0"/>
                <a:ea typeface="微软雅黑" panose="020B0503020204020204" pitchFamily="34" charset="-122"/>
              </a:rPr>
              <a:t>绮绣：</a:t>
            </a:r>
            <a:r>
              <a:rPr lang="zh-CN" altLang="en-US" sz="2100" u="sng" dirty="0">
                <a:latin typeface="Times New Roman" panose="02020603050405020304" pitchFamily="18" charset="0"/>
                <a:ea typeface="微软雅黑" panose="020B0503020204020204" pitchFamily="34" charset="-122"/>
              </a:rPr>
              <a:t>“被”</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“披”</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穿</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）与之论</a:t>
            </a:r>
            <a:r>
              <a:rPr lang="zh-CN" altLang="en-US" sz="2100" dirty="0">
                <a:solidFill>
                  <a:srgbClr val="FF00FF"/>
                </a:solidFill>
                <a:latin typeface="Times New Roman" panose="02020603050405020304" pitchFamily="18" charset="0"/>
                <a:ea typeface="微软雅黑" panose="020B0503020204020204" pitchFamily="34" charset="-122"/>
              </a:rPr>
              <a:t>辨</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“辨”</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“辩”</a:t>
            </a:r>
            <a:r>
              <a:rPr lang="zh-CN" altLang="en-US" sz="2100" dirty="0">
                <a:latin typeface="Times New Roman" panose="02020603050405020304" pitchFamily="18" charset="0"/>
                <a:ea typeface="微软雅黑" panose="020B0503020204020204" pitchFamily="34" charset="-122"/>
              </a:rPr>
              <a:t>，</a:t>
            </a:r>
            <a:r>
              <a:rPr lang="zh-CN" altLang="en-US" sz="2100" u="sng" dirty="0" smtClean="0">
                <a:latin typeface="Times New Roman" panose="02020603050405020304" pitchFamily="18" charset="0"/>
                <a:ea typeface="微软雅黑" panose="020B0503020204020204" pitchFamily="34" charset="-122"/>
              </a:rPr>
              <a:t>辩驳</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09166"/>
            <a:ext cx="8106662" cy="5042535"/>
          </a:xfrm>
          <a:prstGeom prst="rect">
            <a:avLst/>
          </a:prstGeom>
        </p:spPr>
        <p:txBody>
          <a:bodyPr wrap="square">
            <a:spAutoFit/>
          </a:bodyPr>
          <a:lstStyle/>
          <a:p>
            <a:pPr>
              <a:lnSpc>
                <a:spcPct val="150000"/>
              </a:lnSpc>
            </a:pPr>
            <a:r>
              <a:rPr lang="en-US" altLang="zh-CN" sz="1950" b="1" dirty="0">
                <a:latin typeface="Times New Roman" panose="02020603050405020304" pitchFamily="18" charset="0"/>
                <a:ea typeface="微软雅黑" panose="020B0503020204020204" pitchFamily="34" charset="-122"/>
              </a:rPr>
              <a:t>3.</a:t>
            </a:r>
            <a:r>
              <a:rPr lang="zh-CN" altLang="en-US" sz="1950" b="1" dirty="0">
                <a:latin typeface="Times New Roman" panose="02020603050405020304" pitchFamily="18" charset="0"/>
                <a:ea typeface="微软雅黑" panose="020B0503020204020204" pitchFamily="34" charset="-122"/>
              </a:rPr>
              <a:t>一词多义</a:t>
            </a:r>
            <a:endParaRPr lang="zh-CN" altLang="en-US" sz="1950" b="1"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色愈恭，礼愈</a:t>
            </a:r>
            <a:r>
              <a:rPr lang="zh-CN" altLang="en-US" sz="1950" dirty="0">
                <a:solidFill>
                  <a:srgbClr val="FF00FF"/>
                </a:solidFill>
                <a:latin typeface="Times New Roman" panose="02020603050405020304" pitchFamily="18" charset="0"/>
                <a:ea typeface="微软雅黑" panose="020B0503020204020204" pitchFamily="34" charset="-122"/>
              </a:rPr>
              <a:t>至</a:t>
            </a:r>
            <a:r>
              <a:rPr lang="zh-CN" altLang="en-US" sz="1950" dirty="0">
                <a:latin typeface="Times New Roman" panose="02020603050405020304" pitchFamily="18" charset="0"/>
                <a:ea typeface="微软雅黑" panose="020B0503020204020204" pitchFamily="34" charset="-122"/>
              </a:rPr>
              <a:t>：形容词，周到</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solidFill>
                  <a:srgbClr val="FF00FF"/>
                </a:solidFill>
                <a:latin typeface="Times New Roman" panose="02020603050405020304" pitchFamily="18" charset="0"/>
                <a:ea typeface="微软雅黑" panose="020B0503020204020204" pitchFamily="34" charset="-122"/>
              </a:rPr>
              <a:t>至</a:t>
            </a:r>
            <a:r>
              <a:rPr lang="zh-CN" altLang="en-US" sz="1950" dirty="0">
                <a:latin typeface="Times New Roman" panose="02020603050405020304" pitchFamily="18" charset="0"/>
                <a:ea typeface="微软雅黑" panose="020B0503020204020204" pitchFamily="34" charset="-122"/>
              </a:rPr>
              <a:t>舍，四支僵劲不能动：动词，到达</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弗</a:t>
            </a:r>
            <a:r>
              <a:rPr lang="zh-CN" altLang="en-US" sz="1950" dirty="0">
                <a:solidFill>
                  <a:srgbClr val="FF00FF"/>
                </a:solidFill>
                <a:latin typeface="Times New Roman" panose="02020603050405020304" pitchFamily="18" charset="0"/>
                <a:ea typeface="微软雅黑" panose="020B0503020204020204" pitchFamily="34" charset="-122"/>
              </a:rPr>
              <a:t>之</a:t>
            </a:r>
            <a:r>
              <a:rPr lang="zh-CN" altLang="en-US" sz="1950" dirty="0">
                <a:latin typeface="Times New Roman" panose="02020603050405020304" pitchFamily="18" charset="0"/>
                <a:ea typeface="微软雅黑" panose="020B0503020204020204" pitchFamily="34" charset="-122"/>
              </a:rPr>
              <a:t>怠：代词，代抄录书</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益慕圣贤</a:t>
            </a:r>
            <a:r>
              <a:rPr lang="zh-CN" altLang="en-US" sz="1950" dirty="0">
                <a:solidFill>
                  <a:srgbClr val="FF00FF"/>
                </a:solidFill>
                <a:latin typeface="Times New Roman" panose="02020603050405020304" pitchFamily="18" charset="0"/>
                <a:ea typeface="微软雅黑" panose="020B0503020204020204" pitchFamily="34" charset="-122"/>
              </a:rPr>
              <a:t>之</a:t>
            </a:r>
            <a:r>
              <a:rPr lang="zh-CN" altLang="en-US" sz="1950" dirty="0">
                <a:latin typeface="Times New Roman" panose="02020603050405020304" pitchFamily="18" charset="0"/>
                <a:ea typeface="微软雅黑" panose="020B0503020204020204" pitchFamily="34" charset="-122"/>
              </a:rPr>
              <a:t>道：结构助词，的</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当余</a:t>
            </a:r>
            <a:r>
              <a:rPr lang="zh-CN" altLang="en-US" sz="1950" dirty="0">
                <a:solidFill>
                  <a:srgbClr val="FF00FF"/>
                </a:solidFill>
                <a:latin typeface="Times New Roman" panose="02020603050405020304" pitchFamily="18" charset="0"/>
                <a:ea typeface="微软雅黑" panose="020B0503020204020204" pitchFamily="34" charset="-122"/>
              </a:rPr>
              <a:t>之</a:t>
            </a:r>
            <a:r>
              <a:rPr lang="zh-CN" altLang="en-US" sz="1950" dirty="0">
                <a:latin typeface="Times New Roman" panose="02020603050405020304" pitchFamily="18" charset="0"/>
                <a:ea typeface="微软雅黑" panose="020B0503020204020204" pitchFamily="34" charset="-122"/>
              </a:rPr>
              <a:t>从师也：用于主谓之间，取消句子的独立性，不译</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无从致书</a:t>
            </a:r>
            <a:r>
              <a:rPr lang="zh-CN" altLang="en-US" sz="1950" dirty="0">
                <a:solidFill>
                  <a:srgbClr val="FF00FF"/>
                </a:solidFill>
                <a:latin typeface="Times New Roman" panose="02020603050405020304" pitchFamily="18" charset="0"/>
                <a:ea typeface="微软雅黑" panose="020B0503020204020204" pitchFamily="34" charset="-122"/>
              </a:rPr>
              <a:t>以</a:t>
            </a:r>
            <a:r>
              <a:rPr lang="zh-CN" altLang="en-US" sz="1950" dirty="0">
                <a:latin typeface="Times New Roman" panose="02020603050405020304" pitchFamily="18" charset="0"/>
                <a:ea typeface="微软雅黑" panose="020B0503020204020204" pitchFamily="34" charset="-122"/>
              </a:rPr>
              <a:t>观：连词，来</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solidFill>
                  <a:srgbClr val="FF00FF"/>
                </a:solidFill>
                <a:latin typeface="Times New Roman" panose="02020603050405020304" pitchFamily="18" charset="0"/>
                <a:ea typeface="微软雅黑" panose="020B0503020204020204" pitchFamily="34" charset="-122"/>
              </a:rPr>
              <a:t>以</a:t>
            </a:r>
            <a:r>
              <a:rPr lang="zh-CN" altLang="en-US" sz="1950" dirty="0">
                <a:latin typeface="Times New Roman" panose="02020603050405020304" pitchFamily="18" charset="0"/>
                <a:ea typeface="微软雅黑" panose="020B0503020204020204" pitchFamily="34" charset="-122"/>
              </a:rPr>
              <a:t>是人多以书假余：与“是”连用，因此；介词，把</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solidFill>
                  <a:srgbClr val="FF00FF"/>
                </a:solidFill>
                <a:latin typeface="Times New Roman" panose="02020603050405020304" pitchFamily="18" charset="0"/>
                <a:ea typeface="微软雅黑" panose="020B0503020204020204" pitchFamily="34" charset="-122"/>
              </a:rPr>
              <a:t>以</a:t>
            </a:r>
            <a:r>
              <a:rPr lang="zh-CN" altLang="en-US" sz="1950" dirty="0">
                <a:latin typeface="Times New Roman" panose="02020603050405020304" pitchFamily="18" charset="0"/>
                <a:ea typeface="微软雅黑" panose="020B0503020204020204" pitchFamily="34" charset="-122"/>
              </a:rPr>
              <a:t>衾拥覆：介词，用</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solidFill>
                  <a:srgbClr val="FF00FF"/>
                </a:solidFill>
                <a:latin typeface="Times New Roman" panose="02020603050405020304" pitchFamily="18" charset="0"/>
                <a:ea typeface="微软雅黑" panose="020B0503020204020204" pitchFamily="34" charset="-122"/>
              </a:rPr>
              <a:t>以</a:t>
            </a:r>
            <a:r>
              <a:rPr lang="zh-CN" altLang="en-US" sz="1950" dirty="0">
                <a:latin typeface="Times New Roman" panose="02020603050405020304" pitchFamily="18" charset="0"/>
                <a:ea typeface="微软雅黑" panose="020B0503020204020204" pitchFamily="34" charset="-122"/>
              </a:rPr>
              <a:t>中有足乐者：连词，因为</a:t>
            </a:r>
            <a:endParaRPr lang="zh-CN" altLang="en-US" sz="1950" dirty="0">
              <a:latin typeface="Times New Roman" panose="02020603050405020304" pitchFamily="18" charset="0"/>
              <a:ea typeface="微软雅黑" panose="020B0503020204020204" pitchFamily="34" charset="-122"/>
            </a:endParaRPr>
          </a:p>
        </p:txBody>
      </p:sp>
      <p:sp>
        <p:nvSpPr>
          <p:cNvPr id="6" name="左大括号 5"/>
          <p:cNvSpPr/>
          <p:nvPr/>
        </p:nvSpPr>
        <p:spPr>
          <a:xfrm>
            <a:off x="1707389" y="201754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950">
              <a:latin typeface="Times New Roman" panose="02020603050405020304" pitchFamily="18" charset="0"/>
              <a:ea typeface="微软雅黑" panose="020B0503020204020204" pitchFamily="34" charset="-122"/>
            </a:endParaRPr>
          </a:p>
        </p:txBody>
      </p:sp>
      <p:sp>
        <p:nvSpPr>
          <p:cNvPr id="7" name="左大括号 6"/>
          <p:cNvSpPr/>
          <p:nvPr/>
        </p:nvSpPr>
        <p:spPr>
          <a:xfrm>
            <a:off x="1707389" y="2882708"/>
            <a:ext cx="116058" cy="116058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950">
              <a:latin typeface="Times New Roman" panose="02020603050405020304" pitchFamily="18" charset="0"/>
              <a:ea typeface="微软雅黑" panose="020B0503020204020204" pitchFamily="34" charset="-122"/>
            </a:endParaRPr>
          </a:p>
        </p:txBody>
      </p:sp>
      <p:sp>
        <p:nvSpPr>
          <p:cNvPr id="9" name="左大括号 8"/>
          <p:cNvSpPr/>
          <p:nvPr/>
        </p:nvSpPr>
        <p:spPr>
          <a:xfrm>
            <a:off x="1707389" y="4212104"/>
            <a:ext cx="116058" cy="159316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950">
              <a:latin typeface="Times New Roman" panose="02020603050405020304" pitchFamily="18" charset="0"/>
              <a:ea typeface="微软雅黑" panose="020B0503020204020204" pitchFamily="34" charset="-122"/>
            </a:endParaRPr>
          </a:p>
        </p:txBody>
      </p:sp>
      <p:sp>
        <p:nvSpPr>
          <p:cNvPr id="4" name="矩形 3"/>
          <p:cNvSpPr/>
          <p:nvPr/>
        </p:nvSpPr>
        <p:spPr>
          <a:xfrm>
            <a:off x="523867" y="2181055"/>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1</a:t>
            </a:r>
            <a:r>
              <a:rPr lang="zh-CN" altLang="en-US" sz="1950" dirty="0">
                <a:latin typeface="Times New Roman" panose="02020603050405020304" pitchFamily="18" charset="0"/>
                <a:ea typeface="微软雅黑" panose="020B0503020204020204" pitchFamily="34" charset="-122"/>
              </a:rPr>
              <a:t>）至</a:t>
            </a:r>
            <a:endParaRPr lang="zh-CN" altLang="en-US" sz="1950" dirty="0">
              <a:latin typeface="Times New Roman" panose="02020603050405020304" pitchFamily="18" charset="0"/>
              <a:ea typeface="微软雅黑" panose="020B0503020204020204" pitchFamily="34" charset="-122"/>
            </a:endParaRPr>
          </a:p>
        </p:txBody>
      </p:sp>
      <p:sp>
        <p:nvSpPr>
          <p:cNvPr id="10" name="矩形 9"/>
          <p:cNvSpPr/>
          <p:nvPr/>
        </p:nvSpPr>
        <p:spPr>
          <a:xfrm>
            <a:off x="523867" y="3278333"/>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2</a:t>
            </a:r>
            <a:r>
              <a:rPr lang="zh-CN" altLang="en-US" sz="1950" dirty="0">
                <a:latin typeface="Times New Roman" panose="02020603050405020304" pitchFamily="18" charset="0"/>
                <a:ea typeface="微软雅黑" panose="020B0503020204020204" pitchFamily="34" charset="-122"/>
              </a:rPr>
              <a:t>）之</a:t>
            </a:r>
            <a:endParaRPr lang="zh-CN" altLang="en-US" sz="1950" dirty="0">
              <a:latin typeface="Times New Roman" panose="02020603050405020304" pitchFamily="18" charset="0"/>
              <a:ea typeface="微软雅黑" panose="020B0503020204020204" pitchFamily="34" charset="-122"/>
            </a:endParaRPr>
          </a:p>
        </p:txBody>
      </p:sp>
      <p:sp>
        <p:nvSpPr>
          <p:cNvPr id="11" name="矩形 10"/>
          <p:cNvSpPr/>
          <p:nvPr/>
        </p:nvSpPr>
        <p:spPr>
          <a:xfrm>
            <a:off x="523867" y="4824021"/>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3</a:t>
            </a:r>
            <a:r>
              <a:rPr lang="zh-CN" altLang="en-US" sz="1950" dirty="0">
                <a:latin typeface="Times New Roman" panose="02020603050405020304" pitchFamily="18" charset="0"/>
                <a:ea typeface="微软雅黑" panose="020B0503020204020204" pitchFamily="34" charset="-122"/>
              </a:rPr>
              <a:t>）以</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75302"/>
            <a:ext cx="8085560" cy="445389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足</a:t>
            </a:r>
            <a:r>
              <a:rPr lang="zh-CN" altLang="en-US" sz="2100" dirty="0">
                <a:latin typeface="Times New Roman" panose="02020603050405020304" pitchFamily="18" charset="0"/>
                <a:ea typeface="微软雅黑" panose="020B0503020204020204" pitchFamily="34" charset="-122"/>
              </a:rPr>
              <a:t>肤皲裂而不知：名词，脚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以中有</a:t>
            </a:r>
            <a:r>
              <a:rPr lang="zh-CN" altLang="en-US" sz="2100" dirty="0">
                <a:solidFill>
                  <a:srgbClr val="FF00FF"/>
                </a:solidFill>
                <a:latin typeface="Times New Roman" panose="02020603050405020304" pitchFamily="18" charset="0"/>
                <a:ea typeface="微软雅黑" panose="020B0503020204020204" pitchFamily="34" charset="-122"/>
              </a:rPr>
              <a:t>足</a:t>
            </a:r>
            <a:r>
              <a:rPr lang="zh-CN" altLang="en-US" sz="2100" dirty="0">
                <a:latin typeface="Times New Roman" panose="02020603050405020304" pitchFamily="18" charset="0"/>
                <a:ea typeface="微软雅黑" panose="020B0503020204020204" pitchFamily="34" charset="-122"/>
              </a:rPr>
              <a:t>乐者：动词，值得</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烨然</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神人：像</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不知口体之奉不</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人也：如</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手</a:t>
            </a:r>
            <a:r>
              <a:rPr lang="zh-CN" altLang="en-US" sz="2100" dirty="0">
                <a:latin typeface="Times New Roman" panose="02020603050405020304" pitchFamily="18" charset="0"/>
                <a:ea typeface="微软雅黑" panose="020B0503020204020204" pitchFamily="34" charset="-122"/>
              </a:rPr>
              <a:t>自</a:t>
            </a:r>
            <a:r>
              <a:rPr lang="zh-CN" altLang="en-US" sz="2100" dirty="0">
                <a:solidFill>
                  <a:srgbClr val="FF00FF"/>
                </a:solidFill>
                <a:latin typeface="Times New Roman" panose="02020603050405020304" pitchFamily="18" charset="0"/>
                <a:ea typeface="微软雅黑" panose="020B0503020204020204" pitchFamily="34" charset="-122"/>
              </a:rPr>
              <a:t>笔</a:t>
            </a:r>
            <a:r>
              <a:rPr lang="zh-CN" altLang="en-US" sz="2100" dirty="0">
                <a:latin typeface="Times New Roman" panose="02020603050405020304" pitchFamily="18" charset="0"/>
                <a:ea typeface="微软雅黑" panose="020B0503020204020204" pitchFamily="34" charset="-122"/>
              </a:rPr>
              <a:t>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同舍生皆被绮</a:t>
            </a:r>
            <a:r>
              <a:rPr lang="zh-CN" altLang="en-US" sz="2100" dirty="0">
                <a:solidFill>
                  <a:srgbClr val="FF00FF"/>
                </a:solidFill>
                <a:latin typeface="Times New Roman" panose="02020603050405020304" pitchFamily="18" charset="0"/>
                <a:ea typeface="微软雅黑" panose="020B0503020204020204" pitchFamily="34" charset="-122"/>
              </a:rPr>
              <a:t>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绣花的衣服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戴朱缨</a:t>
            </a:r>
            <a:r>
              <a:rPr lang="zh-CN" altLang="en-US" sz="2100" dirty="0">
                <a:solidFill>
                  <a:srgbClr val="FF00FF"/>
                </a:solidFill>
                <a:latin typeface="Times New Roman" panose="02020603050405020304" pitchFamily="18" charset="0"/>
                <a:ea typeface="微软雅黑" panose="020B0503020204020204" pitchFamily="34" charset="-122"/>
              </a:rPr>
              <a:t>宝</a:t>
            </a:r>
            <a:r>
              <a:rPr lang="zh-CN" altLang="en-US" sz="2100" dirty="0">
                <a:latin typeface="Times New Roman" panose="02020603050405020304" pitchFamily="18" charset="0"/>
                <a:ea typeface="微软雅黑" panose="020B0503020204020204" pitchFamily="34" charset="-122"/>
              </a:rPr>
              <a:t>饰之帽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用珠宝</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腰</a:t>
            </a:r>
            <a:r>
              <a:rPr lang="zh-CN" altLang="en-US" sz="2100" dirty="0">
                <a:latin typeface="Times New Roman" panose="02020603050405020304" pitchFamily="18" charset="0"/>
                <a:ea typeface="微软雅黑" panose="020B0503020204020204" pitchFamily="34" charset="-122"/>
              </a:rPr>
              <a:t>白玉之环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在腰间佩戴</a:t>
            </a:r>
            <a:endParaRPr lang="zh-CN" altLang="en-US"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717940" y="1648559"/>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717940" y="261923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14641" y="180052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）足</a:t>
            </a:r>
            <a:endParaRPr lang="zh-CN" altLang="en-US" sz="2100" dirty="0">
              <a:latin typeface="Times New Roman" panose="02020603050405020304" pitchFamily="18" charset="0"/>
            </a:endParaRPr>
          </a:p>
        </p:txBody>
      </p:sp>
      <p:sp>
        <p:nvSpPr>
          <p:cNvPr id="9" name="矩形 8"/>
          <p:cNvSpPr/>
          <p:nvPr/>
        </p:nvSpPr>
        <p:spPr>
          <a:xfrm>
            <a:off x="514641" y="277119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）若</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49113"/>
            <a:ext cx="8102991" cy="493903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主人日</a:t>
            </a:r>
            <a:r>
              <a:rPr lang="zh-CN" altLang="en-US" sz="2100" dirty="0">
                <a:solidFill>
                  <a:srgbClr val="FF00FF"/>
                </a:solidFill>
                <a:latin typeface="Times New Roman" panose="02020603050405020304" pitchFamily="18" charset="0"/>
                <a:ea typeface="微软雅黑" panose="020B0503020204020204" pitchFamily="34" charset="-122"/>
              </a:rPr>
              <a:t>再</a:t>
            </a:r>
            <a:r>
              <a:rPr lang="zh-CN" altLang="en-US" sz="2100" dirty="0">
                <a:latin typeface="Times New Roman" panose="02020603050405020304" pitchFamily="18" charset="0"/>
                <a:ea typeface="微软雅黑" panose="020B0503020204020204" pitchFamily="34" charset="-122"/>
              </a:rPr>
              <a:t>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古义：两次</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今义：表示又一次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录毕，走送之，不敢稍逾约。以是人多以书假余，余因得遍观群书。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抄</a:t>
            </a:r>
            <a:r>
              <a:rPr lang="zh-CN" altLang="en-US" sz="2100" dirty="0">
                <a:solidFill>
                  <a:srgbClr val="FF00FF"/>
                </a:solidFill>
                <a:latin typeface="Times New Roman" panose="02020603050405020304" pitchFamily="18" charset="0"/>
                <a:ea typeface="微软雅黑" panose="020B0503020204020204" pitchFamily="34" charset="-122"/>
              </a:rPr>
              <a:t>完后，跑着赶快（把书）送还，不敢稍稍超过约定期限。因此人们大多愿意把书借给我，我也因此能够看到各种各样的书。</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既加冠，益慕圣贤之道。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已</a:t>
            </a:r>
            <a:r>
              <a:rPr lang="zh-CN" altLang="en-US" sz="2100" dirty="0">
                <a:solidFill>
                  <a:srgbClr val="FF00FF"/>
                </a:solidFill>
                <a:latin typeface="Times New Roman" panose="02020603050405020304" pitchFamily="18" charset="0"/>
                <a:ea typeface="微软雅黑" panose="020B0503020204020204" pitchFamily="34" charset="-122"/>
              </a:rPr>
              <a:t>成年，更加仰慕古代圣贤的学说。</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 calcmode="lin" valueType="num">
                                      <p:cBhvr additive="base">
                                        <p:cTn id="1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1366"/>
            <a:ext cx="80924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又患无硕师名人与游，尝趋百里外，从乡之先达执经叩问。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又</a:t>
            </a:r>
            <a:r>
              <a:rPr lang="zh-CN" altLang="en-US" sz="2100" dirty="0">
                <a:solidFill>
                  <a:srgbClr val="FF00FF"/>
                </a:solidFill>
                <a:latin typeface="Times New Roman" panose="02020603050405020304" pitchFamily="18" charset="0"/>
                <a:ea typeface="微软雅黑" panose="020B0503020204020204" pitchFamily="34" charset="-122"/>
              </a:rPr>
              <a:t>担心不能与学问渊博的老师和名人交往，（我）曾经快步走到百里之外，拿着经书向同乡有道德有学问的前辈请教。</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先达德隆望尊，门人弟子填其室，未尝稍降辞色。</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有</a:t>
            </a:r>
            <a:r>
              <a:rPr lang="zh-CN" altLang="en-US" sz="2100" dirty="0">
                <a:solidFill>
                  <a:srgbClr val="FF00FF"/>
                </a:solidFill>
                <a:latin typeface="Times New Roman" panose="02020603050405020304" pitchFamily="18" charset="0"/>
                <a:ea typeface="微软雅黑" panose="020B0503020204020204" pitchFamily="34" charset="-122"/>
              </a:rPr>
              <a:t>道德有学问的前辈道德声望高，向他请教的学生挤满了屋子，（他也）不曾把言辞和脸色略微变得温和一些。</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余立侍左右，援疑质理，俯身倾耳以请。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站在他旁边侍候着，提出疑难，询问道理，弯下身子，侧着耳朵来请教。</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22422"/>
            <a:ext cx="8085560"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而时习</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：代词，指学过的东西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之者不如好</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者（前者）：代词，它，这里</a:t>
            </a:r>
            <a:r>
              <a:rPr lang="zh-CN" altLang="en-US" sz="2100" dirty="0" smtClean="0">
                <a:latin typeface="Times New Roman" panose="02020603050405020304" pitchFamily="18" charset="0"/>
                <a:ea typeface="微软雅黑" panose="020B0503020204020204" pitchFamily="34" charset="-122"/>
              </a:rPr>
              <a:t>指学问和</a:t>
            </a:r>
            <a:r>
              <a:rPr lang="en-US" altLang="zh-CN" sz="2100" dirty="0" smtClean="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事业。一</a:t>
            </a:r>
            <a:r>
              <a:rPr lang="zh-CN" altLang="en-US" sz="2100" dirty="0" smtClean="0">
                <a:latin typeface="Times New Roman" panose="02020603050405020304" pitchFamily="18" charset="0"/>
                <a:ea typeface="微软雅黑" panose="020B0503020204020204" pitchFamily="34" charset="-122"/>
              </a:rPr>
              <a:t>说</a:t>
            </a:r>
            <a:r>
              <a:rPr lang="zh-CN" altLang="en-US" sz="2100" dirty="0">
                <a:latin typeface="Times New Roman" panose="02020603050405020304" pitchFamily="18" charset="0"/>
                <a:ea typeface="微软雅黑" panose="020B0503020204020204" pitchFamily="34" charset="-122"/>
              </a:rPr>
              <a:t>，指仁德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下车引</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：代词，他，指元方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学而</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习之：按时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元方</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年七岁：当时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）温</a:t>
            </a:r>
            <a:r>
              <a:rPr lang="zh-CN" altLang="en-US" sz="2100" dirty="0">
                <a:solidFill>
                  <a:srgbClr val="FF00FF"/>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而知新：形容词作名词，学过的知识</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a:t>
            </a:r>
            <a:r>
              <a:rPr lang="zh-CN" altLang="en-US" sz="2100" dirty="0">
                <a:solidFill>
                  <a:srgbClr val="FF00FF"/>
                </a:solidFill>
                <a:latin typeface="Times New Roman" panose="02020603050405020304" pitchFamily="18" charset="0"/>
                <a:ea typeface="微软雅黑" panose="020B0503020204020204" pitchFamily="34" charset="-122"/>
              </a:rPr>
              <a:t>日</a:t>
            </a:r>
            <a:r>
              <a:rPr lang="zh-CN" altLang="en-US" sz="2100" dirty="0">
                <a:latin typeface="Times New Roman" panose="02020603050405020304" pitchFamily="18" charset="0"/>
                <a:ea typeface="微软雅黑" panose="020B0503020204020204" pitchFamily="34" charset="-122"/>
              </a:rPr>
              <a:t>三省吾身：名词作状语，</a:t>
            </a:r>
            <a:r>
              <a:rPr lang="zh-CN" altLang="en-US" sz="2100" dirty="0" smtClean="0">
                <a:latin typeface="Times New Roman" panose="02020603050405020304" pitchFamily="18" charset="0"/>
                <a:ea typeface="微软雅黑" panose="020B0503020204020204" pitchFamily="34" charset="-122"/>
              </a:rPr>
              <a:t>每天</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686289" y="1526798"/>
            <a:ext cx="152987" cy="175712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23217" y="3511456"/>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209155"/>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3</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）之</a:t>
            </a:r>
            <a:endParaRPr lang="zh-CN" altLang="en-US" sz="2100" dirty="0">
              <a:latin typeface="Times New Roman" panose="02020603050405020304" pitchFamily="18" charset="0"/>
            </a:endParaRPr>
          </a:p>
        </p:txBody>
      </p:sp>
      <p:sp>
        <p:nvSpPr>
          <p:cNvPr id="8" name="矩形 7"/>
          <p:cNvSpPr/>
          <p:nvPr/>
        </p:nvSpPr>
        <p:spPr>
          <a:xfrm>
            <a:off x="523867" y="3668699"/>
            <a:ext cx="1116330" cy="414020"/>
          </a:xfrm>
          <a:prstGeom prst="rect">
            <a:avLst/>
          </a:prstGeom>
        </p:spPr>
        <p:txBody>
          <a:bodyPr wrap="none">
            <a:spAutoFit/>
          </a:bodyPr>
          <a:lstStyle/>
          <a:p>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rPr>
              <a:t>4</a:t>
            </a:r>
            <a:r>
              <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rPr>
              <a:t>）时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77375"/>
            <a:ext cx="8113542"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寓逆旅，主人日再食，无鲜肥滋味之享。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我）寄居在旅店，店主人每天供给两顿饭，没有新鲜肥美的食物可以享受。</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余则缊袍敝衣处其间，略无慕艳意。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却穿着破旧的衣服生活在他们当中，毫无羡慕的意思。</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以中有足乐者，不知口体之奉不若人也。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因为</a:t>
            </a:r>
            <a:r>
              <a:rPr lang="zh-CN" altLang="en-US" sz="2100" dirty="0">
                <a:solidFill>
                  <a:srgbClr val="FF00FF"/>
                </a:solidFill>
                <a:latin typeface="Times New Roman" panose="02020603050405020304" pitchFamily="18" charset="0"/>
                <a:ea typeface="微软雅黑" panose="020B0503020204020204" pitchFamily="34" charset="-122"/>
              </a:rPr>
              <a:t>内心有值得快乐的事，不觉得吃的穿的不如人。</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77375"/>
            <a:ext cx="811354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通过叙述作者青少年时代求学的艰难和勤奋学习的经历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勉励马生勤奋学习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成为德才兼备的人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现身说法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对比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9902"/>
            <a:ext cx="8092440"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28 </a:t>
            </a:r>
            <a:r>
              <a:rPr lang="zh-CN" altLang="en-US" sz="2100" b="1" dirty="0">
                <a:latin typeface="Times New Roman" panose="02020603050405020304" pitchFamily="18" charset="0"/>
                <a:ea typeface="微软雅黑" panose="020B0503020204020204" pitchFamily="34" charset="-122"/>
              </a:rPr>
              <a:t>曹刿论战</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1956232"/>
            <a:ext cx="8092440" cy="396938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）齐</a:t>
            </a:r>
            <a:r>
              <a:rPr lang="zh-CN" altLang="en-US" sz="2100" dirty="0">
                <a:solidFill>
                  <a:srgbClr val="FF00FF"/>
                </a:solidFill>
                <a:latin typeface="Times New Roman" panose="02020603050405020304" pitchFamily="18" charset="0"/>
                <a:ea typeface="微软雅黑" panose="020B0503020204020204" pitchFamily="34" charset="-122"/>
              </a:rPr>
              <a:t>师</a:t>
            </a:r>
            <a:r>
              <a:rPr lang="zh-CN" altLang="en-US" sz="2100" dirty="0">
                <a:latin typeface="Times New Roman" panose="02020603050405020304" pitchFamily="18" charset="0"/>
                <a:ea typeface="微软雅黑" panose="020B0503020204020204" pitchFamily="34" charset="-122"/>
              </a:rPr>
              <a:t>伐我：军队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）又何</a:t>
            </a:r>
            <a:r>
              <a:rPr lang="zh-CN" altLang="en-US" sz="2100" dirty="0">
                <a:solidFill>
                  <a:srgbClr val="FF00FF"/>
                </a:solidFill>
                <a:latin typeface="Times New Roman" panose="02020603050405020304" pitchFamily="18" charset="0"/>
                <a:ea typeface="微软雅黑" panose="020B0503020204020204" pitchFamily="34" charset="-122"/>
              </a:rPr>
              <a:t>间</a:t>
            </a:r>
            <a:r>
              <a:rPr lang="zh-CN" altLang="en-US" sz="2100" dirty="0">
                <a:latin typeface="Times New Roman" panose="02020603050405020304" pitchFamily="18" charset="0"/>
                <a:ea typeface="微软雅黑" panose="020B0503020204020204" pitchFamily="34" charset="-122"/>
              </a:rPr>
              <a:t>焉：参与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）弗敢</a:t>
            </a:r>
            <a:r>
              <a:rPr lang="zh-CN" altLang="en-US" sz="2100" dirty="0">
                <a:solidFill>
                  <a:srgbClr val="FF00FF"/>
                </a:solidFill>
                <a:latin typeface="Times New Roman" panose="02020603050405020304" pitchFamily="18" charset="0"/>
                <a:ea typeface="微软雅黑" panose="020B0503020204020204" pitchFamily="34" charset="-122"/>
              </a:rPr>
              <a:t>专</a:t>
            </a:r>
            <a:r>
              <a:rPr lang="zh-CN" altLang="en-US" sz="2100" dirty="0">
                <a:latin typeface="Times New Roman" panose="02020603050405020304" pitchFamily="18" charset="0"/>
                <a:ea typeface="微软雅黑" panose="020B0503020204020204" pitchFamily="34" charset="-122"/>
              </a:rPr>
              <a:t>也：独自享有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曰：回答，一般用于下对上的回答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）小惠未</a:t>
            </a:r>
            <a:r>
              <a:rPr lang="zh-CN" altLang="en-US" sz="2100" dirty="0">
                <a:solidFill>
                  <a:srgbClr val="FF00FF"/>
                </a:solidFill>
                <a:latin typeface="Times New Roman" panose="02020603050405020304" pitchFamily="18" charset="0"/>
                <a:ea typeface="微软雅黑" panose="020B0503020204020204" pitchFamily="34" charset="-122"/>
              </a:rPr>
              <a:t>遍</a:t>
            </a:r>
            <a:r>
              <a:rPr lang="zh-CN" altLang="en-US" sz="2100" dirty="0">
                <a:latin typeface="Times New Roman" panose="02020603050405020304" pitchFamily="18" charset="0"/>
                <a:ea typeface="微软雅黑" panose="020B0503020204020204" pitchFamily="34" charset="-122"/>
              </a:rPr>
              <a:t>：遍及、普遍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）牺牲</a:t>
            </a:r>
            <a:r>
              <a:rPr lang="zh-CN" altLang="en-US" sz="2100" dirty="0">
                <a:solidFill>
                  <a:srgbClr val="FF00FF"/>
                </a:solidFill>
                <a:latin typeface="Times New Roman" panose="02020603050405020304" pitchFamily="18" charset="0"/>
                <a:ea typeface="微软雅黑" panose="020B0503020204020204" pitchFamily="34" charset="-122"/>
              </a:rPr>
              <a:t>玉帛</a:t>
            </a:r>
            <a:r>
              <a:rPr lang="zh-CN" altLang="en-US" sz="2100" dirty="0">
                <a:latin typeface="Times New Roman" panose="02020603050405020304" pitchFamily="18" charset="0"/>
                <a:ea typeface="微软雅黑" panose="020B0503020204020204" pitchFamily="34" charset="-122"/>
              </a:rPr>
              <a:t>：祭祀用的玉和丝织品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16013"/>
            <a:ext cx="8365079"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）弗敢</a:t>
            </a:r>
            <a:r>
              <a:rPr lang="zh-CN" altLang="en-US" sz="2100" dirty="0">
                <a:solidFill>
                  <a:srgbClr val="FF00FF"/>
                </a:solidFill>
                <a:latin typeface="Times New Roman" panose="02020603050405020304" pitchFamily="18" charset="0"/>
                <a:ea typeface="微软雅黑" panose="020B0503020204020204" pitchFamily="34" charset="-122"/>
              </a:rPr>
              <a:t>加</a:t>
            </a:r>
            <a:r>
              <a:rPr lang="zh-CN" altLang="en-US" sz="2100" dirty="0">
                <a:latin typeface="Times New Roman" panose="02020603050405020304" pitchFamily="18" charset="0"/>
                <a:ea typeface="微软雅黑" panose="020B0503020204020204" pitchFamily="34" charset="-122"/>
              </a:rPr>
              <a:t>也：虚夸，夸大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）小信未</a:t>
            </a:r>
            <a:r>
              <a:rPr lang="zh-CN" altLang="en-US" sz="2100" dirty="0">
                <a:solidFill>
                  <a:srgbClr val="FF00FF"/>
                </a:solidFill>
                <a:latin typeface="Times New Roman" panose="02020603050405020304" pitchFamily="18" charset="0"/>
                <a:ea typeface="微软雅黑" panose="020B0503020204020204" pitchFamily="34" charset="-122"/>
              </a:rPr>
              <a:t>孚</a:t>
            </a:r>
            <a:r>
              <a:rPr lang="zh-CN" altLang="en-US" sz="2100" dirty="0">
                <a:latin typeface="Times New Roman" panose="02020603050405020304" pitchFamily="18" charset="0"/>
                <a:ea typeface="微软雅黑" panose="020B0503020204020204" pitchFamily="34" charset="-122"/>
              </a:rPr>
              <a:t>：使信服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）虽不能</a:t>
            </a:r>
            <a:r>
              <a:rPr lang="zh-CN" altLang="en-US" sz="2100" dirty="0">
                <a:solidFill>
                  <a:srgbClr val="FF00FF"/>
                </a:solidFill>
                <a:latin typeface="Times New Roman" panose="02020603050405020304" pitchFamily="18" charset="0"/>
                <a:ea typeface="微软雅黑" panose="020B0503020204020204" pitchFamily="34" charset="-122"/>
              </a:rPr>
              <a:t>察</a:t>
            </a:r>
            <a:r>
              <a:rPr lang="zh-CN" altLang="en-US" sz="2100" dirty="0">
                <a:latin typeface="Times New Roman" panose="02020603050405020304" pitchFamily="18" charset="0"/>
                <a:ea typeface="微软雅黑" panose="020B0503020204020204" pitchFamily="34" charset="-122"/>
              </a:rPr>
              <a:t>：明察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）必以</a:t>
            </a:r>
            <a:r>
              <a:rPr lang="zh-CN" altLang="en-US" sz="2100" dirty="0">
                <a:solidFill>
                  <a:srgbClr val="FF00FF"/>
                </a:solidFill>
                <a:latin typeface="Times New Roman" panose="02020603050405020304" pitchFamily="18" charset="0"/>
                <a:ea typeface="微软雅黑" panose="020B0503020204020204" pitchFamily="34" charset="-122"/>
              </a:rPr>
              <a:t>情</a:t>
            </a:r>
            <a:r>
              <a:rPr lang="zh-CN" altLang="en-US" sz="2100" dirty="0">
                <a:latin typeface="Times New Roman" panose="02020603050405020304" pitchFamily="18" charset="0"/>
                <a:ea typeface="微软雅黑" panose="020B0503020204020204" pitchFamily="34" charset="-122"/>
              </a:rPr>
              <a:t>：诚，诚实。这里指诚心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）忠之</a:t>
            </a:r>
            <a:r>
              <a:rPr lang="zh-CN" altLang="en-US" sz="2100" dirty="0">
                <a:solidFill>
                  <a:srgbClr val="FF00FF"/>
                </a:solidFill>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也：类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12</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公将</a:t>
            </a:r>
            <a:r>
              <a:rPr lang="zh-CN" altLang="en-US" sz="2100" dirty="0">
                <a:solidFill>
                  <a:srgbClr val="FF00FF"/>
                </a:solidFill>
                <a:latin typeface="Times New Roman" panose="02020603050405020304" pitchFamily="18" charset="0"/>
                <a:ea typeface="微软雅黑" panose="020B0503020204020204" pitchFamily="34" charset="-122"/>
              </a:rPr>
              <a:t>鼓之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击鼓进军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13</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齐师</a:t>
            </a:r>
            <a:r>
              <a:rPr lang="zh-CN" altLang="en-US" sz="2100" dirty="0">
                <a:solidFill>
                  <a:srgbClr val="FF00FF"/>
                </a:solidFill>
                <a:latin typeface="Times New Roman" panose="02020603050405020304" pitchFamily="18" charset="0"/>
                <a:ea typeface="微软雅黑" panose="020B0503020204020204" pitchFamily="34" charset="-122"/>
              </a:rPr>
              <a:t>败绩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14</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公将</a:t>
            </a:r>
            <a:r>
              <a:rPr lang="zh-CN" altLang="en-US" sz="2100" dirty="0">
                <a:solidFill>
                  <a:srgbClr val="FF00FF"/>
                </a:solidFill>
                <a:latin typeface="Times New Roman" panose="02020603050405020304" pitchFamily="18" charset="0"/>
                <a:ea typeface="微软雅黑" panose="020B0503020204020204" pitchFamily="34" charset="-122"/>
              </a:rPr>
              <a:t>驰</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驱车</a:t>
            </a:r>
            <a:r>
              <a:rPr lang="zh-CN" altLang="en-US" sz="2100" dirty="0" smtClean="0">
                <a:latin typeface="Times New Roman" panose="02020603050405020304" pitchFamily="18" charset="0"/>
                <a:ea typeface="微软雅黑" panose="020B0503020204020204" pitchFamily="34" charset="-122"/>
              </a:rPr>
              <a:t>追赶</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10346"/>
            <a:ext cx="8343977" cy="348424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15</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既</a:t>
            </a:r>
            <a:r>
              <a:rPr lang="zh-CN" altLang="en-US" sz="2100" dirty="0">
                <a:latin typeface="Times New Roman" panose="02020603050405020304" pitchFamily="18" charset="0"/>
                <a:ea typeface="微软雅黑" panose="020B0503020204020204" pitchFamily="34" charset="-122"/>
              </a:rPr>
              <a:t>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16</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一鼓</a:t>
            </a:r>
            <a:r>
              <a:rPr lang="zh-CN" altLang="en-US" sz="2100" dirty="0">
                <a:solidFill>
                  <a:srgbClr val="FF00FF"/>
                </a:solidFill>
                <a:latin typeface="Times New Roman" panose="02020603050405020304" pitchFamily="18" charset="0"/>
                <a:ea typeface="微软雅黑" panose="020B0503020204020204" pitchFamily="34" charset="-122"/>
              </a:rPr>
              <a:t>作</a:t>
            </a:r>
            <a:r>
              <a:rPr lang="zh-CN" altLang="en-US" sz="2100" dirty="0">
                <a:latin typeface="Times New Roman" panose="02020603050405020304" pitchFamily="18" charset="0"/>
                <a:ea typeface="微软雅黑" panose="020B0503020204020204" pitchFamily="34" charset="-122"/>
              </a:rPr>
              <a:t>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鼓起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17</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再</a:t>
            </a:r>
            <a:r>
              <a:rPr lang="zh-CN" altLang="en-US" sz="2100" dirty="0">
                <a:latin typeface="Times New Roman" panose="02020603050405020304" pitchFamily="18" charset="0"/>
                <a:ea typeface="微软雅黑" panose="020B0503020204020204" pitchFamily="34" charset="-122"/>
              </a:rPr>
              <a:t>而衰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18</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彼</a:t>
            </a:r>
            <a:r>
              <a:rPr lang="zh-CN" altLang="en-US" sz="2100" dirty="0">
                <a:solidFill>
                  <a:srgbClr val="FF00FF"/>
                </a:solidFill>
                <a:latin typeface="Times New Roman" panose="02020603050405020304" pitchFamily="18" charset="0"/>
                <a:ea typeface="微软雅黑" panose="020B0503020204020204" pitchFamily="34" charset="-122"/>
              </a:rPr>
              <a:t>竭</a:t>
            </a:r>
            <a:r>
              <a:rPr lang="zh-CN" altLang="en-US" sz="2100" dirty="0">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穷尽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这里指士气正旺盛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19</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夫大国</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难</a:t>
            </a:r>
            <a:r>
              <a:rPr lang="zh-CN" altLang="en-US" sz="2100" dirty="0">
                <a:latin typeface="Times New Roman" panose="02020603050405020304" pitchFamily="18" charset="0"/>
                <a:ea typeface="微软雅黑" panose="020B0503020204020204" pitchFamily="34" charset="-122"/>
              </a:rPr>
              <a:t>测也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估计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20</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惧有</a:t>
            </a:r>
            <a:r>
              <a:rPr lang="zh-CN" altLang="en-US" sz="2100" dirty="0">
                <a:solidFill>
                  <a:srgbClr val="FF00FF"/>
                </a:solidFill>
                <a:latin typeface="Times New Roman" panose="02020603050405020304" pitchFamily="18" charset="0"/>
                <a:ea typeface="微软雅黑" panose="020B0503020204020204" pitchFamily="34" charset="-122"/>
              </a:rPr>
              <a:t>伏</a:t>
            </a:r>
            <a:r>
              <a:rPr lang="zh-CN" altLang="en-US" sz="2100" dirty="0">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埋伏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21</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望其旗</a:t>
            </a:r>
            <a:r>
              <a:rPr lang="zh-CN" altLang="en-US" sz="2100" dirty="0">
                <a:solidFill>
                  <a:srgbClr val="FF00FF"/>
                </a:solidFill>
                <a:latin typeface="Times New Roman" panose="02020603050405020304" pitchFamily="18" charset="0"/>
                <a:ea typeface="微软雅黑" panose="020B0503020204020204" pitchFamily="34" charset="-122"/>
              </a:rPr>
              <a:t>靡</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倒下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5728"/>
            <a:ext cx="8085560"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曹刿</a:t>
            </a:r>
            <a:r>
              <a:rPr lang="zh-CN" altLang="en-US" sz="2100" dirty="0">
                <a:solidFill>
                  <a:srgbClr val="FF00FF"/>
                </a:solidFill>
                <a:latin typeface="Times New Roman" panose="02020603050405020304" pitchFamily="18" charset="0"/>
                <a:ea typeface="微软雅黑" panose="020B0503020204020204" pitchFamily="34" charset="-122"/>
              </a:rPr>
              <a:t>请</a:t>
            </a:r>
            <a:r>
              <a:rPr lang="zh-CN" altLang="en-US" sz="2100" dirty="0">
                <a:latin typeface="Times New Roman" panose="02020603050405020304" pitchFamily="18" charset="0"/>
                <a:ea typeface="微软雅黑" panose="020B0503020204020204" pitchFamily="34" charset="-122"/>
              </a:rPr>
              <a:t>见：请求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战则</a:t>
            </a:r>
            <a:r>
              <a:rPr lang="zh-CN" altLang="en-US" sz="2100" dirty="0">
                <a:solidFill>
                  <a:srgbClr val="FF00FF"/>
                </a:solidFill>
                <a:latin typeface="Times New Roman" panose="02020603050405020304" pitchFamily="18" charset="0"/>
                <a:ea typeface="微软雅黑" panose="020B0503020204020204" pitchFamily="34" charset="-122"/>
              </a:rPr>
              <a:t>请</a:t>
            </a:r>
            <a:r>
              <a:rPr lang="zh-CN" altLang="en-US" sz="2100" dirty="0">
                <a:latin typeface="Times New Roman" panose="02020603050405020304" pitchFamily="18" charset="0"/>
                <a:ea typeface="微软雅黑" panose="020B0503020204020204" pitchFamily="34" charset="-122"/>
              </a:rPr>
              <a:t>从：请</a:t>
            </a:r>
            <a:r>
              <a:rPr lang="zh-CN" altLang="en-US" sz="2100" dirty="0" smtClean="0">
                <a:latin typeface="Times New Roman" panose="02020603050405020304" pitchFamily="18" charset="0"/>
                <a:ea typeface="微软雅黑" panose="020B0503020204020204" pitchFamily="34" charset="-122"/>
              </a:rPr>
              <a:t>允许</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何</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战：凭、靠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必</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分人：把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必</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情：按照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民弗</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也：听从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战则请</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跟随</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728491" y="209169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728491" y="4476163"/>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28491" y="3047863"/>
            <a:ext cx="116058" cy="11684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24365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）请</a:t>
            </a:r>
            <a:endParaRPr lang="zh-CN" altLang="en-US" sz="2100" dirty="0">
              <a:latin typeface="Times New Roman" panose="02020603050405020304" pitchFamily="18" charset="0"/>
            </a:endParaRPr>
          </a:p>
        </p:txBody>
      </p:sp>
      <p:sp>
        <p:nvSpPr>
          <p:cNvPr id="8" name="矩形 7"/>
          <p:cNvSpPr/>
          <p:nvPr/>
        </p:nvSpPr>
        <p:spPr>
          <a:xfrm>
            <a:off x="523867" y="345730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9" name="矩形 8"/>
          <p:cNvSpPr/>
          <p:nvPr/>
        </p:nvSpPr>
        <p:spPr>
          <a:xfrm>
            <a:off x="523867" y="462813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429"/>
            <a:ext cx="8106662"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必以</a:t>
            </a:r>
            <a:r>
              <a:rPr lang="zh-CN" altLang="en-US" sz="2100" dirty="0">
                <a:solidFill>
                  <a:srgbClr val="FF00FF"/>
                </a:solidFill>
                <a:latin typeface="Times New Roman" panose="02020603050405020304" pitchFamily="18" charset="0"/>
                <a:ea typeface="微软雅黑" panose="020B0503020204020204" pitchFamily="34" charset="-122"/>
              </a:rPr>
              <a:t>信</a:t>
            </a:r>
            <a:r>
              <a:rPr lang="zh-CN" altLang="en-US" sz="2100" dirty="0">
                <a:latin typeface="Times New Roman" panose="02020603050405020304" pitchFamily="18" charset="0"/>
                <a:ea typeface="微软雅黑" panose="020B0503020204020204" pitchFamily="34" charset="-122"/>
              </a:rPr>
              <a:t>：实情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小</a:t>
            </a:r>
            <a:r>
              <a:rPr lang="zh-CN" altLang="en-US" sz="2100" dirty="0">
                <a:solidFill>
                  <a:srgbClr val="FF00FF"/>
                </a:solidFill>
                <a:latin typeface="Times New Roman" panose="02020603050405020304" pitchFamily="18" charset="0"/>
                <a:ea typeface="微软雅黑" panose="020B0503020204020204" pitchFamily="34" charset="-122"/>
              </a:rPr>
              <a:t>信</a:t>
            </a:r>
            <a:r>
              <a:rPr lang="zh-CN" altLang="en-US" sz="2100" dirty="0">
                <a:latin typeface="Times New Roman" panose="02020603050405020304" pitchFamily="18" charset="0"/>
                <a:ea typeface="微软雅黑" panose="020B0503020204020204" pitchFamily="34" charset="-122"/>
              </a:rPr>
              <a:t>未孚：信用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乡人曰：他（曹刿）的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公问</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故：其中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吾视</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辙乱：他们（齐军）</a:t>
            </a:r>
            <a:r>
              <a:rPr lang="zh-CN" altLang="en-US" sz="2100" dirty="0" smtClean="0">
                <a:latin typeface="Times New Roman" panose="02020603050405020304" pitchFamily="18" charset="0"/>
                <a:ea typeface="微软雅黑" panose="020B0503020204020204" pitchFamily="34" charset="-122"/>
              </a:rPr>
              <a:t>的</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公问其</a:t>
            </a:r>
            <a:r>
              <a:rPr lang="zh-CN" altLang="en-US" sz="2100" dirty="0">
                <a:solidFill>
                  <a:srgbClr val="FF00FF"/>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：原因，缘故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克之：连词，</a:t>
            </a:r>
            <a:r>
              <a:rPr lang="zh-CN" altLang="en-US" sz="2100" dirty="0" smtClean="0">
                <a:latin typeface="Times New Roman" panose="02020603050405020304" pitchFamily="18" charset="0"/>
                <a:ea typeface="微软雅黑" panose="020B0503020204020204" pitchFamily="34" charset="-122"/>
              </a:rPr>
              <a:t>所以</a:t>
            </a:r>
            <a:endParaRPr lang="zh-CN" altLang="en-US" sz="2100" dirty="0">
              <a:latin typeface="Times New Roman" panose="02020603050405020304" pitchFamily="18" charset="0"/>
              <a:ea typeface="微软雅黑" panose="020B0503020204020204" pitchFamily="34" charset="-122"/>
            </a:endParaRPr>
          </a:p>
        </p:txBody>
      </p:sp>
      <p:sp>
        <p:nvSpPr>
          <p:cNvPr id="8" name="左大括号 7"/>
          <p:cNvSpPr/>
          <p:nvPr/>
        </p:nvSpPr>
        <p:spPr>
          <a:xfrm>
            <a:off x="1717940" y="168147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17940" y="406594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17940" y="2637646"/>
            <a:ext cx="116058" cy="11684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23867" y="182784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）信</a:t>
            </a:r>
            <a:endParaRPr lang="zh-CN" altLang="en-US" sz="2100" dirty="0">
              <a:latin typeface="Times New Roman" panose="02020603050405020304" pitchFamily="18" charset="0"/>
            </a:endParaRPr>
          </a:p>
        </p:txBody>
      </p:sp>
      <p:sp>
        <p:nvSpPr>
          <p:cNvPr id="12" name="矩形 11"/>
          <p:cNvSpPr/>
          <p:nvPr/>
        </p:nvSpPr>
        <p:spPr>
          <a:xfrm>
            <a:off x="523867" y="302008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a:t>
            </a:r>
            <a:endParaRPr lang="zh-CN" altLang="en-US" sz="2100" dirty="0">
              <a:latin typeface="Times New Roman" panose="02020603050405020304" pitchFamily="18" charset="0"/>
            </a:endParaRPr>
          </a:p>
        </p:txBody>
      </p:sp>
      <p:sp>
        <p:nvSpPr>
          <p:cNvPr id="13" name="矩形 12"/>
          <p:cNvSpPr/>
          <p:nvPr/>
        </p:nvSpPr>
        <p:spPr>
          <a:xfrm>
            <a:off x="523867" y="421231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）故</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6828"/>
            <a:ext cx="8102991"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）神弗</a:t>
            </a:r>
            <a:r>
              <a:rPr lang="zh-CN" altLang="en-US" sz="2100" dirty="0">
                <a:solidFill>
                  <a:srgbClr val="FF00FF"/>
                </a:solidFill>
                <a:latin typeface="Times New Roman" panose="02020603050405020304" pitchFamily="18" charset="0"/>
                <a:ea typeface="微软雅黑" panose="020B0503020204020204" pitchFamily="34" charset="-122"/>
              </a:rPr>
              <a:t>福</a:t>
            </a:r>
            <a:r>
              <a:rPr lang="zh-CN" altLang="en-US" sz="2100" dirty="0">
                <a:latin typeface="Times New Roman" panose="02020603050405020304" pitchFamily="18" charset="0"/>
                <a:ea typeface="微软雅黑" panose="020B0503020204020204" pitchFamily="34" charset="-122"/>
              </a:rPr>
              <a:t>也：名词作动词，赐福，保佑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忠</a:t>
            </a:r>
            <a:r>
              <a:rPr lang="zh-CN" altLang="en-US" sz="2100" dirty="0">
                <a:latin typeface="Times New Roman" panose="02020603050405020304" pitchFamily="18" charset="0"/>
                <a:ea typeface="微软雅黑" panose="020B0503020204020204" pitchFamily="34" charset="-122"/>
              </a:rPr>
              <a:t>之属也：形容词作动词，尽力做好分内的</a:t>
            </a:r>
            <a:r>
              <a:rPr lang="zh-CN" altLang="en-US" sz="2100" dirty="0" smtClean="0">
                <a:latin typeface="Times New Roman" panose="02020603050405020304" pitchFamily="18" charset="0"/>
                <a:ea typeface="微软雅黑" panose="020B0503020204020204" pitchFamily="34" charset="-122"/>
              </a:rPr>
              <a:t>事</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）肉食者</a:t>
            </a:r>
            <a:r>
              <a:rPr lang="zh-CN" altLang="en-US" sz="2100" dirty="0">
                <a:solidFill>
                  <a:srgbClr val="FF00FF"/>
                </a:solidFill>
                <a:latin typeface="Times New Roman" panose="02020603050405020304" pitchFamily="18" charset="0"/>
                <a:ea typeface="微软雅黑" panose="020B0503020204020204" pitchFamily="34" charset="-122"/>
              </a:rPr>
              <a:t>鄙</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古义：浅陋。这里指目光短浅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今义：粗俗；</a:t>
            </a:r>
            <a:r>
              <a:rPr lang="zh-CN" altLang="en-US" sz="2100" dirty="0" smtClean="0">
                <a:latin typeface="Times New Roman" panose="02020603050405020304" pitchFamily="18" charset="0"/>
                <a:ea typeface="微软雅黑" panose="020B0503020204020204" pitchFamily="34" charset="-122"/>
              </a:rPr>
              <a:t>低下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89"/>
            <a:ext cx="8365079" cy="44538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）衣食所</a:t>
            </a:r>
            <a:r>
              <a:rPr lang="zh-CN" altLang="en-US" sz="2100" dirty="0">
                <a:solidFill>
                  <a:srgbClr val="FF00FF"/>
                </a:solidFill>
                <a:latin typeface="Times New Roman" panose="02020603050405020304" pitchFamily="18" charset="0"/>
                <a:ea typeface="微软雅黑" panose="020B0503020204020204" pitchFamily="34" charset="-122"/>
              </a:rPr>
              <a:t>安</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古义：指安身</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今义：安定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牺牲</a:t>
            </a:r>
            <a:r>
              <a:rPr lang="zh-CN" altLang="en-US" sz="2100" dirty="0">
                <a:latin typeface="Times New Roman" panose="02020603050405020304" pitchFamily="18" charset="0"/>
                <a:ea typeface="微软雅黑" panose="020B0503020204020204" pitchFamily="34" charset="-122"/>
              </a:rPr>
              <a:t>玉帛</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古义：指祭祀用的纯色全体牲畜</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今义：为了正义的目的舍弃自己的</a:t>
            </a:r>
            <a:r>
              <a:rPr lang="zh-CN" altLang="en-US" sz="2100" dirty="0" smtClean="0">
                <a:latin typeface="Times New Roman" panose="02020603050405020304" pitchFamily="18" charset="0"/>
                <a:ea typeface="微软雅黑" panose="020B0503020204020204" pitchFamily="34" charset="-122"/>
              </a:rPr>
              <a:t>生命</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）小大之</a:t>
            </a:r>
            <a:r>
              <a:rPr lang="zh-CN" altLang="en-US" sz="2100" dirty="0">
                <a:solidFill>
                  <a:srgbClr val="FF00FF"/>
                </a:solidFill>
                <a:latin typeface="Times New Roman" panose="02020603050405020304" pitchFamily="18" charset="0"/>
                <a:ea typeface="微软雅黑" panose="020B0503020204020204" pitchFamily="34" charset="-122"/>
              </a:rPr>
              <a:t>狱</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古义：指诉讼</a:t>
            </a:r>
            <a:r>
              <a:rPr lang="zh-CN" altLang="en-US" sz="2100" dirty="0" smtClean="0">
                <a:latin typeface="Times New Roman" panose="02020603050405020304" pitchFamily="18" charset="0"/>
                <a:ea typeface="微软雅黑" panose="020B0503020204020204" pitchFamily="34" charset="-122"/>
              </a:rPr>
              <a:t>事件</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zh-CN" altLang="en-US" sz="2100" dirty="0" smtClean="0">
                <a:latin typeface="Times New Roman" panose="02020603050405020304" pitchFamily="18" charset="0"/>
                <a:ea typeface="微软雅黑" panose="020B0503020204020204" pitchFamily="34" charset="-122"/>
              </a:rPr>
              <a:t>监狱</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91944"/>
            <a:ext cx="80924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肉食者鄙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未能远谋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当权者</a:t>
            </a:r>
            <a:r>
              <a:rPr lang="zh-CN" altLang="en-US" sz="2100" dirty="0">
                <a:solidFill>
                  <a:srgbClr val="FF00FF"/>
                </a:solidFill>
                <a:latin typeface="Times New Roman" panose="02020603050405020304" pitchFamily="18" charset="0"/>
                <a:ea typeface="微软雅黑" panose="020B0503020204020204" pitchFamily="34" charset="-122"/>
              </a:rPr>
              <a:t>目光短浅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不能深谋远虑</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衣食所安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弗敢专也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必以分人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衣食</a:t>
            </a:r>
            <a:r>
              <a:rPr lang="zh-CN" altLang="en-US" sz="2100" dirty="0">
                <a:solidFill>
                  <a:srgbClr val="FF00FF"/>
                </a:solidFill>
                <a:latin typeface="Times New Roman" panose="02020603050405020304" pitchFamily="18" charset="0"/>
                <a:ea typeface="微软雅黑" panose="020B0503020204020204" pitchFamily="34" charset="-122"/>
              </a:rPr>
              <a:t>这类用来安身的东西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不敢独自享受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一定把它分给别人</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牺牲玉帛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弗敢加也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必以信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祭祀</a:t>
            </a:r>
            <a:r>
              <a:rPr lang="zh-CN" altLang="en-US" sz="2100" dirty="0">
                <a:solidFill>
                  <a:srgbClr val="FF00FF"/>
                </a:solidFill>
                <a:latin typeface="Times New Roman" panose="02020603050405020304" pitchFamily="18" charset="0"/>
                <a:ea typeface="微软雅黑" panose="020B0503020204020204" pitchFamily="34" charset="-122"/>
              </a:rPr>
              <a:t>用的纯色全体牲畜</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玉和丝织品等祭品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不敢虚夸数目</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一定按照实情</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3868" y="2036771"/>
            <a:ext cx="8086733" cy="4142105"/>
          </a:xfrm>
          <a:prstGeom prst="rect">
            <a:avLst/>
          </a:prstGeom>
        </p:spPr>
        <p:txBody>
          <a:bodyPr wrap="square">
            <a:spAutoFit/>
          </a:bodyPr>
          <a:lstStyle/>
          <a:p>
            <a:pPr algn="just">
              <a:lnSpc>
                <a:spcPct val="150000"/>
              </a:lnSpc>
            </a:pPr>
            <a:r>
              <a:rPr lang="zh-CN" altLang="en-US" sz="1950" b="1" dirty="0">
                <a:latin typeface="Times New Roman" panose="02020603050405020304" pitchFamily="18" charset="0"/>
                <a:ea typeface="微软雅黑" panose="020B0503020204020204" pitchFamily="34" charset="-122"/>
              </a:rPr>
              <a:t>样题一</a:t>
            </a:r>
            <a:r>
              <a:rPr lang="en-US" altLang="zh-CN" sz="1950" dirty="0">
                <a:latin typeface="Times New Roman" panose="02020603050405020304" pitchFamily="18" charset="0"/>
                <a:ea typeface="微软雅黑" panose="020B0503020204020204" pitchFamily="34" charset="-122"/>
              </a:rPr>
              <a:t>(2019•</a:t>
            </a:r>
            <a:r>
              <a:rPr lang="zh-CN" altLang="en-US" sz="1950" dirty="0">
                <a:latin typeface="Times New Roman" panose="02020603050405020304" pitchFamily="18" charset="0"/>
                <a:ea typeface="微软雅黑" panose="020B0503020204020204" pitchFamily="34" charset="-122"/>
              </a:rPr>
              <a:t>南充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阅读甲</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乙两段文言文</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完成下列小题</a:t>
            </a:r>
            <a:r>
              <a:rPr lang="en-US" altLang="zh-CN" sz="1950" dirty="0">
                <a:latin typeface="Times New Roman" panose="02020603050405020304" pitchFamily="18" charset="0"/>
                <a:ea typeface="微软雅黑" panose="020B0503020204020204" pitchFamily="34" charset="-122"/>
              </a:rPr>
              <a:t>｡(12</a:t>
            </a:r>
            <a:r>
              <a:rPr lang="zh-CN" altLang="en-US" sz="1950" dirty="0">
                <a:latin typeface="Times New Roman" panose="02020603050405020304" pitchFamily="18" charset="0"/>
                <a:ea typeface="微软雅黑" panose="020B0503020204020204" pitchFamily="34" charset="-122"/>
              </a:rPr>
              <a:t>分</a:t>
            </a:r>
            <a:r>
              <a:rPr lang="en-US" altLang="zh-CN"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甲</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当余之从师也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负箧曳屣行深山巨谷中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穷冬烈风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大雪深数尺</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足肤皲裂而不知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至舍</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四支僵劲不能动</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媵人持汤沃灌</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以衾拥覆</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久而乃和</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寓逆旅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主人日再食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无鲜肥滋味之享</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同舍生皆被绮绣</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戴朱缨宝饰之帽</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腰白玉之环</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左佩刀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右备容臭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烨然若神人</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余则缊袍敝衣处其间</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略无慕艳意</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以中有足乐者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不知口体之奉不若人也</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盖余之勤且艰若此</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今虽耄老</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未有所成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犹幸预君子之列</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而承天子之宠光</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缀公卿之后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日侍坐备顾问</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四海亦谬称其氏名</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况才之过于余者乎</a:t>
            </a:r>
            <a:r>
              <a:rPr lang="en-US" altLang="zh-CN" sz="1950" dirty="0" smtClean="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节选自</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宋濂全集</a:t>
            </a:r>
            <a:r>
              <a:rPr lang="en-US" altLang="zh-CN"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p:txBody>
      </p:sp>
      <p:grpSp>
        <p:nvGrpSpPr>
          <p:cNvPr id="6" name="组合 5"/>
          <p:cNvGrpSpPr/>
          <p:nvPr/>
        </p:nvGrpSpPr>
        <p:grpSpPr>
          <a:xfrm>
            <a:off x="523868" y="1586591"/>
            <a:ext cx="8515826" cy="541020"/>
            <a:chOff x="341194" y="914400"/>
            <a:chExt cx="11532870" cy="721360"/>
          </a:xfrm>
        </p:grpSpPr>
        <p:sp>
          <p:nvSpPr>
            <p:cNvPr id="9" name="矩形 8"/>
            <p:cNvSpPr/>
            <p:nvPr/>
          </p:nvSpPr>
          <p:spPr>
            <a:xfrm>
              <a:off x="341194" y="914400"/>
              <a:ext cx="11532870"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70"/>
            <p:cNvSpPr/>
            <p:nvPr/>
          </p:nvSpPr>
          <p:spPr>
            <a:xfrm>
              <a:off x="341194" y="1083294"/>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10346"/>
            <a:ext cx="8081891"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传</a:t>
            </a:r>
            <a:r>
              <a:rPr lang="zh-CN" altLang="en-US" sz="2100" dirty="0">
                <a:latin typeface="Times New Roman" panose="02020603050405020304" pitchFamily="18" charset="0"/>
                <a:ea typeface="微软雅黑" panose="020B0503020204020204" pitchFamily="34" charset="-122"/>
              </a:rPr>
              <a:t>不习乎：动词作名词，老师传授的知识</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）好之者不如</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之者：形容词的意动用法，以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为快乐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饭</a:t>
            </a:r>
            <a:r>
              <a:rPr lang="zh-CN" altLang="en-US" sz="2100" dirty="0">
                <a:latin typeface="Times New Roman" panose="02020603050405020304" pitchFamily="18" charset="0"/>
                <a:ea typeface="微软雅黑" panose="020B0503020204020204" pitchFamily="34" charset="-122"/>
              </a:rPr>
              <a:t>疏食，饮水：名词作动词，吃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可以</a:t>
            </a:r>
            <a:r>
              <a:rPr lang="zh-CN" altLang="en-US" sz="2100" dirty="0">
                <a:latin typeface="Times New Roman" panose="02020603050405020304" pitchFamily="18" charset="0"/>
                <a:ea typeface="微软雅黑" panose="020B0503020204020204" pitchFamily="34" charset="-122"/>
              </a:rPr>
              <a:t>为师矣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古义：可以</a:t>
            </a:r>
            <a:r>
              <a:rPr lang="zh-CN" altLang="en-US" sz="2100" dirty="0" smtClean="0">
                <a:latin typeface="Times New Roman" panose="02020603050405020304" pitchFamily="18" charset="0"/>
                <a:ea typeface="微软雅黑" panose="020B0503020204020204" pitchFamily="34" charset="-122"/>
              </a:rPr>
              <a:t>凭借</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义：可能；</a:t>
            </a:r>
            <a:r>
              <a:rPr lang="zh-CN" altLang="en-US" sz="2100" dirty="0" smtClean="0">
                <a:latin typeface="Times New Roman" panose="02020603050405020304" pitchFamily="18" charset="0"/>
                <a:ea typeface="微软雅黑" panose="020B0503020204020204" pitchFamily="34" charset="-122"/>
              </a:rPr>
              <a:t>许可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91944"/>
            <a:ext cx="8071339"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小信未孚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神弗福也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这只是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小信用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未能让神灵信服</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神灵不会赐福您</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小大之狱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虽不能察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必以情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大大小小</a:t>
            </a:r>
            <a:r>
              <a:rPr lang="zh-CN" altLang="en-US" sz="2100" dirty="0">
                <a:solidFill>
                  <a:srgbClr val="FF00FF"/>
                </a:solidFill>
                <a:latin typeface="Times New Roman" panose="02020603050405020304" pitchFamily="18" charset="0"/>
                <a:ea typeface="微软雅黑" panose="020B0503020204020204" pitchFamily="34" charset="-122"/>
              </a:rPr>
              <a:t>的诉讼事件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即使不能一一明察</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我一定会用诚心去处理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忠之属也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可以一战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战则请从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是尽职分之类的事情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可凭借</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这个条件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打一仗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如果</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跟齐国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作战</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就请允许</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跟随</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91944"/>
            <a:ext cx="8071339"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7</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夫战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勇气也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一鼓作气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再而衰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三而竭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作战</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靠的是勇气</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第一次击鼓能够鼓起士气</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第二次击鼓时士气减弱</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第三次击鼓</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士气</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穷尽</a:t>
            </a:r>
            <a:r>
              <a:rPr lang="en-US" altLang="zh-CN"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zh-CN" sz="2100" dirty="0">
                <a:latin typeface="Times New Roman" panose="02020603050405020304" pitchFamily="18" charset="0"/>
                <a:ea typeface="微软雅黑" panose="020B0503020204020204" pitchFamily="34" charset="-122"/>
                <a:cs typeface="Times New Roman" panose="02020603050405020304" pitchFamily="18" charset="0"/>
              </a:rPr>
              <a:t>吾视其辙乱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latin typeface="Times New Roman" panose="02020603050405020304" pitchFamily="18" charset="0"/>
                <a:ea typeface="微软雅黑" panose="020B0503020204020204" pitchFamily="34" charset="-122"/>
                <a:cs typeface="Times New Roman" panose="02020603050405020304" pitchFamily="18" charset="0"/>
              </a:rPr>
              <a:t>望其旗靡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latin typeface="Times New Roman" panose="02020603050405020304" pitchFamily="18" charset="0"/>
                <a:ea typeface="微软雅黑" panose="020B0503020204020204" pitchFamily="34" charset="-122"/>
                <a:cs typeface="Times New Roman" panose="02020603050405020304" pitchFamily="18" charset="0"/>
              </a:rPr>
              <a:t>故逐之</a:t>
            </a:r>
            <a:r>
              <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zh-CN" sz="210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我</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仔细察看发现齐军战车碾出的痕迹混乱</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又远远望见齐军战旗倒下</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知道他们真的败了</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所以才</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请您下令</a:t>
            </a:r>
            <a:r>
              <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追击他们｡</a:t>
            </a:r>
            <a:endParaRPr lang="en-US" altLang="zh-CN"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91944"/>
            <a:ext cx="8071339"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内容理解</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段落</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大意</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自然段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写战前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曹刿拜见鲁庄公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对战前政治准备的分析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写曹刿求见鲁庄公的背景和原因</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(5~12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写曹刿见鲁庄公后两人的对话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突出表现曹刿对备战条件的认识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取信于民是作战的先决条件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自然段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写战中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曹刿指挥战斗的经过</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自然段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写战后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曹刿阐明取胜的原因</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91944"/>
            <a:ext cx="8071339"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中心思想</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曹刿论战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一文表现了曹刿的政治远见和卓越的军事才能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说明必须取信于民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运用正确的战略战术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掌握战机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才能取得战争胜利的道理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48639" y="1489902"/>
            <a:ext cx="8081890"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29 </a:t>
            </a:r>
            <a:r>
              <a:rPr lang="zh-CN" altLang="en-US" sz="2100" b="1" dirty="0" smtClean="0">
                <a:latin typeface="Times New Roman" panose="02020603050405020304" pitchFamily="18" charset="0"/>
                <a:ea typeface="微软雅黑" panose="020B0503020204020204" pitchFamily="34" charset="-122"/>
              </a:rPr>
              <a:t>邹忌</a:t>
            </a:r>
            <a:r>
              <a:rPr lang="zh-CN" altLang="en-US" sz="2100" b="1" dirty="0">
                <a:latin typeface="Times New Roman" panose="02020603050405020304" pitchFamily="18" charset="0"/>
                <a:ea typeface="微软雅黑" panose="020B0503020204020204" pitchFamily="34" charset="-122"/>
              </a:rPr>
              <a:t>讽齐王纳谏</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48639" y="1902522"/>
            <a:ext cx="808189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）邹忌</a:t>
            </a:r>
            <a:r>
              <a:rPr lang="zh-CN" altLang="en-US" sz="2100" dirty="0">
                <a:solidFill>
                  <a:srgbClr val="FF00FF"/>
                </a:solidFill>
                <a:latin typeface="Times New Roman" panose="02020603050405020304" pitchFamily="18" charset="0"/>
                <a:ea typeface="微软雅黑" panose="020B0503020204020204" pitchFamily="34" charset="-122"/>
              </a:rPr>
              <a:t>讽</a:t>
            </a:r>
            <a:r>
              <a:rPr lang="zh-CN" altLang="en-US" sz="2100" dirty="0">
                <a:latin typeface="Times New Roman" panose="02020603050405020304" pitchFamily="18" charset="0"/>
                <a:ea typeface="微软雅黑" panose="020B0503020204020204" pitchFamily="34" charset="-122"/>
              </a:rPr>
              <a:t>齐王纳</a:t>
            </a:r>
            <a:r>
              <a:rPr lang="zh-CN" altLang="en-US" sz="2100" dirty="0">
                <a:solidFill>
                  <a:srgbClr val="FF00FF"/>
                </a:solidFill>
                <a:latin typeface="Times New Roman" panose="02020603050405020304" pitchFamily="18" charset="0"/>
                <a:ea typeface="微软雅黑" panose="020B0503020204020204" pitchFamily="34" charset="-122"/>
              </a:rPr>
              <a:t>谏</a:t>
            </a:r>
            <a:r>
              <a:rPr lang="zh-CN" altLang="en-US" sz="2100" dirty="0">
                <a:latin typeface="Times New Roman" panose="02020603050405020304" pitchFamily="18" charset="0"/>
                <a:ea typeface="微软雅黑" panose="020B0503020204020204" pitchFamily="34" charset="-122"/>
              </a:rPr>
              <a:t>：讽谏，用含蓄的话委婉地规劝；规劝国君、尊长等改正错误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）而形貌</a:t>
            </a:r>
            <a:r>
              <a:rPr lang="zh-CN" altLang="en-US" sz="2100" dirty="0">
                <a:solidFill>
                  <a:srgbClr val="FF00FF"/>
                </a:solidFill>
                <a:latin typeface="Times New Roman" panose="02020603050405020304" pitchFamily="18" charset="0"/>
                <a:ea typeface="微软雅黑" panose="020B0503020204020204" pitchFamily="34" charset="-122"/>
              </a:rPr>
              <a:t>昳丽</a:t>
            </a:r>
            <a:r>
              <a:rPr lang="zh-CN" altLang="en-US" sz="2100" dirty="0">
                <a:latin typeface="Times New Roman" panose="02020603050405020304" pitchFamily="18" charset="0"/>
                <a:ea typeface="微软雅黑" panose="020B0503020204020204" pitchFamily="34" charset="-122"/>
              </a:rPr>
              <a:t>：光艳美丽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）朝</a:t>
            </a:r>
            <a:r>
              <a:rPr lang="zh-CN" altLang="en-US" sz="2100" dirty="0">
                <a:solidFill>
                  <a:srgbClr val="FF00FF"/>
                </a:solidFill>
                <a:latin typeface="Times New Roman" panose="02020603050405020304" pitchFamily="18" charset="0"/>
                <a:ea typeface="微软雅黑" panose="020B0503020204020204" pitchFamily="34" charset="-122"/>
              </a:rPr>
              <a:t>服</a:t>
            </a:r>
            <a:r>
              <a:rPr lang="zh-CN" altLang="en-US" sz="2100" dirty="0">
                <a:latin typeface="Times New Roman" panose="02020603050405020304" pitchFamily="18" charset="0"/>
                <a:ea typeface="微软雅黑" panose="020B0503020204020204" pitchFamily="34" charset="-122"/>
              </a:rPr>
              <a:t>衣冠：穿戴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旦日</a:t>
            </a:r>
            <a:r>
              <a:rPr lang="zh-CN" altLang="en-US" sz="2100" dirty="0">
                <a:latin typeface="Times New Roman" panose="02020603050405020304" pitchFamily="18" charset="0"/>
                <a:ea typeface="微软雅黑" panose="020B0503020204020204" pitchFamily="34" charset="-122"/>
              </a:rPr>
              <a:t>，客从外来：第二天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）宫妇左右</a:t>
            </a:r>
            <a:r>
              <a:rPr lang="zh-CN" altLang="en-US" sz="2100" dirty="0">
                <a:solidFill>
                  <a:srgbClr val="FF00FF"/>
                </a:solidFill>
                <a:latin typeface="Times New Roman" panose="02020603050405020304" pitchFamily="18" charset="0"/>
                <a:ea typeface="微软雅黑" panose="020B0503020204020204" pitchFamily="34" charset="-122"/>
              </a:rPr>
              <a:t>莫</a:t>
            </a:r>
            <a:r>
              <a:rPr lang="zh-CN" altLang="en-US" sz="2100" dirty="0">
                <a:latin typeface="Times New Roman" panose="02020603050405020304" pitchFamily="18" charset="0"/>
                <a:ea typeface="微软雅黑" panose="020B0503020204020204" pitchFamily="34" charset="-122"/>
              </a:rPr>
              <a:t>不私王</a:t>
            </a:r>
            <a:r>
              <a:rPr lang="zh-CN" altLang="en-US" sz="2100" dirty="0" smtClean="0">
                <a:latin typeface="Times New Roman" panose="02020603050405020304" pitchFamily="18" charset="0"/>
                <a:ea typeface="微软雅黑" panose="020B0503020204020204" pitchFamily="34" charset="-122"/>
              </a:rPr>
              <a:t>：没有</a:t>
            </a:r>
            <a:r>
              <a:rPr lang="zh-CN" altLang="en-US" sz="2100" dirty="0">
                <a:latin typeface="Times New Roman" panose="02020603050405020304" pitchFamily="18" charset="0"/>
                <a:ea typeface="微软雅黑" panose="020B0503020204020204" pitchFamily="34" charset="-122"/>
              </a:rPr>
              <a:t>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81890"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）王之</a:t>
            </a:r>
            <a:r>
              <a:rPr lang="zh-CN" altLang="en-US" sz="2100" dirty="0">
                <a:solidFill>
                  <a:srgbClr val="FF00FF"/>
                </a:solidFill>
                <a:latin typeface="Times New Roman" panose="02020603050405020304" pitchFamily="18" charset="0"/>
                <a:ea typeface="微软雅黑" panose="020B0503020204020204" pitchFamily="34" charset="-122"/>
              </a:rPr>
              <a:t>蔽</a:t>
            </a:r>
            <a:r>
              <a:rPr lang="zh-CN" altLang="en-US" sz="2100" dirty="0">
                <a:latin typeface="Times New Roman" panose="02020603050405020304" pitchFamily="18" charset="0"/>
                <a:ea typeface="微软雅黑" panose="020B0503020204020204" pitchFamily="34" charset="-122"/>
              </a:rPr>
              <a:t>甚矣：蒙蔽，这里指所受的蒙蔽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smtClean="0">
                <a:latin typeface="Times New Roman" panose="02020603050405020304" pitchFamily="18" charset="0"/>
                <a:ea typeface="微软雅黑" panose="020B0503020204020204" pitchFamily="34" charset="-122"/>
              </a:rPr>
              <a:t>）能</a:t>
            </a:r>
            <a:r>
              <a:rPr lang="zh-CN" altLang="en-US" sz="2100" dirty="0">
                <a:solidFill>
                  <a:srgbClr val="FF00FF"/>
                </a:solidFill>
                <a:latin typeface="Times New Roman" panose="02020603050405020304" pitchFamily="18" charset="0"/>
                <a:ea typeface="微软雅黑" panose="020B0503020204020204" pitchFamily="34" charset="-122"/>
              </a:rPr>
              <a:t>面</a:t>
            </a:r>
            <a:r>
              <a:rPr lang="zh-CN" altLang="en-US" sz="2100" dirty="0">
                <a:latin typeface="Times New Roman" panose="02020603050405020304" pitchFamily="18" charset="0"/>
                <a:ea typeface="微软雅黑" panose="020B0503020204020204" pitchFamily="34" charset="-122"/>
              </a:rPr>
              <a:t>刺寡人之过者：当面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）能谤讥于</a:t>
            </a:r>
            <a:r>
              <a:rPr lang="zh-CN" altLang="en-US" sz="2100" dirty="0">
                <a:solidFill>
                  <a:srgbClr val="FF00FF"/>
                </a:solidFill>
                <a:latin typeface="Times New Roman" panose="02020603050405020304" pitchFamily="18" charset="0"/>
                <a:ea typeface="微软雅黑" panose="020B0503020204020204" pitchFamily="34" charset="-122"/>
              </a:rPr>
              <a:t>市朝</a:t>
            </a:r>
            <a:r>
              <a:rPr lang="zh-CN" altLang="en-US" sz="2100" dirty="0">
                <a:latin typeface="Times New Roman" panose="02020603050405020304" pitchFamily="18" charset="0"/>
                <a:ea typeface="微软雅黑" panose="020B0503020204020204" pitchFamily="34" charset="-122"/>
              </a:rPr>
              <a:t>：指集市、市场等公共场合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）时时而</a:t>
            </a:r>
            <a:r>
              <a:rPr lang="zh-CN" altLang="en-US" sz="2100" dirty="0">
                <a:solidFill>
                  <a:srgbClr val="FF00FF"/>
                </a:solidFill>
                <a:latin typeface="Times New Roman" panose="02020603050405020304" pitchFamily="18" charset="0"/>
                <a:ea typeface="微软雅黑" panose="020B0503020204020204" pitchFamily="34" charset="-122"/>
              </a:rPr>
              <a:t>间</a:t>
            </a:r>
            <a:r>
              <a:rPr lang="zh-CN" altLang="en-US" sz="2100" dirty="0">
                <a:latin typeface="Times New Roman" panose="02020603050405020304" pitchFamily="18" charset="0"/>
                <a:ea typeface="微软雅黑" panose="020B0503020204020204" pitchFamily="34" charset="-122"/>
              </a:rPr>
              <a:t>进</a:t>
            </a:r>
            <a:r>
              <a:rPr lang="zh-CN" altLang="en-US" sz="2100" dirty="0" smtClean="0">
                <a:latin typeface="Times New Roman" panose="02020603050405020304" pitchFamily="18" charset="0"/>
                <a:ea typeface="微软雅黑" panose="020B0503020204020204" pitchFamily="34" charset="-122"/>
              </a:rPr>
              <a:t>：间或</a:t>
            </a:r>
            <a:r>
              <a:rPr lang="zh-CN" altLang="en-US" sz="2100" dirty="0">
                <a:latin typeface="Times New Roman" panose="02020603050405020304" pitchFamily="18" charset="0"/>
                <a:ea typeface="微软雅黑" panose="020B0503020204020204" pitchFamily="34" charset="-122"/>
              </a:rPr>
              <a:t>、偶然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期年</a:t>
            </a:r>
            <a:r>
              <a:rPr lang="zh-CN" altLang="en-US" sz="2100" dirty="0">
                <a:latin typeface="Times New Roman" panose="02020603050405020304" pitchFamily="18" charset="0"/>
                <a:ea typeface="微软雅黑" panose="020B0503020204020204" pitchFamily="34" charset="-122"/>
              </a:rPr>
              <a:t>之后：满一年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孰</a:t>
            </a:r>
            <a:r>
              <a:rPr lang="zh-CN" altLang="en-US" sz="2100" dirty="0">
                <a:latin typeface="Times New Roman" panose="02020603050405020304" pitchFamily="18" charset="0"/>
                <a:ea typeface="微软雅黑" panose="020B0503020204020204" pitchFamily="34" charset="-122"/>
              </a:rPr>
              <a:t>视之：</a:t>
            </a:r>
            <a:r>
              <a:rPr lang="zh-CN" altLang="en-US" sz="2100" u="sng" dirty="0">
                <a:latin typeface="Times New Roman" panose="02020603050405020304" pitchFamily="18" charset="0"/>
                <a:ea typeface="微软雅黑" panose="020B0503020204020204" pitchFamily="34" charset="-122"/>
              </a:rPr>
              <a:t>“孰”</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“熟”</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仔细</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6278"/>
            <a:ext cx="825437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朝</a:t>
            </a:r>
            <a:r>
              <a:rPr lang="zh-CN" altLang="en-US" sz="2100" dirty="0">
                <a:latin typeface="Times New Roman" panose="02020603050405020304" pitchFamily="18" charset="0"/>
                <a:ea typeface="微软雅黑" panose="020B0503020204020204" pitchFamily="34" charset="-122"/>
              </a:rPr>
              <a:t>服衣冠：早晨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皆</a:t>
            </a:r>
            <a:r>
              <a:rPr lang="zh-CN" altLang="en-US" sz="2100" dirty="0">
                <a:solidFill>
                  <a:srgbClr val="FF00FF"/>
                </a:solidFill>
                <a:latin typeface="Times New Roman" panose="02020603050405020304" pitchFamily="18" charset="0"/>
                <a:ea typeface="微软雅黑" panose="020B0503020204020204" pitchFamily="34" charset="-122"/>
              </a:rPr>
              <a:t>朝</a:t>
            </a:r>
            <a:r>
              <a:rPr lang="zh-CN" altLang="en-US" sz="2100" dirty="0">
                <a:latin typeface="Times New Roman" panose="02020603050405020304" pitchFamily="18" charset="0"/>
                <a:ea typeface="微软雅黑" panose="020B0503020204020204" pitchFamily="34" charset="-122"/>
              </a:rPr>
              <a:t>于齐：朝见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齐国</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美丽者也：助词，的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吾妻</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美我者：用于主谓之间，取消句子的独立性，不译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孰</a:t>
            </a:r>
            <a:r>
              <a:rPr lang="zh-CN" altLang="en-US" sz="2100" dirty="0">
                <a:latin typeface="Times New Roman" panose="02020603050405020304" pitchFamily="18" charset="0"/>
                <a:ea typeface="微软雅黑" panose="020B0503020204020204" pitchFamily="34" charset="-122"/>
              </a:rPr>
              <a:t>视之：同“熟”，仔细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吾</a:t>
            </a:r>
            <a:r>
              <a:rPr lang="zh-CN" altLang="en-US" sz="2100" dirty="0">
                <a:solidFill>
                  <a:srgbClr val="FF00FF"/>
                </a:solidFill>
                <a:latin typeface="Times New Roman" panose="02020603050405020304" pitchFamily="18" charset="0"/>
                <a:ea typeface="微软雅黑" panose="020B0503020204020204" pitchFamily="34" charset="-122"/>
              </a:rPr>
              <a:t>孰</a:t>
            </a:r>
            <a:r>
              <a:rPr lang="zh-CN" altLang="en-US" sz="2100" dirty="0">
                <a:latin typeface="Times New Roman" panose="02020603050405020304" pitchFamily="18" charset="0"/>
                <a:ea typeface="微软雅黑" panose="020B0503020204020204" pitchFamily="34" charset="-122"/>
              </a:rPr>
              <a:t>与徐公美：哪一个</a:t>
            </a:r>
            <a:endParaRPr lang="zh-CN" altLang="en-US" sz="2100" dirty="0">
              <a:latin typeface="Times New Roman" panose="02020603050405020304" pitchFamily="18" charset="0"/>
              <a:ea typeface="微软雅黑" panose="020B0503020204020204" pitchFamily="34" charset="-122"/>
            </a:endParaRPr>
          </a:p>
        </p:txBody>
      </p:sp>
      <p:sp>
        <p:nvSpPr>
          <p:cNvPr id="12" name="左大括号 11"/>
          <p:cNvSpPr/>
          <p:nvPr/>
        </p:nvSpPr>
        <p:spPr>
          <a:xfrm>
            <a:off x="1728491" y="216554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左大括号 12"/>
          <p:cNvSpPr/>
          <p:nvPr/>
        </p:nvSpPr>
        <p:spPr>
          <a:xfrm>
            <a:off x="1728491" y="4135301"/>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4" name="左大括号 13"/>
          <p:cNvSpPr/>
          <p:nvPr/>
        </p:nvSpPr>
        <p:spPr>
          <a:xfrm>
            <a:off x="1728491" y="3121719"/>
            <a:ext cx="116058" cy="76563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230270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）朝</a:t>
            </a:r>
            <a:endParaRPr lang="zh-CN" altLang="en-US" sz="2100" dirty="0">
              <a:latin typeface="Times New Roman" panose="02020603050405020304" pitchFamily="18" charset="0"/>
            </a:endParaRPr>
          </a:p>
        </p:txBody>
      </p:sp>
      <p:sp>
        <p:nvSpPr>
          <p:cNvPr id="5" name="矩形 4"/>
          <p:cNvSpPr/>
          <p:nvPr/>
        </p:nvSpPr>
        <p:spPr>
          <a:xfrm>
            <a:off x="523867" y="330534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15" name="矩形 14"/>
          <p:cNvSpPr/>
          <p:nvPr/>
        </p:nvSpPr>
        <p:spPr>
          <a:xfrm>
            <a:off x="523867" y="430798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）孰</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9428"/>
            <a:ext cx="8085560" cy="3969385"/>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徐公不</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君之美也：如</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门庭</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市：好像</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欲有求</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我也：对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皆以美</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徐公：比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能谤讥</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市朝：在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皆朝</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齐：到</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受</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赏：上等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书谏寡人者：下级向上级传达</a:t>
            </a:r>
            <a:endParaRPr lang="zh-CN" altLang="en-US"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775969" y="168021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775969" y="453141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97068" y="2652392"/>
            <a:ext cx="116058" cy="156422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矩形 8"/>
          <p:cNvSpPr/>
          <p:nvPr/>
        </p:nvSpPr>
        <p:spPr>
          <a:xfrm>
            <a:off x="534419" y="183217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）若</a:t>
            </a:r>
            <a:endParaRPr lang="zh-CN" altLang="en-US" sz="2100" dirty="0">
              <a:latin typeface="Times New Roman" panose="02020603050405020304" pitchFamily="18" charset="0"/>
            </a:endParaRPr>
          </a:p>
        </p:txBody>
      </p:sp>
      <p:sp>
        <p:nvSpPr>
          <p:cNvPr id="10" name="矩形 9"/>
          <p:cNvSpPr/>
          <p:nvPr/>
        </p:nvSpPr>
        <p:spPr>
          <a:xfrm>
            <a:off x="534419" y="323829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）于</a:t>
            </a:r>
            <a:endParaRPr lang="zh-CN" altLang="en-US" sz="2100" dirty="0">
              <a:latin typeface="Times New Roman" panose="02020603050405020304" pitchFamily="18" charset="0"/>
            </a:endParaRPr>
          </a:p>
        </p:txBody>
      </p:sp>
      <p:sp>
        <p:nvSpPr>
          <p:cNvPr id="11" name="矩形 10"/>
          <p:cNvSpPr/>
          <p:nvPr/>
        </p:nvSpPr>
        <p:spPr>
          <a:xfrm>
            <a:off x="534419" y="466390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）上</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75176"/>
            <a:ext cx="8354528"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）吾妻之</a:t>
            </a:r>
            <a:r>
              <a:rPr lang="zh-CN" altLang="en-US" sz="2100" dirty="0">
                <a:solidFill>
                  <a:srgbClr val="FF00FF"/>
                </a:solidFill>
                <a:latin typeface="Times New Roman" panose="02020603050405020304" pitchFamily="18" charset="0"/>
                <a:ea typeface="微软雅黑" panose="020B0503020204020204" pitchFamily="34" charset="-122"/>
              </a:rPr>
              <a:t>美</a:t>
            </a:r>
            <a:r>
              <a:rPr lang="zh-CN" altLang="en-US" sz="2100" dirty="0">
                <a:latin typeface="Times New Roman" panose="02020603050405020304" pitchFamily="18" charset="0"/>
                <a:ea typeface="微软雅黑" panose="020B0503020204020204" pitchFamily="34" charset="-122"/>
              </a:rPr>
              <a:t>我者，</a:t>
            </a:r>
            <a:r>
              <a:rPr lang="zh-CN" altLang="en-US" sz="2100" dirty="0">
                <a:solidFill>
                  <a:srgbClr val="FF00FF"/>
                </a:solidFill>
                <a:latin typeface="Times New Roman" panose="02020603050405020304" pitchFamily="18" charset="0"/>
                <a:ea typeface="微软雅黑" panose="020B0503020204020204" pitchFamily="34" charset="-122"/>
              </a:rPr>
              <a:t>私</a:t>
            </a:r>
            <a:r>
              <a:rPr lang="zh-CN" altLang="en-US" sz="2100" dirty="0">
                <a:latin typeface="Times New Roman" panose="02020603050405020304" pitchFamily="18" charset="0"/>
                <a:ea typeface="微软雅黑" panose="020B0503020204020204" pitchFamily="34" charset="-122"/>
              </a:rPr>
              <a:t>我也：形容词的意动用法，认为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美；形容词作动词，偏爱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闻</a:t>
            </a:r>
            <a:r>
              <a:rPr lang="zh-CN" altLang="en-US" sz="2100" dirty="0">
                <a:latin typeface="Times New Roman" panose="02020603050405020304" pitchFamily="18" charset="0"/>
                <a:ea typeface="微软雅黑" panose="020B0503020204020204" pitchFamily="34" charset="-122"/>
              </a:rPr>
              <a:t>寡人之耳者：动词的使动用法，使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听到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）邹忌</a:t>
            </a:r>
            <a:r>
              <a:rPr lang="zh-CN" altLang="en-US" sz="2100" dirty="0">
                <a:solidFill>
                  <a:srgbClr val="FF00FF"/>
                </a:solidFill>
                <a:latin typeface="Times New Roman" panose="02020603050405020304" pitchFamily="18" charset="0"/>
                <a:ea typeface="微软雅黑" panose="020B0503020204020204" pitchFamily="34" charset="-122"/>
              </a:rPr>
              <a:t>修</a:t>
            </a:r>
            <a:r>
              <a:rPr lang="zh-CN" altLang="en-US" sz="2100" dirty="0">
                <a:latin typeface="Times New Roman" panose="02020603050405020304" pitchFamily="18" charset="0"/>
                <a:ea typeface="微软雅黑" panose="020B0503020204020204" pitchFamily="34" charset="-122"/>
              </a:rPr>
              <a:t>八</a:t>
            </a:r>
            <a:r>
              <a:rPr lang="zh-CN" altLang="en-US" sz="2100" dirty="0">
                <a:solidFill>
                  <a:srgbClr val="FF00FF"/>
                </a:solidFill>
                <a:latin typeface="Times New Roman" panose="02020603050405020304" pitchFamily="18" charset="0"/>
                <a:ea typeface="微软雅黑" panose="020B0503020204020204" pitchFamily="34" charset="-122"/>
              </a:rPr>
              <a:t>尺</a:t>
            </a:r>
            <a:r>
              <a:rPr lang="zh-CN" altLang="en-US" sz="2100" dirty="0">
                <a:latin typeface="Times New Roman" panose="02020603050405020304" pitchFamily="18" charset="0"/>
                <a:ea typeface="微软雅黑" panose="020B0503020204020204" pitchFamily="34" charset="-122"/>
              </a:rPr>
              <a:t>有余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修 古</a:t>
            </a:r>
            <a:r>
              <a:rPr lang="zh-CN" altLang="en-US" sz="2100" dirty="0">
                <a:latin typeface="Times New Roman" panose="02020603050405020304" pitchFamily="18" charset="0"/>
                <a:ea typeface="微软雅黑" panose="020B0503020204020204" pitchFamily="34" charset="-122"/>
              </a:rPr>
              <a:t>义：长，这里指身高</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今</a:t>
            </a:r>
            <a:r>
              <a:rPr lang="zh-CN" altLang="en-US" sz="2100" dirty="0">
                <a:latin typeface="Times New Roman" panose="02020603050405020304" pitchFamily="18" charset="0"/>
                <a:ea typeface="微软雅黑" panose="020B0503020204020204" pitchFamily="34" charset="-122"/>
              </a:rPr>
              <a:t>义：</a:t>
            </a:r>
            <a:r>
              <a:rPr lang="zh-CN" altLang="en-US" sz="2100" dirty="0" smtClean="0">
                <a:latin typeface="Times New Roman" panose="02020603050405020304" pitchFamily="18" charset="0"/>
                <a:ea typeface="微软雅黑" panose="020B0503020204020204" pitchFamily="34" charset="-122"/>
              </a:rPr>
              <a:t>修理</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75176"/>
            <a:ext cx="8102990"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尺 古</a:t>
            </a:r>
            <a:r>
              <a:rPr lang="zh-CN" altLang="en-US" sz="2100" dirty="0">
                <a:latin typeface="Times New Roman" panose="02020603050405020304" pitchFamily="18" charset="0"/>
                <a:ea typeface="微软雅黑" panose="020B0503020204020204" pitchFamily="34" charset="-122"/>
              </a:rPr>
              <a:t>义：战国时期的一尺约等于现在的</a:t>
            </a:r>
            <a:r>
              <a:rPr lang="en-US" altLang="zh-CN" sz="2100" dirty="0">
                <a:latin typeface="Times New Roman" panose="02020603050405020304" pitchFamily="18" charset="0"/>
                <a:ea typeface="微软雅黑" panose="020B0503020204020204" pitchFamily="34" charset="-122"/>
              </a:rPr>
              <a:t>23.1</a:t>
            </a:r>
            <a:r>
              <a:rPr lang="zh-CN" altLang="en-US" sz="2100" dirty="0">
                <a:latin typeface="Times New Roman" panose="02020603050405020304" pitchFamily="18" charset="0"/>
                <a:ea typeface="微软雅黑" panose="020B0503020204020204" pitchFamily="34" charset="-122"/>
              </a:rPr>
              <a:t>厘米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今</a:t>
            </a:r>
            <a:r>
              <a:rPr lang="zh-CN" altLang="en-US" sz="2100" dirty="0">
                <a:latin typeface="Times New Roman" panose="02020603050405020304" pitchFamily="18" charset="0"/>
                <a:ea typeface="微软雅黑" panose="020B0503020204020204" pitchFamily="34" charset="-122"/>
              </a:rPr>
              <a:t>义：市制长度单位，</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寸是</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尺，</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尺是</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丈，</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尺约合</a:t>
            </a:r>
            <a:r>
              <a:rPr lang="en-US" altLang="zh-CN" sz="2100" dirty="0">
                <a:latin typeface="Times New Roman" panose="02020603050405020304" pitchFamily="18" charset="0"/>
                <a:ea typeface="微软雅黑" panose="020B0503020204020204" pitchFamily="34" charset="-122"/>
              </a:rPr>
              <a:t>33.3</a:t>
            </a:r>
            <a:r>
              <a:rPr lang="zh-CN" altLang="en-US" sz="2100" dirty="0" smtClean="0">
                <a:latin typeface="Times New Roman" panose="02020603050405020304" pitchFamily="18" charset="0"/>
                <a:ea typeface="微软雅黑" panose="020B0503020204020204" pitchFamily="34" charset="-122"/>
              </a:rPr>
              <a:t>厘米</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明日</a:t>
            </a:r>
            <a:r>
              <a:rPr lang="zh-CN" altLang="en-US" sz="2100" dirty="0">
                <a:latin typeface="Times New Roman" panose="02020603050405020304" pitchFamily="18" charset="0"/>
                <a:ea typeface="微软雅黑" panose="020B0503020204020204" pitchFamily="34" charset="-122"/>
              </a:rPr>
              <a:t>徐公来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古义：次日，</a:t>
            </a:r>
            <a:r>
              <a:rPr lang="zh-CN" altLang="en-US" sz="2100" dirty="0" smtClean="0">
                <a:latin typeface="Times New Roman" panose="02020603050405020304" pitchFamily="18" charset="0"/>
                <a:ea typeface="微软雅黑" panose="020B0503020204020204" pitchFamily="34" charset="-122"/>
              </a:rPr>
              <a:t>第二天</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义：今天的下一天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窥</a:t>
            </a:r>
            <a:r>
              <a:rPr lang="zh-CN" altLang="en-US" sz="2100" dirty="0">
                <a:latin typeface="Times New Roman" panose="02020603050405020304" pitchFamily="18" charset="0"/>
                <a:ea typeface="微软雅黑" panose="020B0503020204020204" pitchFamily="34" charset="-122"/>
              </a:rPr>
              <a:t>镜而自视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zh-CN" altLang="en-US" sz="2100" dirty="0" smtClean="0">
                <a:latin typeface="Times New Roman" panose="02020603050405020304" pitchFamily="18" charset="0"/>
                <a:ea typeface="微软雅黑" panose="020B0503020204020204" pitchFamily="34" charset="-122"/>
              </a:rPr>
              <a:t>照</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义：暗中偷看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10346"/>
            <a:ext cx="8343977" cy="44538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）饭</a:t>
            </a:r>
            <a:r>
              <a:rPr lang="zh-CN" altLang="en-US" sz="2100" dirty="0">
                <a:solidFill>
                  <a:srgbClr val="FF00FF"/>
                </a:solidFill>
                <a:latin typeface="Times New Roman" panose="02020603050405020304" pitchFamily="18" charset="0"/>
                <a:ea typeface="微软雅黑" panose="020B0503020204020204" pitchFamily="34" charset="-122"/>
              </a:rPr>
              <a:t>疏</a:t>
            </a:r>
            <a:r>
              <a:rPr lang="zh-CN" altLang="en-US" sz="2100" dirty="0">
                <a:latin typeface="Times New Roman" panose="02020603050405020304" pitchFamily="18" charset="0"/>
                <a:ea typeface="微软雅黑" panose="020B0503020204020204" pitchFamily="34" charset="-122"/>
              </a:rPr>
              <a:t>食，饮水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a:t>
            </a:r>
            <a:r>
              <a:rPr lang="zh-CN" altLang="en-US" sz="2100" dirty="0" smtClean="0">
                <a:latin typeface="Times New Roman" panose="02020603050405020304" pitchFamily="18" charset="0"/>
                <a:ea typeface="微软雅黑" panose="020B0503020204020204" pitchFamily="34" charset="-122"/>
              </a:rPr>
              <a:t>粗劣</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义：疏通、疏散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人行</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古义：虚指，泛指多</a:t>
            </a:r>
            <a:r>
              <a:rPr lang="zh-CN" altLang="en-US" sz="2100" dirty="0" smtClean="0">
                <a:latin typeface="Times New Roman" panose="02020603050405020304" pitchFamily="18" charset="0"/>
                <a:ea typeface="微软雅黑" panose="020B0503020204020204" pitchFamily="34" charset="-122"/>
              </a:rPr>
              <a:t>个</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今义：数词，确指</a:t>
            </a:r>
            <a:r>
              <a:rPr lang="zh-CN" altLang="en-US" sz="2100" dirty="0">
                <a:latin typeface="Times New Roman" panose="02020603050405020304" pitchFamily="18" charset="0"/>
                <a:ea typeface="微软雅黑" panose="020B0503020204020204" pitchFamily="34" charset="-122"/>
              </a:rPr>
              <a:t>三</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逝者</a:t>
            </a:r>
            <a:r>
              <a:rPr lang="zh-CN" altLang="en-US" sz="2100" dirty="0">
                <a:latin typeface="Times New Roman" panose="02020603050405020304" pitchFamily="18" charset="0"/>
                <a:ea typeface="微软雅黑" panose="020B0503020204020204" pitchFamily="34" charset="-122"/>
              </a:rPr>
              <a:t>如斯夫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古义：逝去的</a:t>
            </a:r>
            <a:r>
              <a:rPr lang="zh-CN" altLang="en-US" sz="2100" dirty="0" smtClean="0">
                <a:latin typeface="Times New Roman" panose="02020603050405020304" pitchFamily="18" charset="0"/>
                <a:ea typeface="微软雅黑" panose="020B0503020204020204" pitchFamily="34" charset="-122"/>
              </a:rPr>
              <a:t>一切</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义：多指离开人世的</a:t>
            </a:r>
            <a:r>
              <a:rPr lang="zh-CN" altLang="en-US" sz="2100" dirty="0" smtClean="0">
                <a:latin typeface="Times New Roman" panose="02020603050405020304" pitchFamily="18" charset="0"/>
                <a:ea typeface="微软雅黑" panose="020B0503020204020204" pitchFamily="34" charset="-122"/>
              </a:rPr>
              <a:t>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89"/>
            <a:ext cx="8092440"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宫妇</a:t>
            </a:r>
            <a:r>
              <a:rPr lang="zh-CN" altLang="en-US" sz="2100" dirty="0">
                <a:solidFill>
                  <a:srgbClr val="FF00FF"/>
                </a:solidFill>
                <a:latin typeface="Times New Roman" panose="02020603050405020304" pitchFamily="18" charset="0"/>
                <a:ea typeface="微软雅黑" panose="020B0503020204020204" pitchFamily="34" charset="-122"/>
              </a:rPr>
              <a:t>左右</a:t>
            </a:r>
            <a:r>
              <a:rPr lang="zh-CN" altLang="en-US" sz="2100" dirty="0">
                <a:latin typeface="Times New Roman" panose="02020603050405020304" pitchFamily="18" charset="0"/>
                <a:ea typeface="微软雅黑" panose="020B0503020204020204" pitchFamily="34" charset="-122"/>
              </a:rPr>
              <a:t>莫不私王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古义：君主左右的近侍之臣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今义：左面和右面</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群臣吏民能面</a:t>
            </a:r>
            <a:r>
              <a:rPr lang="zh-CN" altLang="en-US" sz="2100" dirty="0">
                <a:solidFill>
                  <a:srgbClr val="FF00FF"/>
                </a:solidFill>
                <a:latin typeface="Times New Roman" panose="02020603050405020304" pitchFamily="18" charset="0"/>
                <a:ea typeface="微软雅黑" panose="020B0503020204020204" pitchFamily="34" charset="-122"/>
              </a:rPr>
              <a:t>刺</a:t>
            </a:r>
            <a:r>
              <a:rPr lang="zh-CN" altLang="en-US" sz="2100" dirty="0">
                <a:latin typeface="Times New Roman" panose="02020603050405020304" pitchFamily="18" charset="0"/>
                <a:ea typeface="微软雅黑" panose="020B0503020204020204" pitchFamily="34" charset="-122"/>
              </a:rPr>
              <a:t>寡人之过者</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今义：尖的东西进入或穿过物体</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852"/>
            <a:ext cx="8113541"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谓其妻曰：“我孰与城北徐公美？”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邹忌）对他的妻子说：“我与城北徐公相比，哪一个美？”</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吾妻之美我者，私我也。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的妻子认为我美，是偏爱我。</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今齐地方千里，百二十城。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现在</a:t>
            </a:r>
            <a:r>
              <a:rPr lang="zh-CN" altLang="en-US" sz="2100" dirty="0">
                <a:solidFill>
                  <a:srgbClr val="FF00FF"/>
                </a:solidFill>
                <a:latin typeface="Times New Roman" panose="02020603050405020304" pitchFamily="18" charset="0"/>
                <a:ea typeface="微软雅黑" panose="020B0503020204020204" pitchFamily="34" charset="-122"/>
              </a:rPr>
              <a:t>齐国的土地方圆一千里，有一百二十座城池。</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由此观之，王之蔽甚矣。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由此看来</a:t>
            </a:r>
            <a:r>
              <a:rPr lang="zh-CN" altLang="en-US" sz="2100" dirty="0">
                <a:solidFill>
                  <a:srgbClr val="FF00FF"/>
                </a:solidFill>
                <a:latin typeface="Times New Roman" panose="02020603050405020304" pitchFamily="18" charset="0"/>
                <a:ea typeface="微软雅黑" panose="020B0503020204020204" pitchFamily="34" charset="-122"/>
              </a:rPr>
              <a:t>，大王所受的蒙蔽太深了。</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867"/>
            <a:ext cx="80924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群臣吏民能面刺寡人之过者，受上赏。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所有</a:t>
            </a:r>
            <a:r>
              <a:rPr lang="zh-CN" altLang="en-US" sz="2100" dirty="0">
                <a:solidFill>
                  <a:srgbClr val="FF00FF"/>
                </a:solidFill>
                <a:latin typeface="Times New Roman" panose="02020603050405020304" pitchFamily="18" charset="0"/>
                <a:ea typeface="微软雅黑" panose="020B0503020204020204" pitchFamily="34" charset="-122"/>
              </a:rPr>
              <a:t>的大臣、官吏、百姓能够当面指责我的过错的，可获得上等奖赏。</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能谤讥于市朝，闻寡人之耳者，受下赏。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能够</a:t>
            </a:r>
            <a:r>
              <a:rPr lang="zh-CN" altLang="en-US" sz="2100" dirty="0">
                <a:solidFill>
                  <a:srgbClr val="FF00FF"/>
                </a:solidFill>
                <a:latin typeface="Times New Roman" panose="02020603050405020304" pitchFamily="18" charset="0"/>
                <a:ea typeface="微软雅黑" panose="020B0503020204020204" pitchFamily="34" charset="-122"/>
              </a:rPr>
              <a:t>在公众场所指责讥刺（寡人的）过失，传到我耳朵里使我听到的，可获得下等奖赏。</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燕、赵、韩、魏闻之，皆朝于齐。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此</a:t>
            </a:r>
            <a:r>
              <a:rPr lang="zh-CN" altLang="en-US" sz="2100" dirty="0">
                <a:solidFill>
                  <a:srgbClr val="FF00FF"/>
                </a:solidFill>
                <a:latin typeface="Times New Roman" panose="02020603050405020304" pitchFamily="18" charset="0"/>
                <a:ea typeface="微软雅黑" panose="020B0503020204020204" pitchFamily="34" charset="-122"/>
              </a:rPr>
              <a:t>所谓战胜于朝廷。燕、赵、韩、魏听说了这件事，都到齐国来朝见。这就是所说的在朝廷上取得胜利。</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867"/>
            <a:ext cx="8092440"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段落</a:t>
            </a:r>
            <a:r>
              <a:rPr lang="zh-CN" altLang="en-US" sz="2100" b="1" dirty="0" smtClean="0">
                <a:latin typeface="Times New Roman" panose="02020603050405020304" pitchFamily="18" charset="0"/>
                <a:ea typeface="微软雅黑" panose="020B0503020204020204" pitchFamily="34" charset="-122"/>
              </a:rPr>
              <a:t>大意</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写邹忌与徐公比美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不因妻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客的赞美而自喜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而是从中悟出“直言不易”的道理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写邹忌以切身经历设喻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讽谏齐王除蔽纳谏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写齐王纳谏及其结果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记叙了战国时齐国政治家邹忌讽谏齐威王纳谏的故事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说明人要有自知之明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不要一味喜欢听奉承话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做国君的更要虚心纳谏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才能使政治修明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国家繁荣富强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38088" y="1489902"/>
            <a:ext cx="8102992" cy="5759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30 </a:t>
            </a:r>
            <a:r>
              <a:rPr lang="zh-CN" altLang="en-US" sz="2100" b="1" dirty="0" smtClean="0">
                <a:latin typeface="Times New Roman" panose="02020603050405020304" pitchFamily="18" charset="0"/>
                <a:ea typeface="微软雅黑" panose="020B0503020204020204" pitchFamily="34" charset="-122"/>
              </a:rPr>
              <a:t>出</a:t>
            </a:r>
            <a:r>
              <a:rPr lang="zh-CN" altLang="en-US" sz="2100" b="1" dirty="0">
                <a:latin typeface="Times New Roman" panose="02020603050405020304" pitchFamily="18" charset="0"/>
                <a:ea typeface="微软雅黑" panose="020B0503020204020204" pitchFamily="34" charset="-122"/>
              </a:rPr>
              <a:t>师表</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38088" y="1986818"/>
            <a:ext cx="810299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）先帝创业未半而中道</a:t>
            </a:r>
            <a:r>
              <a:rPr lang="zh-CN" altLang="en-US" sz="2100" dirty="0">
                <a:solidFill>
                  <a:srgbClr val="FF00FF"/>
                </a:solidFill>
                <a:latin typeface="Times New Roman" panose="02020603050405020304" pitchFamily="18" charset="0"/>
                <a:ea typeface="微软雅黑" panose="020B0503020204020204" pitchFamily="34" charset="-122"/>
              </a:rPr>
              <a:t>崩殂</a:t>
            </a:r>
            <a:r>
              <a:rPr lang="zh-CN" altLang="en-US" sz="2100" dirty="0">
                <a:latin typeface="Times New Roman" panose="02020603050405020304" pitchFamily="18" charset="0"/>
                <a:ea typeface="微软雅黑" panose="020B0503020204020204" pitchFamily="34" charset="-122"/>
              </a:rPr>
              <a:t>：指帝王之死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）此诚危急存亡之</a:t>
            </a:r>
            <a:r>
              <a:rPr lang="zh-CN" altLang="en-US" sz="2100" dirty="0">
                <a:solidFill>
                  <a:srgbClr val="FF00FF"/>
                </a:solidFill>
                <a:latin typeface="Times New Roman" panose="02020603050405020304" pitchFamily="18" charset="0"/>
                <a:ea typeface="微软雅黑" panose="020B0503020204020204" pitchFamily="34" charset="-122"/>
              </a:rPr>
              <a:t>秋</a:t>
            </a:r>
            <a:r>
              <a:rPr lang="zh-CN" altLang="en-US" sz="2100" dirty="0">
                <a:latin typeface="Times New Roman" panose="02020603050405020304" pitchFamily="18" charset="0"/>
                <a:ea typeface="微软雅黑" panose="020B0503020204020204" pitchFamily="34" charset="-122"/>
              </a:rPr>
              <a:t>也：时候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）然侍卫之臣不懈于</a:t>
            </a:r>
            <a:r>
              <a:rPr lang="zh-CN" altLang="en-US" sz="2100" dirty="0">
                <a:solidFill>
                  <a:srgbClr val="FF00FF"/>
                </a:solidFill>
                <a:latin typeface="Times New Roman" panose="02020603050405020304" pitchFamily="18" charset="0"/>
                <a:ea typeface="微软雅黑" panose="020B0503020204020204" pitchFamily="34" charset="-122"/>
              </a:rPr>
              <a:t>内</a:t>
            </a:r>
            <a:r>
              <a:rPr lang="zh-CN" altLang="en-US" sz="2100" dirty="0">
                <a:latin typeface="Times New Roman" panose="02020603050405020304" pitchFamily="18" charset="0"/>
                <a:ea typeface="微软雅黑" panose="020B0503020204020204" pitchFamily="34" charset="-122"/>
              </a:rPr>
              <a:t>：朝廷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）忠志之士忘身于</a:t>
            </a:r>
            <a:r>
              <a:rPr lang="zh-CN" altLang="en-US" sz="2100" dirty="0">
                <a:solidFill>
                  <a:srgbClr val="FF00FF"/>
                </a:solidFill>
                <a:latin typeface="Times New Roman" panose="02020603050405020304" pitchFamily="18" charset="0"/>
                <a:ea typeface="微软雅黑" panose="020B0503020204020204" pitchFamily="34" charset="-122"/>
              </a:rPr>
              <a:t>外</a:t>
            </a:r>
            <a:r>
              <a:rPr lang="zh-CN" altLang="en-US" sz="2100" dirty="0">
                <a:latin typeface="Times New Roman" panose="02020603050405020304" pitchFamily="18" charset="0"/>
                <a:ea typeface="微软雅黑" panose="020B0503020204020204" pitchFamily="34" charset="-122"/>
              </a:rPr>
              <a:t>者：这里指疆场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）盖</a:t>
            </a:r>
            <a:r>
              <a:rPr lang="zh-CN" altLang="en-US" sz="2100" dirty="0">
                <a:solidFill>
                  <a:srgbClr val="FF00FF"/>
                </a:solidFill>
                <a:latin typeface="Times New Roman" panose="02020603050405020304" pitchFamily="18" charset="0"/>
                <a:ea typeface="微软雅黑" panose="020B0503020204020204" pitchFamily="34" charset="-122"/>
              </a:rPr>
              <a:t>追</a:t>
            </a:r>
            <a:r>
              <a:rPr lang="zh-CN" altLang="en-US" sz="2100" dirty="0">
                <a:latin typeface="Times New Roman" panose="02020603050405020304" pitchFamily="18" charset="0"/>
                <a:ea typeface="微软雅黑" panose="020B0503020204020204" pitchFamily="34" charset="-122"/>
              </a:rPr>
              <a:t>先帝之</a:t>
            </a:r>
            <a:r>
              <a:rPr lang="zh-CN" altLang="en-US" sz="2100" dirty="0">
                <a:solidFill>
                  <a:srgbClr val="FF00FF"/>
                </a:solidFill>
                <a:latin typeface="Times New Roman" panose="02020603050405020304" pitchFamily="18" charset="0"/>
                <a:ea typeface="微软雅黑" panose="020B0503020204020204" pitchFamily="34" charset="-122"/>
              </a:rPr>
              <a:t>殊遇</a:t>
            </a:r>
            <a:r>
              <a:rPr lang="zh-CN" altLang="en-US" sz="2100" dirty="0">
                <a:latin typeface="Times New Roman" panose="02020603050405020304" pitchFamily="18" charset="0"/>
                <a:ea typeface="微软雅黑" panose="020B0503020204020204" pitchFamily="34" charset="-122"/>
              </a:rPr>
              <a:t>：追念；特殊的礼遇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光</a:t>
            </a:r>
            <a:r>
              <a:rPr lang="zh-CN" altLang="en-US" sz="2100" dirty="0">
                <a:latin typeface="Times New Roman" panose="02020603050405020304" pitchFamily="18" charset="0"/>
                <a:ea typeface="微软雅黑" panose="020B0503020204020204" pitchFamily="34" charset="-122"/>
              </a:rPr>
              <a:t>先帝遗德：发扬光大</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10346"/>
            <a:ext cx="8365079" cy="4453890"/>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恢弘</a:t>
            </a:r>
            <a:r>
              <a:rPr lang="zh-CN" altLang="en-US" sz="2100" dirty="0">
                <a:latin typeface="Times New Roman" panose="02020603050405020304" pitchFamily="18" charset="0"/>
                <a:ea typeface="微软雅黑" panose="020B0503020204020204" pitchFamily="34" charset="-122"/>
              </a:rPr>
              <a:t>志士之气：发扬，扩展</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引喻</a:t>
            </a:r>
            <a:r>
              <a:rPr lang="zh-CN" altLang="en-US" sz="2100" dirty="0">
                <a:latin typeface="Times New Roman" panose="02020603050405020304" pitchFamily="18" charset="0"/>
                <a:ea typeface="微软雅黑" panose="020B0503020204020204" pitchFamily="34" charset="-122"/>
              </a:rPr>
              <a:t>失义：称引、譬喻</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陟</a:t>
            </a:r>
            <a:r>
              <a:rPr lang="zh-CN" altLang="en-US" sz="2100" dirty="0">
                <a:latin typeface="Times New Roman" panose="02020603050405020304" pitchFamily="18" charset="0"/>
                <a:ea typeface="微软雅黑" panose="020B0503020204020204" pitchFamily="34" charset="-122"/>
              </a:rPr>
              <a:t>罚</a:t>
            </a:r>
            <a:r>
              <a:rPr lang="zh-CN" altLang="en-US" sz="2100" dirty="0">
                <a:solidFill>
                  <a:srgbClr val="FF00FF"/>
                </a:solidFill>
                <a:latin typeface="Times New Roman" panose="02020603050405020304" pitchFamily="18" charset="0"/>
                <a:ea typeface="微软雅黑" panose="020B0503020204020204" pitchFamily="34" charset="-122"/>
              </a:rPr>
              <a:t>臧否</a:t>
            </a:r>
            <a:r>
              <a:rPr lang="zh-CN" altLang="en-US" sz="2100" dirty="0">
                <a:latin typeface="Times New Roman" panose="02020603050405020304" pitchFamily="18" charset="0"/>
                <a:ea typeface="微软雅黑" panose="020B0503020204020204" pitchFamily="34" charset="-122"/>
              </a:rPr>
              <a:t>：提拔、晋升；赞扬和批评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）不宜</a:t>
            </a:r>
            <a:r>
              <a:rPr lang="zh-CN" altLang="en-US" sz="2100" dirty="0">
                <a:solidFill>
                  <a:srgbClr val="FF00FF"/>
                </a:solidFill>
                <a:latin typeface="Times New Roman" panose="02020603050405020304" pitchFamily="18" charset="0"/>
                <a:ea typeface="微软雅黑" panose="020B0503020204020204" pitchFamily="34" charset="-122"/>
              </a:rPr>
              <a:t>异同</a:t>
            </a:r>
            <a:r>
              <a:rPr lang="zh-CN" altLang="en-US" sz="2100" dirty="0">
                <a:latin typeface="Times New Roman" panose="02020603050405020304" pitchFamily="18" charset="0"/>
                <a:ea typeface="微软雅黑" panose="020B0503020204020204" pitchFamily="34" charset="-122"/>
              </a:rPr>
              <a:t>：这里指不同</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）宜付</a:t>
            </a:r>
            <a:r>
              <a:rPr lang="zh-CN" altLang="en-US" sz="2100" dirty="0">
                <a:solidFill>
                  <a:srgbClr val="FF00FF"/>
                </a:solidFill>
                <a:latin typeface="Times New Roman" panose="02020603050405020304" pitchFamily="18" charset="0"/>
                <a:ea typeface="微软雅黑" panose="020B0503020204020204" pitchFamily="34" charset="-122"/>
              </a:rPr>
              <a:t>有司</a:t>
            </a:r>
            <a:r>
              <a:rPr lang="zh-CN" altLang="en-US" sz="2100" dirty="0">
                <a:latin typeface="Times New Roman" panose="02020603050405020304" pitchFamily="18" charset="0"/>
                <a:ea typeface="微软雅黑" panose="020B0503020204020204" pitchFamily="34" charset="-122"/>
              </a:rPr>
              <a:t>论其</a:t>
            </a:r>
            <a:r>
              <a:rPr lang="zh-CN" altLang="en-US" sz="2100" dirty="0">
                <a:solidFill>
                  <a:srgbClr val="FF00FF"/>
                </a:solidFill>
                <a:latin typeface="Times New Roman" panose="02020603050405020304" pitchFamily="18" charset="0"/>
                <a:ea typeface="微软雅黑" panose="020B0503020204020204" pitchFamily="34" charset="-122"/>
              </a:rPr>
              <a:t>刑</a:t>
            </a:r>
            <a:r>
              <a:rPr lang="zh-CN" altLang="en-US" sz="2100" dirty="0">
                <a:latin typeface="Times New Roman" panose="02020603050405020304" pitchFamily="18" charset="0"/>
                <a:ea typeface="微软雅黑" panose="020B0503020204020204" pitchFamily="34" charset="-122"/>
              </a:rPr>
              <a:t>赏：负责专职的官员；罚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）以昭陛下平明之</a:t>
            </a:r>
            <a:r>
              <a:rPr lang="zh-CN" altLang="en-US" sz="2100" dirty="0">
                <a:solidFill>
                  <a:srgbClr val="FF00FF"/>
                </a:solidFill>
                <a:latin typeface="Times New Roman" panose="02020603050405020304" pitchFamily="18" charset="0"/>
                <a:ea typeface="微软雅黑" panose="020B0503020204020204" pitchFamily="34" charset="-122"/>
              </a:rPr>
              <a:t>理</a:t>
            </a:r>
            <a:r>
              <a:rPr lang="zh-CN" altLang="en-US" sz="2100" dirty="0">
                <a:latin typeface="Times New Roman" panose="02020603050405020304" pitchFamily="18" charset="0"/>
                <a:ea typeface="微软雅黑" panose="020B0503020204020204" pitchFamily="34" charset="-122"/>
              </a:rPr>
              <a:t>：治理</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）是以先帝</a:t>
            </a:r>
            <a:r>
              <a:rPr lang="zh-CN" altLang="en-US" sz="2100" dirty="0">
                <a:solidFill>
                  <a:srgbClr val="FF00FF"/>
                </a:solidFill>
                <a:latin typeface="Times New Roman" panose="02020603050405020304" pitchFamily="18" charset="0"/>
                <a:ea typeface="微软雅黑" panose="020B0503020204020204" pitchFamily="34" charset="-122"/>
              </a:rPr>
              <a:t>简拔</a:t>
            </a:r>
            <a:r>
              <a:rPr lang="zh-CN" altLang="en-US" sz="2100" dirty="0">
                <a:latin typeface="Times New Roman" panose="02020603050405020304" pitchFamily="18" charset="0"/>
                <a:ea typeface="微软雅黑" panose="020B0503020204020204" pitchFamily="34" charset="-122"/>
              </a:rPr>
              <a:t>以遗陛下：选拔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愚</a:t>
            </a:r>
            <a:r>
              <a:rPr lang="zh-CN" altLang="en-US" sz="2100" dirty="0">
                <a:latin typeface="Times New Roman" panose="02020603050405020304" pitchFamily="18" charset="0"/>
                <a:ea typeface="微软雅黑" panose="020B0503020204020204" pitchFamily="34" charset="-122"/>
              </a:rPr>
              <a:t>以为宫中之事：我，谦称</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）悉以</a:t>
            </a:r>
            <a:r>
              <a:rPr lang="zh-CN" altLang="en-US" sz="2100" dirty="0">
                <a:solidFill>
                  <a:srgbClr val="FF00FF"/>
                </a:solidFill>
                <a:latin typeface="Times New Roman" panose="02020603050405020304" pitchFamily="18" charset="0"/>
                <a:ea typeface="微软雅黑" panose="020B0503020204020204" pitchFamily="34" charset="-122"/>
              </a:rPr>
              <a:t>咨</a:t>
            </a:r>
            <a:r>
              <a:rPr lang="zh-CN" altLang="en-US" sz="2100" dirty="0">
                <a:latin typeface="Times New Roman" panose="02020603050405020304" pitchFamily="18" charset="0"/>
                <a:ea typeface="微软雅黑" panose="020B0503020204020204" pitchFamily="34" charset="-122"/>
              </a:rPr>
              <a:t>之：</a:t>
            </a:r>
            <a:r>
              <a:rPr lang="zh-CN" altLang="en-US" sz="2100" dirty="0" smtClean="0">
                <a:latin typeface="Times New Roman" panose="02020603050405020304" pitchFamily="18" charset="0"/>
                <a:ea typeface="微软雅黑" panose="020B0503020204020204" pitchFamily="34" charset="-122"/>
              </a:rPr>
              <a:t>询问</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365079"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16</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性行</a:t>
            </a:r>
            <a:r>
              <a:rPr lang="zh-CN" altLang="en-US" sz="2100" dirty="0">
                <a:solidFill>
                  <a:srgbClr val="FF00FF"/>
                </a:solidFill>
                <a:latin typeface="Times New Roman" panose="02020603050405020304" pitchFamily="18" charset="0"/>
                <a:ea typeface="微软雅黑" panose="020B0503020204020204" pitchFamily="34" charset="-122"/>
              </a:rPr>
              <a:t>淑</a:t>
            </a:r>
            <a:r>
              <a:rPr lang="zh-CN" altLang="en-US" sz="2100" dirty="0" smtClean="0">
                <a:solidFill>
                  <a:srgbClr val="FF00FF"/>
                </a:solidFill>
                <a:latin typeface="Times New Roman" panose="02020603050405020304" pitchFamily="18" charset="0"/>
                <a:ea typeface="微软雅黑" panose="020B0503020204020204" pitchFamily="34" charset="-122"/>
              </a:rPr>
              <a:t>均</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淑：善   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公平</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17</a:t>
            </a:r>
            <a:r>
              <a:rPr lang="zh-CN" altLang="en-US" sz="2100" dirty="0" smtClean="0">
                <a:latin typeface="Times New Roman" panose="02020603050405020304" pitchFamily="18" charset="0"/>
                <a:ea typeface="微软雅黑" panose="020B0503020204020204" pitchFamily="34" charset="-122"/>
              </a:rPr>
              <a:t>）必</a:t>
            </a:r>
            <a:r>
              <a:rPr lang="zh-CN" altLang="en-US" sz="2100" dirty="0">
                <a:latin typeface="Times New Roman" panose="02020603050405020304" pitchFamily="18" charset="0"/>
                <a:ea typeface="微软雅黑" panose="020B0503020204020204" pitchFamily="34" charset="-122"/>
              </a:rPr>
              <a:t>能使</a:t>
            </a:r>
            <a:r>
              <a:rPr lang="zh-CN" altLang="en-US" sz="2100" dirty="0">
                <a:solidFill>
                  <a:srgbClr val="FF00FF"/>
                </a:solidFill>
                <a:latin typeface="Times New Roman" panose="02020603050405020304" pitchFamily="18" charset="0"/>
                <a:ea typeface="微软雅黑" panose="020B0503020204020204" pitchFamily="34" charset="-122"/>
              </a:rPr>
              <a:t>行阵</a:t>
            </a:r>
            <a:r>
              <a:rPr lang="zh-CN" altLang="en-US" sz="2100" dirty="0">
                <a:latin typeface="Times New Roman" panose="02020603050405020304" pitchFamily="18" charset="0"/>
                <a:ea typeface="微软雅黑" panose="020B0503020204020204" pitchFamily="34" charset="-122"/>
              </a:rPr>
              <a:t>和睦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部队</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18</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躬</a:t>
            </a:r>
            <a:r>
              <a:rPr lang="zh-CN" altLang="en-US" sz="2100" dirty="0">
                <a:latin typeface="Times New Roman" panose="02020603050405020304" pitchFamily="18" charset="0"/>
                <a:ea typeface="微软雅黑" panose="020B0503020204020204" pitchFamily="34" charset="-122"/>
              </a:rPr>
              <a:t>耕于南阳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19</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不求</a:t>
            </a:r>
            <a:r>
              <a:rPr lang="zh-CN" altLang="en-US" sz="2100" dirty="0">
                <a:solidFill>
                  <a:srgbClr val="FF00FF"/>
                </a:solidFill>
                <a:latin typeface="Times New Roman" panose="02020603050405020304" pitchFamily="18" charset="0"/>
                <a:ea typeface="微软雅黑" panose="020B0503020204020204" pitchFamily="34" charset="-122"/>
              </a:rPr>
              <a:t>闻达</a:t>
            </a:r>
            <a:r>
              <a:rPr lang="zh-CN" altLang="en-US" sz="2100" dirty="0">
                <a:latin typeface="Times New Roman" panose="02020603050405020304" pitchFamily="18" charset="0"/>
                <a:ea typeface="微软雅黑" panose="020B0503020204020204" pitchFamily="34" charset="-122"/>
              </a:rPr>
              <a:t>于诸侯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有名望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显贵</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20</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先帝不以臣</a:t>
            </a:r>
            <a:r>
              <a:rPr lang="zh-CN" altLang="en-US" sz="2100" dirty="0">
                <a:solidFill>
                  <a:srgbClr val="FF00FF"/>
                </a:solidFill>
                <a:latin typeface="Times New Roman" panose="02020603050405020304" pitchFamily="18" charset="0"/>
                <a:ea typeface="微软雅黑" panose="020B0503020204020204" pitchFamily="34" charset="-122"/>
              </a:rPr>
              <a:t>卑鄙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社会地位低微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见识短浅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21</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猥</a:t>
            </a:r>
            <a:r>
              <a:rPr lang="zh-CN" altLang="en-US" sz="2100" dirty="0">
                <a:latin typeface="Times New Roman" panose="02020603050405020304" pitchFamily="18" charset="0"/>
                <a:ea typeface="微软雅黑" panose="020B0503020204020204" pitchFamily="34" charset="-122"/>
              </a:rPr>
              <a:t>自</a:t>
            </a:r>
            <a:r>
              <a:rPr lang="zh-CN" altLang="en-US" sz="2100" dirty="0">
                <a:solidFill>
                  <a:srgbClr val="FF00FF"/>
                </a:solidFill>
                <a:latin typeface="Times New Roman" panose="02020603050405020304" pitchFamily="18" charset="0"/>
                <a:ea typeface="微软雅黑" panose="020B0503020204020204" pitchFamily="34" charset="-122"/>
              </a:rPr>
              <a:t>枉屈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谦辞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屈尊就卑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22</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遂许先帝以</a:t>
            </a:r>
            <a:r>
              <a:rPr lang="zh-CN" altLang="en-US" sz="2100" dirty="0">
                <a:solidFill>
                  <a:srgbClr val="FF00FF"/>
                </a:solidFill>
                <a:latin typeface="Times New Roman" panose="02020603050405020304" pitchFamily="18" charset="0"/>
                <a:ea typeface="微软雅黑" panose="020B0503020204020204" pitchFamily="34" charset="-122"/>
              </a:rPr>
              <a:t>驱驰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奔走效劳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23</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后值</a:t>
            </a:r>
            <a:r>
              <a:rPr lang="zh-CN" altLang="en-US" sz="2100" dirty="0">
                <a:solidFill>
                  <a:srgbClr val="FF00FF"/>
                </a:solidFill>
                <a:latin typeface="Times New Roman" panose="02020603050405020304" pitchFamily="18" charset="0"/>
                <a:ea typeface="微软雅黑" panose="020B0503020204020204" pitchFamily="34" charset="-122"/>
              </a:rPr>
              <a:t>倾覆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覆灭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颠覆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这里指兵</a:t>
            </a:r>
            <a:r>
              <a:rPr lang="zh-CN" altLang="en-US" sz="2100" dirty="0" smtClean="0">
                <a:latin typeface="Times New Roman" panose="02020603050405020304" pitchFamily="18" charset="0"/>
                <a:ea typeface="微软雅黑" panose="020B0503020204020204" pitchFamily="34" charset="-122"/>
              </a:rPr>
              <a:t>败</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354528"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24</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尔来</a:t>
            </a:r>
            <a:r>
              <a:rPr lang="zh-CN" altLang="en-US" sz="2100" dirty="0">
                <a:latin typeface="Times New Roman" panose="02020603050405020304" pitchFamily="18" charset="0"/>
                <a:ea typeface="微软雅黑" panose="020B0503020204020204" pitchFamily="34" charset="-122"/>
              </a:rPr>
              <a:t>二十有一年矣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自那时以来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25</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夙夜</a:t>
            </a:r>
            <a:r>
              <a:rPr lang="zh-CN" altLang="en-US" sz="2100" dirty="0">
                <a:latin typeface="Times New Roman" panose="02020603050405020304" pitchFamily="18" charset="0"/>
                <a:ea typeface="微软雅黑" panose="020B0503020204020204" pitchFamily="34" charset="-122"/>
              </a:rPr>
              <a:t>忧叹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早晚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日日夜夜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26</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深入</a:t>
            </a:r>
            <a:r>
              <a:rPr lang="zh-CN" altLang="en-US" sz="2100" dirty="0">
                <a:solidFill>
                  <a:srgbClr val="FF00FF"/>
                </a:solidFill>
                <a:latin typeface="Times New Roman" panose="02020603050405020304" pitchFamily="18" charset="0"/>
                <a:ea typeface="微软雅黑" panose="020B0503020204020204" pitchFamily="34" charset="-122"/>
              </a:rPr>
              <a:t>不毛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不生长草木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这里指贫瘠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未开垦的地方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27</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a:t>
            </a:r>
            <a:r>
              <a:rPr lang="zh-CN" altLang="en-US" sz="2100" dirty="0">
                <a:solidFill>
                  <a:srgbClr val="FF00FF"/>
                </a:solidFill>
                <a:latin typeface="Times New Roman" panose="02020603050405020304" pitchFamily="18" charset="0"/>
                <a:ea typeface="微软雅黑" panose="020B0503020204020204" pitchFamily="34" charset="-122"/>
              </a:rPr>
              <a:t>奖</a:t>
            </a:r>
            <a:r>
              <a:rPr lang="zh-CN" altLang="en-US" sz="2100" dirty="0">
                <a:latin typeface="Times New Roman" panose="02020603050405020304" pitchFamily="18" charset="0"/>
                <a:ea typeface="微软雅黑" panose="020B0503020204020204" pitchFamily="34" charset="-122"/>
              </a:rPr>
              <a:t>率三军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鼓励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28</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庶</a:t>
            </a:r>
            <a:r>
              <a:rPr lang="zh-CN" altLang="en-US" sz="2100" dirty="0">
                <a:latin typeface="Times New Roman" panose="02020603050405020304" pitchFamily="18" charset="0"/>
                <a:ea typeface="微软雅黑" panose="020B0503020204020204" pitchFamily="34" charset="-122"/>
              </a:rPr>
              <a:t>竭</a:t>
            </a:r>
            <a:r>
              <a:rPr lang="zh-CN" altLang="en-US" sz="2100" dirty="0">
                <a:solidFill>
                  <a:srgbClr val="FF00FF"/>
                </a:solidFill>
                <a:latin typeface="Times New Roman" panose="02020603050405020304" pitchFamily="18" charset="0"/>
                <a:ea typeface="微软雅黑" panose="020B0503020204020204" pitchFamily="34" charset="-122"/>
              </a:rPr>
              <a:t>驽</a:t>
            </a:r>
            <a:r>
              <a:rPr lang="zh-CN" altLang="en-US" sz="2100" dirty="0">
                <a:latin typeface="Times New Roman" panose="02020603050405020304" pitchFamily="18" charset="0"/>
                <a:ea typeface="微软雅黑" panose="020B0503020204020204" pitchFamily="34" charset="-122"/>
              </a:rPr>
              <a:t>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表示期望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劣马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跑不快的</a:t>
            </a:r>
            <a:r>
              <a:rPr lang="zh-CN" altLang="en-US" sz="2100" dirty="0" smtClean="0">
                <a:latin typeface="Times New Roman" panose="02020603050405020304" pitchFamily="18" charset="0"/>
                <a:ea typeface="微软雅黑" panose="020B0503020204020204" pitchFamily="34" charset="-122"/>
              </a:rPr>
              <a:t>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29</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攘除</a:t>
            </a:r>
            <a:r>
              <a:rPr lang="zh-CN" altLang="en-US" sz="2100" dirty="0">
                <a:latin typeface="Times New Roman" panose="02020603050405020304" pitchFamily="18" charset="0"/>
                <a:ea typeface="微软雅黑" panose="020B0503020204020204" pitchFamily="34" charset="-122"/>
              </a:rPr>
              <a:t>奸凶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铲除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30</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告</a:t>
            </a:r>
            <a:r>
              <a:rPr lang="zh-CN" altLang="en-US" sz="2100" dirty="0">
                <a:latin typeface="Times New Roman" panose="02020603050405020304" pitchFamily="18" charset="0"/>
                <a:ea typeface="微软雅黑" panose="020B0503020204020204" pitchFamily="34" charset="-122"/>
              </a:rPr>
              <a:t>先帝之灵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祭</a:t>
            </a:r>
            <a:r>
              <a:rPr lang="zh-CN" altLang="en-US" sz="2100" dirty="0" smtClean="0">
                <a:latin typeface="Times New Roman" panose="02020603050405020304" pitchFamily="18" charset="0"/>
                <a:ea typeface="微软雅黑" panose="020B0503020204020204" pitchFamily="34" charset="-122"/>
              </a:rPr>
              <a:t>告</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31</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则责攸之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允等之</a:t>
            </a:r>
            <a:r>
              <a:rPr lang="zh-CN" altLang="en-US" sz="2100" dirty="0">
                <a:solidFill>
                  <a:srgbClr val="FF00FF"/>
                </a:solidFill>
                <a:latin typeface="Times New Roman" panose="02020603050405020304" pitchFamily="18" charset="0"/>
                <a:ea typeface="微软雅黑" panose="020B0503020204020204" pitchFamily="34" charset="-122"/>
              </a:rPr>
              <a:t>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怠慢</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疏忽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5727"/>
            <a:ext cx="8343977" cy="203009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32</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彰</a:t>
            </a:r>
            <a:r>
              <a:rPr lang="zh-CN" altLang="en-US" sz="2100" dirty="0">
                <a:latin typeface="Times New Roman" panose="02020603050405020304" pitchFamily="18" charset="0"/>
                <a:ea typeface="微软雅黑" panose="020B0503020204020204" pitchFamily="34" charset="-122"/>
              </a:rPr>
              <a:t>其咎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33</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以咨</a:t>
            </a:r>
            <a:r>
              <a:rPr lang="zh-CN" altLang="en-US" sz="2100" dirty="0">
                <a:solidFill>
                  <a:srgbClr val="FF00FF"/>
                </a:solidFill>
                <a:latin typeface="Times New Roman" panose="02020603050405020304" pitchFamily="18" charset="0"/>
                <a:ea typeface="微软雅黑" panose="020B0503020204020204" pitchFamily="34" charset="-122"/>
              </a:rPr>
              <a:t>诹</a:t>
            </a:r>
            <a:r>
              <a:rPr lang="zh-CN" altLang="en-US" sz="2100" dirty="0">
                <a:latin typeface="Times New Roman" panose="02020603050405020304" pitchFamily="18" charset="0"/>
                <a:ea typeface="微软雅黑" panose="020B0503020204020204" pitchFamily="34" charset="-122"/>
              </a:rPr>
              <a:t>善道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询问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34</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察纳</a:t>
            </a:r>
            <a:r>
              <a:rPr lang="zh-CN" altLang="en-US" sz="2100" dirty="0">
                <a:solidFill>
                  <a:srgbClr val="FF00FF"/>
                </a:solidFill>
                <a:latin typeface="Times New Roman" panose="02020603050405020304" pitchFamily="18" charset="0"/>
                <a:ea typeface="微软雅黑" panose="020B0503020204020204" pitchFamily="34" charset="-122"/>
              </a:rPr>
              <a:t>雅言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指正确合理的言论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35</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临表</a:t>
            </a:r>
            <a:r>
              <a:rPr lang="zh-CN" altLang="en-US" sz="2100" dirty="0">
                <a:solidFill>
                  <a:srgbClr val="FF00FF"/>
                </a:solidFill>
                <a:latin typeface="Times New Roman" panose="02020603050405020304" pitchFamily="18" charset="0"/>
                <a:ea typeface="微软雅黑" panose="020B0503020204020204" pitchFamily="34" charset="-122"/>
              </a:rPr>
              <a:t>涕零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落泪</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8584"/>
            <a:ext cx="8117213"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先帝创业未半而中</a:t>
            </a:r>
            <a:r>
              <a:rPr lang="zh-CN" altLang="en-US" sz="2100" dirty="0">
                <a:solidFill>
                  <a:srgbClr val="FF00FF"/>
                </a:solidFill>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崩殂：路途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以咨诹善</a:t>
            </a:r>
            <a:r>
              <a:rPr lang="zh-CN" altLang="en-US" sz="2100" dirty="0">
                <a:solidFill>
                  <a:srgbClr val="FF00FF"/>
                </a:solidFill>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：方法</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以光先帝</a:t>
            </a:r>
            <a:r>
              <a:rPr lang="zh-CN" altLang="en-US" sz="2100" dirty="0">
                <a:solidFill>
                  <a:srgbClr val="FF00FF"/>
                </a:solidFill>
                <a:latin typeface="Times New Roman" panose="02020603050405020304" pitchFamily="18" charset="0"/>
                <a:ea typeface="微软雅黑" panose="020B0503020204020204" pitchFamily="34" charset="-122"/>
              </a:rPr>
              <a:t>遗</a:t>
            </a:r>
            <a:r>
              <a:rPr lang="zh-CN" altLang="en-US" sz="2100" dirty="0">
                <a:latin typeface="Times New Roman" panose="02020603050405020304" pitchFamily="18" charset="0"/>
                <a:ea typeface="微软雅黑" panose="020B0503020204020204" pitchFamily="34" charset="-122"/>
              </a:rPr>
              <a:t>德：遗留下的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是以先帝简拔以</a:t>
            </a:r>
            <a:r>
              <a:rPr lang="zh-CN" altLang="en-US" sz="2100" dirty="0">
                <a:solidFill>
                  <a:srgbClr val="FF00FF"/>
                </a:solidFill>
                <a:latin typeface="Times New Roman" panose="02020603050405020304" pitchFamily="18" charset="0"/>
                <a:ea typeface="微软雅黑" panose="020B0503020204020204" pitchFamily="34" charset="-122"/>
              </a:rPr>
              <a:t>遗</a:t>
            </a:r>
            <a:r>
              <a:rPr lang="zh-CN" altLang="en-US" sz="2100" dirty="0">
                <a:latin typeface="Times New Roman" panose="02020603050405020304" pitchFamily="18" charset="0"/>
                <a:ea typeface="微软雅黑" panose="020B0503020204020204" pitchFamily="34" charset="-122"/>
              </a:rPr>
              <a:t>陛下：给予，送给</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俱</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一体：是</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若有作奸犯科及</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忠善者：做</a:t>
            </a:r>
            <a:endParaRPr lang="zh-CN" altLang="en-US"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728490" y="2186649"/>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728490" y="4156403"/>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28490" y="3142821"/>
            <a:ext cx="116058" cy="76563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矩形 8"/>
          <p:cNvSpPr/>
          <p:nvPr/>
        </p:nvSpPr>
        <p:spPr>
          <a:xfrm>
            <a:off x="523867" y="235412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）道</a:t>
            </a:r>
            <a:endParaRPr lang="zh-CN" altLang="en-US" sz="2100" dirty="0">
              <a:latin typeface="Times New Roman" panose="02020603050405020304" pitchFamily="18" charset="0"/>
            </a:endParaRPr>
          </a:p>
        </p:txBody>
      </p:sp>
      <p:sp>
        <p:nvSpPr>
          <p:cNvPr id="10" name="矩形 9"/>
          <p:cNvSpPr/>
          <p:nvPr/>
        </p:nvSpPr>
        <p:spPr>
          <a:xfrm>
            <a:off x="523867" y="334493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）遗</a:t>
            </a:r>
            <a:endParaRPr lang="zh-CN" altLang="en-US" sz="2100" dirty="0">
              <a:latin typeface="Times New Roman" panose="02020603050405020304" pitchFamily="18" charset="0"/>
            </a:endParaRPr>
          </a:p>
        </p:txBody>
      </p:sp>
      <p:sp>
        <p:nvSpPr>
          <p:cNvPr id="11" name="矩形 10"/>
          <p:cNvSpPr/>
          <p:nvPr/>
        </p:nvSpPr>
        <p:spPr>
          <a:xfrm>
            <a:off x="523867" y="4304393"/>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9246"/>
            <a:ext cx="8124092" cy="44538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匹夫</a:t>
            </a:r>
            <a:r>
              <a:rPr lang="zh-CN" altLang="en-US" sz="2100" dirty="0">
                <a:latin typeface="Times New Roman" panose="02020603050405020304" pitchFamily="18" charset="0"/>
                <a:ea typeface="微软雅黑" panose="020B0503020204020204" pitchFamily="34" charset="-122"/>
              </a:rPr>
              <a:t>不可夺志也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古义：指平民中的男子，这里泛指平民百姓</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今义：无学识，无智谋的人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子曰：“学而时习之，不亦说乎？有朋自远方来，不亦乐乎？人不知而不愠，不亦君子乎？”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孔子说：“学了（知识）又按时温习它，不是很愉快吗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有志同道合的人从远方来，不也是很快乐吗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别人不了解我，我却不生气，不也是有才德的人吗</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30268"/>
            <a:ext cx="8117213" cy="4592320"/>
          </a:xfrm>
          <a:prstGeom prst="rect">
            <a:avLst/>
          </a:prstGeom>
        </p:spPr>
        <p:txBody>
          <a:bodyPr wrap="square">
            <a:spAutoFit/>
          </a:bodyPr>
          <a:lstStyle/>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有所广</a:t>
            </a:r>
            <a:r>
              <a:rPr lang="zh-CN" altLang="en-US" sz="1950" dirty="0">
                <a:solidFill>
                  <a:srgbClr val="FF00FF"/>
                </a:solidFill>
                <a:latin typeface="Times New Roman" panose="02020603050405020304" pitchFamily="18" charset="0"/>
                <a:ea typeface="微软雅黑" panose="020B0503020204020204" pitchFamily="34" charset="-122"/>
              </a:rPr>
              <a:t>益</a:t>
            </a:r>
            <a:r>
              <a:rPr lang="zh-CN" altLang="en-US" sz="1950" dirty="0">
                <a:latin typeface="Times New Roman" panose="02020603050405020304" pitchFamily="18" charset="0"/>
                <a:ea typeface="微软雅黑" panose="020B0503020204020204" pitchFamily="34" charset="-122"/>
              </a:rPr>
              <a:t>：帮助</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至于斟酌损</a:t>
            </a:r>
            <a:r>
              <a:rPr lang="zh-CN" altLang="en-US" sz="1950" dirty="0">
                <a:solidFill>
                  <a:srgbClr val="FF00FF"/>
                </a:solidFill>
                <a:latin typeface="Times New Roman" panose="02020603050405020304" pitchFamily="18" charset="0"/>
                <a:ea typeface="微软雅黑" panose="020B0503020204020204" pitchFamily="34" charset="-122"/>
              </a:rPr>
              <a:t>益</a:t>
            </a:r>
            <a:r>
              <a:rPr lang="zh-CN" altLang="en-US" sz="1950" dirty="0">
                <a:latin typeface="Times New Roman" panose="02020603050405020304" pitchFamily="18" charset="0"/>
                <a:ea typeface="微软雅黑" panose="020B0503020204020204" pitchFamily="34" charset="-122"/>
              </a:rPr>
              <a:t>：益处</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性</a:t>
            </a:r>
            <a:r>
              <a:rPr lang="zh-CN" altLang="en-US" sz="1950" dirty="0">
                <a:solidFill>
                  <a:srgbClr val="FF00FF"/>
                </a:solidFill>
                <a:latin typeface="Times New Roman" panose="02020603050405020304" pitchFamily="18" charset="0"/>
                <a:ea typeface="微软雅黑" panose="020B0503020204020204" pitchFamily="34" charset="-122"/>
              </a:rPr>
              <a:t>行</a:t>
            </a:r>
            <a:r>
              <a:rPr lang="zh-CN" altLang="en-US" sz="1950" dirty="0">
                <a:latin typeface="Times New Roman" panose="02020603050405020304" pitchFamily="18" charset="0"/>
                <a:ea typeface="微软雅黑" panose="020B0503020204020204" pitchFamily="34" charset="-122"/>
              </a:rPr>
              <a:t>淑均：品行</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必能使</a:t>
            </a:r>
            <a:r>
              <a:rPr lang="zh-CN" altLang="en-US" sz="1950" dirty="0">
                <a:solidFill>
                  <a:srgbClr val="FF00FF"/>
                </a:solidFill>
                <a:latin typeface="Times New Roman" panose="02020603050405020304" pitchFamily="18" charset="0"/>
                <a:ea typeface="微软雅黑" panose="020B0503020204020204" pitchFamily="34" charset="-122"/>
              </a:rPr>
              <a:t>行</a:t>
            </a:r>
            <a:r>
              <a:rPr lang="zh-CN" altLang="en-US" sz="1950" dirty="0">
                <a:latin typeface="Times New Roman" panose="02020603050405020304" pitchFamily="18" charset="0"/>
                <a:ea typeface="微软雅黑" panose="020B0503020204020204" pitchFamily="34" charset="-122"/>
              </a:rPr>
              <a:t>阵和睦：与“阵”连用，行伍，部队</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先帝称之曰</a:t>
            </a:r>
            <a:r>
              <a:rPr lang="zh-CN" altLang="en-US" sz="1950" dirty="0">
                <a:solidFill>
                  <a:srgbClr val="FF00FF"/>
                </a:solidFill>
                <a:latin typeface="Times New Roman" panose="02020603050405020304" pitchFamily="18" charset="0"/>
                <a:ea typeface="微软雅黑" panose="020B0503020204020204" pitchFamily="34" charset="-122"/>
              </a:rPr>
              <a:t>能</a:t>
            </a:r>
            <a:r>
              <a:rPr lang="zh-CN" altLang="en-US" sz="1950" dirty="0">
                <a:latin typeface="Times New Roman" panose="02020603050405020304" pitchFamily="18" charset="0"/>
                <a:ea typeface="微软雅黑" panose="020B0503020204020204" pitchFamily="34" charset="-122"/>
              </a:rPr>
              <a:t>：能干</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必</a:t>
            </a:r>
            <a:r>
              <a:rPr lang="zh-CN" altLang="en-US" sz="1950" dirty="0">
                <a:solidFill>
                  <a:srgbClr val="FF00FF"/>
                </a:solidFill>
                <a:latin typeface="Times New Roman" panose="02020603050405020304" pitchFamily="18" charset="0"/>
                <a:ea typeface="微软雅黑" panose="020B0503020204020204" pitchFamily="34" charset="-122"/>
              </a:rPr>
              <a:t>能</a:t>
            </a:r>
            <a:r>
              <a:rPr lang="zh-CN" altLang="en-US" sz="1950" dirty="0">
                <a:latin typeface="Times New Roman" panose="02020603050405020304" pitchFamily="18" charset="0"/>
                <a:ea typeface="微软雅黑" panose="020B0503020204020204" pitchFamily="34" charset="-122"/>
              </a:rPr>
              <a:t>使行阵和睦：能够</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此先汉</a:t>
            </a:r>
            <a:r>
              <a:rPr lang="zh-CN" altLang="en-US" sz="1950" dirty="0">
                <a:solidFill>
                  <a:srgbClr val="FF00FF"/>
                </a:solidFill>
                <a:latin typeface="Times New Roman" panose="02020603050405020304" pitchFamily="18" charset="0"/>
                <a:ea typeface="微软雅黑" panose="020B0503020204020204" pitchFamily="34" charset="-122"/>
              </a:rPr>
              <a:t>所以</a:t>
            </a:r>
            <a:r>
              <a:rPr lang="zh-CN" altLang="en-US" sz="1950" dirty="0">
                <a:latin typeface="Times New Roman" panose="02020603050405020304" pitchFamily="18" charset="0"/>
                <a:ea typeface="微软雅黑" panose="020B0503020204020204" pitchFamily="34" charset="-122"/>
              </a:rPr>
              <a:t>兴隆也：这里表示原因</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此臣</a:t>
            </a:r>
            <a:r>
              <a:rPr lang="zh-CN" altLang="en-US" sz="1950" dirty="0">
                <a:solidFill>
                  <a:srgbClr val="FF00FF"/>
                </a:solidFill>
                <a:latin typeface="Times New Roman" panose="02020603050405020304" pitchFamily="18" charset="0"/>
                <a:ea typeface="微软雅黑" panose="020B0503020204020204" pitchFamily="34" charset="-122"/>
              </a:rPr>
              <a:t>所以</a:t>
            </a:r>
            <a:r>
              <a:rPr lang="zh-CN" altLang="en-US" sz="1950" dirty="0">
                <a:latin typeface="Times New Roman" panose="02020603050405020304" pitchFamily="18" charset="0"/>
                <a:ea typeface="微软雅黑" panose="020B0503020204020204" pitchFamily="34" charset="-122"/>
              </a:rPr>
              <a:t>报先帝而忠陛下之职分也：用来</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smtClean="0">
                <a:latin typeface="Times New Roman" panose="02020603050405020304" pitchFamily="18" charset="0"/>
                <a:ea typeface="微软雅黑" panose="020B0503020204020204" pitchFamily="34" charset="-122"/>
              </a:rPr>
              <a:t>	</a:t>
            </a: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愿陛下托臣以讨贼兴复之</a:t>
            </a:r>
            <a:r>
              <a:rPr lang="zh-CN" altLang="en-US" sz="1950" dirty="0">
                <a:solidFill>
                  <a:srgbClr val="FF00FF"/>
                </a:solidFill>
                <a:latin typeface="Times New Roman" panose="02020603050405020304" pitchFamily="18" charset="0"/>
                <a:ea typeface="微软雅黑" panose="020B0503020204020204" pitchFamily="34" charset="-122"/>
              </a:rPr>
              <a:t>效</a:t>
            </a:r>
            <a:r>
              <a:rPr lang="zh-CN" altLang="en-US" sz="1950" dirty="0">
                <a:latin typeface="Times New Roman" panose="02020603050405020304" pitchFamily="18" charset="0"/>
                <a:ea typeface="微软雅黑" panose="020B0503020204020204" pitchFamily="34" charset="-122"/>
              </a:rPr>
              <a:t>：这里是功效的意思</a:t>
            </a:r>
            <a:endParaRPr lang="zh-CN" altLang="en-US" sz="1950" dirty="0">
              <a:latin typeface="Times New Roman" panose="02020603050405020304" pitchFamily="18" charset="0"/>
              <a:ea typeface="微软雅黑" panose="020B0503020204020204" pitchFamily="34" charset="-122"/>
            </a:endParaRPr>
          </a:p>
          <a:p>
            <a:pPr>
              <a:lnSpc>
                <a:spcPct val="150000"/>
              </a:lnSpc>
            </a:pPr>
            <a:r>
              <a:rPr lang="en-US" altLang="zh-CN" sz="1950" dirty="0">
                <a:latin typeface="Times New Roman" panose="02020603050405020304" pitchFamily="18" charset="0"/>
                <a:ea typeface="微软雅黑" panose="020B0503020204020204" pitchFamily="34" charset="-122"/>
              </a:rPr>
              <a:t>		</a:t>
            </a:r>
            <a:r>
              <a:rPr lang="zh-CN" altLang="en-US" sz="1950" dirty="0">
                <a:latin typeface="Times New Roman" panose="02020603050405020304" pitchFamily="18" charset="0"/>
                <a:ea typeface="微软雅黑" panose="020B0503020204020204" pitchFamily="34" charset="-122"/>
              </a:rPr>
              <a:t>不</a:t>
            </a:r>
            <a:r>
              <a:rPr lang="zh-CN" altLang="en-US" sz="1950" dirty="0">
                <a:solidFill>
                  <a:srgbClr val="FF00FF"/>
                </a:solidFill>
                <a:latin typeface="Times New Roman" panose="02020603050405020304" pitchFamily="18" charset="0"/>
                <a:ea typeface="微软雅黑" panose="020B0503020204020204" pitchFamily="34" charset="-122"/>
              </a:rPr>
              <a:t>效</a:t>
            </a:r>
            <a:r>
              <a:rPr lang="zh-CN" altLang="en-US" sz="1950" dirty="0">
                <a:latin typeface="Times New Roman" panose="02020603050405020304" pitchFamily="18" charset="0"/>
                <a:ea typeface="微软雅黑" panose="020B0503020204020204" pitchFamily="34" charset="-122"/>
              </a:rPr>
              <a:t>，则治臣之罪：效果</a:t>
            </a:r>
            <a:endParaRPr lang="zh-CN" altLang="en-US" sz="1950" dirty="0">
              <a:latin typeface="Times New Roman" panose="02020603050405020304" pitchFamily="18" charset="0"/>
              <a:ea typeface="微软雅黑" panose="020B0503020204020204" pitchFamily="34" charset="-122"/>
            </a:endParaRPr>
          </a:p>
        </p:txBody>
      </p:sp>
      <p:sp>
        <p:nvSpPr>
          <p:cNvPr id="8" name="左大括号 7"/>
          <p:cNvSpPr/>
          <p:nvPr/>
        </p:nvSpPr>
        <p:spPr>
          <a:xfrm>
            <a:off x="1781245" y="163772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81245" y="3413049"/>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81245" y="2541065"/>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81245" y="4339099"/>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81245" y="518033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矩形 12"/>
          <p:cNvSpPr/>
          <p:nvPr/>
        </p:nvSpPr>
        <p:spPr>
          <a:xfrm>
            <a:off x="495796" y="1794642"/>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4</a:t>
            </a:r>
            <a:r>
              <a:rPr lang="zh-CN" altLang="en-US" sz="1950" dirty="0">
                <a:latin typeface="Times New Roman" panose="02020603050405020304" pitchFamily="18" charset="0"/>
                <a:ea typeface="微软雅黑" panose="020B0503020204020204" pitchFamily="34" charset="-122"/>
              </a:rPr>
              <a:t>）益</a:t>
            </a:r>
            <a:endParaRPr lang="zh-CN" altLang="en-US" sz="1950" dirty="0">
              <a:latin typeface="Times New Roman" panose="02020603050405020304" pitchFamily="18" charset="0"/>
            </a:endParaRPr>
          </a:p>
        </p:txBody>
      </p:sp>
      <p:sp>
        <p:nvSpPr>
          <p:cNvPr id="14" name="矩形 13"/>
          <p:cNvSpPr/>
          <p:nvPr/>
        </p:nvSpPr>
        <p:spPr>
          <a:xfrm>
            <a:off x="495796" y="2682306"/>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5</a:t>
            </a:r>
            <a:r>
              <a:rPr lang="zh-CN" altLang="en-US" sz="1950" dirty="0">
                <a:latin typeface="Times New Roman" panose="02020603050405020304" pitchFamily="18" charset="0"/>
                <a:ea typeface="微软雅黑" panose="020B0503020204020204" pitchFamily="34" charset="-122"/>
              </a:rPr>
              <a:t>）行</a:t>
            </a:r>
            <a:endParaRPr lang="zh-CN" altLang="en-US" sz="1950" dirty="0">
              <a:latin typeface="Times New Roman" panose="02020603050405020304" pitchFamily="18" charset="0"/>
            </a:endParaRPr>
          </a:p>
        </p:txBody>
      </p:sp>
      <p:sp>
        <p:nvSpPr>
          <p:cNvPr id="15" name="矩形 14"/>
          <p:cNvSpPr/>
          <p:nvPr/>
        </p:nvSpPr>
        <p:spPr>
          <a:xfrm>
            <a:off x="495796" y="3550489"/>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6</a:t>
            </a:r>
            <a:r>
              <a:rPr lang="zh-CN" altLang="en-US" sz="1950" dirty="0">
                <a:latin typeface="Times New Roman" panose="02020603050405020304" pitchFamily="18" charset="0"/>
                <a:ea typeface="微软雅黑" panose="020B0503020204020204" pitchFamily="34" charset="-122"/>
              </a:rPr>
              <a:t>）能</a:t>
            </a:r>
            <a:endParaRPr lang="zh-CN" altLang="en-US" sz="1950" dirty="0">
              <a:latin typeface="Times New Roman" panose="02020603050405020304" pitchFamily="18" charset="0"/>
            </a:endParaRPr>
          </a:p>
        </p:txBody>
      </p:sp>
      <p:sp>
        <p:nvSpPr>
          <p:cNvPr id="16" name="矩形 15"/>
          <p:cNvSpPr/>
          <p:nvPr/>
        </p:nvSpPr>
        <p:spPr>
          <a:xfrm>
            <a:off x="495796" y="4496021"/>
            <a:ext cx="129730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7</a:t>
            </a:r>
            <a:r>
              <a:rPr lang="zh-CN" altLang="en-US" sz="1950" dirty="0">
                <a:latin typeface="Times New Roman" panose="02020603050405020304" pitchFamily="18" charset="0"/>
                <a:ea typeface="微软雅黑" panose="020B0503020204020204" pitchFamily="34" charset="-122"/>
              </a:rPr>
              <a:t>）所以</a:t>
            </a:r>
            <a:endParaRPr lang="zh-CN" altLang="en-US" sz="1950" dirty="0">
              <a:latin typeface="Times New Roman" panose="02020603050405020304" pitchFamily="18" charset="0"/>
            </a:endParaRPr>
          </a:p>
        </p:txBody>
      </p:sp>
      <p:sp>
        <p:nvSpPr>
          <p:cNvPr id="17" name="矩形 16"/>
          <p:cNvSpPr/>
          <p:nvPr/>
        </p:nvSpPr>
        <p:spPr>
          <a:xfrm>
            <a:off x="495796" y="5337254"/>
            <a:ext cx="1049655" cy="391160"/>
          </a:xfrm>
          <a:prstGeom prst="rect">
            <a:avLst/>
          </a:prstGeom>
        </p:spPr>
        <p:txBody>
          <a:bodyPr wrap="none">
            <a:spAutoFit/>
          </a:bodyPr>
          <a:lstStyle/>
          <a:p>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8</a:t>
            </a:r>
            <a:r>
              <a:rPr lang="zh-CN" altLang="en-US" sz="1950" dirty="0">
                <a:latin typeface="Times New Roman" panose="02020603050405020304" pitchFamily="18" charset="0"/>
                <a:ea typeface="微软雅黑" panose="020B0503020204020204" pitchFamily="34" charset="-122"/>
              </a:rPr>
              <a:t>）效</a:t>
            </a:r>
            <a:endParaRPr lang="zh-CN" altLang="en-US" sz="195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6404"/>
            <a:ext cx="8096111" cy="3969385"/>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宜付有司</a:t>
            </a:r>
            <a:r>
              <a:rPr lang="zh-CN" altLang="en-US" sz="2100" dirty="0">
                <a:solidFill>
                  <a:srgbClr val="FF00FF"/>
                </a:solidFill>
                <a:latin typeface="Times New Roman" panose="02020603050405020304" pitchFamily="18" charset="0"/>
                <a:ea typeface="微软雅黑" panose="020B0503020204020204" pitchFamily="34" charset="-122"/>
              </a:rPr>
              <a:t>论</a:t>
            </a:r>
            <a:r>
              <a:rPr lang="zh-CN" altLang="en-US" sz="2100" dirty="0">
                <a:latin typeface="Times New Roman" panose="02020603050405020304" pitchFamily="18" charset="0"/>
                <a:ea typeface="微软雅黑" panose="020B0503020204020204" pitchFamily="34" charset="-122"/>
              </a:rPr>
              <a:t>其刑赏：评定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每与臣</a:t>
            </a:r>
            <a:r>
              <a:rPr lang="zh-CN" altLang="en-US" sz="2100" dirty="0">
                <a:solidFill>
                  <a:srgbClr val="FF00FF"/>
                </a:solidFill>
                <a:latin typeface="Times New Roman" panose="02020603050405020304" pitchFamily="18" charset="0"/>
                <a:ea typeface="微软雅黑" panose="020B0503020204020204" pitchFamily="34" charset="-122"/>
              </a:rPr>
              <a:t>论</a:t>
            </a:r>
            <a:r>
              <a:rPr lang="zh-CN" altLang="en-US" sz="2100" dirty="0">
                <a:latin typeface="Times New Roman" panose="02020603050405020304" pitchFamily="18" charset="0"/>
                <a:ea typeface="微软雅黑" panose="020B0503020204020204" pitchFamily="34" charset="-122"/>
              </a:rPr>
              <a:t>此事：谈论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咨臣</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当世之事：用，拿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塞忠谏之路也：以致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愚</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为宫中之事：认为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）此皆</a:t>
            </a:r>
            <a:r>
              <a:rPr lang="zh-CN" altLang="en-US" sz="2100" dirty="0">
                <a:solidFill>
                  <a:srgbClr val="FF00FF"/>
                </a:solidFill>
                <a:latin typeface="Times New Roman" panose="02020603050405020304" pitchFamily="18" charset="0"/>
                <a:ea typeface="微软雅黑" panose="020B0503020204020204" pitchFamily="34" charset="-122"/>
              </a:rPr>
              <a:t>良实</a:t>
            </a:r>
            <a:r>
              <a:rPr lang="zh-CN" altLang="en-US" sz="2100" dirty="0">
                <a:latin typeface="Times New Roman" panose="02020603050405020304" pitchFamily="18" charset="0"/>
                <a:ea typeface="微软雅黑" panose="020B0503020204020204" pitchFamily="34" charset="-122"/>
              </a:rPr>
              <a:t>：形容词作名词，忠良诚实的人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北</a:t>
            </a:r>
            <a:r>
              <a:rPr lang="zh-CN" altLang="en-US" sz="2100" dirty="0">
                <a:latin typeface="Times New Roman" panose="02020603050405020304" pitchFamily="18" charset="0"/>
                <a:ea typeface="微软雅黑" panose="020B0503020204020204" pitchFamily="34" charset="-122"/>
              </a:rPr>
              <a:t>定中原：名词作状语，向北</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60142" y="1754067"/>
            <a:ext cx="116059" cy="68920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60142" y="2657411"/>
            <a:ext cx="116059" cy="114350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11304" y="191796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）论</a:t>
            </a:r>
            <a:endParaRPr lang="zh-CN" altLang="en-US" sz="2100" dirty="0">
              <a:latin typeface="Times New Roman" panose="02020603050405020304" pitchFamily="18" charset="0"/>
            </a:endParaRPr>
          </a:p>
        </p:txBody>
      </p:sp>
      <p:sp>
        <p:nvSpPr>
          <p:cNvPr id="8" name="矩形 7"/>
          <p:cNvSpPr/>
          <p:nvPr/>
        </p:nvSpPr>
        <p:spPr>
          <a:xfrm>
            <a:off x="511304" y="3048460"/>
            <a:ext cx="124968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70215"/>
            <a:ext cx="8354528"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4</a:t>
            </a: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）诚宜</a:t>
            </a:r>
            <a:r>
              <a:rPr lang="zh-CN" altLang="en-US" sz="2100" dirty="0">
                <a:solidFill>
                  <a:srgbClr val="FF00FF"/>
                </a:solidFill>
                <a:latin typeface="Times New Roman" panose="02020603050405020304" pitchFamily="18" charset="0"/>
                <a:ea typeface="微软雅黑" panose="020B0503020204020204" pitchFamily="34" charset="-122"/>
              </a:rPr>
              <a:t>开张</a:t>
            </a:r>
            <a:r>
              <a:rPr lang="zh-CN" altLang="en-US" sz="2100" dirty="0">
                <a:latin typeface="Times New Roman" panose="02020603050405020304" pitchFamily="18" charset="0"/>
                <a:ea typeface="微软雅黑" panose="020B0503020204020204" pitchFamily="34" charset="-122"/>
              </a:rPr>
              <a:t>圣听</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古义：扩大</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今义：商店开始营业</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）引喻失</a:t>
            </a:r>
            <a:r>
              <a:rPr lang="zh-CN" altLang="en-US" sz="2100" dirty="0">
                <a:solidFill>
                  <a:srgbClr val="FF00FF"/>
                </a:solidFill>
                <a:latin typeface="Times New Roman" panose="02020603050405020304" pitchFamily="18" charset="0"/>
                <a:ea typeface="微软雅黑" panose="020B0503020204020204" pitchFamily="34" charset="-122"/>
              </a:rPr>
              <a:t>义</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古义：道理</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今义：正义；意义</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）未尝不叹息</a:t>
            </a:r>
            <a:r>
              <a:rPr lang="zh-CN" altLang="en-US" sz="2100" dirty="0">
                <a:solidFill>
                  <a:srgbClr val="FF00FF"/>
                </a:solidFill>
                <a:latin typeface="Times New Roman" panose="02020603050405020304" pitchFamily="18" charset="0"/>
                <a:ea typeface="微软雅黑" panose="020B0503020204020204" pitchFamily="34" charset="-122"/>
              </a:rPr>
              <a:t>痛恨</a:t>
            </a:r>
            <a:r>
              <a:rPr lang="zh-CN" altLang="en-US" sz="2100" dirty="0">
                <a:latin typeface="Times New Roman" panose="02020603050405020304" pitchFamily="18" charset="0"/>
                <a:ea typeface="微软雅黑" panose="020B0503020204020204" pitchFamily="34" charset="-122"/>
              </a:rPr>
              <a:t>于桓、灵也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古义：痛心、遗憾</a:t>
            </a:r>
            <a:r>
              <a:rPr lang="en-US" altLang="zh-CN" sz="2100" dirty="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义：极端憎恨或悔恨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）臣本</a:t>
            </a:r>
            <a:r>
              <a:rPr lang="zh-CN" altLang="en-US" sz="2100" dirty="0">
                <a:solidFill>
                  <a:srgbClr val="FF00FF"/>
                </a:solidFill>
                <a:latin typeface="Times New Roman" panose="02020603050405020304" pitchFamily="18" charset="0"/>
                <a:ea typeface="微软雅黑" panose="020B0503020204020204" pitchFamily="34" charset="-122"/>
              </a:rPr>
              <a:t>布衣</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古义：平民百姓</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今义：布制的衣服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65"/>
            <a:ext cx="8365079" cy="15455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）咨臣以当世之事，由是</a:t>
            </a:r>
            <a:r>
              <a:rPr lang="zh-CN" altLang="en-US" sz="2100" dirty="0">
                <a:solidFill>
                  <a:srgbClr val="FF00FF"/>
                </a:solidFill>
                <a:latin typeface="Times New Roman" panose="02020603050405020304" pitchFamily="18" charset="0"/>
                <a:ea typeface="微软雅黑" panose="020B0503020204020204" pitchFamily="34" charset="-122"/>
              </a:rPr>
              <a:t>感激</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古义：感奋激发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今义：因对方的好意或帮助而对他产生</a:t>
            </a:r>
            <a:r>
              <a:rPr lang="zh-CN" altLang="en-US" sz="2100" dirty="0" smtClean="0">
                <a:latin typeface="Times New Roman" panose="02020603050405020304" pitchFamily="18" charset="0"/>
                <a:ea typeface="微软雅黑" panose="020B0503020204020204" pitchFamily="34" charset="-122"/>
              </a:rPr>
              <a:t>好感</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944"/>
            <a:ext cx="812409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诚宜开张圣听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以光先帝遗德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恢弘志士之气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不宜妄自菲薄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引喻失义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以塞忠谏之路也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陛下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实在应该扩大听闻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的范围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发扬光大先帝遗留下来的美德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扩展有抱负人的志气</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而不应当随意地看轻自己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说话不恰当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以致堵塞人们向您竭诚进谏的道路</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愚以为营中之事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悉以咨之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必能使行阵和睦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优劣得所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认为军营里的事情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都拿来询问他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一定能够使得部队团结和睦</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好的坏的各得其所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34644"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亲贤臣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远小人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此先汉所以兴隆也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亲近</a:t>
            </a:r>
            <a:r>
              <a:rPr lang="zh-CN" altLang="en-US" sz="2100" dirty="0">
                <a:solidFill>
                  <a:srgbClr val="FF00FF"/>
                </a:solidFill>
                <a:latin typeface="Times New Roman" panose="02020603050405020304" pitchFamily="18" charset="0"/>
                <a:ea typeface="微软雅黑" panose="020B0503020204020204" pitchFamily="34" charset="-122"/>
              </a:rPr>
              <a:t>贤臣</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疏远小人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这是西汉兴旺发达的原因</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愿陛下亲之信之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则汉室之隆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可计日而待也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希望陛下亲近他们</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信任他们</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那么汉室的兴盛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就指日可待了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苟全性命于乱世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不求闻达于诸侯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只希望在动乱的时代中苟且保全生命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不要求在诸侯中有名望</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先帝不以臣卑鄙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猥自枉屈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三顾臣于草庐之中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先帝</a:t>
            </a:r>
            <a:r>
              <a:rPr lang="zh-CN" altLang="en-US" sz="2100" dirty="0">
                <a:solidFill>
                  <a:srgbClr val="FF00FF"/>
                </a:solidFill>
                <a:latin typeface="Times New Roman" panose="02020603050405020304" pitchFamily="18" charset="0"/>
                <a:ea typeface="微软雅黑" panose="020B0503020204020204" pitchFamily="34" charset="-122"/>
              </a:rPr>
              <a:t>不因为我社会地位低微</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见识短浅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自我屈尊就卑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接连三次到草庐来拜访我</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34644" cy="15455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受任于败军之际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奉命于危难之间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尔来二十有一年矣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在</a:t>
            </a:r>
            <a:r>
              <a:rPr lang="zh-CN" altLang="en-US" sz="2100" dirty="0">
                <a:solidFill>
                  <a:srgbClr val="FF00FF"/>
                </a:solidFill>
                <a:latin typeface="Times New Roman" panose="02020603050405020304" pitchFamily="18" charset="0"/>
                <a:ea typeface="微软雅黑" panose="020B0503020204020204" pitchFamily="34" charset="-122"/>
              </a:rPr>
              <a:t>战事失败的时候我接受了任命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在危机患难期间我得到委任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自那时以来已有二十一年了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34644"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段落</a:t>
            </a:r>
            <a:r>
              <a:rPr lang="zh-CN" altLang="en-US" sz="2100" b="1" dirty="0" smtClean="0">
                <a:latin typeface="Times New Roman" panose="02020603050405020304" pitchFamily="18" charset="0"/>
                <a:ea typeface="微软雅黑" panose="020B0503020204020204" pitchFamily="34" charset="-122"/>
              </a:rPr>
              <a:t>大意</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zh-CN" altLang="en-US" sz="2100" dirty="0">
                <a:latin typeface="Times New Roman" panose="02020603050405020304" pitchFamily="18" charset="0"/>
                <a:ea typeface="微软雅黑" panose="020B0503020204020204" pitchFamily="34" charset="-122"/>
              </a:rPr>
              <a:t>一部分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分析当前形势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指明危机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劝勉刘禅继承先帝遗志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并向他提出了广开言路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严明赏罚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亲贤远佞三项建议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自然段分析当前形势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提出广开言路的建议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分析形势先说不利的客观条件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指出目前正是决定存亡的时刻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希望刘禅“思危”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然后说有利的主观条件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即“侍卫之臣不懈于内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忠志之士忘身于外”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由此提出广开言路的建议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自然段提出严明赏罚的建议</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34644" cy="348424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自然段说明出师前在内政上的安排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自然段说明出师前在军政上所做的安排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自然段提出亲贤远佞的建议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首句从正反两面概括两汉的历史经验教训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次句引用先帝故事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说明“亲小人”必将导致亡国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末句举荐贤臣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说明“亲贤臣”才能使国家兴旺发达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第二</a:t>
            </a:r>
            <a:r>
              <a:rPr lang="zh-CN" altLang="en-US" sz="2100" dirty="0">
                <a:latin typeface="Times New Roman" panose="02020603050405020304" pitchFamily="18" charset="0"/>
                <a:ea typeface="微软雅黑" panose="020B0503020204020204" pitchFamily="34" charset="-122"/>
              </a:rPr>
              <a:t>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6､7</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追忆往事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陈述理由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表达“受恩感激”之情和“北定中原”“兴复汉室”的决心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66295"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自然段自叙本志及先帝“三顾茅庐”之恩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先自叙本志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淡泊名利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无意功名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次叙先帝“三顾茅庐”一事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表达自己的感激之情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最后概括叙述跟先帝患难与共的历史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说明了创业的艰难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进一步表达了作者效忠刘备父子的心愿</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自然段追忆白帝城托孤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并表明兴复汉室的决心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首句叙述白帝城托孤之事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接着叙述“受命以来”的心情和行动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再转说目前情况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提出出师的战略目标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末句补说出师后国内政事的安排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启发后主亲贤纳谏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10346"/>
            <a:ext cx="8124092"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曾子曰：“吾日三省吾身：为人谋而不忠乎？与朋友交而不信乎？传不习乎？”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曾子说：“我每天多次进行自我检查：替人谋划事情是否竭尽自己的心力？和朋友交往是否诚信？老师传授的知识是否复习了？”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子曰：“吾十有五而志于学，三十而立，四十而不惑，五十而知天命，六十而耳顺，七十而从心所欲，不逾矩。”</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孔子说：“我十五岁开始立志做学问，三十岁能有所成就，四十岁遇事能不迷惑，五十岁知道哪些是上天的意旨，六十岁能听得进不同的意见，到七十岁能顺从意愿，又不会越过法度。”</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91944"/>
            <a:ext cx="8134644"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第三部分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分清责任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点明全篇主旨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这部分归纳各方面的责任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首先严于律己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其次严格要求朝廷诸臣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最后向后主提出“咨诹善道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察纳雅言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深追先帝遗诏”的希望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以议论为主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陈述意见提出政治主张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兼记叙身世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追随先帝的原因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以身许国的经过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字字句句蕴含作者报先帝忠陛下的深厚感情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抒情相结合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有极强的说服力与感染力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语言质朴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恳切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提先帝蕴含对先帝知遇之恩的无限感激之情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提陛下以父辈的真挚感情反复规劝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再三嘱咐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10346"/>
            <a:ext cx="8092441" cy="299974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子曰：“温故而知新，可以为师矣。”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孔子说：“温习学过的知识，可以得到新的理解和体会，可以凭借这一点当老师了。”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子曰：“学而不思则罔，思而不学则殆。”</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孔子说：“只学习而不思考，就会感到迷茫而无所适从；只思考而不学习，就会感到疑惑。”</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10346"/>
            <a:ext cx="8092441" cy="396938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子曰：“贤哉，回也！一箪食，一瓢饮，在陋巷，人不堪其忧，回也不改其乐。贤哉，回也！”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孔子说：“颜回的品质是多么高尚啊！一竹筐饭，一瓢水，住在简陋的小巷子里，别人都不能忍受那穷困的忧愁，颜回却不改变他的乐趣。颜回的品质是多么高尚啊！”</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子曰：“知之者不如好之者，好之者不如乐之者。”</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孔子说：“知道怎么学习的人，不如喜爱学习的人；喜爱学习的人，又不如以学习为快乐的人。”</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9823" y="1510346"/>
            <a:ext cx="8408964" cy="44538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子曰：“饭疏食，饮水，曲肱而枕之，乐亦在其中矣。不义而富且贵，于我如浮云。”</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孔子说：“吃粗粮，喝冷水，弯着胳膊当枕头，乐趣也就在这其中了。用不正当的手段得来的富贵，对于我来讲就像浮云一样。”</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子曰：“三人行，必有我师焉。择其善者而从之，其不善者而改之。”</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孔子说：“几个人一起走路，这其中必定有可以做我的老师的人。我选择他的优点来学习，（看到自己也有）他们的缺点就要改正。”</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子在川上曰：“逝者如斯夫，不舍昼夜。”</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孔子在河边说：“逝去的一切像河水一样流去，日夜不停。”</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8"/>
            <a:ext cx="8124092"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子曰：“三军可夺帅也，匹夫不可夺志也。”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孔子说：“军队可以改变主帅，平民百姓的志向是不能改变的。”</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子夏曰：“博学而笃志，切问而近思，仁在其中矣。”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子夏说：“广泛学习且能坚定志向，恳切地发问求教，多思考当前的事情，仁德就在其中了。</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3969385"/>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第一章:</a:t>
            </a:r>
            <a:r>
              <a:rPr sz="2100" dirty="0">
                <a:latin typeface="Times New Roman" panose="02020603050405020304" pitchFamily="18" charset="0"/>
                <a:ea typeface="微软雅黑" panose="020B0503020204020204" pitchFamily="34" charset="-122"/>
              </a:rPr>
              <a:t>讲的是学习的方法､学习的乐趣和为人的态度｡</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第二章:</a:t>
            </a:r>
            <a:r>
              <a:rPr sz="2100" dirty="0">
                <a:latin typeface="Times New Roman" panose="02020603050405020304" pitchFamily="18" charset="0"/>
                <a:ea typeface="微软雅黑" panose="020B0503020204020204" pitchFamily="34" charset="-122"/>
              </a:rPr>
              <a:t>强调治学的人要重视品德修养,多反躬自省｡</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第三章:</a:t>
            </a:r>
            <a:r>
              <a:rPr sz="2100" dirty="0">
                <a:latin typeface="Times New Roman" panose="02020603050405020304" pitchFamily="18" charset="0"/>
                <a:ea typeface="微软雅黑" panose="020B0503020204020204" pitchFamily="34" charset="-122"/>
              </a:rPr>
              <a:t>孔子自述他学习和提高修养的过程｡</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第四章:</a:t>
            </a:r>
            <a:r>
              <a:rPr sz="2100" dirty="0">
                <a:latin typeface="Times New Roman" panose="02020603050405020304" pitchFamily="18" charset="0"/>
                <a:ea typeface="微软雅黑" panose="020B0503020204020204" pitchFamily="34" charset="-122"/>
              </a:rPr>
              <a:t>谈论的是学习的方法｡</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第五章:</a:t>
            </a:r>
            <a:r>
              <a:rPr sz="2100" dirty="0">
                <a:latin typeface="Times New Roman" panose="02020603050405020304" pitchFamily="18" charset="0"/>
                <a:ea typeface="微软雅黑" panose="020B0503020204020204" pitchFamily="34" charset="-122"/>
              </a:rPr>
              <a:t>阐述了学习和思考的辩证关系,强调要学思结合｡</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第六章:</a:t>
            </a:r>
            <a:r>
              <a:rPr sz="2100" dirty="0">
                <a:latin typeface="Times New Roman" panose="02020603050405020304" pitchFamily="18" charset="0"/>
                <a:ea typeface="微软雅黑" panose="020B0503020204020204" pitchFamily="34" charset="-122"/>
              </a:rPr>
              <a:t>赞扬了颜回乐于学习､安贫乐道的品质｡</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第七章:</a:t>
            </a:r>
            <a:r>
              <a:rPr sz="2100" dirty="0">
                <a:latin typeface="Times New Roman" panose="02020603050405020304" pitchFamily="18" charset="0"/>
                <a:ea typeface="微软雅黑" panose="020B0503020204020204" pitchFamily="34" charset="-122"/>
              </a:rPr>
              <a:t>阐述了学习态度,倡导以学习为快乐｡</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163" y="1485900"/>
            <a:ext cx="8046244" cy="2999740"/>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第八章:</a:t>
            </a:r>
            <a:r>
              <a:rPr sz="2100" dirty="0">
                <a:latin typeface="Times New Roman" panose="02020603050405020304" pitchFamily="18" charset="0"/>
                <a:ea typeface="微软雅黑" panose="020B0503020204020204" pitchFamily="34" charset="-122"/>
                <a:sym typeface="+mn-ea"/>
              </a:rPr>
              <a:t>讲人的道德修养,要有正确的财富观,提倡“安贫乐道”｡</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第九章:</a:t>
            </a:r>
            <a:r>
              <a:rPr sz="2100" dirty="0">
                <a:latin typeface="Times New Roman" panose="02020603050405020304" pitchFamily="18" charset="0"/>
                <a:ea typeface="微软雅黑" panose="020B0503020204020204" pitchFamily="34" charset="-122"/>
              </a:rPr>
              <a:t>讲学习态度,向一切人虚心学习,不但要学习别人的长处,还要借鉴别人的短处,反省自己有无类似的毛病,要注意改正｡</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第十章:</a:t>
            </a:r>
            <a:r>
              <a:rPr sz="2100" dirty="0">
                <a:latin typeface="Times New Roman" panose="02020603050405020304" pitchFamily="18" charset="0"/>
                <a:ea typeface="微软雅黑" panose="020B0503020204020204" pitchFamily="34" charset="-122"/>
              </a:rPr>
              <a:t>讲时光易逝,应珍惜时间｡</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第十一章:</a:t>
            </a:r>
            <a:r>
              <a:rPr sz="2100" dirty="0">
                <a:latin typeface="Times New Roman" panose="02020603050405020304" pitchFamily="18" charset="0"/>
                <a:ea typeface="微软雅黑" panose="020B0503020204020204" pitchFamily="34" charset="-122"/>
              </a:rPr>
              <a:t>讲一个人应当坚定信念,矢志不渝｡</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第十二章:</a:t>
            </a:r>
            <a:r>
              <a:rPr sz="2100" dirty="0">
                <a:latin typeface="Times New Roman" panose="02020603050405020304" pitchFamily="18" charset="0"/>
                <a:ea typeface="微软雅黑" panose="020B0503020204020204" pitchFamily="34" charset="-122"/>
              </a:rPr>
              <a:t>讲学习方法,要坚定信念,广泛学习｡</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4286" y="1491944"/>
            <a:ext cx="8077200" cy="4291330"/>
          </a:xfrm>
          <a:prstGeom prst="rect">
            <a:avLst/>
          </a:prstGeom>
        </p:spPr>
        <p:txBody>
          <a:bodyPr wrap="square">
            <a:spAutoFit/>
          </a:bodyPr>
          <a:lstStyle/>
          <a:p>
            <a:pPr algn="just" fontAlgn="auto">
              <a:lnSpc>
                <a:spcPct val="13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王生好学而不得法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其友李生问之曰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或谓君不善学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信乎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王生不说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凡师之所言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吾悉能识之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是不亦善学乎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李生说之曰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孔子云‘学而不思则罔’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盖学贵善思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君但识之而不思之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终必无所成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何谓之善学也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王生益愠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不应而还</a:t>
            </a:r>
            <a:r>
              <a:rPr lang="zh-CN" altLang="en-US" sz="2100" baseline="30000" dirty="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居五日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李生故寻王生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告之曰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夫善学者不耻下问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择善而从之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冀闻道也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余一言未尽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而君变色以去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几欲拒人千里之外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其善学者所应有邪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学者之大忌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莫逾自厌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盍改之乎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迨年事蹉跎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虽欲改励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恐不及矣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王生惊觉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谢曰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余不敏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今日始知君言之善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请铭之坐右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以昭炯戒</a:t>
            </a:r>
            <a:r>
              <a:rPr lang="zh-CN" altLang="en-US" sz="2100" baseline="30000" dirty="0">
                <a:latin typeface="Times New Roman" panose="02020603050405020304" pitchFamily="18" charset="0"/>
                <a:ea typeface="微软雅黑" panose="020B0503020204020204" pitchFamily="34" charset="-122"/>
                <a:sym typeface="+mn-ea"/>
              </a:rPr>
              <a:t>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algn="r" fontAlgn="auto">
              <a:lnSpc>
                <a:spcPct val="130000"/>
              </a:lnSpc>
            </a:pP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节选自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颜氏家训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勉学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algn="just" fontAlgn="auto">
              <a:lnSpc>
                <a:spcPct val="13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注释</a:t>
            </a:r>
            <a:r>
              <a:rPr lang="en-US" altLang="zh-CN" sz="2100" b="1"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①</a:t>
            </a:r>
            <a:r>
              <a:rPr lang="zh-CN" altLang="en-US" sz="2100" dirty="0">
                <a:latin typeface="Times New Roman" panose="02020603050405020304" pitchFamily="18" charset="0"/>
                <a:ea typeface="微软雅黑" panose="020B0503020204020204" pitchFamily="34" charset="-122"/>
                <a:sym typeface="+mn-ea"/>
              </a:rPr>
              <a:t>还</a:t>
            </a:r>
            <a:r>
              <a:rPr lang="en-US" altLang="zh-CN" sz="2100" dirty="0">
                <a:latin typeface="Times New Roman" panose="02020603050405020304" pitchFamily="18" charset="0"/>
                <a:ea typeface="微软雅黑" panose="020B0503020204020204" pitchFamily="34" charset="-122"/>
                <a:sym typeface="+mn-ea"/>
              </a:rPr>
              <a:t>(</a:t>
            </a:r>
            <a:r>
              <a:rPr lang="en-US" altLang="zh-CN" sz="2100" dirty="0" err="1">
                <a:latin typeface="Times New Roman" panose="02020603050405020304" pitchFamily="18" charset="0"/>
                <a:ea typeface="微软雅黑" panose="020B0503020204020204" pitchFamily="34" charset="-122"/>
                <a:sym typeface="+mn-ea"/>
              </a:rPr>
              <a:t>xuán</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转身</a:t>
            </a:r>
            <a:r>
              <a:rPr lang="en-US" altLang="zh-CN" sz="2100" dirty="0">
                <a:latin typeface="Times New Roman" panose="02020603050405020304" pitchFamily="18" charset="0"/>
                <a:ea typeface="微软雅黑" panose="020B0503020204020204" pitchFamily="34" charset="-122"/>
                <a:sym typeface="+mn-ea"/>
              </a:rPr>
              <a:t>｡②</a:t>
            </a:r>
            <a:r>
              <a:rPr lang="zh-CN" altLang="en-US" sz="2100" dirty="0">
                <a:latin typeface="Times New Roman" panose="02020603050405020304" pitchFamily="18" charset="0"/>
                <a:ea typeface="微软雅黑" panose="020B0503020204020204" pitchFamily="34" charset="-122"/>
                <a:sym typeface="+mn-ea"/>
              </a:rPr>
              <a:t>炯戒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明显的警戒</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3 </a:t>
            </a:r>
            <a:r>
              <a:rPr lang="zh-CN" altLang="en-US" sz="2100" b="1" dirty="0" smtClean="0">
                <a:latin typeface="Times New Roman" panose="02020603050405020304" pitchFamily="18" charset="0"/>
                <a:ea typeface="微软雅黑" panose="020B0503020204020204" pitchFamily="34" charset="-122"/>
              </a:rPr>
              <a:t>诫</a:t>
            </a:r>
            <a:r>
              <a:rPr lang="zh-CN" altLang="en-US" sz="2100" b="1" dirty="0">
                <a:latin typeface="Times New Roman" panose="02020603050405020304" pitchFamily="18" charset="0"/>
                <a:ea typeface="微软雅黑" panose="020B0503020204020204" pitchFamily="34" charset="-122"/>
              </a:rPr>
              <a:t>子书</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诫</a:t>
            </a:r>
            <a:r>
              <a:rPr lang="zh-CN" altLang="en-US" sz="2100" dirty="0">
                <a:latin typeface="Times New Roman" panose="02020603050405020304" pitchFamily="18" charset="0"/>
                <a:ea typeface="微软雅黑" panose="020B0503020204020204" pitchFamily="34" charset="-122"/>
              </a:rPr>
              <a:t>子书:告诫､劝勉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君子之行:助词,用于句首,表示发端</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(3)非淡泊无以</a:t>
            </a:r>
            <a:r>
              <a:rPr lang="zh-CN" altLang="en-US" sz="2100" dirty="0">
                <a:solidFill>
                  <a:srgbClr val="FF00FF"/>
                </a:solidFill>
                <a:latin typeface="Times New Roman" panose="02020603050405020304" pitchFamily="18" charset="0"/>
                <a:ea typeface="微软雅黑" panose="020B0503020204020204" pitchFamily="34" charset="-122"/>
              </a:rPr>
              <a:t>明志</a:t>
            </a:r>
            <a:r>
              <a:rPr lang="zh-CN" altLang="en-US" sz="2100" dirty="0">
                <a:latin typeface="Times New Roman" panose="02020603050405020304" pitchFamily="18" charset="0"/>
                <a:ea typeface="微软雅黑" panose="020B0503020204020204" pitchFamily="34" charset="-122"/>
              </a:rPr>
              <a:t>:内心恬淡,不慕名利;明确､坚定志向</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(4)非学无以</a:t>
            </a:r>
            <a:r>
              <a:rPr lang="zh-CN" altLang="en-US" sz="2100" dirty="0">
                <a:solidFill>
                  <a:srgbClr val="FF00FF"/>
                </a:solidFill>
                <a:latin typeface="Times New Roman" panose="02020603050405020304" pitchFamily="18" charset="0"/>
                <a:ea typeface="微软雅黑" panose="020B0503020204020204" pitchFamily="34" charset="-122"/>
              </a:rPr>
              <a:t>广</a:t>
            </a:r>
            <a:r>
              <a:rPr lang="zh-CN" altLang="en-US" sz="2100" dirty="0">
                <a:latin typeface="Times New Roman" panose="02020603050405020304" pitchFamily="18" charset="0"/>
                <a:ea typeface="微软雅黑" panose="020B0503020204020204" pitchFamily="34" charset="-122"/>
              </a:rPr>
              <a:t>才:增长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淫慢</a:t>
            </a:r>
            <a:r>
              <a:rPr lang="zh-CN" altLang="en-US" sz="2100" dirty="0">
                <a:latin typeface="Times New Roman" panose="02020603050405020304" pitchFamily="18" charset="0"/>
                <a:ea typeface="微软雅黑" panose="020B0503020204020204" pitchFamily="34" charset="-122"/>
              </a:rPr>
              <a:t>则不能</a:t>
            </a:r>
            <a:r>
              <a:rPr lang="zh-CN" altLang="en-US" sz="2100" dirty="0">
                <a:solidFill>
                  <a:srgbClr val="FF00FF"/>
                </a:solidFill>
                <a:latin typeface="Times New Roman" panose="02020603050405020304" pitchFamily="18" charset="0"/>
                <a:ea typeface="微软雅黑" panose="020B0503020204020204" pitchFamily="34" charset="-122"/>
              </a:rPr>
              <a:t>励精</a:t>
            </a:r>
            <a:r>
              <a:rPr lang="zh-CN" altLang="en-US" sz="2100" dirty="0">
                <a:latin typeface="Times New Roman" panose="02020603050405020304" pitchFamily="18" charset="0"/>
                <a:ea typeface="微软雅黑" panose="020B0503020204020204" pitchFamily="34" charset="-122"/>
              </a:rPr>
              <a:t>:放纵懈怠;振奋精神</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险躁</a:t>
            </a:r>
            <a:r>
              <a:rPr lang="zh-CN" altLang="en-US" sz="2100" dirty="0">
                <a:latin typeface="Times New Roman" panose="02020603050405020304" pitchFamily="18" charset="0"/>
                <a:ea typeface="微软雅黑" panose="020B0503020204020204" pitchFamily="34" charset="-122"/>
              </a:rPr>
              <a:t>则不能</a:t>
            </a:r>
            <a:r>
              <a:rPr lang="zh-CN" altLang="en-US" sz="2100" dirty="0">
                <a:solidFill>
                  <a:srgbClr val="FF00FF"/>
                </a:solidFill>
                <a:latin typeface="Times New Roman" panose="02020603050405020304" pitchFamily="18" charset="0"/>
                <a:ea typeface="微软雅黑" panose="020B0503020204020204" pitchFamily="34" charset="-122"/>
              </a:rPr>
              <a:t>治性</a:t>
            </a:r>
            <a:r>
              <a:rPr lang="zh-CN" altLang="en-US" sz="2100" dirty="0">
                <a:latin typeface="Times New Roman" panose="02020603050405020304" pitchFamily="18" charset="0"/>
                <a:ea typeface="微软雅黑" panose="020B0503020204020204" pitchFamily="34" charset="-122"/>
              </a:rPr>
              <a:t>:轻薄浮躁;修养</a:t>
            </a:r>
            <a:r>
              <a:rPr lang="zh-CN" altLang="en-US" sz="2100" dirty="0" smtClean="0">
                <a:latin typeface="Times New Roman" panose="02020603050405020304" pitchFamily="18" charset="0"/>
                <a:ea typeface="微软雅黑" panose="020B0503020204020204" pitchFamily="34" charset="-122"/>
              </a:rPr>
              <a:t>性情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547666"/>
            <a:ext cx="8075009"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意</a:t>
            </a:r>
            <a:r>
              <a:rPr lang="zh-CN" altLang="en-US" sz="2100" dirty="0">
                <a:latin typeface="Times New Roman" panose="02020603050405020304" pitchFamily="18" charset="0"/>
                <a:ea typeface="微软雅黑" panose="020B0503020204020204" pitchFamily="34" charset="-122"/>
              </a:rPr>
              <a:t>与日去:意志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8)遂成</a:t>
            </a:r>
            <a:r>
              <a:rPr lang="zh-CN" altLang="en-US" sz="2100" dirty="0">
                <a:solidFill>
                  <a:srgbClr val="FF00FF"/>
                </a:solidFill>
                <a:latin typeface="Times New Roman" panose="02020603050405020304" pitchFamily="18" charset="0"/>
                <a:ea typeface="微软雅黑" panose="020B0503020204020204" pitchFamily="34" charset="-122"/>
                <a:sym typeface="+mn-ea"/>
              </a:rPr>
              <a:t>枯落</a:t>
            </a:r>
            <a:r>
              <a:rPr lang="zh-CN" altLang="en-US" sz="2100" dirty="0">
                <a:latin typeface="Times New Roman" panose="02020603050405020304" pitchFamily="18" charset="0"/>
                <a:ea typeface="微软雅黑" panose="020B0503020204020204" pitchFamily="34" charset="-122"/>
                <a:sym typeface="+mn-ea"/>
              </a:rPr>
              <a:t>:凋落,衰残｡比喻人年老志衰,没有用处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2.一词多义</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静</a:t>
            </a:r>
            <a:r>
              <a:rPr sz="2100" dirty="0">
                <a:solidFill>
                  <a:srgbClr val="FF00FF"/>
                </a:solidFill>
                <a:latin typeface="Times New Roman" panose="02020603050405020304" pitchFamily="18" charset="0"/>
                <a:ea typeface="微软雅黑" panose="020B0503020204020204" pitchFamily="34" charset="-122"/>
              </a:rPr>
              <a:t>以</a:t>
            </a:r>
            <a:r>
              <a:rPr sz="2100" dirty="0">
                <a:latin typeface="Times New Roman" panose="02020603050405020304" pitchFamily="18" charset="0"/>
                <a:ea typeface="微软雅黑" panose="020B0503020204020204" pitchFamily="34" charset="-122"/>
              </a:rPr>
              <a:t>修身:连词,表示后者是前者的目的</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不</a:t>
            </a:r>
            <a:r>
              <a:rPr sz="2100" dirty="0">
                <a:solidFill>
                  <a:srgbClr val="FF00FF"/>
                </a:solidFill>
                <a:latin typeface="Times New Roman" panose="02020603050405020304" pitchFamily="18" charset="0"/>
                <a:ea typeface="微软雅黑" panose="020B0503020204020204" pitchFamily="34" charset="-122"/>
              </a:rPr>
              <a:t>以</a:t>
            </a:r>
            <a:r>
              <a:rPr sz="2100" dirty="0">
                <a:latin typeface="Times New Roman" panose="02020603050405020304" pitchFamily="18" charset="0"/>
                <a:ea typeface="微软雅黑" panose="020B0503020204020204" pitchFamily="34" charset="-122"/>
              </a:rPr>
              <a:t>物喜:介词,因为</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非志无以</a:t>
            </a:r>
            <a:r>
              <a:rPr sz="2100" dirty="0">
                <a:solidFill>
                  <a:srgbClr val="FF00FF"/>
                </a:solidFill>
                <a:latin typeface="Times New Roman" panose="02020603050405020304" pitchFamily="18" charset="0"/>
                <a:ea typeface="微软雅黑" panose="020B0503020204020204" pitchFamily="34" charset="-122"/>
              </a:rPr>
              <a:t>成</a:t>
            </a:r>
            <a:r>
              <a:rPr sz="2100" dirty="0">
                <a:latin typeface="Times New Roman" panose="02020603050405020304" pitchFamily="18" charset="0"/>
                <a:ea typeface="微软雅黑" panose="020B0503020204020204" pitchFamily="34" charset="-122"/>
              </a:rPr>
              <a:t>学:动词,成就,达成</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遂</a:t>
            </a:r>
            <a:r>
              <a:rPr sz="2100" dirty="0">
                <a:solidFill>
                  <a:srgbClr val="FF00FF"/>
                </a:solidFill>
                <a:latin typeface="Times New Roman" panose="02020603050405020304" pitchFamily="18" charset="0"/>
                <a:ea typeface="微软雅黑" panose="020B0503020204020204" pitchFamily="34" charset="-122"/>
              </a:rPr>
              <a:t>成</a:t>
            </a:r>
            <a:r>
              <a:rPr sz="2100" dirty="0">
                <a:latin typeface="Times New Roman" panose="02020603050405020304" pitchFamily="18" charset="0"/>
                <a:ea typeface="微软雅黑" panose="020B0503020204020204" pitchFamily="34" charset="-122"/>
              </a:rPr>
              <a:t>枯落:动词,变为</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夫</a:t>
            </a:r>
            <a:r>
              <a:rPr sz="2100" dirty="0">
                <a:solidFill>
                  <a:srgbClr val="FF00FF"/>
                </a:solidFill>
                <a:latin typeface="Times New Roman" panose="02020603050405020304" pitchFamily="18" charset="0"/>
                <a:ea typeface="微软雅黑" panose="020B0503020204020204" pitchFamily="34" charset="-122"/>
              </a:rPr>
              <a:t>学</a:t>
            </a:r>
            <a:r>
              <a:rPr sz="2100" dirty="0">
                <a:latin typeface="Times New Roman" panose="02020603050405020304" pitchFamily="18" charset="0"/>
                <a:ea typeface="微软雅黑" panose="020B0503020204020204" pitchFamily="34" charset="-122"/>
              </a:rPr>
              <a:t>须静也:动词,学习</a:t>
            </a:r>
            <a:endParaRPr sz="2100" dirty="0">
              <a:latin typeface="Times New Roman" panose="02020603050405020304" pitchFamily="18" charset="0"/>
              <a:ea typeface="微软雅黑" panose="020B0503020204020204" pitchFamily="34" charset="-122"/>
            </a:endParaRPr>
          </a:p>
          <a:p>
            <a:pPr algn="just">
              <a:lnSpc>
                <a:spcPct val="150000"/>
              </a:lnSpc>
            </a:pP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非志无以成</a:t>
            </a:r>
            <a:r>
              <a:rPr sz="2100" dirty="0">
                <a:solidFill>
                  <a:srgbClr val="FF00FF"/>
                </a:solidFill>
                <a:latin typeface="Times New Roman" panose="02020603050405020304" pitchFamily="18" charset="0"/>
                <a:ea typeface="微软雅黑" panose="020B0503020204020204" pitchFamily="34" charset="-122"/>
              </a:rPr>
              <a:t>学</a:t>
            </a:r>
            <a:r>
              <a:rPr sz="2100" dirty="0">
                <a:latin typeface="Times New Roman" panose="02020603050405020304" pitchFamily="18" charset="0"/>
                <a:ea typeface="微软雅黑" panose="020B0503020204020204" pitchFamily="34" charset="-122"/>
              </a:rPr>
              <a:t>:名词,学业</a:t>
            </a:r>
            <a:endParaRPr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34419" y="3280473"/>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(1)以</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70850" y="3190050"/>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34419" y="4266787"/>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(2)成</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70850" y="4109213"/>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34419" y="5253101"/>
            <a:ext cx="760730" cy="414020"/>
          </a:xfrm>
          <a:prstGeom prst="rect">
            <a:avLst/>
          </a:prstGeom>
          <a:noFill/>
        </p:spPr>
        <p:txBody>
          <a:bodyPr wrap="none" rtlCol="0" anchor="t">
            <a:spAutoFit/>
          </a:bodyPr>
          <a:lstStyle/>
          <a:p>
            <a:r>
              <a:rPr sz="2100" dirty="0">
                <a:latin typeface="Times New Roman" panose="02020603050405020304" pitchFamily="18" charset="0"/>
                <a:ea typeface="微软雅黑" panose="020B0503020204020204" pitchFamily="34" charset="-122"/>
                <a:sym typeface="+mn-ea"/>
              </a:rPr>
              <a:t>(3)学</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70850" y="5095526"/>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22422"/>
            <a:ext cx="8354528" cy="3484245"/>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3.词类活用</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(1)非宁静无以致</a:t>
            </a:r>
            <a:r>
              <a:rPr sz="2100" dirty="0">
                <a:solidFill>
                  <a:srgbClr val="FF00FF"/>
                </a:solidFill>
                <a:latin typeface="Times New Roman" panose="02020603050405020304" pitchFamily="18" charset="0"/>
                <a:ea typeface="微软雅黑" panose="020B0503020204020204" pitchFamily="34" charset="-122"/>
              </a:rPr>
              <a:t>远</a:t>
            </a:r>
            <a:r>
              <a:rPr sz="2100" dirty="0">
                <a:latin typeface="Times New Roman" panose="02020603050405020304" pitchFamily="18" charset="0"/>
                <a:ea typeface="微软雅黑" panose="020B0503020204020204" pitchFamily="34" charset="-122"/>
              </a:rPr>
              <a:t>:形容词作名词,远大目标</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(2)非</a:t>
            </a:r>
            <a:r>
              <a:rPr sz="2100" dirty="0">
                <a:solidFill>
                  <a:srgbClr val="FF00FF"/>
                </a:solidFill>
                <a:latin typeface="Times New Roman" panose="02020603050405020304" pitchFamily="18" charset="0"/>
                <a:ea typeface="微软雅黑" panose="020B0503020204020204" pitchFamily="34" charset="-122"/>
              </a:rPr>
              <a:t>志</a:t>
            </a:r>
            <a:r>
              <a:rPr sz="2100" dirty="0">
                <a:latin typeface="Times New Roman" panose="02020603050405020304" pitchFamily="18" charset="0"/>
                <a:ea typeface="微软雅黑" panose="020B0503020204020204" pitchFamily="34" charset="-122"/>
              </a:rPr>
              <a:t>无以成学:名词作动词,立志</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(1)淫</a:t>
            </a:r>
            <a:r>
              <a:rPr sz="2100" dirty="0">
                <a:solidFill>
                  <a:srgbClr val="FF00FF"/>
                </a:solidFill>
                <a:latin typeface="Times New Roman" panose="02020603050405020304" pitchFamily="18" charset="0"/>
                <a:ea typeface="微软雅黑" panose="020B0503020204020204" pitchFamily="34" charset="-122"/>
              </a:rPr>
              <a:t>慢</a:t>
            </a:r>
            <a:r>
              <a:rPr sz="2100" dirty="0">
                <a:latin typeface="Times New Roman" panose="02020603050405020304" pitchFamily="18" charset="0"/>
                <a:ea typeface="微软雅黑" panose="020B0503020204020204" pitchFamily="34" charset="-122"/>
              </a:rPr>
              <a:t>则不能励精</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古义:懈怠</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今义:速度低,缓慢</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2999740"/>
          </a:xfrm>
          <a:prstGeom prst="rect">
            <a:avLst/>
          </a:prstGeom>
        </p:spPr>
        <p:txBody>
          <a:bodyPr wrap="square">
            <a:spAutoFit/>
          </a:bodyPr>
          <a:lstStyle/>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(2)险躁则不能</a:t>
            </a:r>
            <a:r>
              <a:rPr sz="2100" dirty="0">
                <a:solidFill>
                  <a:srgbClr val="FF00FF"/>
                </a:solidFill>
                <a:latin typeface="Times New Roman" panose="02020603050405020304" pitchFamily="18" charset="0"/>
                <a:ea typeface="微软雅黑" panose="020B0503020204020204" pitchFamily="34" charset="-122"/>
              </a:rPr>
              <a:t>治</a:t>
            </a:r>
            <a:r>
              <a:rPr sz="2100" dirty="0">
                <a:latin typeface="Times New Roman" panose="02020603050405020304" pitchFamily="18" charset="0"/>
                <a:ea typeface="微软雅黑" panose="020B0503020204020204" pitchFamily="34" charset="-122"/>
              </a:rPr>
              <a:t>性</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古义:修养</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今义:治理</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(3)悲守</a:t>
            </a:r>
            <a:r>
              <a:rPr sz="2100" dirty="0">
                <a:solidFill>
                  <a:srgbClr val="FF00FF"/>
                </a:solidFill>
                <a:latin typeface="Times New Roman" panose="02020603050405020304" pitchFamily="18" charset="0"/>
                <a:ea typeface="微软雅黑" panose="020B0503020204020204" pitchFamily="34" charset="-122"/>
              </a:rPr>
              <a:t>穷</a:t>
            </a:r>
            <a:r>
              <a:rPr sz="2100" dirty="0">
                <a:latin typeface="Times New Roman" panose="02020603050405020304" pitchFamily="18" charset="0"/>
                <a:ea typeface="微软雅黑" panose="020B0503020204020204" pitchFamily="34" charset="-122"/>
              </a:rPr>
              <a:t>庐</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古义:破旧,简陋</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今义:不富裕</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3969385"/>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夫君子之行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静以修身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俭以养德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君子</a:t>
            </a:r>
            <a:r>
              <a:rPr lang="zh-CN" altLang="en-US" sz="2100" dirty="0">
                <a:solidFill>
                  <a:srgbClr val="FF00FF"/>
                </a:solidFill>
                <a:latin typeface="Times New Roman" panose="02020603050405020304" pitchFamily="18" charset="0"/>
                <a:ea typeface="微软雅黑" panose="020B0503020204020204" pitchFamily="34" charset="-122"/>
              </a:rPr>
              <a:t>的行为操守</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以宁静专一来修养身心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以节俭来培养品德</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非淡泊无以明志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非宁静无以致远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不能</a:t>
            </a:r>
            <a:r>
              <a:rPr lang="zh-CN" altLang="en-US" sz="2100" dirty="0">
                <a:solidFill>
                  <a:srgbClr val="FF00FF"/>
                </a:solidFill>
                <a:latin typeface="Times New Roman" panose="02020603050405020304" pitchFamily="18" charset="0"/>
                <a:ea typeface="微软雅黑" panose="020B0503020204020204" pitchFamily="34" charset="-122"/>
              </a:rPr>
              <a:t>内心恬淡</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不慕名利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就没办法明确志向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不能宁静专一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就没办法达到远大目标</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夫学须静也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才须学也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学习</a:t>
            </a:r>
            <a:r>
              <a:rPr lang="zh-CN" altLang="en-US" sz="2100" dirty="0">
                <a:solidFill>
                  <a:srgbClr val="FF00FF"/>
                </a:solidFill>
                <a:latin typeface="Times New Roman" panose="02020603050405020304" pitchFamily="18" charset="0"/>
                <a:ea typeface="微软雅黑" panose="020B0503020204020204" pitchFamily="34" charset="-122"/>
              </a:rPr>
              <a:t>必须静心专一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增长才干必须学习</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3484245"/>
          </a:xfrm>
          <a:prstGeom prst="rect">
            <a:avLst/>
          </a:prstGeom>
        </p:spPr>
        <p:txBody>
          <a:bodyPr wrap="square">
            <a:spAutoFit/>
          </a:bodyPr>
          <a:lstStyle/>
          <a:p>
            <a:pPr>
              <a:lnSpc>
                <a:spcPct val="15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非学无以广才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非志无以成学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学习就没办法增长才干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不立志就没办法学有所成</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淫慢则不能励精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险躁则不能治性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放纵</a:t>
            </a:r>
            <a:r>
              <a:rPr lang="zh-CN" altLang="en-US" sz="2100" dirty="0">
                <a:solidFill>
                  <a:srgbClr val="FF00FF"/>
                </a:solidFill>
                <a:latin typeface="Times New Roman" panose="02020603050405020304" pitchFamily="18" charset="0"/>
                <a:ea typeface="微软雅黑" panose="020B0503020204020204" pitchFamily="34" charset="-122"/>
              </a:rPr>
              <a:t>懈怠就无法振奋精神</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轻薄浮躁就不能修养性情</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年与时驰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意与日去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遂成枯落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年纪</a:t>
            </a:r>
            <a:r>
              <a:rPr lang="zh-CN" altLang="en-US" sz="2100" dirty="0">
                <a:solidFill>
                  <a:srgbClr val="FF00FF"/>
                </a:solidFill>
                <a:latin typeface="Times New Roman" panose="02020603050405020304" pitchFamily="18" charset="0"/>
                <a:ea typeface="微软雅黑" panose="020B0503020204020204" pitchFamily="34" charset="-122"/>
              </a:rPr>
              <a:t>随同时光而疾速逝去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意志随同岁月而消失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最终人年老志衰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没有用处</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4453890"/>
          </a:xfrm>
          <a:prstGeom prst="rect">
            <a:avLst/>
          </a:prstGeom>
        </p:spPr>
        <p:txBody>
          <a:bodyPr wrap="square">
            <a:spAutoFit/>
          </a:bodyPr>
          <a:lstStyle/>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1.课文内容</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诸葛亮围绕学习告诫儿子,要成才需要具备三个条件:第一个条件是立志,“非淡泊无以明志,非宁静无以致远”“非学无以广才,非志无以成学”;第二个条件是学习,“夫学须静也,才须学也”;第三个条件是惜时,“年与时驰,意与日去,遂成枯落,多不接世,悲守穷庐,将复何及”｡</a:t>
            </a:r>
            <a:endParaRPr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三者的关系:诸葛亮主张以俭养德,以静求学,以学广才,这三者是互相联系,缺一不可的｡立志是成才的前提和基础,志向的培养又必须砥砺德行｡</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485727"/>
            <a:ext cx="8092441" cy="1545590"/>
          </a:xfrm>
          <a:prstGeom prst="rect">
            <a:avLst/>
          </a:prstGeom>
        </p:spPr>
        <p:txBody>
          <a:bodyPr wrap="square">
            <a:spAutoFit/>
          </a:bodyPr>
          <a:lstStyle/>
          <a:p>
            <a:pPr algn="just">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2.中心思想</a:t>
            </a:r>
            <a:endParaRPr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        诸葛亮的这封书信主要是告诫儿子要注意修身养性,生活节俭,以此来培养自己的品德,表达了他对后代志存高远的厚望｡</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4 </a:t>
            </a:r>
            <a:r>
              <a:rPr lang="zh-CN" altLang="en-US" sz="2100" b="1" dirty="0" smtClean="0">
                <a:latin typeface="Times New Roman" panose="02020603050405020304" pitchFamily="18" charset="0"/>
                <a:ea typeface="微软雅黑" panose="020B0503020204020204" pitchFamily="34" charset="-122"/>
              </a:rPr>
              <a:t>狼</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缀</a:t>
            </a:r>
            <a:r>
              <a:rPr lang="zh-CN" altLang="en-US" sz="2100" dirty="0">
                <a:latin typeface="Times New Roman" panose="02020603050405020304" pitchFamily="18" charset="0"/>
                <a:ea typeface="微软雅黑" panose="020B0503020204020204" pitchFamily="34" charset="-122"/>
              </a:rPr>
              <a:t>行甚远:连接､紧跟</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(2)一狼仍</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:跟从</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顾</a:t>
            </a:r>
            <a:r>
              <a:rPr lang="zh-CN" altLang="en-US" sz="2100" dirty="0">
                <a:latin typeface="Times New Roman" panose="02020603050405020304" pitchFamily="18" charset="0"/>
                <a:ea typeface="微软雅黑" panose="020B0503020204020204" pitchFamily="34" charset="-122"/>
              </a:rPr>
              <a:t>野有麦场:看,视</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(4)场主</a:t>
            </a:r>
            <a:r>
              <a:rPr lang="zh-CN" altLang="en-US" sz="2100" dirty="0">
                <a:solidFill>
                  <a:srgbClr val="FF00FF"/>
                </a:solidFill>
                <a:latin typeface="Times New Roman" panose="02020603050405020304" pitchFamily="18" charset="0"/>
                <a:ea typeface="微软雅黑" panose="020B0503020204020204" pitchFamily="34" charset="-122"/>
              </a:rPr>
              <a:t>积薪</a:t>
            </a:r>
            <a:r>
              <a:rPr lang="zh-CN" altLang="en-US" sz="2100" dirty="0">
                <a:latin typeface="Times New Roman" panose="02020603050405020304" pitchFamily="18" charset="0"/>
                <a:ea typeface="微软雅黑" panose="020B0503020204020204" pitchFamily="34" charset="-122"/>
              </a:rPr>
              <a:t>其中:堆积柴草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苫蔽</a:t>
            </a:r>
            <a:r>
              <a:rPr lang="zh-CN" altLang="en-US" sz="2100" dirty="0">
                <a:latin typeface="Times New Roman" panose="02020603050405020304" pitchFamily="18" charset="0"/>
                <a:ea typeface="微软雅黑" panose="020B0503020204020204" pitchFamily="34" charset="-122"/>
              </a:rPr>
              <a:t>成丘:覆盖､遮盖</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弛</a:t>
            </a:r>
            <a:r>
              <a:rPr lang="zh-CN" altLang="en-US" sz="2100" dirty="0">
                <a:latin typeface="Times New Roman" panose="02020603050405020304" pitchFamily="18" charset="0"/>
                <a:ea typeface="微软雅黑" panose="020B0503020204020204" pitchFamily="34" charset="-122"/>
              </a:rPr>
              <a:t>担持刀:解除,卸下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78454"/>
            <a:ext cx="8102991" cy="3969385"/>
          </a:xfrm>
          <a:prstGeom prst="rect">
            <a:avLst/>
          </a:prstGeom>
        </p:spPr>
        <p:txBody>
          <a:bodyPr wrap="square">
            <a:spAutoFit/>
          </a:bodyPr>
          <a:lstStyle/>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眈眈</a:t>
            </a:r>
            <a:r>
              <a:rPr lang="zh-CN" altLang="en-US" sz="2100" dirty="0">
                <a:latin typeface="Times New Roman" panose="02020603050405020304" pitchFamily="18" charset="0"/>
                <a:ea typeface="微软雅黑" panose="020B0503020204020204" pitchFamily="34" charset="-122"/>
              </a:rPr>
              <a:t>相向:凶狠注视的样子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(8)目似</a:t>
            </a:r>
            <a:r>
              <a:rPr lang="zh-CN" altLang="en-US" sz="2100" dirty="0">
                <a:solidFill>
                  <a:srgbClr val="FF00FF"/>
                </a:solidFill>
                <a:latin typeface="Times New Roman" panose="02020603050405020304" pitchFamily="18" charset="0"/>
                <a:ea typeface="微软雅黑" panose="020B0503020204020204" pitchFamily="34" charset="-122"/>
              </a:rPr>
              <a:t>瞑</a:t>
            </a:r>
            <a:r>
              <a:rPr lang="zh-CN" altLang="en-US" sz="2100" dirty="0">
                <a:latin typeface="Times New Roman" panose="02020603050405020304" pitchFamily="18" charset="0"/>
                <a:ea typeface="微软雅黑" panose="020B0503020204020204" pitchFamily="34" charset="-122"/>
              </a:rPr>
              <a:t>:闭上眼睛</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(9)意</a:t>
            </a:r>
            <a:r>
              <a:rPr lang="zh-CN" altLang="en-US" sz="2100" dirty="0">
                <a:solidFill>
                  <a:srgbClr val="FF00FF"/>
                </a:solidFill>
                <a:latin typeface="Times New Roman" panose="02020603050405020304" pitchFamily="18" charset="0"/>
                <a:ea typeface="微软雅黑" panose="020B0503020204020204" pitchFamily="34" charset="-122"/>
              </a:rPr>
              <a:t>暇</a:t>
            </a:r>
            <a:r>
              <a:rPr lang="zh-CN" altLang="en-US" sz="2100" dirty="0">
                <a:latin typeface="Times New Roman" panose="02020603050405020304" pitchFamily="18" charset="0"/>
                <a:ea typeface="微软雅黑" panose="020B0503020204020204" pitchFamily="34" charset="-122"/>
              </a:rPr>
              <a:t>甚:从容､悠闲</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(10)屠</a:t>
            </a:r>
            <a:r>
              <a:rPr lang="zh-CN" altLang="en-US" sz="2100" dirty="0">
                <a:solidFill>
                  <a:srgbClr val="FF00FF"/>
                </a:solidFill>
                <a:latin typeface="Times New Roman" panose="02020603050405020304" pitchFamily="18" charset="0"/>
                <a:ea typeface="微软雅黑" panose="020B0503020204020204" pitchFamily="34" charset="-122"/>
              </a:rPr>
              <a:t>暴</a:t>
            </a:r>
            <a:r>
              <a:rPr lang="zh-CN" altLang="en-US" sz="2100" dirty="0">
                <a:latin typeface="Times New Roman" panose="02020603050405020304" pitchFamily="18" charset="0"/>
                <a:ea typeface="微软雅黑" panose="020B0503020204020204" pitchFamily="34" charset="-122"/>
              </a:rPr>
              <a:t>起:突然</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(11)止露</a:t>
            </a:r>
            <a:r>
              <a:rPr lang="zh-CN" altLang="en-US" sz="2100" dirty="0">
                <a:solidFill>
                  <a:srgbClr val="FF00FF"/>
                </a:solidFill>
                <a:latin typeface="Times New Roman" panose="02020603050405020304" pitchFamily="18" charset="0"/>
                <a:ea typeface="微软雅黑" panose="020B0503020204020204" pitchFamily="34" charset="-122"/>
              </a:rPr>
              <a:t>尻</a:t>
            </a:r>
            <a:r>
              <a:rPr lang="zh-CN" altLang="en-US" sz="2100" dirty="0">
                <a:latin typeface="Times New Roman" panose="02020603050405020304" pitchFamily="18" charset="0"/>
                <a:ea typeface="微软雅黑" panose="020B0503020204020204" pitchFamily="34" charset="-122"/>
              </a:rPr>
              <a:t>尾:屁股</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(12)乃悟前狼假</a:t>
            </a:r>
            <a:r>
              <a:rPr lang="zh-CN" altLang="en-US" sz="2100" dirty="0">
                <a:solidFill>
                  <a:srgbClr val="FF00FF"/>
                </a:solidFill>
                <a:latin typeface="Times New Roman" panose="02020603050405020304" pitchFamily="18" charset="0"/>
                <a:ea typeface="微软雅黑" panose="020B0503020204020204" pitchFamily="34" charset="-122"/>
              </a:rPr>
              <a:t>寐</a:t>
            </a:r>
            <a:r>
              <a:rPr lang="zh-CN" altLang="en-US" sz="2100" dirty="0">
                <a:latin typeface="Times New Roman" panose="02020603050405020304" pitchFamily="18" charset="0"/>
                <a:ea typeface="微软雅黑" panose="020B0503020204020204" pitchFamily="34" charset="-122"/>
              </a:rPr>
              <a:t>:睡觉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(13)</a:t>
            </a:r>
            <a:r>
              <a:rPr lang="zh-CN" altLang="en-US" sz="2100" dirty="0">
                <a:solidFill>
                  <a:srgbClr val="FF00FF"/>
                </a:solidFill>
                <a:latin typeface="Times New Roman" panose="02020603050405020304" pitchFamily="18" charset="0"/>
                <a:ea typeface="微软雅黑" panose="020B0503020204020204" pitchFamily="34" charset="-122"/>
              </a:rPr>
              <a:t>盖</a:t>
            </a:r>
            <a:r>
              <a:rPr lang="zh-CN" altLang="en-US" sz="2100" dirty="0">
                <a:latin typeface="Times New Roman" panose="02020603050405020304" pitchFamily="18" charset="0"/>
                <a:ea typeface="微软雅黑" panose="020B0503020204020204" pitchFamily="34" charset="-122"/>
              </a:rPr>
              <a:t>以诱敌:表示推测,大概,原来是</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(14)狼亦</a:t>
            </a:r>
            <a:r>
              <a:rPr lang="zh-CN" altLang="en-US" sz="2100" dirty="0">
                <a:solidFill>
                  <a:srgbClr val="FF00FF"/>
                </a:solidFill>
                <a:latin typeface="Times New Roman" panose="02020603050405020304" pitchFamily="18" charset="0"/>
                <a:ea typeface="微软雅黑" panose="020B0503020204020204" pitchFamily="34" charset="-122"/>
              </a:rPr>
              <a:t>黠</a:t>
            </a:r>
            <a:r>
              <a:rPr lang="zh-CN" altLang="en-US" sz="2100" dirty="0">
                <a:latin typeface="Times New Roman" panose="02020603050405020304" pitchFamily="18" charset="0"/>
                <a:ea typeface="微软雅黑" panose="020B0503020204020204" pitchFamily="34" charset="-122"/>
              </a:rPr>
              <a:t>矣:狡猾</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4286" y="1491944"/>
            <a:ext cx="8077200" cy="251523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解释下列句中加点的词语</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每小题</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媵人持</a:t>
            </a:r>
            <a:r>
              <a:rPr lang="zh-CN" altLang="en-US" sz="2100" dirty="0">
                <a:solidFill>
                  <a:srgbClr val="FF00FF"/>
                </a:solidFill>
                <a:latin typeface="Times New Roman" panose="02020603050405020304" pitchFamily="18" charset="0"/>
                <a:ea typeface="微软雅黑" panose="020B0503020204020204" pitchFamily="34" charset="-122"/>
                <a:sym typeface="+mn-ea"/>
              </a:rPr>
              <a:t>汤</a:t>
            </a:r>
            <a:r>
              <a:rPr lang="zh-CN" altLang="en-US" sz="2100" dirty="0">
                <a:latin typeface="Times New Roman" panose="02020603050405020304" pitchFamily="18" charset="0"/>
                <a:ea typeface="微软雅黑" panose="020B0503020204020204" pitchFamily="34" charset="-122"/>
                <a:sym typeface="+mn-ea"/>
              </a:rPr>
              <a:t>沃</a:t>
            </a:r>
            <a:r>
              <a:rPr lang="zh-CN" altLang="en-US" sz="2100" dirty="0" smtClean="0">
                <a:latin typeface="Times New Roman" panose="02020603050405020304" pitchFamily="18" charset="0"/>
                <a:ea typeface="微软雅黑" panose="020B0503020204020204" pitchFamily="34" charset="-122"/>
                <a:sym typeface="+mn-ea"/>
              </a:rPr>
              <a:t>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solidFill>
                  <a:srgbClr val="FF00FF"/>
                </a:solidFill>
                <a:latin typeface="Times New Roman" panose="02020603050405020304" pitchFamily="18" charset="0"/>
                <a:ea typeface="微软雅黑" panose="020B0503020204020204" pitchFamily="34" charset="-122"/>
                <a:sym typeface="+mn-ea"/>
              </a:rPr>
              <a:t>缀</a:t>
            </a:r>
            <a:r>
              <a:rPr lang="zh-CN" altLang="en-US" sz="2100" dirty="0">
                <a:latin typeface="Times New Roman" panose="02020603050405020304" pitchFamily="18" charset="0"/>
                <a:ea typeface="微软雅黑" panose="020B0503020204020204" pitchFamily="34" charset="-122"/>
                <a:sym typeface="+mn-ea"/>
              </a:rPr>
              <a:t>公卿</a:t>
            </a:r>
            <a:r>
              <a:rPr lang="zh-CN" altLang="en-US" sz="2100" dirty="0" smtClean="0">
                <a:latin typeface="Times New Roman" panose="02020603050405020304" pitchFamily="18" charset="0"/>
                <a:ea typeface="微软雅黑" panose="020B0503020204020204" pitchFamily="34" charset="-122"/>
                <a:sym typeface="+mn-ea"/>
              </a:rPr>
              <a:t>之后</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莫逾自</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solidFill>
                  <a:srgbClr val="FF00FF"/>
                </a:solidFill>
                <a:latin typeface="Times New Roman" panose="02020603050405020304" pitchFamily="18" charset="0"/>
                <a:ea typeface="微软雅黑" panose="020B0503020204020204" pitchFamily="34" charset="-122"/>
                <a:sym typeface="+mn-ea"/>
              </a:rPr>
              <a:t>迨</a:t>
            </a:r>
            <a:r>
              <a:rPr lang="zh-CN" altLang="en-US" sz="2100" dirty="0">
                <a:latin typeface="Times New Roman" panose="02020603050405020304" pitchFamily="18" charset="0"/>
                <a:ea typeface="微软雅黑" panose="020B0503020204020204" pitchFamily="34" charset="-122"/>
                <a:sym typeface="+mn-ea"/>
              </a:rPr>
              <a:t>年事</a:t>
            </a:r>
            <a:r>
              <a:rPr lang="zh-CN" altLang="en-US" sz="2100" dirty="0" smtClean="0">
                <a:latin typeface="Times New Roman" panose="02020603050405020304" pitchFamily="18" charset="0"/>
                <a:ea typeface="微软雅黑" panose="020B0503020204020204" pitchFamily="34" charset="-122"/>
                <a:sym typeface="+mn-ea"/>
              </a:rPr>
              <a:t>蹉跎</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endParaRPr>
          </a:p>
        </p:txBody>
      </p:sp>
      <p:sp>
        <p:nvSpPr>
          <p:cNvPr id="2" name="矩形 1"/>
          <p:cNvSpPr/>
          <p:nvPr/>
        </p:nvSpPr>
        <p:spPr>
          <a:xfrm>
            <a:off x="2617334" y="1951474"/>
            <a:ext cx="1057275"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汤</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热水</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6" name="矩形 5"/>
          <p:cNvSpPr/>
          <p:nvPr/>
        </p:nvSpPr>
        <p:spPr>
          <a:xfrm>
            <a:off x="2617334" y="2448197"/>
            <a:ext cx="1057275"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缀</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跟随</a:t>
            </a:r>
            <a:endParaRPr lang="zh-CN" altLang="en-US"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7" name="矩形 6"/>
          <p:cNvSpPr/>
          <p:nvPr/>
        </p:nvSpPr>
        <p:spPr>
          <a:xfrm>
            <a:off x="2617334" y="2903882"/>
            <a:ext cx="1057275"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满足</a:t>
            </a:r>
            <a:endParaRPr lang="zh-CN" altLang="en-US" sz="2100" dirty="0">
              <a:solidFill>
                <a:srgbClr val="C00000"/>
              </a:solidFill>
              <a:latin typeface="Times New Roman" panose="02020603050405020304" pitchFamily="18" charset="0"/>
              <a:ea typeface="微软雅黑" panose="020B0503020204020204" pitchFamily="34" charset="-122"/>
              <a:sym typeface="+mn-ea"/>
            </a:endParaRPr>
          </a:p>
        </p:txBody>
      </p:sp>
      <p:sp>
        <p:nvSpPr>
          <p:cNvPr id="8" name="矩形 7"/>
          <p:cNvSpPr/>
          <p:nvPr/>
        </p:nvSpPr>
        <p:spPr>
          <a:xfrm>
            <a:off x="2618961" y="3381339"/>
            <a:ext cx="1390650" cy="575945"/>
          </a:xfrm>
          <a:prstGeom prst="rect">
            <a:avLst/>
          </a:prstGeom>
        </p:spPr>
        <p:txBody>
          <a:bodyPr wrap="none">
            <a:spAutoFit/>
          </a:bodyPr>
          <a:lstStyle/>
          <a:p>
            <a:pPr algn="just" fontAlgn="auto">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迨</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到</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等到</a:t>
            </a:r>
            <a:endParaRPr lang="zh-CN" altLang="en-US"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08556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2.一词多义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狼不敢</a:t>
            </a:r>
            <a:r>
              <a:rPr lang="zh-CN" altLang="en-US" sz="2100" dirty="0">
                <a:solidFill>
                  <a:srgbClr val="FF00FF"/>
                </a:solidFill>
                <a:latin typeface="Times New Roman" panose="02020603050405020304" pitchFamily="18" charset="0"/>
                <a:ea typeface="微软雅黑" panose="020B0503020204020204" pitchFamily="34" charset="-122"/>
                <a:sym typeface="+mn-ea"/>
              </a:rPr>
              <a:t>前</a:t>
            </a:r>
            <a:r>
              <a:rPr lang="zh-CN" altLang="en-US" sz="2100" dirty="0">
                <a:latin typeface="Times New Roman" panose="02020603050405020304" pitchFamily="18" charset="0"/>
                <a:ea typeface="微软雅黑" panose="020B0503020204020204" pitchFamily="34" charset="-122"/>
                <a:sym typeface="+mn-ea"/>
              </a:rPr>
              <a:t>:动词,上前</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其一犬坐于</a:t>
            </a:r>
            <a:r>
              <a:rPr lang="zh-CN" altLang="en-US" sz="2100" dirty="0">
                <a:solidFill>
                  <a:srgbClr val="FF00FF"/>
                </a:solidFill>
                <a:latin typeface="Times New Roman" panose="02020603050405020304" pitchFamily="18" charset="0"/>
                <a:ea typeface="微软雅黑" panose="020B0503020204020204" pitchFamily="34" charset="-122"/>
                <a:sym typeface="+mn-ea"/>
              </a:rPr>
              <a:t>前</a:t>
            </a:r>
            <a:r>
              <a:rPr lang="zh-CN" altLang="en-US" sz="2100" dirty="0">
                <a:latin typeface="Times New Roman" panose="02020603050405020304" pitchFamily="18" charset="0"/>
                <a:ea typeface="微软雅黑" panose="020B0503020204020204" pitchFamily="34" charset="-122"/>
                <a:sym typeface="+mn-ea"/>
              </a:rPr>
              <a:t>:方位名词,前面</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意</a:t>
            </a:r>
            <a:r>
              <a:rPr lang="zh-CN" altLang="en-US" sz="2100" dirty="0">
                <a:latin typeface="Times New Roman" panose="02020603050405020304" pitchFamily="18" charset="0"/>
                <a:ea typeface="微软雅黑" panose="020B0503020204020204" pitchFamily="34" charset="-122"/>
                <a:sym typeface="+mn-ea"/>
              </a:rPr>
              <a:t>暇甚:名词,这里指神情､态度</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意</a:t>
            </a:r>
            <a:r>
              <a:rPr lang="zh-CN" altLang="en-US" sz="2100" dirty="0">
                <a:latin typeface="Times New Roman" panose="02020603050405020304" pitchFamily="18" charset="0"/>
                <a:ea typeface="微软雅黑" panose="020B0503020204020204" pitchFamily="34" charset="-122"/>
                <a:sym typeface="+mn-ea"/>
              </a:rPr>
              <a:t>将隧入以攻其后也:动词,企图</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恐前后受其</a:t>
            </a:r>
            <a:r>
              <a:rPr lang="zh-CN" altLang="en-US" sz="2100" dirty="0">
                <a:solidFill>
                  <a:srgbClr val="FF00FF"/>
                </a:solidFill>
                <a:latin typeface="Times New Roman" panose="02020603050405020304" pitchFamily="18" charset="0"/>
                <a:ea typeface="微软雅黑" panose="020B0503020204020204" pitchFamily="34" charset="-122"/>
                <a:sym typeface="+mn-ea"/>
              </a:rPr>
              <a:t>敌</a:t>
            </a:r>
            <a:r>
              <a:rPr lang="zh-CN" altLang="en-US" sz="2100" dirty="0">
                <a:latin typeface="Times New Roman" panose="02020603050405020304" pitchFamily="18" charset="0"/>
                <a:ea typeface="微软雅黑" panose="020B0503020204020204" pitchFamily="34" charset="-122"/>
                <a:sym typeface="+mn-ea"/>
              </a:rPr>
              <a:t>:动词,攻击</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盖以诱</a:t>
            </a:r>
            <a:r>
              <a:rPr lang="zh-CN" altLang="en-US" sz="2100" dirty="0">
                <a:solidFill>
                  <a:srgbClr val="FF00FF"/>
                </a:solidFill>
                <a:latin typeface="Times New Roman" panose="02020603050405020304" pitchFamily="18" charset="0"/>
                <a:ea typeface="微软雅黑" panose="020B0503020204020204" pitchFamily="34" charset="-122"/>
                <a:sym typeface="+mn-ea"/>
              </a:rPr>
              <a:t>敌</a:t>
            </a:r>
            <a:r>
              <a:rPr lang="zh-CN" altLang="en-US" sz="2100" dirty="0">
                <a:latin typeface="Times New Roman" panose="02020603050405020304" pitchFamily="18" charset="0"/>
                <a:ea typeface="微软雅黑" panose="020B0503020204020204" pitchFamily="34" charset="-122"/>
                <a:sym typeface="+mn-ea"/>
              </a:rPr>
              <a:t>:名词,敌人</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45605"/>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(1)前</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8803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243812"/>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(2)意</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086238"/>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312994"/>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(3)敌</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395" y="415541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81891"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3.词类活用</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(1)一</a:t>
            </a:r>
            <a:r>
              <a:rPr sz="2100" dirty="0">
                <a:solidFill>
                  <a:srgbClr val="FF00FF"/>
                </a:solidFill>
                <a:latin typeface="Times New Roman" panose="02020603050405020304" pitchFamily="18" charset="0"/>
                <a:ea typeface="微软雅黑" panose="020B0503020204020204" pitchFamily="34" charset="-122"/>
              </a:rPr>
              <a:t>屠</a:t>
            </a:r>
            <a:r>
              <a:rPr sz="2100" dirty="0">
                <a:latin typeface="Times New Roman" panose="02020603050405020304" pitchFamily="18" charset="0"/>
                <a:ea typeface="微软雅黑" panose="020B0503020204020204" pitchFamily="34" charset="-122"/>
              </a:rPr>
              <a:t>晚归:动词作名词,屠户</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(2)其一</a:t>
            </a:r>
            <a:r>
              <a:rPr sz="2100" dirty="0">
                <a:solidFill>
                  <a:srgbClr val="FF00FF"/>
                </a:solidFill>
                <a:latin typeface="Times New Roman" panose="02020603050405020304" pitchFamily="18" charset="0"/>
                <a:ea typeface="微软雅黑" panose="020B0503020204020204" pitchFamily="34" charset="-122"/>
              </a:rPr>
              <a:t>犬</a:t>
            </a:r>
            <a:r>
              <a:rPr sz="2100" dirty="0">
                <a:latin typeface="Times New Roman" panose="02020603050405020304" pitchFamily="18" charset="0"/>
                <a:ea typeface="微软雅黑" panose="020B0503020204020204" pitchFamily="34" charset="-122"/>
              </a:rPr>
              <a:t>坐于前:名词作状语,像狗似的</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(3)一狼</a:t>
            </a:r>
            <a:r>
              <a:rPr sz="2100" dirty="0">
                <a:solidFill>
                  <a:srgbClr val="FF00FF"/>
                </a:solidFill>
                <a:latin typeface="Times New Roman" panose="02020603050405020304" pitchFamily="18" charset="0"/>
                <a:ea typeface="微软雅黑" panose="020B0503020204020204" pitchFamily="34" charset="-122"/>
              </a:rPr>
              <a:t>洞</a:t>
            </a:r>
            <a:r>
              <a:rPr sz="2100" dirty="0">
                <a:latin typeface="Times New Roman" panose="02020603050405020304" pitchFamily="18" charset="0"/>
                <a:ea typeface="微软雅黑" panose="020B0503020204020204" pitchFamily="34" charset="-122"/>
              </a:rPr>
              <a:t>其中:名词作动词,挖洞</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(4)意将</a:t>
            </a:r>
            <a:r>
              <a:rPr sz="2100" dirty="0">
                <a:solidFill>
                  <a:srgbClr val="FF00FF"/>
                </a:solidFill>
                <a:latin typeface="Times New Roman" panose="02020603050405020304" pitchFamily="18" charset="0"/>
                <a:ea typeface="微软雅黑" panose="020B0503020204020204" pitchFamily="34" charset="-122"/>
              </a:rPr>
              <a:t>隧</a:t>
            </a:r>
            <a:r>
              <a:rPr sz="2100" dirty="0">
                <a:latin typeface="Times New Roman" panose="02020603050405020304" pitchFamily="18" charset="0"/>
                <a:ea typeface="微软雅黑" panose="020B0503020204020204" pitchFamily="34" charset="-122"/>
              </a:rPr>
              <a:t>入以攻其后也:名词作状语,“从通道”的意思</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(5)止增</a:t>
            </a:r>
            <a:r>
              <a:rPr sz="2100" dirty="0">
                <a:solidFill>
                  <a:srgbClr val="FF00FF"/>
                </a:solidFill>
                <a:latin typeface="Times New Roman" panose="02020603050405020304" pitchFamily="18" charset="0"/>
                <a:ea typeface="微软雅黑" panose="020B0503020204020204" pitchFamily="34" charset="-122"/>
              </a:rPr>
              <a:t>笑</a:t>
            </a:r>
            <a:r>
              <a:rPr sz="2100" dirty="0">
                <a:latin typeface="Times New Roman" panose="02020603050405020304" pitchFamily="18" charset="0"/>
                <a:ea typeface="微软雅黑" panose="020B0503020204020204" pitchFamily="34" charset="-122"/>
              </a:rPr>
              <a:t>耳:动词作名词,笑料</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4453890"/>
          </a:xfrm>
          <a:prstGeom prst="rect">
            <a:avLst/>
          </a:prstGeom>
        </p:spPr>
        <p:txBody>
          <a:bodyPr wrap="square">
            <a:spAutoFit/>
          </a:bodyPr>
          <a:lstStyle/>
          <a:p>
            <a:pPr>
              <a:lnSpc>
                <a:spcPct val="150000"/>
              </a:lnSpc>
              <a:spcBef>
                <a:spcPts val="0"/>
              </a:spcBef>
              <a:spcAft>
                <a:spcPts val="0"/>
              </a:spcAft>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禽兽之变诈</a:t>
            </a:r>
            <a:r>
              <a:rPr sz="2100" dirty="0">
                <a:solidFill>
                  <a:srgbClr val="FF00FF"/>
                </a:solidFill>
                <a:latin typeface="Times New Roman" panose="02020603050405020304" pitchFamily="18" charset="0"/>
                <a:ea typeface="微软雅黑" panose="020B0503020204020204" pitchFamily="34" charset="-122"/>
              </a:rPr>
              <a:t>几何</a:t>
            </a:r>
            <a:r>
              <a:rPr sz="2100" dirty="0">
                <a:latin typeface="Times New Roman" panose="02020603050405020304" pitchFamily="18" charset="0"/>
                <a:ea typeface="微软雅黑" panose="020B0503020204020204" pitchFamily="34" charset="-122"/>
              </a:rPr>
              <a:t>哉</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a:latin typeface="Times New Roman" panose="02020603050405020304" pitchFamily="18" charset="0"/>
                <a:ea typeface="微软雅黑" panose="020B0503020204020204" pitchFamily="34" charset="-122"/>
              </a:rPr>
              <a:t>古义:能有多少</a:t>
            </a:r>
            <a:endParaRPr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sz="2100" dirty="0" err="1">
                <a:latin typeface="Times New Roman" panose="02020603050405020304" pitchFamily="18" charset="0"/>
                <a:ea typeface="微软雅黑" panose="020B0503020204020204" pitchFamily="34" charset="-122"/>
              </a:rPr>
              <a:t>今义:</a:t>
            </a:r>
            <a:r>
              <a:rPr sz="2100" dirty="0" err="1" smtClean="0">
                <a:latin typeface="Times New Roman" panose="02020603050405020304" pitchFamily="18" charset="0"/>
                <a:ea typeface="微软雅黑" panose="020B0503020204020204" pitchFamily="34" charset="-122"/>
              </a:rPr>
              <a:t>几何学</a:t>
            </a:r>
            <a:endParaRPr lang="en-US"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骨已尽矣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而两狼之并驱如故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骨头</a:t>
            </a:r>
            <a:r>
              <a:rPr lang="zh-CN" altLang="en-US" sz="2100" dirty="0">
                <a:solidFill>
                  <a:srgbClr val="FF00FF"/>
                </a:solidFill>
                <a:latin typeface="Times New Roman" panose="02020603050405020304" pitchFamily="18" charset="0"/>
                <a:ea typeface="微软雅黑" panose="020B0503020204020204" pitchFamily="34" charset="-122"/>
              </a:rPr>
              <a:t>已经扔完了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而两只狼像原来一样一起追赶</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屠乃奔倚其下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弛担持刀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屠户</a:t>
            </a:r>
            <a:r>
              <a:rPr lang="zh-CN" altLang="en-US" sz="2100" dirty="0">
                <a:solidFill>
                  <a:srgbClr val="FF00FF"/>
                </a:solidFill>
                <a:latin typeface="Times New Roman" panose="02020603050405020304" pitchFamily="18" charset="0"/>
                <a:ea typeface="微软雅黑" panose="020B0503020204020204" pitchFamily="34" charset="-122"/>
              </a:rPr>
              <a:t>于是奔过去靠在柴草堆下面</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卸下担子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拿起屠刀</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anim calcmode="lin" valueType="num">
                                      <p:cBhvr additive="base">
                                        <p:cTn id="1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445389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少时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一狼径去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其一犬坐于前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过了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一会儿</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一只狼径直离开</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另一只狼像狗似的蹲坐在前面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一狼洞其中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意将隧入以攻其后也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另</a:t>
            </a:r>
            <a:r>
              <a:rPr lang="zh-CN" altLang="en-US" sz="2100" dirty="0">
                <a:solidFill>
                  <a:srgbClr val="FF00FF"/>
                </a:solidFill>
                <a:latin typeface="Times New Roman" panose="02020603050405020304" pitchFamily="18" charset="0"/>
                <a:ea typeface="微软雅黑" panose="020B0503020204020204" pitchFamily="34" charset="-122"/>
              </a:rPr>
              <a:t>一只狼正在堆积的柴草中打洞</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企图从通道进入从后面攻击屠户</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乃悟前狼假寐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盖以诱敌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屠户</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这才明白前面的那只狼假装睡觉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原来是用来诱惑敌方的</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狼亦黠矣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而顷刻两毙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禽兽之变诈几何哉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止增笑耳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狼</a:t>
            </a:r>
            <a:r>
              <a:rPr lang="zh-CN" altLang="en-US" sz="2100" dirty="0">
                <a:solidFill>
                  <a:srgbClr val="FF00FF"/>
                </a:solidFill>
                <a:latin typeface="Times New Roman" panose="02020603050405020304" pitchFamily="18" charset="0"/>
                <a:ea typeface="微软雅黑" panose="020B0503020204020204" pitchFamily="34" charset="-122"/>
              </a:rPr>
              <a:t>也太狡猾了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可是一会儿两只狼都被杀死了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禽兽的诡诈手段能有多少啊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只是增加笑料罢了</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7"/>
            <a:ext cx="8102991" cy="2515235"/>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        本文</a:t>
            </a:r>
            <a:r>
              <a:rPr lang="zh-CN" altLang="en-US" sz="2100" dirty="0">
                <a:latin typeface="Times New Roman" panose="02020603050405020304" pitchFamily="18" charset="0"/>
                <a:ea typeface="微软雅黑" panose="020B0503020204020204" pitchFamily="34" charset="-122"/>
              </a:rPr>
              <a:t>通过讲述一个屠户晚归途中遇狼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惧狼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御狼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杀狼的故事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生动地表现了狼贪婪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凶恶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狡诈的本性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嘲讽了恶狼因贪婪狡诈而自取灭亡的可笑下场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同时启发我们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对待像狼一样阴险狡诈的恶势力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要敢于斗争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善于斗争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最后才能取得胜利</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81890" cy="4453890"/>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5 </a:t>
            </a:r>
            <a:r>
              <a:rPr lang="zh-CN" altLang="en-US" sz="2100" b="1" dirty="0" smtClean="0">
                <a:latin typeface="Times New Roman" panose="02020603050405020304" pitchFamily="18" charset="0"/>
                <a:ea typeface="微软雅黑" panose="020B0503020204020204" pitchFamily="34" charset="-122"/>
              </a:rPr>
              <a:t>寓言</a:t>
            </a:r>
            <a:r>
              <a:rPr lang="zh-CN" altLang="en-US" sz="2100" b="1" dirty="0">
                <a:latin typeface="Times New Roman" panose="02020603050405020304" pitchFamily="18" charset="0"/>
                <a:ea typeface="微软雅黑" panose="020B0503020204020204" pitchFamily="34" charset="-122"/>
              </a:rPr>
              <a:t>二则</a:t>
            </a:r>
            <a:endParaRPr lang="zh-CN" altLang="en-US" sz="2100" dirty="0">
              <a:latin typeface="Times New Roman" panose="02020603050405020304" pitchFamily="18" charset="0"/>
              <a:ea typeface="微软雅黑" panose="020B0503020204020204" pitchFamily="34" charset="-122"/>
            </a:endParaRPr>
          </a:p>
          <a:p>
            <a:pPr algn="ct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(《穿井得一人》《杞人忧天》)</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(1)家无井而出</a:t>
            </a:r>
            <a:r>
              <a:rPr lang="zh-CN" altLang="en-US" sz="2100" dirty="0">
                <a:solidFill>
                  <a:srgbClr val="FF00FF"/>
                </a:solidFill>
                <a:latin typeface="Times New Roman" panose="02020603050405020304" pitchFamily="18" charset="0"/>
                <a:ea typeface="微软雅黑" panose="020B0503020204020204" pitchFamily="34" charset="-122"/>
              </a:rPr>
              <a:t>溉汲</a:t>
            </a:r>
            <a:r>
              <a:rPr lang="zh-CN" altLang="en-US" sz="2100" dirty="0">
                <a:latin typeface="Times New Roman" panose="02020603050405020304" pitchFamily="18" charset="0"/>
                <a:ea typeface="微软雅黑" panose="020B0503020204020204" pitchFamily="34" charset="-122"/>
              </a:rPr>
              <a:t>:打水浇田</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国人</a:t>
            </a:r>
            <a:r>
              <a:rPr lang="zh-CN" altLang="en-US" sz="2100" dirty="0">
                <a:latin typeface="Times New Roman" panose="02020603050405020304" pitchFamily="18" charset="0"/>
                <a:ea typeface="微软雅黑" panose="020B0503020204020204" pitchFamily="34" charset="-122"/>
              </a:rPr>
              <a:t>道之:指居住在国都中的人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(3)身</a:t>
            </a:r>
            <a:r>
              <a:rPr lang="zh-CN" altLang="en-US" sz="2100" dirty="0">
                <a:solidFill>
                  <a:srgbClr val="FF00FF"/>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所寄:无,没有</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(4)终日在天中</a:t>
            </a:r>
            <a:r>
              <a:rPr lang="zh-CN" altLang="en-US" sz="2100" dirty="0">
                <a:solidFill>
                  <a:srgbClr val="FF00FF"/>
                </a:solidFill>
                <a:latin typeface="Times New Roman" panose="02020603050405020304" pitchFamily="18" charset="0"/>
                <a:ea typeface="微软雅黑" panose="020B0503020204020204" pitchFamily="34" charset="-122"/>
              </a:rPr>
              <a:t>行止</a:t>
            </a:r>
            <a:r>
              <a:rPr lang="zh-CN" altLang="en-US" sz="2100" dirty="0">
                <a:latin typeface="Times New Roman" panose="02020603050405020304" pitchFamily="18" charset="0"/>
                <a:ea typeface="微软雅黑" panose="020B0503020204020204" pitchFamily="34" charset="-122"/>
              </a:rPr>
              <a:t>:行动,活动</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奈何</a:t>
            </a:r>
            <a:r>
              <a:rPr lang="zh-CN" altLang="en-US" sz="2100" dirty="0">
                <a:latin typeface="Times New Roman" panose="02020603050405020304" pitchFamily="18" charset="0"/>
                <a:ea typeface="微软雅黑" panose="020B0503020204020204" pitchFamily="34" charset="-122"/>
              </a:rPr>
              <a:t>忧崩坠乎:为何,为什么</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78454"/>
            <a:ext cx="8092441" cy="2515235"/>
          </a:xfrm>
          <a:prstGeom prst="rect">
            <a:avLst/>
          </a:prstGeom>
        </p:spPr>
        <p:txBody>
          <a:bodyPr wrap="square">
            <a:spAutoFit/>
          </a:bodyPr>
          <a:lstStyle/>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只使</a:t>
            </a:r>
            <a:r>
              <a:rPr lang="zh-CN" altLang="en-US" sz="2100" dirty="0">
                <a:latin typeface="Times New Roman" panose="02020603050405020304" pitchFamily="18" charset="0"/>
                <a:ea typeface="微软雅黑" panose="020B0503020204020204" pitchFamily="34" charset="-122"/>
              </a:rPr>
              <a:t>坠:纵使,即使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(7)充塞</a:t>
            </a:r>
            <a:r>
              <a:rPr lang="zh-CN" altLang="en-US" sz="2100" dirty="0">
                <a:solidFill>
                  <a:srgbClr val="FF00FF"/>
                </a:solidFill>
                <a:latin typeface="Times New Roman" panose="02020603050405020304" pitchFamily="18" charset="0"/>
                <a:ea typeface="微软雅黑" panose="020B0503020204020204" pitchFamily="34" charset="-122"/>
              </a:rPr>
              <a:t>四虚</a:t>
            </a:r>
            <a:r>
              <a:rPr lang="zh-CN" altLang="en-US" sz="2100" dirty="0">
                <a:latin typeface="Times New Roman" panose="02020603050405020304" pitchFamily="18" charset="0"/>
                <a:ea typeface="微软雅黑" panose="020B0503020204020204" pitchFamily="34" charset="-122"/>
              </a:rPr>
              <a:t>:四方</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(8)若</a:t>
            </a:r>
            <a:r>
              <a:rPr lang="zh-CN" altLang="en-US" sz="2100" dirty="0">
                <a:solidFill>
                  <a:srgbClr val="FF00FF"/>
                </a:solidFill>
                <a:latin typeface="Times New Roman" panose="02020603050405020304" pitchFamily="18" charset="0"/>
                <a:ea typeface="微软雅黑" panose="020B0503020204020204" pitchFamily="34" charset="-122"/>
              </a:rPr>
              <a:t>躇步跐蹈</a:t>
            </a:r>
            <a:r>
              <a:rPr lang="zh-CN" altLang="en-US" sz="2100" dirty="0">
                <a:latin typeface="Times New Roman" panose="02020603050405020304" pitchFamily="18" charset="0"/>
                <a:ea typeface="微软雅黑" panose="020B0503020204020204" pitchFamily="34" charset="-122"/>
              </a:rPr>
              <a:t>:这四个字都是踩､踏的意思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2.通假字</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其人</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然大喜:“舍”同“释”,解除､消除</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5521" y="1489243"/>
            <a:ext cx="805390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3.一词多义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有</a:t>
            </a:r>
            <a:r>
              <a:rPr lang="zh-CN" altLang="en-US" sz="2100" dirty="0">
                <a:solidFill>
                  <a:srgbClr val="FF00FF"/>
                </a:solidFill>
                <a:latin typeface="Times New Roman" panose="02020603050405020304" pitchFamily="18" charset="0"/>
                <a:ea typeface="微软雅黑" panose="020B0503020204020204" pitchFamily="34" charset="-122"/>
                <a:sym typeface="+mn-ea"/>
              </a:rPr>
              <a:t>闻</a:t>
            </a:r>
            <a:r>
              <a:rPr lang="zh-CN" altLang="en-US" sz="2100" dirty="0">
                <a:latin typeface="Times New Roman" panose="02020603050405020304" pitchFamily="18" charset="0"/>
                <a:ea typeface="微软雅黑" panose="020B0503020204020204" pitchFamily="34" charset="-122"/>
                <a:sym typeface="+mn-ea"/>
              </a:rPr>
              <a:t>而传之者:动词,听见</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闻</a:t>
            </a:r>
            <a:r>
              <a:rPr lang="zh-CN" altLang="en-US" sz="2100" dirty="0">
                <a:latin typeface="Times New Roman" panose="02020603050405020304" pitchFamily="18" charset="0"/>
                <a:ea typeface="微软雅黑" panose="020B0503020204020204" pitchFamily="34" charset="-122"/>
                <a:sym typeface="+mn-ea"/>
              </a:rPr>
              <a:t>之于宋君:动词的使动用法,使知道</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及</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家穿井:代词,指“丁氏”</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奈何忧</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坏:代词,指“大地”</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人曰:代词,那</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55524" y="2324502"/>
            <a:ext cx="760730" cy="414020"/>
          </a:xfrm>
          <a:prstGeom prst="rect">
            <a:avLst/>
          </a:prstGeom>
          <a:noFill/>
        </p:spPr>
        <p:txBody>
          <a:bodyPr wrap="none" rtlCol="0" anchor="t">
            <a:spAutoFit/>
          </a:bodyPr>
          <a:lstStyle/>
          <a:p>
            <a:pPr algn="l"/>
            <a:r>
              <a:rPr lang="zh-CN" altLang="en-US" sz="2100" dirty="0">
                <a:latin typeface="Times New Roman" panose="02020603050405020304" pitchFamily="18" charset="0"/>
                <a:ea typeface="微软雅黑" panose="020B0503020204020204" pitchFamily="34" charset="-122"/>
                <a:sym typeface="+mn-ea"/>
              </a:rPr>
              <a:t>(1)闻</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91955" y="2166928"/>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55524" y="4514300"/>
            <a:ext cx="760730" cy="414020"/>
          </a:xfrm>
          <a:prstGeom prst="rect">
            <a:avLst/>
          </a:prstGeom>
          <a:noFill/>
        </p:spPr>
        <p:txBody>
          <a:bodyPr wrap="none" rtlCol="0" anchor="t">
            <a:spAutoFit/>
          </a:bodyPr>
          <a:lstStyle/>
          <a:p>
            <a:pPr algn="l"/>
            <a:r>
              <a:rPr lang="zh-CN" altLang="en-US" sz="2100" dirty="0" smtClean="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2</a:t>
            </a: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9899" y="4134252"/>
            <a:ext cx="105728" cy="11520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096111" cy="3969385"/>
          </a:xfrm>
          <a:prstGeom prst="rect">
            <a:avLst/>
          </a:prstGeom>
        </p:spPr>
        <p:txBody>
          <a:bodyPr wrap="square">
            <a:spAutoFit/>
          </a:bodyPr>
          <a:lstStyle/>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丁氏:助词,的</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宋君令人问</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于丁氏:代词,指“穿井得一人”这件事</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求闻</a:t>
            </a:r>
            <a:r>
              <a:rPr sz="2100" dirty="0">
                <a:solidFill>
                  <a:srgbClr val="FF00FF"/>
                </a:solidFill>
                <a:latin typeface="Times New Roman" panose="02020603050405020304" pitchFamily="18" charset="0"/>
                <a:ea typeface="微软雅黑" panose="020B0503020204020204" pitchFamily="34" charset="-122"/>
                <a:sym typeface="+mn-ea"/>
              </a:rPr>
              <a:t>之</a:t>
            </a:r>
            <a:r>
              <a:rPr sz="2100" dirty="0">
                <a:latin typeface="Times New Roman" panose="02020603050405020304" pitchFamily="18" charset="0"/>
                <a:ea typeface="微软雅黑" panose="020B0503020204020204" pitchFamily="34" charset="-122"/>
                <a:sym typeface="+mn-ea"/>
              </a:rPr>
              <a:t>若此:定语后置的标志</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宋君令人问之</a:t>
            </a:r>
            <a:r>
              <a:rPr sz="2100" dirty="0">
                <a:solidFill>
                  <a:srgbClr val="FF00FF"/>
                </a:solidFill>
                <a:latin typeface="Times New Roman" panose="02020603050405020304" pitchFamily="18" charset="0"/>
                <a:ea typeface="微软雅黑" panose="020B0503020204020204" pitchFamily="34" charset="-122"/>
                <a:sym typeface="+mn-ea"/>
              </a:rPr>
              <a:t>于</a:t>
            </a:r>
            <a:r>
              <a:rPr sz="2100" dirty="0">
                <a:latin typeface="Times New Roman" panose="02020603050405020304" pitchFamily="18" charset="0"/>
                <a:ea typeface="微软雅黑" panose="020B0503020204020204" pitchFamily="34" charset="-122"/>
                <a:sym typeface="+mn-ea"/>
              </a:rPr>
              <a:t>丁氏:向</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闻之</a:t>
            </a:r>
            <a:r>
              <a:rPr sz="2100" dirty="0">
                <a:solidFill>
                  <a:srgbClr val="FF00FF"/>
                </a:solidFill>
                <a:latin typeface="Times New Roman" panose="02020603050405020304" pitchFamily="18" charset="0"/>
                <a:ea typeface="微软雅黑" panose="020B0503020204020204" pitchFamily="34" charset="-122"/>
                <a:sym typeface="+mn-ea"/>
              </a:rPr>
              <a:t>于</a:t>
            </a:r>
            <a:r>
              <a:rPr sz="2100" dirty="0">
                <a:latin typeface="Times New Roman" panose="02020603050405020304" pitchFamily="18" charset="0"/>
                <a:ea typeface="微软雅黑" panose="020B0503020204020204" pitchFamily="34" charset="-122"/>
                <a:sym typeface="+mn-ea"/>
              </a:rPr>
              <a:t>宋君:使</a:t>
            </a:r>
            <a:endParaRPr sz="2100" dirty="0">
              <a:latin typeface="Times New Roman" panose="02020603050405020304" pitchFamily="18" charset="0"/>
              <a:ea typeface="微软雅黑" panose="020B0503020204020204" pitchFamily="34" charset="-122"/>
              <a:sym typeface="+mn-ea"/>
            </a:endParaRPr>
          </a:p>
          <a:p>
            <a:pPr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非得一人</a:t>
            </a:r>
            <a:r>
              <a:rPr sz="2100" dirty="0" err="1">
                <a:solidFill>
                  <a:srgbClr val="FF00FF"/>
                </a:solidFill>
                <a:latin typeface="Times New Roman" panose="02020603050405020304" pitchFamily="18" charset="0"/>
                <a:ea typeface="微软雅黑" panose="020B0503020204020204" pitchFamily="34" charset="-122"/>
                <a:sym typeface="+mn-ea"/>
              </a:rPr>
              <a:t>于</a:t>
            </a:r>
            <a:r>
              <a:rPr sz="2100" dirty="0" err="1">
                <a:latin typeface="Times New Roman" panose="02020603050405020304" pitchFamily="18" charset="0"/>
                <a:ea typeface="微软雅黑" panose="020B0503020204020204" pitchFamily="34" charset="-122"/>
                <a:sym typeface="+mn-ea"/>
              </a:rPr>
              <a:t>井中也:</a:t>
            </a:r>
            <a:r>
              <a:rPr sz="2100" dirty="0" err="1" smtClean="0">
                <a:latin typeface="Times New Roman" panose="02020603050405020304" pitchFamily="18" charset="0"/>
                <a:ea typeface="微软雅黑" panose="020B0503020204020204" pitchFamily="34" charset="-122"/>
                <a:sym typeface="+mn-ea"/>
              </a:rPr>
              <a:t>在</a:t>
            </a:r>
            <a:endParaRPr 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日</a:t>
            </a:r>
            <a:r>
              <a:rPr lang="zh-CN" altLang="en-US" sz="2100" dirty="0" smtClean="0">
                <a:latin typeface="Times New Roman" panose="02020603050405020304" pitchFamily="18" charset="0"/>
                <a:ea typeface="微软雅黑" panose="020B0503020204020204" pitchFamily="34" charset="-122"/>
                <a:sym typeface="+mn-ea"/>
              </a:rPr>
              <a:t>月</a:t>
            </a:r>
            <a:r>
              <a:rPr lang="zh-CN" altLang="en-US" sz="2100" dirty="0">
                <a:latin typeface="Times New Roman" panose="02020603050405020304" pitchFamily="18" charset="0"/>
                <a:ea typeface="微软雅黑" panose="020B0503020204020204" pitchFamily="34" charset="-122"/>
                <a:sym typeface="+mn-ea"/>
              </a:rPr>
              <a:t>星宿:名词,太阳</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终</a:t>
            </a:r>
            <a:r>
              <a:rPr lang="zh-CN" altLang="en-US" sz="2100" dirty="0">
                <a:solidFill>
                  <a:srgbClr val="FF00FF"/>
                </a:solidFill>
                <a:latin typeface="Times New Roman" panose="02020603050405020304" pitchFamily="18" charset="0"/>
                <a:ea typeface="微软雅黑" panose="020B0503020204020204" pitchFamily="34" charset="-122"/>
                <a:sym typeface="+mn-ea"/>
              </a:rPr>
              <a:t>日</a:t>
            </a:r>
            <a:r>
              <a:rPr lang="zh-CN" altLang="en-US" sz="2100" dirty="0">
                <a:latin typeface="Times New Roman" panose="02020603050405020304" pitchFamily="18" charset="0"/>
                <a:ea typeface="微软雅黑" panose="020B0503020204020204" pitchFamily="34" charset="-122"/>
                <a:sym typeface="+mn-ea"/>
              </a:rPr>
              <a:t>在地上行止:名词,每天</a:t>
            </a:r>
            <a:endParaRPr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1901117"/>
            <a:ext cx="760730" cy="414020"/>
          </a:xfrm>
          <a:prstGeom prst="rect">
            <a:avLst/>
          </a:prstGeom>
          <a:noFill/>
        </p:spPr>
        <p:txBody>
          <a:bodyPr wrap="none" rtlCol="0" anchor="t">
            <a:spAutoFit/>
          </a:bodyPr>
          <a:lstStyle/>
          <a:p>
            <a:pPr algn="l"/>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3</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154" y="1743479"/>
            <a:ext cx="116205" cy="111918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523225"/>
            <a:ext cx="760730" cy="414020"/>
          </a:xfrm>
          <a:prstGeom prst="rect">
            <a:avLst/>
          </a:prstGeom>
          <a:noFill/>
        </p:spPr>
        <p:txBody>
          <a:bodyPr wrap="none" rtlCol="0" anchor="t">
            <a:spAutoFit/>
          </a:bodyPr>
          <a:lstStyle/>
          <a:p>
            <a:pPr algn="l"/>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4</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于</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3065072"/>
            <a:ext cx="94774" cy="130778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02438" y="4732835"/>
            <a:ext cx="760730" cy="414020"/>
          </a:xfrm>
          <a:prstGeom prst="rect">
            <a:avLst/>
          </a:prstGeom>
          <a:noFill/>
        </p:spPr>
        <p:txBody>
          <a:bodyPr wrap="none" rtlCol="0" anchor="t">
            <a:spAutoFit/>
          </a:bodyPr>
          <a:lstStyle/>
          <a:p>
            <a:pPr algn="l"/>
            <a:r>
              <a:rPr lang="zh-CN" altLang="en-US" sz="2100" dirty="0" smtClean="0">
                <a:latin typeface="Times New Roman" panose="02020603050405020304" pitchFamily="18" charset="0"/>
                <a:ea typeface="微软雅黑" panose="020B0503020204020204" pitchFamily="34" charset="-122"/>
                <a:sym typeface="+mn-ea"/>
              </a:rPr>
              <a:t>(</a:t>
            </a:r>
            <a:r>
              <a:rPr lang="en-US" altLang="zh-CN" sz="2100" dirty="0" smtClean="0">
                <a:latin typeface="Times New Roman" panose="02020603050405020304" pitchFamily="18" charset="0"/>
                <a:ea typeface="微软雅黑" panose="020B0503020204020204" pitchFamily="34" charset="-122"/>
                <a:sym typeface="+mn-ea"/>
              </a:rPr>
              <a:t>5</a:t>
            </a:r>
            <a:r>
              <a:rPr lang="zh-CN" altLang="en-US" sz="2100" dirty="0" smtClean="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870" y="457526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4.古今异义</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(1)</a:t>
            </a:r>
            <a:r>
              <a:rPr sz="2100" dirty="0">
                <a:solidFill>
                  <a:srgbClr val="FF00FF"/>
                </a:solidFill>
                <a:latin typeface="Times New Roman" panose="02020603050405020304" pitchFamily="18" charset="0"/>
                <a:ea typeface="微软雅黑" panose="020B0503020204020204" pitchFamily="34" charset="-122"/>
              </a:rPr>
              <a:t>因</a:t>
            </a:r>
            <a:r>
              <a:rPr sz="2100" dirty="0">
                <a:latin typeface="Times New Roman" panose="02020603050405020304" pitchFamily="18" charset="0"/>
                <a:ea typeface="微软雅黑" panose="020B0503020204020204" pitchFamily="34" charset="-122"/>
              </a:rPr>
              <a:t>往晓之</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古义:于是,就</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今义:原因</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(2)因往</a:t>
            </a:r>
            <a:r>
              <a:rPr sz="2100" dirty="0">
                <a:solidFill>
                  <a:srgbClr val="FF00FF"/>
                </a:solidFill>
                <a:latin typeface="Times New Roman" panose="02020603050405020304" pitchFamily="18" charset="0"/>
                <a:ea typeface="微软雅黑" panose="020B0503020204020204" pitchFamily="34" charset="-122"/>
              </a:rPr>
              <a:t>晓</a:t>
            </a:r>
            <a:r>
              <a:rPr sz="2100" dirty="0">
                <a:latin typeface="Times New Roman" panose="02020603050405020304" pitchFamily="18" charset="0"/>
                <a:ea typeface="微软雅黑" panose="020B0503020204020204" pitchFamily="34" charset="-122"/>
              </a:rPr>
              <a:t>之</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古义:告知,开导</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今义:知道</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(3)</a:t>
            </a:r>
            <a:r>
              <a:rPr sz="2100" dirty="0">
                <a:solidFill>
                  <a:srgbClr val="FF00FF"/>
                </a:solidFill>
                <a:latin typeface="Times New Roman" panose="02020603050405020304" pitchFamily="18" charset="0"/>
                <a:ea typeface="微软雅黑" panose="020B0503020204020204" pitchFamily="34" charset="-122"/>
              </a:rPr>
              <a:t>若</a:t>
            </a:r>
            <a:r>
              <a:rPr sz="2100" dirty="0">
                <a:latin typeface="Times New Roman" panose="02020603050405020304" pitchFamily="18" charset="0"/>
                <a:ea typeface="微软雅黑" panose="020B0503020204020204" pitchFamily="34" charset="-122"/>
              </a:rPr>
              <a:t>屈伸呼吸</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古义:你</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今义:如果</a:t>
            </a:r>
            <a:endParaRPr sz="2100" dirty="0">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(4)亦不能有所</a:t>
            </a:r>
            <a:r>
              <a:rPr sz="2100" dirty="0">
                <a:solidFill>
                  <a:srgbClr val="FF00FF"/>
                </a:solidFill>
                <a:latin typeface="Times New Roman" panose="02020603050405020304" pitchFamily="18" charset="0"/>
                <a:ea typeface="微软雅黑" panose="020B0503020204020204" pitchFamily="34" charset="-122"/>
              </a:rPr>
              <a:t>中伤</a:t>
            </a:r>
            <a:endParaRPr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sz="2100" dirty="0">
                <a:latin typeface="Times New Roman" panose="02020603050405020304" pitchFamily="18" charset="0"/>
                <a:ea typeface="微软雅黑" panose="020B0503020204020204" pitchFamily="34" charset="-122"/>
              </a:rPr>
              <a:t>古义:伤害</a:t>
            </a:r>
            <a:r>
              <a:rPr lang="en-US" sz="2100" dirty="0">
                <a:latin typeface="Times New Roman" panose="02020603050405020304" pitchFamily="18" charset="0"/>
                <a:ea typeface="微软雅黑" panose="020B0503020204020204" pitchFamily="34" charset="-122"/>
              </a:rPr>
              <a:t>			</a:t>
            </a:r>
            <a:r>
              <a:rPr sz="2100" dirty="0">
                <a:latin typeface="Times New Roman" panose="02020603050405020304" pitchFamily="18" charset="0"/>
                <a:ea typeface="微软雅黑" panose="020B0503020204020204" pitchFamily="34" charset="-122"/>
              </a:rPr>
              <a:t>今义:诬蔑别人使受损害</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22514" y="1490603"/>
            <a:ext cx="8098971"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本题考查对文言实词的理解能力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解答时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注意结合对课内文言知识的理解与记忆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并结合文段上下文语境灵活作答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汤”在古文中一般是“热水”的意思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缀”可结合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中“缀行甚远”的“缀”来理解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厌”可结合名句“学而不厌”中的“厌”来理解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迨”可结合上下句语境来作答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国人道之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闻之于宋君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居住</a:t>
            </a:r>
            <a:r>
              <a:rPr lang="zh-CN" altLang="en-US" sz="2100" dirty="0">
                <a:solidFill>
                  <a:srgbClr val="FF00FF"/>
                </a:solidFill>
                <a:latin typeface="Times New Roman" panose="02020603050405020304" pitchFamily="18" charset="0"/>
                <a:ea typeface="微软雅黑" panose="020B0503020204020204" pitchFamily="34" charset="-122"/>
              </a:rPr>
              <a:t>在国都中的人都在讲述这件事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使宋国的国君知道这件事</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得一人之使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非得一人于井中也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得到</a:t>
            </a:r>
            <a:r>
              <a:rPr lang="zh-CN" altLang="en-US" sz="2100" dirty="0">
                <a:solidFill>
                  <a:srgbClr val="FF00FF"/>
                </a:solidFill>
                <a:latin typeface="Times New Roman" panose="02020603050405020304" pitchFamily="18" charset="0"/>
                <a:ea typeface="微软雅黑" panose="020B0503020204020204" pitchFamily="34" charset="-122"/>
              </a:rPr>
              <a:t>一个人的劳力</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并非在井中挖出了一个人</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杞国有人忧天地崩坠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身亡所寄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废寝食者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杞</a:t>
            </a:r>
            <a:r>
              <a:rPr lang="zh-CN" altLang="en-US" sz="2100" dirty="0">
                <a:solidFill>
                  <a:srgbClr val="FF00FF"/>
                </a:solidFill>
                <a:latin typeface="Times New Roman" panose="02020603050405020304" pitchFamily="18" charset="0"/>
                <a:ea typeface="微软雅黑" panose="020B0503020204020204" pitchFamily="34" charset="-122"/>
              </a:rPr>
              <a:t>国有个人担忧天会崩塌地会陷落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自己无处容身</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以至于整天睡不好觉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吃不下饭</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终日在地上行止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奈何忧其坏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你</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整天都在地上活动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为何还担心地会陷下去呢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其人舍然大喜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晓之者亦舍然大喜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那个</a:t>
            </a:r>
            <a:r>
              <a:rPr lang="zh-CN" altLang="en-US" sz="2100" dirty="0">
                <a:solidFill>
                  <a:srgbClr val="FF00FF"/>
                </a:solidFill>
                <a:latin typeface="Times New Roman" panose="02020603050405020304" pitchFamily="18" charset="0"/>
                <a:ea typeface="微软雅黑" panose="020B0503020204020204" pitchFamily="34" charset="-122"/>
              </a:rPr>
              <a:t>人消除疑虑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非常高兴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开导他的人也消除疑虑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非常高兴</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穿井得一人</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讲述了宋国有个人因打井得到了一个人的劳力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却被误传为从井里挖出了一个人的故事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告诉我们对于传闻一定要详查其真相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不要轻信盲从的道理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杞人忧天</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通过杞人担心天地崩坠而另外一个人耐心解释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对他进行开导的故事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告诉我们不要毫无根据或为没必要的事情忧虑和担心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辛辣地讽刺了那些庸人自扰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患得患失的人</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78454"/>
            <a:ext cx="809244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七年级下册</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6 </a:t>
            </a:r>
            <a:r>
              <a:rPr lang="zh-CN" altLang="en-US" sz="2100" b="1" dirty="0" smtClean="0">
                <a:latin typeface="Times New Roman" panose="02020603050405020304" pitchFamily="18" charset="0"/>
                <a:ea typeface="微软雅黑" panose="020B0503020204020204" pitchFamily="34" charset="-122"/>
              </a:rPr>
              <a:t>孙权</a:t>
            </a:r>
            <a:r>
              <a:rPr lang="zh-CN" altLang="en-US" sz="2100" b="1" dirty="0">
                <a:latin typeface="Times New Roman" panose="02020603050405020304" pitchFamily="18" charset="0"/>
                <a:ea typeface="微软雅黑" panose="020B0503020204020204" pitchFamily="34" charset="-122"/>
              </a:rPr>
              <a:t>劝学</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(1)卿今</a:t>
            </a:r>
            <a:r>
              <a:rPr lang="zh-CN" altLang="en-US" sz="2100" dirty="0">
                <a:solidFill>
                  <a:srgbClr val="FF00FF"/>
                </a:solidFill>
                <a:latin typeface="Times New Roman" panose="02020603050405020304" pitchFamily="18" charset="0"/>
                <a:ea typeface="微软雅黑" panose="020B0503020204020204" pitchFamily="34" charset="-122"/>
              </a:rPr>
              <a:t>当涂</a:t>
            </a:r>
            <a:r>
              <a:rPr lang="zh-CN" altLang="en-US" sz="2100" dirty="0">
                <a:latin typeface="Times New Roman" panose="02020603050405020304" pitchFamily="18" charset="0"/>
                <a:ea typeface="微软雅黑" panose="020B0503020204020204" pitchFamily="34" charset="-122"/>
              </a:rPr>
              <a:t>掌事:当道,当权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(2)蒙</a:t>
            </a:r>
            <a:r>
              <a:rPr lang="zh-CN" altLang="en-US" sz="2100" dirty="0">
                <a:solidFill>
                  <a:srgbClr val="FF00FF"/>
                </a:solidFill>
                <a:latin typeface="Times New Roman" panose="02020603050405020304" pitchFamily="18" charset="0"/>
                <a:ea typeface="微软雅黑" panose="020B0503020204020204" pitchFamily="34" charset="-122"/>
              </a:rPr>
              <a:t>辞</a:t>
            </a:r>
            <a:r>
              <a:rPr lang="zh-CN" altLang="en-US" sz="2100" dirty="0">
                <a:latin typeface="Times New Roman" panose="02020603050405020304" pitchFamily="18" charset="0"/>
                <a:ea typeface="微软雅黑" panose="020B0503020204020204" pitchFamily="34" charset="-122"/>
              </a:rPr>
              <a:t>以军中多务:推托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(3)孤岂欲卿</a:t>
            </a:r>
            <a:r>
              <a:rPr lang="zh-CN" altLang="en-US" sz="2100" dirty="0">
                <a:solidFill>
                  <a:srgbClr val="FF00FF"/>
                </a:solidFill>
                <a:latin typeface="Times New Roman" panose="02020603050405020304" pitchFamily="18" charset="0"/>
                <a:ea typeface="微软雅黑" panose="020B0503020204020204" pitchFamily="34" charset="-122"/>
              </a:rPr>
              <a:t>治</a:t>
            </a:r>
            <a:r>
              <a:rPr lang="zh-CN" altLang="en-US" sz="2100" dirty="0">
                <a:latin typeface="Times New Roman" panose="02020603050405020304" pitchFamily="18" charset="0"/>
                <a:ea typeface="微软雅黑" panose="020B0503020204020204" pitchFamily="34" charset="-122"/>
              </a:rPr>
              <a:t>经为博士邪:研究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(4)但当</a:t>
            </a:r>
            <a:r>
              <a:rPr lang="zh-CN" altLang="en-US" sz="2100" dirty="0">
                <a:solidFill>
                  <a:srgbClr val="FF00FF"/>
                </a:solidFill>
                <a:latin typeface="Times New Roman" panose="02020603050405020304" pitchFamily="18" charset="0"/>
                <a:ea typeface="微软雅黑" panose="020B0503020204020204" pitchFamily="34" charset="-122"/>
              </a:rPr>
              <a:t>涉猎</a:t>
            </a:r>
            <a:r>
              <a:rPr lang="zh-CN" altLang="en-US" sz="2100" dirty="0">
                <a:latin typeface="Times New Roman" panose="02020603050405020304" pitchFamily="18" charset="0"/>
                <a:ea typeface="微软雅黑" panose="020B0503020204020204" pitchFamily="34" charset="-122"/>
              </a:rPr>
              <a:t>:粗略地阅读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(5)卿今者</a:t>
            </a:r>
            <a:r>
              <a:rPr lang="zh-CN" altLang="en-US" sz="2100" dirty="0">
                <a:solidFill>
                  <a:srgbClr val="FF00FF"/>
                </a:solidFill>
                <a:latin typeface="Times New Roman" panose="02020603050405020304" pitchFamily="18" charset="0"/>
                <a:ea typeface="微软雅黑" panose="020B0503020204020204" pitchFamily="34" charset="-122"/>
              </a:rPr>
              <a:t>才略</a:t>
            </a:r>
            <a:r>
              <a:rPr lang="zh-CN" altLang="en-US" sz="2100" dirty="0">
                <a:latin typeface="Times New Roman" panose="02020603050405020304" pitchFamily="18" charset="0"/>
                <a:ea typeface="微软雅黑" panose="020B0503020204020204" pitchFamily="34" charset="-122"/>
              </a:rPr>
              <a:t>:才干和谋略</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9795"/>
            <a:ext cx="808188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非复</a:t>
            </a:r>
            <a:r>
              <a:rPr lang="zh-CN" altLang="en-US" sz="2100" dirty="0">
                <a:latin typeface="Times New Roman" panose="02020603050405020304" pitchFamily="18" charset="0"/>
                <a:ea typeface="微软雅黑" panose="020B0503020204020204" pitchFamily="34" charset="-122"/>
              </a:rPr>
              <a:t>吴下阿蒙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不再是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即更</a:t>
            </a:r>
            <a:r>
              <a:rPr lang="zh-CN" altLang="en-US" sz="2100" dirty="0">
                <a:solidFill>
                  <a:srgbClr val="FF00FF"/>
                </a:solidFill>
                <a:latin typeface="Times New Roman" panose="02020603050405020304" pitchFamily="18" charset="0"/>
                <a:ea typeface="微软雅黑" panose="020B0503020204020204" pitchFamily="34" charset="-122"/>
              </a:rPr>
              <a:t>刮</a:t>
            </a:r>
            <a:r>
              <a:rPr lang="zh-CN" altLang="en-US" sz="2100" dirty="0">
                <a:latin typeface="Times New Roman" panose="02020603050405020304" pitchFamily="18" charset="0"/>
                <a:ea typeface="微软雅黑" panose="020B0503020204020204" pitchFamily="34" charset="-122"/>
              </a:rPr>
              <a:t>目相待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擦拭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大兄</a:t>
            </a:r>
            <a:r>
              <a:rPr lang="zh-CN" altLang="en-US" sz="2100" dirty="0">
                <a:latin typeface="Times New Roman" panose="02020603050405020304" pitchFamily="18" charset="0"/>
                <a:ea typeface="微软雅黑" panose="020B0503020204020204" pitchFamily="34" charset="-122"/>
              </a:rPr>
              <a:t>何见事之晚乎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对朋友辈的敬称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通假字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孤岂欲卿治经为博士</a:t>
            </a:r>
            <a:r>
              <a:rPr lang="zh-CN" altLang="en-US" sz="2100" dirty="0">
                <a:solidFill>
                  <a:srgbClr val="FF00FF"/>
                </a:solidFill>
                <a:latin typeface="Times New Roman" panose="02020603050405020304" pitchFamily="18" charset="0"/>
                <a:ea typeface="微软雅黑" panose="020B0503020204020204" pitchFamily="34" charset="-122"/>
              </a:rPr>
              <a:t>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邪”同“耶”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4362"/>
            <a:ext cx="8064458"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卿</a:t>
            </a:r>
            <a:r>
              <a:rPr lang="zh-CN" altLang="en-US" sz="2100" dirty="0">
                <a:latin typeface="Times New Roman" panose="02020603050405020304" pitchFamily="18" charset="0"/>
                <a:ea typeface="微软雅黑" panose="020B0503020204020204" pitchFamily="34" charset="-122"/>
              </a:rPr>
              <a:t>今</a:t>
            </a:r>
            <a:r>
              <a:rPr lang="zh-CN" altLang="en-US" sz="2100" dirty="0">
                <a:solidFill>
                  <a:srgbClr val="FF00FF"/>
                </a:solidFill>
                <a:latin typeface="Times New Roman" panose="02020603050405020304" pitchFamily="18" charset="0"/>
                <a:ea typeface="微软雅黑" panose="020B0503020204020204" pitchFamily="34" charset="-122"/>
              </a:rPr>
              <a:t>当</a:t>
            </a:r>
            <a:r>
              <a:rPr lang="zh-CN" altLang="en-US" sz="2100" dirty="0">
                <a:latin typeface="Times New Roman" panose="02020603050405020304" pitchFamily="18" charset="0"/>
                <a:ea typeface="微软雅黑" panose="020B0503020204020204" pitchFamily="34" charset="-122"/>
              </a:rPr>
              <a:t>涂掌事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掌管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但</a:t>
            </a:r>
            <a:r>
              <a:rPr lang="zh-CN" altLang="en-US" sz="2100" dirty="0">
                <a:solidFill>
                  <a:srgbClr val="FF00FF"/>
                </a:solidFill>
                <a:latin typeface="Times New Roman" panose="02020603050405020304" pitchFamily="18" charset="0"/>
                <a:ea typeface="微软雅黑" panose="020B0503020204020204" pitchFamily="34" charset="-122"/>
              </a:rPr>
              <a:t>当</a:t>
            </a:r>
            <a:r>
              <a:rPr lang="zh-CN" altLang="en-US" sz="2100" dirty="0">
                <a:latin typeface="Times New Roman" panose="02020603050405020304" pitchFamily="18" charset="0"/>
                <a:ea typeface="微软雅黑" panose="020B0503020204020204" pitchFamily="34" charset="-122"/>
              </a:rPr>
              <a:t>涉猎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往事耳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大</a:t>
            </a:r>
            <a:r>
              <a:rPr lang="zh-CN" altLang="en-US" sz="2100" dirty="0">
                <a:latin typeface="Times New Roman" panose="02020603050405020304" pitchFamily="18" charset="0"/>
                <a:ea typeface="微软雅黑" panose="020B0503020204020204" pitchFamily="34" charset="-122"/>
              </a:rPr>
              <a:t>兄何</a:t>
            </a:r>
            <a:r>
              <a:rPr lang="zh-CN" altLang="en-US" sz="2100" dirty="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事之晚乎</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知晓</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a:t>
            </a:r>
            <a:r>
              <a:rPr lang="zh-CN" altLang="en-US" sz="2100" b="1" dirty="0" smtClean="0">
                <a:latin typeface="Times New Roman" panose="02020603050405020304" pitchFamily="18" charset="0"/>
                <a:ea typeface="微软雅黑" panose="020B0503020204020204" pitchFamily="34" charset="-122"/>
              </a:rPr>
              <a:t>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孤岂欲卿治经为</a:t>
            </a:r>
            <a:r>
              <a:rPr lang="zh-CN" altLang="en-US" sz="2100" dirty="0">
                <a:solidFill>
                  <a:srgbClr val="FF00FF"/>
                </a:solidFill>
                <a:latin typeface="Times New Roman" panose="02020603050405020304" pitchFamily="18" charset="0"/>
                <a:ea typeface="微软雅黑" panose="020B0503020204020204" pitchFamily="34" charset="-122"/>
              </a:rPr>
              <a:t>博士</a:t>
            </a:r>
            <a:r>
              <a:rPr lang="zh-CN" altLang="en-US" sz="2100" dirty="0">
                <a:latin typeface="Times New Roman" panose="02020603050405020304" pitchFamily="18" charset="0"/>
                <a:ea typeface="微软雅黑" panose="020B0503020204020204" pitchFamily="34" charset="-122"/>
              </a:rPr>
              <a:t>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专掌经学传授的学官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学位的最高</a:t>
            </a:r>
            <a:r>
              <a:rPr lang="zh-CN" altLang="en-US" sz="2100" dirty="0" smtClean="0">
                <a:latin typeface="Times New Roman" panose="02020603050405020304" pitchFamily="18" charset="0"/>
                <a:ea typeface="微软雅黑" panose="020B0503020204020204" pitchFamily="34" charset="-122"/>
              </a:rPr>
              <a:t>一级</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4419" y="23098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当</a:t>
            </a:r>
            <a:endParaRPr lang="en-US" altLang="zh-CN"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257212" y="215783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
        <p:nvSpPr>
          <p:cNvPr id="5" name="矩形 4"/>
          <p:cNvSpPr/>
          <p:nvPr/>
        </p:nvSpPr>
        <p:spPr>
          <a:xfrm>
            <a:off x="534419" y="326690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见</a:t>
            </a:r>
            <a:endParaRPr lang="en-US" altLang="zh-CN"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257212" y="311494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2999740"/>
          </a:xfrm>
          <a:prstGeom prst="rect">
            <a:avLst/>
          </a:prstGeom>
        </p:spPr>
        <p:txBody>
          <a:bodyPr wrap="square">
            <a:spAutoFit/>
          </a:bodyPr>
          <a:lstStyle/>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见</a:t>
            </a:r>
            <a:r>
              <a:rPr lang="zh-CN" altLang="en-US" sz="2100" dirty="0">
                <a:solidFill>
                  <a:srgbClr val="FF00FF"/>
                </a:solidFill>
                <a:latin typeface="Times New Roman" panose="02020603050405020304" pitchFamily="18" charset="0"/>
                <a:ea typeface="微软雅黑" panose="020B0503020204020204" pitchFamily="34" charset="-122"/>
              </a:rPr>
              <a:t>往事</a:t>
            </a:r>
            <a:r>
              <a:rPr lang="zh-CN" altLang="en-US" sz="2100" dirty="0">
                <a:latin typeface="Times New Roman" panose="02020603050405020304" pitchFamily="18" charset="0"/>
                <a:ea typeface="微软雅黑" panose="020B0503020204020204" pitchFamily="34" charset="-122"/>
              </a:rPr>
              <a:t>耳</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指历史今义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过去的事情</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但</a:t>
            </a:r>
            <a:r>
              <a:rPr lang="zh-CN" altLang="en-US" sz="2100" dirty="0">
                <a:latin typeface="Times New Roman" panose="02020603050405020304" pitchFamily="18" charset="0"/>
                <a:ea typeface="微软雅黑" panose="020B0503020204020204" pitchFamily="34" charset="-122"/>
              </a:rPr>
              <a:t>当涉猎</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只是今义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表转折关系的连词</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即</a:t>
            </a:r>
            <a:r>
              <a:rPr lang="zh-CN" altLang="en-US" sz="2100" dirty="0">
                <a:solidFill>
                  <a:srgbClr val="FF00FF"/>
                </a:solidFill>
                <a:latin typeface="Times New Roman" panose="02020603050405020304" pitchFamily="18" charset="0"/>
                <a:ea typeface="微软雅黑" panose="020B0503020204020204" pitchFamily="34" charset="-122"/>
              </a:rPr>
              <a:t>更</a:t>
            </a:r>
            <a:r>
              <a:rPr lang="zh-CN" altLang="en-US" sz="2100" dirty="0">
                <a:latin typeface="Times New Roman" panose="02020603050405020304" pitchFamily="18" charset="0"/>
                <a:ea typeface="微软雅黑" panose="020B0503020204020204" pitchFamily="34" charset="-122"/>
              </a:rPr>
              <a:t>刮目相待</a:t>
            </a:r>
            <a:endParaRPr lang="zh-CN" altLang="en-US" sz="2100"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另外今义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更加</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4453890"/>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卿今当涂掌事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不可不学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现在当权管事了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不可以不学习</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蒙辞以军中多务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吕蒙</a:t>
            </a:r>
            <a:r>
              <a:rPr lang="zh-CN" altLang="en-US" sz="2100" dirty="0">
                <a:solidFill>
                  <a:srgbClr val="FF00FF"/>
                </a:solidFill>
                <a:latin typeface="Times New Roman" panose="02020603050405020304" pitchFamily="18" charset="0"/>
                <a:ea typeface="微软雅黑" panose="020B0503020204020204" pitchFamily="34" charset="-122"/>
              </a:rPr>
              <a:t>用军中事务太多来推托</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孤岂欲卿治经为博士邪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难道想要你研究儒家经典成为专掌经学传授的学官吗</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卿今者才略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非复吴下阿蒙</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如今的才干和谋略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不再是当年吴地的那个吕蒙了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1771015"/>
          </a:xfrm>
          <a:prstGeom prst="rect">
            <a:avLst/>
          </a:prstGeom>
        </p:spPr>
        <p:txBody>
          <a:bodyPr wrap="square">
            <a:spAutoFit/>
          </a:bodyPr>
          <a:lstStyle/>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士别三日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即更刮目相待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大兄何见事之晚乎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读书人</a:t>
            </a:r>
            <a:r>
              <a:rPr lang="zh-CN" altLang="en-US" sz="2100" dirty="0">
                <a:solidFill>
                  <a:srgbClr val="FF00FF"/>
                </a:solidFill>
                <a:latin typeface="Times New Roman" panose="02020603050405020304" pitchFamily="18" charset="0"/>
                <a:ea typeface="微软雅黑" panose="020B0503020204020204" pitchFamily="34" charset="-122"/>
              </a:rPr>
              <a:t>分别几天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就另用新的眼光看待他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你为什么知晓事情这么晚啊</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肃遂拜蒙母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结友而别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30000"/>
              </a:lnSpc>
              <a:spcBef>
                <a:spcPts val="0"/>
              </a:spcBef>
              <a:spcAft>
                <a:spcPts val="0"/>
              </a:spcAft>
            </a:pPr>
            <a:r>
              <a:rPr lang="zh-CN" altLang="en-US" sz="2100" dirty="0" smtClean="0">
                <a:solidFill>
                  <a:srgbClr val="FF00FF"/>
                </a:solidFill>
                <a:latin typeface="Times New Roman" panose="02020603050405020304" pitchFamily="18" charset="0"/>
                <a:ea typeface="微软雅黑" panose="020B0503020204020204" pitchFamily="34" charset="-122"/>
              </a:rPr>
              <a:t>鲁肃</a:t>
            </a:r>
            <a:r>
              <a:rPr lang="zh-CN" altLang="en-US" sz="2100" dirty="0">
                <a:solidFill>
                  <a:srgbClr val="FF00FF"/>
                </a:solidFill>
                <a:latin typeface="Times New Roman" panose="02020603050405020304" pitchFamily="18" charset="0"/>
                <a:ea typeface="微软雅黑" panose="020B0503020204020204" pitchFamily="34" charset="-122"/>
              </a:rPr>
              <a:t>于是拜见吕蒙的母亲</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与吕蒙结为好友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然后告别而去</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81889" cy="1545590"/>
          </a:xfrm>
          <a:prstGeom prst="rect">
            <a:avLst/>
          </a:prstGeom>
        </p:spPr>
        <p:txBody>
          <a:bodyPr wrap="square">
            <a:spAutoFit/>
          </a:bodyPr>
          <a:lstStyle/>
          <a:p>
            <a:pPr>
              <a:lnSpc>
                <a:spcPct val="150000"/>
              </a:lnSpc>
              <a:spcBef>
                <a:spcPts val="0"/>
              </a:spcBef>
              <a:spcAft>
                <a:spcPts val="0"/>
              </a:spcAft>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spcBef>
                <a:spcPts val="0"/>
              </a:spcBef>
              <a:spcAft>
                <a:spcPts val="0"/>
              </a:spcAft>
            </a:pPr>
            <a:r>
              <a:rPr lang="zh-CN" altLang="en-US" sz="2100" dirty="0" smtClean="0">
                <a:latin typeface="Times New Roman" panose="02020603050405020304" pitchFamily="18" charset="0"/>
                <a:ea typeface="微软雅黑" panose="020B0503020204020204" pitchFamily="34" charset="-122"/>
              </a:rPr>
              <a:t>        本文</a:t>
            </a:r>
            <a:r>
              <a:rPr lang="zh-CN" altLang="en-US" sz="2100" dirty="0">
                <a:latin typeface="Times New Roman" panose="02020603050405020304" pitchFamily="18" charset="0"/>
                <a:ea typeface="微软雅黑" panose="020B0503020204020204" pitchFamily="34" charset="-122"/>
              </a:rPr>
              <a:t>通过叙述孙权劝告吕蒙读书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吕蒙读书后大有长进的故事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告诉我们只要肯学习就会有长进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突出学习的重要性</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3868" y="1532116"/>
            <a:ext cx="8108504" cy="251523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下列句中加点词语意思相同的一项是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当余</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从师</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记</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去</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不知口体之奉不</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人</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翼</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垂天之</a:t>
            </a:r>
            <a:r>
              <a:rPr lang="zh-CN" altLang="en-US" sz="2100" dirty="0" smtClean="0">
                <a:latin typeface="Times New Roman" panose="02020603050405020304" pitchFamily="18" charset="0"/>
                <a:ea typeface="微软雅黑" panose="020B0503020204020204" pitchFamily="34" charset="-122"/>
              </a:rPr>
              <a:t>云</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王生好学</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a:t>
            </a:r>
            <a:r>
              <a:rPr lang="zh-CN" altLang="en-US" sz="2100" dirty="0" smtClean="0">
                <a:latin typeface="Times New Roman" panose="02020603050405020304" pitchFamily="18" charset="0"/>
                <a:ea typeface="微软雅黑" panose="020B0503020204020204" pitchFamily="34" charset="-122"/>
              </a:rPr>
              <a:t>得法</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濯</a:t>
            </a:r>
            <a:r>
              <a:rPr lang="zh-CN" altLang="en-US" sz="2100" dirty="0">
                <a:latin typeface="Times New Roman" panose="02020603050405020304" pitchFamily="18" charset="0"/>
                <a:ea typeface="微软雅黑" panose="020B0503020204020204" pitchFamily="34" charset="-122"/>
              </a:rPr>
              <a:t>清涟</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a:t>
            </a:r>
            <a:r>
              <a:rPr lang="zh-CN" altLang="en-US" sz="2100" dirty="0" smtClean="0">
                <a:latin typeface="Times New Roman" panose="02020603050405020304" pitchFamily="18" charset="0"/>
                <a:ea typeface="微软雅黑" panose="020B0503020204020204" pitchFamily="34" charset="-122"/>
              </a:rPr>
              <a:t>妖</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昭炯</a:t>
            </a:r>
            <a:r>
              <a:rPr lang="zh-CN" altLang="en-US" sz="2100" dirty="0" smtClean="0">
                <a:latin typeface="Times New Roman" panose="02020603050405020304" pitchFamily="18" charset="0"/>
                <a:ea typeface="微软雅黑" panose="020B0503020204020204" pitchFamily="34" charset="-122"/>
              </a:rPr>
              <a:t>戒</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可</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为师矣</a:t>
            </a:r>
            <a:endParaRPr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4973" y="1650344"/>
            <a:ext cx="313484" cy="414020"/>
          </a:xfrm>
          <a:prstGeom prst="rect">
            <a:avLst/>
          </a:prstGeom>
          <a:noFill/>
        </p:spPr>
        <p:txBody>
          <a:bodyPr wrap="squar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523399" y="4043778"/>
            <a:ext cx="8108945" cy="99504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助词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用在主谓之间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取消句子独立性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代指小石潭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比得上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都是连词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表转折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连词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介词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凭借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78454"/>
            <a:ext cx="8102992" cy="3969385"/>
          </a:xfrm>
          <a:prstGeom prst="rect">
            <a:avLst/>
          </a:prstGeom>
        </p:spPr>
        <p:txBody>
          <a:bodyPr wrap="square">
            <a:spAutoFit/>
          </a:bodyPr>
          <a:lstStyle/>
          <a:p>
            <a:pPr algn="ctr">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7 </a:t>
            </a:r>
            <a:r>
              <a:rPr lang="zh-CN" altLang="en-US" sz="2100" b="1" dirty="0" smtClean="0">
                <a:latin typeface="Times New Roman" panose="02020603050405020304" pitchFamily="18" charset="0"/>
                <a:ea typeface="微软雅黑" panose="020B0503020204020204" pitchFamily="34" charset="-122"/>
              </a:rPr>
              <a:t>卖</a:t>
            </a:r>
            <a:r>
              <a:rPr lang="zh-CN" altLang="en-US" sz="2100" b="1" dirty="0">
                <a:latin typeface="Times New Roman" panose="02020603050405020304" pitchFamily="18" charset="0"/>
                <a:ea typeface="微软雅黑" panose="020B0503020204020204" pitchFamily="34" charset="-122"/>
              </a:rPr>
              <a:t>油翁</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陈康肃公</a:t>
            </a:r>
            <a:r>
              <a:rPr lang="zh-CN" altLang="en-US" sz="2100" dirty="0">
                <a:solidFill>
                  <a:srgbClr val="FF00FF"/>
                </a:solidFill>
                <a:latin typeface="Times New Roman" panose="02020603050405020304" pitchFamily="18" charset="0"/>
                <a:ea typeface="微软雅黑" panose="020B0503020204020204" pitchFamily="34" charset="-122"/>
              </a:rPr>
              <a:t>善</a:t>
            </a:r>
            <a:r>
              <a:rPr lang="zh-CN" altLang="en-US" sz="2100" dirty="0">
                <a:latin typeface="Times New Roman" panose="02020603050405020304" pitchFamily="18" charset="0"/>
                <a:ea typeface="微软雅黑" panose="020B0503020204020204" pitchFamily="34" charset="-122"/>
              </a:rPr>
              <a:t>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擅长</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公亦以此</a:t>
            </a:r>
            <a:r>
              <a:rPr lang="zh-CN" altLang="en-US" sz="2100" dirty="0">
                <a:solidFill>
                  <a:srgbClr val="FF00FF"/>
                </a:solidFill>
                <a:latin typeface="Times New Roman" panose="02020603050405020304" pitchFamily="18" charset="0"/>
                <a:ea typeface="微软雅黑" panose="020B0503020204020204" pitchFamily="34" charset="-122"/>
              </a:rPr>
              <a:t>自矜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自夸</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睨</a:t>
            </a:r>
            <a:r>
              <a:rPr lang="zh-CN" altLang="en-US" sz="2100" dirty="0">
                <a:latin typeface="Times New Roman" panose="02020603050405020304" pitchFamily="18" charset="0"/>
                <a:ea typeface="微软雅黑" panose="020B0503020204020204" pitchFamily="34" charset="-122"/>
              </a:rPr>
              <a:t>之久而不去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斜着眼看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这里形容不在意的样子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康肃</a:t>
            </a:r>
            <a:r>
              <a:rPr lang="zh-CN" altLang="en-US" sz="2100" dirty="0">
                <a:solidFill>
                  <a:srgbClr val="FF00FF"/>
                </a:solidFill>
                <a:latin typeface="Times New Roman" panose="02020603050405020304" pitchFamily="18" charset="0"/>
                <a:ea typeface="微软雅黑" panose="020B0503020204020204" pitchFamily="34" charset="-122"/>
              </a:rPr>
              <a:t>忿然</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气愤的样子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以我</a:t>
            </a:r>
            <a:r>
              <a:rPr lang="zh-CN" altLang="en-US" sz="2100" dirty="0">
                <a:solidFill>
                  <a:srgbClr val="FF00FF"/>
                </a:solidFill>
                <a:latin typeface="Times New Roman" panose="02020603050405020304" pitchFamily="18" charset="0"/>
                <a:ea typeface="微软雅黑" panose="020B0503020204020204" pitchFamily="34" charset="-122"/>
              </a:rPr>
              <a:t>酌</a:t>
            </a:r>
            <a:r>
              <a:rPr lang="zh-CN" altLang="en-US" sz="2100" dirty="0">
                <a:latin typeface="Times New Roman" panose="02020603050405020304" pitchFamily="18" charset="0"/>
                <a:ea typeface="微软雅黑" panose="020B0503020204020204" pitchFamily="34" charset="-122"/>
              </a:rPr>
              <a:t>油知之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舀取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a:t>
            </a:r>
            <a:r>
              <a:rPr lang="zh-CN" altLang="en-US" sz="2100" dirty="0" smtClean="0">
                <a:latin typeface="Times New Roman" panose="02020603050405020304" pitchFamily="18" charset="0"/>
                <a:ea typeface="微软雅黑" panose="020B0503020204020204" pitchFamily="34" charset="-122"/>
              </a:rPr>
              <a:t>倒入</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78454"/>
            <a:ext cx="8102992" cy="1545590"/>
          </a:xfrm>
          <a:prstGeom prst="rect">
            <a:avLst/>
          </a:prstGeom>
        </p:spPr>
        <p:txBody>
          <a:bodyPr wrap="square">
            <a:spAutoFit/>
          </a:bodyPr>
          <a:lstStyle/>
          <a:p>
            <a:pPr algn="just">
              <a:lnSpc>
                <a:spcPct val="15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但手熟</a:t>
            </a:r>
            <a:r>
              <a:rPr lang="zh-CN" altLang="en-US" sz="2100" dirty="0">
                <a:solidFill>
                  <a:srgbClr val="FF00FF"/>
                </a:solidFill>
                <a:latin typeface="Times New Roman" panose="02020603050405020304" pitchFamily="18" charset="0"/>
                <a:ea typeface="微软雅黑" panose="020B0503020204020204" pitchFamily="34" charset="-122"/>
              </a:rPr>
              <a:t>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尔”同“耳”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相当于“罢了”</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徐以</a:t>
            </a:r>
            <a:r>
              <a:rPr lang="zh-CN" altLang="en-US" sz="2100" dirty="0">
                <a:solidFill>
                  <a:srgbClr val="FF00FF"/>
                </a:solidFill>
                <a:latin typeface="Times New Roman" panose="02020603050405020304" pitchFamily="18" charset="0"/>
                <a:ea typeface="微软雅黑" panose="020B0503020204020204" pitchFamily="34" charset="-122"/>
              </a:rPr>
              <a:t>杓</a:t>
            </a:r>
            <a:r>
              <a:rPr lang="zh-CN" altLang="en-US" sz="2100" dirty="0">
                <a:latin typeface="Times New Roman" panose="02020603050405020304" pitchFamily="18" charset="0"/>
                <a:ea typeface="微软雅黑" panose="020B0503020204020204" pitchFamily="34" charset="-122"/>
              </a:rPr>
              <a:t>酌油沥之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杓”同“勺”</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勺子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106662"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sym typeface="+mn-ea"/>
              </a:rPr>
              <a:t>3.一词多义</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见</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发矢十中八九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代陈尧咨</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钱覆</a:t>
            </a:r>
            <a:r>
              <a:rPr lang="zh-CN" altLang="en-US" sz="2100" dirty="0">
                <a:solidFill>
                  <a:srgbClr val="FF00FF"/>
                </a:solidFill>
                <a:latin typeface="Times New Roman" panose="02020603050405020304" pitchFamily="18" charset="0"/>
                <a:ea typeface="微软雅黑" panose="020B0503020204020204" pitchFamily="34" charset="-122"/>
                <a:sym typeface="+mn-ea"/>
              </a:rPr>
              <a:t>其</a:t>
            </a:r>
            <a:r>
              <a:rPr lang="zh-CN" altLang="en-US" sz="2100" dirty="0">
                <a:latin typeface="Times New Roman" panose="02020603050405020304" pitchFamily="18" charset="0"/>
                <a:ea typeface="微软雅黑" panose="020B0503020204020204" pitchFamily="34" charset="-122"/>
                <a:sym typeface="+mn-ea"/>
              </a:rPr>
              <a:t>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代葫芦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译为“它的”</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尝</a:t>
            </a:r>
            <a:r>
              <a:rPr lang="zh-CN" altLang="en-US" sz="2100" dirty="0">
                <a:solidFill>
                  <a:srgbClr val="FF00FF"/>
                </a:solidFill>
                <a:latin typeface="Times New Roman" panose="02020603050405020304" pitchFamily="18" charset="0"/>
                <a:ea typeface="微软雅黑" panose="020B0503020204020204" pitchFamily="34" charset="-122"/>
                <a:sym typeface="+mn-ea"/>
              </a:rPr>
              <a:t>射</a:t>
            </a:r>
            <a:r>
              <a:rPr lang="zh-CN" altLang="en-US" sz="2100" dirty="0">
                <a:latin typeface="Times New Roman" panose="02020603050405020304" pitchFamily="18" charset="0"/>
                <a:ea typeface="微软雅黑" panose="020B0503020204020204" pitchFamily="34" charset="-122"/>
                <a:sym typeface="+mn-ea"/>
              </a:rPr>
              <a:t>于家圃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射箭</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尔</a:t>
            </a:r>
            <a:r>
              <a:rPr lang="zh-CN" altLang="en-US" sz="2100" dirty="0">
                <a:latin typeface="Times New Roman" panose="02020603050405020304" pitchFamily="18" charset="0"/>
                <a:ea typeface="微软雅黑" panose="020B0503020204020204" pitchFamily="34" charset="-122"/>
                <a:sym typeface="+mn-ea"/>
              </a:rPr>
              <a:t>安敢轻吾</a:t>
            </a:r>
            <a:r>
              <a:rPr lang="zh-CN" altLang="en-US" sz="2100" dirty="0">
                <a:solidFill>
                  <a:srgbClr val="FF00FF"/>
                </a:solidFill>
                <a:latin typeface="Times New Roman" panose="02020603050405020304" pitchFamily="18" charset="0"/>
                <a:ea typeface="微软雅黑" panose="020B0503020204020204" pitchFamily="34" charset="-122"/>
                <a:sym typeface="+mn-ea"/>
              </a:rPr>
              <a:t>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名词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射箭的本领</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但</a:t>
            </a:r>
            <a:r>
              <a:rPr lang="zh-CN" altLang="en-US" sz="2100" dirty="0">
                <a:latin typeface="Times New Roman" panose="02020603050405020304" pitchFamily="18" charset="0"/>
                <a:ea typeface="微软雅黑" panose="020B0503020204020204" pitchFamily="34" charset="-122"/>
                <a:sym typeface="+mn-ea"/>
              </a:rPr>
              <a:t>微颔</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指陈尧咨射箭十中八九这</a:t>
            </a:r>
            <a:r>
              <a:rPr lang="zh-CN" altLang="en-US" sz="2100" dirty="0" smtClean="0">
                <a:latin typeface="Times New Roman" panose="02020603050405020304" pitchFamily="18" charset="0"/>
                <a:ea typeface="微软雅黑" panose="020B0503020204020204" pitchFamily="34" charset="-122"/>
                <a:sym typeface="+mn-ea"/>
              </a:rPr>
              <a:t>一情况</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我酌油知</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指射箭是凭手熟的道理</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徐</a:t>
            </a:r>
            <a:r>
              <a:rPr lang="zh-CN" altLang="en-US" sz="2100" dirty="0">
                <a:latin typeface="Times New Roman" panose="02020603050405020304" pitchFamily="18" charset="0"/>
                <a:ea typeface="微软雅黑" panose="020B0503020204020204" pitchFamily="34" charset="-122"/>
                <a:sym typeface="+mn-ea"/>
              </a:rPr>
              <a:t>以杓酌油沥</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指葫芦</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康肃</a:t>
            </a:r>
            <a:r>
              <a:rPr lang="zh-CN" altLang="en-US" sz="2100" dirty="0">
                <a:latin typeface="Times New Roman" panose="02020603050405020304" pitchFamily="18" charset="0"/>
                <a:ea typeface="微软雅黑" panose="020B0503020204020204" pitchFamily="34" charset="-122"/>
                <a:sym typeface="+mn-ea"/>
              </a:rPr>
              <a:t>笑而遣</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代卖油翁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译为“他”</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2450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其</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6692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71" y="332048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射</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167789"/>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737431"/>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38246" y="4134253"/>
            <a:ext cx="138114" cy="15987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244"/>
            <a:ext cx="8096111"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有</a:t>
            </a:r>
            <a:r>
              <a:rPr lang="zh-CN" altLang="en-US" sz="2100" dirty="0">
                <a:latin typeface="Times New Roman" panose="02020603050405020304" pitchFamily="18" charset="0"/>
                <a:ea typeface="微软雅黑" panose="020B0503020204020204" pitchFamily="34" charset="-122"/>
                <a:sym typeface="+mn-ea"/>
              </a:rPr>
              <a:t>卖油翁释担</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表顺承</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自</a:t>
            </a:r>
            <a:r>
              <a:rPr lang="zh-CN" altLang="en-US" sz="2100" dirty="0">
                <a:latin typeface="Times New Roman" panose="02020603050405020304" pitchFamily="18" charset="0"/>
                <a:ea typeface="微软雅黑" panose="020B0503020204020204" pitchFamily="34" charset="-122"/>
                <a:sym typeface="+mn-ea"/>
              </a:rPr>
              <a:t>钱孔入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钱不湿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表转折</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康肃</a:t>
            </a:r>
            <a:r>
              <a:rPr lang="zh-CN" altLang="en-US" sz="2100" dirty="0">
                <a:latin typeface="Times New Roman" panose="02020603050405020304" pitchFamily="18" charset="0"/>
                <a:ea typeface="微软雅黑" panose="020B0503020204020204" pitchFamily="34" charset="-122"/>
                <a:sym typeface="+mn-ea"/>
              </a:rPr>
              <a:t>笑</a:t>
            </a:r>
            <a:r>
              <a:rPr lang="zh-CN" altLang="en-US" sz="2100" dirty="0">
                <a:solidFill>
                  <a:srgbClr val="FF00FF"/>
                </a:solidFill>
                <a:latin typeface="Times New Roman" panose="02020603050405020304" pitchFamily="18" charset="0"/>
                <a:ea typeface="微软雅黑" panose="020B0503020204020204" pitchFamily="34" charset="-122"/>
                <a:sym typeface="+mn-ea"/>
              </a:rPr>
              <a:t>而</a:t>
            </a:r>
            <a:r>
              <a:rPr lang="zh-CN" altLang="en-US" sz="2100" dirty="0">
                <a:latin typeface="Times New Roman" panose="02020603050405020304" pitchFamily="18" charset="0"/>
                <a:ea typeface="微软雅黑" panose="020B0503020204020204" pitchFamily="34" charset="-122"/>
                <a:sym typeface="+mn-ea"/>
              </a:rPr>
              <a:t>遣之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表修饰</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我酌油知之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靠</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smtClean="0">
                <a:solidFill>
                  <a:srgbClr val="E44B42"/>
                </a:solidFill>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以</a:t>
            </a:r>
            <a:r>
              <a:rPr lang="zh-CN" altLang="en-US" sz="2100" dirty="0">
                <a:latin typeface="Times New Roman" panose="02020603050405020304" pitchFamily="18" charset="0"/>
                <a:ea typeface="微软雅黑" panose="020B0503020204020204" pitchFamily="34" charset="-122"/>
                <a:sym typeface="+mn-ea"/>
              </a:rPr>
              <a:t>钱覆其口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尔</a:t>
            </a:r>
            <a:r>
              <a:rPr lang="zh-CN" altLang="en-US" sz="2100" dirty="0">
                <a:latin typeface="Times New Roman" panose="02020603050405020304" pitchFamily="18" charset="0"/>
                <a:ea typeface="微软雅黑" panose="020B0503020204020204" pitchFamily="34" charset="-122"/>
                <a:sym typeface="+mn-ea"/>
              </a:rPr>
              <a:t>安敢轻吾射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人称代词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但</a:t>
            </a:r>
            <a:r>
              <a:rPr lang="zh-CN" altLang="en-US" sz="2100" dirty="0">
                <a:latin typeface="Times New Roman" panose="02020603050405020304" pitchFamily="18" charset="0"/>
                <a:ea typeface="微软雅黑" panose="020B0503020204020204" pitchFamily="34" charset="-122"/>
                <a:sym typeface="+mn-ea"/>
              </a:rPr>
              <a:t>手熟</a:t>
            </a:r>
            <a:r>
              <a:rPr lang="zh-CN" altLang="en-US" sz="2100" dirty="0">
                <a:solidFill>
                  <a:srgbClr val="FF00FF"/>
                </a:solidFill>
                <a:latin typeface="Times New Roman" panose="02020603050405020304" pitchFamily="18" charset="0"/>
                <a:ea typeface="微软雅黑" panose="020B0503020204020204" pitchFamily="34" charset="-122"/>
                <a:sym typeface="+mn-ea"/>
              </a:rPr>
              <a:t>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相当于“罢了”</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1901117"/>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而</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154" y="1743478"/>
            <a:ext cx="116205" cy="111918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67" y="329414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以</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3065072"/>
            <a:ext cx="116205" cy="85056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67" y="4285361"/>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尔</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0154" y="4056284"/>
            <a:ext cx="116205" cy="8381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03009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但微</a:t>
            </a:r>
            <a:r>
              <a:rPr lang="zh-CN" altLang="en-US" sz="2100" dirty="0">
                <a:solidFill>
                  <a:srgbClr val="FF00FF"/>
                </a:solidFill>
                <a:latin typeface="Times New Roman" panose="02020603050405020304" pitchFamily="18" charset="0"/>
                <a:ea typeface="微软雅黑" panose="020B0503020204020204" pitchFamily="34" charset="-122"/>
              </a:rPr>
              <a:t>颔</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a:t>
            </a:r>
            <a:r>
              <a:rPr lang="zh-CN" altLang="en-US" sz="2100" dirty="0">
                <a:solidFill>
                  <a:srgbClr val="FF00FF"/>
                </a:solidFill>
                <a:latin typeface="Times New Roman" panose="02020603050405020304" pitchFamily="18" charset="0"/>
                <a:ea typeface="微软雅黑" panose="020B0503020204020204" pitchFamily="34" charset="-122"/>
              </a:rPr>
              <a:t>射</a:t>
            </a:r>
            <a:r>
              <a:rPr lang="zh-CN" altLang="en-US" sz="2100" dirty="0">
                <a:latin typeface="Times New Roman" panose="02020603050405020304" pitchFamily="18" charset="0"/>
                <a:ea typeface="微软雅黑" panose="020B0503020204020204" pitchFamily="34" charset="-122"/>
              </a:rPr>
              <a:t>不亦精乎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射箭的本领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尔安敢</a:t>
            </a:r>
            <a:r>
              <a:rPr lang="zh-CN" altLang="en-US" sz="2100" dirty="0">
                <a:solidFill>
                  <a:srgbClr val="FF00FF"/>
                </a:solidFill>
                <a:latin typeface="Times New Roman" panose="02020603050405020304" pitchFamily="18" charset="0"/>
                <a:ea typeface="微软雅黑" panose="020B0503020204020204" pitchFamily="34" charset="-122"/>
              </a:rPr>
              <a:t>轻</a:t>
            </a:r>
            <a:r>
              <a:rPr lang="zh-CN" altLang="en-US" sz="2100" dirty="0">
                <a:latin typeface="Times New Roman" panose="02020603050405020304" pitchFamily="18" charset="0"/>
                <a:ea typeface="微软雅黑" panose="020B0503020204020204" pitchFamily="34" charset="-122"/>
              </a:rPr>
              <a:t>吾射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轻视</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365079" cy="4291330"/>
          </a:xfrm>
          <a:prstGeom prst="rect">
            <a:avLst/>
          </a:prstGeom>
        </p:spPr>
        <p:txBody>
          <a:bodyPr wrap="square">
            <a:spAutoFit/>
          </a:bodyPr>
          <a:lstStyle/>
          <a:p>
            <a:pPr algn="just">
              <a:lnSpc>
                <a:spcPct val="130000"/>
              </a:lnSpc>
            </a:pPr>
            <a:r>
              <a:rPr lang="en-US" altLang="zh-CN" sz="2100" b="1" dirty="0" smtClean="0">
                <a:latin typeface="Times New Roman" panose="02020603050405020304" pitchFamily="18" charset="0"/>
                <a:ea typeface="微软雅黑" panose="020B0503020204020204" pitchFamily="34" charset="-122"/>
              </a:rPr>
              <a:t>5</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尔</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敢轻吾射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怎么</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安全</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尝</a:t>
            </a:r>
            <a:r>
              <a:rPr lang="zh-CN" altLang="en-US" sz="2100" dirty="0">
                <a:latin typeface="Times New Roman" panose="02020603050405020304" pitchFamily="18" charset="0"/>
                <a:ea typeface="微软雅黑" panose="020B0503020204020204" pitchFamily="34" charset="-122"/>
              </a:rPr>
              <a:t>射于家圃</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曾经</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品尝</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有卖油翁</a:t>
            </a:r>
            <a:r>
              <a:rPr lang="zh-CN" altLang="en-US" sz="2100" dirty="0">
                <a:solidFill>
                  <a:srgbClr val="FF00FF"/>
                </a:solidFill>
                <a:latin typeface="Times New Roman" panose="02020603050405020304" pitchFamily="18" charset="0"/>
                <a:ea typeface="微软雅黑" panose="020B0503020204020204" pitchFamily="34" charset="-122"/>
              </a:rPr>
              <a:t>释</a:t>
            </a:r>
            <a:r>
              <a:rPr lang="zh-CN" altLang="en-US" sz="2100" dirty="0">
                <a:latin typeface="Times New Roman" panose="02020603050405020304" pitchFamily="18" charset="0"/>
                <a:ea typeface="微软雅黑" panose="020B0503020204020204" pitchFamily="34" charset="-122"/>
              </a:rPr>
              <a:t>担而立</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放下</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陈康肃公善射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当世无双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公亦以此自矜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陈</a:t>
            </a:r>
            <a:r>
              <a:rPr lang="zh-CN" altLang="en-US" sz="2100" dirty="0">
                <a:solidFill>
                  <a:srgbClr val="FF00FF"/>
                </a:solidFill>
                <a:latin typeface="Times New Roman" panose="02020603050405020304" pitchFamily="18" charset="0"/>
                <a:ea typeface="微软雅黑" panose="020B0503020204020204" pitchFamily="34" charset="-122"/>
              </a:rPr>
              <a:t>尧咨擅长射箭</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在当时是独一无二的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他也凭借射箭的本领自夸</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有卖油翁释担而立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睨之久而不去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有</a:t>
            </a:r>
            <a:r>
              <a:rPr lang="zh-CN" altLang="en-US" sz="2100" dirty="0">
                <a:solidFill>
                  <a:srgbClr val="FF00FF"/>
                </a:solidFill>
                <a:latin typeface="Times New Roman" panose="02020603050405020304" pitchFamily="18" charset="0"/>
                <a:ea typeface="微软雅黑" panose="020B0503020204020204" pitchFamily="34" charset="-122"/>
              </a:rPr>
              <a:t>个卖油的老翁放下担子</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站在一旁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斜着眼看他</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很久也不离开</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见其发矢十中八九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但微颔之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老翁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见到他射出的箭十支能中八九支</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只是对他微微点头</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汝亦知射乎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吾射不亦精乎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a:t>
            </a:r>
            <a:r>
              <a:rPr lang="zh-CN" altLang="en-US" sz="2100" dirty="0">
                <a:solidFill>
                  <a:srgbClr val="FF00FF"/>
                </a:solidFill>
                <a:latin typeface="Times New Roman" panose="02020603050405020304" pitchFamily="18" charset="0"/>
                <a:ea typeface="微软雅黑" panose="020B0503020204020204" pitchFamily="34" charset="-122"/>
              </a:rPr>
              <a:t>也懂得射箭吗</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难道我射箭的技艺不精湛吗</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无他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但手熟尔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没有</a:t>
            </a:r>
            <a:r>
              <a:rPr lang="zh-CN" altLang="en-US" sz="2100" dirty="0">
                <a:solidFill>
                  <a:srgbClr val="FF00FF"/>
                </a:solidFill>
                <a:latin typeface="Times New Roman" panose="02020603050405020304" pitchFamily="18" charset="0"/>
                <a:ea typeface="微软雅黑" panose="020B0503020204020204" pitchFamily="34" charset="-122"/>
              </a:rPr>
              <a:t>别的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奥妙</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只是手法技艺熟练罢了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以我酌油知之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凭</a:t>
            </a:r>
            <a:r>
              <a:rPr lang="zh-CN" altLang="en-US" sz="2100" dirty="0">
                <a:solidFill>
                  <a:srgbClr val="FF00FF"/>
                </a:solidFill>
                <a:latin typeface="Times New Roman" panose="02020603050405020304" pitchFamily="18" charset="0"/>
                <a:ea typeface="微软雅黑" panose="020B0503020204020204" pitchFamily="34" charset="-122"/>
              </a:rPr>
              <a:t>我倒油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的经验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知道这个</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道理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徐以杓酌油沥之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自钱孔入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而钱不湿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慢慢</a:t>
            </a:r>
            <a:r>
              <a:rPr lang="zh-CN" altLang="en-US" sz="2100" dirty="0">
                <a:solidFill>
                  <a:srgbClr val="FF00FF"/>
                </a:solidFill>
                <a:latin typeface="Times New Roman" panose="02020603050405020304" pitchFamily="18" charset="0"/>
                <a:ea typeface="微软雅黑" panose="020B0503020204020204" pitchFamily="34" charset="-122"/>
              </a:rPr>
              <a:t>地用勺子倒油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通过铜钱方孔</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滴入葫芦</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油从铜钱的孔中注进去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铜钱却没有沾湿</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这</a:t>
            </a:r>
            <a:r>
              <a:rPr lang="zh-CN" altLang="en-US" sz="2100" dirty="0">
                <a:latin typeface="Times New Roman" panose="02020603050405020304" pitchFamily="18" charset="0"/>
                <a:ea typeface="微软雅黑" panose="020B0503020204020204" pitchFamily="34" charset="-122"/>
              </a:rPr>
              <a:t>篇课文通过写卖油翁高超的酌油技术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揭示了“熟能生巧”“实践出真知”“人外有人”的道理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同时告诫人们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即使有长处也不能过分骄傲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寓意是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所有技能都能通过长期反复苦练而达到精湛之境</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478454"/>
            <a:ext cx="8092441" cy="4291330"/>
          </a:xfrm>
          <a:prstGeom prst="rect">
            <a:avLst/>
          </a:prstGeom>
        </p:spPr>
        <p:txBody>
          <a:bodyPr wrap="square">
            <a:spAutoFit/>
          </a:bodyPr>
          <a:lstStyle/>
          <a:p>
            <a:pPr algn="ctr">
              <a:lnSpc>
                <a:spcPct val="13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8 </a:t>
            </a:r>
            <a:r>
              <a:rPr lang="zh-CN" altLang="en-US" sz="2100" b="1" dirty="0" smtClean="0">
                <a:latin typeface="Times New Roman" panose="02020603050405020304" pitchFamily="18" charset="0"/>
                <a:ea typeface="微软雅黑" panose="020B0503020204020204" pitchFamily="34" charset="-122"/>
              </a:rPr>
              <a:t>短文</a:t>
            </a:r>
            <a:r>
              <a:rPr lang="zh-CN" altLang="en-US" sz="2100" b="1" dirty="0">
                <a:latin typeface="Times New Roman" panose="02020603050405020304" pitchFamily="18" charset="0"/>
                <a:ea typeface="微软雅黑" panose="020B0503020204020204" pitchFamily="34" charset="-122"/>
              </a:rPr>
              <a:t>两篇</a:t>
            </a:r>
            <a:endParaRPr lang="zh-CN" altLang="en-US" sz="2100" b="1" dirty="0">
              <a:latin typeface="Times New Roman" panose="02020603050405020304" pitchFamily="18" charset="0"/>
              <a:ea typeface="微软雅黑" panose="020B0503020204020204" pitchFamily="34" charset="-122"/>
            </a:endParaRPr>
          </a:p>
          <a:p>
            <a:pPr algn="ct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陋室铭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爱莲说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有龙则</a:t>
            </a:r>
            <a:r>
              <a:rPr lang="zh-CN" altLang="en-US" sz="2100" dirty="0">
                <a:solidFill>
                  <a:srgbClr val="FF00FF"/>
                </a:solidFill>
                <a:latin typeface="Times New Roman" panose="02020603050405020304" pitchFamily="18" charset="0"/>
                <a:ea typeface="微软雅黑" panose="020B0503020204020204" pitchFamily="34" charset="-122"/>
              </a:rPr>
              <a:t>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神异</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斯</a:t>
            </a:r>
            <a:r>
              <a:rPr lang="zh-CN" altLang="en-US" sz="2100" dirty="0">
                <a:latin typeface="Times New Roman" panose="02020603050405020304" pitchFamily="18" charset="0"/>
                <a:ea typeface="微软雅黑" panose="020B0503020204020204" pitchFamily="34" charset="-122"/>
              </a:rPr>
              <a:t>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惟吾德</a:t>
            </a:r>
            <a:r>
              <a:rPr lang="zh-CN" altLang="en-US" sz="2100" dirty="0">
                <a:solidFill>
                  <a:srgbClr val="FF00FF"/>
                </a:solidFill>
                <a:latin typeface="Times New Roman" panose="02020603050405020304" pitchFamily="18" charset="0"/>
                <a:ea typeface="微软雅黑" panose="020B0503020204020204" pitchFamily="34" charset="-122"/>
              </a:rPr>
              <a:t>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能散布很远的香气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这里指德行美好</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谈笑有</a:t>
            </a:r>
            <a:r>
              <a:rPr lang="zh-CN" altLang="en-US" sz="2100" dirty="0">
                <a:solidFill>
                  <a:srgbClr val="FF00FF"/>
                </a:solidFill>
                <a:latin typeface="Times New Roman" panose="02020603050405020304" pitchFamily="18" charset="0"/>
                <a:ea typeface="微软雅黑" panose="020B0503020204020204" pitchFamily="34" charset="-122"/>
              </a:rPr>
              <a:t>鸿</a:t>
            </a:r>
            <a:r>
              <a:rPr lang="zh-CN" altLang="en-US" sz="2100" dirty="0">
                <a:latin typeface="Times New Roman" panose="02020603050405020304" pitchFamily="18" charset="0"/>
                <a:ea typeface="微软雅黑" panose="020B0503020204020204" pitchFamily="34" charset="-122"/>
              </a:rPr>
              <a:t>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往来无</a:t>
            </a:r>
            <a:r>
              <a:rPr lang="zh-CN" altLang="en-US" sz="2100" dirty="0">
                <a:solidFill>
                  <a:srgbClr val="FF00FF"/>
                </a:solidFill>
                <a:latin typeface="Times New Roman" panose="02020603050405020304" pitchFamily="18" charset="0"/>
                <a:ea typeface="微软雅黑" panose="020B0503020204020204" pitchFamily="34" charset="-122"/>
              </a:rPr>
              <a:t>白丁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指没有功名的人</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可以调</a:t>
            </a:r>
            <a:r>
              <a:rPr lang="zh-CN" altLang="en-US" sz="2100" dirty="0">
                <a:solidFill>
                  <a:srgbClr val="FF00FF"/>
                </a:solidFill>
                <a:latin typeface="Times New Roman" panose="02020603050405020304" pitchFamily="18" charset="0"/>
                <a:ea typeface="微软雅黑" panose="020B0503020204020204" pitchFamily="34" charset="-122"/>
              </a:rPr>
              <a:t>素琴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不加装饰的</a:t>
            </a:r>
            <a:r>
              <a:rPr lang="zh-CN" altLang="en-US" sz="2100" dirty="0" smtClean="0">
                <a:latin typeface="Times New Roman" panose="02020603050405020304" pitchFamily="18" charset="0"/>
                <a:ea typeface="微软雅黑" panose="020B0503020204020204" pitchFamily="34" charset="-122"/>
              </a:rPr>
              <a:t>琴</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52549"/>
            <a:ext cx="8077201"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翻译下列句子</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寓逆旅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主人日再食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无鲜肥滋味之享</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寄居在旅店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店主人每天供给两顿饭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没有新鲜肥美的菜肴可供享用</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凡师之所言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吾悉能识之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是不亦善学乎</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凡是老师所说的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我全都能记下来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这难道不是善于学习吗</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17526" y="4530287"/>
            <a:ext cx="8108945" cy="144716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本题考查文言句子的翻译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句的关键词是“寓”“再”“滋”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句的关键字是“识”“是”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句意连贯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正确即可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78454"/>
            <a:ext cx="8124093" cy="3030855"/>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阅</a:t>
            </a:r>
            <a:r>
              <a:rPr lang="zh-CN" altLang="en-US" sz="2100" dirty="0">
                <a:solidFill>
                  <a:srgbClr val="FF00FF"/>
                </a:solidFill>
                <a:latin typeface="Times New Roman" panose="02020603050405020304" pitchFamily="18" charset="0"/>
                <a:ea typeface="微软雅黑" panose="020B0503020204020204" pitchFamily="34" charset="-122"/>
              </a:rPr>
              <a:t>金经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指佛经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佛经用泥金书写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案牍</a:t>
            </a:r>
            <a:r>
              <a:rPr lang="zh-CN" altLang="en-US" sz="2100" dirty="0">
                <a:latin typeface="Times New Roman" panose="02020603050405020304" pitchFamily="18" charset="0"/>
                <a:ea typeface="微软雅黑" panose="020B0503020204020204" pitchFamily="34" charset="-122"/>
              </a:rPr>
              <a:t>之劳形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指官府文书</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可爱者甚</a:t>
            </a:r>
            <a:r>
              <a:rPr lang="zh-CN" altLang="en-US" sz="2100" dirty="0">
                <a:solidFill>
                  <a:srgbClr val="FF00FF"/>
                </a:solidFill>
                <a:latin typeface="Times New Roman" panose="02020603050405020304" pitchFamily="18" charset="0"/>
                <a:ea typeface="微软雅黑" panose="020B0503020204020204" pitchFamily="34" charset="-122"/>
              </a:rPr>
              <a:t>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予独爱莲之出淤泥而不</a:t>
            </a:r>
            <a:r>
              <a:rPr lang="zh-CN" altLang="en-US" sz="2100" dirty="0">
                <a:solidFill>
                  <a:srgbClr val="FF00FF"/>
                </a:solidFill>
                <a:latin typeface="Times New Roman" panose="02020603050405020304" pitchFamily="18" charset="0"/>
                <a:ea typeface="微软雅黑" panose="020B0503020204020204" pitchFamily="34" charset="-122"/>
              </a:rPr>
              <a:t>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沾染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污秽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(11)</a:t>
            </a:r>
            <a:r>
              <a:rPr lang="zh-CN" altLang="en-US" sz="2100" dirty="0">
                <a:solidFill>
                  <a:srgbClr val="FF00FF"/>
                </a:solidFill>
                <a:latin typeface="Times New Roman" panose="02020603050405020304" pitchFamily="18" charset="0"/>
                <a:ea typeface="微软雅黑" panose="020B0503020204020204" pitchFamily="34" charset="-122"/>
              </a:rPr>
              <a:t>濯</a:t>
            </a:r>
            <a:r>
              <a:rPr lang="zh-CN" altLang="en-US" sz="2100" dirty="0">
                <a:latin typeface="Times New Roman" panose="02020603050405020304" pitchFamily="18" charset="0"/>
                <a:ea typeface="微软雅黑" panose="020B0503020204020204" pitchFamily="34" charset="-122"/>
              </a:rPr>
              <a:t>清</a:t>
            </a:r>
            <a:r>
              <a:rPr lang="zh-CN" altLang="en-US" sz="2100" dirty="0">
                <a:solidFill>
                  <a:srgbClr val="FF00FF"/>
                </a:solidFill>
                <a:latin typeface="Times New Roman" panose="02020603050405020304" pitchFamily="18" charset="0"/>
                <a:ea typeface="微软雅黑" panose="020B0503020204020204" pitchFamily="34" charset="-122"/>
              </a:rPr>
              <a:t>涟</a:t>
            </a:r>
            <a:r>
              <a:rPr lang="zh-CN" altLang="en-US" sz="2100" dirty="0">
                <a:latin typeface="Times New Roman" panose="02020603050405020304" pitchFamily="18" charset="0"/>
                <a:ea typeface="微软雅黑" panose="020B0503020204020204" pitchFamily="34" charset="-122"/>
              </a:rPr>
              <a:t>而不</a:t>
            </a:r>
            <a:r>
              <a:rPr lang="zh-CN" altLang="en-US" sz="2100" dirty="0">
                <a:solidFill>
                  <a:srgbClr val="FF00FF"/>
                </a:solidFill>
                <a:latin typeface="Times New Roman" panose="02020603050405020304" pitchFamily="18" charset="0"/>
                <a:ea typeface="微软雅黑" panose="020B0503020204020204" pitchFamily="34" charset="-122"/>
              </a:rPr>
              <a:t>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艳丽</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亭亭</a:t>
            </a:r>
            <a:r>
              <a:rPr lang="zh-CN" altLang="en-US" sz="2100" dirty="0">
                <a:latin typeface="Times New Roman" panose="02020603050405020304" pitchFamily="18" charset="0"/>
                <a:ea typeface="微软雅黑" panose="020B0503020204020204" pitchFamily="34" charset="-122"/>
              </a:rPr>
              <a:t>净植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耸立的样子</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可远观而不可</a:t>
            </a:r>
            <a:r>
              <a:rPr lang="zh-CN" altLang="en-US" sz="2100" dirty="0">
                <a:solidFill>
                  <a:srgbClr val="FF00FF"/>
                </a:solidFill>
                <a:latin typeface="Times New Roman" panose="02020603050405020304" pitchFamily="18" charset="0"/>
                <a:ea typeface="微软雅黑" panose="020B0503020204020204" pitchFamily="34" charset="-122"/>
              </a:rPr>
              <a:t>亵</a:t>
            </a:r>
            <a:r>
              <a:rPr lang="zh-CN" altLang="en-US" sz="2100" dirty="0">
                <a:latin typeface="Times New Roman" panose="02020603050405020304" pitchFamily="18" charset="0"/>
                <a:ea typeface="微软雅黑" panose="020B0503020204020204" pitchFamily="34" charset="-122"/>
              </a:rPr>
              <a:t>玩焉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亲近而不庄重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49704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一词多义</a:t>
            </a:r>
            <a:endParaRPr lang="zh-CN" altLang="en-US" sz="2100" b="1"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陶</a:t>
            </a:r>
            <a:r>
              <a:rPr lang="zh-CN" altLang="en-US" sz="2100" dirty="0">
                <a:latin typeface="Times New Roman" panose="02020603050405020304" pitchFamily="18" charset="0"/>
                <a:ea typeface="微软雅黑" panose="020B0503020204020204" pitchFamily="34" charset="-122"/>
                <a:sym typeface="+mn-ea"/>
              </a:rPr>
              <a:t>后</a:t>
            </a:r>
            <a:r>
              <a:rPr lang="zh-CN" altLang="en-US" sz="2100" dirty="0">
                <a:solidFill>
                  <a:srgbClr val="FF00FF"/>
                </a:solidFill>
                <a:latin typeface="Times New Roman" panose="02020603050405020304" pitchFamily="18" charset="0"/>
                <a:ea typeface="微软雅黑" panose="020B0503020204020204" pitchFamily="34" charset="-122"/>
                <a:sym typeface="+mn-ea"/>
              </a:rPr>
              <a:t>鲜</a:t>
            </a:r>
            <a:r>
              <a:rPr lang="zh-CN" altLang="en-US" sz="2100" dirty="0">
                <a:latin typeface="Times New Roman" panose="02020603050405020304" pitchFamily="18" charset="0"/>
                <a:ea typeface="微软雅黑" panose="020B0503020204020204" pitchFamily="34" charset="-122"/>
                <a:sym typeface="+mn-ea"/>
              </a:rPr>
              <a:t>有闻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芳草</a:t>
            </a:r>
            <a:r>
              <a:rPr lang="zh-CN" altLang="en-US" sz="2100" dirty="0">
                <a:solidFill>
                  <a:srgbClr val="FF00FF"/>
                </a:solidFill>
                <a:latin typeface="Times New Roman" panose="02020603050405020304" pitchFamily="18" charset="0"/>
                <a:ea typeface="微软雅黑" panose="020B0503020204020204" pitchFamily="34" charset="-122"/>
                <a:sym typeface="+mn-ea"/>
              </a:rPr>
              <a:t>鲜</a:t>
            </a:r>
            <a:r>
              <a:rPr lang="zh-CN" altLang="en-US" sz="2100" dirty="0">
                <a:latin typeface="Times New Roman" panose="02020603050405020304" pitchFamily="18" charset="0"/>
                <a:ea typeface="微软雅黑" panose="020B0503020204020204" pitchFamily="34" charset="-122"/>
                <a:sym typeface="+mn-ea"/>
              </a:rPr>
              <a:t>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鲜艳</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何</a:t>
            </a:r>
            <a:r>
              <a:rPr lang="zh-CN" altLang="en-US" sz="2100" dirty="0">
                <a:latin typeface="Times New Roman" panose="02020603050405020304" pitchFamily="18" charset="0"/>
                <a:ea typeface="微软雅黑" panose="020B0503020204020204" pitchFamily="34" charset="-122"/>
                <a:sym typeface="+mn-ea"/>
              </a:rPr>
              <a:t>陋</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宾语前置的标志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水陆</a:t>
            </a:r>
            <a:r>
              <a:rPr lang="zh-CN" altLang="en-US" sz="2100" dirty="0">
                <a:latin typeface="Times New Roman" panose="02020603050405020304" pitchFamily="18" charset="0"/>
                <a:ea typeface="微软雅黑" panose="020B0503020204020204" pitchFamily="34" charset="-122"/>
                <a:sym typeface="+mn-ea"/>
              </a:rPr>
              <a:t>草木</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予</a:t>
            </a:r>
            <a:r>
              <a:rPr lang="zh-CN" altLang="en-US" sz="2100" dirty="0">
                <a:latin typeface="Times New Roman" panose="02020603050405020304" pitchFamily="18" charset="0"/>
                <a:ea typeface="微软雅黑" panose="020B0503020204020204" pitchFamily="34" charset="-122"/>
                <a:sym typeface="+mn-ea"/>
              </a:rPr>
              <a:t>独爱莲</a:t>
            </a:r>
            <a:r>
              <a:rPr lang="zh-CN" altLang="en-US" sz="2100" dirty="0">
                <a:solidFill>
                  <a:srgbClr val="FF00FF"/>
                </a:solidFill>
                <a:latin typeface="Times New Roman" panose="02020603050405020304" pitchFamily="18" charset="0"/>
                <a:ea typeface="微软雅黑" panose="020B0503020204020204" pitchFamily="34" charset="-122"/>
                <a:sym typeface="+mn-ea"/>
              </a:rPr>
              <a:t>之</a:t>
            </a:r>
            <a:r>
              <a:rPr lang="zh-CN" altLang="en-US" sz="2100" dirty="0">
                <a:latin typeface="Times New Roman" panose="02020603050405020304" pitchFamily="18" charset="0"/>
                <a:ea typeface="微软雅黑" panose="020B0503020204020204" pitchFamily="34" charset="-122"/>
                <a:sym typeface="+mn-ea"/>
              </a:rPr>
              <a:t>出淤泥而不染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用于主谓之间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取消</a:t>
            </a:r>
            <a:r>
              <a:rPr lang="zh-CN" altLang="en-US" sz="2100" dirty="0">
                <a:latin typeface="Times New Roman" panose="02020603050405020304" pitchFamily="18" charset="0"/>
                <a:ea typeface="微软雅黑" panose="020B0503020204020204" pitchFamily="34" charset="-122"/>
                <a:sym typeface="+mn-ea"/>
              </a:rPr>
              <a:t>句子的独立性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不译</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濯</a:t>
            </a:r>
            <a:r>
              <a:rPr lang="zh-CN" altLang="en-US" sz="2100" dirty="0">
                <a:solidFill>
                  <a:srgbClr val="FF00FF"/>
                </a:solidFill>
                <a:latin typeface="Times New Roman" panose="02020603050405020304" pitchFamily="18" charset="0"/>
                <a:ea typeface="微软雅黑" panose="020B0503020204020204" pitchFamily="34" charset="-122"/>
                <a:sym typeface="+mn-ea"/>
              </a:rPr>
              <a:t>清</a:t>
            </a:r>
            <a:r>
              <a:rPr lang="zh-CN" altLang="en-US" sz="2100" dirty="0">
                <a:latin typeface="Times New Roman" panose="02020603050405020304" pitchFamily="18" charset="0"/>
                <a:ea typeface="微软雅黑" panose="020B0503020204020204" pitchFamily="34" charset="-122"/>
                <a:sym typeface="+mn-ea"/>
              </a:rPr>
              <a:t>涟而不妖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清澈</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香</a:t>
            </a:r>
            <a:r>
              <a:rPr lang="zh-CN" altLang="en-US" sz="2100" dirty="0">
                <a:latin typeface="Times New Roman" panose="02020603050405020304" pitchFamily="18" charset="0"/>
                <a:ea typeface="微软雅黑" panose="020B0503020204020204" pitchFamily="34" charset="-122"/>
                <a:sym typeface="+mn-ea"/>
              </a:rPr>
              <a:t>远益</a:t>
            </a:r>
            <a:r>
              <a:rPr lang="zh-CN" altLang="en-US" sz="2100" dirty="0">
                <a:solidFill>
                  <a:srgbClr val="FF00FF"/>
                </a:solidFill>
                <a:latin typeface="Times New Roman" panose="02020603050405020304" pitchFamily="18" charset="0"/>
                <a:ea typeface="微软雅黑" panose="020B0503020204020204" pitchFamily="34" charset="-122"/>
                <a:sym typeface="+mn-ea"/>
              </a:rPr>
              <a:t>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清芬</a:t>
            </a:r>
            <a:endParaRPr lang="zh-CN" altLang="en-US" sz="2100" dirty="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523871" y="2345605"/>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鲜</a:t>
            </a:r>
            <a:endParaRPr lang="zh-CN" altLang="en-US" sz="2100" dirty="0">
              <a:latin typeface="Times New Roman" panose="02020603050405020304" pitchFamily="18" charset="0"/>
              <a:ea typeface="微软雅黑" panose="020B0503020204020204" pitchFamily="34" charset="-122"/>
              <a:sym typeface="+mn-ea"/>
            </a:endParaRPr>
          </a:p>
        </p:txBody>
      </p:sp>
      <p:sp>
        <p:nvSpPr>
          <p:cNvPr id="6" name="左大括号 5"/>
          <p:cNvSpPr/>
          <p:nvPr/>
        </p:nvSpPr>
        <p:spPr>
          <a:xfrm>
            <a:off x="1260302" y="2188031"/>
            <a:ext cx="116058" cy="70690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文本框 3"/>
          <p:cNvSpPr txBox="1"/>
          <p:nvPr/>
        </p:nvSpPr>
        <p:spPr>
          <a:xfrm>
            <a:off x="523867" y="355206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之</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302" y="3188890"/>
            <a:ext cx="116058" cy="114005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文本框 6"/>
          <p:cNvSpPr txBox="1"/>
          <p:nvPr/>
        </p:nvSpPr>
        <p:spPr>
          <a:xfrm>
            <a:off x="523871" y="4758533"/>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清</a:t>
            </a:r>
            <a:endParaRPr lang="zh-CN" altLang="en-US" sz="2100" dirty="0">
              <a:latin typeface="Times New Roman" panose="02020603050405020304" pitchFamily="18" charset="0"/>
              <a:ea typeface="微软雅黑" panose="020B0503020204020204" pitchFamily="34" charset="-122"/>
              <a:sym typeface="+mn-ea"/>
            </a:endParaRPr>
          </a:p>
        </p:txBody>
      </p:sp>
      <p:sp>
        <p:nvSpPr>
          <p:cNvPr id="8" name="左大括号 7"/>
          <p:cNvSpPr/>
          <p:nvPr/>
        </p:nvSpPr>
        <p:spPr>
          <a:xfrm>
            <a:off x="1260302" y="4536494"/>
            <a:ext cx="116058" cy="79972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有仙则</a:t>
            </a:r>
            <a:r>
              <a:rPr lang="zh-CN" altLang="en-US" sz="2100" dirty="0">
                <a:solidFill>
                  <a:srgbClr val="FF00FF"/>
                </a:solidFill>
                <a:latin typeface="Times New Roman" panose="02020603050405020304" pitchFamily="18" charset="0"/>
                <a:ea typeface="微软雅黑" panose="020B0503020204020204" pitchFamily="34" charset="-122"/>
              </a:rPr>
              <a:t>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苔痕</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阶绿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蔓延到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无丝竹之</a:t>
            </a:r>
            <a:r>
              <a:rPr lang="zh-CN" altLang="en-US" sz="2100" dirty="0">
                <a:solidFill>
                  <a:srgbClr val="FF00FF"/>
                </a:solidFill>
                <a:latin typeface="Times New Roman" panose="02020603050405020304" pitchFamily="18" charset="0"/>
                <a:ea typeface="微软雅黑" panose="020B0503020204020204" pitchFamily="34" charset="-122"/>
              </a:rPr>
              <a:t>乱</a:t>
            </a:r>
            <a:r>
              <a:rPr lang="zh-CN" altLang="en-US" sz="2100" dirty="0">
                <a:latin typeface="Times New Roman" panose="02020603050405020304" pitchFamily="18" charset="0"/>
                <a:ea typeface="微软雅黑" panose="020B0503020204020204" pitchFamily="34" charset="-122"/>
              </a:rPr>
              <a:t>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扰乱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无案牍之</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蔓</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横生藤蔓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旁生枝茎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香</a:t>
            </a:r>
            <a:r>
              <a:rPr lang="zh-CN" altLang="en-US" sz="2100" dirty="0">
                <a:solidFill>
                  <a:srgbClr val="FF00FF"/>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益清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丝竹</a:t>
            </a:r>
            <a:r>
              <a:rPr lang="zh-CN" altLang="en-US" sz="2100" dirty="0">
                <a:latin typeface="Times New Roman" panose="02020603050405020304" pitchFamily="18" charset="0"/>
                <a:ea typeface="微软雅黑" panose="020B0503020204020204" pitchFamily="34" charset="-122"/>
              </a:rPr>
              <a:t>之乱耳</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弦乐器和</a:t>
            </a:r>
            <a:r>
              <a:rPr lang="zh-CN" altLang="en-US" sz="2100" dirty="0" smtClean="0">
                <a:latin typeface="Times New Roman" panose="02020603050405020304" pitchFamily="18" charset="0"/>
                <a:ea typeface="微软雅黑" panose="020B0503020204020204" pitchFamily="34" charset="-122"/>
              </a:rPr>
              <a:t>管乐器</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丝绸和竹子</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无案牍之劳</a:t>
            </a:r>
            <a:r>
              <a:rPr lang="zh-CN" altLang="en-US" sz="2100" dirty="0">
                <a:solidFill>
                  <a:srgbClr val="FF00FF"/>
                </a:solidFill>
                <a:latin typeface="Times New Roman" panose="02020603050405020304" pitchFamily="18" charset="0"/>
                <a:ea typeface="微软雅黑" panose="020B0503020204020204" pitchFamily="34" charset="-122"/>
              </a:rPr>
              <a:t>形</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形体</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躯体</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形状</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亭亭净</a:t>
            </a:r>
            <a:r>
              <a:rPr lang="zh-CN" altLang="en-US" sz="2100" dirty="0">
                <a:solidFill>
                  <a:srgbClr val="FF00FF"/>
                </a:solidFill>
                <a:latin typeface="Times New Roman" panose="02020603050405020304" pitchFamily="18" charset="0"/>
                <a:ea typeface="微软雅黑" panose="020B0503020204020204" pitchFamily="34" charset="-122"/>
              </a:rPr>
              <a:t>植</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竖立</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种植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斯是陋室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惟吾德馨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这</a:t>
            </a:r>
            <a:r>
              <a:rPr lang="zh-CN" altLang="en-US" sz="2100" dirty="0">
                <a:solidFill>
                  <a:srgbClr val="FF00FF"/>
                </a:solidFill>
                <a:latin typeface="Times New Roman" panose="02020603050405020304" pitchFamily="18" charset="0"/>
                <a:ea typeface="微软雅黑" panose="020B0503020204020204" pitchFamily="34" charset="-122"/>
              </a:rPr>
              <a:t>是简陋的屋舍</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只因我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住屋的人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的品德好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就不感到简陋了</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苔痕上阶绿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草色入帘青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苔</a:t>
            </a:r>
            <a:r>
              <a:rPr lang="zh-CN" altLang="en-US" sz="2100" dirty="0">
                <a:solidFill>
                  <a:srgbClr val="FF00FF"/>
                </a:solidFill>
                <a:latin typeface="Times New Roman" panose="02020603050405020304" pitchFamily="18" charset="0"/>
                <a:ea typeface="微软雅黑" panose="020B0503020204020204" pitchFamily="34" charset="-122"/>
              </a:rPr>
              <a:t>痕蔓延到台阶上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使台阶都绿了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草色映入竹帘</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使室内染上青色</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谈笑有鸿儒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往来无白丁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谈笑</a:t>
            </a:r>
            <a:r>
              <a:rPr lang="zh-CN" altLang="en-US" sz="2100" dirty="0">
                <a:solidFill>
                  <a:srgbClr val="FF00FF"/>
                </a:solidFill>
                <a:latin typeface="Times New Roman" panose="02020603050405020304" pitchFamily="18" charset="0"/>
                <a:ea typeface="微软雅黑" panose="020B0503020204020204" pitchFamily="34" charset="-122"/>
              </a:rPr>
              <a:t>的都是博学的人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来来往往的都不是没有功名的人</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无丝竹之乱耳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无案牍之劳形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没有</a:t>
            </a:r>
            <a:r>
              <a:rPr lang="zh-CN" altLang="en-US" sz="2100" dirty="0">
                <a:solidFill>
                  <a:srgbClr val="FF00FF"/>
                </a:solidFill>
                <a:latin typeface="Times New Roman" panose="02020603050405020304" pitchFamily="18" charset="0"/>
                <a:ea typeface="微软雅黑" panose="020B0503020204020204" pitchFamily="34" charset="-122"/>
              </a:rPr>
              <a:t>世俗的乐曲扰乱心境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没有官府公文劳神伤身</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451225"/>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水陆草木之花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可爱者甚蕃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solidFill>
                  <a:srgbClr val="FF00FF"/>
                </a:solidFill>
                <a:latin typeface="Times New Roman" panose="02020603050405020304" pitchFamily="18" charset="0"/>
                <a:ea typeface="微软雅黑" panose="020B0503020204020204" pitchFamily="34" charset="-122"/>
              </a:rPr>
              <a:t>水面上</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陆地上的各种各样的花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值得喜爱的有很多</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予独爱莲之出淤泥而不染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濯清涟而不妖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只喜欢莲花从河沟</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池塘里积存的污泥中长出来却不沾染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污秽</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经过清水洗涤但不显得妖艳</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中通外直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不蔓不枝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香远益清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亭亭净植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可远观而不可亵玩焉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莲的柄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内部贯通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外部笔直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不横生藤蔓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不旁生枝茎</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香气远闻更加清芬</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洁净地挺立</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只能在远处观赏</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却不能靠近赏玩</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2191385"/>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菊之爱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陶后鲜有闻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莲之爱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同予者何人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对于</a:t>
            </a:r>
            <a:r>
              <a:rPr lang="zh-CN" altLang="en-US" sz="2100" dirty="0">
                <a:solidFill>
                  <a:srgbClr val="FF00FF"/>
                </a:solidFill>
                <a:latin typeface="Times New Roman" panose="02020603050405020304" pitchFamily="18" charset="0"/>
                <a:ea typeface="微软雅黑" panose="020B0503020204020204" pitchFamily="34" charset="-122"/>
              </a:rPr>
              <a:t>菊花的喜爱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陶渊明之后就很少听说了</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对于莲花的喜爱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像我一样的还有什么人呢</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牡丹之爱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宜乎众矣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FF00FF"/>
                </a:solidFill>
                <a:latin typeface="Times New Roman" panose="02020603050405020304" pitchFamily="18" charset="0"/>
                <a:ea typeface="微软雅黑" panose="020B0503020204020204" pitchFamily="34" charset="-122"/>
              </a:rPr>
              <a:t>对于</a:t>
            </a:r>
            <a:r>
              <a:rPr lang="zh-CN" altLang="en-US" sz="2100" dirty="0">
                <a:solidFill>
                  <a:srgbClr val="FF00FF"/>
                </a:solidFill>
                <a:latin typeface="Times New Roman" panose="02020603050405020304" pitchFamily="18" charset="0"/>
                <a:ea typeface="微软雅黑" panose="020B0503020204020204" pitchFamily="34" charset="-122"/>
              </a:rPr>
              <a:t>牡丹的喜爱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应当人很多了</a:t>
            </a:r>
            <a:r>
              <a:rPr lang="en-US" altLang="zh-CN"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陋室铭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本文通过对陋室的描绘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极力说明“陋室不陋”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表达了作者高洁傲岸的节操和安贫乐道的情趣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爱莲说</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全文托物言志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以莲喻人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通过对莲的形象和品质的描写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歌颂了莲花坚贞高洁的品格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从而表现了作者不慕名利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洁身自好的生活态度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以及对追名逐利的世态的厌恶</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9</a:t>
            </a:r>
            <a:r>
              <a:rPr lang="en-US" altLang="zh-CN" sz="2100" b="1" dirty="0" smtClean="0">
                <a:latin typeface="Times New Roman" panose="02020603050405020304" pitchFamily="18" charset="0"/>
                <a:ea typeface="微软雅黑" panose="020B0503020204020204" pitchFamily="34" charset="-122"/>
              </a:rPr>
              <a:t> </a:t>
            </a:r>
            <a:r>
              <a:rPr lang="zh-CN" altLang="en-US" sz="2100" b="1" dirty="0" smtClean="0">
                <a:latin typeface="Times New Roman" panose="02020603050405020304" pitchFamily="18" charset="0"/>
                <a:ea typeface="微软雅黑" panose="020B0503020204020204" pitchFamily="34" charset="-122"/>
              </a:rPr>
              <a:t>河</a:t>
            </a:r>
            <a:r>
              <a:rPr lang="zh-CN" altLang="en-US" sz="2100" b="1" dirty="0">
                <a:latin typeface="Times New Roman" panose="02020603050405020304" pitchFamily="18" charset="0"/>
                <a:ea typeface="微软雅黑" panose="020B0503020204020204" pitchFamily="34" charset="-122"/>
              </a:rPr>
              <a:t>中石兽</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48640" y="1986818"/>
            <a:ext cx="8060789" cy="396938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沧州南一寺临</a:t>
            </a:r>
            <a:r>
              <a:rPr lang="zh-CN" altLang="en-US" sz="2100" dirty="0">
                <a:solidFill>
                  <a:srgbClr val="FF00FF"/>
                </a:solidFill>
                <a:latin typeface="Times New Roman" panose="02020603050405020304" pitchFamily="18" charset="0"/>
                <a:ea typeface="微软雅黑" panose="020B0503020204020204" pitchFamily="34" charset="-122"/>
              </a:rPr>
              <a:t>河干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山门</a:t>
            </a:r>
            <a:r>
              <a:rPr lang="zh-CN" altLang="en-US" sz="2100" dirty="0">
                <a:solidFill>
                  <a:srgbClr val="FF00FF"/>
                </a:solidFill>
                <a:latin typeface="Times New Roman" panose="02020603050405020304" pitchFamily="18" charset="0"/>
                <a:ea typeface="微软雅黑" panose="020B0503020204020204" pitchFamily="34" charset="-122"/>
              </a:rPr>
              <a:t>圮</a:t>
            </a:r>
            <a:r>
              <a:rPr lang="zh-CN" altLang="en-US" sz="2100" dirty="0">
                <a:latin typeface="Times New Roman" panose="02020603050405020304" pitchFamily="18" charset="0"/>
                <a:ea typeface="微软雅黑" panose="020B0503020204020204" pitchFamily="34" charset="-122"/>
              </a:rPr>
              <a:t>于河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倒塌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竟</a:t>
            </a:r>
            <a:r>
              <a:rPr lang="zh-CN" altLang="en-US" sz="2100" dirty="0">
                <a:latin typeface="Times New Roman" panose="02020603050405020304" pitchFamily="18" charset="0"/>
                <a:ea typeface="微软雅黑" panose="020B0503020204020204" pitchFamily="34" charset="-122"/>
              </a:rPr>
              <a:t>不可得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曳</a:t>
            </a:r>
            <a:r>
              <a:rPr lang="zh-CN" altLang="en-US" sz="2100" dirty="0">
                <a:latin typeface="Times New Roman" panose="02020603050405020304" pitchFamily="18" charset="0"/>
                <a:ea typeface="微软雅黑" panose="020B0503020204020204" pitchFamily="34" charset="-122"/>
              </a:rPr>
              <a:t>铁钯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一讲学家</a:t>
            </a:r>
            <a:r>
              <a:rPr lang="zh-CN" altLang="en-US" sz="2100" dirty="0">
                <a:solidFill>
                  <a:srgbClr val="FF00FF"/>
                </a:solidFill>
                <a:latin typeface="Times New Roman" panose="02020603050405020304" pitchFamily="18" charset="0"/>
                <a:ea typeface="微软雅黑" panose="020B0503020204020204" pitchFamily="34" charset="-122"/>
              </a:rPr>
              <a:t>设帐</a:t>
            </a:r>
            <a:r>
              <a:rPr lang="zh-CN" altLang="en-US" sz="2100" dirty="0">
                <a:latin typeface="Times New Roman" panose="02020603050405020304" pitchFamily="18" charset="0"/>
                <a:ea typeface="微软雅黑" panose="020B0503020204020204" pitchFamily="34" charset="-122"/>
              </a:rPr>
              <a:t>寺中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设馆教书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尔辈</a:t>
            </a:r>
            <a:r>
              <a:rPr lang="zh-CN" altLang="en-US" sz="2100" dirty="0">
                <a:latin typeface="Times New Roman" panose="02020603050405020304" pitchFamily="18" charset="0"/>
                <a:ea typeface="微软雅黑" panose="020B0503020204020204" pitchFamily="34" charset="-122"/>
              </a:rPr>
              <a:t>不能</a:t>
            </a:r>
            <a:r>
              <a:rPr lang="zh-CN" altLang="en-US" sz="2100" dirty="0">
                <a:solidFill>
                  <a:srgbClr val="FF00FF"/>
                </a:solidFill>
                <a:latin typeface="Times New Roman" panose="02020603050405020304" pitchFamily="18" charset="0"/>
                <a:ea typeface="微软雅黑" panose="020B0503020204020204" pitchFamily="34" charset="-122"/>
              </a:rPr>
              <a:t>究</a:t>
            </a:r>
            <a:r>
              <a:rPr lang="zh-CN" altLang="en-US" sz="2100" dirty="0">
                <a:latin typeface="Times New Roman" panose="02020603050405020304" pitchFamily="18" charset="0"/>
                <a:ea typeface="微软雅黑" panose="020B0503020204020204" pitchFamily="34" charset="-122"/>
              </a:rPr>
              <a:t>物理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你们这些人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研究</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探求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9244"/>
            <a:ext cx="8354528"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是非</a:t>
            </a:r>
            <a:r>
              <a:rPr lang="zh-CN" altLang="en-US" sz="2100" dirty="0">
                <a:solidFill>
                  <a:srgbClr val="FF00FF"/>
                </a:solidFill>
                <a:latin typeface="Times New Roman" panose="02020603050405020304" pitchFamily="18" charset="0"/>
                <a:ea typeface="微软雅黑" panose="020B0503020204020204" pitchFamily="34" charset="-122"/>
              </a:rPr>
              <a:t>木杮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削下来的木片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湮</a:t>
            </a:r>
            <a:r>
              <a:rPr lang="zh-CN" altLang="en-US" sz="2100" dirty="0">
                <a:latin typeface="Times New Roman" panose="02020603050405020304" pitchFamily="18" charset="0"/>
                <a:ea typeface="微软雅黑" panose="020B0503020204020204" pitchFamily="34" charset="-122"/>
              </a:rPr>
              <a:t>于沙上</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埋没</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不亦</a:t>
            </a:r>
            <a:r>
              <a:rPr lang="zh-CN" altLang="en-US" sz="2100" dirty="0">
                <a:solidFill>
                  <a:srgbClr val="FF00FF"/>
                </a:solidFill>
                <a:latin typeface="Times New Roman" panose="02020603050405020304" pitchFamily="18" charset="0"/>
                <a:ea typeface="微软雅黑" panose="020B0503020204020204" pitchFamily="34" charset="-122"/>
              </a:rPr>
              <a:t>颠</a:t>
            </a:r>
            <a:r>
              <a:rPr lang="zh-CN" altLang="en-US" sz="2100" dirty="0">
                <a:latin typeface="Times New Roman" panose="02020603050405020304" pitchFamily="18" charset="0"/>
                <a:ea typeface="微软雅黑" panose="020B0503020204020204" pitchFamily="34" charset="-122"/>
              </a:rPr>
              <a:t>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颠倒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错乱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必于石下迎水处</a:t>
            </a:r>
            <a:r>
              <a:rPr lang="zh-CN" altLang="en-US" sz="2100" dirty="0">
                <a:solidFill>
                  <a:srgbClr val="FF00FF"/>
                </a:solidFill>
                <a:latin typeface="Times New Roman" panose="02020603050405020304" pitchFamily="18" charset="0"/>
                <a:ea typeface="微软雅黑" panose="020B0503020204020204" pitchFamily="34" charset="-122"/>
              </a:rPr>
              <a:t>啮</a:t>
            </a:r>
            <a:r>
              <a:rPr lang="zh-CN" altLang="en-US" sz="2100" dirty="0">
                <a:latin typeface="Times New Roman" panose="02020603050405020304" pitchFamily="18" charset="0"/>
                <a:ea typeface="微软雅黑" panose="020B0503020204020204" pitchFamily="34" charset="-122"/>
              </a:rPr>
              <a:t>沙为坎穴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这里是冲刷的意思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转转</a:t>
            </a:r>
            <a:r>
              <a:rPr lang="zh-CN" altLang="en-US" sz="2100" dirty="0">
                <a:solidFill>
                  <a:srgbClr val="FF00FF"/>
                </a:solidFill>
                <a:latin typeface="Times New Roman" panose="02020603050405020304" pitchFamily="18" charset="0"/>
                <a:ea typeface="微软雅黑" panose="020B0503020204020204" pitchFamily="34" charset="-122"/>
              </a:rPr>
              <a:t>不已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不停止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遂反</a:t>
            </a:r>
            <a:r>
              <a:rPr lang="zh-CN" altLang="en-US" sz="2100" dirty="0">
                <a:solidFill>
                  <a:srgbClr val="FF00FF"/>
                </a:solidFill>
                <a:latin typeface="Times New Roman" panose="02020603050405020304" pitchFamily="18" charset="0"/>
                <a:ea typeface="微软雅黑" panose="020B0503020204020204" pitchFamily="34" charset="-122"/>
              </a:rPr>
              <a:t>溯流</a:t>
            </a:r>
            <a:r>
              <a:rPr lang="zh-CN" altLang="en-US" sz="2100" dirty="0">
                <a:latin typeface="Times New Roman" panose="02020603050405020304" pitchFamily="18" charset="0"/>
                <a:ea typeface="微软雅黑" panose="020B0503020204020204" pitchFamily="34" charset="-122"/>
              </a:rPr>
              <a:t>逆上矣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逆流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可据理</a:t>
            </a:r>
            <a:r>
              <a:rPr lang="zh-CN" altLang="en-US" sz="2100" dirty="0">
                <a:solidFill>
                  <a:srgbClr val="FF00FF"/>
                </a:solidFill>
                <a:latin typeface="Times New Roman" panose="02020603050405020304" pitchFamily="18" charset="0"/>
                <a:ea typeface="微软雅黑" panose="020B0503020204020204" pitchFamily="34" charset="-122"/>
              </a:rPr>
              <a:t>臆断</a:t>
            </a:r>
            <a:r>
              <a:rPr lang="zh-CN" altLang="en-US" sz="2100" dirty="0">
                <a:latin typeface="Times New Roman" panose="02020603050405020304" pitchFamily="18" charset="0"/>
                <a:ea typeface="微软雅黑" panose="020B0503020204020204" pitchFamily="34" charset="-122"/>
              </a:rPr>
              <a:t>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主观地</a:t>
            </a:r>
            <a:r>
              <a:rPr lang="zh-CN" altLang="en-US" sz="2100" dirty="0" smtClean="0">
                <a:latin typeface="Times New Roman" panose="02020603050405020304" pitchFamily="18" charset="0"/>
                <a:ea typeface="微软雅黑" panose="020B0503020204020204" pitchFamily="34" charset="-122"/>
              </a:rPr>
              <a:t>判断</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552549"/>
            <a:ext cx="8077201"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结合甲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乙两段文字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谈谈你在学习态度和学习方法上获得了怎样的启示</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答案</a:t>
            </a:r>
            <a:r>
              <a:rPr lang="en-US" altLang="zh-CN" sz="2100" dirty="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在学习中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不怕困难</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敢于吃苦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勤奋努力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不自我满足</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在学习中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勤思好问</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虚心接受别人的意见</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01655" y="3503516"/>
            <a:ext cx="8108945" cy="2351405"/>
          </a:xfrm>
          <a:prstGeom prst="rect">
            <a:avLst/>
          </a:prstGeom>
          <a:noFill/>
          <a:ln w="28575">
            <a:solidFill>
              <a:srgbClr val="ED7D31"/>
            </a:solidFill>
            <a:prstDash val="dash"/>
          </a:ln>
        </p:spPr>
        <p:txBody>
          <a:bodyPr wrap="square">
            <a:spAutoFit/>
          </a:bodyPr>
          <a:lstStyle/>
          <a:p>
            <a:pPr indent="0" algn="just">
              <a:lnSpc>
                <a:spcPct val="14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本题考查学生对文段的理解及概括能力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从甲文中可概括出“在学习中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应敢于吃苦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勤奋刻苦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不自我满足等”学习态度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从乙文中可概括出“求学应勤思好问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虚心接受别人的意见”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学生也可结合自己的生活实际和文段中主人公对学习态度的看法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谈自己的感悟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6828"/>
            <a:ext cx="8085560"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闻</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笑曰：代词，这件事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当求</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于上流：代词，指石兽</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其反激</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力：结构助词，的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岂能</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暴涨携之去：介词，被</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必于石下迎水处啮沙</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坎穴：动词，成为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众服</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确论：动词，</a:t>
            </a:r>
            <a:r>
              <a:rPr lang="zh-CN" altLang="en-US" sz="2100" dirty="0" smtClean="0">
                <a:latin typeface="Times New Roman" panose="02020603050405020304" pitchFamily="18" charset="0"/>
                <a:ea typeface="微软雅黑" panose="020B0503020204020204" pitchFamily="34" charset="-122"/>
              </a:rPr>
              <a:t>认为</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49593" y="3599599"/>
            <a:ext cx="116058" cy="12141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49593" y="2199617"/>
            <a:ext cx="116058" cy="118981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259831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4" name="矩形 3"/>
          <p:cNvSpPr/>
          <p:nvPr/>
        </p:nvSpPr>
        <p:spPr>
          <a:xfrm>
            <a:off x="523867" y="401048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89430"/>
            <a:ext cx="8102992"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棹</a:t>
            </a:r>
            <a:r>
              <a:rPr lang="zh-CN" altLang="en-US" sz="2100" dirty="0">
                <a:latin typeface="Times New Roman" panose="02020603050405020304" pitchFamily="18" charset="0"/>
                <a:ea typeface="微软雅黑" panose="020B0503020204020204" pitchFamily="34" charset="-122"/>
              </a:rPr>
              <a:t>数小舟：名词作动词，划（船）</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）岂能为暴</a:t>
            </a:r>
            <a:r>
              <a:rPr lang="zh-CN" altLang="en-US" sz="2100" dirty="0">
                <a:solidFill>
                  <a:srgbClr val="FF00FF"/>
                </a:solidFill>
                <a:latin typeface="Times New Roman" panose="02020603050405020304" pitchFamily="18" charset="0"/>
                <a:ea typeface="微软雅黑" panose="020B0503020204020204" pitchFamily="34" charset="-122"/>
              </a:rPr>
              <a:t>涨</a:t>
            </a:r>
            <a:r>
              <a:rPr lang="zh-CN" altLang="en-US" sz="2100" dirty="0">
                <a:latin typeface="Times New Roman" panose="02020603050405020304" pitchFamily="18" charset="0"/>
                <a:ea typeface="微软雅黑" panose="020B0503020204020204" pitchFamily="34" charset="-122"/>
              </a:rPr>
              <a:t>携之去：动词作名词，涨起来的河水</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求</a:t>
            </a:r>
            <a:r>
              <a:rPr lang="zh-CN" altLang="en-US" sz="2100" dirty="0">
                <a:latin typeface="Times New Roman" panose="02020603050405020304" pitchFamily="18" charset="0"/>
                <a:ea typeface="微软雅黑" panose="020B0503020204020204" pitchFamily="34" charset="-122"/>
              </a:rPr>
              <a:t>二石兽于水中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寻找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设法得到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恳请</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478878"/>
            <a:ext cx="8343977"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尔辈不能究</a:t>
            </a:r>
            <a:r>
              <a:rPr lang="zh-CN" altLang="en-US" sz="2100" dirty="0">
                <a:solidFill>
                  <a:srgbClr val="FF00FF"/>
                </a:solidFill>
                <a:latin typeface="Times New Roman" panose="02020603050405020304" pitchFamily="18" charset="0"/>
                <a:ea typeface="微软雅黑" panose="020B0503020204020204" pitchFamily="34" charset="-122"/>
              </a:rPr>
              <a:t>物理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事物的道理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规律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一门学科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a:t>
            </a:r>
            <a:r>
              <a:rPr lang="zh-CN" altLang="en-US" sz="2100" dirty="0" smtClean="0">
                <a:latin typeface="Times New Roman" panose="02020603050405020304" pitchFamily="18" charset="0"/>
                <a:ea typeface="微软雅黑" panose="020B0503020204020204" pitchFamily="34" charset="-122"/>
              </a:rPr>
              <a:t>物理学</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非木杮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渐沉渐深</a:t>
            </a:r>
            <a:r>
              <a:rPr lang="zh-CN" altLang="en-US" sz="2100" dirty="0">
                <a:solidFill>
                  <a:srgbClr val="FF00FF"/>
                </a:solidFill>
                <a:latin typeface="Times New Roman" panose="02020603050405020304" pitchFamily="18" charset="0"/>
                <a:ea typeface="微软雅黑" panose="020B0503020204020204" pitchFamily="34" charset="-122"/>
              </a:rPr>
              <a:t>耳</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表示“罢了”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耳朵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3391"/>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沧州南一寺临河干，山门圮于河，二石兽并沉焉。</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沧州</a:t>
            </a:r>
            <a:r>
              <a:rPr lang="zh-CN" altLang="en-US" sz="2100" dirty="0">
                <a:solidFill>
                  <a:srgbClr val="FF00FF"/>
                </a:solidFill>
                <a:latin typeface="Times New Roman" panose="02020603050405020304" pitchFamily="18" charset="0"/>
                <a:ea typeface="微软雅黑" panose="020B0503020204020204" pitchFamily="34" charset="-122"/>
              </a:rPr>
              <a:t>的南面有一座佛寺靠近河岸，佛寺的外门倒塌在河里，两个石兽一起沉没在这条河里。</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尔辈不能究物理。是非木杮，岂能为暴涨携之去？</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你们</a:t>
            </a:r>
            <a:r>
              <a:rPr lang="zh-CN" altLang="en-US" sz="2100" dirty="0">
                <a:solidFill>
                  <a:srgbClr val="FF00FF"/>
                </a:solidFill>
                <a:latin typeface="Times New Roman" panose="02020603050405020304" pitchFamily="18" charset="0"/>
                <a:ea typeface="微软雅黑" panose="020B0503020204020204" pitchFamily="34" charset="-122"/>
              </a:rPr>
              <a:t>这些人不能探求事物的道理。这不是木片，怎么能被突然涨起来的河水带走呢</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485855"/>
            <a:ext cx="8109858"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乃石性坚重，沙性松浮，湮于沙上，渐沉渐深耳。</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这是石头的性质坚硬而沉重，河沙的性质松软而浮动，石兽埋没于沙中，越沉越深罢了。</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沿河求之，不亦颠乎？</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顺着</a:t>
            </a:r>
            <a:r>
              <a:rPr lang="zh-CN" altLang="en-US" sz="2100" dirty="0">
                <a:solidFill>
                  <a:srgbClr val="FF00FF"/>
                </a:solidFill>
                <a:latin typeface="Times New Roman" panose="02020603050405020304" pitchFamily="18" charset="0"/>
                <a:ea typeface="微软雅黑" panose="020B0503020204020204" pitchFamily="34" charset="-122"/>
              </a:rPr>
              <a:t>河流寻找石兽，不是颠倒了吗</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399" y="1491317"/>
            <a:ext cx="8088086" cy="348424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盖石性坚重，沙性松浮，水不能冲石，其反激之力，必于石下迎水处啮沙为坎穴。</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FF00FF"/>
                </a:solidFill>
                <a:latin typeface="Times New Roman" panose="02020603050405020304" pitchFamily="18" charset="0"/>
                <a:ea typeface="微软雅黑" panose="020B0503020204020204" pitchFamily="34" charset="-122"/>
              </a:rPr>
              <a:t>大概是因为石头的性质坚硬而沉重，河沙的性质松软而浮动，水流不能冲走石头，（但）河水撞击石头返回的冲击力，一定在石头底下迎着水流的地方冲刷沙子，形成坑洞。</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转转不已，遂反溯流逆上矣。</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这样</a:t>
            </a:r>
            <a:r>
              <a:rPr lang="zh-CN" altLang="en-US" sz="2100" dirty="0">
                <a:solidFill>
                  <a:srgbClr val="FF00FF"/>
                </a:solidFill>
                <a:latin typeface="Times New Roman" panose="02020603050405020304" pitchFamily="18" charset="0"/>
                <a:ea typeface="微软雅黑" panose="020B0503020204020204" pitchFamily="34" charset="-122"/>
              </a:rPr>
              <a:t>翻转不停止，于是（石头）反而逆流而上了</a:t>
            </a:r>
            <a:r>
              <a:rPr lang="zh-CN" altLang="en-US" sz="2100" dirty="0" smtClean="0">
                <a:solidFill>
                  <a:srgbClr val="FF00FF"/>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514" y="1491944"/>
            <a:ext cx="8109857"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求之下流，固颠；求之地中，不更颠乎？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到</a:t>
            </a:r>
            <a:r>
              <a:rPr lang="zh-CN" altLang="en-US" sz="2100" dirty="0">
                <a:solidFill>
                  <a:srgbClr val="FF00FF"/>
                </a:solidFill>
                <a:latin typeface="Times New Roman" panose="02020603050405020304" pitchFamily="18" charset="0"/>
                <a:ea typeface="微软雅黑" panose="020B0503020204020204" pitchFamily="34" charset="-122"/>
              </a:rPr>
              <a:t>河的下游寻找石兽，固然颠倒了；在原地深处寻找它们，不是更颠倒了吗？</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如其言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果得于数里外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按照</a:t>
            </a:r>
            <a:r>
              <a:rPr lang="zh-CN" altLang="en-US" sz="2100" dirty="0">
                <a:solidFill>
                  <a:srgbClr val="FF00FF"/>
                </a:solidFill>
                <a:latin typeface="Times New Roman" panose="02020603050405020304" pitchFamily="18" charset="0"/>
                <a:ea typeface="微软雅黑" panose="020B0503020204020204" pitchFamily="34" charset="-122"/>
              </a:rPr>
              <a:t>他的话</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去寻找</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果然在上游的几里外寻到了石兽</a:t>
            </a:r>
            <a:r>
              <a:rPr lang="en-US" altLang="zh-CN" sz="2100" dirty="0">
                <a:solidFill>
                  <a:srgbClr val="FF00FF"/>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8</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然则天下之事，但知其一，不知其二者多矣，可据理臆断欤？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FF00FF"/>
                </a:solidFill>
                <a:latin typeface="Times New Roman" panose="02020603050405020304" pitchFamily="18" charset="0"/>
                <a:ea typeface="微软雅黑" panose="020B0503020204020204" pitchFamily="34" charset="-122"/>
              </a:rPr>
              <a:t>既然</a:t>
            </a:r>
            <a:r>
              <a:rPr lang="zh-CN" altLang="en-US" sz="2100" dirty="0">
                <a:solidFill>
                  <a:srgbClr val="FF00FF"/>
                </a:solidFill>
                <a:latin typeface="Times New Roman" panose="02020603050405020304" pitchFamily="18" charset="0"/>
                <a:ea typeface="微软雅黑" panose="020B0503020204020204" pitchFamily="34" charset="-122"/>
              </a:rPr>
              <a:t>这样，那么天下的事情，只知道表面现象，不知道其中根本道理的情况有很多啊，怎么可以根据某个道理就主观判断呢？</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10299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通过僧人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讲学家和老河兵推究沉在河里的石狮子的位置的三种不同结论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说明许多自然现象的发生往往有着复杂的原因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切不可不加分析而凭主观臆断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拘泥于一般的道理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这个故事启发我们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遇事要多思考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分析各方面的因素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要根据实际情况作出判断</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2529"/>
            <a:ext cx="8092440" cy="1095375"/>
          </a:xfrm>
          <a:prstGeom prst="rect">
            <a:avLst/>
          </a:prstGeom>
        </p:spPr>
        <p:txBody>
          <a:bodyPr wrap="square">
            <a:spAutoFit/>
          </a:bodyPr>
          <a:lstStyle/>
          <a:p>
            <a:pPr algn="just">
              <a:lnSpc>
                <a:spcPct val="150000"/>
              </a:lnSpc>
            </a:pPr>
            <a:r>
              <a:rPr lang="zh-CN" altLang="en-US" sz="2250" b="1" dirty="0">
                <a:latin typeface="Times New Roman" panose="02020603050405020304" pitchFamily="18" charset="0"/>
                <a:ea typeface="微软雅黑" panose="020B0503020204020204" pitchFamily="34" charset="-122"/>
              </a:rPr>
              <a:t>八年级</a:t>
            </a:r>
            <a:r>
              <a:rPr lang="zh-CN" altLang="en-US" sz="2250" b="1" dirty="0" smtClean="0">
                <a:latin typeface="Times New Roman" panose="02020603050405020304" pitchFamily="18" charset="0"/>
                <a:ea typeface="微软雅黑" panose="020B0503020204020204" pitchFamily="34" charset="-122"/>
              </a:rPr>
              <a:t>上册</a:t>
            </a:r>
            <a:endParaRPr lang="en-US" altLang="zh-CN" sz="225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10 </a:t>
            </a:r>
            <a:r>
              <a:rPr lang="zh-CN" altLang="en-US" sz="2100" b="1" dirty="0" smtClean="0">
                <a:latin typeface="Times New Roman" panose="02020603050405020304" pitchFamily="18" charset="0"/>
                <a:ea typeface="微软雅黑" panose="020B0503020204020204" pitchFamily="34" charset="-122"/>
              </a:rPr>
              <a:t>三峡</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2464192"/>
            <a:ext cx="809244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自非</a:t>
            </a:r>
            <a:r>
              <a:rPr lang="zh-CN" altLang="en-US" sz="2100" dirty="0">
                <a:solidFill>
                  <a:srgbClr val="FF00FF"/>
                </a:solidFill>
                <a:latin typeface="Times New Roman" panose="02020603050405020304" pitchFamily="18" charset="0"/>
                <a:ea typeface="微软雅黑" panose="020B0503020204020204" pitchFamily="34" charset="-122"/>
              </a:rPr>
              <a:t>亭午夜分</a:t>
            </a:r>
            <a:r>
              <a:rPr lang="en-US" altLang="zh-CN" sz="2100" dirty="0">
                <a:solidFill>
                  <a:srgbClr val="E44B42"/>
                </a:solidFill>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亭午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正午夜分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半夜</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不见</a:t>
            </a:r>
            <a:r>
              <a:rPr lang="zh-CN" altLang="en-US" sz="2100" dirty="0">
                <a:solidFill>
                  <a:srgbClr val="FF00FF"/>
                </a:solidFill>
                <a:latin typeface="Times New Roman" panose="02020603050405020304" pitchFamily="18" charset="0"/>
                <a:ea typeface="微软雅黑" panose="020B0503020204020204" pitchFamily="34" charset="-122"/>
              </a:rPr>
              <a:t>曦</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这里指太阳</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至于夏水</a:t>
            </a:r>
            <a:r>
              <a:rPr lang="zh-CN" altLang="en-US" sz="2100" dirty="0">
                <a:solidFill>
                  <a:srgbClr val="FF00FF"/>
                </a:solidFill>
                <a:latin typeface="Times New Roman" panose="02020603050405020304" pitchFamily="18" charset="0"/>
                <a:ea typeface="微软雅黑" panose="020B0503020204020204" pitchFamily="34" charset="-122"/>
              </a:rPr>
              <a:t>襄</a:t>
            </a:r>
            <a:r>
              <a:rPr lang="zh-CN" altLang="en-US" sz="2100" dirty="0">
                <a:latin typeface="Times New Roman" panose="02020603050405020304" pitchFamily="18" charset="0"/>
                <a:ea typeface="微软雅黑" panose="020B0503020204020204" pitchFamily="34" charset="-122"/>
              </a:rPr>
              <a:t>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冲上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沿溯</a:t>
            </a:r>
            <a:r>
              <a:rPr lang="zh-CN" altLang="en-US" sz="2100" dirty="0">
                <a:latin typeface="Times New Roman" panose="02020603050405020304" pitchFamily="18" charset="0"/>
                <a:ea typeface="微软雅黑" panose="020B0503020204020204" pitchFamily="34" charset="-122"/>
              </a:rPr>
              <a:t>阻绝沿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顺流而下溯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逆流而上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不以</a:t>
            </a:r>
            <a:r>
              <a:rPr lang="zh-CN" altLang="en-US" sz="2100" dirty="0">
                <a:solidFill>
                  <a:srgbClr val="FF00FF"/>
                </a:solidFill>
                <a:latin typeface="Times New Roman" panose="02020603050405020304" pitchFamily="18" charset="0"/>
                <a:ea typeface="微软雅黑" panose="020B0503020204020204" pitchFamily="34" charset="-122"/>
              </a:rPr>
              <a:t>疾</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快</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92440"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则</a:t>
            </a:r>
            <a:r>
              <a:rPr lang="zh-CN" altLang="en-US" sz="2100" dirty="0">
                <a:solidFill>
                  <a:srgbClr val="FF00FF"/>
                </a:solidFill>
                <a:latin typeface="Times New Roman" panose="02020603050405020304" pitchFamily="18" charset="0"/>
                <a:ea typeface="微软雅黑" panose="020B0503020204020204" pitchFamily="34" charset="-122"/>
              </a:rPr>
              <a:t>素</a:t>
            </a:r>
            <a:r>
              <a:rPr lang="zh-CN" altLang="en-US" sz="2100" dirty="0">
                <a:latin typeface="Times New Roman" panose="02020603050405020304" pitchFamily="18" charset="0"/>
                <a:ea typeface="微软雅黑" panose="020B0503020204020204" pitchFamily="34" charset="-122"/>
              </a:rPr>
              <a:t>湍绿潭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白色</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属引</a:t>
            </a:r>
            <a:r>
              <a:rPr lang="zh-CN" altLang="en-US" sz="2100" dirty="0">
                <a:latin typeface="Times New Roman" panose="02020603050405020304" pitchFamily="18" charset="0"/>
                <a:ea typeface="微软雅黑" panose="020B0503020204020204" pitchFamily="34" charset="-122"/>
              </a:rPr>
              <a:t>凄异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接连不断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空谷传</a:t>
            </a:r>
            <a:r>
              <a:rPr lang="zh-CN" altLang="en-US" sz="2100" dirty="0">
                <a:solidFill>
                  <a:srgbClr val="FF00FF"/>
                </a:solidFill>
                <a:latin typeface="Times New Roman" panose="02020603050405020304" pitchFamily="18" charset="0"/>
                <a:ea typeface="微软雅黑" panose="020B0503020204020204" pitchFamily="34" charset="-122"/>
              </a:rPr>
              <a:t>响</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哀转</a:t>
            </a:r>
            <a:r>
              <a:rPr lang="zh-CN" altLang="en-US" sz="2100" dirty="0">
                <a:latin typeface="Times New Roman" panose="02020603050405020304" pitchFamily="18" charset="0"/>
                <a:ea typeface="微软雅黑" panose="020B0503020204020204" pitchFamily="34" charset="-122"/>
              </a:rPr>
              <a:t>久绝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声音悲凉婉转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略无</a:t>
            </a:r>
            <a:r>
              <a:rPr lang="zh-CN" altLang="en-US" sz="2100" dirty="0">
                <a:solidFill>
                  <a:srgbClr val="FF00FF"/>
                </a:solidFill>
                <a:latin typeface="Times New Roman" panose="02020603050405020304" pitchFamily="18" charset="0"/>
                <a:ea typeface="微软雅黑" panose="020B0503020204020204" pitchFamily="34" charset="-122"/>
              </a:rPr>
              <a:t>阙</a:t>
            </a:r>
            <a:r>
              <a:rPr lang="zh-CN" altLang="en-US" sz="2100" dirty="0">
                <a:latin typeface="Times New Roman" panose="02020603050405020304" pitchFamily="18" charset="0"/>
                <a:ea typeface="微软雅黑" panose="020B0503020204020204" pitchFamily="34" charset="-122"/>
              </a:rPr>
              <a:t>处：</a:t>
            </a:r>
            <a:r>
              <a:rPr lang="zh-CN" altLang="en-US" sz="2100" u="sng" dirty="0">
                <a:latin typeface="Times New Roman" panose="02020603050405020304" pitchFamily="18" charset="0"/>
                <a:ea typeface="微软雅黑" panose="020B0503020204020204" pitchFamily="34" charset="-122"/>
              </a:rPr>
              <a:t>“阙”</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“缺”</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空隙、缺口</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41544</Words>
  <Application>WPS 演示</Application>
  <PresentationFormat>在屏幕上显示</PresentationFormat>
  <Paragraphs>2876</Paragraphs>
  <Slides>330</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330</vt:i4>
      </vt:variant>
    </vt:vector>
  </HeadingPairs>
  <TitlesOfParts>
    <vt:vector size="337"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