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audio1.bin" ContentType="audio/unknown"/>
  <Override PartName="/ppt/media/audio2.bin" ContentType="audio/unknown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83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06CEBC-5145-0C4F-9C77-1412EF80AF02}" type="datetimeFigureOut">
              <a:rPr lang="en-US" smtClean="0"/>
              <a:t>11-9-20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B7E4D-F52B-8142-9B32-2EF8357DB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585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A7A733-DA2F-4999-8E32-54115CD3DBBB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EFB41F-28B5-4395-80EC-C5152FC13513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832F2-E651-4D37-A2A8-9F31CCFC66B7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及垂直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标题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及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片段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对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带提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带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
</a:t>
            </a:r>
            <a:r>
              <a:rPr lang="zh-CN" altLang="en-US" smtClean="0"/>
              <a:t>第二等级
第三等级
第四等级
第五等级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11-9-20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2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5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14388" y="1339850"/>
            <a:ext cx="74295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水调歌头</a:t>
            </a:r>
            <a:r>
              <a:rPr lang="en-US" altLang="zh-CN" dirty="0" smtClean="0"/>
              <a:t>》</a:t>
            </a:r>
            <a:r>
              <a:rPr lang="zh-CN" altLang="zh-CN" dirty="0" smtClean="0"/>
              <a:t>——</a:t>
            </a:r>
            <a:r>
              <a:rPr lang="zh-CN" altLang="en-US" dirty="0"/>
              <a:t>明月几时有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sz="28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15788" y="3133581"/>
            <a:ext cx="5248275" cy="1109663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b="1" i="1" dirty="0" smtClean="0"/>
              <a:t>彭健</a:t>
            </a:r>
            <a:endParaRPr lang="en-US" altLang="zh-CN" b="1" i="1" dirty="0" smtClean="0"/>
          </a:p>
          <a:p>
            <a:pPr>
              <a:spcBef>
                <a:spcPct val="0"/>
              </a:spcBef>
            </a:pPr>
            <a:r>
              <a:rPr lang="en-US" b="1" i="1" dirty="0" smtClean="0"/>
              <a:t>九月十四日, </a:t>
            </a:r>
            <a:r>
              <a:rPr lang="zh-CN" altLang="en-US" b="1" i="1" dirty="0" smtClean="0"/>
              <a:t>二零一一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6569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281"/>
    </mc:Choice>
    <mc:Fallback xmlns="">
      <p:transition xmlns:p14="http://schemas.microsoft.com/office/powerpoint/2010/main" spd="slow" advTm="30281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WordArt 2"/>
          <p:cNvSpPr>
            <a:spLocks noChangeArrowheads="1" noChangeShapeType="1"/>
          </p:cNvSpPr>
          <p:nvPr/>
        </p:nvSpPr>
        <p:spPr bwMode="auto">
          <a:xfrm rot="5400000">
            <a:off x="4762500" y="1790700"/>
            <a:ext cx="2438400" cy="3429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wordArtVert" wrap="none" fromWordArt="1">
            <a:prstTxWarp prst="textWave4">
              <a:avLst>
                <a:gd name="adj1" fmla="val 13005"/>
                <a:gd name="adj2" fmla="val -56"/>
              </a:avLst>
            </a:prstTxWarp>
          </a:bodyPr>
          <a:lstStyle/>
          <a:p>
            <a:pPr algn="ctr" fontAlgn="auto"/>
            <a:r>
              <a:rPr lang="en-US" sz="6600" kern="10" dirty="0">
                <a:solidFill>
                  <a:srgbClr val="CC0000"/>
                </a:solidFill>
                <a:effectLst>
                  <a:outerShdw blurRad="63500" dist="99190" dir="7788334" algn="ctr" rotWithShape="0">
                    <a:srgbClr val="000080">
                      <a:alpha val="74998"/>
                    </a:srgbClr>
                  </a:outerShdw>
                </a:effectLst>
                <a:latin typeface="宋体"/>
                <a:ea typeface="宋体"/>
                <a:cs typeface="宋体"/>
              </a:rPr>
              <a:t>月</a:t>
            </a:r>
          </a:p>
        </p:txBody>
      </p:sp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1409210" y="544349"/>
            <a:ext cx="751205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7200" b="1" dirty="0">
                <a:solidFill>
                  <a:schemeClr val="tx2"/>
                </a:solidFill>
                <a:latin typeface="Times New Roman" charset="0"/>
                <a:ea typeface="华文新魏" charset="0"/>
                <a:cs typeface="华文新魏" charset="0"/>
              </a:rPr>
              <a:t>上阕：温暖在人间</a:t>
            </a:r>
            <a:endParaRPr kumimoji="1" lang="en-US" altLang="zh-CN" sz="7200" b="1" dirty="0">
              <a:solidFill>
                <a:schemeClr val="tx2"/>
              </a:solidFill>
              <a:latin typeface="Times New Roman" charset="0"/>
              <a:ea typeface="华文新魏" charset="0"/>
              <a:cs typeface="华文新魏" charset="0"/>
            </a:endParaRP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1756501" y="2198852"/>
            <a:ext cx="23764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charset="0"/>
              <a:buChar char="Ø"/>
            </a:pPr>
            <a:r>
              <a:rPr kumimoji="1" lang="zh-CN" altLang="en-US" sz="3600" dirty="0">
                <a:effectLst>
                  <a:outerShdw blurRad="38100" dist="38100" dir="2700000" algn="tl">
                    <a:srgbClr val="DDDDDD"/>
                  </a:outerShdw>
                </a:effectLst>
                <a:latin typeface="楷体_GB2312" charset="0"/>
                <a:ea typeface="楷体_GB2312" charset="0"/>
                <a:cs typeface="楷体_GB2312" charset="0"/>
              </a:rPr>
              <a:t>把酒问天</a:t>
            </a:r>
            <a:endParaRPr kumimoji="1" lang="en-US" altLang="zh-CN" sz="3600" dirty="0">
              <a:effectLst>
                <a:outerShdw blurRad="38100" dist="38100" dir="2700000" algn="tl">
                  <a:srgbClr val="DDDDDD"/>
                </a:outerShdw>
              </a:effectLst>
              <a:latin typeface="楷体_GB2312" charset="0"/>
              <a:ea typeface="楷体_GB2312" charset="0"/>
              <a:cs typeface="楷体_GB2312" charset="0"/>
            </a:endParaRPr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1756500" y="2819400"/>
            <a:ext cx="2286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charset="0"/>
              <a:buChar char="Ø"/>
            </a:pPr>
            <a:r>
              <a:rPr kumimoji="1" lang="zh-CN" altLang="en-US" sz="3600" dirty="0">
                <a:effectLst>
                  <a:outerShdw blurRad="38100" dist="38100" dir="2700000" algn="tl">
                    <a:srgbClr val="DDDDDD"/>
                  </a:outerShdw>
                </a:effectLst>
                <a:latin typeface="楷体_GB2312" charset="0"/>
                <a:ea typeface="楷体_GB2312" charset="0"/>
                <a:cs typeface="楷体_GB2312" charset="0"/>
              </a:rPr>
              <a:t>悬想天宇</a:t>
            </a:r>
            <a:endParaRPr kumimoji="1" lang="en-US" altLang="zh-CN" sz="3600" dirty="0">
              <a:effectLst>
                <a:outerShdw blurRad="38100" dist="38100" dir="2700000" algn="tl">
                  <a:srgbClr val="DDDDDD"/>
                </a:outerShdw>
              </a:effectLst>
              <a:latin typeface="楷体_GB2312" charset="0"/>
              <a:ea typeface="楷体_GB2312" charset="0"/>
              <a:cs typeface="楷体_GB2312" charset="0"/>
            </a:endParaRP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1723657" y="3996569"/>
            <a:ext cx="2286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charset="0"/>
              <a:buChar char="Ø"/>
            </a:pPr>
            <a:r>
              <a:rPr kumimoji="1" lang="zh-CN" altLang="en-US" sz="3600" dirty="0">
                <a:effectLst>
                  <a:outerShdw blurRad="38100" dist="38100" dir="2700000" algn="tl">
                    <a:srgbClr val="DDDDDD"/>
                  </a:outerShdw>
                </a:effectLst>
                <a:latin typeface="楷体_GB2312" charset="0"/>
                <a:ea typeface="楷体_GB2312" charset="0"/>
                <a:cs typeface="楷体_GB2312" charset="0"/>
              </a:rPr>
              <a:t>留恋人间</a:t>
            </a:r>
            <a:endParaRPr kumimoji="1" lang="en-US" altLang="zh-CN" sz="3600" dirty="0">
              <a:effectLst>
                <a:outerShdw blurRad="38100" dist="38100" dir="2700000" algn="tl">
                  <a:srgbClr val="DDDDDD"/>
                </a:outerShdw>
              </a:effectLst>
              <a:latin typeface="楷体_GB2312" charset="0"/>
              <a:ea typeface="楷体_GB2312" charset="0"/>
              <a:cs typeface="楷体_GB23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663702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nimBg="1" autoUpdateAnimBg="0"/>
      <p:bldP spid="91139" grpId="0" autoUpdateAnimBg="0"/>
      <p:bldP spid="91140" grpId="0" autoUpdateAnimBg="0"/>
      <p:bldP spid="91141" grpId="0" autoUpdateAnimBg="0"/>
      <p:bldP spid="9114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914400" y="533400"/>
            <a:ext cx="803296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7200" b="1" dirty="0" smtClean="0">
                <a:solidFill>
                  <a:schemeClr val="tx2"/>
                </a:solidFill>
                <a:latin typeface="Times New Roman" charset="0"/>
                <a:ea typeface="华文新魏" charset="0"/>
                <a:cs typeface="华文新魏" charset="0"/>
              </a:rPr>
              <a:t>  </a:t>
            </a:r>
            <a:r>
              <a:rPr kumimoji="1" lang="zh-CN" altLang="en-US" sz="7200" b="1" dirty="0" smtClean="0">
                <a:solidFill>
                  <a:schemeClr val="tx2"/>
                </a:solidFill>
                <a:latin typeface="Times New Roman" charset="0"/>
                <a:ea typeface="华文新魏" charset="0"/>
                <a:cs typeface="华文新魏" charset="0"/>
              </a:rPr>
              <a:t>下</a:t>
            </a:r>
            <a:r>
              <a:rPr kumimoji="1" lang="zh-CN" altLang="en-US" sz="7200" b="1" dirty="0">
                <a:solidFill>
                  <a:schemeClr val="tx2"/>
                </a:solidFill>
                <a:latin typeface="Times New Roman" charset="0"/>
                <a:ea typeface="华文新魏" charset="0"/>
                <a:cs typeface="华文新魏" charset="0"/>
              </a:rPr>
              <a:t>阕：祝福在今夕</a:t>
            </a:r>
            <a:endParaRPr kumimoji="1" lang="en-US" altLang="zh-CN" sz="7200" b="1" dirty="0">
              <a:solidFill>
                <a:schemeClr val="tx2"/>
              </a:solidFill>
              <a:latin typeface="Times New Roman" charset="0"/>
              <a:ea typeface="华文新魏" charset="0"/>
              <a:cs typeface="华文新魏" charset="0"/>
            </a:endParaRPr>
          </a:p>
        </p:txBody>
      </p:sp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1600200" y="2362200"/>
            <a:ext cx="28638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charset="0"/>
              <a:buChar char="Ø"/>
            </a:pPr>
            <a:r>
              <a:rPr kumimoji="1" lang="zh-CN" altLang="en-US" sz="4400" dirty="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方正舒体" charset="0"/>
                <a:ea typeface="方正舒体" charset="0"/>
                <a:cs typeface="方正舒体" charset="0"/>
              </a:rPr>
              <a:t>月照无眠</a:t>
            </a:r>
            <a:endParaRPr kumimoji="1" lang="en-US" altLang="zh-CN" sz="4400" dirty="0">
              <a:solidFill>
                <a:schemeClr val="tx2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方正舒体" charset="0"/>
              <a:ea typeface="方正舒体" charset="0"/>
              <a:cs typeface="方正舒体" charset="0"/>
            </a:endParaRP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1676400" y="2971800"/>
            <a:ext cx="27527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charset="0"/>
              <a:buChar char="Ø"/>
            </a:pPr>
            <a:r>
              <a:rPr kumimoji="1" lang="zh-CN" altLang="en-US" sz="4400" dirty="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方正舒体" charset="0"/>
                <a:ea typeface="方正舒体" charset="0"/>
                <a:cs typeface="方正舒体" charset="0"/>
              </a:rPr>
              <a:t>对月怨问</a:t>
            </a:r>
            <a:endParaRPr kumimoji="1" lang="en-US" altLang="zh-CN" sz="4400" dirty="0">
              <a:solidFill>
                <a:schemeClr val="tx2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方正舒体" charset="0"/>
              <a:ea typeface="方正舒体" charset="0"/>
              <a:cs typeface="方正舒体" charset="0"/>
            </a:endParaRPr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1752600" y="4343400"/>
            <a:ext cx="27527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charset="0"/>
              <a:buChar char="Ø"/>
            </a:pPr>
            <a:r>
              <a:rPr kumimoji="1" lang="zh-CN" altLang="en-US" sz="44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方正舒体" charset="0"/>
                <a:ea typeface="方正舒体" charset="0"/>
                <a:cs typeface="方正舒体" charset="0"/>
              </a:rPr>
              <a:t>月下祈祷</a:t>
            </a:r>
            <a:endParaRPr kumimoji="1" lang="en-US" altLang="zh-CN" sz="4400">
              <a:solidFill>
                <a:schemeClr val="tx2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方正舒体" charset="0"/>
              <a:ea typeface="方正舒体" charset="0"/>
              <a:cs typeface="方正舒体" charset="0"/>
            </a:endParaRPr>
          </a:p>
        </p:txBody>
      </p:sp>
      <p:sp>
        <p:nvSpPr>
          <p:cNvPr id="92166" name="WordArt 6"/>
          <p:cNvSpPr>
            <a:spLocks noChangeArrowheads="1" noChangeShapeType="1" noTextEdit="1"/>
          </p:cNvSpPr>
          <p:nvPr/>
        </p:nvSpPr>
        <p:spPr bwMode="auto">
          <a:xfrm rot="5400000">
            <a:off x="5187950" y="3041650"/>
            <a:ext cx="2333625" cy="20415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wordArtVert" wrap="none" fromWordArt="1">
            <a:prstTxWarp prst="textWave4">
              <a:avLst>
                <a:gd name="adj1" fmla="val 9329"/>
                <a:gd name="adj2" fmla="val -10000"/>
              </a:avLst>
            </a:prstTxWarp>
          </a:bodyPr>
          <a:lstStyle/>
          <a:p>
            <a:pPr algn="ctr" fontAlgn="auto"/>
            <a:r>
              <a:rPr lang="en-US" sz="9600" kern="10" dirty="0">
                <a:solidFill>
                  <a:srgbClr val="CC0000"/>
                </a:solidFill>
                <a:effectLst>
                  <a:outerShdw blurRad="63500" dist="107763" dir="8100000" algn="ctr" rotWithShape="0">
                    <a:srgbClr val="000080">
                      <a:alpha val="74998"/>
                    </a:srgbClr>
                  </a:outerShdw>
                </a:effectLst>
                <a:latin typeface="宋体"/>
                <a:ea typeface="宋体"/>
                <a:cs typeface="宋体"/>
              </a:rPr>
              <a:t>人</a:t>
            </a:r>
          </a:p>
        </p:txBody>
      </p:sp>
      <p:sp>
        <p:nvSpPr>
          <p:cNvPr id="92167" name="Rectangle 7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880205" y="326698"/>
            <a:ext cx="7010400" cy="838200"/>
          </a:xfrm>
        </p:spPr>
        <p:txBody>
          <a:bodyPr/>
          <a:lstStyle/>
          <a:p>
            <a:r>
              <a:rPr lang="en-US" altLang="zh-CN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7625048"/>
      </p:ext>
    </p:extLst>
  </p:cSld>
  <p:clrMapOvr>
    <a:masterClrMapping/>
  </p:clrMapOvr>
  <p:transition xmlns:p14="http://schemas.microsoft.com/office/powerpoint/2010/main">
    <p:cover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autoUpdateAnimBg="0"/>
      <p:bldP spid="92163" grpId="0" autoUpdateAnimBg="0"/>
      <p:bldP spid="92164" grpId="0" autoUpdateAnimBg="0"/>
      <p:bldP spid="92165" grpId="0" autoUpdateAnimBg="0"/>
      <p:bldP spid="9216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5" descr="GIF000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019800"/>
            <a:ext cx="1066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0" y="2203992"/>
            <a:ext cx="7848600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 smtClean="0"/>
              <a:t>                              </a:t>
            </a:r>
            <a:r>
              <a:rPr lang="zh-CN" altLang="en-US" sz="2400" dirty="0" smtClean="0"/>
              <a:t>点</a:t>
            </a:r>
            <a:r>
              <a:rPr lang="zh-CN" altLang="en-US" sz="2400" dirty="0"/>
              <a:t>明饮酒赏月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pPr>
              <a:defRPr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             </a:t>
            </a:r>
            <a:r>
              <a:rPr lang="zh-CN" altLang="en-US" sz="2400" dirty="0" smtClean="0"/>
              <a:t>这</a:t>
            </a:r>
            <a:r>
              <a:rPr lang="zh-CN" altLang="en-US" sz="2400" dirty="0"/>
              <a:t>两句化用唐代诗仙李白</a:t>
            </a:r>
            <a:r>
              <a:rPr lang="en-US" altLang="zh-CN" sz="2400" dirty="0">
                <a:hlinkClick r:id="rId3" action="ppaction://hlinksldjump"/>
              </a:rPr>
              <a:t>《</a:t>
            </a:r>
            <a:r>
              <a:rPr lang="zh-CN" altLang="en-US" sz="2400" dirty="0">
                <a:hlinkClick r:id="rId3" action="ppaction://hlinksldjump"/>
              </a:rPr>
              <a:t>把酒问月</a:t>
            </a:r>
            <a:r>
              <a:rPr lang="en-US" altLang="zh-CN" sz="2400" dirty="0">
                <a:hlinkClick r:id="rId3" action="ppaction://hlinksldjump"/>
              </a:rPr>
              <a:t>》</a:t>
            </a:r>
            <a:endParaRPr lang="en-US" altLang="zh-CN" sz="2400" dirty="0"/>
          </a:p>
          <a:p>
            <a:pPr>
              <a:defRPr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           </a:t>
            </a:r>
            <a:r>
              <a:rPr lang="zh-CN" altLang="en-US" sz="2400" dirty="0" smtClean="0"/>
              <a:t>“</a:t>
            </a:r>
            <a:r>
              <a:rPr lang="zh-CN" altLang="en-US" sz="2400" dirty="0"/>
              <a:t>青天有月来几时，我今停杯一问之”。</a:t>
            </a:r>
            <a:endParaRPr lang="en-US" altLang="zh-CN" sz="2400" dirty="0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865016" y="1251970"/>
            <a:ext cx="5787371" cy="34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/>
              <a:t>明月是从什</a:t>
            </a:r>
            <a:r>
              <a:rPr lang="zh-CN" altLang="en-US" sz="2000" dirty="0" smtClean="0"/>
              <a:t>么时候</a:t>
            </a:r>
            <a:r>
              <a:rPr lang="zh-CN" altLang="en-US" sz="2000" dirty="0"/>
              <a:t>开始有的</a:t>
            </a:r>
            <a:r>
              <a:rPr lang="zh-CN" altLang="en-US" sz="2000" dirty="0" smtClean="0"/>
              <a:t>？拿</a:t>
            </a:r>
            <a:r>
              <a:rPr lang="zh-CN" altLang="en-US" sz="2000" dirty="0"/>
              <a:t>着酒杯问讯青天。</a:t>
            </a:r>
            <a:endParaRPr lang="en-US" altLang="zh-CN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1773515" y="372256"/>
            <a:ext cx="4560864" cy="502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明月几时有，把酒问青天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8033469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utoUpdateAnimBg="0"/>
      <p:bldP spid="819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1658838" y="4450682"/>
            <a:ext cx="76962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/>
              <a:t>表面上好象是赞美月夜，也有当今朝廷上情况不知怎样的含义。</a:t>
            </a:r>
            <a:r>
              <a:rPr lang="en-US" altLang="zh-CN" dirty="0"/>
              <a:t> 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2033097" y="303036"/>
            <a:ext cx="415498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defRPr/>
            </a:pPr>
            <a:r>
              <a:rPr lang="en-US" altLang="zh-CN" dirty="0"/>
              <a:t>         </a:t>
            </a:r>
            <a:r>
              <a:rPr lang="zh-CN" altLang="en-US" dirty="0"/>
              <a:t>不知天上宫阙，今夕是何年</a:t>
            </a:r>
            <a:r>
              <a:rPr lang="en-US" altLang="zh-CN" dirty="0"/>
              <a:t> 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3224908" y="686681"/>
            <a:ext cx="637097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defRPr/>
            </a:pPr>
            <a:r>
              <a:rPr lang="zh-CN" altLang="en-US" dirty="0"/>
              <a:t>不知道在天上月宫里，今晚是一个什么日子？</a:t>
            </a:r>
            <a:endParaRPr lang="en-US" altLang="zh-CN" dirty="0"/>
          </a:p>
        </p:txBody>
      </p:sp>
      <p:pic>
        <p:nvPicPr>
          <p:cNvPr id="19462" name="Picture 10" descr="GIF000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1722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5263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utoUpdateAnimBg="0"/>
      <p:bldP spid="4404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752600" y="1395413"/>
            <a:ext cx="6735763" cy="4572000"/>
          </a:xfrm>
        </p:spPr>
        <p:txBody>
          <a:bodyPr/>
          <a:lstStyle/>
          <a:p>
            <a:pPr marL="0" indent="0">
              <a:buNone/>
            </a:pP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图片 1" descr="200708261231149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618" y="1368587"/>
            <a:ext cx="6732787" cy="474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0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437"/>
    </mc:Choice>
    <mc:Fallback xmlns="">
      <p:transition xmlns:p14="http://schemas.microsoft.com/office/powerpoint/2010/main" spd="slow" advTm="29437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1980116" y="736940"/>
            <a:ext cx="5070152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dirty="0"/>
              <a:t>"</a:t>
            </a:r>
            <a:r>
              <a:rPr lang="zh-CN" altLang="en-US" dirty="0"/>
              <a:t>我欲乘风归去，又恐琼楼玉宇，高处不胜寒</a:t>
            </a:r>
            <a:r>
              <a:rPr lang="en-US" altLang="zh-CN" dirty="0"/>
              <a:t>"</a:t>
            </a:r>
            <a:r>
              <a:rPr lang="zh-CN" altLang="en-US" dirty="0"/>
              <a:t>　</a:t>
            </a:r>
            <a:endParaRPr lang="en-US" altLang="zh-CN" dirty="0"/>
          </a:p>
        </p:txBody>
      </p:sp>
      <p:pic>
        <p:nvPicPr>
          <p:cNvPr id="20485" name="Picture 18" descr="GIF000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1722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2078750" y="1769570"/>
            <a:ext cx="6613662" cy="87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/>
              <a:t>明写月宫的高寒，暗示月光的皎洁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把</a:t>
            </a:r>
            <a:r>
              <a:rPr lang="zh-CN" altLang="en-US" dirty="0"/>
              <a:t>那种既向往天上又留恋人间的矛盾心理含蓄地写了出来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也</a:t>
            </a:r>
            <a:r>
              <a:rPr lang="zh-CN" altLang="en-US" dirty="0"/>
              <a:t>指政治遭遇，想回到朝廷中去，但是又怕党争激烈，难以容身。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279887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044605" y="2590359"/>
            <a:ext cx="4114800" cy="143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/>
              <a:t> </a:t>
            </a:r>
            <a:r>
              <a:rPr lang="zh-CN" altLang="en-US" dirty="0"/>
              <a:t>这首词从幻想上天写起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写</a:t>
            </a:r>
            <a:r>
              <a:rPr lang="zh-CN" altLang="en-US" dirty="0"/>
              <a:t>到这里又回到热爱人间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感</a:t>
            </a:r>
            <a:r>
              <a:rPr lang="zh-CN" altLang="en-US" dirty="0"/>
              <a:t>情上来了。表明作者在出世</a:t>
            </a:r>
            <a:r>
              <a:rPr lang="zh-CN" altLang="en-US" dirty="0" smtClean="0"/>
              <a:t>和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入</a:t>
            </a:r>
            <a:r>
              <a:rPr lang="zh-CN" altLang="en-US" dirty="0"/>
              <a:t>世的矛盾中，他终于让入</a:t>
            </a:r>
            <a:r>
              <a:rPr lang="zh-CN" altLang="en-US" dirty="0" smtClean="0"/>
              <a:t>世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的</a:t>
            </a:r>
            <a:r>
              <a:rPr lang="zh-CN" altLang="en-US" dirty="0"/>
              <a:t>思想战胜了。</a:t>
            </a:r>
            <a:endParaRPr lang="en-US" altLang="zh-CN" dirty="0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8039496" y="892420"/>
            <a:ext cx="492443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defRPr/>
            </a:pPr>
            <a:r>
              <a:rPr lang="zh-CN" altLang="en-US" sz="2400" dirty="0"/>
              <a:t>起舞弄清影，何似在人间</a:t>
            </a:r>
            <a:endParaRPr lang="en-US" altLang="zh-CN" sz="2400" dirty="0"/>
          </a:p>
        </p:txBody>
      </p:sp>
      <p:pic>
        <p:nvPicPr>
          <p:cNvPr id="21509" name="Picture 8" descr="GIF004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763" y="6324600"/>
            <a:ext cx="75723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2013062" y="653394"/>
            <a:ext cx="4495800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/>
              <a:t>与其飞往高寒的月宫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还</a:t>
            </a:r>
            <a:r>
              <a:rPr lang="zh-CN" altLang="en-US" dirty="0"/>
              <a:t>不如留在人间趁着月光起舞呢！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6779970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utoUpdateAnimBg="0"/>
      <p:bldP spid="2561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391" y="0"/>
            <a:ext cx="41656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4876800" y="914400"/>
            <a:ext cx="35052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/>
              <a:t>指月亮的移动，暗示夜已经深沉。</a:t>
            </a:r>
            <a:endParaRPr lang="en-US" altLang="zh-CN" dirty="0"/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8595856" y="269878"/>
            <a:ext cx="415498" cy="26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defRPr/>
            </a:pPr>
            <a:r>
              <a:rPr lang="zh-CN" altLang="en-US" dirty="0"/>
              <a:t>转朱阁，低绮户，照无眠</a:t>
            </a:r>
            <a:endParaRPr kumimoji="1" lang="en-US" altLang="zh-CN" sz="3600" dirty="0">
              <a:solidFill>
                <a:srgbClr val="333399"/>
              </a:solidFill>
              <a:latin typeface="Times New Roman" charset="0"/>
              <a:ea typeface="华文新魏" charset="0"/>
              <a:cs typeface="华文新魏" charset="0"/>
            </a:endParaRPr>
          </a:p>
        </p:txBody>
      </p:sp>
      <p:pic>
        <p:nvPicPr>
          <p:cNvPr id="22533" name="Picture 7" descr="GIF000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63246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4876800" y="2438400"/>
            <a:ext cx="3810000" cy="54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/>
              <a:t>“无眠”是泛指那些因为不能和亲人团圆而感到忧伤，以致不能入睡的人。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744685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4419600" y="457200"/>
            <a:ext cx="4724400" cy="132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/>
              <a:t>      </a:t>
            </a:r>
            <a:r>
              <a:rPr lang="zh-CN" altLang="en-US" dirty="0"/>
              <a:t>“不应有恨”两句是用反诘的语气、埋怨的口吻向月亮发问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埋</a:t>
            </a:r>
            <a:r>
              <a:rPr lang="zh-CN" altLang="en-US" dirty="0"/>
              <a:t>怨明月故意与人为难，给人增添忧愁，却又含蓄地表达了对于不幸的离人们的同情。</a:t>
            </a:r>
            <a:endParaRPr lang="en-US" altLang="zh-CN" dirty="0"/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2185496" y="392830"/>
            <a:ext cx="974626" cy="3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defRPr/>
            </a:pPr>
            <a:r>
              <a:rPr lang="en-US" altLang="zh-CN" sz="2800" dirty="0"/>
              <a:t>        </a:t>
            </a:r>
            <a:r>
              <a:rPr lang="zh-CN" altLang="en-US" sz="2800" dirty="0"/>
              <a:t>不应有</a:t>
            </a:r>
            <a:r>
              <a:rPr lang="zh-CN" altLang="en-US" sz="2800" dirty="0" smtClean="0"/>
              <a:t>恨</a:t>
            </a:r>
            <a:endParaRPr lang="en-US" altLang="zh-CN" sz="2800" dirty="0" smtClean="0"/>
          </a:p>
          <a:p>
            <a:pPr>
              <a:defRPr/>
            </a:pPr>
            <a:r>
              <a:rPr lang="zh-CN" altLang="en-US" sz="2800" dirty="0" smtClean="0"/>
              <a:t>，</a:t>
            </a:r>
            <a:r>
              <a:rPr lang="zh-CN" altLang="en-US" sz="2800" dirty="0"/>
              <a:t>何事长向别时圆</a:t>
            </a:r>
            <a:endParaRPr lang="en-US" altLang="zh-CN" sz="2800" dirty="0"/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4486791" y="2320534"/>
            <a:ext cx="4038600" cy="54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/>
              <a:t>月儿呀，你该不会有什么恨和怨，为什么总是在人们分离的时候格外圆呢？</a:t>
            </a:r>
            <a:endParaRPr lang="en-US" altLang="zh-CN" dirty="0"/>
          </a:p>
        </p:txBody>
      </p:sp>
      <p:pic>
        <p:nvPicPr>
          <p:cNvPr id="23558" name="Picture 9" descr="GIF000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1722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9326160"/>
      </p:ext>
    </p:extLst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utoUpdateAnimBg="0"/>
      <p:bldP spid="4608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4144176" y="1880973"/>
            <a:ext cx="4114800" cy="98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/>
              <a:t>这句意思是人世间的悲伤分离、欢喜聚合是自古常有的事，就如月亮也总是有圆有缺，想要使人永远团聚，月亮永远是圆的，这是自古以来都很难的事情。</a:t>
            </a:r>
            <a:endParaRPr lang="en-US" altLang="zh-CN" dirty="0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222107" y="115585"/>
            <a:ext cx="415498" cy="549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ctr">
              <a:defRPr/>
            </a:pPr>
            <a:r>
              <a:rPr lang="zh-CN" altLang="en-US" dirty="0"/>
              <a:t>人有悲欢离合，月有阴晴圆缺，此事古难全。</a:t>
            </a:r>
            <a:endParaRPr lang="en-US" altLang="zh-CN" dirty="0"/>
          </a:p>
        </p:txBody>
      </p:sp>
      <p:pic>
        <p:nvPicPr>
          <p:cNvPr id="24581" name="Picture 11" descr="GIF000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1722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4122281" y="3434216"/>
            <a:ext cx="4419600" cy="173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200" b="1" dirty="0">
                <a:solidFill>
                  <a:schemeClr val="bg1"/>
                </a:solidFill>
                <a:latin typeface="Times New Roman" charset="0"/>
                <a:ea typeface="楷体_GB2312" charset="0"/>
                <a:cs typeface="楷体_GB2312" charset="0"/>
              </a:rPr>
              <a:t>这句话富含人生哲理，表现了作者对自己不顺境遇的</a:t>
            </a:r>
            <a:r>
              <a:rPr lang="zh-CN" altLang="en-US" sz="3600" dirty="0"/>
              <a:t>释怀</a:t>
            </a:r>
            <a:r>
              <a:rPr kumimoji="1" lang="zh-CN" altLang="en-US" sz="3200" b="1" dirty="0">
                <a:solidFill>
                  <a:schemeClr val="bg1"/>
                </a:solidFill>
                <a:latin typeface="Times New Roman" charset="0"/>
                <a:ea typeface="楷体_GB2312" charset="0"/>
                <a:cs typeface="楷体_GB2312" charset="0"/>
              </a:rPr>
              <a:t>，超然解脱的心境。</a:t>
            </a:r>
            <a:endParaRPr kumimoji="1" lang="en-US" altLang="zh-CN" sz="3200" b="1" dirty="0">
              <a:solidFill>
                <a:schemeClr val="bg1"/>
              </a:solidFill>
              <a:latin typeface="Times New Roman" charset="0"/>
              <a:ea typeface="楷体_GB2312" charset="0"/>
              <a:cs typeface="楷体_GB23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4578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autoUpdateAnimBg="0"/>
      <p:bldP spid="1742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东坡肉</a:t>
            </a:r>
            <a:endParaRPr lang="en-US" dirty="0"/>
          </a:p>
        </p:txBody>
      </p:sp>
      <p:pic>
        <p:nvPicPr>
          <p:cNvPr id="4" name="Content Placeholder 3" descr="2334006_125334075_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15" b="10815"/>
          <a:stretch>
            <a:fillRect/>
          </a:stretch>
        </p:blipFill>
        <p:spPr>
          <a:xfrm>
            <a:off x="1741654" y="1329722"/>
            <a:ext cx="7005495" cy="4568800"/>
          </a:xfrm>
        </p:spPr>
      </p:pic>
    </p:spTree>
    <p:extLst>
      <p:ext uri="{BB962C8B-B14F-4D97-AF65-F5344CB8AC3E}">
        <p14:creationId xmlns:p14="http://schemas.microsoft.com/office/powerpoint/2010/main" val="265663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653661" y="2733499"/>
            <a:ext cx="7490339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dirty="0"/>
              <a:t>    </a:t>
            </a:r>
            <a:r>
              <a:rPr lang="zh-CN" altLang="en-US" dirty="0"/>
              <a:t>这一句是苏轼对一切经受着离别之苦的人表示的美好的祝愿。</a:t>
            </a:r>
            <a:endParaRPr lang="en-US" altLang="zh-CN" dirty="0"/>
          </a:p>
          <a:p>
            <a:pPr>
              <a:defRPr/>
            </a:pPr>
            <a:r>
              <a:rPr lang="en-US" altLang="zh-CN" dirty="0"/>
              <a:t>    </a:t>
            </a:r>
            <a:r>
              <a:rPr lang="zh-CN" altLang="en-US" dirty="0"/>
              <a:t>表现了东坡不计个人得失，祝愿天下人的旷达胸襟，是点明主旨的句子。</a:t>
            </a:r>
            <a:r>
              <a:rPr lang="en-US" altLang="zh-CN" dirty="0"/>
              <a:t>    </a:t>
            </a:r>
          </a:p>
        </p:txBody>
      </p:sp>
      <p:pic>
        <p:nvPicPr>
          <p:cNvPr id="25604" name="Picture 9" descr="GIF000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1722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5486400" y="228600"/>
            <a:ext cx="3657600" cy="137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/>
              <a:t>既然人间的离别是难免的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那</a:t>
            </a:r>
            <a:r>
              <a:rPr lang="zh-CN" altLang="en-US" dirty="0"/>
              <a:t>么只要亲人长久健在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即</a:t>
            </a:r>
            <a:r>
              <a:rPr lang="zh-CN" altLang="en-US" dirty="0"/>
              <a:t>使远隔千里也可以通过普照世界的明月把两地联系起来</a:t>
            </a:r>
            <a:r>
              <a:rPr lang="zh-CN" altLang="en-US" dirty="0" smtClean="0"/>
              <a:t>，、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把</a:t>
            </a:r>
            <a:r>
              <a:rPr lang="zh-CN" altLang="en-US" dirty="0"/>
              <a:t>彼此的心沟通在一起。</a:t>
            </a:r>
            <a:endParaRPr lang="en-US" altLang="zh-CN" dirty="0"/>
          </a:p>
        </p:txBody>
      </p:sp>
      <p:sp>
        <p:nvSpPr>
          <p:cNvPr id="2" name="TextBox 1"/>
          <p:cNvSpPr txBox="1"/>
          <p:nvPr/>
        </p:nvSpPr>
        <p:spPr>
          <a:xfrm>
            <a:off x="1685932" y="514590"/>
            <a:ext cx="2339102" cy="882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但愿人长久，</a:t>
            </a:r>
            <a:endParaRPr lang="en-US" altLang="zh-CN" sz="2800" dirty="0" smtClean="0"/>
          </a:p>
          <a:p>
            <a:r>
              <a:rPr lang="zh-CN" altLang="en-US" sz="2800" dirty="0" smtClean="0"/>
              <a:t>千里共婵娟！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297097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utoUpdateAnimBg="0"/>
      <p:bldP spid="1332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462647" y="642887"/>
            <a:ext cx="749935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 smtClean="0"/>
              <a:t> 1</a:t>
            </a:r>
            <a:r>
              <a:rPr lang="zh-CN" altLang="en-US" dirty="0"/>
              <a:t>、“但愿人长久，千里共婵娟。”一句中“婵娟”借指什么？</a:t>
            </a:r>
            <a:endParaRPr lang="en-US" altLang="zh-CN" dirty="0"/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2895600" y="1143000"/>
            <a:ext cx="17526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/>
              <a:t>明月</a:t>
            </a:r>
            <a:endParaRPr lang="en-US" altLang="zh-CN"/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1564126" y="1740769"/>
            <a:ext cx="254382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/>
              <a:t>2</a:t>
            </a:r>
            <a:r>
              <a:rPr lang="zh-CN" altLang="en-US" dirty="0"/>
              <a:t>、词中哪一句是问天？</a:t>
            </a:r>
            <a:endParaRPr lang="en-US" altLang="zh-CN" dirty="0"/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2581788" y="2514600"/>
            <a:ext cx="287711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/>
              <a:t>明月几时有？把酒问青天。</a:t>
            </a:r>
            <a:endParaRPr lang="en-US" altLang="zh-CN" dirty="0"/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1450019" y="3176588"/>
            <a:ext cx="2672088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 smtClean="0"/>
              <a:t>  3</a:t>
            </a:r>
            <a:r>
              <a:rPr lang="zh-CN" altLang="en-US" dirty="0"/>
              <a:t>、词中哪一句是问月？</a:t>
            </a:r>
            <a:endParaRPr lang="en-US" altLang="zh-CN" dirty="0"/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2654963" y="3810000"/>
            <a:ext cx="3338775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/>
              <a:t>不应有恨，何事长向别时月圆？</a:t>
            </a:r>
            <a:endParaRPr lang="en-US" altLang="zh-CN" dirty="0"/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1431440" y="4419600"/>
            <a:ext cx="290292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 smtClean="0"/>
              <a:t>  4</a:t>
            </a:r>
            <a:r>
              <a:rPr lang="zh-CN" altLang="en-US" dirty="0"/>
              <a:t>、词中哪一句是问自己？</a:t>
            </a:r>
            <a:endParaRPr lang="en-US" altLang="zh-CN" dirty="0"/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2717870" y="5029200"/>
            <a:ext cx="3030397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/>
              <a:t>不知天上宫阙，今夕是何年。</a:t>
            </a:r>
            <a:endParaRPr lang="en-US" altLang="zh-CN"/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1541448" y="109046"/>
            <a:ext cx="1920875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/>
              <a:t>抢答训练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749976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utoUpdateAnimBg="0"/>
      <p:bldP spid="48134" grpId="0" autoUpdateAnimBg="0"/>
      <p:bldP spid="48135" grpId="0" autoUpdateAnimBg="0"/>
      <p:bldP spid="48136" grpId="0" autoUpdateAnimBg="0"/>
      <p:bldP spid="48137" grpId="0" autoUpdateAnimBg="0"/>
      <p:bldP spid="48138" grpId="0" autoUpdateAnimBg="0"/>
      <p:bldP spid="48139" grpId="0" autoUpdateAnimBg="0"/>
      <p:bldP spid="4814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628162" y="762000"/>
            <a:ext cx="4360186" cy="104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altLang="zh-CN" dirty="0"/>
              <a:t>1</a:t>
            </a:r>
            <a:r>
              <a:rPr lang="zh-CN" altLang="en-US" dirty="0"/>
              <a:t>）文中小序部分文字的作用</a:t>
            </a:r>
            <a:endParaRPr lang="en-US" altLang="zh-CN" dirty="0"/>
          </a:p>
          <a:p>
            <a:pPr algn="just">
              <a:spcBef>
                <a:spcPct val="50000"/>
              </a:spcBef>
              <a:defRPr/>
            </a:pPr>
            <a:r>
              <a:rPr lang="en-US" altLang="zh-CN" dirty="0"/>
              <a:t>3</a:t>
            </a:r>
            <a:r>
              <a:rPr lang="zh-CN" altLang="en-US" dirty="0"/>
              <a:t>）“又恐琼楼玉宇，高处不胜寒”这句话</a:t>
            </a:r>
            <a:endParaRPr lang="en-US" altLang="zh-CN" dirty="0"/>
          </a:p>
          <a:p>
            <a:pPr algn="just">
              <a:spcBef>
                <a:spcPct val="50000"/>
              </a:spcBef>
              <a:defRPr/>
            </a:pPr>
            <a:r>
              <a:rPr lang="en-US" altLang="zh-CN" dirty="0"/>
              <a:t>   </a:t>
            </a:r>
            <a:r>
              <a:rPr lang="zh-CN" altLang="en-US" dirty="0"/>
              <a:t>的含义是什么？</a:t>
            </a:r>
            <a:endParaRPr lang="en-US" altLang="zh-CN" dirty="0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932962" y="228600"/>
            <a:ext cx="32004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/>
              <a:t>上阕：</a:t>
            </a:r>
            <a:endParaRPr lang="en-US" altLang="zh-CN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7456152" y="533400"/>
            <a:ext cx="415498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/>
              <a:t>写景抒情</a:t>
            </a:r>
            <a:r>
              <a:rPr lang="en-US" altLang="zh-CN" dirty="0"/>
              <a:t>——</a:t>
            </a:r>
            <a:r>
              <a:rPr lang="zh-CN" altLang="en-US" dirty="0"/>
              <a:t>政治痛苦（既留恋又恐惧）</a:t>
            </a:r>
            <a:endParaRPr lang="en-US" altLang="zh-CN" dirty="0"/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1932962" y="2605088"/>
            <a:ext cx="17526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/>
              <a:t>下阕：</a:t>
            </a:r>
            <a:endParaRPr lang="en-US" altLang="zh-CN"/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1704362" y="3360738"/>
            <a:ext cx="4656205" cy="1763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altLang="zh-CN"/>
              <a:t>1</a:t>
            </a:r>
            <a:r>
              <a:rPr lang="zh-CN" altLang="en-US"/>
              <a:t>）转朱阁，低绮户，照无眠。这里用了三</a:t>
            </a:r>
            <a:endParaRPr lang="en-US" altLang="zh-CN"/>
          </a:p>
          <a:p>
            <a:pPr algn="just">
              <a:spcBef>
                <a:spcPct val="50000"/>
              </a:spcBef>
              <a:defRPr/>
            </a:pPr>
            <a:r>
              <a:rPr lang="en-US" altLang="zh-CN"/>
              <a:t>     </a:t>
            </a:r>
            <a:r>
              <a:rPr lang="zh-CN" altLang="en-US"/>
              <a:t>个动词，有什么作用？</a:t>
            </a:r>
            <a:endParaRPr lang="en-US" altLang="zh-CN"/>
          </a:p>
          <a:p>
            <a:pPr algn="just">
              <a:spcBef>
                <a:spcPct val="50000"/>
              </a:spcBef>
              <a:defRPr/>
            </a:pPr>
            <a:r>
              <a:rPr lang="en-US" altLang="zh-CN"/>
              <a:t>2</a:t>
            </a:r>
            <a:r>
              <a:rPr lang="zh-CN" altLang="en-US"/>
              <a:t>）词的下阕反映了词人怎样的心情？</a:t>
            </a:r>
            <a:endParaRPr lang="en-US" altLang="zh-CN"/>
          </a:p>
          <a:p>
            <a:pPr algn="just">
              <a:spcBef>
                <a:spcPct val="50000"/>
              </a:spcBef>
              <a:defRPr/>
            </a:pPr>
            <a:r>
              <a:rPr lang="en-US" altLang="zh-CN"/>
              <a:t>3</a:t>
            </a:r>
            <a:r>
              <a:rPr lang="zh-CN" altLang="en-US"/>
              <a:t>）文中最能表现苏轼积极乐观精神的词</a:t>
            </a:r>
            <a:endParaRPr lang="en-US" altLang="zh-CN"/>
          </a:p>
          <a:p>
            <a:pPr algn="just">
              <a:spcBef>
                <a:spcPct val="50000"/>
              </a:spcBef>
              <a:defRPr/>
            </a:pPr>
            <a:r>
              <a:rPr lang="en-US" altLang="zh-CN"/>
              <a:t>       </a:t>
            </a:r>
            <a:r>
              <a:rPr lang="zh-CN" altLang="en-US"/>
              <a:t>句是哪两句？</a:t>
            </a:r>
            <a:r>
              <a:rPr lang="en-US" altLang="zh-CN"/>
              <a:t>  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7944894" y="533400"/>
            <a:ext cx="415498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/>
              <a:t>写景怀人</a:t>
            </a:r>
            <a:r>
              <a:rPr lang="en-US" altLang="zh-CN" dirty="0"/>
              <a:t>——</a:t>
            </a:r>
            <a:r>
              <a:rPr lang="zh-CN" altLang="en-US" dirty="0"/>
              <a:t>亲情痛苦（既思念又旷达）</a:t>
            </a:r>
            <a:endParaRPr lang="en-US" altLang="zh-CN" dirty="0"/>
          </a:p>
        </p:txBody>
      </p:sp>
      <p:pic>
        <p:nvPicPr>
          <p:cNvPr id="27656" name="Picture 18" descr="GIF000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962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821483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  <p:bldP spid="3483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629957" y="228600"/>
            <a:ext cx="205740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/>
              <a:t>蕴涵哲理</a:t>
            </a:r>
            <a:endParaRPr lang="en-US" altLang="zh-CN" dirty="0"/>
          </a:p>
        </p:txBody>
      </p:sp>
      <p:pic>
        <p:nvPicPr>
          <p:cNvPr id="13" name="Picture 6" descr="GIF000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1722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22191" y="788308"/>
            <a:ext cx="5338721" cy="309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传道书三章</a:t>
            </a:r>
            <a:r>
              <a:rPr lang="en-US" altLang="zh-CN" dirty="0" smtClean="0"/>
              <a:t>1-8</a:t>
            </a:r>
            <a:r>
              <a:rPr lang="zh-CN" altLang="en-US" dirty="0" smtClean="0"/>
              <a:t>节：凡事有定时。</a:t>
            </a:r>
            <a:endParaRPr lang="en-US" altLang="zh-CN" dirty="0" smtClean="0"/>
          </a:p>
          <a:p>
            <a:r>
              <a:rPr lang="zh-CN" altLang="en-US" dirty="0" smtClean="0"/>
              <a:t>苏轼</a:t>
            </a:r>
            <a:r>
              <a:rPr lang="en-US" altLang="zh-CN" dirty="0" smtClean="0"/>
              <a:t> </a:t>
            </a:r>
            <a:r>
              <a:rPr lang="zh-CN" altLang="en-US" dirty="0" smtClean="0"/>
              <a:t>思家</a:t>
            </a:r>
            <a:r>
              <a:rPr lang="en-US" altLang="zh-CN" dirty="0" smtClean="0"/>
              <a:t> </a:t>
            </a:r>
            <a:r>
              <a:rPr lang="zh-CN" altLang="en-US" dirty="0" smtClean="0"/>
              <a:t>思人</a:t>
            </a:r>
            <a:r>
              <a:rPr lang="en-US" altLang="zh-CN" dirty="0" smtClean="0"/>
              <a:t> </a:t>
            </a:r>
            <a:r>
              <a:rPr lang="zh-CN" altLang="en-US" dirty="0" smtClean="0"/>
              <a:t>思国家。他只能以酒来释怀。</a:t>
            </a:r>
            <a:endParaRPr lang="en-US" altLang="zh-CN" dirty="0" smtClean="0"/>
          </a:p>
          <a:p>
            <a:r>
              <a:rPr lang="zh-CN" altLang="en-US" dirty="0" smtClean="0"/>
              <a:t>最后以自然的规律来安慰自己。</a:t>
            </a:r>
            <a:endParaRPr lang="en-US" altLang="zh-CN" dirty="0" smtClean="0"/>
          </a:p>
          <a:p>
            <a:endParaRPr lang="en-US" dirty="0"/>
          </a:p>
          <a:p>
            <a:r>
              <a:rPr lang="zh-CN" altLang="en-US" dirty="0" smtClean="0"/>
              <a:t>但是</a:t>
            </a:r>
            <a:r>
              <a:rPr lang="en-US" altLang="zh-CN" dirty="0" smtClean="0"/>
              <a:t> </a:t>
            </a:r>
            <a:r>
              <a:rPr lang="zh-CN" altLang="en-US" dirty="0" smtClean="0"/>
              <a:t>其实上帝给了我们对思念的情感，</a:t>
            </a:r>
            <a:endParaRPr lang="en-US" altLang="zh-CN" dirty="0" smtClean="0"/>
          </a:p>
          <a:p>
            <a:r>
              <a:rPr lang="zh-CN" altLang="en-US" dirty="0" smtClean="0"/>
              <a:t>也同时给了我们释怀的方式。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神让我们知道：</a:t>
            </a:r>
            <a:endParaRPr lang="en-US" altLang="zh-CN" dirty="0" smtClean="0"/>
          </a:p>
          <a:p>
            <a:r>
              <a:rPr lang="zh-CN" altLang="en-US" dirty="0" smtClean="0"/>
              <a:t>日光之下并无新事。他让我们盼望着天国的降临。</a:t>
            </a:r>
            <a:endParaRPr lang="en-US" altLang="zh-CN" dirty="0" smtClean="0"/>
          </a:p>
          <a:p>
            <a:r>
              <a:rPr lang="zh-CN" altLang="en-US" dirty="0" smtClean="0"/>
              <a:t>永远的福分，更派圣灵保惠师来给我们安慰，让我们</a:t>
            </a:r>
            <a:endParaRPr lang="en-US" altLang="zh-CN" dirty="0" smtClean="0"/>
          </a:p>
          <a:p>
            <a:r>
              <a:rPr lang="zh-CN" altLang="en-US" dirty="0" smtClean="0"/>
              <a:t>喜乐得以满足。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30688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08418103757900_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41" b="22041"/>
          <a:stretch>
            <a:fillRect/>
          </a:stretch>
        </p:blipFill>
        <p:spPr>
          <a:xfrm>
            <a:off x="2420405" y="1636285"/>
            <a:ext cx="5593253" cy="3647774"/>
          </a:xfrm>
        </p:spPr>
      </p:pic>
    </p:spTree>
    <p:extLst>
      <p:ext uri="{BB962C8B-B14F-4D97-AF65-F5344CB8AC3E}">
        <p14:creationId xmlns:p14="http://schemas.microsoft.com/office/powerpoint/2010/main" val="72810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395412"/>
            <a:ext cx="7010400" cy="5462587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 descr="BCfood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48" y="175179"/>
            <a:ext cx="4572000" cy="612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0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altLang="zh-TW" dirty="0" smtClean="0"/>
          </a:p>
          <a:p>
            <a:r>
              <a:rPr lang="zh-TW" altLang="en-US" b="1" dirty="0" smtClean="0">
                <a:latin typeface="宋体"/>
                <a:ea typeface="宋体"/>
                <a:cs typeface="宋体"/>
              </a:rPr>
              <a:t>北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宋元佑年间（约公元</a:t>
            </a:r>
            <a:r>
              <a:rPr lang="en-US" altLang="zh-TW" b="1" dirty="0">
                <a:latin typeface="宋体"/>
                <a:ea typeface="宋体"/>
                <a:cs typeface="宋体"/>
              </a:rPr>
              <a:t>1090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年），苏东坡出任杭州刺史，发动民众疏浚西湖。 大功告成，为犒劳民工，吩咐家人将百姓馈赠的猪肉，按照他总结的经验“慢着火少著水，火候足时他自美”，烹制成佳肴，与酒一起分送给民工，家人误将酒肉一 起烧，结果肉味特别香醇可口。人们传颂东坡的为人，又将此独特风味的块肉命以东坡肉。经历代厨师的不断总结发展，而被公推为杭州第一名菜。</a:t>
            </a:r>
            <a:endParaRPr lang="en-US" b="1" dirty="0">
              <a:latin typeface="宋体"/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6562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pic>
        <p:nvPicPr>
          <p:cNvPr id="2" name="图片 1" descr="2010042015570049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537" y="1467128"/>
            <a:ext cx="6458874" cy="460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33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313"/>
    </mc:Choice>
    <mc:Fallback xmlns="">
      <p:transition xmlns:p14="http://schemas.microsoft.com/office/powerpoint/2010/main" spd="slow" advTm="36313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东坡居士——苏轼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b="1" dirty="0">
                <a:latin typeface="宋体"/>
                <a:ea typeface="宋体"/>
                <a:cs typeface="宋体"/>
              </a:rPr>
              <a:t>苏轼（</a:t>
            </a:r>
            <a:r>
              <a:rPr lang="en-US" altLang="zh-TW" b="1" dirty="0">
                <a:latin typeface="宋体"/>
                <a:ea typeface="宋体"/>
                <a:cs typeface="宋体"/>
              </a:rPr>
              <a:t>1037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年</a:t>
            </a:r>
            <a:r>
              <a:rPr lang="en-US" altLang="zh-TW" b="1" dirty="0">
                <a:latin typeface="宋体"/>
                <a:ea typeface="宋体"/>
                <a:cs typeface="宋体"/>
              </a:rPr>
              <a:t>1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月</a:t>
            </a:r>
            <a:r>
              <a:rPr lang="en-US" altLang="zh-TW" b="1" dirty="0">
                <a:latin typeface="宋体"/>
                <a:ea typeface="宋体"/>
                <a:cs typeface="宋体"/>
              </a:rPr>
              <a:t>8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日－</a:t>
            </a:r>
            <a:r>
              <a:rPr lang="en-US" altLang="zh-TW" b="1" dirty="0">
                <a:latin typeface="宋体"/>
                <a:ea typeface="宋体"/>
                <a:cs typeface="宋体"/>
              </a:rPr>
              <a:t>1101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年</a:t>
            </a:r>
            <a:r>
              <a:rPr lang="en-US" altLang="zh-TW" b="1" dirty="0">
                <a:latin typeface="宋体"/>
                <a:ea typeface="宋体"/>
                <a:cs typeface="宋体"/>
              </a:rPr>
              <a:t>8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月</a:t>
            </a:r>
            <a:r>
              <a:rPr lang="en-US" altLang="zh-TW" b="1" dirty="0">
                <a:latin typeface="宋体"/>
                <a:ea typeface="宋体"/>
                <a:cs typeface="宋体"/>
              </a:rPr>
              <a:t>24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日</a:t>
            </a:r>
            <a:r>
              <a:rPr lang="zh-TW" altLang="en-US" b="1" dirty="0" smtClean="0">
                <a:latin typeface="宋体"/>
                <a:ea typeface="宋体"/>
                <a:cs typeface="宋体"/>
              </a:rPr>
              <a:t>），</a:t>
            </a:r>
            <a:endParaRPr lang="en-US" altLang="zh-TW" b="1" dirty="0" smtClean="0">
              <a:latin typeface="宋体"/>
              <a:ea typeface="宋体"/>
              <a:cs typeface="宋体"/>
            </a:endParaRPr>
          </a:p>
          <a:p>
            <a:r>
              <a:rPr lang="zh-TW" altLang="en-US" b="1" dirty="0" smtClean="0">
                <a:latin typeface="宋体"/>
                <a:ea typeface="宋体"/>
                <a:cs typeface="宋体"/>
              </a:rPr>
              <a:t>字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子瞻，一字和仲，号东坡居</a:t>
            </a:r>
            <a:r>
              <a:rPr lang="zh-TW" altLang="en-US" b="1" dirty="0" smtClean="0">
                <a:latin typeface="宋体"/>
                <a:ea typeface="宋体"/>
                <a:cs typeface="宋体"/>
              </a:rPr>
              <a:t>士，</a:t>
            </a:r>
            <a:endParaRPr lang="en-US" altLang="zh-TW" b="1" dirty="0" smtClean="0">
              <a:latin typeface="宋体"/>
              <a:ea typeface="宋体"/>
              <a:cs typeface="宋体"/>
            </a:endParaRPr>
          </a:p>
          <a:p>
            <a:r>
              <a:rPr lang="zh-TW" altLang="en-US" b="1" dirty="0" smtClean="0">
                <a:latin typeface="宋体"/>
                <a:ea typeface="宋体"/>
                <a:cs typeface="宋体"/>
              </a:rPr>
              <a:t>眉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州眉山（今四川眉山市）人，中国北宋大文豪。其诗，词，赋，散文，均成就极高，且善书法和绘画，是中国文学艺术史上罕见的全才</a:t>
            </a:r>
            <a:r>
              <a:rPr lang="zh-TW" altLang="en-US" b="1" dirty="0" smtClean="0">
                <a:latin typeface="宋体"/>
                <a:ea typeface="宋体"/>
                <a:cs typeface="宋体"/>
              </a:rPr>
              <a:t>，</a:t>
            </a:r>
            <a:endParaRPr lang="en-US" altLang="zh-TW" b="1" dirty="0" smtClean="0">
              <a:latin typeface="宋体"/>
              <a:ea typeface="宋体"/>
              <a:cs typeface="宋体"/>
            </a:endParaRPr>
          </a:p>
          <a:p>
            <a:r>
              <a:rPr lang="zh-TW" altLang="en-US" b="1" dirty="0" smtClean="0">
                <a:latin typeface="宋体"/>
                <a:ea typeface="宋体"/>
                <a:cs typeface="宋体"/>
              </a:rPr>
              <a:t>也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是中国数千年历史上被公认文学艺术造诣最杰出的大家之一。</a:t>
            </a:r>
            <a:endParaRPr lang="en-US" b="1" dirty="0">
              <a:latin typeface="宋体"/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8314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b="1" dirty="0">
                <a:latin typeface="宋体"/>
                <a:ea typeface="宋体"/>
                <a:cs typeface="宋体"/>
              </a:rPr>
              <a:t>开创词坛“豪放派”之风，改变了晚唐、五代以来绮靡的词风</a:t>
            </a:r>
            <a:r>
              <a:rPr lang="zh-TW" altLang="en-US" b="1" dirty="0" smtClean="0">
                <a:latin typeface="宋体"/>
                <a:ea typeface="宋体"/>
                <a:cs typeface="宋体"/>
              </a:rPr>
              <a:t>。</a:t>
            </a:r>
            <a:endParaRPr lang="en-US" altLang="zh-TW" b="1" dirty="0" smtClean="0">
              <a:latin typeface="宋体"/>
              <a:ea typeface="宋体"/>
              <a:cs typeface="宋体"/>
            </a:endParaRPr>
          </a:p>
          <a:p>
            <a:r>
              <a:rPr lang="zh-TW" altLang="en-US" b="1" dirty="0" smtClean="0">
                <a:latin typeface="宋体"/>
                <a:ea typeface="宋体"/>
                <a:cs typeface="宋体"/>
              </a:rPr>
              <a:t>与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父亲苏洵、弟苏辙合称“三苏”，父子三人 ，同时名列唐宋八大家</a:t>
            </a:r>
            <a:endParaRPr lang="en-US" b="1" dirty="0">
              <a:latin typeface="宋体"/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36736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altLang="zh-TW" b="1" dirty="0" smtClean="0">
              <a:latin typeface="宋体"/>
              <a:ea typeface="宋体"/>
              <a:cs typeface="宋体"/>
            </a:endParaRPr>
          </a:p>
          <a:p>
            <a:r>
              <a:rPr lang="zh-TW" altLang="en-US" b="1" dirty="0" smtClean="0">
                <a:latin typeface="宋体"/>
                <a:ea typeface="宋体"/>
                <a:cs typeface="宋体"/>
              </a:rPr>
              <a:t>钱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穆说：“苏东坡诗之伟大，因他一辈子没有在政治上得意过</a:t>
            </a:r>
            <a:r>
              <a:rPr lang="zh-TW" altLang="en-US" b="1" dirty="0" smtClean="0">
                <a:latin typeface="宋体"/>
                <a:ea typeface="宋体"/>
                <a:cs typeface="宋体"/>
              </a:rPr>
              <a:t>。</a:t>
            </a:r>
            <a:endParaRPr lang="en-US" altLang="zh-TW" b="1" dirty="0" smtClean="0">
              <a:latin typeface="宋体"/>
              <a:ea typeface="宋体"/>
              <a:cs typeface="宋体"/>
            </a:endParaRPr>
          </a:p>
          <a:p>
            <a:r>
              <a:rPr lang="zh-TW" altLang="en-US" b="1" dirty="0" smtClean="0">
                <a:latin typeface="宋体"/>
                <a:ea typeface="宋体"/>
                <a:cs typeface="宋体"/>
              </a:rPr>
              <a:t>他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一生奔走潦倒，波澜曲折都在诗里见</a:t>
            </a:r>
            <a:r>
              <a:rPr lang="zh-TW" altLang="en-US" b="1" dirty="0" smtClean="0">
                <a:latin typeface="宋体"/>
                <a:ea typeface="宋体"/>
                <a:cs typeface="宋体"/>
              </a:rPr>
              <a:t>。</a:t>
            </a:r>
            <a:endParaRPr lang="en-US" altLang="zh-TW" b="1" dirty="0" smtClean="0">
              <a:latin typeface="宋体"/>
              <a:ea typeface="宋体"/>
              <a:cs typeface="宋体"/>
            </a:endParaRPr>
          </a:p>
          <a:p>
            <a:r>
              <a:rPr lang="zh-TW" altLang="en-US" b="1" dirty="0" smtClean="0">
                <a:latin typeface="宋体"/>
                <a:ea typeface="宋体"/>
                <a:cs typeface="宋体"/>
              </a:rPr>
              <a:t>但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苏东坡的儒学境界并不高，但在他处艰难的环境中，他的人格是伟大的，像他在黄州和后来在惠州、琼州的一段。那个时候诗都好，可是一安逸下来，就有些不行，诗境未免有时落俗套</a:t>
            </a:r>
            <a:r>
              <a:rPr lang="zh-TW" altLang="en-US" b="1" dirty="0" smtClean="0">
                <a:latin typeface="宋体"/>
                <a:ea typeface="宋体"/>
                <a:cs typeface="宋体"/>
              </a:rPr>
              <a:t>。</a:t>
            </a:r>
            <a:endParaRPr lang="en-US" altLang="zh-TW" b="1" dirty="0" smtClean="0">
              <a:latin typeface="宋体"/>
              <a:ea typeface="宋体"/>
              <a:cs typeface="宋体"/>
            </a:endParaRPr>
          </a:p>
          <a:p>
            <a:r>
              <a:rPr lang="zh-TW" altLang="en-US" b="1" dirty="0" smtClean="0">
                <a:latin typeface="宋体"/>
                <a:ea typeface="宋体"/>
                <a:cs typeface="宋体"/>
              </a:rPr>
              <a:t>东</a:t>
            </a:r>
            <a:r>
              <a:rPr lang="zh-TW" altLang="en-US" b="1" dirty="0">
                <a:latin typeface="宋体"/>
                <a:ea typeface="宋体"/>
                <a:cs typeface="宋体"/>
              </a:rPr>
              <a:t>坡诗之长处，在有豪情，有逸趣。其恬静不如王摩诘，其忠恳不如杜工部。</a:t>
            </a:r>
            <a:endParaRPr lang="en-US" b="1" dirty="0">
              <a:latin typeface="宋体"/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8484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0</TotalTime>
  <Words>1685</Words>
  <Application>Microsoft Macintosh PowerPoint</Application>
  <PresentationFormat>屏幕所见 (4:3)</PresentationFormat>
  <Paragraphs>105</Paragraphs>
  <Slides>23</Slides>
  <Notes>3</Notes>
  <HiddenSlides>10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 Black </vt:lpstr>
      <vt:lpstr>《水调歌头》——明月几时有 </vt:lpstr>
      <vt:lpstr>东坡肉</vt:lpstr>
      <vt:lpstr>PowerPoint Presentation</vt:lpstr>
      <vt:lpstr>PowerPoint Presentation</vt:lpstr>
      <vt:lpstr>PowerPoint Presentation</vt:lpstr>
      <vt:lpstr>PowerPoint Presentation</vt:lpstr>
      <vt:lpstr>东坡居士——苏轼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</dc:creator>
  <cp:lastModifiedBy>macbook</cp:lastModifiedBy>
  <cp:revision>2</cp:revision>
  <dcterms:created xsi:type="dcterms:W3CDTF">2011-09-20T07:08:51Z</dcterms:created>
  <dcterms:modified xsi:type="dcterms:W3CDTF">2011-09-20T07:10:50Z</dcterms:modified>
</cp:coreProperties>
</file>