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256" r:id="rId4"/>
    <p:sldId id="257" r:id="rId5"/>
    <p:sldId id="258" r:id="rId6"/>
    <p:sldId id="259" r:id="rId7"/>
    <p:sldId id="260" r:id="rId8"/>
    <p:sldId id="261" r:id="rId9"/>
    <p:sldId id="262" r:id="rId10"/>
    <p:sldId id="263" r:id="rId11"/>
    <p:sldId id="264" r:id="rId12"/>
    <p:sldId id="265" r:id="rId13"/>
    <p:sldId id="270" r:id="rId14"/>
    <p:sldId id="266" r:id="rId15"/>
    <p:sldId id="267" r:id="rId16"/>
    <p:sldId id="268" r:id="rId17"/>
    <p:sldId id="269" r:id="rId18"/>
    <p:sldId id="271" r:id="rId19"/>
    <p:sldId id="272" r:id="rId20"/>
    <p:sldId id="273" r:id="rId21"/>
    <p:sldId id="274" r:id="rId22"/>
    <p:sldId id="279" r:id="rId23"/>
    <p:sldId id="280" r:id="rId24"/>
    <p:sldId id="281" r:id="rId25"/>
    <p:sldId id="282" r:id="rId26"/>
    <p:sldId id="283" r:id="rId27"/>
    <p:sldId id="284" r:id="rId28"/>
    <p:sldId id="285" r:id="rId29"/>
    <p:sldId id="286" r:id="rId30"/>
    <p:sldId id="287" r:id="rId31"/>
    <p:sldId id="288" r:id="rId32"/>
  </p:sldIdLst>
  <p:sldSz cx="12192000" cy="6858000"/>
  <p:notesSz cx="7104063" cy="10234613"/>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2" d="100"/>
          <a:sy n="72" d="100"/>
        </p:scale>
        <p:origin x="768" y="72"/>
      </p:cViewPr>
      <p:guideLst>
        <p:guide orient="horz" pos="2131"/>
        <p:guide pos="3840"/>
      </p:guideLst>
    </p:cSldViewPr>
  </p:slideViewPr>
  <p:notesTextViewPr>
    <p:cViewPr>
      <p:scale>
        <a:sx n="3" d="2"/>
        <a:sy n="3" d="2"/>
      </p:scale>
      <p:origin x="0" y="0"/>
    </p:cViewPr>
  </p:notesTextViewPr>
  <p:notesViewPr>
    <p:cSldViewPr>
      <p:cViewPr>
        <p:scale>
          <a:sx n="1" d="100"/>
          <a:sy n="1" d="100"/>
        </p:scale>
        <p:origin x="0" y="0"/>
      </p:cViewPr>
    </p:cSldViewPr>
  </p:notesViewPr>
  <p:gridSpacing cx="72000" cy="720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tags" Target="tags/tag2.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t>2020/10/2</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t>2020/10/2</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2020/10/2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random/>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a:latin typeface="Arial" pitchFamily="34" charset="0"/>
              </a:rPr>
              <a:t>2020/10/2</a:t>
            </a:fld>
          </a:p>
        </p:txBody>
      </p:sp>
      <p:sp>
        <p:nvSpPr>
          <p:cNvPr id="5" name="页脚占位符 4"/>
          <p:cNvSpPr>
            <a:spLocks noGrp="1"/>
          </p:cNvSpPr>
          <p:nvPr>
            <p:ph type="ftr" sz="quarter" idx="11"/>
          </p:nvPr>
        </p:nvSpPr>
        <p:spPr/>
        <p:txBody>
          <a:bodyPr/>
          <a:lstStyle/>
          <a:p>
            <a:pPr lvl="0" eaLnBrk="1" hangingPunct="1"/>
            <a:endParaRPr lang="zh-CN" altLang="en-US">
              <a:latin typeface="Arial" pitchFamily="34"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a:latin typeface="Arial" pitchFamily="34" charset="0"/>
              </a:rPr>
              <a:t>‹#›</a:t>
            </a:fld>
          </a:p>
        </p:txBody>
      </p:sp>
    </p:spTree>
  </p:cSld>
  <p:clrMapOvr>
    <a:masterClrMapping/>
  </p:clrMapOvr>
  <p:transition>
    <p:random/>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2020/10/2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random/>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2020/10/2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random/>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2020/10/2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random/>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376672" cy="4525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205728" y="1600200"/>
            <a:ext cx="5376672" cy="4525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60FBDFE-C587-4B4C-A407-44438C67B59E}" type="datetimeFigureOut">
              <a:rPr lang="zh-CN" altLang="en-US" smtClean="0"/>
              <a:t>2020/10/2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random/>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2020/10/2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random/>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2020/10/2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random/>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2020/10/2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random/>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a:latin typeface="Arial" pitchFamily="34" charset="0"/>
              </a:rPr>
              <a:t>2020/10/2</a:t>
            </a:fld>
          </a:p>
        </p:txBody>
      </p:sp>
      <p:sp>
        <p:nvSpPr>
          <p:cNvPr id="6" name="页脚占位符 5"/>
          <p:cNvSpPr>
            <a:spLocks noGrp="1"/>
          </p:cNvSpPr>
          <p:nvPr>
            <p:ph type="ftr" sz="quarter" idx="11"/>
          </p:nvPr>
        </p:nvSpPr>
        <p:spPr/>
        <p:txBody>
          <a:bodyPr/>
          <a:lstStyle/>
          <a:p>
            <a:pPr lvl="0" eaLnBrk="1" hangingPunct="1"/>
            <a:endParaRPr lang="zh-CN" altLang="en-US">
              <a:latin typeface="Arial" pitchFamily="34"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a:latin typeface="Arial" pitchFamily="34" charset="0"/>
              </a:rPr>
              <a:t>‹#›</a:t>
            </a:fld>
          </a:p>
        </p:txBody>
      </p:sp>
    </p:spTree>
  </p:cSld>
  <p:clrMapOvr>
    <a:masterClrMapping/>
  </p:clrMapOvr>
  <p:transition>
    <p:random/>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2020/10/2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transition>
    <p:random/>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alpha val="100000"/>
          </a:schemeClr>
        </a:solidFill>
        <a:effectLst/>
      </p:bgPr>
    </p:bg>
    <p:spTree>
      <p:nvGrpSpPr>
        <p:cNvPr id="1" name=""/>
        <p:cNvGrpSpPr/>
        <p:nvPr/>
      </p:nvGrpSpPr>
      <p:grpSpPr>
        <a:xfrm>
          <a:off x="0" y="0"/>
          <a:ext cx="0" cy="0"/>
        </a:xfrm>
      </p:grpSpPr>
      <p:sp>
        <p:nvSpPr>
          <p:cNvPr id="1026" name="Rectangle 2"/>
          <p:cNvSpPr>
            <a:spLocks noGrp="1"/>
          </p:cNvSpPr>
          <p:nvPr>
            <p:ph type="title"/>
          </p:nvPr>
        </p:nvSpPr>
        <p:spPr>
          <a:xfrm>
            <a:off x="609600" y="274638"/>
            <a:ext cx="10972800" cy="1143000"/>
          </a:xfrm>
          <a:prstGeom prst="rect">
            <a:avLst/>
          </a:prstGeom>
          <a:noFill/>
          <a:ln w="9525">
            <a:noFill/>
          </a:ln>
        </p:spPr>
        <p:txBody>
          <a:bodyPr anchor="ctr" anchorCtr="0"/>
          <a:lstStyle/>
          <a:p>
            <a:pPr lvl="0"/>
            <a:r>
              <a:rPr lang="zh-CN" altLang="en-US"/>
              <a:t>单击此处编辑母版标题样式</a:t>
            </a:r>
          </a:p>
        </p:txBody>
      </p:sp>
      <p:sp>
        <p:nvSpPr>
          <p:cNvPr id="1027" name="Rectangle 3"/>
          <p:cNvSpPr>
            <a:spLocks noGrp="1"/>
          </p:cNvSpPr>
          <p:nvPr>
            <p:ph type="body" idx="1"/>
          </p:nvPr>
        </p:nvSpPr>
        <p:spPr>
          <a:xfrm>
            <a:off x="609600" y="1600200"/>
            <a:ext cx="109728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fld id="{760FBDFE-C587-4B4C-A407-44438C67B59E}" type="datetimeFigureOut">
              <a:rPr lang="zh-CN" altLang="en-US" smtClean="0"/>
              <a:t>2020/10/2</a:t>
            </a:fld>
            <a:endParaRPr lang="zh-CN" altLang="en-US"/>
          </a:p>
        </p:txBody>
      </p:sp>
      <p:sp>
        <p:nvSpPr>
          <p:cNvPr id="1029" name="Rectangle 5"/>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endParaRPr lang="zh-CN" altLang="en-US"/>
          </a:p>
        </p:txBody>
      </p:sp>
      <p:sp>
        <p:nvSpPr>
          <p:cNvPr id="1030" name="Rectangle 6"/>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fld id="{49AE70B2-8BF9-45C0-BB95-33D1B9D3A85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
  </p:transition>
  <p:timing/>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2pPr>
      <a:lvl3pPr marL="914400" lvl="2"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3pPr>
      <a:lvl4pPr marL="1371600" lvl="3"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4pPr>
      <a:lvl5pPr marL="1828800" lvl="4"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r>
              <a:rPr lang="zh-CN" altLang="en-US"/>
              <a:t>语文专项复习</a:t>
            </a:r>
          </a:p>
        </p:txBody>
      </p:sp>
      <p:sp>
        <p:nvSpPr>
          <p:cNvPr id="3" name="副标题 2"/>
          <p:cNvSpPr>
            <a:spLocks noGrp="1"/>
          </p:cNvSpPr>
          <p:nvPr>
            <p:ph type="subTitle" idx="1"/>
          </p:nvPr>
        </p:nvSpPr>
        <p:spPr/>
        <p:txBody>
          <a:bodyPr/>
          <a:lstStyle/>
          <a:p>
            <a:r>
              <a:rPr lang="zh-CN" altLang="en-US" sz="2800" b="1"/>
              <a:t>戏剧</a:t>
            </a:r>
          </a:p>
        </p:txBody>
      </p:sp>
    </p:spTree>
    <p:custDataLst>
      <p:tags r:id="rId2"/>
    </p:custDataLst>
  </p:cSld>
  <p:clrMapOvr>
    <a:masterClrMapping/>
  </p:clrMapOvr>
  <p:transition>
    <p:random/>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sym typeface="+mn-ea"/>
              </a:rPr>
              <a:t>戏剧台词的表现形式</a:t>
            </a:r>
            <a:endParaRPr lang="zh-CN" altLang="en-US"/>
          </a:p>
        </p:txBody>
      </p:sp>
      <p:sp>
        <p:nvSpPr>
          <p:cNvPr id="3" name="内容占位符 2"/>
          <p:cNvSpPr>
            <a:spLocks noGrp="1"/>
          </p:cNvSpPr>
          <p:nvPr>
            <p:ph idx="1"/>
          </p:nvPr>
        </p:nvSpPr>
        <p:spPr/>
        <p:txBody>
          <a:bodyPr/>
          <a:lstStyle/>
          <a:p>
            <a:r>
              <a:rPr lang="zh-CN" altLang="en-US"/>
              <a:t>戏剧台词的表现形式有对话、独白、旁白（登场人物离开，其他人物而向观众说话）、内白（在后台说话）、潜台词（登场人物没说出来的语言），即隐藏在台词中的言外之意，它常用双关、暗示、隐喻等手法。潜台词作为一个重要的戏剧元素，在刻画人物性格，表现人物的内心世界，推进戏剧冲突方面起到无可替代的作用。</a:t>
            </a:r>
          </a:p>
        </p:txBody>
      </p:sp>
    </p:spTree>
  </p:cSld>
  <p:clrMapOvr>
    <a:masterClrMapping/>
  </p:clrMapOvr>
  <p:transition>
    <p:random/>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例</a:t>
            </a:r>
            <a:r>
              <a:rPr lang="en-US" altLang="zh-CN"/>
              <a:t>2</a:t>
            </a:r>
            <a:r>
              <a:rPr lang="zh-CN" altLang="en-US"/>
              <a:t>：《龙须沟》</a:t>
            </a:r>
          </a:p>
        </p:txBody>
      </p:sp>
      <p:sp>
        <p:nvSpPr>
          <p:cNvPr id="3" name="内容占位符 2"/>
          <p:cNvSpPr>
            <a:spLocks noGrp="1"/>
          </p:cNvSpPr>
          <p:nvPr>
            <p:ph idx="1"/>
          </p:nvPr>
        </p:nvSpPr>
        <p:spPr/>
        <p:txBody>
          <a:bodyPr/>
          <a:lstStyle/>
          <a:p>
            <a:pPr marL="0" indent="0">
              <a:buNone/>
            </a:pPr>
            <a:r>
              <a:rPr lang="zh-CN" altLang="en-US"/>
              <a:t>现代文艺理论家周扬称赞“啊，你的手也是人手哇！”这句台词"有斤两”，请谈谈你对这句台词的理解。（6分）</a:t>
            </a:r>
          </a:p>
          <a:p>
            <a:pPr marL="0" indent="0">
              <a:buNone/>
            </a:pPr>
            <a:r>
              <a:rPr lang="zh-CN" altLang="en-US"/>
              <a:t>答案：</a:t>
            </a:r>
            <a:endParaRPr lang="en-US" altLang="zh-CN"/>
          </a:p>
          <a:p>
            <a:pPr marL="0" indent="0">
              <a:buNone/>
            </a:pPr>
            <a:r>
              <a:rPr lang="en-US" altLang="zh-CN"/>
              <a:t>1</a:t>
            </a:r>
            <a:r>
              <a:rPr lang="zh-CN" altLang="en-US"/>
              <a:t>心饱含程疯子对狗子过去打自己的谴责； </a:t>
            </a:r>
          </a:p>
          <a:p>
            <a:pPr marL="0" indent="0">
              <a:buNone/>
            </a:pPr>
            <a:r>
              <a:rPr lang="en-US" altLang="zh-CN"/>
              <a:t>2</a:t>
            </a:r>
            <a:r>
              <a:rPr lang="zh-CN" altLang="en-US"/>
              <a:t>表示程疯子对狗子道歉的接受；</a:t>
            </a:r>
          </a:p>
          <a:p>
            <a:pPr marL="0" indent="0">
              <a:buNone/>
            </a:pPr>
            <a:r>
              <a:rPr lang="en-US" altLang="zh-CN"/>
              <a:t>3</a:t>
            </a:r>
            <a:r>
              <a:rPr lang="zh-CN" altLang="en-US"/>
              <a:t>蕴含程疯子对狗子改过自新的劝勉； </a:t>
            </a:r>
          </a:p>
          <a:p>
            <a:pPr marL="0" indent="0">
              <a:buNone/>
            </a:pPr>
            <a:r>
              <a:rPr lang="en-US" altLang="zh-CN"/>
              <a:t>4</a:t>
            </a:r>
            <a:r>
              <a:rPr lang="zh-CN" altLang="en-US"/>
              <a:t>表现程疯子性格的转变与做人的理念 ； </a:t>
            </a:r>
          </a:p>
          <a:p>
            <a:pPr marL="0" indent="0">
              <a:buNone/>
            </a:pPr>
            <a:r>
              <a:rPr lang="en-US" altLang="zh-CN"/>
              <a:t>5</a:t>
            </a:r>
            <a:r>
              <a:rPr lang="zh-CN" altLang="en-US"/>
              <a:t>彰显在新法治社会下社会安定。</a:t>
            </a:r>
          </a:p>
        </p:txBody>
      </p:sp>
      <p:sp>
        <p:nvSpPr>
          <p:cNvPr id="4" name="矩形 3"/>
          <p:cNvSpPr/>
          <p:nvPr/>
        </p:nvSpPr>
        <p:spPr>
          <a:xfrm>
            <a:off x="8486140" y="3876040"/>
            <a:ext cx="2708910" cy="1106805"/>
          </a:xfrm>
          <a:prstGeom prst="rect">
            <a:avLst/>
          </a:prstGeom>
          <a:noFill/>
          <a:ln>
            <a:noFill/>
          </a:ln>
        </p:spPr>
        <p:txBody>
          <a:bodyPr wrap="none" rtlCol="0" anchor="t">
            <a:spAutoFit/>
          </a:bodyPr>
          <a:lstStyle/>
          <a:p>
            <a:pPr algn="ctr"/>
            <a:r>
              <a:rPr lang="zh-CN" altLang="en-US" sz="6600" b="1">
                <a:solidFill>
                  <a:schemeClr val="tx1"/>
                </a:solidFill>
                <a:effectLst>
                  <a:outerShdw blurRad="38100" dist="19050" dir="2700000" algn="tl" rotWithShape="0">
                    <a:schemeClr val="dk1">
                      <a:alpha val="40000"/>
                    </a:schemeClr>
                  </a:outerShdw>
                </a:effectLst>
              </a:rPr>
              <a:t>潜台词</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arn(inVertical)">
                                      <p:cBhvr>
                                        <p:cTn id="7" dur="500"/>
                                        <p:tgtEl>
                                          <p:spTgt spid="3">
                                            <p:txEl>
                                              <p:pRg st="2" end="2"/>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arn(inVertical)">
                                      <p:cBhvr>
                                        <p:cTn id="10" dur="500"/>
                                        <p:tgtEl>
                                          <p:spTgt spid="3">
                                            <p:txEl>
                                              <p:pRg st="3" end="3"/>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arn(inVertical)">
                                      <p:cBhvr>
                                        <p:cTn id="13" dur="500"/>
                                        <p:tgtEl>
                                          <p:spTgt spid="3">
                                            <p:txEl>
                                              <p:pRg st="4" end="4"/>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barn(inVertical)">
                                      <p:cBhvr>
                                        <p:cTn id="16" dur="500"/>
                                        <p:tgtEl>
                                          <p:spTgt spid="3">
                                            <p:txEl>
                                              <p:pRg st="5" end="5"/>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barn(inVertical)">
                                      <p:cBhvr>
                                        <p:cTn id="19" dur="500"/>
                                        <p:tgtEl>
                                          <p:spTgt spid="3">
                                            <p:txEl>
                                              <p:pRg st="6" end="6"/>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a:t>1、动作性</a:t>
            </a:r>
          </a:p>
          <a:p>
            <a:r>
              <a:rPr lang="zh-CN" altLang="en-US"/>
              <a:t>戏剧为行动的艺术。它必须在有限的舞台演出时间内迅速地展开人物的行动，并使之发生尖锐的冲突，以此揭示人物的思想、性格、感情。这就要求台词服从戏剧行动，具备动作的特性。台词的动作性首先在于它能够推动剧情的进展。</a:t>
            </a:r>
          </a:p>
          <a:p>
            <a:endParaRPr lang="zh-CN" altLang="en-US"/>
          </a:p>
        </p:txBody>
      </p:sp>
    </p:spTree>
  </p:cSld>
  <p:clrMapOvr>
    <a:masterClrMapping/>
  </p:clrMapOvr>
  <p:transition>
    <p:random/>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a:sym typeface="+mn-ea"/>
              </a:rPr>
              <a:t>2、性格化</a:t>
            </a:r>
            <a:endParaRPr lang="zh-CN" altLang="en-US"/>
          </a:p>
          <a:p>
            <a:pPr marL="0" indent="0">
              <a:buNone/>
            </a:pPr>
            <a:r>
              <a:rPr lang="zh-CN" altLang="en-US">
                <a:sym typeface="+mn-ea"/>
              </a:rPr>
              <a:t>剧本中人物形象的塑造只能依靠人物自己的台词和行动来完成，而且必须在有限的时空里进行，这两个因素对剧本台词的性格化提出了很高的要求。要使台词性格化，首先必须根据人物的出身、年龄、职业、教养、经历、社会地位以及所处时代等等条件，掌握人物的语言特征。</a:t>
            </a:r>
            <a:endParaRPr lang="zh-CN" altLang="en-US"/>
          </a:p>
          <a:p>
            <a:pPr marL="0" indent="0">
              <a:buNone/>
            </a:pPr>
            <a:endParaRPr lang="zh-CN" altLang="en-US"/>
          </a:p>
          <a:p>
            <a:pPr marL="0" indent="0">
              <a:buNone/>
            </a:pPr>
            <a:endParaRPr lang="zh-CN" altLang="en-US"/>
          </a:p>
        </p:txBody>
      </p:sp>
    </p:spTree>
  </p:cSld>
  <p:clrMapOvr>
    <a:masterClrMapping/>
  </p:clrMapOvr>
  <p:transition>
    <p:random/>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a:sym typeface="+mn-ea"/>
              </a:rPr>
              <a:t>3、诗化</a:t>
            </a:r>
            <a:endParaRPr lang="zh-CN" altLang="en-US"/>
          </a:p>
          <a:p>
            <a:pPr marL="0" indent="0">
              <a:buNone/>
            </a:pPr>
            <a:r>
              <a:rPr lang="zh-CN" altLang="en-US">
                <a:sym typeface="+mn-ea"/>
              </a:rPr>
              <a:t>戏剧要在有限的时空条件内通过人物的台词在观众面前树立起鲜明的艺术形象，使观众受到感染，为人物的命运而动心，这就要求剧本的台词具有诗的特质、诗的力量。台词必须感情充沛，富于感染力；形象鲜明，富有表现力；精炼、含蓄，力求用最简洁、最浓缩的词句来表达丰富的内容与深远的意境。</a:t>
            </a:r>
            <a:endParaRPr lang="zh-CN" altLang="en-US"/>
          </a:p>
          <a:p>
            <a:pPr marL="0" indent="0">
              <a:buNone/>
            </a:pPr>
            <a:endParaRPr lang="zh-CN" altLang="en-US"/>
          </a:p>
        </p:txBody>
      </p:sp>
    </p:spTree>
  </p:cSld>
  <p:clrMapOvr>
    <a:masterClrMapping/>
  </p:clrMapOvr>
  <p:transition>
    <p:random/>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a:sym typeface="+mn-ea"/>
              </a:rPr>
              <a:t>4、口语化</a:t>
            </a:r>
            <a:endParaRPr lang="zh-CN" altLang="en-US"/>
          </a:p>
          <a:p>
            <a:pPr marL="0" indent="0">
              <a:buNone/>
            </a:pPr>
            <a:r>
              <a:rPr lang="zh-CN" altLang="en-US">
                <a:sym typeface="+mn-ea"/>
              </a:rPr>
              <a:t>要使观众清楚明了地看懂剧情，理解人物，接受剧作者对生活的解释，台词就必须明白浅显、通俗易懂，具有口语化的特点。口语化使台词富于生活气息、亲切自然。民间语言如成语、谚语、歇后语，乃至俚语的适当运用，有助于台词的口语化。</a:t>
            </a:r>
            <a:endParaRPr lang="zh-CN" altLang="en-US"/>
          </a:p>
          <a:p>
            <a:pPr marL="0" indent="0">
              <a:buNone/>
            </a:pPr>
            <a:endParaRPr lang="zh-CN" altLang="en-US"/>
          </a:p>
        </p:txBody>
      </p:sp>
    </p:spTree>
  </p:cSld>
  <p:clrMapOvr>
    <a:masterClrMapping/>
  </p:clrMapOvr>
  <p:transition>
    <p:random/>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sym typeface="+mn-ea"/>
              </a:rPr>
              <a:t>人物形象</a:t>
            </a:r>
          </a:p>
        </p:txBody>
      </p:sp>
      <p:sp>
        <p:nvSpPr>
          <p:cNvPr id="3" name="内容占位符 2"/>
          <p:cNvSpPr>
            <a:spLocks noGrp="1"/>
          </p:cNvSpPr>
          <p:nvPr>
            <p:ph idx="1"/>
          </p:nvPr>
        </p:nvSpPr>
        <p:spPr/>
        <p:txBody>
          <a:bodyPr/>
          <a:lstStyle/>
          <a:p>
            <a:r>
              <a:rPr lang="zh-CN" altLang="en-US"/>
              <a:t>戏剧中的一切因素，都集中在人物身上。一出戏的成功与否，关键在于人物能否在舞台上站立起来。这就要求人物形象必须具有典型性一一个性和共性的统一，只有这样，人物才能栩栩如生。</a:t>
            </a:r>
          </a:p>
        </p:txBody>
      </p:sp>
    </p:spTree>
  </p:cSld>
  <p:clrMapOvr>
    <a:masterClrMapping/>
  </p:clrMapOvr>
  <p:transition>
    <p:random/>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思考：教材《雷雨》周朴园的人物形象</a:t>
            </a:r>
          </a:p>
        </p:txBody>
      </p:sp>
      <p:sp>
        <p:nvSpPr>
          <p:cNvPr id="3" name="内容占位符 2"/>
          <p:cNvSpPr>
            <a:spLocks noGrp="1"/>
          </p:cNvSpPr>
          <p:nvPr>
            <p:ph idx="1"/>
          </p:nvPr>
        </p:nvSpPr>
        <p:spPr/>
        <p:txBody>
          <a:bodyPr/>
          <a:lstStyle/>
          <a:p>
            <a:r>
              <a:rPr lang="en-US" altLang="zh-CN">
                <a:sym typeface="+mn-ea"/>
              </a:rPr>
              <a:t>1</a:t>
            </a:r>
            <a:r>
              <a:rPr lang="zh-CN" altLang="en-US">
                <a:sym typeface="+mn-ea"/>
              </a:rPr>
              <a:t>、作为一个资本家，具有虚伪、狡诈、冷酷的个性特征，</a:t>
            </a:r>
          </a:p>
          <a:p>
            <a:r>
              <a:rPr lang="en-US" altLang="zh-CN">
                <a:sym typeface="+mn-ea"/>
              </a:rPr>
              <a:t>2</a:t>
            </a:r>
            <a:r>
              <a:rPr lang="zh-CN" altLang="en-US">
                <a:sym typeface="+mn-ea"/>
              </a:rPr>
              <a:t>、同时他又是一种时代现象和历史现象的浓缩，具有很强烈的时代性和社会性。</a:t>
            </a:r>
            <a:endParaRPr lang="zh-CN" altLang="en-US"/>
          </a:p>
          <a:p>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例</a:t>
            </a:r>
            <a:r>
              <a:rPr lang="en-US" altLang="zh-CN"/>
              <a:t>3</a:t>
            </a:r>
            <a:r>
              <a:rPr lang="zh-CN" altLang="en-US"/>
              <a:t>：《茶馆》</a:t>
            </a:r>
          </a:p>
        </p:txBody>
      </p:sp>
      <p:sp>
        <p:nvSpPr>
          <p:cNvPr id="3" name="内容占位符 2"/>
          <p:cNvSpPr>
            <a:spLocks noGrp="1"/>
          </p:cNvSpPr>
          <p:nvPr>
            <p:ph idx="1"/>
          </p:nvPr>
        </p:nvSpPr>
        <p:spPr/>
        <p:txBody>
          <a:bodyPr/>
          <a:lstStyle/>
          <a:p>
            <a:r>
              <a:rPr lang="zh-CN" altLang="en-US" sz="2400"/>
              <a:t>在《茶馆》一剧中，王淑芬是一个不具有主角光环的次要人物，但在上述节选部分中，她形象丰满，性格鲜明，请简要分析其形象特点。（4分）</a:t>
            </a:r>
            <a:endParaRPr lang="zh-CN" altLang="en-US" sz="2800"/>
          </a:p>
          <a:p>
            <a:r>
              <a:rPr lang="zh-CN" altLang="en-US" sz="2800">
                <a:ln w="22225">
                  <a:solidFill>
                    <a:schemeClr val="accent2"/>
                  </a:solidFill>
                  <a:prstDash val="solid"/>
                </a:ln>
                <a:solidFill>
                  <a:schemeClr val="accent2">
                    <a:lumMod val="40000"/>
                    <a:lumOff val="60000"/>
                  </a:schemeClr>
                </a:solidFill>
                <a:effectLst/>
              </a:rPr>
              <a:t>答案：</a:t>
            </a:r>
            <a:endParaRPr lang="zh-CN" altLang="en-US" sz="2800"/>
          </a:p>
          <a:p>
            <a:r>
              <a:rPr lang="zh-CN" altLang="en-US" sz="2400"/>
              <a:t>①</a:t>
            </a:r>
            <a:r>
              <a:rPr lang="zh-CN" altLang="en-US" sz="2400">
                <a:solidFill>
                  <a:srgbClr val="FF0000"/>
                </a:solidFill>
              </a:rPr>
              <a:t>能够顺应时代潮流。</a:t>
            </a:r>
            <a:r>
              <a:rPr lang="zh-CN" altLang="en-US" sz="2400"/>
              <a:t>王淑芬是裕泰茶馆的老板娘，也许是平时见惯了三教九流的人，所以她的思想比较超前、活跃，在急剧变革的时代，没有因循守旧，抵制变革。她梳着时兴的圆髻，看不顺眼李三的小辫儿，又劝李三“不要顽固，既然改了民国，就应该随着走”，都可表现出她的与时俱进。 </a:t>
            </a:r>
          </a:p>
          <a:p>
            <a:r>
              <a:rPr lang="zh-CN" altLang="en-US" sz="2400"/>
              <a:t>②</a:t>
            </a:r>
            <a:r>
              <a:rPr lang="zh-CN" altLang="en-US" sz="2400">
                <a:solidFill>
                  <a:srgbClr val="FF0000"/>
                </a:solidFill>
              </a:rPr>
              <a:t>勤劳。</a:t>
            </a:r>
            <a:r>
              <a:rPr lang="zh-CN" altLang="en-US" sz="2400"/>
              <a:t>作为老板娘，她并没有把自己放在主子的位置上，吆三喝四，而是和伙计一起忙前忙后，里外操劳。 </a:t>
            </a:r>
          </a:p>
          <a:p>
            <a:r>
              <a:rPr lang="zh-CN" altLang="en-US" sz="2400"/>
              <a:t>③</a:t>
            </a:r>
            <a:r>
              <a:rPr lang="zh-CN" altLang="en-US" sz="2400">
                <a:solidFill>
                  <a:srgbClr val="FF0000"/>
                </a:solidFill>
              </a:rPr>
              <a:t>善良。</a:t>
            </a:r>
            <a:r>
              <a:rPr lang="zh-CN" altLang="en-US" sz="2400"/>
              <a:t>从王淑芬对李三抱怨的理解中可以看出她比王利发更能体谅别人，内心更为善良；她还劝王利发添人，既是茶馆的实际需要，也是出于对李三忙不过来的关照。</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500"/>
                                        <p:tgtEl>
                                          <p:spTgt spid="3">
                                            <p:txEl>
                                              <p:pRg st="3" end="3"/>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blinds(horizontal)">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【练】《龙须沟》</a:t>
            </a:r>
            <a:r>
              <a:rPr lang="zh-CN" altLang="en-US">
                <a:sym typeface="+mn-ea"/>
              </a:rPr>
              <a:t>老舍</a:t>
            </a:r>
          </a:p>
        </p:txBody>
      </p:sp>
      <p:sp>
        <p:nvSpPr>
          <p:cNvPr id="3" name="内容占位符 2"/>
          <p:cNvSpPr>
            <a:spLocks noGrp="1"/>
          </p:cNvSpPr>
          <p:nvPr>
            <p:ph idx="1"/>
          </p:nvPr>
        </p:nvSpPr>
        <p:spPr/>
        <p:txBody>
          <a:bodyPr/>
          <a:lstStyle/>
          <a:p>
            <a:pPr marL="0" indent="0">
              <a:buNone/>
            </a:pPr>
            <a:r>
              <a:rPr lang="zh-CN" altLang="en-US" sz="2800">
                <a:latin typeface="楷体" panose="02010609060101010101" charset="-122"/>
                <a:ea typeface="楷体" panose="02010609060101010101" charset="-122"/>
                <a:cs typeface="楷体" panose="02010609060101010101" charset="-122"/>
              </a:rPr>
              <a:t>［提示］话剧《龙须沟》以主人公程宝庆在旧社会由艺人变成“疯子”，解放后又从"疯子”变为艺人的故事为主线，描述了北京一个小杂院四户人家在社会变革中的不同遭遇。节选部分的故事发生在1950年初夏。</a:t>
            </a:r>
          </a:p>
          <a:p>
            <a:pPr marL="0" indent="0">
              <a:buNone/>
            </a:pPr>
            <a:r>
              <a:rPr lang="zh-CN" altLang="en-US" sz="2800">
                <a:latin typeface="楷体" panose="02010609060101010101" charset="-122"/>
                <a:ea typeface="楷体" panose="02010609060101010101" charset="-122"/>
                <a:cs typeface="楷体" panose="02010609060101010101" charset="-122"/>
              </a:rPr>
              <a:t>[娘子由外面匆匆走来。</a:t>
            </a:r>
          </a:p>
          <a:p>
            <a:pPr marL="0" indent="0">
              <a:buNone/>
            </a:pPr>
            <a:r>
              <a:rPr lang="zh-CN" altLang="en-US" sz="2800">
                <a:latin typeface="楷体" panose="02010609060101010101" charset="-122"/>
                <a:ea typeface="楷体" panose="02010609060101010101" charset="-122"/>
                <a:cs typeface="楷体" panose="02010609060101010101" charset="-122"/>
              </a:rPr>
              <a:t>二春 娘子，看见二嘎子没有？</a:t>
            </a:r>
          </a:p>
          <a:p>
            <a:pPr marL="0" indent="0">
              <a:buNone/>
            </a:pPr>
            <a:r>
              <a:rPr lang="zh-CN" altLang="en-US" sz="2800">
                <a:latin typeface="楷体" panose="02010609060101010101" charset="-122"/>
                <a:ea typeface="楷体" panose="02010609060101010101" charset="-122"/>
                <a:cs typeface="楷体" panose="02010609060101010101" charset="-122"/>
              </a:rPr>
              <a:t>娘子 怎能没看见？他给我看摊子呢！</a:t>
            </a:r>
          </a:p>
          <a:p>
            <a:pPr marL="0" indent="0">
              <a:buNone/>
            </a:pPr>
            <a:r>
              <a:rPr lang="zh-CN" altLang="en-US" sz="2800">
                <a:latin typeface="楷体" panose="02010609060101010101" charset="-122"/>
                <a:ea typeface="楷体" panose="02010609060101010101" charset="-122"/>
                <a:cs typeface="楷体" panose="02010609060101010101" charset="-122"/>
              </a:rPr>
              <a:t>大妈 他荒里荒唐的，看摊儿行吗？</a:t>
            </a:r>
          </a:p>
          <a:p>
            <a:pPr marL="0" indent="0">
              <a:buNone/>
            </a:pPr>
            <a:r>
              <a:rPr lang="zh-CN" altLang="en-US" sz="2800">
                <a:latin typeface="楷体" panose="02010609060101010101" charset="-122"/>
                <a:ea typeface="楷体" panose="02010609060101010101" charset="-122"/>
                <a:cs typeface="楷体" panose="02010609060101010101" charset="-122"/>
              </a:rPr>
              <a:t>娘子 现在，三岁的娃娃也行！该卖多少钱，卖多少钱，言无二价。小偷儿什么的，差不离快断了根！（低声）听说，官面上正加紧几捉拿黑旋风。一拿住他，晓市就</a:t>
            </a:r>
          </a:p>
        </p:txBody>
      </p:sp>
    </p:spTree>
  </p:cSld>
  <p:clrMapOvr>
    <a:masterClrMapping/>
  </p:clrMapOvr>
  <p:transition>
    <p:random/>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47700" y="258445"/>
            <a:ext cx="10515600" cy="655955"/>
          </a:xfrm>
        </p:spPr>
        <p:txBody>
          <a:bodyPr/>
          <a:lstStyle/>
          <a:p>
            <a:r>
              <a:rPr lang="zh-CN" altLang="en-US"/>
              <a:t>【知识整合】</a:t>
            </a:r>
          </a:p>
        </p:txBody>
      </p:sp>
      <p:sp>
        <p:nvSpPr>
          <p:cNvPr id="3" name="内容占位符 2"/>
          <p:cNvSpPr>
            <a:spLocks noGrp="1"/>
          </p:cNvSpPr>
          <p:nvPr>
            <p:ph idx="1"/>
          </p:nvPr>
        </p:nvSpPr>
        <p:spPr>
          <a:xfrm>
            <a:off x="647700" y="1112520"/>
            <a:ext cx="10515600" cy="5064760"/>
          </a:xfrm>
        </p:spPr>
        <p:txBody>
          <a:bodyPr/>
          <a:lstStyle/>
          <a:p>
            <a:r>
              <a:rPr lang="zh-CN" altLang="en-US"/>
              <a:t>戏剧是四大文学样式之一，它是运用</a:t>
            </a:r>
            <a:r>
              <a:rPr lang="zh-CN" altLang="en-US">
                <a:solidFill>
                  <a:srgbClr val="FF0000"/>
                </a:solidFill>
              </a:rPr>
              <a:t>文学、音乐、美术、舞蹈</a:t>
            </a:r>
            <a:r>
              <a:rPr lang="zh-CN" altLang="en-US"/>
              <a:t>、等艺术要素，来</a:t>
            </a:r>
            <a:r>
              <a:rPr lang="zh-CN" altLang="en-US">
                <a:solidFill>
                  <a:srgbClr val="FF0000"/>
                </a:solidFill>
              </a:rPr>
              <a:t>塑造人物形象，反映社会生活的综合艺术</a:t>
            </a:r>
            <a:r>
              <a:rPr lang="zh-CN" altLang="en-US"/>
              <a:t>。我们读到的剧本是戏剧的文学部分，是一剧之“本”。戏剧文学具有其它文学体裁所具有的共同特点，但由于它要供舞台演出，要受多方面的制约，这样，便产生了剧本区别于其他文体的一般特点：</a:t>
            </a:r>
            <a:r>
              <a:rPr lang="zh-CN" altLang="en-US">
                <a:solidFill>
                  <a:srgbClr val="FF0000"/>
                </a:solidFill>
              </a:rPr>
              <a:t>一是时间、空间的集中性，二是尖锐的矛盾冲突，三是语言个性化</a:t>
            </a:r>
            <a:r>
              <a:rPr lang="zh-CN" altLang="en-US"/>
              <a:t>。</a:t>
            </a:r>
          </a:p>
        </p:txBody>
      </p:sp>
    </p:spTree>
  </p:cSld>
  <p:clrMapOvr>
    <a:masterClrMapping/>
  </p:clrMapOvr>
  <p:transition>
    <p:random/>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09600" y="274320"/>
            <a:ext cx="10972800" cy="5852160"/>
          </a:xfrm>
        </p:spPr>
        <p:txBody>
          <a:bodyPr/>
          <a:lstStyle/>
          <a:p>
            <a:pPr marL="0" indent="0">
              <a:buNone/>
            </a:pPr>
            <a:r>
              <a:rPr lang="zh-CN" altLang="en-US" sz="2800">
                <a:latin typeface="楷体" panose="02010609060101010101" charset="-122"/>
                <a:ea typeface="楷体" panose="02010609060101010101" charset="-122"/>
                <a:cs typeface="楷体" panose="02010609060101010101" charset="-122"/>
              </a:rPr>
              <a:t>全天下太平了。他不是土匪头子吗？哼，等拿到他，跟那个冯狗子，我要去报报仇！能打就打，能骂就骂，至不济也要对准了他们的脸，啐几口，呸！呸！呸！</a:t>
            </a:r>
          </a:p>
          <a:p>
            <a:pPr marL="0" indent="0">
              <a:buNone/>
            </a:pPr>
            <a:r>
              <a:rPr lang="zh-CN" altLang="en-US" sz="2800">
                <a:latin typeface="楷体" panose="02010609060101010101" charset="-122"/>
                <a:ea typeface="楷体" panose="02010609060101010101" charset="-122"/>
                <a:cs typeface="楷体" panose="02010609060101010101" charset="-122"/>
              </a:rPr>
              <a:t>偷我的东西，还打了我的爷们！</a:t>
            </a:r>
          </a:p>
          <a:p>
            <a:pPr marL="0" indent="0">
              <a:buNone/>
            </a:pPr>
            <a:r>
              <a:rPr lang="zh-CN" altLang="en-US" sz="2800">
                <a:latin typeface="楷体" panose="02010609060101010101" charset="-122"/>
                <a:ea typeface="楷体" panose="02010609060101010101" charset="-122"/>
                <a:cs typeface="楷体" panose="02010609060101010101" charset="-122"/>
              </a:rPr>
              <a:t>[程疯子慢慢地由屋中出来。</a:t>
            </a:r>
          </a:p>
          <a:p>
            <a:pPr marL="0" indent="0">
              <a:buNone/>
            </a:pPr>
            <a:r>
              <a:rPr lang="zh-CN" altLang="en-US" sz="2800">
                <a:latin typeface="楷体" panose="02010609060101010101" charset="-122"/>
                <a:ea typeface="楷体" panose="02010609060101010101" charset="-122"/>
                <a:cs typeface="楷体" panose="02010609060101010101" charset="-122"/>
              </a:rPr>
              <a:t>二春 疯哥，你在家哪？</a:t>
            </a:r>
          </a:p>
          <a:p>
            <a:pPr marL="0" indent="0">
              <a:buNone/>
            </a:pPr>
            <a:r>
              <a:rPr lang="zh-CN" altLang="en-US" sz="2800">
                <a:latin typeface="楷体" panose="02010609060101010101" charset="-122"/>
                <a:ea typeface="楷体" panose="02010609060101010101" charset="-122"/>
                <a:cs typeface="楷体" panose="02010609060101010101" charset="-122"/>
              </a:rPr>
              <a:t>疯子 有道是，在家千日好，出外一时难！</a:t>
            </a:r>
          </a:p>
          <a:p>
            <a:pPr marL="0" indent="0">
              <a:buNone/>
            </a:pPr>
            <a:r>
              <a:rPr lang="zh-CN" altLang="en-US" sz="2800">
                <a:latin typeface="楷体" panose="02010609060101010101" charset="-122"/>
                <a:ea typeface="楷体" panose="02010609060101010101" charset="-122"/>
                <a:cs typeface="楷体" panose="02010609060101010101" charset="-122"/>
              </a:rPr>
              <a:t>娘子 又是疯话！我问你，你这两天又怎么啦？</a:t>
            </a:r>
          </a:p>
          <a:p>
            <a:pPr marL="0" indent="0">
              <a:buNone/>
            </a:pPr>
            <a:r>
              <a:rPr lang="zh-CN" altLang="en-US" sz="2800">
                <a:latin typeface="楷体" panose="02010609060101010101" charset="-122"/>
                <a:ea typeface="楷体" panose="02010609060101010101" charset="-122"/>
                <a:cs typeface="楷体" panose="02010609060101010101" charset="-122"/>
              </a:rPr>
              <a:t>疯子 别瞪眼！我就怕吵架！我呀，有了任务！</a:t>
            </a:r>
          </a:p>
          <a:p>
            <a:pPr marL="0" indent="0">
              <a:buNone/>
            </a:pPr>
            <a:r>
              <a:rPr lang="zh-CN" altLang="en-US" sz="2800">
                <a:latin typeface="楷体" panose="02010609060101010101" charset="-122"/>
                <a:ea typeface="楷体" panose="02010609060101010101" charset="-122"/>
                <a:cs typeface="楷体" panose="02010609060101010101" charset="-122"/>
              </a:rPr>
              <a:t>二春 疯哥，给你道喜！告诉我们，什么任务？</a:t>
            </a:r>
          </a:p>
          <a:p>
            <a:pPr marL="0" indent="0">
              <a:buNone/>
            </a:pPr>
            <a:r>
              <a:rPr lang="zh-CN" altLang="en-US" sz="2800">
                <a:latin typeface="楷体" panose="02010609060101010101" charset="-122"/>
                <a:ea typeface="楷体" panose="02010609060101010101" charset="-122"/>
                <a:cs typeface="楷体" panose="02010609060101010101" charset="-122"/>
              </a:rPr>
              <a:t>疯子 民教馆①的同志找了我来，教我给大家唱一段去！</a:t>
            </a:r>
          </a:p>
        </p:txBody>
      </p:sp>
    </p:spTree>
  </p:cSld>
  <p:clrMapOvr>
    <a:masterClrMapping/>
  </p:clrMapOvr>
  <p:transition>
    <p:random/>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09600" y="185420"/>
            <a:ext cx="10972800" cy="5941060"/>
          </a:xfrm>
        </p:spPr>
        <p:txBody>
          <a:bodyPr/>
          <a:lstStyle/>
          <a:p>
            <a:pPr marL="0" indent="0">
              <a:buNone/>
            </a:pPr>
            <a:r>
              <a:rPr lang="zh-CN" altLang="en-US" sz="2800">
                <a:latin typeface="楷体" panose="02010609060101010101" charset="-122"/>
                <a:ea typeface="楷体" panose="02010609060101010101" charset="-122"/>
                <a:cs typeface="楷体" panose="02010609060101010101" charset="-122"/>
              </a:rPr>
              <a:t>二春 那太棒了！多少年你受屈含冤的，现在民教馆都请你去，你不是仿佛死了半截又活了吗？</a:t>
            </a:r>
          </a:p>
          <a:p>
            <a:pPr marL="0" indent="0">
              <a:buNone/>
            </a:pPr>
            <a:r>
              <a:rPr lang="zh-CN" altLang="en-US" sz="2800">
                <a:latin typeface="楷体" panose="02010609060101010101" charset="-122"/>
                <a:ea typeface="楷体" panose="02010609060101010101" charset="-122"/>
                <a:cs typeface="楷体" panose="02010609060101010101" charset="-122"/>
              </a:rPr>
              <a:t>娘子 对啦，疯子，你去！去！叫大家伙看看你！王大妈，二姑娘，有钱没有？借给我点！我得打扮打扮他，把他打扮得跟他当年一模一样的漂亮！</a:t>
            </a:r>
          </a:p>
          <a:p>
            <a:pPr marL="0" indent="0">
              <a:buNone/>
            </a:pPr>
            <a:r>
              <a:rPr lang="zh-CN" altLang="en-US" sz="2800">
                <a:latin typeface="楷体" panose="02010609060101010101" charset="-122"/>
                <a:ea typeface="楷体" panose="02010609060101010101" charset="-122"/>
                <a:cs typeface="楷体" panose="02010609060101010101" charset="-122"/>
              </a:rPr>
              <a:t>疯子 我可是去不了！</a:t>
            </a:r>
          </a:p>
          <a:p>
            <a:pPr marL="0" indent="0">
              <a:buNone/>
            </a:pPr>
            <a:r>
              <a:rPr lang="zh-CN" altLang="en-US" sz="2800">
                <a:latin typeface="楷体" panose="02010609060101010101" charset="-122"/>
                <a:ea typeface="楷体" panose="02010609060101010101" charset="-122"/>
                <a:cs typeface="楷体" panose="02010609060101010101" charset="-122"/>
              </a:rPr>
              <a:t>二春 怎么？怎么？</a:t>
            </a:r>
          </a:p>
          <a:p>
            <a:pPr marL="0" indent="0">
              <a:buNone/>
            </a:pPr>
            <a:r>
              <a:rPr lang="zh-CN" altLang="en-US" sz="2800">
                <a:latin typeface="楷体" panose="02010609060101010101" charset="-122"/>
                <a:ea typeface="楷体" panose="02010609060101010101" charset="-122"/>
                <a:cs typeface="楷体" panose="02010609060101010101" charset="-122"/>
              </a:rPr>
              <a:t>娘子 怎么？怎么？</a:t>
            </a:r>
          </a:p>
          <a:p>
            <a:pPr marL="0" indent="0">
              <a:buNone/>
            </a:pPr>
            <a:r>
              <a:rPr lang="zh-CN" altLang="en-US" sz="2800">
                <a:latin typeface="楷体" panose="02010609060101010101" charset="-122"/>
                <a:ea typeface="楷体" panose="02010609060101010101" charset="-122"/>
                <a:cs typeface="楷体" panose="02010609060101010101" charset="-122"/>
              </a:rPr>
              <a:t>疯子 我十几年没唱了，万一唱砸了，可怎么办呢？</a:t>
            </a:r>
          </a:p>
          <a:p>
            <a:pPr marL="0" indent="0">
              <a:buNone/>
            </a:pPr>
            <a:r>
              <a:rPr lang="zh-CN" altLang="en-US" sz="2800">
                <a:latin typeface="楷体" panose="02010609060101010101" charset="-122"/>
                <a:ea typeface="楷体" panose="02010609060101010101" charset="-122"/>
                <a:cs typeface="楷体" panose="02010609060101010101" charset="-122"/>
              </a:rPr>
              <a:t>娘子 你还没去呢，怎就知道会唱砸了？</a:t>
            </a:r>
          </a:p>
          <a:p>
            <a:pPr marL="0" indent="0">
              <a:buNone/>
            </a:pPr>
            <a:r>
              <a:rPr lang="zh-CN" altLang="en-US" sz="2800">
                <a:latin typeface="楷体" panose="02010609060101010101" charset="-122"/>
                <a:ea typeface="楷体" panose="02010609060101010101" charset="-122"/>
                <a:cs typeface="楷体" panose="02010609060101010101" charset="-122"/>
              </a:rPr>
              <a:t>疯子 还有，唱什么好呢？</a:t>
            </a:r>
          </a:p>
          <a:p>
            <a:pPr marL="0" indent="0">
              <a:buNone/>
            </a:pPr>
            <a:r>
              <a:rPr lang="zh-CN" altLang="en-US" sz="2800">
                <a:latin typeface="楷体" panose="02010609060101010101" charset="-122"/>
                <a:ea typeface="楷体" panose="02010609060101010101" charset="-122"/>
                <a:cs typeface="楷体" panose="02010609060101010101" charset="-122"/>
              </a:rPr>
              <a:t>二春 咱们现编！等晚上，咱们开个小组会议，大家出主意，大家编！</a:t>
            </a:r>
          </a:p>
        </p:txBody>
      </p:sp>
    </p:spTree>
  </p:cSld>
  <p:clrMapOvr>
    <a:masterClrMapping/>
  </p:clrMapOvr>
  <p:transition>
    <p:random/>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53035" y="259080"/>
            <a:ext cx="11783060" cy="6338570"/>
          </a:xfrm>
        </p:spPr>
        <p:txBody>
          <a:bodyPr/>
          <a:lstStyle/>
          <a:p>
            <a:pPr marL="0" indent="0">
              <a:buNone/>
            </a:pPr>
            <a:r>
              <a:rPr lang="zh-CN" altLang="en-US" sz="2800">
                <a:latin typeface="楷体" panose="02010609060101010101" charset="-122"/>
                <a:ea typeface="楷体" panose="02010609060101010101" charset="-122"/>
                <a:cs typeface="楷体" panose="02010609060101010101" charset="-122"/>
              </a:rPr>
              <a:t>疯子 难办！难办！</a:t>
            </a:r>
          </a:p>
          <a:p>
            <a:pPr marL="0" indent="0">
              <a:buNone/>
            </a:pPr>
            <a:r>
              <a:rPr lang="zh-CN" altLang="en-US" sz="2800">
                <a:latin typeface="楷体" panose="02010609060101010101" charset="-122"/>
                <a:ea typeface="楷体" panose="02010609060101010101" charset="-122"/>
                <a:cs typeface="楷体" panose="02010609060101010101" charset="-122"/>
              </a:rPr>
              <a:t>[四嫂夹着一包活计，跑进来。</a:t>
            </a:r>
          </a:p>
          <a:p>
            <a:pPr marL="0" indent="0">
              <a:buNone/>
            </a:pPr>
            <a:r>
              <a:rPr lang="zh-CN" altLang="en-US" sz="2800">
                <a:latin typeface="楷体" panose="02010609060101010101" charset="-122"/>
                <a:ea typeface="楷体" panose="02010609060101010101" charset="-122"/>
                <a:cs typeface="楷体" panose="02010609060101010101" charset="-122"/>
              </a:rPr>
              <a:t>四嫂 娘子，二妹妹，黑旋风拿住了！拿住了！</a:t>
            </a:r>
          </a:p>
          <a:p>
            <a:pPr marL="0" indent="0">
              <a:buNone/>
            </a:pPr>
            <a:r>
              <a:rPr lang="zh-CN" altLang="en-US" sz="2800">
                <a:latin typeface="楷体" panose="02010609060101010101" charset="-122"/>
                <a:ea typeface="楷体" panose="02010609060101010101" charset="-122"/>
                <a:cs typeface="楷体" panose="02010609060101010101" charset="-122"/>
              </a:rPr>
              <a:t>娘子 真的？在哪儿呢？</a:t>
            </a:r>
          </a:p>
          <a:p>
            <a:pPr marL="0" indent="0">
              <a:buNone/>
            </a:pPr>
            <a:r>
              <a:rPr lang="zh-CN" altLang="en-US" sz="2800">
                <a:latin typeface="楷体" panose="02010609060101010101" charset="-122"/>
                <a:ea typeface="楷体" panose="02010609060101010101" charset="-122"/>
                <a:cs typeface="楷体" panose="02010609060101010101" charset="-122"/>
              </a:rPr>
              <a:t>四嫂 我看见他了，有人押着他，往派出所走呢！</a:t>
            </a:r>
          </a:p>
          <a:p>
            <a:pPr marL="0" indent="0">
              <a:buNone/>
            </a:pPr>
            <a:r>
              <a:rPr lang="zh-CN" altLang="en-US" sz="2800">
                <a:latin typeface="楷体" panose="02010609060101010101" charset="-122"/>
                <a:ea typeface="楷体" panose="02010609060101010101" charset="-122"/>
                <a:cs typeface="楷体" panose="02010609060101010101" charset="-122"/>
              </a:rPr>
              <a:t>娘子 我啐他两口去！</a:t>
            </a:r>
          </a:p>
          <a:p>
            <a:pPr marL="0" indent="0">
              <a:buNone/>
            </a:pPr>
            <a:r>
              <a:rPr lang="zh-CN" altLang="en-US" sz="2800">
                <a:latin typeface="楷体" panose="02010609060101010101" charset="-122"/>
                <a:ea typeface="楷体" panose="02010609060101010101" charset="-122"/>
                <a:cs typeface="楷体" panose="02010609060101010101" charset="-122"/>
              </a:rPr>
              <a:t>二春 走，我们斗争他去！把这些年他所作所为都抖漏出来，教他这个坏小子吃不了兜着走！</a:t>
            </a:r>
          </a:p>
          <a:p>
            <a:pPr marL="0" indent="0">
              <a:buNone/>
            </a:pPr>
            <a:r>
              <a:rPr lang="zh-CN" altLang="en-US" sz="2800">
                <a:latin typeface="楷体" panose="02010609060101010101" charset="-122"/>
                <a:ea typeface="楷体" panose="02010609060101010101" charset="-122"/>
                <a:cs typeface="楷体" panose="02010609060101010101" charset="-122"/>
              </a:rPr>
              <a:t>娘子 疯子，你也来！</a:t>
            </a:r>
          </a:p>
          <a:p>
            <a:pPr marL="0" indent="0">
              <a:buNone/>
            </a:pPr>
            <a:r>
              <a:rPr lang="zh-CN" altLang="en-US" sz="2800">
                <a:latin typeface="楷体" panose="02010609060101010101" charset="-122"/>
                <a:ea typeface="楷体" panose="02010609060101010101" charset="-122"/>
                <a:cs typeface="楷体" panose="02010609060101010101" charset="-122"/>
              </a:rPr>
              <a:t>疯子 （摇头）我不去！</a:t>
            </a:r>
          </a:p>
          <a:p>
            <a:pPr marL="0" indent="0">
              <a:buNone/>
            </a:pPr>
            <a:r>
              <a:rPr lang="zh-CN" altLang="en-US" sz="2800">
                <a:latin typeface="楷体" panose="02010609060101010101" charset="-122"/>
                <a:ea typeface="楷体" panose="02010609060101010101" charset="-122"/>
                <a:cs typeface="楷体" panose="02010609060101010101" charset="-122"/>
              </a:rPr>
              <a:t>娘子 那么，你没教他们打得顺嘴流血，脸肿了好几天吗？你怎这么没骨头！</a:t>
            </a:r>
          </a:p>
          <a:p>
            <a:pPr marL="0" indent="0">
              <a:buNone/>
            </a:pPr>
            <a:r>
              <a:rPr lang="zh-CN" altLang="en-US" sz="2800">
                <a:latin typeface="楷体" panose="02010609060101010101" charset="-122"/>
                <a:ea typeface="楷体" panose="02010609060101010101" charset="-122"/>
                <a:cs typeface="楷体" panose="02010609060101010101" charset="-122"/>
              </a:rPr>
              <a:t>疯子 我不去！我怕打架！我怕恶霸！</a:t>
            </a:r>
          </a:p>
          <a:p>
            <a:pPr marL="0" indent="0">
              <a:buNone/>
            </a:pPr>
            <a:r>
              <a:rPr lang="zh-CN" altLang="en-US" sz="2800">
                <a:latin typeface="楷体" panose="02010609060101010101" charset="-122"/>
                <a:ea typeface="楷体" panose="02010609060101010101" charset="-122"/>
                <a:cs typeface="楷体" panose="02010609060101010101" charset="-122"/>
              </a:rPr>
              <a:t>娘子 你简直不是这年头儿的人！二妹妹，咱们走！</a:t>
            </a:r>
          </a:p>
        </p:txBody>
      </p:sp>
    </p:spTree>
  </p:cSld>
  <p:clrMapOvr>
    <a:masterClrMapping/>
  </p:clrMapOvr>
  <p:transition>
    <p:random/>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09600" y="259080"/>
            <a:ext cx="10972800" cy="5779135"/>
          </a:xfrm>
        </p:spPr>
        <p:txBody>
          <a:bodyPr/>
          <a:lstStyle/>
          <a:p>
            <a:pPr marL="0" indent="0">
              <a:buNone/>
            </a:pPr>
            <a:r>
              <a:rPr lang="zh-CN" altLang="en-US" sz="2800">
                <a:latin typeface="楷体" panose="02010609060101010101" charset="-122"/>
                <a:ea typeface="楷体" panose="02010609060101010101" charset="-122"/>
                <a:cs typeface="楷体" panose="02010609060101010101" charset="-122"/>
              </a:rPr>
              <a:t>二春 走！（同娘子匆匆跑去）</a:t>
            </a:r>
          </a:p>
          <a:p>
            <a:pPr marL="0" indent="0">
              <a:buNone/>
            </a:pPr>
            <a:r>
              <a:rPr lang="zh-CN" altLang="en-US" sz="2800">
                <a:latin typeface="楷体" panose="02010609060101010101" charset="-122"/>
                <a:ea typeface="楷体" panose="02010609060101010101" charset="-122"/>
                <a:cs typeface="楷体" panose="02010609060101010101" charset="-122"/>
              </a:rPr>
              <a:t>疯子 （独自徘徊）天下是变了，变了！你的人欺负我，打我，现在你也掉下去了！</a:t>
            </a:r>
          </a:p>
          <a:p>
            <a:pPr marL="0" indent="0">
              <a:buNone/>
            </a:pPr>
            <a:r>
              <a:rPr lang="zh-CN" altLang="en-US" sz="2800">
                <a:latin typeface="楷体" panose="02010609060101010101" charset="-122"/>
                <a:ea typeface="楷体" panose="02010609060101010101" charset="-122"/>
                <a:cs typeface="楷体" panose="02010609060101010101" charset="-122"/>
              </a:rPr>
              <a:t>人、老实人、受委屈的人，都抬起头来；你们恶霸可头朝下！哼，你下狱，我上</a:t>
            </a:r>
          </a:p>
          <a:p>
            <a:pPr marL="0" indent="0">
              <a:buNone/>
            </a:pPr>
            <a:r>
              <a:rPr lang="zh-CN" altLang="en-US" sz="2800">
                <a:latin typeface="楷体" panose="02010609060101010101" charset="-122"/>
                <a:ea typeface="楷体" panose="02010609060101010101" charset="-122"/>
                <a:cs typeface="楷体" panose="02010609060101010101" charset="-122"/>
              </a:rPr>
              <a:t>民教馆开会！变了，天下变了！必得去，必得去唱！一个人唱，叫大家喜欢，多么好呢！</a:t>
            </a:r>
          </a:p>
          <a:p>
            <a:pPr marL="0" indent="0">
              <a:buNone/>
            </a:pPr>
            <a:r>
              <a:rPr lang="zh-CN" altLang="en-US" sz="2800">
                <a:latin typeface="楷体" panose="02010609060101010101" charset="-122"/>
                <a:ea typeface="楷体" panose="02010609060101010101" charset="-122"/>
                <a:cs typeface="楷体" panose="02010609060101010101" charset="-122"/>
              </a:rPr>
              <a:t>[狗子偷偷探头，见院中没人，轻轻地进来。</a:t>
            </a:r>
          </a:p>
          <a:p>
            <a:pPr marL="0" indent="0">
              <a:buNone/>
            </a:pPr>
            <a:r>
              <a:rPr lang="zh-CN" altLang="en-US" sz="2800">
                <a:latin typeface="楷体" panose="02010609060101010101" charset="-122"/>
                <a:ea typeface="楷体" panose="02010609060101010101" charset="-122"/>
                <a:cs typeface="楷体" panose="02010609060101010101" charset="-122"/>
              </a:rPr>
              <a:t>狗子 （低声地）疯哥！疯哥！</a:t>
            </a:r>
          </a:p>
          <a:p>
            <a:pPr marL="0" indent="0">
              <a:buNone/>
            </a:pPr>
            <a:r>
              <a:rPr lang="zh-CN" altLang="en-US" sz="2800">
                <a:latin typeface="楷体" panose="02010609060101010101" charset="-122"/>
                <a:ea typeface="楷体" panose="02010609060101010101" charset="-122"/>
                <a:cs typeface="楷体" panose="02010609060101010101" charset="-122"/>
              </a:rPr>
              <a:t>疯子 谁？啊，是你！又来打我？打吧！我不跑，也不躲！我可也不怕你！你打，我不还手，心里记着你；这就叫结仇！仇结大了，打人的会有吃亏的那一天！打吧！四嫂 （从屋中出来）谁？噢！是你！（向狗子）你还敢出来欺负人？好大的胆子！黑旋风掉下去了，你不能不知道吧？好！瞧你敢动他一下，我不把你碎在这儿！</a:t>
            </a:r>
          </a:p>
        </p:txBody>
      </p:sp>
    </p:spTree>
  </p:cSld>
  <p:clrMapOvr>
    <a:masterClrMapping/>
  </p:clrMapOvr>
  <p:transition>
    <p:random/>
  </p:transition>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09600" y="214630"/>
            <a:ext cx="10972800" cy="5911850"/>
          </a:xfrm>
        </p:spPr>
        <p:txBody>
          <a:bodyPr/>
          <a:lstStyle/>
          <a:p>
            <a:pPr marL="0" indent="0">
              <a:buNone/>
            </a:pPr>
            <a:r>
              <a:rPr lang="zh-CN" altLang="en-US" sz="2800">
                <a:latin typeface="楷体" panose="02010609060101010101" charset="-122"/>
                <a:ea typeface="楷体" panose="02010609060101010101" charset="-122"/>
                <a:cs typeface="楷体" panose="02010609060101010101" charset="-122"/>
              </a:rPr>
              <a:t>狗子 （很窘，笑嘻嘻地）谁说我是来打人的呀！</a:t>
            </a:r>
          </a:p>
          <a:p>
            <a:pPr marL="0" indent="0">
              <a:buNone/>
            </a:pPr>
            <a:r>
              <a:rPr lang="zh-CN" altLang="en-US" sz="2800">
                <a:latin typeface="楷体" panose="02010609060101010101" charset="-122"/>
                <a:ea typeface="楷体" panose="02010609060101010101" charset="-122"/>
                <a:cs typeface="楷体" panose="02010609060101010101" charset="-122"/>
              </a:rPr>
              <a:t>四嫂 量你也不敢！那么是来抢？你抢抢试试！</a:t>
            </a:r>
          </a:p>
          <a:p>
            <a:pPr marL="0" indent="0">
              <a:buNone/>
            </a:pPr>
            <a:r>
              <a:rPr lang="zh-CN" altLang="en-US" sz="2800">
                <a:latin typeface="楷体" panose="02010609060101010101" charset="-122"/>
                <a:ea typeface="楷体" panose="02010609060101010101" charset="-122"/>
                <a:cs typeface="楷体" panose="02010609060101010101" charset="-122"/>
              </a:rPr>
              <a:t>狗子 我已经受管制，两个多月没干“活儿”②了！</a:t>
            </a:r>
          </a:p>
          <a:p>
            <a:pPr marL="0" indent="0">
              <a:buNone/>
            </a:pPr>
            <a:r>
              <a:rPr lang="zh-CN" altLang="en-US" sz="2800">
                <a:latin typeface="楷体" panose="02010609060101010101" charset="-122"/>
                <a:ea typeface="楷体" panose="02010609060101010101" charset="-122"/>
                <a:cs typeface="楷体" panose="02010609060101010101" charset="-122"/>
              </a:rPr>
              <a:t>四嫂 你那也叫“活儿”？别不要脸啦！</a:t>
            </a:r>
          </a:p>
          <a:p>
            <a:pPr marL="0" indent="0">
              <a:buNone/>
            </a:pPr>
            <a:r>
              <a:rPr lang="zh-CN" altLang="en-US" sz="2800">
                <a:latin typeface="楷体" panose="02010609060101010101" charset="-122"/>
                <a:ea typeface="楷体" panose="02010609060101010101" charset="-122"/>
                <a:cs typeface="楷体" panose="02010609060101010101" charset="-122"/>
              </a:rPr>
              <a:t>狗子 我正在学好！不敢再胡闹！</a:t>
            </a:r>
          </a:p>
          <a:p>
            <a:pPr marL="0" indent="0">
              <a:buNone/>
            </a:pPr>
            <a:r>
              <a:rPr lang="zh-CN" altLang="en-US" sz="2800">
                <a:latin typeface="楷体" panose="02010609060101010101" charset="-122"/>
                <a:ea typeface="楷体" panose="02010609060101010101" charset="-122"/>
                <a:cs typeface="楷体" panose="02010609060101010101" charset="-122"/>
              </a:rPr>
              <a:t>四嫂 你也知道怕呀！</a:t>
            </a:r>
          </a:p>
          <a:p>
            <a:pPr marL="0" indent="0">
              <a:buNone/>
            </a:pPr>
            <a:r>
              <a:rPr lang="zh-CN" altLang="en-US" sz="2800">
                <a:latin typeface="楷体" panose="02010609060101010101" charset="-122"/>
                <a:ea typeface="楷体" panose="02010609060101010101" charset="-122"/>
                <a:cs typeface="楷体" panose="02010609060101010101" charset="-122"/>
              </a:rPr>
              <a:t>狗子 赵大爷给我出的主意，教我到派出所去坦白，要不然我永远是个黑人。坦白以后，学习几个月，出来哪怕是蹬三轮去呢，我就能挣饭吃了。</a:t>
            </a:r>
          </a:p>
          <a:p>
            <a:pPr marL="0" indent="0">
              <a:buNone/>
            </a:pPr>
            <a:r>
              <a:rPr lang="zh-CN" altLang="en-US" sz="2800">
                <a:latin typeface="楷体" panose="02010609060101010101" charset="-122"/>
                <a:ea typeface="楷体" panose="02010609060101010101" charset="-122"/>
                <a:cs typeface="楷体" panose="02010609060101010101" charset="-122"/>
              </a:rPr>
              <a:t>四嫂 你看不起蹬三轮的是不是？反正蹬三轮的不偷不抢，比你强得多！我的那口子就干那个！四嫂 狗子我说走嘴啦！您多担待！（赔礼）赵大爷说了，我要真心改邪归正，得先来对程大哥赔不是，我打过他。赵大爷说了，我有这点诚心呢，他就帮我的忙；不然他不管我的事！</a:t>
            </a:r>
          </a:p>
          <a:p>
            <a:pPr marL="0" indent="0">
              <a:buNone/>
            </a:pPr>
            <a:endParaRPr lang="zh-CN" altLang="en-US" sz="2800">
              <a:latin typeface="楷体" panose="02010609060101010101" charset="-122"/>
              <a:ea typeface="楷体" panose="02010609060101010101" charset="-122"/>
              <a:cs typeface="楷体" panose="02010609060101010101" charset="-122"/>
            </a:endParaRPr>
          </a:p>
        </p:txBody>
      </p:sp>
    </p:spTree>
  </p:cSld>
  <p:clrMapOvr>
    <a:masterClrMapping/>
  </p:clrMapOvr>
  <p:transition>
    <p:random/>
  </p:transition>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00990" y="229870"/>
            <a:ext cx="11840845" cy="5705475"/>
          </a:xfrm>
        </p:spPr>
        <p:txBody>
          <a:bodyPr/>
          <a:lstStyle/>
          <a:p>
            <a:pPr marL="0" indent="0">
              <a:buNone/>
            </a:pPr>
            <a:r>
              <a:rPr lang="zh-CN" altLang="en-US" sz="2800">
                <a:latin typeface="楷体" panose="02010609060101010101" charset="-122"/>
                <a:ea typeface="楷体" panose="02010609060101010101" charset="-122"/>
                <a:cs typeface="楷体" panose="02010609060101010101" charset="-122"/>
                <a:sym typeface="+mn-ea"/>
              </a:rPr>
              <a:t>四嫂 疯哥，别光叫他赔不是，你也照样给他一顿嘴巴！一还一报，顶合适！</a:t>
            </a:r>
            <a:endParaRPr lang="zh-CN" altLang="en-US" sz="2800">
              <a:latin typeface="楷体" panose="02010609060101010101" charset="-122"/>
              <a:ea typeface="楷体" panose="02010609060101010101" charset="-122"/>
              <a:cs typeface="楷体" panose="02010609060101010101" charset="-122"/>
            </a:endParaRPr>
          </a:p>
          <a:p>
            <a:pPr marL="0" indent="0">
              <a:buNone/>
            </a:pPr>
            <a:r>
              <a:rPr lang="zh-CN" altLang="en-US" sz="2800">
                <a:latin typeface="楷体" panose="02010609060101010101" charset="-122"/>
                <a:ea typeface="楷体" panose="02010609060101010101" charset="-122"/>
                <a:cs typeface="楷体" panose="02010609060101010101" charset="-122"/>
                <a:sym typeface="+mn-ea"/>
              </a:rPr>
              <a:t>狗子 这位大嫂，疯哥不说话，您干吗直给我加盐儿呢！赵大爷大仁大义，赵大爷说政府也大仁大义，所以我才敢来。得啦，您也高高手儿吧！</a:t>
            </a:r>
            <a:endParaRPr lang="zh-CN" altLang="en-US" sz="2800">
              <a:latin typeface="楷体" panose="02010609060101010101" charset="-122"/>
              <a:ea typeface="楷体" panose="02010609060101010101" charset="-122"/>
              <a:cs typeface="楷体" panose="02010609060101010101" charset="-122"/>
            </a:endParaRPr>
          </a:p>
          <a:p>
            <a:pPr marL="0" indent="0">
              <a:buNone/>
            </a:pPr>
            <a:r>
              <a:rPr lang="zh-CN" altLang="en-US" sz="2800">
                <a:latin typeface="楷体" panose="02010609060101010101" charset="-122"/>
                <a:ea typeface="楷体" panose="02010609060101010101" charset="-122"/>
                <a:cs typeface="楷体" panose="02010609060101010101" charset="-122"/>
              </a:rPr>
              <a:t>四嫂 当初你怎么不大仁大义，伸手就揍人呢？</a:t>
            </a:r>
          </a:p>
          <a:p>
            <a:pPr marL="0" indent="0">
              <a:buNone/>
            </a:pPr>
            <a:r>
              <a:rPr lang="zh-CN" altLang="en-US" sz="2800">
                <a:latin typeface="楷体" panose="02010609060101010101" charset="-122"/>
                <a:ea typeface="楷体" panose="02010609060101010101" charset="-122"/>
                <a:cs typeface="楷体" panose="02010609060101010101" charset="-122"/>
              </a:rPr>
              <a:t>狗子 当初，那不是我揍的他。</a:t>
            </a:r>
          </a:p>
          <a:p>
            <a:pPr marL="0" indent="0">
              <a:buNone/>
            </a:pPr>
            <a:r>
              <a:rPr lang="zh-CN" altLang="en-US" sz="2800">
                <a:latin typeface="楷体" panose="02010609060101010101" charset="-122"/>
                <a:ea typeface="楷体" panose="02010609060101010101" charset="-122"/>
                <a:cs typeface="楷体" panose="02010609060101010101" charset="-122"/>
              </a:rPr>
              <a:t>四嫂 不是你？是畜生？</a:t>
            </a:r>
          </a:p>
          <a:p>
            <a:pPr marL="0" indent="0">
              <a:buNone/>
            </a:pPr>
            <a:r>
              <a:rPr lang="zh-CN" altLang="en-US" sz="2800">
                <a:latin typeface="楷体" panose="02010609060101010101" charset="-122"/>
                <a:ea typeface="楷体" panose="02010609060101010101" charset="-122"/>
                <a:cs typeface="楷体" panose="02010609060101010101" charset="-122"/>
              </a:rPr>
              <a:t>狗子 那是我狗仗人势，借着黑旋风发威。谁也不是天生来就坏！我打过人，可没杀过人。</a:t>
            </a:r>
          </a:p>
          <a:p>
            <a:pPr marL="0" indent="0">
              <a:buNone/>
            </a:pPr>
            <a:r>
              <a:rPr lang="zh-CN" altLang="en-US" sz="2800">
                <a:latin typeface="楷体" panose="02010609060101010101" charset="-122"/>
                <a:ea typeface="楷体" panose="02010609060101010101" charset="-122"/>
                <a:cs typeface="楷体" panose="02010609060101010101" charset="-122"/>
              </a:rPr>
              <a:t>四嫂 倒仿佛你是天生来的好人！要不是而今黑旋风玩完了，你也不会说这么甜甘的话！</a:t>
            </a:r>
          </a:p>
          <a:p>
            <a:pPr marL="0" indent="0">
              <a:buNone/>
            </a:pPr>
            <a:r>
              <a:rPr lang="zh-CN" altLang="en-US" sz="2800">
                <a:latin typeface="楷体" panose="02010609060101010101" charset="-122"/>
                <a:ea typeface="楷体" panose="02010609060101010101" charset="-122"/>
                <a:cs typeface="楷体" panose="02010609060101010101" charset="-122"/>
              </a:rPr>
              <a:t>疯子 四嫂，叫他走吧！赵大爷不会出坏主意，再说我也不会打人！</a:t>
            </a:r>
          </a:p>
          <a:p>
            <a:pPr marL="0" indent="0">
              <a:buNone/>
            </a:pPr>
            <a:r>
              <a:rPr lang="zh-CN" altLang="en-US" sz="2800">
                <a:latin typeface="楷体" panose="02010609060101010101" charset="-122"/>
                <a:ea typeface="楷体" panose="02010609060101010101" charset="-122"/>
                <a:cs typeface="楷体" panose="02010609060101010101" charset="-122"/>
              </a:rPr>
              <a:t>四嫂 那不太便宜了他？</a:t>
            </a:r>
          </a:p>
          <a:p>
            <a:pPr marL="0" indent="0">
              <a:buNone/>
            </a:pPr>
            <a:r>
              <a:rPr lang="zh-CN" altLang="en-US" sz="2800">
                <a:latin typeface="楷体" panose="02010609060101010101" charset="-122"/>
                <a:ea typeface="楷体" panose="02010609060101010101" charset="-122"/>
                <a:cs typeface="楷体" panose="02010609060101010101" charset="-122"/>
              </a:rPr>
              <a:t>疯子 狗子，你去吧！</a:t>
            </a:r>
          </a:p>
        </p:txBody>
      </p:sp>
    </p:spTree>
  </p:cSld>
  <p:clrMapOvr>
    <a:masterClrMapping/>
  </p:clrMapOvr>
  <p:transition>
    <p:random/>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09600" y="155575"/>
            <a:ext cx="10972800" cy="5970905"/>
          </a:xfrm>
        </p:spPr>
        <p:txBody>
          <a:bodyPr/>
          <a:lstStyle/>
          <a:p>
            <a:pPr marL="0" indent="0">
              <a:buNone/>
            </a:pPr>
            <a:r>
              <a:rPr lang="zh-CN" altLang="en-US" sz="2800">
                <a:latin typeface="楷体" panose="02010609060101010101" charset="-122"/>
                <a:ea typeface="楷体" panose="02010609060101010101" charset="-122"/>
                <a:cs typeface="楷体" panose="02010609060101010101" charset="-122"/>
              </a:rPr>
              <a:t>四嫂 （拦住狗子）你是说了一声“对不起”，还是说了声“包涵”哪？这就算赔不是了啊？</a:t>
            </a:r>
          </a:p>
          <a:p>
            <a:pPr marL="0" indent="0">
              <a:buNone/>
            </a:pPr>
            <a:r>
              <a:rPr lang="zh-CN" altLang="en-US" sz="2800">
                <a:latin typeface="楷体" panose="02010609060101010101" charset="-122"/>
                <a:ea typeface="楷体" panose="02010609060101010101" charset="-122"/>
                <a:cs typeface="楷体" panose="02010609060101010101" charset="-122"/>
              </a:rPr>
              <a:t>狗子 不瞒您说，这还是头一次服软儿！</a:t>
            </a:r>
          </a:p>
          <a:p>
            <a:pPr marL="0" indent="0">
              <a:buNone/>
            </a:pPr>
            <a:r>
              <a:rPr lang="zh-CN" altLang="en-US" sz="2800">
                <a:latin typeface="楷体" panose="02010609060101010101" charset="-122"/>
                <a:ea typeface="楷体" panose="02010609060101010101" charset="-122"/>
                <a:cs typeface="楷体" panose="02010609060101010101" charset="-122"/>
              </a:rPr>
              <a:t>四嫂 你还不服气？</a:t>
            </a:r>
          </a:p>
          <a:p>
            <a:pPr marL="0" indent="0">
              <a:buNone/>
            </a:pPr>
            <a:r>
              <a:rPr lang="zh-CN" altLang="en-US" sz="2800">
                <a:latin typeface="楷体" panose="02010609060101010101" charset="-122"/>
                <a:ea typeface="楷体" panose="02010609060101010101" charset="-122"/>
                <a:cs typeface="楷体" panose="02010609060101010101" charset="-122"/>
              </a:rPr>
              <a:t>狗子 我服！我服！赵大爷告诉我了，从此我的手得去作活儿，不能再打人了！疯哥，咱们以后还要成为朋友吧，我这儿给您赔不是了！（一揖，搭讪着往外走）</a:t>
            </a:r>
          </a:p>
          <a:p>
            <a:pPr marL="0" indent="0">
              <a:buNone/>
            </a:pPr>
            <a:r>
              <a:rPr lang="zh-CN" altLang="en-US" sz="2800">
                <a:latin typeface="楷体" panose="02010609060101010101" charset="-122"/>
                <a:ea typeface="楷体" panose="02010609060101010101" charset="-122"/>
                <a:cs typeface="楷体" panose="02010609060101010101" charset="-122"/>
              </a:rPr>
              <a:t>疯子 回来！你伸出手来，我看看！（看手）啊，你的手也是人手哇！这我就放心了！去吧！</a:t>
            </a:r>
          </a:p>
          <a:p>
            <a:pPr marL="0" indent="0">
              <a:buNone/>
            </a:pPr>
            <a:r>
              <a:rPr lang="zh-CN" altLang="en-US" sz="2800">
                <a:latin typeface="楷体" panose="02010609060101010101" charset="-122"/>
                <a:ea typeface="楷体" panose="02010609060101010101" charset="-122"/>
                <a:cs typeface="楷体" panose="02010609060101010101" charset="-122"/>
              </a:rPr>
              <a:t>[狗子下</a:t>
            </a:r>
          </a:p>
          <a:p>
            <a:pPr marL="0" indent="0">
              <a:buNone/>
            </a:pPr>
            <a:r>
              <a:rPr lang="zh-CN" altLang="en-US" sz="2800">
                <a:latin typeface="楷体" panose="02010609060101010101" charset="-122"/>
                <a:ea typeface="楷体" panose="02010609060101010101" charset="-122"/>
                <a:cs typeface="楷体" panose="02010609060101010101" charset="-122"/>
              </a:rPr>
              <a:t>四嫂 唉，疯哥，真有你的，你可真老实！</a:t>
            </a:r>
          </a:p>
          <a:p>
            <a:pPr marL="0" indent="0">
              <a:buNone/>
            </a:pPr>
            <a:r>
              <a:rPr lang="zh-CN" altLang="en-US" sz="2800">
                <a:latin typeface="楷体" panose="02010609060101010101" charset="-122"/>
                <a:ea typeface="楷体" panose="02010609060101010101" charset="-122"/>
                <a:cs typeface="楷体" panose="02010609060101010101" charset="-122"/>
              </a:rPr>
              <a:t>疯子 打人的已经不敢再打，我怎么倒去学打人呢！（入室）</a:t>
            </a:r>
          </a:p>
        </p:txBody>
      </p:sp>
    </p:spTree>
  </p:cSld>
  <p:clrMapOvr>
    <a:masterClrMapping/>
  </p:clrMapOvr>
  <p:transition>
    <p:random/>
  </p:transition>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7830" y="229870"/>
            <a:ext cx="11547475" cy="5941060"/>
          </a:xfrm>
        </p:spPr>
        <p:txBody>
          <a:bodyPr/>
          <a:lstStyle/>
          <a:p>
            <a:pPr marL="0" indent="0">
              <a:buNone/>
            </a:pPr>
            <a:r>
              <a:rPr lang="zh-CN" altLang="en-US"/>
              <a:t>6.下列对剧本相关内容的理解，不正确的一项是（3分）</a:t>
            </a:r>
          </a:p>
          <a:p>
            <a:pPr marL="0" indent="0">
              <a:buNone/>
            </a:pPr>
            <a:r>
              <a:rPr lang="zh-CN" altLang="en-US"/>
              <a:t>A.娘子不再担心小偷、地痞偷抢，放心让二嘎子看摊子，反映出新中国成立后社会风气正在转变、新秩序正在形成的社会现实。</a:t>
            </a:r>
          </a:p>
          <a:p>
            <a:pPr marL="0" indent="0">
              <a:buNone/>
            </a:pPr>
            <a:r>
              <a:rPr lang="zh-CN" altLang="en-US"/>
              <a:t>B.听到程疯子说去不了民教馆，二春、娘子同时连问“怎么？怎么？”，写出二人对程疯子的关切，也可看出邻里之间的和睦。</a:t>
            </a:r>
          </a:p>
          <a:p>
            <a:pPr marL="0" indent="0">
              <a:buNone/>
            </a:pPr>
            <a:r>
              <a:rPr lang="zh-CN" altLang="en-US"/>
              <a:t>C."夹着一包活计，跑进来”，借四嫂上场动作，写其勤劳直爽特点，传达出她得知恶被抓的兴奋与向大家传递消息的急切。</a:t>
            </a:r>
          </a:p>
          <a:p>
            <a:pPr marL="0" indent="0">
              <a:buNone/>
            </a:pPr>
            <a:r>
              <a:rPr lang="zh-CN" altLang="en-US"/>
              <a:t>D.“低声地”“笑嘻嘻地”“一揖”等舞台说明交代了狗子向子道时的神态、动作，表现出狗子改造自己的自觉性与诚意。</a:t>
            </a:r>
          </a:p>
        </p:txBody>
      </p:sp>
      <p:sp>
        <p:nvSpPr>
          <p:cNvPr id="4" name="矩形 3"/>
          <p:cNvSpPr/>
          <p:nvPr/>
        </p:nvSpPr>
        <p:spPr>
          <a:xfrm>
            <a:off x="2843848" y="5306060"/>
            <a:ext cx="5737225" cy="583565"/>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ctr"/>
            <a:r>
              <a:rPr lang="zh-CN" altLang="en-US" sz="3200" b="1">
                <a:solidFill>
                  <a:srgbClr val="FF0000"/>
                </a:solidFill>
                <a:effectLst/>
              </a:rPr>
              <a:t> D (”改造自己的自觉性”错）</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09600" y="111125"/>
            <a:ext cx="10972800" cy="6015355"/>
          </a:xfrm>
        </p:spPr>
        <p:txBody>
          <a:bodyPr/>
          <a:lstStyle/>
          <a:p>
            <a:pPr marL="0" indent="0">
              <a:buNone/>
            </a:pPr>
            <a:r>
              <a:rPr lang="zh-CN" altLang="en-US" sz="2800"/>
              <a:t>7.下列对剧本艺术特色的分析鉴赏，不正确的一项是（3分）</a:t>
            </a:r>
          </a:p>
          <a:p>
            <a:pPr marL="0" indent="0">
              <a:buNone/>
            </a:pPr>
            <a:r>
              <a:rPr lang="zh-CN" altLang="en-US" sz="2800"/>
              <a:t>A.戏剧构思巧妙，借未出场的恶霸黑旋风串联多个场景，推动剧情发展，写出了新中国成立后人民政府打黑除恶带来的新变化，从而突出戏剧主题。</a:t>
            </a:r>
          </a:p>
          <a:p>
            <a:pPr marL="0" indent="0">
              <a:buNone/>
            </a:pPr>
            <a:r>
              <a:rPr lang="zh-CN" altLang="en-US" sz="2800"/>
              <a:t>B.剧中独白能多维度展现人物性格，程疯子独自徘徊时的一段话，写出了他对时代新变化的喜悦，更表现了他害怕恶霸、不敢当面斗争的懦弱性格。</a:t>
            </a:r>
          </a:p>
          <a:p>
            <a:pPr marL="0" indent="0">
              <a:buNone/>
            </a:pPr>
            <a:r>
              <a:rPr lang="zh-CN" altLang="en-US" sz="2800"/>
              <a:t>C.戏剧善用语言刻画人物，狗子上场时，疯子说“谁？啊，是你！"四嫂说“谁？噢！是你！”，一字之差，一标点之别，尽显人物不同的内心情感。</a:t>
            </a:r>
          </a:p>
          <a:p>
            <a:pPr marL="0" indent="0">
              <a:buNone/>
            </a:pPr>
            <a:r>
              <a:rPr lang="zh-CN" altLang="en-US" sz="2800">
                <a:latin typeface="+mn-ea"/>
                <a:cs typeface="+mn-ea"/>
              </a:rPr>
              <a:t>D.剧中的台词极具个性与地方特色，如“抖漏”“碎在这儿</a:t>
            </a:r>
            <a:r>
              <a:rPr lang="en-US" altLang="zh-CN" sz="2800">
                <a:latin typeface="+mn-ea"/>
                <a:cs typeface="+mn-ea"/>
              </a:rPr>
              <a:t>”“</a:t>
            </a:r>
            <a:r>
              <a:rPr lang="zh-CN" altLang="en-US" sz="2800">
                <a:latin typeface="+mn-ea"/>
                <a:cs typeface="+mn-ea"/>
              </a:rPr>
              <a:t>加盐儿“</a:t>
            </a:r>
            <a:r>
              <a:rPr lang="zh-CN" altLang="en-US" sz="2800"/>
              <a:t>“玩完了"等，在展现人物性格的同时，也让读者感受到了浓郁的北京味。</a:t>
            </a:r>
          </a:p>
        </p:txBody>
      </p:sp>
      <p:sp>
        <p:nvSpPr>
          <p:cNvPr id="4" name="矩形 3"/>
          <p:cNvSpPr/>
          <p:nvPr/>
        </p:nvSpPr>
        <p:spPr>
          <a:xfrm>
            <a:off x="2593340" y="2888615"/>
            <a:ext cx="8272780" cy="460375"/>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ctr"/>
            <a:r>
              <a:rPr lang="zh-CN" altLang="en-US" sz="2400" b="1">
                <a:solidFill>
                  <a:srgbClr val="FF0000"/>
                </a:solidFill>
                <a:effectLst/>
              </a:rPr>
              <a:t>B ( ” 表现了他害怕恶霸、不敢当面斗争的懦弱性格 ” 错）</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71145" y="421005"/>
            <a:ext cx="11311255" cy="5705475"/>
          </a:xfrm>
        </p:spPr>
        <p:txBody>
          <a:bodyPr/>
          <a:lstStyle/>
          <a:p>
            <a:pPr marL="0" indent="0">
              <a:buNone/>
            </a:pPr>
            <a:r>
              <a:rPr lang="zh-CN" altLang="en-US"/>
              <a:t>8.戏剧冲突是戏剧中矛盾的表现，没有冲突就没有戏剧。本文围绕程疯子写了哪些冲突？请简要概括。（4分）</a:t>
            </a:r>
          </a:p>
          <a:p>
            <a:pPr marL="0" indent="0">
              <a:buNone/>
            </a:pPr>
            <a:endParaRPr lang="zh-CN" altLang="en-US"/>
          </a:p>
          <a:p>
            <a:pPr marL="0" indent="0">
              <a:buNone/>
            </a:pPr>
            <a:r>
              <a:rPr lang="zh-CN" altLang="en-US">
                <a:latin typeface="楷体" panose="02010609060101010101" charset="-122"/>
                <a:ea typeface="楷体" panose="02010609060101010101" charset="-122"/>
                <a:cs typeface="楷体" panose="02010609060101010101" charset="-122"/>
              </a:rPr>
              <a:t>答案：</a:t>
            </a:r>
          </a:p>
          <a:p>
            <a:pPr marL="0" indent="0">
              <a:buNone/>
            </a:pPr>
            <a:r>
              <a:rPr lang="en-US" altLang="zh-CN">
                <a:latin typeface="楷体" panose="02010609060101010101" charset="-122"/>
                <a:ea typeface="楷体" panose="02010609060101010101" charset="-122"/>
                <a:cs typeface="楷体" panose="02010609060101010101" charset="-122"/>
              </a:rPr>
              <a:t>1</a:t>
            </a:r>
            <a:r>
              <a:rPr lang="zh-CN" altLang="en-US">
                <a:latin typeface="楷体" panose="02010609060101010101" charset="-122"/>
                <a:ea typeface="楷体" panose="02010609060101010101" charset="-122"/>
                <a:cs typeface="楷体" panose="02010609060101010101" charset="-122"/>
              </a:rPr>
              <a:t>、大家支持程疯子到民教馆而他没信心 去的冲突；</a:t>
            </a:r>
          </a:p>
          <a:p>
            <a:pPr marL="0" indent="0">
              <a:buNone/>
            </a:pPr>
            <a:r>
              <a:rPr lang="en-US" altLang="zh-CN">
                <a:latin typeface="楷体" panose="02010609060101010101" charset="-122"/>
                <a:ea typeface="楷体" panose="02010609060101010101" charset="-122"/>
                <a:cs typeface="楷体" panose="02010609060101010101" charset="-122"/>
              </a:rPr>
              <a:t>2</a:t>
            </a:r>
            <a:r>
              <a:rPr lang="zh-CN" altLang="en-US">
                <a:latin typeface="楷体" panose="02010609060101010101" charset="-122"/>
                <a:ea typeface="楷体" panose="02010609060101010101" charset="-122"/>
                <a:cs typeface="楷体" panose="02010609060101010101" charset="-122"/>
              </a:rPr>
              <a:t>、 娘子要和程疯子一起去斗争黑旋风而程疯子不敢去的冲突； </a:t>
            </a:r>
          </a:p>
          <a:p>
            <a:pPr marL="0" indent="0">
              <a:buNone/>
            </a:pPr>
            <a:r>
              <a:rPr lang="en-US" altLang="zh-CN">
                <a:latin typeface="楷体" panose="02010609060101010101" charset="-122"/>
                <a:ea typeface="楷体" panose="02010609060101010101" charset="-122"/>
                <a:cs typeface="楷体" panose="02010609060101010101" charset="-122"/>
              </a:rPr>
              <a:t>3</a:t>
            </a:r>
            <a:r>
              <a:rPr lang="zh-CN" altLang="en-US">
                <a:latin typeface="楷体" panose="02010609060101010101" charset="-122"/>
                <a:ea typeface="楷体" panose="02010609060101010101" charset="-122"/>
                <a:cs typeface="楷体" panose="02010609060101010101" charset="-122"/>
              </a:rPr>
              <a:t>、四嫂鼓动程疯子打狗子而他不打的冲突； </a:t>
            </a:r>
          </a:p>
          <a:p>
            <a:pPr marL="0" indent="0">
              <a:buNone/>
            </a:pPr>
            <a:r>
              <a:rPr lang="en-US" altLang="zh-CN">
                <a:latin typeface="楷体" panose="02010609060101010101" charset="-122"/>
                <a:ea typeface="楷体" panose="02010609060101010101" charset="-122"/>
                <a:cs typeface="楷体" panose="02010609060101010101" charset="-122"/>
              </a:rPr>
              <a:t>4</a:t>
            </a:r>
            <a:r>
              <a:rPr lang="zh-CN" altLang="en-US">
                <a:latin typeface="楷体" panose="02010609060101010101" charset="-122"/>
                <a:ea typeface="楷体" panose="02010609060101010101" charset="-122"/>
                <a:cs typeface="楷体" panose="02010609060101010101" charset="-122"/>
              </a:rPr>
              <a:t>、程疯子自身不自信与自信的性格冲突。( 4 分。每点 1 分， 意思对即可）</a:t>
            </a:r>
            <a:endParaRPr lang="zh-CN" altLang="en-US"/>
          </a:p>
          <a:p>
            <a:pPr marL="0" indent="0">
              <a:buNone/>
            </a:pPr>
            <a:endParaRPr lang="zh-CN" altLang="en-US"/>
          </a:p>
        </p:txBody>
      </p:sp>
      <p:pic>
        <p:nvPicPr>
          <p:cNvPr id="4" name="New picture"/>
          <p:cNvPicPr/>
          <p:nvPr/>
        </p:nvPicPr>
        <p:blipFill>
          <a:blip r:embed="rId2"/>
          <a:stretch>
            <a:fillRect/>
          </a:stretch>
        </p:blipFill>
        <p:spPr>
          <a:xfrm>
            <a:off x="12560300" y="12573000"/>
            <a:ext cx="317500" cy="228600"/>
          </a:xfrm>
          <a:prstGeom prst="cube">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 calcmode="lin" valueType="num">
                                      <p:cBhvr additive="base">
                                        <p:cTn id="1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 calcmode="lin" valueType="num">
                                      <p:cBhvr additive="base">
                                        <p:cTn id="1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 calcmode="lin" valueType="num">
                                      <p:cBhvr additive="base">
                                        <p:cTn id="2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 calcmode="lin" valueType="num">
                                      <p:cBhvr additive="base">
                                        <p:cTn id="26"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分类</a:t>
            </a:r>
          </a:p>
        </p:txBody>
      </p:sp>
      <p:sp>
        <p:nvSpPr>
          <p:cNvPr id="3" name="内容占位符 2"/>
          <p:cNvSpPr>
            <a:spLocks noGrp="1"/>
          </p:cNvSpPr>
          <p:nvPr>
            <p:ph idx="1"/>
          </p:nvPr>
        </p:nvSpPr>
        <p:spPr/>
        <p:txBody>
          <a:bodyPr/>
          <a:lstStyle/>
          <a:p>
            <a:pPr marL="0" indent="0">
              <a:buNone/>
            </a:pPr>
            <a:r>
              <a:rPr lang="zh-CN" altLang="en-US"/>
              <a:t>A.按艺术形式不同分成</a:t>
            </a:r>
            <a:r>
              <a:rPr lang="zh-CN" altLang="en-US">
                <a:solidFill>
                  <a:srgbClr val="FF0000"/>
                </a:solidFill>
              </a:rPr>
              <a:t>话剧,歌剧,舞剧</a:t>
            </a:r>
            <a:r>
              <a:rPr lang="zh-CN" altLang="en-US"/>
              <a:t>等。</a:t>
            </a:r>
          </a:p>
          <a:p>
            <a:pPr marL="0" indent="0">
              <a:buNone/>
            </a:pPr>
            <a:r>
              <a:rPr lang="zh-CN" altLang="en-US"/>
              <a:t>B.按剧情繁简和结构不同,可分为</a:t>
            </a:r>
            <a:r>
              <a:rPr lang="zh-CN" altLang="en-US">
                <a:solidFill>
                  <a:srgbClr val="FF0000"/>
                </a:solidFill>
              </a:rPr>
              <a:t>多幕剧,独幕剧</a:t>
            </a:r>
            <a:r>
              <a:rPr lang="zh-CN" altLang="en-US"/>
              <a:t>。</a:t>
            </a:r>
          </a:p>
          <a:p>
            <a:pPr marL="0" indent="0">
              <a:buNone/>
            </a:pPr>
            <a:r>
              <a:rPr lang="zh-CN" altLang="en-US"/>
              <a:t>C按题材反映的时代不同,可分为</a:t>
            </a:r>
            <a:r>
              <a:rPr lang="zh-CN" altLang="en-US">
                <a:solidFill>
                  <a:srgbClr val="FF0000"/>
                </a:solidFill>
              </a:rPr>
              <a:t>历史剧,现代剧</a:t>
            </a:r>
            <a:r>
              <a:rPr lang="zh-CN" altLang="en-US"/>
              <a:t>。</a:t>
            </a:r>
          </a:p>
          <a:p>
            <a:pPr marL="0" indent="0">
              <a:buNone/>
            </a:pPr>
            <a:r>
              <a:rPr lang="zh-CN" altLang="en-US"/>
              <a:t>D.按照矛盾冲突的性质和表现手法不同,还可分为</a:t>
            </a:r>
            <a:r>
              <a:rPr lang="zh-CN" altLang="en-US">
                <a:solidFill>
                  <a:srgbClr val="FF0000"/>
                </a:solidFill>
              </a:rPr>
              <a:t>正剧（也叫悲喜剧）,喜剧,悲剧</a:t>
            </a:r>
            <a:r>
              <a:rPr lang="zh-CN" altLang="en-US"/>
              <a:t>等。</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43510" y="180340"/>
            <a:ext cx="11656695" cy="6405880"/>
          </a:xfrm>
        </p:spPr>
        <p:txBody>
          <a:bodyPr/>
          <a:lstStyle/>
          <a:p>
            <a:pPr marL="0" indent="0" algn="ctr">
              <a:buNone/>
            </a:pPr>
            <a:r>
              <a:rPr lang="zh-CN" altLang="en-US" sz="3600" b="1">
                <a:sym typeface="+mn-ea"/>
              </a:rPr>
              <a:t>名词解释</a:t>
            </a:r>
          </a:p>
          <a:p>
            <a:r>
              <a:rPr lang="zh-CN" altLang="en-US" sz="2800">
                <a:sym typeface="+mn-ea"/>
              </a:rPr>
              <a:t>话剧：它是以动作和对白为主要表现手段的艺术。清代末年从欧洲传入中国，1926年开始称之为话剧。</a:t>
            </a:r>
          </a:p>
          <a:p>
            <a:r>
              <a:rPr lang="zh-CN" altLang="en-US" sz="2800">
                <a:sym typeface="+mn-ea"/>
              </a:rPr>
              <a:t>歌剧：它是综合音乐、舞蹈、诗歌等艺术并以歌唱为主的一种戏剧。近代西洋歌剧产生于16世纪末的意大利，后来广为流传于全欧洲。中国宋元以来形成的各种戏曲也属歌剧性质。“五四”以来，在民间音乐的基础上，借鉴西洋歌剧，开始民族新歌剧的创作，《白毛女》是中国新歌剧成型的标志。</a:t>
            </a:r>
          </a:p>
          <a:p>
            <a:r>
              <a:rPr lang="zh-CN" altLang="en-US" sz="2800">
                <a:sym typeface="+mn-ea"/>
              </a:rPr>
              <a:t>舞剧：它是综合舞蹈、武术、哑剧、音乐等艺术的一种戏剧，以舞蹈动作和器乐为主要表演手段。中国现代舞剧是在民族、民间舞蹈和传统戏曲表演艺术的基础上，借鉴西洋芭蕾舞剧的优点而创造发展起来的。</a:t>
            </a:r>
          </a:p>
          <a:p>
            <a:r>
              <a:rPr lang="zh-CN" altLang="en-US" sz="2800">
                <a:sym typeface="+mn-ea"/>
              </a:rPr>
              <a:t>戏曲：它是中国传统的戏剧形式，以歌、舞(包括杂技、武术)、话剧三者有机结合为特点。由于民族的地区不同，形成许多剧种，全国性的有京剧、评剧、越剧、豫剧、粤剧等，其中以京剧最为有名。</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down)">
                                      <p:cBhvr>
                                        <p:cTn id="13" dur="500"/>
                                        <p:tgtEl>
                                          <p:spTgt spid="3">
                                            <p:txEl>
                                              <p:pRg st="2" end="2"/>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down)">
                                      <p:cBhvr>
                                        <p:cTn id="19" dur="500"/>
                                        <p:tgtEl>
                                          <p:spTgt spid="3">
                                            <p:txEl>
                                              <p:pRg st="3" end="3"/>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wipe(down)">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戏剧中的角色</a:t>
            </a:r>
            <a:r>
              <a:rPr lang="en-US" altLang="zh-CN"/>
              <a:t>—</a:t>
            </a:r>
            <a:r>
              <a:rPr lang="zh-CN" altLang="en-US"/>
              <a:t>末旦净丑外杂</a:t>
            </a:r>
          </a:p>
        </p:txBody>
      </p:sp>
      <p:sp>
        <p:nvSpPr>
          <p:cNvPr id="3" name="内容占位符 2"/>
          <p:cNvSpPr>
            <a:spLocks noGrp="1"/>
          </p:cNvSpPr>
          <p:nvPr>
            <p:ph idx="1"/>
          </p:nvPr>
        </p:nvSpPr>
        <p:spPr>
          <a:xfrm>
            <a:off x="609600" y="1257300"/>
            <a:ext cx="10972800" cy="4525963"/>
          </a:xfrm>
        </p:spPr>
        <p:txBody>
          <a:bodyPr/>
          <a:lstStyle/>
          <a:p>
            <a:r>
              <a:rPr lang="zh-CN" altLang="en-US">
                <a:solidFill>
                  <a:srgbClr val="FF0000"/>
                </a:solidFill>
              </a:rPr>
              <a:t>末：</a:t>
            </a:r>
            <a:r>
              <a:rPr lang="zh-CN" altLang="en-US"/>
              <a:t>男角。元杂剧中的正末是剧中的男性主角。</a:t>
            </a:r>
          </a:p>
          <a:p>
            <a:r>
              <a:rPr lang="zh-CN" altLang="en-US">
                <a:solidFill>
                  <a:srgbClr val="FF0000"/>
                </a:solidFill>
              </a:rPr>
              <a:t>旦：</a:t>
            </a:r>
            <a:r>
              <a:rPr lang="zh-CN" altLang="en-US"/>
              <a:t>扮演女性人物。正旦（剧中女主角）、小旦、搽旦。</a:t>
            </a:r>
          </a:p>
          <a:p>
            <a:r>
              <a:rPr lang="zh-CN" altLang="en-US">
                <a:solidFill>
                  <a:srgbClr val="FF0000"/>
                </a:solidFill>
              </a:rPr>
              <a:t>净：</a:t>
            </a:r>
            <a:r>
              <a:rPr lang="zh-CN" altLang="en-US"/>
              <a:t>俗称“花脸”“花面”，大都扮演性格或像貌上有特异之点的男性人物。如《窦娥冤》中的公人（官府差役）即属净。</a:t>
            </a:r>
          </a:p>
          <a:p>
            <a:r>
              <a:rPr lang="zh-CN" altLang="en-US">
                <a:solidFill>
                  <a:srgbClr val="FF0000"/>
                </a:solidFill>
              </a:rPr>
              <a:t>丑：</a:t>
            </a:r>
            <a:r>
              <a:rPr lang="zh-CN" altLang="en-US"/>
              <a:t>又称“三花脸”或“小花脸”多扮演性格诙谐的人物，有文丑和武丑之分。</a:t>
            </a:r>
          </a:p>
          <a:p>
            <a:r>
              <a:rPr lang="zh-CN" altLang="en-US">
                <a:solidFill>
                  <a:srgbClr val="FF0000"/>
                </a:solidFill>
              </a:rPr>
              <a:t>外：</a:t>
            </a:r>
            <a:r>
              <a:rPr lang="zh-CN" altLang="en-US"/>
              <a:t>元杂剧中有外末、外旦、外净等，是末、旦、净等行当的次要角色。监斩官──外末。</a:t>
            </a:r>
          </a:p>
          <a:p>
            <a:r>
              <a:rPr lang="zh-CN" altLang="en-US">
                <a:solidFill>
                  <a:srgbClr val="FF0000"/>
                </a:solidFill>
              </a:rPr>
              <a:t>杂：</a:t>
            </a:r>
            <a:r>
              <a:rPr lang="zh-CN" altLang="en-US"/>
              <a:t>又称“杂当”。扮演老妇人的角色名。如：蔡婆婆。</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1"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1"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sym typeface="+mn-ea"/>
              </a:rPr>
              <a:t>戏剧冲突</a:t>
            </a:r>
          </a:p>
        </p:txBody>
      </p:sp>
      <p:sp>
        <p:nvSpPr>
          <p:cNvPr id="3" name="内容占位符 2"/>
          <p:cNvSpPr>
            <a:spLocks noGrp="1"/>
          </p:cNvSpPr>
          <p:nvPr>
            <p:ph idx="1"/>
          </p:nvPr>
        </p:nvSpPr>
        <p:spPr/>
        <p:txBody>
          <a:bodyPr/>
          <a:lstStyle/>
          <a:p>
            <a:r>
              <a:rPr lang="zh-CN" altLang="en-US"/>
              <a:t>1.</a:t>
            </a:r>
            <a:r>
              <a:rPr lang="zh-CN" altLang="en-US">
                <a:solidFill>
                  <a:srgbClr val="FF0000"/>
                </a:solidFill>
              </a:rPr>
              <a:t>尖锐激烈:</a:t>
            </a:r>
            <a:r>
              <a:rPr lang="zh-CN" altLang="en-US"/>
              <a:t>在戏剧中，一些平淡的矛盾往往被组成有声有色的冲突，由于矛盾的双方都有足够的冲击力，冲突的最后爆发是格外强烈的。</a:t>
            </a:r>
          </a:p>
          <a:p>
            <a:r>
              <a:rPr lang="zh-CN" altLang="en-US"/>
              <a:t>2.</a:t>
            </a:r>
            <a:r>
              <a:rPr lang="zh-CN" altLang="en-US">
                <a:solidFill>
                  <a:srgbClr val="FF0000"/>
                </a:solidFill>
              </a:rPr>
              <a:t>高度集中:</a:t>
            </a:r>
            <a:r>
              <a:rPr lang="zh-CN" altLang="en-US"/>
              <a:t>戏剧的冲突是在既定的时间和空间里表现社会矛盾。</a:t>
            </a:r>
          </a:p>
          <a:p>
            <a:r>
              <a:rPr lang="zh-CN" altLang="en-US"/>
              <a:t>3.</a:t>
            </a:r>
            <a:r>
              <a:rPr lang="zh-CN" altLang="en-US">
                <a:solidFill>
                  <a:srgbClr val="FF0000"/>
                </a:solidFill>
              </a:rPr>
              <a:t>进展紧张:</a:t>
            </a:r>
            <a:r>
              <a:rPr lang="zh-CN" altLang="en-US"/>
              <a:t>戏剧冲突必须是扣人心弦、波澜起伏的，使观众一直处于紧张和期待之中。</a:t>
            </a:r>
          </a:p>
          <a:p>
            <a:r>
              <a:rPr lang="zh-CN" altLang="en-US"/>
              <a:t>4.</a:t>
            </a:r>
            <a:r>
              <a:rPr lang="zh-CN" altLang="en-US">
                <a:solidFill>
                  <a:srgbClr val="FF0000"/>
                </a:solidFill>
              </a:rPr>
              <a:t>曲折多变:</a:t>
            </a:r>
            <a:r>
              <a:rPr lang="zh-CN" altLang="en-US"/>
              <a:t>戏剧冲突往往是曲折复杂、变化多姿的。</a:t>
            </a:r>
          </a:p>
        </p:txBody>
      </p:sp>
    </p:spTree>
  </p:cSld>
  <p:clrMapOvr>
    <a:masterClrMapping/>
  </p:clrMapOvr>
  <p:transition>
    <p:random/>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例</a:t>
            </a:r>
            <a:r>
              <a:rPr lang="en-US" altLang="zh-CN"/>
              <a:t>1</a:t>
            </a:r>
            <a:r>
              <a:rPr lang="zh-CN" altLang="en-US"/>
              <a:t>：《茶馆》</a:t>
            </a:r>
          </a:p>
        </p:txBody>
      </p:sp>
      <p:sp>
        <p:nvSpPr>
          <p:cNvPr id="3" name="内容占位符 2"/>
          <p:cNvSpPr>
            <a:spLocks noGrp="1"/>
          </p:cNvSpPr>
          <p:nvPr>
            <p:ph idx="1"/>
          </p:nvPr>
        </p:nvSpPr>
        <p:spPr>
          <a:xfrm>
            <a:off x="609600" y="1417955"/>
            <a:ext cx="10972800" cy="4708525"/>
          </a:xfrm>
        </p:spPr>
        <p:txBody>
          <a:bodyPr/>
          <a:lstStyle/>
          <a:p>
            <a:r>
              <a:rPr lang="zh-CN" altLang="en-US"/>
              <a:t>矛盾冲突是戏剧的灵魂，一部优秀剧作中的矛盾冲突往往是多层面、立体性的。上述《茶馆》节选部分主要揭示了哪些矛盾冲突？请简要分析。（6分）</a:t>
            </a:r>
          </a:p>
          <a:p>
            <a:r>
              <a:rPr lang="zh-CN" altLang="en-US"/>
              <a:t>答案：</a:t>
            </a:r>
          </a:p>
          <a:p>
            <a:r>
              <a:rPr lang="zh-CN" altLang="en-US"/>
              <a:t>①雇员(李三)与老板(王利发)之间的薪酬利益冲突。</a:t>
            </a:r>
          </a:p>
          <a:p>
            <a:r>
              <a:rPr lang="zh-CN" altLang="en-US"/>
              <a:t>②新思潮(王淑芬时兴的圆髻)与旧思想(李三的小辫儿)之间的冲突。</a:t>
            </a:r>
          </a:p>
          <a:p>
            <a:r>
              <a:rPr lang="zh-CN" altLang="en-US"/>
              <a:t>③小人物(王利发一干人等)与大时代(军阀割据)之间的冲突。</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down)">
                                      <p:cBhvr>
                                        <p:cTn id="1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sym typeface="+mn-ea"/>
              </a:rPr>
              <a:t>【归纳】戏剧冲突的表现方式</a:t>
            </a:r>
          </a:p>
        </p:txBody>
      </p:sp>
      <p:sp>
        <p:nvSpPr>
          <p:cNvPr id="3" name="内容占位符 2"/>
          <p:cNvSpPr>
            <a:spLocks noGrp="1"/>
          </p:cNvSpPr>
          <p:nvPr>
            <p:ph idx="1"/>
          </p:nvPr>
        </p:nvSpPr>
        <p:spPr/>
        <p:txBody>
          <a:bodyPr/>
          <a:lstStyle/>
          <a:p>
            <a:r>
              <a:rPr lang="zh-CN" altLang="en-US"/>
              <a:t>A.某一人物与其他人物之间的冲突（有人称之为外部冲突）。</a:t>
            </a:r>
          </a:p>
          <a:p>
            <a:r>
              <a:rPr lang="zh-CN" altLang="en-US"/>
              <a:t>B.人物自身的内心冲突（有人称之为内部冲突）。人物之间的冲突与内心冲突这两种方式，有时各自单独展开，有时则交错在一起，相互作用，互为因果。</a:t>
            </a:r>
          </a:p>
          <a:p>
            <a:r>
              <a:rPr lang="zh-CN" altLang="en-US"/>
              <a:t>C.人同自然环境或社会环境之间的冲突。</a:t>
            </a:r>
          </a:p>
        </p:txBody>
      </p:sp>
      <p:sp>
        <p:nvSpPr>
          <p:cNvPr id="4" name="文本框 3"/>
          <p:cNvSpPr txBox="1"/>
          <p:nvPr/>
        </p:nvSpPr>
        <p:spPr>
          <a:xfrm>
            <a:off x="2359025" y="5057775"/>
            <a:ext cx="7283450" cy="829945"/>
          </a:xfrm>
          <a:prstGeom prst="rect">
            <a:avLst/>
          </a:prstGeom>
          <a:noFill/>
        </p:spPr>
        <p:txBody>
          <a:bodyPr wrap="square" rtlCol="0">
            <a:spAutoFit/>
          </a:bodyPr>
          <a:lstStyle/>
          <a:p>
            <a:r>
              <a:rPr lang="zh-CN" altLang="en-US" sz="2400" b="1"/>
              <a:t>分析：《茶馆》</a:t>
            </a:r>
            <a:r>
              <a:rPr lang="zh-CN" altLang="en-US" sz="2400" b="1">
                <a:sym typeface="+mn-ea"/>
              </a:rPr>
              <a:t>中的各种冲突都属于以上哪一点？</a:t>
            </a:r>
            <a:endParaRPr lang="zh-CN" altLang="en-US" sz="2400" b="1"/>
          </a:p>
          <a:p>
            <a:endParaRPr lang="zh-CN" altLang="en-US" sz="2400" b="1"/>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sym typeface="+mn-ea"/>
              </a:rPr>
              <a:t>戏剧语言</a:t>
            </a:r>
          </a:p>
        </p:txBody>
      </p:sp>
      <p:sp>
        <p:nvSpPr>
          <p:cNvPr id="3" name="内容占位符 2"/>
          <p:cNvSpPr>
            <a:spLocks noGrp="1"/>
          </p:cNvSpPr>
          <p:nvPr>
            <p:ph idx="1"/>
          </p:nvPr>
        </p:nvSpPr>
        <p:spPr/>
        <p:txBody>
          <a:bodyPr/>
          <a:lstStyle/>
          <a:p>
            <a:r>
              <a:rPr lang="zh-CN" altLang="en-US"/>
              <a:t>戏剧里有两种语言：一是</a:t>
            </a:r>
            <a:r>
              <a:rPr lang="zh-CN" altLang="en-US">
                <a:solidFill>
                  <a:srgbClr val="FF0000"/>
                </a:solidFill>
              </a:rPr>
              <a:t>舞台说明</a:t>
            </a:r>
            <a:r>
              <a:rPr lang="zh-CN" altLang="en-US"/>
              <a:t>，包括人物、时间、地点、布景的说明，动作、表情、声调的说明，幕起、幕落的说明；二是</a:t>
            </a:r>
            <a:r>
              <a:rPr lang="zh-CN" altLang="en-US">
                <a:solidFill>
                  <a:srgbClr val="FF0000"/>
                </a:solidFill>
              </a:rPr>
              <a:t>人物语言</a:t>
            </a:r>
            <a:r>
              <a:rPr lang="zh-CN" altLang="en-US"/>
              <a:t>，戏剧上称为台词，包括对白、独白、旁白等。戏剧语言是塑造艺术形象的重要手段，我们探究艺术形象，主要从分析戏剧语言入手。</a:t>
            </a:r>
          </a:p>
        </p:txBody>
      </p:sp>
    </p:spTree>
  </p:cSld>
  <p:clrMapOvr>
    <a:masterClrMapping/>
  </p:clrMapOvr>
  <p:transition>
    <p:random/>
  </p:transition>
  <p:timing/>
</p:sld>
</file>

<file path=ppt/tags/tag1.xml><?xml version="1.0" encoding="utf-8"?>
<p:tagLst xmlns:p="http://schemas.openxmlformats.org/presentationml/2006/main">
  <p:tag name="KSO_WM_SLIDE_MODEL_TYPE" val="cover"/>
</p:tagLst>
</file>

<file path=ppt/tags/tag2.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Arial"/>
        <a:cs typeface="Arial"/>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Arial"/>
        <a:cs typeface="Arial"/>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157</Paragraphs>
  <Slides>29</Slides>
  <Notes>0</Notes>
  <TotalTime>0</TotalTime>
  <HiddenSlides>0</HiddenSlides>
  <MMClips>0</MMClips>
  <ScaleCrop>0</ScaleCrop>
  <HeadingPairs>
    <vt:vector baseType="variant" size="4">
      <vt:variant>
        <vt:lpstr>Theme</vt:lpstr>
      </vt:variant>
      <vt:variant>
        <vt:i4>1</vt:i4>
      </vt:variant>
      <vt:variant>
        <vt:lpstr>Slide Titles</vt:lpstr>
      </vt:variant>
      <vt:variant>
        <vt:i4>29</vt:i4>
      </vt:variant>
    </vt:vector>
  </HeadingPairs>
  <TitlesOfParts>
    <vt:vector baseType="lpstr" size="30">
      <vt:lpstr>默认设计模板</vt:lpstr>
      <vt:lpstr>语文专项复习</vt:lpstr>
      <vt:lpstr>【知识整合】</vt:lpstr>
      <vt:lpstr>分类</vt:lpstr>
      <vt:lpstr>Slide 4</vt:lpstr>
      <vt:lpstr>戏剧中的角色—末旦净丑外杂</vt:lpstr>
      <vt:lpstr>戏剧冲突</vt:lpstr>
      <vt:lpstr>例1：《茶馆》</vt:lpstr>
      <vt:lpstr>【归纳】戏剧冲突的表现方式</vt:lpstr>
      <vt:lpstr>戏剧语言</vt:lpstr>
      <vt:lpstr>戏剧台词的表现形式</vt:lpstr>
      <vt:lpstr>例2：《龙须沟》</vt:lpstr>
      <vt:lpstr>Slide 12</vt:lpstr>
      <vt:lpstr>Slide 13</vt:lpstr>
      <vt:lpstr>Slide 14</vt:lpstr>
      <vt:lpstr>Slide 15</vt:lpstr>
      <vt:lpstr>人物形象</vt:lpstr>
      <vt:lpstr>思考：教材《雷雨》周朴园的人物形象</vt:lpstr>
      <vt:lpstr>例3：《茶馆》</vt:lpstr>
      <vt:lpstr>【练】《龙须沟》老舍</vt:lpstr>
      <vt:lpstr>Slide 20</vt:lpstr>
      <vt:lpstr>Slide 21</vt:lpstr>
      <vt:lpstr>Slide 22</vt:lpstr>
      <vt:lpstr>Slide 23</vt:lpstr>
      <vt:lpstr>Slide 24</vt:lpstr>
      <vt:lpstr>Slide 25</vt:lpstr>
      <vt:lpstr>Slide 26</vt:lpstr>
      <vt:lpstr>Slide 27</vt:lpstr>
      <vt:lpstr>Slide 28</vt:lpstr>
      <vt:lpstr>Slide 29</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2020-10-02T17:18:59.146</cp:lastPrinted>
  <dcterms:created xsi:type="dcterms:W3CDTF">2020-10-02T17:18:59Z</dcterms:created>
  <dcterms:modified xsi:type="dcterms:W3CDTF">2020-10-02T09:18:59Z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