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6" r:id="rId3"/>
    <p:sldId id="282" r:id="rId4"/>
    <p:sldId id="257" r:id="rId5"/>
    <p:sldId id="262" r:id="rId6"/>
    <p:sldId id="258" r:id="rId7"/>
    <p:sldId id="261" r:id="rId8"/>
    <p:sldId id="260" r:id="rId9"/>
    <p:sldId id="267" r:id="rId10"/>
    <p:sldId id="266" r:id="rId11"/>
    <p:sldId id="271" r:id="rId12"/>
    <p:sldId id="265" r:id="rId13"/>
    <p:sldId id="270" r:id="rId14"/>
    <p:sldId id="264" r:id="rId15"/>
    <p:sldId id="285" r:id="rId16"/>
    <p:sldId id="274" r:id="rId17"/>
    <p:sldId id="273" r:id="rId18"/>
    <p:sldId id="272" r:id="rId19"/>
    <p:sldId id="269" r:id="rId20"/>
    <p:sldId id="278" r:id="rId21"/>
    <p:sldId id="263" r:id="rId22"/>
    <p:sldId id="277" r:id="rId23"/>
    <p:sldId id="276" r:id="rId24"/>
    <p:sldId id="284" r:id="rId25"/>
    <p:sldId id="275" r:id="rId26"/>
    <p:sldId id="280" r:id="rId27"/>
    <p:sldId id="279" r:id="rId28"/>
    <p:sldId id="268" r:id="rId29"/>
    <p:sldId id="281"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17748"/>
    <a:srgbClr val="D6AC54"/>
    <a:srgbClr val="E394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60" y="5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C597B1-E652-4209-B4B6-570FD6E16DB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E324602-5ABD-4E19-82E3-3DA6F143D0C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C56ABF1-2CF3-44E0-9272-B8E4549D3439}"/>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5" name="页脚占位符 4">
            <a:extLst>
              <a:ext uri="{FF2B5EF4-FFF2-40B4-BE49-F238E27FC236}">
                <a16:creationId xmlns:a16="http://schemas.microsoft.com/office/drawing/2014/main" id="{72D99CB5-0F16-47DD-91D3-F73D53B1D1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D0C4968-6A55-4F51-B012-2826DF55AD61}"/>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39140165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4AA7ED-EC70-4FDD-A557-D04A744A290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C3B4247-BE6D-44CE-873E-172579BF1BB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7902298-93D5-48AE-9383-78EAFA42D902}"/>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5" name="页脚占位符 4">
            <a:extLst>
              <a:ext uri="{FF2B5EF4-FFF2-40B4-BE49-F238E27FC236}">
                <a16:creationId xmlns:a16="http://schemas.microsoft.com/office/drawing/2014/main" id="{08930C15-3CD9-429B-891D-66951FE992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332DAA9-DFFD-4FE8-B8E0-FA6881C53271}"/>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3995639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B64AF5C-94D5-4ECE-B958-BE5267F70C8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006ABF7-E35D-4835-8872-5A8890CCB99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F7CEF2A-94C2-4428-88C1-15FDE78CDBCA}"/>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5" name="页脚占位符 4">
            <a:extLst>
              <a:ext uri="{FF2B5EF4-FFF2-40B4-BE49-F238E27FC236}">
                <a16:creationId xmlns:a16="http://schemas.microsoft.com/office/drawing/2014/main" id="{58CB225A-5922-434A-9004-2B502A2334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68CC68E-BC40-47BA-8D66-FCD9D0FBEAB2}"/>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1510961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02B29D-30F4-4863-A9A3-2F4ADB3566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6BBEF65-02FD-4CD1-8746-CC5A72CA404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DB85E26-4373-4A3B-8735-51F0BA0A3CBD}"/>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5" name="页脚占位符 4">
            <a:extLst>
              <a:ext uri="{FF2B5EF4-FFF2-40B4-BE49-F238E27FC236}">
                <a16:creationId xmlns:a16="http://schemas.microsoft.com/office/drawing/2014/main" id="{C425517F-4F10-47A1-B389-D2A3AF7629C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E993FB8-5F0B-462F-967D-2409A5469CBC}"/>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1867682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70CA51-EB88-4D07-9032-B0440934C91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3357F9D-4108-4609-BF67-627B0A1406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293EFEF-7537-4B2B-ADD6-EDA9C0D73029}"/>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5" name="页脚占位符 4">
            <a:extLst>
              <a:ext uri="{FF2B5EF4-FFF2-40B4-BE49-F238E27FC236}">
                <a16:creationId xmlns:a16="http://schemas.microsoft.com/office/drawing/2014/main" id="{324C8AE8-D9A5-4E03-BE99-0F7FBACFA8A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8A8A544-0C41-4F74-8850-B4682FA2C6D1}"/>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4008875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3CFB77-3E50-4B46-BF0F-1570ECD1227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06DDDCB-7682-436B-8175-DC453263B43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033ABD1-F0AA-4794-9D17-2E8AFE14173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349E2364-828F-423B-B16F-DB9D8D2C63AD}"/>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6" name="页脚占位符 5">
            <a:extLst>
              <a:ext uri="{FF2B5EF4-FFF2-40B4-BE49-F238E27FC236}">
                <a16:creationId xmlns:a16="http://schemas.microsoft.com/office/drawing/2014/main" id="{7DA70E77-9409-432B-A7E3-176FDF115DB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77A8EEA-DF96-488D-831A-D623DC8EB21F}"/>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2444556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41F324-61E7-4612-AE5B-58D90539B63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B98DBC1-D009-4F49-ADD1-387B86D71A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D967332-E011-4E53-B445-2393599682F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EF1813D-FC61-4D49-A075-A89BA8CF3F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BF4E53F-D096-498A-AC27-331311BE96F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6D01E65-43B7-4D35-80E9-7A15A33E87F9}"/>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8" name="页脚占位符 7">
            <a:extLst>
              <a:ext uri="{FF2B5EF4-FFF2-40B4-BE49-F238E27FC236}">
                <a16:creationId xmlns:a16="http://schemas.microsoft.com/office/drawing/2014/main" id="{49056A2E-DEF5-4452-A7CE-4C7CD301A65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8D553B7-3309-4726-8A11-F324989F5F98}"/>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1640632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35E0B9-1A02-43CE-A956-F8EE989AD66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9578147-C77B-47DD-BE8D-E5A214214651}"/>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4" name="页脚占位符 3">
            <a:extLst>
              <a:ext uri="{FF2B5EF4-FFF2-40B4-BE49-F238E27FC236}">
                <a16:creationId xmlns:a16="http://schemas.microsoft.com/office/drawing/2014/main" id="{2BF67D27-2966-443F-A097-09BFC8A4564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8784ABE-41D0-437B-B3C8-86A87682FD60}"/>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3956141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3464631-3BBF-4851-859E-EB6DC625FF47}"/>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3" name="页脚占位符 2">
            <a:extLst>
              <a:ext uri="{FF2B5EF4-FFF2-40B4-BE49-F238E27FC236}">
                <a16:creationId xmlns:a16="http://schemas.microsoft.com/office/drawing/2014/main" id="{B3E4B6F6-7A4F-481E-889A-91B5423EB3B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9373B96-C665-4529-9D1C-63B9FE260A0E}"/>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3456718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DB00DA-DEB2-439C-B8B4-7638017D943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2ED5CDC-4637-4F69-B4CA-968739ACCA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AED5235-8C40-48CA-BE19-1353AA9C07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72E9122-06EA-4F1B-86E3-2E9AFEC3A095}"/>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6" name="页脚占位符 5">
            <a:extLst>
              <a:ext uri="{FF2B5EF4-FFF2-40B4-BE49-F238E27FC236}">
                <a16:creationId xmlns:a16="http://schemas.microsoft.com/office/drawing/2014/main" id="{320B0E6C-A377-40B9-96C2-D15DEA3BA6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41211EE-7FA6-4DC8-9F62-9824FFD6359A}"/>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3909522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D5B2BE-C8DB-4601-B9FA-E911EFA7D3D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F763800-98D7-4FBD-9ACF-7C11ECE423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02BF786-564B-4EA7-BE72-26FCBFBE3A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222D825-0038-4FAE-A79B-D901CECF7F1B}"/>
              </a:ext>
            </a:extLst>
          </p:cNvPr>
          <p:cNvSpPr>
            <a:spLocks noGrp="1"/>
          </p:cNvSpPr>
          <p:nvPr>
            <p:ph type="dt" sz="half" idx="10"/>
          </p:nvPr>
        </p:nvSpPr>
        <p:spPr/>
        <p:txBody>
          <a:bodyPr/>
          <a:lstStyle/>
          <a:p>
            <a:fld id="{08EF7220-ABAD-4901-BE9E-9D1FF9F5D507}" type="datetimeFigureOut">
              <a:rPr lang="zh-CN" altLang="en-US" smtClean="0"/>
              <a:t>2020/5/18</a:t>
            </a:fld>
            <a:endParaRPr lang="zh-CN" altLang="en-US"/>
          </a:p>
        </p:txBody>
      </p:sp>
      <p:sp>
        <p:nvSpPr>
          <p:cNvPr id="6" name="页脚占位符 5">
            <a:extLst>
              <a:ext uri="{FF2B5EF4-FFF2-40B4-BE49-F238E27FC236}">
                <a16:creationId xmlns:a16="http://schemas.microsoft.com/office/drawing/2014/main" id="{58EE8EAC-9EAE-4856-9213-E20F0B80AB9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B58188D-0ABB-4EA1-B7AB-4C57C7F067AC}"/>
              </a:ext>
            </a:extLst>
          </p:cNvPr>
          <p:cNvSpPr>
            <a:spLocks noGrp="1"/>
          </p:cNvSpPr>
          <p:nvPr>
            <p:ph type="sldNum" sz="quarter" idx="12"/>
          </p:nvPr>
        </p:nvSpPr>
        <p:spPr/>
        <p:txBody>
          <a:body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1251042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7748"/>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73A4A75-1004-4D93-8C55-A5845ADD7D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8E49568-AFD6-4D74-A698-474BDBCBE3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69111DB-E668-47EE-9873-237C578012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EF7220-ABAD-4901-BE9E-9D1FF9F5D507}" type="datetimeFigureOut">
              <a:rPr lang="zh-CN" altLang="en-US" smtClean="0"/>
              <a:t>2020/5/18</a:t>
            </a:fld>
            <a:endParaRPr lang="zh-CN" altLang="en-US"/>
          </a:p>
        </p:txBody>
      </p:sp>
      <p:sp>
        <p:nvSpPr>
          <p:cNvPr id="5" name="页脚占位符 4">
            <a:extLst>
              <a:ext uri="{FF2B5EF4-FFF2-40B4-BE49-F238E27FC236}">
                <a16:creationId xmlns:a16="http://schemas.microsoft.com/office/drawing/2014/main" id="{BEC31E82-6DA7-43DD-952E-7618C028B7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0F6EFFE-541B-49CA-93B5-5C7E9E6529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B8891D-85A3-4E8C-AF0D-021019951F82}" type="slidenum">
              <a:rPr lang="zh-CN" altLang="en-US" smtClean="0"/>
              <a:t>‹#›</a:t>
            </a:fld>
            <a:endParaRPr lang="zh-CN" altLang="en-US"/>
          </a:p>
        </p:txBody>
      </p:sp>
    </p:spTree>
    <p:extLst>
      <p:ext uri="{BB962C8B-B14F-4D97-AF65-F5344CB8AC3E}">
        <p14:creationId xmlns:p14="http://schemas.microsoft.com/office/powerpoint/2010/main" val="30740923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5C90468-A2F8-49AA-88B2-DF25EC3DE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14038"/>
          </a:xfrm>
          <a:prstGeom prst="rect">
            <a:avLst/>
          </a:prstGeom>
        </p:spPr>
      </p:pic>
      <p:sp>
        <p:nvSpPr>
          <p:cNvPr id="8" name="矩形 7">
            <a:extLst>
              <a:ext uri="{FF2B5EF4-FFF2-40B4-BE49-F238E27FC236}">
                <a16:creationId xmlns:a16="http://schemas.microsoft.com/office/drawing/2014/main" id="{248B00DC-C14F-4325-84F3-886D3B6978B2}"/>
              </a:ext>
            </a:extLst>
          </p:cNvPr>
          <p:cNvSpPr/>
          <p:nvPr/>
        </p:nvSpPr>
        <p:spPr>
          <a:xfrm>
            <a:off x="2020153" y="1245204"/>
            <a:ext cx="9991838" cy="707886"/>
          </a:xfrm>
          <a:prstGeom prst="rect">
            <a:avLst/>
          </a:prstGeom>
          <a:solidFill>
            <a:srgbClr val="FFC000"/>
          </a:solidFill>
        </p:spPr>
        <p:txBody>
          <a:bodyPr wrap="none">
            <a:spAutoFit/>
          </a:bodyPr>
          <a:lstStyle/>
          <a:p>
            <a:r>
              <a:rPr lang="en-US" altLang="zh-CN" sz="4000" b="1" dirty="0">
                <a:solidFill>
                  <a:srgbClr val="FF0000"/>
                </a:solidFill>
                <a:latin typeface="黑体" panose="02010609060101010101" pitchFamily="49" charset="-122"/>
                <a:ea typeface="黑体" panose="02010609060101010101" pitchFamily="49" charset="-122"/>
              </a:rPr>
              <a:t>2019</a:t>
            </a:r>
            <a:r>
              <a:rPr lang="zh-CN" altLang="en-US" sz="4000" b="1" dirty="0">
                <a:solidFill>
                  <a:srgbClr val="FF0000"/>
                </a:solidFill>
                <a:latin typeface="黑体" panose="02010609060101010101" pitchFamily="49" charset="-122"/>
                <a:ea typeface="黑体" panose="02010609060101010101" pitchFamily="49" charset="-122"/>
              </a:rPr>
              <a:t>年度感动中国人物</a:t>
            </a:r>
            <a:r>
              <a:rPr lang="en-US" altLang="zh-CN" sz="4000" b="1" dirty="0">
                <a:solidFill>
                  <a:srgbClr val="FF0000"/>
                </a:solidFill>
                <a:latin typeface="黑体" panose="02010609060101010101" pitchFamily="49" charset="-122"/>
                <a:ea typeface="黑体" panose="02010609060101010101" pitchFamily="49" charset="-122"/>
              </a:rPr>
              <a:t>2020</a:t>
            </a:r>
            <a:r>
              <a:rPr lang="zh-CN" altLang="en-US" sz="4000" b="1" dirty="0">
                <a:solidFill>
                  <a:srgbClr val="FF0000"/>
                </a:solidFill>
                <a:latin typeface="黑体" panose="02010609060101010101" pitchFamily="49" charset="-122"/>
                <a:ea typeface="黑体" panose="02010609060101010101" pitchFamily="49" charset="-122"/>
              </a:rPr>
              <a:t>年</a:t>
            </a:r>
            <a:r>
              <a:rPr lang="en-US" altLang="zh-CN" sz="4000" b="1" dirty="0">
                <a:solidFill>
                  <a:srgbClr val="FF0000"/>
                </a:solidFill>
                <a:latin typeface="黑体" panose="02010609060101010101" pitchFamily="49" charset="-122"/>
                <a:ea typeface="黑体" panose="02010609060101010101" pitchFamily="49" charset="-122"/>
              </a:rPr>
              <a:t>5</a:t>
            </a:r>
            <a:r>
              <a:rPr lang="zh-CN" altLang="en-US" sz="4000" b="1" dirty="0">
                <a:solidFill>
                  <a:srgbClr val="FF0000"/>
                </a:solidFill>
                <a:latin typeface="黑体" panose="02010609060101010101" pitchFamily="49" charset="-122"/>
                <a:ea typeface="黑体" panose="02010609060101010101" pitchFamily="49" charset="-122"/>
              </a:rPr>
              <a:t>月</a:t>
            </a:r>
            <a:r>
              <a:rPr lang="en-US" altLang="zh-CN" sz="4000" b="1" dirty="0">
                <a:solidFill>
                  <a:srgbClr val="FF0000"/>
                </a:solidFill>
                <a:latin typeface="黑体" panose="02010609060101010101" pitchFamily="49" charset="-122"/>
                <a:ea typeface="黑体" panose="02010609060101010101" pitchFamily="49" charset="-122"/>
              </a:rPr>
              <a:t>17</a:t>
            </a:r>
            <a:r>
              <a:rPr lang="zh-CN" altLang="en-US" sz="4000" b="1" dirty="0">
                <a:solidFill>
                  <a:srgbClr val="FF0000"/>
                </a:solidFill>
                <a:latin typeface="黑体" panose="02010609060101010101" pitchFamily="49" charset="-122"/>
                <a:ea typeface="黑体" panose="02010609060101010101" pitchFamily="49" charset="-122"/>
              </a:rPr>
              <a:t>日揭晓</a:t>
            </a:r>
            <a:endParaRPr lang="zh-CN" altLang="en-US" sz="4000"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90578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A7B3A7E-AE28-48DA-B841-8C24A4FCB6AF}"/>
              </a:ext>
            </a:extLst>
          </p:cNvPr>
          <p:cNvSpPr/>
          <p:nvPr/>
        </p:nvSpPr>
        <p:spPr>
          <a:xfrm>
            <a:off x="519288" y="309716"/>
            <a:ext cx="11345334" cy="6238567"/>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pPr>
              <a:lnSpc>
                <a:spcPct val="120000"/>
              </a:lnSpc>
            </a:pPr>
            <a:r>
              <a:rPr lang="zh-CN" altLang="en-US" sz="5400" dirty="0">
                <a:solidFill>
                  <a:srgbClr val="FFFF66"/>
                </a:solidFill>
                <a:latin typeface="黑体" panose="02010609060101010101" pitchFamily="49" charset="-122"/>
                <a:ea typeface="黑体" panose="02010609060101010101" pitchFamily="49" charset="-122"/>
              </a:rPr>
              <a:t>    舍己幼，为人之幼，这不是残酷，是医者大仁。为一大事来，成一大事去。功业凝成糖丸一粒，是治病灵丹，更是拳拳赤子心。你就是一座方舟，载着新中国的孩子，渡过病毒的劫难。</a:t>
            </a:r>
          </a:p>
        </p:txBody>
      </p:sp>
    </p:spTree>
    <p:extLst>
      <p:ext uri="{BB962C8B-B14F-4D97-AF65-F5344CB8AC3E}">
        <p14:creationId xmlns:p14="http://schemas.microsoft.com/office/powerpoint/2010/main" val="42169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CC00A29-D7D6-4CD8-856F-E8259CC2191F}"/>
              </a:ext>
            </a:extLst>
          </p:cNvPr>
          <p:cNvSpPr/>
          <p:nvPr/>
        </p:nvSpPr>
        <p:spPr>
          <a:xfrm>
            <a:off x="1343378" y="144537"/>
            <a:ext cx="7109639" cy="1015663"/>
          </a:xfrm>
          <a:prstGeom prst="rect">
            <a:avLst/>
          </a:prstGeom>
        </p:spPr>
        <p:txBody>
          <a:bodyPr wrap="none">
            <a:spAutoFit/>
          </a:bodyPr>
          <a:lstStyle/>
          <a:p>
            <a:r>
              <a:rPr lang="zh-CN" altLang="en-US" sz="6000" dirty="0">
                <a:solidFill>
                  <a:srgbClr val="FFFF00"/>
                </a:solidFill>
                <a:latin typeface="黑体" panose="02010609060101010101" pitchFamily="49" charset="-122"/>
                <a:ea typeface="黑体" panose="02010609060101010101" pitchFamily="49" charset="-122"/>
                <a:cs typeface="+mj-cs"/>
              </a:rPr>
              <a:t>朱丽华：光明溢天地</a:t>
            </a:r>
          </a:p>
        </p:txBody>
      </p:sp>
      <p:pic>
        <p:nvPicPr>
          <p:cNvPr id="5" name="图片 4">
            <a:extLst>
              <a:ext uri="{FF2B5EF4-FFF2-40B4-BE49-F238E27FC236}">
                <a16:creationId xmlns:a16="http://schemas.microsoft.com/office/drawing/2014/main" id="{A954AB13-1BE0-4612-8C35-1E1D42038F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9067" y="1377244"/>
            <a:ext cx="4729642" cy="5480756"/>
          </a:xfrm>
          <a:prstGeom prst="rect">
            <a:avLst/>
          </a:prstGeom>
        </p:spPr>
      </p:pic>
      <p:sp>
        <p:nvSpPr>
          <p:cNvPr id="6" name="矩形 5">
            <a:extLst>
              <a:ext uri="{FF2B5EF4-FFF2-40B4-BE49-F238E27FC236}">
                <a16:creationId xmlns:a16="http://schemas.microsoft.com/office/drawing/2014/main" id="{10FEA388-ADEC-420B-BD9D-5B83D5DD042B}"/>
              </a:ext>
            </a:extLst>
          </p:cNvPr>
          <p:cNvSpPr/>
          <p:nvPr/>
        </p:nvSpPr>
        <p:spPr>
          <a:xfrm>
            <a:off x="361647" y="1512039"/>
            <a:ext cx="6863242" cy="5201424"/>
          </a:xfrm>
          <a:prstGeom prst="rect">
            <a:avLst/>
          </a:prstGeom>
        </p:spPr>
        <p:txBody>
          <a:bodyPr wrap="square">
            <a:spAutoFit/>
          </a:bodyPr>
          <a:lstStyle/>
          <a:p>
            <a:pPr algn="ctr"/>
            <a:r>
              <a:rPr lang="zh-CN" altLang="en-US" sz="4400" dirty="0">
                <a:solidFill>
                  <a:srgbClr val="FFFF66"/>
                </a:solidFill>
                <a:latin typeface="黑体" panose="02010609060101010101" pitchFamily="49" charset="-122"/>
                <a:ea typeface="黑体" panose="02010609060101010101" pitchFamily="49" charset="-122"/>
              </a:rPr>
              <a:t>热心公益的盲人</a:t>
            </a:r>
            <a:br>
              <a:rPr lang="zh-CN" altLang="en-US" sz="3200" dirty="0">
                <a:latin typeface="黑体" panose="02010609060101010101" pitchFamily="49" charset="-122"/>
                <a:ea typeface="黑体" panose="02010609060101010101" pitchFamily="49" charset="-122"/>
              </a:rPr>
            </a:br>
            <a:endParaRPr lang="zh-CN" altLang="en-US" sz="3200" dirty="0">
              <a:latin typeface="黑体" panose="02010609060101010101" pitchFamily="49" charset="-122"/>
              <a:ea typeface="黑体" panose="02010609060101010101" pitchFamily="49" charset="-122"/>
            </a:endParaRPr>
          </a:p>
          <a:p>
            <a:r>
              <a:rPr lang="en-US" altLang="zh-CN" sz="3200" dirty="0">
                <a:latin typeface="黑体" panose="02010609060101010101" pitchFamily="49" charset="-122"/>
                <a:ea typeface="黑体" panose="02010609060101010101" pitchFamily="49" charset="-122"/>
              </a:rPr>
              <a:t>    43</a:t>
            </a:r>
            <a:r>
              <a:rPr lang="zh-CN" altLang="en-US" sz="3200" dirty="0">
                <a:latin typeface="黑体" panose="02010609060101010101" pitchFamily="49" charset="-122"/>
                <a:ea typeface="黑体" panose="02010609060101010101" pitchFamily="49" charset="-122"/>
              </a:rPr>
              <a:t>年前，浙江嘉兴人朱丽华因伤失明，她自学成为当地唯一盲人中医师，从事推拿工作</a:t>
            </a:r>
            <a:r>
              <a:rPr lang="en-US" altLang="zh-CN" sz="3200" dirty="0">
                <a:latin typeface="黑体" panose="02010609060101010101" pitchFamily="49" charset="-122"/>
                <a:ea typeface="黑体" panose="02010609060101010101" pitchFamily="49" charset="-122"/>
              </a:rPr>
              <a:t>30</a:t>
            </a:r>
            <a:r>
              <a:rPr lang="zh-CN" altLang="en-US" sz="3200" dirty="0">
                <a:latin typeface="黑体" panose="02010609060101010101" pitchFamily="49" charset="-122"/>
                <a:ea typeface="黑体" panose="02010609060101010101" pitchFamily="49" charset="-122"/>
              </a:rPr>
              <a:t>余年，开创了自己的诊所，为</a:t>
            </a:r>
            <a:r>
              <a:rPr lang="en-US" altLang="zh-CN" sz="3200" dirty="0">
                <a:latin typeface="黑体" panose="02010609060101010101" pitchFamily="49" charset="-122"/>
                <a:ea typeface="黑体" panose="02010609060101010101" pitchFamily="49" charset="-122"/>
              </a:rPr>
              <a:t>100</a:t>
            </a:r>
            <a:r>
              <a:rPr lang="zh-CN" altLang="en-US" sz="3200" dirty="0">
                <a:latin typeface="黑体" panose="02010609060101010101" pitchFamily="49" charset="-122"/>
                <a:ea typeface="黑体" panose="02010609060101010101" pitchFamily="49" charset="-122"/>
              </a:rPr>
              <a:t>多名残疾人提供工作岗位。同时，她坚持做慈善，到目前为止，朱丽华已累计资助贫困学生</a:t>
            </a:r>
            <a:r>
              <a:rPr lang="en-US" altLang="zh-CN" sz="3200" dirty="0">
                <a:latin typeface="黑体" panose="02010609060101010101" pitchFamily="49" charset="-122"/>
                <a:ea typeface="黑体" panose="02010609060101010101" pitchFamily="49" charset="-122"/>
              </a:rPr>
              <a:t>480</a:t>
            </a:r>
            <a:r>
              <a:rPr lang="zh-CN" altLang="en-US" sz="3200" dirty="0">
                <a:latin typeface="黑体" panose="02010609060101010101" pitchFamily="49" charset="-122"/>
                <a:ea typeface="黑体" panose="02010609060101010101" pitchFamily="49" charset="-122"/>
              </a:rPr>
              <a:t>人次，为希望工程捐款累计达</a:t>
            </a:r>
            <a:r>
              <a:rPr lang="en-US" altLang="zh-CN" sz="3200" dirty="0">
                <a:latin typeface="黑体" panose="02010609060101010101" pitchFamily="49" charset="-122"/>
                <a:ea typeface="黑体" panose="02010609060101010101" pitchFamily="49" charset="-122"/>
              </a:rPr>
              <a:t>373</a:t>
            </a:r>
            <a:r>
              <a:rPr lang="zh-CN" altLang="en-US" sz="3200" dirty="0">
                <a:latin typeface="黑体" panose="02010609060101010101" pitchFamily="49" charset="-122"/>
                <a:ea typeface="黑体" panose="02010609060101010101" pitchFamily="49" charset="-122"/>
              </a:rPr>
              <a:t>万元。</a:t>
            </a:r>
          </a:p>
        </p:txBody>
      </p:sp>
    </p:spTree>
    <p:extLst>
      <p:ext uri="{BB962C8B-B14F-4D97-AF65-F5344CB8AC3E}">
        <p14:creationId xmlns:p14="http://schemas.microsoft.com/office/powerpoint/2010/main" val="3168538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4312C2D-C29B-4830-8ED6-4B1CFF074F57}"/>
              </a:ext>
            </a:extLst>
          </p:cNvPr>
          <p:cNvSpPr/>
          <p:nvPr/>
        </p:nvSpPr>
        <p:spPr>
          <a:xfrm>
            <a:off x="485422" y="113437"/>
            <a:ext cx="11356621" cy="6370975"/>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r>
              <a:rPr lang="zh-CN" altLang="en-US" sz="5400" dirty="0">
                <a:solidFill>
                  <a:srgbClr val="FFFF66"/>
                </a:solidFill>
                <a:latin typeface="黑体" panose="02010609060101010101" pitchFamily="49" charset="-122"/>
                <a:ea typeface="黑体" panose="02010609060101010101" pitchFamily="49" charset="-122"/>
              </a:rPr>
              <a:t>    不幸关上了你的门，但你帮别人打开了窗。看见过这世界的阴影，但还是面向光明。在黑暗中，靠自己的一双手，推拿出灿烂人生。世界上最美丽的东西，看不见也摸不着，但你能感受到。</a:t>
            </a:r>
          </a:p>
        </p:txBody>
      </p:sp>
    </p:spTree>
    <p:extLst>
      <p:ext uri="{BB962C8B-B14F-4D97-AF65-F5344CB8AC3E}">
        <p14:creationId xmlns:p14="http://schemas.microsoft.com/office/powerpoint/2010/main" val="374053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a:extLst>
              <a:ext uri="{FF2B5EF4-FFF2-40B4-BE49-F238E27FC236}">
                <a16:creationId xmlns:a16="http://schemas.microsoft.com/office/drawing/2014/main" id="{94E75CEC-6C14-478D-B14D-179E6C37A1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862666"/>
            <a:ext cx="6096000" cy="49953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id="{E1748F95-4A71-4B98-9F9D-89419FB44202}"/>
              </a:ext>
            </a:extLst>
          </p:cNvPr>
          <p:cNvSpPr/>
          <p:nvPr/>
        </p:nvSpPr>
        <p:spPr>
          <a:xfrm>
            <a:off x="2110874" y="248461"/>
            <a:ext cx="7109639" cy="1015663"/>
          </a:xfrm>
          <a:prstGeom prst="rect">
            <a:avLst/>
          </a:prstGeom>
        </p:spPr>
        <p:txBody>
          <a:bodyPr wrap="none">
            <a:spAutoFit/>
          </a:bodyPr>
          <a:lstStyle/>
          <a:p>
            <a:r>
              <a:rPr lang="zh-CN" altLang="en-US" sz="6000" dirty="0">
                <a:solidFill>
                  <a:srgbClr val="FFFF00"/>
                </a:solidFill>
                <a:latin typeface="黑体" panose="02010609060101010101" pitchFamily="49" charset="-122"/>
                <a:ea typeface="黑体" panose="02010609060101010101" pitchFamily="49" charset="-122"/>
                <a:cs typeface="+mj-cs"/>
              </a:rPr>
              <a:t>张富清：初心自慷慨</a:t>
            </a:r>
          </a:p>
        </p:txBody>
      </p:sp>
      <p:sp>
        <p:nvSpPr>
          <p:cNvPr id="4" name="矩形 3">
            <a:extLst>
              <a:ext uri="{FF2B5EF4-FFF2-40B4-BE49-F238E27FC236}">
                <a16:creationId xmlns:a16="http://schemas.microsoft.com/office/drawing/2014/main" id="{334A4E78-C04D-4E0D-A7CD-39C0B8A2A02F}"/>
              </a:ext>
            </a:extLst>
          </p:cNvPr>
          <p:cNvSpPr/>
          <p:nvPr/>
        </p:nvSpPr>
        <p:spPr>
          <a:xfrm>
            <a:off x="6095999" y="1507193"/>
            <a:ext cx="6096000" cy="5293757"/>
          </a:xfrm>
          <a:prstGeom prst="rect">
            <a:avLst/>
          </a:prstGeom>
        </p:spPr>
        <p:txBody>
          <a:bodyPr wrap="square">
            <a:spAutoFit/>
          </a:bodyPr>
          <a:lstStyle/>
          <a:p>
            <a:pPr algn="ctr"/>
            <a:r>
              <a:rPr lang="zh-CN" altLang="en-US" sz="4000" dirty="0">
                <a:solidFill>
                  <a:srgbClr val="FFFF66"/>
                </a:solidFill>
                <a:latin typeface="黑体" panose="02010609060101010101" pitchFamily="49" charset="-122"/>
                <a:ea typeface="黑体" panose="02010609060101010101" pitchFamily="49" charset="-122"/>
              </a:rPr>
              <a:t>深藏功名的老战士</a:t>
            </a:r>
            <a:br>
              <a:rPr lang="zh-CN" altLang="en-US" dirty="0">
                <a:latin typeface="黑体" panose="02010609060101010101" pitchFamily="49" charset="-122"/>
                <a:ea typeface="黑体" panose="02010609060101010101" pitchFamily="49" charset="-122"/>
              </a:rPr>
            </a:br>
            <a:endParaRPr lang="zh-CN" altLang="en-US" dirty="0">
              <a:latin typeface="黑体" panose="02010609060101010101" pitchFamily="49" charset="-122"/>
              <a:ea typeface="黑体" panose="02010609060101010101" pitchFamily="49" charset="-122"/>
            </a:endParaRPr>
          </a:p>
          <a:p>
            <a:r>
              <a:rPr lang="zh-CN" altLang="en-US" sz="2800" dirty="0">
                <a:latin typeface="黑体" panose="02010609060101010101" pitchFamily="49" charset="-122"/>
                <a:ea typeface="黑体" panose="02010609060101010101" pitchFamily="49" charset="-122"/>
              </a:rPr>
              <a:t>    张富清在解放战争的枪林弹雨中九死一生，先后荣立一等功</a:t>
            </a: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次、二等功</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次，被西北野战军记“特等功”，两次获得“战斗英雄”荣誉称号。建国后，他响应国家号召主动到偏僻的湖北来凤县工作，为贫困山区奉献一生。</a:t>
            </a:r>
            <a:r>
              <a:rPr lang="en-US" altLang="zh-CN" sz="2800" dirty="0">
                <a:latin typeface="黑体" panose="02010609060101010101" pitchFamily="49" charset="-122"/>
                <a:ea typeface="黑体" panose="02010609060101010101" pitchFamily="49" charset="-122"/>
              </a:rPr>
              <a:t>60</a:t>
            </a:r>
            <a:r>
              <a:rPr lang="zh-CN" altLang="en-US" sz="2800" dirty="0">
                <a:latin typeface="黑体" panose="02010609060101010101" pitchFamily="49" charset="-122"/>
                <a:ea typeface="黑体" panose="02010609060101010101" pitchFamily="49" charset="-122"/>
              </a:rPr>
              <a:t>多年来，张富清刻意尘封功绩，连儿女也不知情。</a:t>
            </a:r>
            <a:r>
              <a:rPr lang="en-US" altLang="zh-CN" sz="2800" dirty="0">
                <a:latin typeface="黑体" panose="02010609060101010101" pitchFamily="49" charset="-122"/>
                <a:ea typeface="黑体" panose="02010609060101010101" pitchFamily="49" charset="-122"/>
              </a:rPr>
              <a:t>2018</a:t>
            </a:r>
            <a:r>
              <a:rPr lang="zh-CN" altLang="en-US" sz="2800" dirty="0">
                <a:latin typeface="黑体" panose="02010609060101010101" pitchFamily="49" charset="-122"/>
                <a:ea typeface="黑体" panose="02010609060101010101" pitchFamily="49" charset="-122"/>
              </a:rPr>
              <a:t>年底，在退役军人信息采集中，张富清的事迹被人们发现。</a:t>
            </a:r>
          </a:p>
        </p:txBody>
      </p:sp>
    </p:spTree>
    <p:extLst>
      <p:ext uri="{BB962C8B-B14F-4D97-AF65-F5344CB8AC3E}">
        <p14:creationId xmlns:p14="http://schemas.microsoft.com/office/powerpoint/2010/main" val="268435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538F64D-7C2B-4ACC-B683-A706833F59E3}"/>
              </a:ext>
            </a:extLst>
          </p:cNvPr>
          <p:cNvSpPr/>
          <p:nvPr/>
        </p:nvSpPr>
        <p:spPr>
          <a:xfrm>
            <a:off x="479777" y="309716"/>
            <a:ext cx="11232445" cy="6238567"/>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pPr>
              <a:lnSpc>
                <a:spcPct val="120000"/>
              </a:lnSpc>
            </a:pPr>
            <a:r>
              <a:rPr lang="zh-CN" altLang="en-US" sz="5400" dirty="0">
                <a:solidFill>
                  <a:srgbClr val="FFFF66"/>
                </a:solidFill>
                <a:latin typeface="黑体" panose="02010609060101010101" pitchFamily="49" charset="-122"/>
                <a:ea typeface="黑体" panose="02010609060101010101" pitchFamily="49" charset="-122"/>
              </a:rPr>
              <a:t>    都知道你朴实勤勉，却不知你曾战功赫赫。你把奖章深藏在箱底，对战友的怀念深藏心底。从不居功索取，只为坚守使命初心，默默奉献。于国于民，你是忠诚伟大的士兵。</a:t>
            </a:r>
          </a:p>
        </p:txBody>
      </p:sp>
    </p:spTree>
    <p:extLst>
      <p:ext uri="{BB962C8B-B14F-4D97-AF65-F5344CB8AC3E}">
        <p14:creationId xmlns:p14="http://schemas.microsoft.com/office/powerpoint/2010/main" val="1244208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409ADD76-64E6-4EC4-8AE3-2CABE81C3D2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613" r="7797"/>
          <a:stretch/>
        </p:blipFill>
        <p:spPr bwMode="auto">
          <a:xfrm>
            <a:off x="4899379" y="1621445"/>
            <a:ext cx="7168443" cy="503335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a:extLst>
              <a:ext uri="{FF2B5EF4-FFF2-40B4-BE49-F238E27FC236}">
                <a16:creationId xmlns:a16="http://schemas.microsoft.com/office/drawing/2014/main" id="{60431998-8CCB-4587-948D-667FA9B995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78" y="1641201"/>
            <a:ext cx="4639733" cy="503335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06DD054A-EF89-499C-9376-DC3F74732E08}"/>
              </a:ext>
            </a:extLst>
          </p:cNvPr>
          <p:cNvSpPr/>
          <p:nvPr/>
        </p:nvSpPr>
        <p:spPr>
          <a:xfrm>
            <a:off x="925353" y="451834"/>
            <a:ext cx="10341293" cy="1006429"/>
          </a:xfrm>
          <a:prstGeom prst="rect">
            <a:avLst/>
          </a:prstGeom>
        </p:spPr>
        <p:txBody>
          <a:bodyPr wrap="none">
            <a:spAutoFit/>
          </a:bodyPr>
          <a:lstStyle/>
          <a:p>
            <a:pPr>
              <a:lnSpc>
                <a:spcPct val="90000"/>
              </a:lnSpc>
              <a:spcBef>
                <a:spcPct val="0"/>
              </a:spcBef>
            </a:pPr>
            <a:r>
              <a:rPr lang="zh-CN" altLang="zh-CN" sz="6600" dirty="0">
                <a:solidFill>
                  <a:srgbClr val="FFFF00"/>
                </a:solidFill>
                <a:latin typeface="黑体" panose="02010609060101010101" pitchFamily="49" charset="-122"/>
                <a:ea typeface="黑体" panose="02010609060101010101" pitchFamily="49" charset="-122"/>
                <a:cs typeface="+mj-cs"/>
              </a:rPr>
              <a:t>杜岚</a:t>
            </a:r>
            <a:r>
              <a:rPr lang="zh-CN" altLang="en-US" sz="6600" dirty="0">
                <a:solidFill>
                  <a:srgbClr val="FFFF00"/>
                </a:solidFill>
                <a:latin typeface="黑体" panose="02010609060101010101" pitchFamily="49" charset="-122"/>
                <a:ea typeface="黑体" panose="02010609060101010101" pitchFamily="49" charset="-122"/>
                <a:cs typeface="+mj-cs"/>
              </a:rPr>
              <a:t>、</a:t>
            </a:r>
            <a:r>
              <a:rPr lang="zh-CN" altLang="zh-CN" sz="6600" dirty="0">
                <a:solidFill>
                  <a:srgbClr val="FFFF00"/>
                </a:solidFill>
                <a:latin typeface="黑体" panose="02010609060101010101" pitchFamily="49" charset="-122"/>
                <a:ea typeface="黑体" panose="02010609060101010101" pitchFamily="49" charset="-122"/>
                <a:cs typeface="+mj-cs"/>
              </a:rPr>
              <a:t>尤端阳：薪火传无尽</a:t>
            </a:r>
            <a:endParaRPr lang="zh-CN" altLang="en-US" sz="6600" dirty="0">
              <a:solidFill>
                <a:srgbClr val="FFFF00"/>
              </a:solidFill>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4278210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6B9C77D-493D-4561-98D0-C4FA407889D3}"/>
              </a:ext>
            </a:extLst>
          </p:cNvPr>
          <p:cNvSpPr/>
          <p:nvPr/>
        </p:nvSpPr>
        <p:spPr>
          <a:xfrm>
            <a:off x="320322" y="197346"/>
            <a:ext cx="11758789" cy="6263253"/>
          </a:xfrm>
          <a:prstGeom prst="rect">
            <a:avLst/>
          </a:prstGeom>
        </p:spPr>
        <p:txBody>
          <a:bodyPr wrap="square">
            <a:spAutoFit/>
          </a:bodyPr>
          <a:lstStyle/>
          <a:p>
            <a:pPr algn="ctr">
              <a:lnSpc>
                <a:spcPct val="150000"/>
              </a:lnSpc>
            </a:pPr>
            <a:r>
              <a:rPr lang="zh-CN" altLang="en-US" sz="5400" dirty="0">
                <a:solidFill>
                  <a:srgbClr val="FFFF66"/>
                </a:solidFill>
                <a:latin typeface="黑体" panose="02010609060101010101" pitchFamily="49" charset="-122"/>
                <a:ea typeface="黑体" panose="02010609060101010101" pitchFamily="49" charset="-122"/>
              </a:rPr>
              <a:t>接力守护国旗</a:t>
            </a:r>
            <a:r>
              <a:rPr lang="en-US" altLang="zh-CN" sz="5400" dirty="0">
                <a:solidFill>
                  <a:srgbClr val="FFFF66"/>
                </a:solidFill>
                <a:latin typeface="黑体" panose="02010609060101010101" pitchFamily="49" charset="-122"/>
                <a:ea typeface="黑体" panose="02010609060101010101" pitchFamily="49" charset="-122"/>
              </a:rPr>
              <a:t>70</a:t>
            </a:r>
            <a:r>
              <a:rPr lang="zh-CN" altLang="en-US" sz="5400" dirty="0">
                <a:solidFill>
                  <a:srgbClr val="FFFF66"/>
                </a:solidFill>
                <a:latin typeface="黑体" panose="02010609060101010101" pitchFamily="49" charset="-122"/>
                <a:ea typeface="黑体" panose="02010609060101010101" pitchFamily="49" charset="-122"/>
              </a:rPr>
              <a:t>年的两任澳门校长</a:t>
            </a:r>
            <a:endParaRPr lang="zh-CN" altLang="en-US" sz="4000" dirty="0"/>
          </a:p>
          <a:p>
            <a:r>
              <a:rPr lang="en-US" altLang="zh-CN" sz="4000" dirty="0">
                <a:latin typeface="黑体" panose="02010609060101010101" pitchFamily="49" charset="-122"/>
                <a:ea typeface="黑体" panose="02010609060101010101" pitchFamily="49" charset="-122"/>
              </a:rPr>
              <a:t>    1949</a:t>
            </a:r>
            <a:r>
              <a:rPr lang="zh-CN" altLang="en-US" sz="4000" dirty="0">
                <a:latin typeface="黑体" panose="02010609060101010101" pitchFamily="49" charset="-122"/>
                <a:ea typeface="黑体" panose="02010609060101010101" pitchFamily="49" charset="-122"/>
              </a:rPr>
              <a:t>年</a:t>
            </a:r>
            <a:r>
              <a:rPr lang="en-US" altLang="zh-CN" sz="4000" dirty="0">
                <a:latin typeface="黑体" panose="02010609060101010101" pitchFamily="49" charset="-122"/>
                <a:ea typeface="黑体" panose="02010609060101010101" pitchFamily="49" charset="-122"/>
              </a:rPr>
              <a:t>10</a:t>
            </a:r>
            <a:r>
              <a:rPr lang="zh-CN" altLang="en-US" sz="4000" dirty="0">
                <a:latin typeface="黑体" panose="02010609060101010101" pitchFamily="49" charset="-122"/>
                <a:ea typeface="黑体" panose="02010609060101010101" pitchFamily="49" charset="-122"/>
              </a:rPr>
              <a:t>月</a:t>
            </a:r>
            <a:r>
              <a:rPr lang="en-US" altLang="zh-CN" sz="4000" dirty="0">
                <a:latin typeface="黑体" panose="02010609060101010101" pitchFamily="49" charset="-122"/>
                <a:ea typeface="黑体" panose="02010609060101010101" pitchFamily="49" charset="-122"/>
              </a:rPr>
              <a:t>1</a:t>
            </a:r>
            <a:r>
              <a:rPr lang="zh-CN" altLang="en-US" sz="4000" dirty="0">
                <a:latin typeface="黑体" panose="02010609060101010101" pitchFamily="49" charset="-122"/>
                <a:ea typeface="黑体" panose="02010609060101010101" pitchFamily="49" charset="-122"/>
              </a:rPr>
              <a:t>日，杜岚在濠江中学升起了澳门第一面五星红旗。此后，每年校庆和十一国庆日濠江中学都要举行隆重的升国旗仪式。澳门回归祖国当天，已经</a:t>
            </a:r>
            <a:r>
              <a:rPr lang="en-US" altLang="zh-CN" sz="4000" dirty="0">
                <a:latin typeface="黑体" panose="02010609060101010101" pitchFamily="49" charset="-122"/>
                <a:ea typeface="黑体" panose="02010609060101010101" pitchFamily="49" charset="-122"/>
              </a:rPr>
              <a:t>87</a:t>
            </a:r>
            <a:r>
              <a:rPr lang="zh-CN" altLang="en-US" sz="4000" dirty="0">
                <a:latin typeface="黑体" panose="02010609060101010101" pitchFamily="49" charset="-122"/>
                <a:ea typeface="黑体" panose="02010609060101010101" pitchFamily="49" charset="-122"/>
              </a:rPr>
              <a:t>岁高龄的杜岚，放下拐杖亲自升起国旗，把对国家的爱传递给澳门濠江中学的孩子们。濠江中学后任校长尤端阳继承了杜岚的教育理念，在澳门回归后的</a:t>
            </a:r>
            <a:r>
              <a:rPr lang="en-US" altLang="zh-CN" sz="4000" dirty="0">
                <a:latin typeface="黑体" panose="02010609060101010101" pitchFamily="49" charset="-122"/>
                <a:ea typeface="黑体" panose="02010609060101010101" pitchFamily="49" charset="-122"/>
              </a:rPr>
              <a:t>20</a:t>
            </a:r>
            <a:r>
              <a:rPr lang="zh-CN" altLang="en-US" sz="4000" dirty="0">
                <a:latin typeface="黑体" panose="02010609060101010101" pitchFamily="49" charset="-122"/>
                <a:ea typeface="黑体" panose="02010609060101010101" pitchFamily="49" charset="-122"/>
              </a:rPr>
              <a:t>年里，每逢周一都举行升旗仪式，让爱国情怀融入到孩子们的学习生活中。</a:t>
            </a:r>
          </a:p>
        </p:txBody>
      </p:sp>
    </p:spTree>
    <p:extLst>
      <p:ext uri="{BB962C8B-B14F-4D97-AF65-F5344CB8AC3E}">
        <p14:creationId xmlns:p14="http://schemas.microsoft.com/office/powerpoint/2010/main" val="333241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E1869DC-D131-4107-A648-E2106673B86D}"/>
              </a:ext>
            </a:extLst>
          </p:cNvPr>
          <p:cNvSpPr/>
          <p:nvPr/>
        </p:nvSpPr>
        <p:spPr>
          <a:xfrm>
            <a:off x="310445" y="243512"/>
            <a:ext cx="11350978" cy="6370975"/>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r>
              <a:rPr lang="zh-CN" altLang="en-US" sz="5400" dirty="0">
                <a:solidFill>
                  <a:srgbClr val="FFFF66"/>
                </a:solidFill>
                <a:latin typeface="黑体" panose="02010609060101010101" pitchFamily="49" charset="-122"/>
                <a:ea typeface="黑体" panose="02010609060101010101" pitchFamily="49" charset="-122"/>
              </a:rPr>
              <a:t>    濠江上升起游子的梦。离乱中的骨气、志气，归来后的元气，锐气，你们为它养成了浩然之气。阳光下最有意义的工作，五星红旗下不灭的薪火。飘扬吧，这面旗留下澳门最美的记忆。</a:t>
            </a:r>
          </a:p>
        </p:txBody>
      </p:sp>
    </p:spTree>
    <p:extLst>
      <p:ext uri="{BB962C8B-B14F-4D97-AF65-F5344CB8AC3E}">
        <p14:creationId xmlns:p14="http://schemas.microsoft.com/office/powerpoint/2010/main" val="353262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E9A2414-56AB-42A9-8932-25C4671BF27E}"/>
              </a:ext>
            </a:extLst>
          </p:cNvPr>
          <p:cNvSpPr/>
          <p:nvPr/>
        </p:nvSpPr>
        <p:spPr>
          <a:xfrm>
            <a:off x="2304113" y="354377"/>
            <a:ext cx="7109639" cy="1015663"/>
          </a:xfrm>
          <a:prstGeom prst="rect">
            <a:avLst/>
          </a:prstGeom>
        </p:spPr>
        <p:txBody>
          <a:bodyPr wrap="none">
            <a:spAutoFit/>
          </a:bodyPr>
          <a:lstStyle/>
          <a:p>
            <a:r>
              <a:rPr lang="zh-CN" altLang="en-US" sz="6000" dirty="0">
                <a:solidFill>
                  <a:srgbClr val="FFFF00"/>
                </a:solidFill>
                <a:latin typeface="黑体" panose="02010609060101010101" pitchFamily="49" charset="-122"/>
                <a:ea typeface="黑体" panose="02010609060101010101" pitchFamily="49" charset="-122"/>
                <a:cs typeface="+mj-cs"/>
              </a:rPr>
              <a:t>伍淑清：山河澄正气</a:t>
            </a:r>
          </a:p>
        </p:txBody>
      </p:sp>
      <p:pic>
        <p:nvPicPr>
          <p:cNvPr id="4" name="图片 3">
            <a:extLst>
              <a:ext uri="{FF2B5EF4-FFF2-40B4-BE49-F238E27FC236}">
                <a16:creationId xmlns:a16="http://schemas.microsoft.com/office/drawing/2014/main" id="{E29BB5CA-607D-4AC3-8911-4FB37508AA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2" y="1806222"/>
            <a:ext cx="5678311" cy="5051779"/>
          </a:xfrm>
          <a:prstGeom prst="rect">
            <a:avLst/>
          </a:prstGeom>
        </p:spPr>
      </p:pic>
      <p:sp>
        <p:nvSpPr>
          <p:cNvPr id="5" name="矩形 4">
            <a:extLst>
              <a:ext uri="{FF2B5EF4-FFF2-40B4-BE49-F238E27FC236}">
                <a16:creationId xmlns:a16="http://schemas.microsoft.com/office/drawing/2014/main" id="{89AA118A-A520-486E-9A18-EC3DCAD09FEE}"/>
              </a:ext>
            </a:extLst>
          </p:cNvPr>
          <p:cNvSpPr/>
          <p:nvPr/>
        </p:nvSpPr>
        <p:spPr>
          <a:xfrm>
            <a:off x="5858933" y="1806222"/>
            <a:ext cx="6096000" cy="4801314"/>
          </a:xfrm>
          <a:prstGeom prst="rect">
            <a:avLst/>
          </a:prstGeom>
        </p:spPr>
        <p:txBody>
          <a:bodyPr wrap="square">
            <a:spAutoFit/>
          </a:bodyPr>
          <a:lstStyle/>
          <a:p>
            <a:pPr algn="ctr"/>
            <a:r>
              <a:rPr lang="zh-CN" altLang="en-US" sz="4400" dirty="0">
                <a:solidFill>
                  <a:srgbClr val="FFFF66"/>
                </a:solidFill>
                <a:latin typeface="黑体" panose="02010609060101010101" pitchFamily="49" charset="-122"/>
                <a:ea typeface="黑体" panose="02010609060101010101" pitchFamily="49" charset="-122"/>
              </a:rPr>
              <a:t>为香港发声的爱国人士</a:t>
            </a:r>
            <a:br>
              <a:rPr lang="zh-CN" altLang="en-US" dirty="0"/>
            </a:br>
            <a:endParaRPr lang="zh-CN" altLang="en-US" dirty="0"/>
          </a:p>
          <a:p>
            <a:r>
              <a:rPr lang="zh-CN" altLang="en-US" sz="2400" dirty="0">
                <a:latin typeface="黑体" panose="02010609060101010101" pitchFamily="49" charset="-122"/>
                <a:ea typeface="黑体" panose="02010609060101010101" pitchFamily="49" charset="-122"/>
              </a:rPr>
              <a:t>    改革开放之初，伍家父女北上创业，创办了北京航空食品有限公司。香港回归后，伍淑清致力于香港和内地的交流合作，建立教育基金，积极增进香港青年对中华历史和文化的认识。组织青少年赴内地交流学习百余次。修例风波发生以来，她严辞阻止乱港分子发起的学生罢课，成为乱港分子的眼中钉、肉中刺。</a:t>
            </a:r>
            <a:r>
              <a:rPr lang="en-US" altLang="zh-CN" sz="2400" dirty="0">
                <a:latin typeface="黑体" panose="02010609060101010101" pitchFamily="49" charset="-122"/>
                <a:ea typeface="黑体" panose="02010609060101010101" pitchFamily="49" charset="-122"/>
              </a:rPr>
              <a:t>2019</a:t>
            </a:r>
            <a:r>
              <a:rPr lang="zh-CN" altLang="en-US" sz="2400" dirty="0">
                <a:latin typeface="黑体" panose="02010609060101010101" pitchFamily="49" charset="-122"/>
                <a:ea typeface="黑体" panose="02010609060101010101" pitchFamily="49" charset="-122"/>
              </a:rPr>
              <a:t>年</a:t>
            </a:r>
            <a:r>
              <a:rPr lang="en-US" altLang="zh-CN" sz="2400" dirty="0">
                <a:latin typeface="黑体" panose="02010609060101010101" pitchFamily="49" charset="-122"/>
                <a:ea typeface="黑体" panose="02010609060101010101" pitchFamily="49" charset="-122"/>
              </a:rPr>
              <a:t>9</a:t>
            </a:r>
            <a:r>
              <a:rPr lang="zh-CN" altLang="en-US" sz="2400" dirty="0">
                <a:latin typeface="黑体" panose="02010609060101010101" pitchFamily="49" charset="-122"/>
                <a:ea typeface="黑体" panose="02010609060101010101" pitchFamily="49" charset="-122"/>
              </a:rPr>
              <a:t>月，伍淑清现身瑞士日内瓦联合国人权理事会例会，向世界说出真实的香港。</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805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2DB65EA-8638-4AB0-8E30-9DD5CA957C65}"/>
              </a:ext>
            </a:extLst>
          </p:cNvPr>
          <p:cNvSpPr/>
          <p:nvPr/>
        </p:nvSpPr>
        <p:spPr>
          <a:xfrm>
            <a:off x="361245" y="116470"/>
            <a:ext cx="11458222" cy="6238567"/>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pPr>
              <a:lnSpc>
                <a:spcPct val="120000"/>
              </a:lnSpc>
            </a:pPr>
            <a:r>
              <a:rPr lang="zh-CN" altLang="en-US" sz="5400" dirty="0">
                <a:solidFill>
                  <a:srgbClr val="FFFF66"/>
                </a:solidFill>
                <a:latin typeface="黑体" panose="02010609060101010101" pitchFamily="49" charset="-122"/>
                <a:ea typeface="黑体" panose="02010609060101010101" pitchFamily="49" charset="-122"/>
              </a:rPr>
              <a:t>    四十年前，你说有件事值得做；四十年后，你说有些事必须做！逾古稀而不辞，虽千万人而往。超越港岛的远见，不让须眉的担当。爱青年，更爱香港，是美心，更是良心。</a:t>
            </a:r>
          </a:p>
        </p:txBody>
      </p:sp>
    </p:spTree>
    <p:extLst>
      <p:ext uri="{BB962C8B-B14F-4D97-AF65-F5344CB8AC3E}">
        <p14:creationId xmlns:p14="http://schemas.microsoft.com/office/powerpoint/2010/main" val="211847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FC68E76-7697-4E71-800A-DDF81E487C95}"/>
              </a:ext>
            </a:extLst>
          </p:cNvPr>
          <p:cNvSpPr/>
          <p:nvPr/>
        </p:nvSpPr>
        <p:spPr>
          <a:xfrm>
            <a:off x="-79022" y="230528"/>
            <a:ext cx="12192000" cy="6396944"/>
          </a:xfrm>
          <a:prstGeom prst="rect">
            <a:avLst/>
          </a:prstGeom>
        </p:spPr>
        <p:txBody>
          <a:bodyPr wrap="square">
            <a:spAutoFit/>
          </a:bodyPr>
          <a:lstStyle/>
          <a:p>
            <a:pPr algn="ctr">
              <a:lnSpc>
                <a:spcPct val="150000"/>
              </a:lnSpc>
            </a:pPr>
            <a:r>
              <a:rPr lang="zh-CN" altLang="en-US" sz="5400" dirty="0">
                <a:solidFill>
                  <a:srgbClr val="FFFF00"/>
                </a:solidFill>
                <a:latin typeface="华文琥珀" panose="02010800040101010101" pitchFamily="2" charset="-122"/>
                <a:ea typeface="华文琥珀" panose="02010800040101010101" pitchFamily="2" charset="-122"/>
              </a:rPr>
              <a:t>获得“感动中国</a:t>
            </a:r>
            <a:r>
              <a:rPr lang="en-US" altLang="zh-CN" sz="6000" b="1" dirty="0">
                <a:solidFill>
                  <a:srgbClr val="FFFF00"/>
                </a:solidFill>
                <a:latin typeface="黑体" panose="02010609060101010101" pitchFamily="49" charset="-122"/>
                <a:ea typeface="黑体" panose="02010609060101010101" pitchFamily="49" charset="-122"/>
              </a:rPr>
              <a:t>2019</a:t>
            </a:r>
            <a:r>
              <a:rPr lang="zh-CN" altLang="en-US" sz="5400" dirty="0">
                <a:solidFill>
                  <a:srgbClr val="FFFF00"/>
                </a:solidFill>
                <a:latin typeface="华文琥珀" panose="02010800040101010101" pitchFamily="2" charset="-122"/>
                <a:ea typeface="华文琥珀" panose="02010800040101010101" pitchFamily="2" charset="-122"/>
              </a:rPr>
              <a:t>年度人物”荣誉</a:t>
            </a:r>
            <a:endParaRPr lang="en-US" altLang="zh-CN" sz="5400" dirty="0">
              <a:solidFill>
                <a:srgbClr val="FFFF00"/>
              </a:solidFill>
              <a:latin typeface="华文琥珀" panose="02010800040101010101" pitchFamily="2" charset="-122"/>
              <a:ea typeface="华文琥珀" panose="02010800040101010101" pitchFamily="2" charset="-122"/>
            </a:endParaRPr>
          </a:p>
          <a:p>
            <a:pPr indent="720000">
              <a:lnSpc>
                <a:spcPct val="150000"/>
              </a:lnSpc>
            </a:pPr>
            <a:r>
              <a:rPr lang="zh-CN" altLang="en-US" sz="4400" dirty="0">
                <a:solidFill>
                  <a:srgbClr val="FFFF00"/>
                </a:solidFill>
                <a:latin typeface="黑体" panose="02010609060101010101" pitchFamily="49" charset="-122"/>
                <a:ea typeface="黑体" panose="02010609060101010101" pitchFamily="49" charset="-122"/>
              </a:rPr>
              <a:t>坚守大漠的敦煌学者樊锦诗；</a:t>
            </a:r>
            <a:endParaRPr lang="en-US" altLang="zh-CN" sz="4400" dirty="0">
              <a:solidFill>
                <a:srgbClr val="FFFF00"/>
              </a:solidFill>
              <a:latin typeface="黑体" panose="02010609060101010101" pitchFamily="49" charset="-122"/>
              <a:ea typeface="黑体" panose="02010609060101010101" pitchFamily="49" charset="-122"/>
            </a:endParaRPr>
          </a:p>
          <a:p>
            <a:pPr indent="720000">
              <a:lnSpc>
                <a:spcPct val="150000"/>
              </a:lnSpc>
            </a:pPr>
            <a:r>
              <a:rPr lang="zh-CN" altLang="en-US" sz="4400" dirty="0">
                <a:solidFill>
                  <a:srgbClr val="FFFF00"/>
                </a:solidFill>
                <a:latin typeface="黑体" panose="02010609060101010101" pitchFamily="49" charset="-122"/>
                <a:ea typeface="黑体" panose="02010609060101010101" pitchFamily="49" charset="-122"/>
              </a:rPr>
              <a:t>四川木里森林扑火勇士；</a:t>
            </a:r>
            <a:endParaRPr lang="en-US" altLang="zh-CN" sz="4400" dirty="0">
              <a:solidFill>
                <a:srgbClr val="FFFF00"/>
              </a:solidFill>
              <a:latin typeface="黑体" panose="02010609060101010101" pitchFamily="49" charset="-122"/>
              <a:ea typeface="黑体" panose="02010609060101010101" pitchFamily="49" charset="-122"/>
            </a:endParaRPr>
          </a:p>
          <a:p>
            <a:pPr indent="720000">
              <a:lnSpc>
                <a:spcPct val="150000"/>
              </a:lnSpc>
            </a:pPr>
            <a:r>
              <a:rPr lang="zh-CN" altLang="en-US" sz="4400" dirty="0">
                <a:solidFill>
                  <a:srgbClr val="FFFF00"/>
                </a:solidFill>
                <a:latin typeface="黑体" panose="02010609060101010101" pitchFamily="49" charset="-122"/>
                <a:ea typeface="黑体" panose="02010609060101010101" pitchFamily="49" charset="-122"/>
              </a:rPr>
              <a:t>两次获得“战斗英雄”荣誉称号的张富清；</a:t>
            </a:r>
            <a:endParaRPr lang="en-US" altLang="zh-CN" sz="4400" dirty="0">
              <a:solidFill>
                <a:srgbClr val="FFFF00"/>
              </a:solidFill>
              <a:latin typeface="黑体" panose="02010609060101010101" pitchFamily="49" charset="-122"/>
              <a:ea typeface="黑体" panose="02010609060101010101" pitchFamily="49" charset="-122"/>
            </a:endParaRPr>
          </a:p>
          <a:p>
            <a:pPr indent="720000">
              <a:lnSpc>
                <a:spcPct val="150000"/>
              </a:lnSpc>
            </a:pPr>
            <a:r>
              <a:rPr lang="zh-CN" altLang="en-US" sz="4400" dirty="0">
                <a:solidFill>
                  <a:srgbClr val="FFFF00"/>
                </a:solidFill>
                <a:latin typeface="黑体" panose="02010609060101010101" pitchFamily="49" charset="-122"/>
                <a:ea typeface="黑体" panose="02010609060101010101" pitchFamily="49" charset="-122"/>
              </a:rPr>
              <a:t>我国脊髓灰质炎疫苗研发生产的拓荒者顾方舟；</a:t>
            </a:r>
            <a:endParaRPr lang="en-US" altLang="zh-CN" sz="4400" dirty="0">
              <a:solidFill>
                <a:srgbClr val="FFFF00"/>
              </a:solidFill>
              <a:latin typeface="黑体" panose="02010609060101010101" pitchFamily="49" charset="-122"/>
              <a:ea typeface="黑体" panose="02010609060101010101" pitchFamily="49" charset="-122"/>
            </a:endParaRPr>
          </a:p>
          <a:p>
            <a:pPr indent="720000">
              <a:lnSpc>
                <a:spcPct val="150000"/>
              </a:lnSpc>
            </a:pPr>
            <a:r>
              <a:rPr lang="zh-CN" altLang="en-US" sz="4400" dirty="0">
                <a:solidFill>
                  <a:srgbClr val="FFFF00"/>
                </a:solidFill>
                <a:latin typeface="黑体" panose="02010609060101010101" pitchFamily="49" charset="-122"/>
                <a:ea typeface="黑体" panose="02010609060101010101" pitchFamily="49" charset="-122"/>
              </a:rPr>
              <a:t>热心公益的盲人朱丽华；</a:t>
            </a:r>
            <a:endParaRPr lang="en-US" altLang="zh-CN" sz="4400" dirty="0">
              <a:solidFill>
                <a:srgbClr val="FFFF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712716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D78026F-EE20-4590-9368-227E73129179}"/>
              </a:ext>
            </a:extLst>
          </p:cNvPr>
          <p:cNvSpPr/>
          <p:nvPr/>
        </p:nvSpPr>
        <p:spPr>
          <a:xfrm>
            <a:off x="191101" y="264067"/>
            <a:ext cx="7109639" cy="923330"/>
          </a:xfrm>
          <a:prstGeom prst="rect">
            <a:avLst/>
          </a:prstGeom>
        </p:spPr>
        <p:txBody>
          <a:bodyPr wrap="none">
            <a:spAutoFit/>
          </a:bodyPr>
          <a:lstStyle/>
          <a:p>
            <a:pPr>
              <a:lnSpc>
                <a:spcPct val="90000"/>
              </a:lnSpc>
              <a:spcBef>
                <a:spcPct val="0"/>
              </a:spcBef>
            </a:pPr>
            <a:r>
              <a:rPr lang="zh-CN" altLang="en-US" sz="6000" dirty="0">
                <a:solidFill>
                  <a:srgbClr val="FFFF00"/>
                </a:solidFill>
                <a:latin typeface="黑体" panose="02010609060101010101" pitchFamily="49" charset="-122"/>
                <a:ea typeface="黑体" panose="02010609060101010101" pitchFamily="49" charset="-122"/>
                <a:cs typeface="+mj-cs"/>
              </a:rPr>
              <a:t>黄文秀：兰谷遗芳远</a:t>
            </a:r>
          </a:p>
        </p:txBody>
      </p:sp>
      <p:pic>
        <p:nvPicPr>
          <p:cNvPr id="5" name="图片 4">
            <a:extLst>
              <a:ext uri="{FF2B5EF4-FFF2-40B4-BE49-F238E27FC236}">
                <a16:creationId xmlns:a16="http://schemas.microsoft.com/office/drawing/2014/main" id="{2558CC27-EEFD-48D8-BB6E-5D4EAB0CB1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0740" y="0"/>
            <a:ext cx="4891260" cy="6858000"/>
          </a:xfrm>
          <a:prstGeom prst="rect">
            <a:avLst/>
          </a:prstGeom>
        </p:spPr>
      </p:pic>
      <p:sp>
        <p:nvSpPr>
          <p:cNvPr id="6" name="矩形 5">
            <a:extLst>
              <a:ext uri="{FF2B5EF4-FFF2-40B4-BE49-F238E27FC236}">
                <a16:creationId xmlns:a16="http://schemas.microsoft.com/office/drawing/2014/main" id="{920E3FC7-7E2C-46EC-8B8C-1517B058F44D}"/>
              </a:ext>
            </a:extLst>
          </p:cNvPr>
          <p:cNvSpPr/>
          <p:nvPr/>
        </p:nvSpPr>
        <p:spPr>
          <a:xfrm>
            <a:off x="191101" y="1243535"/>
            <a:ext cx="6966056" cy="5663089"/>
          </a:xfrm>
          <a:prstGeom prst="rect">
            <a:avLst/>
          </a:prstGeom>
        </p:spPr>
        <p:txBody>
          <a:bodyPr wrap="square">
            <a:spAutoFit/>
          </a:bodyPr>
          <a:lstStyle/>
          <a:p>
            <a:pPr algn="ctr">
              <a:lnSpc>
                <a:spcPct val="150000"/>
              </a:lnSpc>
            </a:pPr>
            <a:r>
              <a:rPr lang="zh-CN" altLang="en-US" sz="3600" dirty="0">
                <a:solidFill>
                  <a:srgbClr val="FFFF66"/>
                </a:solidFill>
                <a:latin typeface="黑体" panose="02010609060101010101" pitchFamily="49" charset="-122"/>
                <a:ea typeface="黑体" panose="02010609060101010101" pitchFamily="49" charset="-122"/>
              </a:rPr>
              <a:t>牺牲在扶贫一线的基层干部</a:t>
            </a:r>
            <a:endParaRPr lang="zh-CN" altLang="en-US" sz="2800" dirty="0">
              <a:latin typeface="黑体" panose="02010609060101010101" pitchFamily="49" charset="-122"/>
              <a:ea typeface="黑体" panose="02010609060101010101" pitchFamily="49" charset="-122"/>
            </a:endParaRPr>
          </a:p>
          <a:p>
            <a:r>
              <a:rPr lang="zh-CN" altLang="en-US" sz="2800" dirty="0">
                <a:latin typeface="黑体" panose="02010609060101010101" pitchFamily="49" charset="-122"/>
                <a:ea typeface="黑体" panose="02010609060101010101" pitchFamily="49" charset="-122"/>
              </a:rPr>
              <a:t>    黄文秀</a:t>
            </a:r>
            <a:r>
              <a:rPr lang="en-US" altLang="zh-CN" sz="2800" dirty="0">
                <a:latin typeface="黑体" panose="02010609060101010101" pitchFamily="49" charset="-122"/>
                <a:ea typeface="黑体" panose="02010609060101010101" pitchFamily="49" charset="-122"/>
              </a:rPr>
              <a:t>2018</a:t>
            </a:r>
            <a:r>
              <a:rPr lang="zh-CN" altLang="en-US" sz="2800" dirty="0">
                <a:latin typeface="黑体" panose="02010609060101010101" pitchFamily="49" charset="-122"/>
                <a:ea typeface="黑体" panose="02010609060101010101" pitchFamily="49" charset="-122"/>
              </a:rPr>
              <a:t>年担任广西百色乐业县百坭村的驻村第一书记，从进村开始，黄文秀就努力融入当地生活，挨家挨户走访，学会了桂柳方言，一年多时间，她帮村里引进了砂糖橘种植技术，教村民做电商；协调给每个村建起了垃圾池。在黄文秀任上，百坭村</a:t>
            </a:r>
            <a:r>
              <a:rPr lang="en-US" altLang="zh-CN" sz="2800" dirty="0">
                <a:latin typeface="黑体" panose="02010609060101010101" pitchFamily="49" charset="-122"/>
                <a:ea typeface="黑体" panose="02010609060101010101" pitchFamily="49" charset="-122"/>
              </a:rPr>
              <a:t>103</a:t>
            </a:r>
            <a:r>
              <a:rPr lang="zh-CN" altLang="en-US" sz="2800" dirty="0">
                <a:latin typeface="黑体" panose="02010609060101010101" pitchFamily="49" charset="-122"/>
                <a:ea typeface="黑体" panose="02010609060101010101" pitchFamily="49" charset="-122"/>
              </a:rPr>
              <a:t>户贫困户顺利脱贫</a:t>
            </a:r>
            <a:r>
              <a:rPr lang="en-US" altLang="zh-CN" sz="2800" dirty="0">
                <a:latin typeface="黑体" panose="02010609060101010101" pitchFamily="49" charset="-122"/>
                <a:ea typeface="黑体" panose="02010609060101010101" pitchFamily="49" charset="-122"/>
              </a:rPr>
              <a:t>88</a:t>
            </a:r>
            <a:r>
              <a:rPr lang="zh-CN" altLang="en-US" sz="2800" dirty="0">
                <a:latin typeface="黑体" panose="02010609060101010101" pitchFamily="49" charset="-122"/>
                <a:ea typeface="黑体" panose="02010609060101010101" pitchFamily="49" charset="-122"/>
              </a:rPr>
              <a:t>户，村集体经济项目收入翻倍。黄文秀驻村笔记中写道：“每天都很辛苦，但心里很快乐。” </a:t>
            </a:r>
            <a:r>
              <a:rPr lang="en-US" altLang="zh-CN" sz="2800" dirty="0">
                <a:latin typeface="黑体" panose="02010609060101010101" pitchFamily="49" charset="-122"/>
                <a:ea typeface="黑体" panose="02010609060101010101" pitchFamily="49" charset="-122"/>
              </a:rPr>
              <a:t>2019</a:t>
            </a:r>
            <a:r>
              <a:rPr lang="zh-CN" altLang="en-US" sz="2800" dirty="0">
                <a:latin typeface="黑体" panose="02010609060101010101" pitchFamily="49" charset="-122"/>
                <a:ea typeface="黑体" panose="02010609060101010101" pitchFamily="49" charset="-122"/>
              </a:rPr>
              <a:t>年</a:t>
            </a:r>
            <a:r>
              <a:rPr lang="en-US" altLang="zh-CN" sz="2800" dirty="0">
                <a:latin typeface="黑体" panose="02010609060101010101" pitchFamily="49" charset="-122"/>
                <a:ea typeface="黑体" panose="02010609060101010101" pitchFamily="49" charset="-122"/>
              </a:rPr>
              <a:t>6</a:t>
            </a:r>
            <a:r>
              <a:rPr lang="zh-CN" altLang="en-US" sz="2800" dirty="0">
                <a:latin typeface="黑体" panose="02010609060101010101" pitchFamily="49" charset="-122"/>
                <a:ea typeface="黑体" panose="02010609060101010101" pitchFamily="49" charset="-122"/>
              </a:rPr>
              <a:t>月</a:t>
            </a:r>
            <a:r>
              <a:rPr lang="en-US" altLang="zh-CN" sz="2800" dirty="0">
                <a:latin typeface="黑体" panose="02010609060101010101" pitchFamily="49" charset="-122"/>
                <a:ea typeface="黑体" panose="02010609060101010101" pitchFamily="49" charset="-122"/>
              </a:rPr>
              <a:t>17</a:t>
            </a:r>
            <a:r>
              <a:rPr lang="zh-CN" altLang="en-US" sz="2800" dirty="0">
                <a:latin typeface="黑体" panose="02010609060101010101" pitchFamily="49" charset="-122"/>
                <a:ea typeface="黑体" panose="02010609060101010101" pitchFamily="49" charset="-122"/>
              </a:rPr>
              <a:t>日凌晨，黄文秀遭遇突发山洪不幸遇难，年仅</a:t>
            </a:r>
            <a:r>
              <a:rPr lang="en-US" altLang="zh-CN" sz="2800" dirty="0">
                <a:latin typeface="黑体" panose="02010609060101010101" pitchFamily="49" charset="-122"/>
                <a:ea typeface="黑体" panose="02010609060101010101" pitchFamily="49" charset="-122"/>
              </a:rPr>
              <a:t>30</a:t>
            </a:r>
            <a:r>
              <a:rPr lang="zh-CN" altLang="en-US" sz="2800" dirty="0">
                <a:latin typeface="黑体" panose="02010609060101010101" pitchFamily="49" charset="-122"/>
                <a:ea typeface="黑体" panose="02010609060101010101" pitchFamily="49" charset="-122"/>
              </a:rPr>
              <a:t>岁。</a:t>
            </a:r>
          </a:p>
        </p:txBody>
      </p:sp>
    </p:spTree>
    <p:extLst>
      <p:ext uri="{BB962C8B-B14F-4D97-AF65-F5344CB8AC3E}">
        <p14:creationId xmlns:p14="http://schemas.microsoft.com/office/powerpoint/2010/main" val="266938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45C6BFD-8A45-4F24-9E63-D5F5E71E033E}"/>
              </a:ext>
            </a:extLst>
          </p:cNvPr>
          <p:cNvSpPr/>
          <p:nvPr/>
        </p:nvSpPr>
        <p:spPr>
          <a:xfrm>
            <a:off x="231422" y="210026"/>
            <a:ext cx="11729155" cy="6647974"/>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r>
              <a:rPr lang="zh-CN" altLang="en-US" sz="5400" dirty="0">
                <a:solidFill>
                  <a:srgbClr val="FFFF66"/>
                </a:solidFill>
                <a:latin typeface="黑体" panose="02010609060101010101" pitchFamily="49" charset="-122"/>
                <a:ea typeface="黑体" panose="02010609060101010101" pitchFamily="49" charset="-122"/>
              </a:rPr>
              <a:t>    有些人从山里走了，就不再回来，你从城里回来，却再没有离开。来的时候惴惴，怕自己不够勇敢，走的时候匆匆，留下最美的韶华。百色的大山，你是最美的朝霞，脱贫的战场，你是醒目的黄花。</a:t>
            </a:r>
            <a:br>
              <a:rPr lang="zh-CN" altLang="en-US" dirty="0">
                <a:latin typeface="黑体" panose="02010609060101010101" pitchFamily="49" charset="-122"/>
                <a:ea typeface="黑体" panose="02010609060101010101" pitchFamily="49" charset="-122"/>
              </a:rPr>
            </a:br>
            <a:endParaRPr lang="zh-CN"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7506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BAA8F3C-BF4B-4026-B591-2D48BDDCDE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7332" y="1806222"/>
            <a:ext cx="6434667" cy="5051778"/>
          </a:xfrm>
          <a:prstGeom prst="rect">
            <a:avLst/>
          </a:prstGeom>
        </p:spPr>
      </p:pic>
      <p:sp>
        <p:nvSpPr>
          <p:cNvPr id="5" name="矩形 4">
            <a:extLst>
              <a:ext uri="{FF2B5EF4-FFF2-40B4-BE49-F238E27FC236}">
                <a16:creationId xmlns:a16="http://schemas.microsoft.com/office/drawing/2014/main" id="{51018913-CD70-4C0B-A417-89C227D70089}"/>
              </a:ext>
            </a:extLst>
          </p:cNvPr>
          <p:cNvSpPr/>
          <p:nvPr/>
        </p:nvSpPr>
        <p:spPr>
          <a:xfrm>
            <a:off x="2449690" y="71134"/>
            <a:ext cx="7109639" cy="1015663"/>
          </a:xfrm>
          <a:prstGeom prst="rect">
            <a:avLst/>
          </a:prstGeom>
        </p:spPr>
        <p:txBody>
          <a:bodyPr wrap="none">
            <a:spAutoFit/>
          </a:bodyPr>
          <a:lstStyle/>
          <a:p>
            <a:r>
              <a:rPr lang="zh-CN" altLang="en-US" sz="6000" dirty="0">
                <a:solidFill>
                  <a:srgbClr val="FFFF00"/>
                </a:solidFill>
                <a:latin typeface="黑体" panose="02010609060101010101" pitchFamily="49" charset="-122"/>
                <a:ea typeface="黑体" panose="02010609060101010101" pitchFamily="49" charset="-122"/>
                <a:cs typeface="+mj-cs"/>
              </a:rPr>
              <a:t>潘维廉：相知无远近</a:t>
            </a:r>
          </a:p>
        </p:txBody>
      </p:sp>
      <p:sp>
        <p:nvSpPr>
          <p:cNvPr id="6" name="矩形 5">
            <a:extLst>
              <a:ext uri="{FF2B5EF4-FFF2-40B4-BE49-F238E27FC236}">
                <a16:creationId xmlns:a16="http://schemas.microsoft.com/office/drawing/2014/main" id="{122254C2-5E96-4411-9EB2-C09254F1581E}"/>
              </a:ext>
            </a:extLst>
          </p:cNvPr>
          <p:cNvSpPr/>
          <p:nvPr/>
        </p:nvSpPr>
        <p:spPr>
          <a:xfrm>
            <a:off x="316089" y="1403222"/>
            <a:ext cx="5441243" cy="5293757"/>
          </a:xfrm>
          <a:prstGeom prst="rect">
            <a:avLst/>
          </a:prstGeom>
        </p:spPr>
        <p:txBody>
          <a:bodyPr wrap="square">
            <a:spAutoFit/>
          </a:bodyPr>
          <a:lstStyle/>
          <a:p>
            <a:pPr algn="ctr"/>
            <a:r>
              <a:rPr lang="en-US" altLang="zh-CN" sz="3200" dirty="0">
                <a:solidFill>
                  <a:srgbClr val="FFFF66"/>
                </a:solidFill>
                <a:latin typeface="黑体" panose="02010609060101010101" pitchFamily="49" charset="-122"/>
                <a:ea typeface="黑体" panose="02010609060101010101" pitchFamily="49" charset="-122"/>
              </a:rPr>
              <a:t>30</a:t>
            </a:r>
            <a:r>
              <a:rPr lang="zh-CN" altLang="en-US" sz="3200" dirty="0">
                <a:solidFill>
                  <a:srgbClr val="FFFF66"/>
                </a:solidFill>
                <a:latin typeface="黑体" panose="02010609060101010101" pitchFamily="49" charset="-122"/>
                <a:ea typeface="黑体" panose="02010609060101010101" pitchFamily="49" charset="-122"/>
              </a:rPr>
              <a:t>多年中国情缘的美籍教授</a:t>
            </a:r>
            <a:br>
              <a:rPr lang="zh-CN" altLang="en-US" dirty="0"/>
            </a:br>
            <a:endParaRPr lang="zh-CN" altLang="en-US" dirty="0"/>
          </a:p>
          <a:p>
            <a:r>
              <a:rPr lang="zh-CN" altLang="en-US" sz="2400" dirty="0">
                <a:latin typeface="黑体" panose="02010609060101010101" pitchFamily="49" charset="-122"/>
                <a:ea typeface="黑体" panose="02010609060101010101" pitchFamily="49" charset="-122"/>
              </a:rPr>
              <a:t>    潘维廉</a:t>
            </a:r>
            <a:r>
              <a:rPr lang="en-US" altLang="zh-CN" sz="2400" dirty="0">
                <a:latin typeface="黑体" panose="02010609060101010101" pitchFamily="49" charset="-122"/>
                <a:ea typeface="黑体" panose="02010609060101010101" pitchFamily="49" charset="-122"/>
              </a:rPr>
              <a:t>1988</a:t>
            </a:r>
            <a:r>
              <a:rPr lang="zh-CN" altLang="en-US" sz="2400" dirty="0">
                <a:latin typeface="黑体" panose="02010609060101010101" pitchFamily="49" charset="-122"/>
                <a:ea typeface="黑体" panose="02010609060101010101" pitchFamily="49" charset="-122"/>
              </a:rPr>
              <a:t>年起在厦门大学管理学院任教，</a:t>
            </a:r>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ea typeface="黑体" panose="02010609060101010101" pitchFamily="49" charset="-122"/>
              </a:rPr>
              <a:t>年后，他申请永居资格，成为福建省第一个拿到“中国绿卡”的老外。在中国工作生活</a:t>
            </a:r>
            <a:r>
              <a:rPr lang="en-US" altLang="zh-CN" sz="2400" dirty="0">
                <a:latin typeface="黑体" panose="02010609060101010101" pitchFamily="49" charset="-122"/>
                <a:ea typeface="黑体" panose="02010609060101010101" pitchFamily="49" charset="-122"/>
              </a:rPr>
              <a:t>31</a:t>
            </a:r>
            <a:r>
              <a:rPr lang="zh-CN" altLang="en-US" sz="2400" dirty="0">
                <a:latin typeface="黑体" panose="02010609060101010101" pitchFamily="49" charset="-122"/>
                <a:ea typeface="黑体" panose="02010609060101010101" pitchFamily="49" charset="-122"/>
              </a:rPr>
              <a:t>年，他了解并热爱中国，见证了中国经济发展变化。</a:t>
            </a:r>
            <a:r>
              <a:rPr lang="en-US" altLang="zh-CN" sz="2400" dirty="0">
                <a:latin typeface="黑体" panose="02010609060101010101" pitchFamily="49" charset="-122"/>
                <a:ea typeface="黑体" panose="02010609060101010101" pitchFamily="49" charset="-122"/>
              </a:rPr>
              <a:t>2019</a:t>
            </a:r>
            <a:r>
              <a:rPr lang="zh-CN" altLang="en-US" sz="2400" dirty="0">
                <a:latin typeface="黑体" panose="02010609060101010101" pitchFamily="49" charset="-122"/>
                <a:ea typeface="黑体" panose="02010609060101010101" pitchFamily="49" charset="-122"/>
              </a:rPr>
              <a:t>年，潘维廉出版新书</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我不见外</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老潘的中国来信</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，以一个外国人的独特视角，记录和展现中国改革开放历史进程和伟大变革。习近平总书记高度赞赏他的“不见外”，为他“作为中国改革开放的见证者，热情地为厦门、为福建代言”而点赞。</a:t>
            </a:r>
          </a:p>
        </p:txBody>
      </p:sp>
    </p:spTree>
    <p:extLst>
      <p:ext uri="{BB962C8B-B14F-4D97-AF65-F5344CB8AC3E}">
        <p14:creationId xmlns:p14="http://schemas.microsoft.com/office/powerpoint/2010/main" val="16998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A05DD4B-9E74-4FED-91C0-A6B86A2AD316}"/>
              </a:ext>
            </a:extLst>
          </p:cNvPr>
          <p:cNvSpPr/>
          <p:nvPr/>
        </p:nvSpPr>
        <p:spPr>
          <a:xfrm>
            <a:off x="327377" y="282222"/>
            <a:ext cx="11537245" cy="6001643"/>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pPr>
              <a:lnSpc>
                <a:spcPct val="114000"/>
              </a:lnSpc>
            </a:pPr>
            <a:r>
              <a:rPr lang="zh-CN" altLang="en-US" sz="5400" dirty="0">
                <a:solidFill>
                  <a:srgbClr val="FFFF66"/>
                </a:solidFill>
                <a:latin typeface="黑体" panose="02010609060101010101" pitchFamily="49" charset="-122"/>
                <a:ea typeface="黑体" panose="02010609060101010101" pitchFamily="49" charset="-122"/>
              </a:rPr>
              <a:t>    打开心扉，拥抱过就有了默契。放下偏见，太平洋就不算距离。家乡的信中写下你的中国，字里行间读得出你的深情。遥远来、永久住、深刻爱，我们都喜欢你这种不见外。</a:t>
            </a:r>
          </a:p>
        </p:txBody>
      </p:sp>
    </p:spTree>
    <p:extLst>
      <p:ext uri="{BB962C8B-B14F-4D97-AF65-F5344CB8AC3E}">
        <p14:creationId xmlns:p14="http://schemas.microsoft.com/office/powerpoint/2010/main" val="1409830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CF29750B-EA07-454E-812C-993DBBA96D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6300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F9137B4-676B-427A-8662-AAD7901891F4}"/>
              </a:ext>
            </a:extLst>
          </p:cNvPr>
          <p:cNvSpPr/>
          <p:nvPr/>
        </p:nvSpPr>
        <p:spPr>
          <a:xfrm>
            <a:off x="2061150" y="241489"/>
            <a:ext cx="7879080" cy="1015663"/>
          </a:xfrm>
          <a:prstGeom prst="rect">
            <a:avLst/>
          </a:prstGeom>
        </p:spPr>
        <p:txBody>
          <a:bodyPr wrap="none">
            <a:spAutoFit/>
          </a:bodyPr>
          <a:lstStyle/>
          <a:p>
            <a:r>
              <a:rPr lang="zh-CN" altLang="en-US" sz="6000" dirty="0">
                <a:solidFill>
                  <a:srgbClr val="FFFF00"/>
                </a:solidFill>
                <a:latin typeface="黑体" panose="02010609060101010101" pitchFamily="49" charset="-122"/>
                <a:ea typeface="黑体" panose="02010609060101010101" pitchFamily="49" charset="-122"/>
                <a:cs typeface="+mj-cs"/>
              </a:rPr>
              <a:t>中国女排：为国著功成</a:t>
            </a:r>
          </a:p>
        </p:txBody>
      </p:sp>
      <p:sp>
        <p:nvSpPr>
          <p:cNvPr id="3" name="矩形 2">
            <a:extLst>
              <a:ext uri="{FF2B5EF4-FFF2-40B4-BE49-F238E27FC236}">
                <a16:creationId xmlns:a16="http://schemas.microsoft.com/office/drawing/2014/main" id="{1B9168E0-F883-412E-9C16-64FEAA0CB960}"/>
              </a:ext>
            </a:extLst>
          </p:cNvPr>
          <p:cNvSpPr/>
          <p:nvPr/>
        </p:nvSpPr>
        <p:spPr>
          <a:xfrm>
            <a:off x="304800" y="1257152"/>
            <a:ext cx="11887200" cy="5216813"/>
          </a:xfrm>
          <a:prstGeom prst="rect">
            <a:avLst/>
          </a:prstGeom>
        </p:spPr>
        <p:txBody>
          <a:bodyPr wrap="square">
            <a:spAutoFit/>
          </a:bodyPr>
          <a:lstStyle/>
          <a:p>
            <a:pPr algn="ctr">
              <a:lnSpc>
                <a:spcPct val="150000"/>
              </a:lnSpc>
            </a:pPr>
            <a:r>
              <a:rPr lang="zh-CN" altLang="en-US" sz="5400" dirty="0">
                <a:solidFill>
                  <a:srgbClr val="FFFF66"/>
                </a:solidFill>
                <a:latin typeface="黑体" panose="02010609060101010101" pitchFamily="49" charset="-122"/>
                <a:ea typeface="黑体" panose="02010609060101010101" pitchFamily="49" charset="-122"/>
              </a:rPr>
              <a:t>中国女排 中华崛起拼搏的时代强音</a:t>
            </a:r>
          </a:p>
          <a:p>
            <a:r>
              <a:rPr lang="zh-CN" altLang="en-US" sz="3600" dirty="0">
                <a:latin typeface="黑体" panose="02010609060101010101" pitchFamily="49" charset="-122"/>
                <a:ea typeface="黑体" panose="02010609060101010101" pitchFamily="49" charset="-122"/>
              </a:rPr>
              <a:t>    上世纪八十年代，女排以拼搏精神赢得五连冠，成为了当时中国人的模范和骄傲。三十多年来，女排魅力不衰，粉丝遍中华，纵跨几代人。</a:t>
            </a:r>
            <a:r>
              <a:rPr lang="en-US" altLang="zh-CN" sz="3600" dirty="0">
                <a:latin typeface="黑体" panose="02010609060101010101" pitchFamily="49" charset="-122"/>
                <a:ea typeface="黑体" panose="02010609060101010101" pitchFamily="49" charset="-122"/>
              </a:rPr>
              <a:t>2019</a:t>
            </a:r>
            <a:r>
              <a:rPr lang="zh-CN" altLang="en-US" sz="3600" dirty="0">
                <a:latin typeface="黑体" panose="02010609060101010101" pitchFamily="49" charset="-122"/>
                <a:ea typeface="黑体" panose="02010609060101010101" pitchFamily="49" charset="-122"/>
              </a:rPr>
              <a:t>年国庆前夕，中国女排以十一连胜的骄人战绩赢得</a:t>
            </a:r>
            <a:r>
              <a:rPr lang="en-US" altLang="zh-CN" sz="3600" dirty="0">
                <a:latin typeface="黑体" panose="02010609060101010101" pitchFamily="49" charset="-122"/>
                <a:ea typeface="黑体" panose="02010609060101010101" pitchFamily="49" charset="-122"/>
              </a:rPr>
              <a:t>2019</a:t>
            </a:r>
            <a:r>
              <a:rPr lang="zh-CN" altLang="en-US" sz="3600" dirty="0">
                <a:latin typeface="黑体" panose="02010609060101010101" pitchFamily="49" charset="-122"/>
                <a:ea typeface="黑体" panose="02010609060101010101" pitchFamily="49" charset="-122"/>
              </a:rPr>
              <a:t>年女排世界杯，这也是中国女排第十次荣膺世界大赛冠军，女排姑娘的成就，显露出祖国至上、顽强拼搏、胜不骄败不馁的英者风范，也成为中华民族屹立于世界民族之林的生动见证。</a:t>
            </a:r>
          </a:p>
        </p:txBody>
      </p:sp>
    </p:spTree>
    <p:extLst>
      <p:ext uri="{BB962C8B-B14F-4D97-AF65-F5344CB8AC3E}">
        <p14:creationId xmlns:p14="http://schemas.microsoft.com/office/powerpoint/2010/main" val="580924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6F6AEF6-FC5E-434C-BB1D-0D6402E4C822}"/>
              </a:ext>
            </a:extLst>
          </p:cNvPr>
          <p:cNvSpPr/>
          <p:nvPr/>
        </p:nvSpPr>
        <p:spPr>
          <a:xfrm>
            <a:off x="146755" y="243512"/>
            <a:ext cx="11898489" cy="6370975"/>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r>
              <a:rPr lang="zh-CN" altLang="en-US" sz="5400" dirty="0">
                <a:solidFill>
                  <a:srgbClr val="FFFF66"/>
                </a:solidFill>
                <a:latin typeface="黑体" panose="02010609060101010101" pitchFamily="49" charset="-122"/>
                <a:ea typeface="黑体" panose="02010609060101010101" pitchFamily="49" charset="-122"/>
              </a:rPr>
              <a:t>    三十年拼搏不息，几代人热泪盈眶。在低谷中奋起，从不放弃，面对强敌出手，永不言败。你们的身影是民族性格的缩影，你们的脚步是一个国家成长的历程。奏国歌，升国旗，你们超越了体育，是国家的英雄。</a:t>
            </a:r>
          </a:p>
        </p:txBody>
      </p:sp>
    </p:spTree>
    <p:extLst>
      <p:ext uri="{BB962C8B-B14F-4D97-AF65-F5344CB8AC3E}">
        <p14:creationId xmlns:p14="http://schemas.microsoft.com/office/powerpoint/2010/main" val="50008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B8743A5-0DCC-493B-BD46-971F45672A70}"/>
              </a:ext>
            </a:extLst>
          </p:cNvPr>
          <p:cNvSpPr/>
          <p:nvPr/>
        </p:nvSpPr>
        <p:spPr>
          <a:xfrm>
            <a:off x="479778" y="0"/>
            <a:ext cx="11232443" cy="1858201"/>
          </a:xfrm>
          <a:prstGeom prst="rect">
            <a:avLst/>
          </a:prstGeom>
        </p:spPr>
        <p:txBody>
          <a:bodyPr wrap="square">
            <a:spAutoFit/>
          </a:bodyPr>
          <a:lstStyle/>
          <a:p>
            <a:pPr algn="ctr">
              <a:lnSpc>
                <a:spcPct val="120000"/>
              </a:lnSpc>
              <a:spcBef>
                <a:spcPct val="0"/>
              </a:spcBef>
            </a:pPr>
            <a:r>
              <a:rPr lang="en-US" altLang="zh-CN" sz="5400" dirty="0">
                <a:solidFill>
                  <a:srgbClr val="FFFF00"/>
                </a:solidFill>
                <a:latin typeface="黑体" panose="02010609060101010101" pitchFamily="49" charset="-122"/>
                <a:ea typeface="黑体" panose="02010609060101010101" pitchFamily="49" charset="-122"/>
                <a:cs typeface="+mj-cs"/>
              </a:rPr>
              <a:t>《</a:t>
            </a:r>
            <a:r>
              <a:rPr lang="zh-CN" altLang="en-US" sz="5400" dirty="0">
                <a:solidFill>
                  <a:srgbClr val="FFFF00"/>
                </a:solidFill>
                <a:latin typeface="黑体" panose="02010609060101010101" pitchFamily="49" charset="-122"/>
                <a:ea typeface="黑体" panose="02010609060101010101" pitchFamily="49" charset="-122"/>
                <a:cs typeface="+mj-cs"/>
              </a:rPr>
              <a:t>感动中国</a:t>
            </a:r>
            <a:r>
              <a:rPr lang="en-US" altLang="zh-CN" sz="5400" dirty="0">
                <a:solidFill>
                  <a:srgbClr val="FFFF00"/>
                </a:solidFill>
                <a:latin typeface="黑体" panose="02010609060101010101" pitchFamily="49" charset="-122"/>
                <a:ea typeface="黑体" panose="02010609060101010101" pitchFamily="49" charset="-122"/>
                <a:cs typeface="+mj-cs"/>
              </a:rPr>
              <a:t>》2019</a:t>
            </a:r>
            <a:r>
              <a:rPr lang="zh-CN" altLang="en-US" sz="5400" dirty="0">
                <a:solidFill>
                  <a:srgbClr val="FFFF00"/>
                </a:solidFill>
                <a:latin typeface="黑体" panose="02010609060101010101" pitchFamily="49" charset="-122"/>
                <a:ea typeface="黑体" panose="02010609060101010101" pitchFamily="49" charset="-122"/>
                <a:cs typeface="+mj-cs"/>
              </a:rPr>
              <a:t>年度</a:t>
            </a:r>
          </a:p>
          <a:p>
            <a:pPr algn="ctr">
              <a:lnSpc>
                <a:spcPct val="120000"/>
              </a:lnSpc>
              <a:spcBef>
                <a:spcPct val="0"/>
              </a:spcBef>
            </a:pPr>
            <a:r>
              <a:rPr lang="zh-CN" altLang="en-US" sz="4800" dirty="0">
                <a:solidFill>
                  <a:srgbClr val="FFFF00"/>
                </a:solidFill>
                <a:latin typeface="黑体" panose="02010609060101010101" pitchFamily="49" charset="-122"/>
                <a:ea typeface="黑体" panose="02010609060101010101" pitchFamily="49" charset="-122"/>
                <a:cs typeface="+mj-cs"/>
              </a:rPr>
              <a:t>特别致敬所有建立和建设新中国的奋斗者</a:t>
            </a:r>
          </a:p>
        </p:txBody>
      </p:sp>
      <p:pic>
        <p:nvPicPr>
          <p:cNvPr id="4098" name="Picture 2">
            <a:extLst>
              <a:ext uri="{FF2B5EF4-FFF2-40B4-BE49-F238E27FC236}">
                <a16:creationId xmlns:a16="http://schemas.microsoft.com/office/drawing/2014/main" id="{A87F733D-EA7D-4982-8955-8C17E7E2A8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58201"/>
            <a:ext cx="12192000" cy="4999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552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fade">
                                      <p:cBhvr>
                                        <p:cTn id="17" dur="1000"/>
                                        <p:tgtEl>
                                          <p:spTgt spid="4098"/>
                                        </p:tgtEl>
                                      </p:cBhvr>
                                    </p:animEffect>
                                    <p:anim calcmode="lin" valueType="num">
                                      <p:cBhvr>
                                        <p:cTn id="18" dur="1000" fill="hold"/>
                                        <p:tgtEl>
                                          <p:spTgt spid="4098"/>
                                        </p:tgtEl>
                                        <p:attrNameLst>
                                          <p:attrName>ppt_x</p:attrName>
                                        </p:attrNameLst>
                                      </p:cBhvr>
                                      <p:tavLst>
                                        <p:tav tm="0">
                                          <p:val>
                                            <p:strVal val="#ppt_x"/>
                                          </p:val>
                                        </p:tav>
                                        <p:tav tm="100000">
                                          <p:val>
                                            <p:strVal val="#ppt_x"/>
                                          </p:val>
                                        </p:tav>
                                      </p:tavLst>
                                    </p:anim>
                                    <p:anim calcmode="lin" valueType="num">
                                      <p:cBhvr>
                                        <p:cTn id="1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6A16F7E-EEAA-4070-BB90-07CA4590F28A}"/>
              </a:ext>
            </a:extLst>
          </p:cNvPr>
          <p:cNvSpPr/>
          <p:nvPr/>
        </p:nvSpPr>
        <p:spPr>
          <a:xfrm>
            <a:off x="474133" y="432603"/>
            <a:ext cx="12462933" cy="6278642"/>
          </a:xfrm>
          <a:prstGeom prst="rect">
            <a:avLst/>
          </a:prstGeom>
        </p:spPr>
        <p:txBody>
          <a:bodyPr wrap="square">
            <a:spAutoFit/>
          </a:bodyPr>
          <a:lstStyle/>
          <a:p>
            <a:r>
              <a:rPr lang="en-US" altLang="zh-CN" sz="4800" b="1" dirty="0">
                <a:solidFill>
                  <a:srgbClr val="FFFF00"/>
                </a:solidFill>
              </a:rPr>
              <a:t>70</a:t>
            </a:r>
            <a:r>
              <a:rPr lang="zh-CN" altLang="en-US" sz="4800" b="1" dirty="0">
                <a:solidFill>
                  <a:srgbClr val="FFFF00"/>
                </a:solidFill>
              </a:rPr>
              <a:t>年披荆斩棘</a:t>
            </a:r>
          </a:p>
          <a:p>
            <a:r>
              <a:rPr lang="en-US" altLang="zh-CN" sz="4800" b="1" dirty="0">
                <a:solidFill>
                  <a:srgbClr val="FFFF00"/>
                </a:solidFill>
              </a:rPr>
              <a:t>70</a:t>
            </a:r>
            <a:r>
              <a:rPr lang="zh-CN" altLang="en-US" sz="4800" b="1" dirty="0">
                <a:solidFill>
                  <a:srgbClr val="FFFF00"/>
                </a:solidFill>
              </a:rPr>
              <a:t>年风雨兼程</a:t>
            </a:r>
          </a:p>
          <a:p>
            <a:r>
              <a:rPr lang="zh-CN" altLang="en-US" sz="4800" b="1" dirty="0">
                <a:solidFill>
                  <a:srgbClr val="FFFF00"/>
                </a:solidFill>
              </a:rPr>
              <a:t>中国特色社会主义承载着中国梦一路走来</a:t>
            </a:r>
          </a:p>
          <a:p>
            <a:r>
              <a:rPr lang="zh-CN" altLang="en-US" sz="4800" b="1" dirty="0">
                <a:solidFill>
                  <a:srgbClr val="FFFF00"/>
                </a:solidFill>
              </a:rPr>
              <a:t>创造了一个又一个</a:t>
            </a:r>
          </a:p>
          <a:p>
            <a:r>
              <a:rPr lang="zh-CN" altLang="en-US" sz="4800" b="1" dirty="0">
                <a:solidFill>
                  <a:srgbClr val="FFFF00"/>
                </a:solidFill>
              </a:rPr>
              <a:t>人类发展史上的伟大奇迹</a:t>
            </a:r>
          </a:p>
          <a:p>
            <a:r>
              <a:rPr lang="zh-CN" altLang="en-US" sz="4800" b="1" dirty="0">
                <a:solidFill>
                  <a:srgbClr val="FFFF00"/>
                </a:solidFill>
              </a:rPr>
              <a:t>中华民族迎来了从站起来、富起来</a:t>
            </a:r>
          </a:p>
          <a:p>
            <a:r>
              <a:rPr lang="zh-CN" altLang="en-US" sz="4800" b="1" dirty="0">
                <a:solidFill>
                  <a:srgbClr val="FFFF00"/>
                </a:solidFill>
              </a:rPr>
              <a:t>到强起来的伟大飞跃</a:t>
            </a:r>
          </a:p>
          <a:p>
            <a:r>
              <a:rPr lang="zh-CN" altLang="en-US" sz="4800" b="1" dirty="0">
                <a:solidFill>
                  <a:srgbClr val="FFFF00"/>
                </a:solidFill>
              </a:rPr>
              <a:t>迎来了中华民族伟大复兴的光明前景</a:t>
            </a:r>
          </a:p>
          <a:p>
            <a:endParaRPr lang="zh-CN" altLang="en-US" dirty="0"/>
          </a:p>
        </p:txBody>
      </p:sp>
    </p:spTree>
    <p:extLst>
      <p:ext uri="{BB962C8B-B14F-4D97-AF65-F5344CB8AC3E}">
        <p14:creationId xmlns:p14="http://schemas.microsoft.com/office/powerpoint/2010/main" val="179458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8BDC384-87CE-4437-A1A7-5BE70DE2A616}"/>
              </a:ext>
            </a:extLst>
          </p:cNvPr>
          <p:cNvSpPr/>
          <p:nvPr/>
        </p:nvSpPr>
        <p:spPr>
          <a:xfrm>
            <a:off x="654756" y="612844"/>
            <a:ext cx="11232444" cy="5632311"/>
          </a:xfrm>
          <a:prstGeom prst="rect">
            <a:avLst/>
          </a:prstGeom>
        </p:spPr>
        <p:txBody>
          <a:bodyPr wrap="square">
            <a:spAutoFit/>
          </a:bodyPr>
          <a:lstStyle/>
          <a:p>
            <a:r>
              <a:rPr lang="zh-CN" altLang="en-US" sz="6000" b="1" dirty="0">
                <a:solidFill>
                  <a:srgbClr val="FFFF00"/>
                </a:solidFill>
              </a:rPr>
              <a:t>无私奉献、艰苦奋斗、薪火传承</a:t>
            </a:r>
          </a:p>
          <a:p>
            <a:r>
              <a:rPr lang="zh-CN" altLang="en-US" sz="6000" b="1" dirty="0">
                <a:solidFill>
                  <a:srgbClr val="FFFF00"/>
                </a:solidFill>
              </a:rPr>
              <a:t>他们本是平凡的人</a:t>
            </a:r>
          </a:p>
          <a:p>
            <a:r>
              <a:rPr lang="zh-CN" altLang="en-US" sz="6000" b="1" dirty="0">
                <a:solidFill>
                  <a:srgbClr val="FFFF00"/>
                </a:solidFill>
              </a:rPr>
              <a:t>却做着伟大的事</a:t>
            </a:r>
          </a:p>
          <a:p>
            <a:r>
              <a:rPr lang="zh-CN" altLang="en-US" sz="6000" b="1" dirty="0">
                <a:solidFill>
                  <a:srgbClr val="FFFF00"/>
                </a:solidFill>
              </a:rPr>
              <a:t>感动过后</a:t>
            </a:r>
          </a:p>
          <a:p>
            <a:r>
              <a:rPr lang="zh-CN" altLang="en-US" sz="6000" b="1" dirty="0">
                <a:solidFill>
                  <a:srgbClr val="FFFF00"/>
                </a:solidFill>
              </a:rPr>
              <a:t>汲取力量</a:t>
            </a:r>
          </a:p>
          <a:p>
            <a:r>
              <a:rPr lang="zh-CN" altLang="en-US" sz="6000" b="1" dirty="0">
                <a:solidFill>
                  <a:srgbClr val="FFFF00"/>
                </a:solidFill>
              </a:rPr>
              <a:t>我们将继续前行！</a:t>
            </a:r>
            <a:endParaRPr lang="zh-CN" altLang="en-US" b="1" dirty="0">
              <a:solidFill>
                <a:srgbClr val="FFFF00"/>
              </a:solidFill>
            </a:endParaRPr>
          </a:p>
        </p:txBody>
      </p:sp>
    </p:spTree>
    <p:extLst>
      <p:ext uri="{BB962C8B-B14F-4D97-AF65-F5344CB8AC3E}">
        <p14:creationId xmlns:p14="http://schemas.microsoft.com/office/powerpoint/2010/main" val="2225519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F638563-9B1D-4248-88CE-777F1F5DA1CE}"/>
              </a:ext>
            </a:extLst>
          </p:cNvPr>
          <p:cNvSpPr/>
          <p:nvPr/>
        </p:nvSpPr>
        <p:spPr>
          <a:xfrm>
            <a:off x="316089" y="117709"/>
            <a:ext cx="11875911" cy="6622582"/>
          </a:xfrm>
          <a:prstGeom prst="rect">
            <a:avLst/>
          </a:prstGeom>
        </p:spPr>
        <p:txBody>
          <a:bodyPr wrap="square">
            <a:spAutoFit/>
          </a:bodyPr>
          <a:lstStyle/>
          <a:p>
            <a:pPr indent="720000">
              <a:lnSpc>
                <a:spcPct val="120000"/>
              </a:lnSpc>
            </a:pPr>
            <a:r>
              <a:rPr lang="zh-CN" altLang="en-US" sz="4400" dirty="0">
                <a:solidFill>
                  <a:srgbClr val="FFFF00"/>
                </a:solidFill>
                <a:latin typeface="黑体" panose="02010609060101010101" pitchFamily="49" charset="-122"/>
                <a:ea typeface="黑体" panose="02010609060101010101" pitchFamily="49" charset="-122"/>
              </a:rPr>
              <a:t>接力守护国旗</a:t>
            </a:r>
            <a:r>
              <a:rPr lang="en-US" altLang="zh-CN" sz="4400" dirty="0">
                <a:solidFill>
                  <a:srgbClr val="FFFF00"/>
                </a:solidFill>
                <a:latin typeface="黑体" panose="02010609060101010101" pitchFamily="49" charset="-122"/>
                <a:ea typeface="黑体" panose="02010609060101010101" pitchFamily="49" charset="-122"/>
              </a:rPr>
              <a:t>70</a:t>
            </a:r>
            <a:r>
              <a:rPr lang="zh-CN" altLang="en-US" sz="4400" dirty="0">
                <a:solidFill>
                  <a:srgbClr val="FFFF00"/>
                </a:solidFill>
                <a:latin typeface="黑体" panose="02010609060101010101" pitchFamily="49" charset="-122"/>
                <a:ea typeface="黑体" panose="02010609060101010101" pitchFamily="49" charset="-122"/>
              </a:rPr>
              <a:t>年的两任澳门校长杜岚、尤端阳；</a:t>
            </a:r>
            <a:endParaRPr lang="en-US" altLang="zh-CN" sz="4400" dirty="0">
              <a:solidFill>
                <a:srgbClr val="FFFF00"/>
              </a:solidFill>
              <a:latin typeface="黑体" panose="02010609060101010101" pitchFamily="49" charset="-122"/>
              <a:ea typeface="黑体" panose="02010609060101010101" pitchFamily="49" charset="-122"/>
            </a:endParaRPr>
          </a:p>
          <a:p>
            <a:pPr indent="720000">
              <a:lnSpc>
                <a:spcPct val="120000"/>
              </a:lnSpc>
            </a:pPr>
            <a:r>
              <a:rPr lang="zh-CN" altLang="en-US" sz="4400" dirty="0">
                <a:solidFill>
                  <a:srgbClr val="FFFF00"/>
                </a:solidFill>
                <a:latin typeface="黑体" panose="02010609060101010101" pitchFamily="49" charset="-122"/>
                <a:ea typeface="黑体" panose="02010609060101010101" pitchFamily="49" charset="-122"/>
              </a:rPr>
              <a:t>为香港发声的爱国人士伍淑清；</a:t>
            </a:r>
            <a:endParaRPr lang="en-US" altLang="zh-CN" sz="4400" dirty="0">
              <a:solidFill>
                <a:srgbClr val="FFFF00"/>
              </a:solidFill>
              <a:latin typeface="黑体" panose="02010609060101010101" pitchFamily="49" charset="-122"/>
              <a:ea typeface="黑体" panose="02010609060101010101" pitchFamily="49" charset="-122"/>
            </a:endParaRPr>
          </a:p>
          <a:p>
            <a:pPr indent="720000">
              <a:lnSpc>
                <a:spcPct val="120000"/>
              </a:lnSpc>
            </a:pPr>
            <a:r>
              <a:rPr lang="zh-CN" altLang="en-US" sz="4400" dirty="0">
                <a:solidFill>
                  <a:srgbClr val="FFFF00"/>
                </a:solidFill>
                <a:latin typeface="黑体" panose="02010609060101010101" pitchFamily="49" charset="-122"/>
                <a:ea typeface="黑体" panose="02010609060101010101" pitchFamily="49" charset="-122"/>
              </a:rPr>
              <a:t>牺牲在扶贫一线的基层干部黄文秀；</a:t>
            </a:r>
            <a:endParaRPr lang="en-US" altLang="zh-CN" sz="4400" dirty="0">
              <a:solidFill>
                <a:srgbClr val="FFFF00"/>
              </a:solidFill>
              <a:latin typeface="黑体" panose="02010609060101010101" pitchFamily="49" charset="-122"/>
              <a:ea typeface="黑体" panose="02010609060101010101" pitchFamily="49" charset="-122"/>
            </a:endParaRPr>
          </a:p>
          <a:p>
            <a:pPr indent="720000">
              <a:lnSpc>
                <a:spcPct val="120000"/>
              </a:lnSpc>
            </a:pPr>
            <a:r>
              <a:rPr lang="zh-CN" altLang="en-US" sz="4400" dirty="0">
                <a:solidFill>
                  <a:srgbClr val="FFFF00"/>
                </a:solidFill>
                <a:latin typeface="黑体" panose="02010609060101010101" pitchFamily="49" charset="-122"/>
                <a:ea typeface="黑体" panose="02010609060101010101" pitchFamily="49" charset="-122"/>
              </a:rPr>
              <a:t>有</a:t>
            </a:r>
            <a:r>
              <a:rPr lang="en-US" altLang="zh-CN" sz="4400" dirty="0">
                <a:solidFill>
                  <a:srgbClr val="FFFF00"/>
                </a:solidFill>
                <a:latin typeface="黑体" panose="02010609060101010101" pitchFamily="49" charset="-122"/>
                <a:ea typeface="黑体" panose="02010609060101010101" pitchFamily="49" charset="-122"/>
              </a:rPr>
              <a:t>30</a:t>
            </a:r>
            <a:r>
              <a:rPr lang="zh-CN" altLang="en-US" sz="4400" dirty="0">
                <a:solidFill>
                  <a:srgbClr val="FFFF00"/>
                </a:solidFill>
                <a:latin typeface="黑体" panose="02010609060101010101" pitchFamily="49" charset="-122"/>
                <a:ea typeface="黑体" panose="02010609060101010101" pitchFamily="49" charset="-122"/>
              </a:rPr>
              <a:t>多年中国情缘的美籍教授潘维廉；</a:t>
            </a:r>
            <a:endParaRPr lang="en-US" altLang="zh-CN" sz="4400" dirty="0">
              <a:solidFill>
                <a:srgbClr val="FFFF00"/>
              </a:solidFill>
              <a:latin typeface="黑体" panose="02010609060101010101" pitchFamily="49" charset="-122"/>
              <a:ea typeface="黑体" panose="02010609060101010101" pitchFamily="49" charset="-122"/>
            </a:endParaRPr>
          </a:p>
          <a:p>
            <a:pPr indent="720000">
              <a:lnSpc>
                <a:spcPct val="120000"/>
              </a:lnSpc>
            </a:pPr>
            <a:r>
              <a:rPr lang="zh-CN" altLang="en-US" sz="4400" dirty="0">
                <a:solidFill>
                  <a:srgbClr val="FFFF00"/>
                </a:solidFill>
                <a:latin typeface="黑体" panose="02010609060101010101" pitchFamily="49" charset="-122"/>
                <a:ea typeface="黑体" panose="02010609060101010101" pitchFamily="49" charset="-122"/>
              </a:rPr>
              <a:t>为中华崛起而拼搏的时代强音中国女排。</a:t>
            </a:r>
            <a:endParaRPr lang="en-US" altLang="zh-CN" sz="4400" dirty="0">
              <a:solidFill>
                <a:srgbClr val="FFFF00"/>
              </a:solidFill>
              <a:latin typeface="黑体" panose="02010609060101010101" pitchFamily="49" charset="-122"/>
              <a:ea typeface="黑体" panose="02010609060101010101" pitchFamily="49" charset="-122"/>
            </a:endParaRPr>
          </a:p>
          <a:p>
            <a:pPr>
              <a:lnSpc>
                <a:spcPct val="120000"/>
              </a:lnSpc>
            </a:pPr>
            <a:r>
              <a:rPr lang="zh-CN" altLang="en-US" sz="4800" dirty="0">
                <a:solidFill>
                  <a:srgbClr val="FFC000"/>
                </a:solidFill>
                <a:latin typeface="黑体" panose="02010609060101010101" pitchFamily="49" charset="-122"/>
                <a:ea typeface="黑体" panose="02010609060101010101" pitchFamily="49" charset="-122"/>
              </a:rPr>
              <a:t>节目最后特别致敬所有建立和建设新中国的奋斗者。</a:t>
            </a:r>
            <a:endParaRPr lang="zh-CN" altLang="en-US" sz="2400" dirty="0">
              <a:solidFill>
                <a:srgbClr val="FFC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38760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408C19D-2247-4458-9AE9-366718C2F6A8}"/>
              </a:ext>
            </a:extLst>
          </p:cNvPr>
          <p:cNvSpPr/>
          <p:nvPr/>
        </p:nvSpPr>
        <p:spPr>
          <a:xfrm>
            <a:off x="2435191" y="268584"/>
            <a:ext cx="7729086" cy="6494085"/>
          </a:xfrm>
          <a:prstGeom prst="rect">
            <a:avLst/>
          </a:prstGeom>
        </p:spPr>
        <p:txBody>
          <a:bodyPr wrap="square">
            <a:spAutoFit/>
          </a:bodyPr>
          <a:lstStyle/>
          <a:p>
            <a:r>
              <a:rPr lang="zh-CN" altLang="en-US" sz="3200" dirty="0">
                <a:latin typeface="黑体" panose="02010609060101010101" pitchFamily="49" charset="-122"/>
                <a:ea typeface="黑体" panose="02010609060101010101" pitchFamily="49" charset="-122"/>
              </a:rPr>
              <a:t>端详</a:t>
            </a:r>
            <a:r>
              <a:rPr lang="en-US" altLang="zh-CN" sz="3200" dirty="0">
                <a:latin typeface="黑体" panose="02010609060101010101" pitchFamily="49" charset="-122"/>
                <a:ea typeface="黑体" panose="02010609060101010101" pitchFamily="49" charset="-122"/>
              </a:rPr>
              <a:t>2019</a:t>
            </a:r>
            <a:r>
              <a:rPr lang="zh-CN" altLang="en-US" sz="3200" dirty="0">
                <a:latin typeface="黑体" panose="02010609060101010101" pitchFamily="49" charset="-122"/>
                <a:ea typeface="黑体" panose="02010609060101010101" pitchFamily="49" charset="-122"/>
              </a:rPr>
              <a:t>年的背影</a:t>
            </a:r>
          </a:p>
          <a:p>
            <a:r>
              <a:rPr lang="zh-CN" altLang="en-US" sz="3200" dirty="0">
                <a:latin typeface="黑体" panose="02010609060101010101" pitchFamily="49" charset="-122"/>
                <a:ea typeface="黑体" panose="02010609060101010101" pitchFamily="49" charset="-122"/>
              </a:rPr>
              <a:t>一些事色彩纷呈</a:t>
            </a:r>
          </a:p>
          <a:p>
            <a:r>
              <a:rPr lang="zh-CN" altLang="en-US" sz="3200" dirty="0">
                <a:latin typeface="黑体" panose="02010609060101010101" pitchFamily="49" charset="-122"/>
                <a:ea typeface="黑体" panose="02010609060101010101" pitchFamily="49" charset="-122"/>
              </a:rPr>
              <a:t>一些数字滚动跳跃</a:t>
            </a:r>
          </a:p>
          <a:p>
            <a:r>
              <a:rPr lang="zh-CN" altLang="en-US" sz="3200" dirty="0">
                <a:latin typeface="黑体" panose="02010609060101010101" pitchFamily="49" charset="-122"/>
                <a:ea typeface="黑体" panose="02010609060101010101" pitchFamily="49" charset="-122"/>
              </a:rPr>
              <a:t>一些人让这一年与众不同</a:t>
            </a:r>
          </a:p>
          <a:p>
            <a:r>
              <a:rPr lang="zh-CN" altLang="en-US" sz="3200" dirty="0">
                <a:latin typeface="黑体" panose="02010609060101010101" pitchFamily="49" charset="-122"/>
                <a:ea typeface="黑体" panose="02010609060101010101" pitchFamily="49" charset="-122"/>
              </a:rPr>
              <a:t>这些令人尊敬的人物</a:t>
            </a:r>
          </a:p>
          <a:p>
            <a:r>
              <a:rPr lang="zh-CN" altLang="en-US" sz="3200" dirty="0">
                <a:latin typeface="黑体" panose="02010609060101010101" pitchFamily="49" charset="-122"/>
                <a:ea typeface="黑体" panose="02010609060101010101" pitchFamily="49" charset="-122"/>
              </a:rPr>
              <a:t>有着许多震撼人心的故事</a:t>
            </a:r>
          </a:p>
          <a:p>
            <a:r>
              <a:rPr lang="zh-CN" altLang="en-US" sz="3200" dirty="0">
                <a:latin typeface="黑体" panose="02010609060101010101" pitchFamily="49" charset="-122"/>
                <a:ea typeface="黑体" panose="02010609060101010101" pitchFamily="49" charset="-122"/>
              </a:rPr>
              <a:t>以身试药有多危险？</a:t>
            </a:r>
          </a:p>
          <a:p>
            <a:r>
              <a:rPr lang="zh-CN" altLang="en-US" sz="3200" dirty="0">
                <a:latin typeface="黑体" panose="02010609060101010101" pitchFamily="49" charset="-122"/>
                <a:ea typeface="黑体" panose="02010609060101010101" pitchFamily="49" charset="-122"/>
              </a:rPr>
              <a:t>与火搏斗有多困难？</a:t>
            </a:r>
          </a:p>
          <a:p>
            <a:r>
              <a:rPr lang="zh-CN" altLang="en-US" sz="3200" dirty="0">
                <a:latin typeface="黑体" panose="02010609060101010101" pitchFamily="49" charset="-122"/>
                <a:ea typeface="黑体" panose="02010609060101010101" pitchFamily="49" charset="-122"/>
              </a:rPr>
              <a:t>一生的光阴可以做什么？</a:t>
            </a:r>
          </a:p>
          <a:p>
            <a:r>
              <a:rPr lang="en-US" altLang="zh-CN" sz="3200" dirty="0">
                <a:latin typeface="黑体" panose="02010609060101010101" pitchFamily="49" charset="-122"/>
                <a:ea typeface="黑体" panose="02010609060101010101" pitchFamily="49" charset="-122"/>
              </a:rPr>
              <a:t>......</a:t>
            </a:r>
          </a:p>
          <a:p>
            <a:r>
              <a:rPr lang="zh-CN" altLang="en-US" sz="3200" dirty="0">
                <a:latin typeface="黑体" panose="02010609060101010101" pitchFamily="49" charset="-122"/>
                <a:ea typeface="黑体" panose="02010609060101010101" pitchFamily="49" charset="-122"/>
              </a:rPr>
              <a:t>他们用生命诠释着答案</a:t>
            </a:r>
          </a:p>
          <a:p>
            <a:r>
              <a:rPr lang="zh-CN" altLang="en-US" sz="3200" dirty="0">
                <a:latin typeface="黑体" panose="02010609060101010101" pitchFamily="49" charset="-122"/>
                <a:ea typeface="黑体" panose="02010609060101010101" pitchFamily="49" charset="-122"/>
              </a:rPr>
              <a:t>他们温暖着中国</a:t>
            </a:r>
          </a:p>
          <a:p>
            <a:r>
              <a:rPr lang="zh-CN" altLang="en-US" sz="3200" dirty="0">
                <a:latin typeface="黑体" panose="02010609060101010101" pitchFamily="49" charset="-122"/>
                <a:ea typeface="黑体" panose="02010609060101010101" pitchFamily="49" charset="-122"/>
              </a:rPr>
              <a:t>感动着我们</a:t>
            </a:r>
            <a:endParaRPr lang="zh-CN"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0178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5">
                                            <p:txEl>
                                              <p:pRg st="9" end="9"/>
                                            </p:txEl>
                                          </p:spTgt>
                                        </p:tgtEl>
                                        <p:attrNameLst>
                                          <p:attrName>style.visibility</p:attrName>
                                        </p:attrNameLst>
                                      </p:cBhvr>
                                      <p:to>
                                        <p:strVal val="visible"/>
                                      </p:to>
                                    </p:set>
                                    <p:anim calcmode="lin" valueType="num">
                                      <p:cBhvr additive="base">
                                        <p:cTn id="61" dur="500" fill="hold"/>
                                        <p:tgtEl>
                                          <p:spTgt spid="5">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5">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5">
                                            <p:txEl>
                                              <p:pRg st="10" end="10"/>
                                            </p:txEl>
                                          </p:spTgt>
                                        </p:tgtEl>
                                        <p:attrNameLst>
                                          <p:attrName>style.visibility</p:attrName>
                                        </p:attrNameLst>
                                      </p:cBhvr>
                                      <p:to>
                                        <p:strVal val="visible"/>
                                      </p:to>
                                    </p:set>
                                    <p:anim calcmode="lin" valueType="num">
                                      <p:cBhvr additive="base">
                                        <p:cTn id="67" dur="500" fill="hold"/>
                                        <p:tgtEl>
                                          <p:spTgt spid="5">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5">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5">
                                            <p:txEl>
                                              <p:pRg st="11" end="11"/>
                                            </p:txEl>
                                          </p:spTgt>
                                        </p:tgtEl>
                                        <p:attrNameLst>
                                          <p:attrName>style.visibility</p:attrName>
                                        </p:attrNameLst>
                                      </p:cBhvr>
                                      <p:to>
                                        <p:strVal val="visible"/>
                                      </p:to>
                                    </p:set>
                                    <p:anim calcmode="lin" valueType="num">
                                      <p:cBhvr additive="base">
                                        <p:cTn id="73" dur="500" fill="hold"/>
                                        <p:tgtEl>
                                          <p:spTgt spid="5">
                                            <p:txEl>
                                              <p:pRg st="11" end="11"/>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5">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5">
                                            <p:txEl>
                                              <p:pRg st="12" end="12"/>
                                            </p:txEl>
                                          </p:spTgt>
                                        </p:tgtEl>
                                        <p:attrNameLst>
                                          <p:attrName>style.visibility</p:attrName>
                                        </p:attrNameLst>
                                      </p:cBhvr>
                                      <p:to>
                                        <p:strVal val="visible"/>
                                      </p:to>
                                    </p:set>
                                    <p:anim calcmode="lin" valueType="num">
                                      <p:cBhvr additive="base">
                                        <p:cTn id="79" dur="500" fill="hold"/>
                                        <p:tgtEl>
                                          <p:spTgt spid="5">
                                            <p:txEl>
                                              <p:pRg st="12" end="12"/>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5">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FF1360-7502-43D8-B66E-04CEBEF6A6E3}"/>
              </a:ext>
            </a:extLst>
          </p:cNvPr>
          <p:cNvSpPr>
            <a:spLocks noGrp="1"/>
          </p:cNvSpPr>
          <p:nvPr>
            <p:ph type="title"/>
          </p:nvPr>
        </p:nvSpPr>
        <p:spPr>
          <a:xfrm>
            <a:off x="2515988" y="188774"/>
            <a:ext cx="7748600" cy="1412733"/>
          </a:xfrm>
        </p:spPr>
        <p:txBody>
          <a:bodyPr>
            <a:normAutofit/>
          </a:bodyPr>
          <a:lstStyle/>
          <a:p>
            <a:r>
              <a:rPr lang="zh-CN" altLang="en-US" sz="6000" dirty="0">
                <a:solidFill>
                  <a:srgbClr val="FFFF00"/>
                </a:solidFill>
                <a:latin typeface="黑体" panose="02010609060101010101" pitchFamily="49" charset="-122"/>
                <a:ea typeface="黑体" panose="02010609060101010101" pitchFamily="49" charset="-122"/>
              </a:rPr>
              <a:t>樊锦诗：根入石窟蟠</a:t>
            </a:r>
          </a:p>
        </p:txBody>
      </p:sp>
      <p:pic>
        <p:nvPicPr>
          <p:cNvPr id="5" name="内容占位符 4">
            <a:extLst>
              <a:ext uri="{FF2B5EF4-FFF2-40B4-BE49-F238E27FC236}">
                <a16:creationId xmlns:a16="http://schemas.microsoft.com/office/drawing/2014/main" id="{813361E3-D7E1-4C46-A56B-7D4912AD6B9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332" y="1759821"/>
            <a:ext cx="6523980" cy="4744185"/>
          </a:xfrm>
        </p:spPr>
      </p:pic>
      <p:sp>
        <p:nvSpPr>
          <p:cNvPr id="6" name="矩形 5">
            <a:extLst>
              <a:ext uri="{FF2B5EF4-FFF2-40B4-BE49-F238E27FC236}">
                <a16:creationId xmlns:a16="http://schemas.microsoft.com/office/drawing/2014/main" id="{B859EB07-A277-435C-9B6F-5D5DE766C7D5}"/>
              </a:ext>
            </a:extLst>
          </p:cNvPr>
          <p:cNvSpPr/>
          <p:nvPr/>
        </p:nvSpPr>
        <p:spPr>
          <a:xfrm>
            <a:off x="6965244" y="1918135"/>
            <a:ext cx="5056426" cy="4585871"/>
          </a:xfrm>
          <a:prstGeom prst="rect">
            <a:avLst/>
          </a:prstGeom>
        </p:spPr>
        <p:txBody>
          <a:bodyPr wrap="square">
            <a:spAutoFit/>
          </a:bodyPr>
          <a:lstStyle/>
          <a:p>
            <a:pPr algn="ctr"/>
            <a:r>
              <a:rPr lang="zh-CN" altLang="en-US" sz="2800" dirty="0">
                <a:solidFill>
                  <a:srgbClr val="FFFF66"/>
                </a:solidFill>
                <a:latin typeface="黑体" panose="02010609060101010101" pitchFamily="49" charset="-122"/>
                <a:ea typeface="黑体" panose="02010609060101010101" pitchFamily="49" charset="-122"/>
              </a:rPr>
              <a:t>樊锦诗 坚守大漠的敦煌学者</a:t>
            </a:r>
            <a:br>
              <a:rPr lang="zh-CN" altLang="en-US" sz="2400" dirty="0">
                <a:solidFill>
                  <a:srgbClr val="FFFF66"/>
                </a:solidFill>
                <a:latin typeface="黑体" panose="02010609060101010101" pitchFamily="49" charset="-122"/>
                <a:ea typeface="黑体" panose="02010609060101010101" pitchFamily="49" charset="-122"/>
              </a:rPr>
            </a:br>
            <a:endParaRPr lang="zh-CN" altLang="en-US" sz="2400" dirty="0">
              <a:solidFill>
                <a:srgbClr val="FFFF66"/>
              </a:solidFill>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    樊锦诗</a:t>
            </a:r>
            <a:r>
              <a:rPr lang="en-US" altLang="zh-CN" sz="2400" dirty="0">
                <a:latin typeface="黑体" panose="02010609060101010101" pitchFamily="49" charset="-122"/>
                <a:ea typeface="黑体" panose="02010609060101010101" pitchFamily="49" charset="-122"/>
              </a:rPr>
              <a:t>1963</a:t>
            </a:r>
            <a:r>
              <a:rPr lang="zh-CN" altLang="en-US" sz="2400" dirty="0">
                <a:latin typeface="黑体" panose="02010609060101010101" pitchFamily="49" charset="-122"/>
                <a:ea typeface="黑体" panose="02010609060101010101" pitchFamily="49" charset="-122"/>
              </a:rPr>
              <a:t>年北大毕业后，把大半辈子的光阴都奉献给了大漠上的敦煌石窟。人们亲切地喊她“敦煌的女儿”。为了敦煌，樊锦诗和丈夫两地分居长达</a:t>
            </a:r>
            <a:r>
              <a:rPr lang="en-US" altLang="zh-CN" sz="2400" dirty="0">
                <a:latin typeface="黑体" panose="02010609060101010101" pitchFamily="49" charset="-122"/>
                <a:ea typeface="黑体" panose="02010609060101010101" pitchFamily="49" charset="-122"/>
              </a:rPr>
              <a:t>19</a:t>
            </a:r>
            <a:r>
              <a:rPr lang="zh-CN" altLang="en-US" sz="2400" dirty="0">
                <a:latin typeface="黑体" panose="02010609060101010101" pitchFamily="49" charset="-122"/>
                <a:ea typeface="黑体" panose="02010609060101010101" pitchFamily="49" charset="-122"/>
              </a:rPr>
              <a:t>年，扎根大漠，潜心石窟考古研究和创新管理，完成了敦煌莫高窟的分期断代、构建“数字敦煌”等重要文物研究和保护工程。</a:t>
            </a:r>
            <a:r>
              <a:rPr lang="en-US" altLang="zh-CN" sz="2400" dirty="0">
                <a:latin typeface="黑体" panose="02010609060101010101" pitchFamily="49" charset="-122"/>
                <a:ea typeface="黑体" panose="02010609060101010101" pitchFamily="49" charset="-122"/>
              </a:rPr>
              <a:t>2019</a:t>
            </a:r>
            <a:r>
              <a:rPr lang="zh-CN" altLang="en-US" sz="2400" dirty="0">
                <a:latin typeface="黑体" panose="02010609060101010101" pitchFamily="49" charset="-122"/>
                <a:ea typeface="黑体" panose="02010609060101010101" pitchFamily="49" charset="-122"/>
              </a:rPr>
              <a:t>年，国庆前夕，樊锦诗获颁国家荣誉称号勋章。</a:t>
            </a:r>
          </a:p>
        </p:txBody>
      </p:sp>
    </p:spTree>
    <p:extLst>
      <p:ext uri="{BB962C8B-B14F-4D97-AF65-F5344CB8AC3E}">
        <p14:creationId xmlns:p14="http://schemas.microsoft.com/office/powerpoint/2010/main" val="2948270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additive="base">
                                        <p:cTn id="23"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17748"/>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1DAF1A9-5445-4446-B0C2-65BCDFA0DDF7}"/>
              </a:ext>
            </a:extLst>
          </p:cNvPr>
          <p:cNvSpPr/>
          <p:nvPr/>
        </p:nvSpPr>
        <p:spPr>
          <a:xfrm>
            <a:off x="703729" y="243512"/>
            <a:ext cx="10784541" cy="6370975"/>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r>
              <a:rPr lang="zh-CN" altLang="en-US" sz="5400" dirty="0">
                <a:latin typeface="黑体" panose="02010609060101010101" pitchFamily="49" charset="-122"/>
                <a:ea typeface="黑体" panose="02010609060101010101" pitchFamily="49" charset="-122"/>
              </a:rPr>
              <a:t>    </a:t>
            </a:r>
            <a:r>
              <a:rPr lang="zh-CN" altLang="en-US" sz="5400" dirty="0">
                <a:solidFill>
                  <a:srgbClr val="FFFF66"/>
                </a:solidFill>
                <a:latin typeface="黑体" panose="02010609060101010101" pitchFamily="49" charset="-122"/>
                <a:ea typeface="黑体" panose="02010609060101010101" pitchFamily="49" charset="-122"/>
              </a:rPr>
              <a:t>舍半生，给茫茫大漠。从未名湖到莫高窟，守住前辈的火，开辟明天的路。半个世纪的风沙，不是谁都经得起吹打。一腔爱，一洞画，一场文化苦旅，从青春到白发。心归处，是敦煌。</a:t>
            </a:r>
          </a:p>
        </p:txBody>
      </p:sp>
    </p:spTree>
    <p:extLst>
      <p:ext uri="{BB962C8B-B14F-4D97-AF65-F5344CB8AC3E}">
        <p14:creationId xmlns:p14="http://schemas.microsoft.com/office/powerpoint/2010/main" val="33062575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CFC1F39-4DF4-42C9-B8D5-3816AC9FF9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6622" y="1876363"/>
            <a:ext cx="5915378" cy="4981637"/>
          </a:xfrm>
          <a:prstGeom prst="rect">
            <a:avLst/>
          </a:prstGeom>
        </p:spPr>
      </p:pic>
      <p:sp>
        <p:nvSpPr>
          <p:cNvPr id="7" name="矩形 6">
            <a:extLst>
              <a:ext uri="{FF2B5EF4-FFF2-40B4-BE49-F238E27FC236}">
                <a16:creationId xmlns:a16="http://schemas.microsoft.com/office/drawing/2014/main" id="{C7029496-DB2D-4A2B-BDA5-E2C1A90B058F}"/>
              </a:ext>
            </a:extLst>
          </p:cNvPr>
          <p:cNvSpPr/>
          <p:nvPr/>
        </p:nvSpPr>
        <p:spPr>
          <a:xfrm>
            <a:off x="581914" y="292150"/>
            <a:ext cx="11264622" cy="923330"/>
          </a:xfrm>
          <a:prstGeom prst="rect">
            <a:avLst/>
          </a:prstGeom>
        </p:spPr>
        <p:txBody>
          <a:bodyPr wrap="none">
            <a:spAutoFit/>
          </a:bodyPr>
          <a:lstStyle/>
          <a:p>
            <a:r>
              <a:rPr lang="zh-CN" altLang="en-US" sz="5400" dirty="0">
                <a:solidFill>
                  <a:srgbClr val="FFFF00"/>
                </a:solidFill>
                <a:latin typeface="黑体" panose="02010609060101010101" pitchFamily="49" charset="-122"/>
                <a:ea typeface="黑体" panose="02010609060101010101" pitchFamily="49" charset="-122"/>
                <a:cs typeface="+mj-cs"/>
              </a:rPr>
              <a:t>四川木里森林扑火勇士：英雄归厚土</a:t>
            </a:r>
          </a:p>
        </p:txBody>
      </p:sp>
      <p:sp>
        <p:nvSpPr>
          <p:cNvPr id="8" name="矩形 7">
            <a:extLst>
              <a:ext uri="{FF2B5EF4-FFF2-40B4-BE49-F238E27FC236}">
                <a16:creationId xmlns:a16="http://schemas.microsoft.com/office/drawing/2014/main" id="{43B01326-47DE-4F47-94A7-2D6E80FA056C}"/>
              </a:ext>
            </a:extLst>
          </p:cNvPr>
          <p:cNvSpPr/>
          <p:nvPr/>
        </p:nvSpPr>
        <p:spPr>
          <a:xfrm>
            <a:off x="180622" y="1225689"/>
            <a:ext cx="6096000" cy="5632311"/>
          </a:xfrm>
          <a:prstGeom prst="rect">
            <a:avLst/>
          </a:prstGeom>
        </p:spPr>
        <p:txBody>
          <a:bodyPr wrap="square">
            <a:spAutoFit/>
          </a:bodyPr>
          <a:lstStyle/>
          <a:p>
            <a:pPr algn="ctr"/>
            <a:r>
              <a:rPr lang="zh-CN" altLang="en-US" sz="2800" dirty="0">
                <a:solidFill>
                  <a:srgbClr val="FFFF66"/>
                </a:solidFill>
                <a:latin typeface="黑体" panose="02010609060101010101" pitchFamily="49" charset="-122"/>
                <a:ea typeface="黑体" panose="02010609060101010101" pitchFamily="49" charset="-122"/>
              </a:rPr>
              <a:t>四川消防员 </a:t>
            </a:r>
            <a:endParaRPr lang="en-US" altLang="zh-CN" sz="2800" dirty="0">
              <a:solidFill>
                <a:srgbClr val="FFFF66"/>
              </a:solidFill>
              <a:latin typeface="黑体" panose="02010609060101010101" pitchFamily="49" charset="-122"/>
              <a:ea typeface="黑体" panose="02010609060101010101" pitchFamily="49" charset="-122"/>
            </a:endParaRPr>
          </a:p>
          <a:p>
            <a:pPr algn="ctr"/>
            <a:r>
              <a:rPr lang="zh-CN" altLang="en-US" sz="2800" dirty="0">
                <a:solidFill>
                  <a:srgbClr val="FFFF66"/>
                </a:solidFill>
                <a:latin typeface="黑体" panose="02010609060101010101" pitchFamily="49" charset="-122"/>
                <a:ea typeface="黑体" panose="02010609060101010101" pitchFamily="49" charset="-122"/>
              </a:rPr>
              <a:t>在木里森林大火中牺牲的救火英雄</a:t>
            </a:r>
            <a:br>
              <a:rPr lang="zh-CN" altLang="en-US" sz="2400" dirty="0">
                <a:latin typeface="黑体" panose="02010609060101010101" pitchFamily="49" charset="-122"/>
                <a:ea typeface="黑体" panose="02010609060101010101" pitchFamily="49" charset="-122"/>
              </a:rPr>
            </a:br>
            <a:endParaRPr lang="zh-CN" altLang="en-US" sz="24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    2019</a:t>
            </a:r>
            <a:r>
              <a:rPr lang="zh-CN" altLang="en-US" sz="2800" dirty="0">
                <a:latin typeface="黑体" panose="02010609060101010101" pitchFamily="49" charset="-122"/>
                <a:ea typeface="黑体" panose="02010609060101010101" pitchFamily="49" charset="-122"/>
              </a:rPr>
              <a:t>年</a:t>
            </a: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月</a:t>
            </a:r>
            <a:r>
              <a:rPr lang="en-US" altLang="zh-CN" sz="2800" dirty="0">
                <a:latin typeface="黑体" panose="02010609060101010101" pitchFamily="49" charset="-122"/>
                <a:ea typeface="黑体" panose="02010609060101010101" pitchFamily="49" charset="-122"/>
              </a:rPr>
              <a:t>30</a:t>
            </a:r>
            <a:r>
              <a:rPr lang="zh-CN" altLang="en-US" sz="2800" dirty="0">
                <a:latin typeface="黑体" panose="02010609060101010101" pitchFamily="49" charset="-122"/>
                <a:ea typeface="黑体" panose="02010609060101010101" pitchFamily="49" charset="-122"/>
              </a:rPr>
              <a:t>日下午，四川凉山木里县发生森林火灾，四川森林消防总队凉山支队西昌大队组织消防队员开赴一线展开扑救。</a:t>
            </a: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月</a:t>
            </a:r>
            <a:r>
              <a:rPr lang="en-US" altLang="zh-CN" sz="2800" dirty="0">
                <a:latin typeface="黑体" panose="02010609060101010101" pitchFamily="49" charset="-122"/>
                <a:ea typeface="黑体" panose="02010609060101010101" pitchFamily="49" charset="-122"/>
              </a:rPr>
              <a:t>31</a:t>
            </a:r>
            <a:r>
              <a:rPr lang="zh-CN" altLang="en-US" sz="2800" dirty="0">
                <a:latin typeface="黑体" panose="02010609060101010101" pitchFamily="49" charset="-122"/>
                <a:ea typeface="黑体" panose="02010609060101010101" pitchFamily="49" charset="-122"/>
              </a:rPr>
              <a:t>日消防队员克服困难，每人负重</a:t>
            </a:r>
            <a:r>
              <a:rPr lang="en-US" altLang="zh-CN" sz="2800" dirty="0">
                <a:latin typeface="黑体" panose="02010609060101010101" pitchFamily="49" charset="-122"/>
                <a:ea typeface="黑体" panose="02010609060101010101" pitchFamily="49" charset="-122"/>
              </a:rPr>
              <a:t>30</a:t>
            </a:r>
            <a:r>
              <a:rPr lang="zh-CN" altLang="en-US" sz="2800" dirty="0">
                <a:latin typeface="黑体" panose="02010609060101010101" pitchFamily="49" charset="-122"/>
                <a:ea typeface="黑体" panose="02010609060101010101" pitchFamily="49" charset="-122"/>
              </a:rPr>
              <a:t>余斤，徒步行军</a:t>
            </a:r>
            <a:r>
              <a:rPr lang="en-US" altLang="zh-CN" sz="2800" dirty="0">
                <a:latin typeface="黑体" panose="02010609060101010101" pitchFamily="49" charset="-122"/>
                <a:ea typeface="黑体" panose="02010609060101010101" pitchFamily="49" charset="-122"/>
              </a:rPr>
              <a:t>8</a:t>
            </a:r>
            <a:r>
              <a:rPr lang="zh-CN" altLang="en-US" sz="2800" dirty="0">
                <a:latin typeface="黑体" panose="02010609060101010101" pitchFamily="49" charset="-122"/>
                <a:ea typeface="黑体" panose="02010609060101010101" pitchFamily="49" charset="-122"/>
              </a:rPr>
              <a:t>个小时，在海拔</a:t>
            </a:r>
            <a:r>
              <a:rPr lang="en-US" altLang="zh-CN" sz="2800" dirty="0">
                <a:latin typeface="黑体" panose="02010609060101010101" pitchFamily="49" charset="-122"/>
                <a:ea typeface="黑体" panose="02010609060101010101" pitchFamily="49" charset="-122"/>
              </a:rPr>
              <a:t>3700</a:t>
            </a:r>
            <a:r>
              <a:rPr lang="zh-CN" altLang="en-US" sz="2800" dirty="0">
                <a:latin typeface="黑体" panose="02010609060101010101" pitchFamily="49" charset="-122"/>
                <a:ea typeface="黑体" panose="02010609060101010101" pitchFamily="49" charset="-122"/>
              </a:rPr>
              <a:t>余米的地方与森林大火展开了搏斗，明火被扑灭后，消防员在向山谷两个烟点迂回接近时，遭遇林火爆燃，</a:t>
            </a:r>
            <a:r>
              <a:rPr lang="en-US" altLang="zh-CN" sz="2800" dirty="0">
                <a:latin typeface="黑体" panose="02010609060101010101" pitchFamily="49" charset="-122"/>
                <a:ea typeface="黑体" panose="02010609060101010101" pitchFamily="49" charset="-122"/>
              </a:rPr>
              <a:t>27</a:t>
            </a:r>
            <a:r>
              <a:rPr lang="zh-CN" altLang="en-US" sz="2800" dirty="0">
                <a:latin typeface="黑体" panose="02010609060101010101" pitchFamily="49" charset="-122"/>
                <a:ea typeface="黑体" panose="02010609060101010101" pitchFamily="49" charset="-122"/>
              </a:rPr>
              <a:t>名森林消防指战员和</a:t>
            </a:r>
            <a:r>
              <a:rPr lang="en-US" altLang="zh-CN" sz="2800" dirty="0">
                <a:latin typeface="黑体" panose="02010609060101010101" pitchFamily="49" charset="-122"/>
                <a:ea typeface="黑体" panose="02010609060101010101" pitchFamily="49" charset="-122"/>
              </a:rPr>
              <a:t>4</a:t>
            </a:r>
            <a:r>
              <a:rPr lang="zh-CN" altLang="en-US" sz="2800" dirty="0">
                <a:latin typeface="黑体" panose="02010609060101010101" pitchFamily="49" charset="-122"/>
                <a:ea typeface="黑体" panose="02010609060101010101" pitchFamily="49" charset="-122"/>
              </a:rPr>
              <a:t>名当地扑火人员全部牺牲。</a:t>
            </a:r>
          </a:p>
        </p:txBody>
      </p:sp>
    </p:spTree>
    <p:extLst>
      <p:ext uri="{BB962C8B-B14F-4D97-AF65-F5344CB8AC3E}">
        <p14:creationId xmlns:p14="http://schemas.microsoft.com/office/powerpoint/2010/main" val="30837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 calcmode="lin" valueType="num">
                                      <p:cBhvr additive="base">
                                        <p:cTn id="23" dur="500" fill="hold"/>
                                        <p:tgtEl>
                                          <p:spTgt spid="8">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8">
                                            <p:txEl>
                                              <p:pRg st="1" end="1"/>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 calcmode="lin" valueType="num">
                                      <p:cBhvr additive="base">
                                        <p:cTn id="27" dur="500" fill="hold"/>
                                        <p:tgtEl>
                                          <p:spTgt spid="8">
                                            <p:txEl>
                                              <p:pRg st="2" end="2"/>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8">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01ED7A9-8BF8-46A8-A65B-6589071F3174}"/>
              </a:ext>
            </a:extLst>
          </p:cNvPr>
          <p:cNvSpPr/>
          <p:nvPr/>
        </p:nvSpPr>
        <p:spPr>
          <a:xfrm>
            <a:off x="259643" y="0"/>
            <a:ext cx="11740445" cy="6757940"/>
          </a:xfrm>
          <a:prstGeom prst="rect">
            <a:avLst/>
          </a:prstGeom>
        </p:spPr>
        <p:txBody>
          <a:bodyPr wrap="square">
            <a:spAutoFit/>
          </a:bodyPr>
          <a:lstStyle/>
          <a:p>
            <a:pPr algn="ctr"/>
            <a:r>
              <a:rPr lang="zh-CN" altLang="en-US" sz="6600" dirty="0">
                <a:solidFill>
                  <a:srgbClr val="FFFF00"/>
                </a:solidFill>
                <a:latin typeface="华文琥珀" panose="02010800040101010101" pitchFamily="2" charset="-122"/>
                <a:ea typeface="华文琥珀" panose="02010800040101010101" pitchFamily="2" charset="-122"/>
              </a:rPr>
              <a:t>颁   奖   辞</a:t>
            </a:r>
            <a:br>
              <a:rPr lang="zh-CN" altLang="en-US" dirty="0"/>
            </a:br>
            <a:endParaRPr lang="zh-CN" altLang="en-US" dirty="0"/>
          </a:p>
          <a:p>
            <a:pPr>
              <a:lnSpc>
                <a:spcPct val="110000"/>
              </a:lnSpc>
            </a:pPr>
            <a:r>
              <a:rPr lang="zh-CN" altLang="en-US" sz="5400" dirty="0">
                <a:solidFill>
                  <a:srgbClr val="FFFF66"/>
                </a:solidFill>
                <a:latin typeface="黑体" panose="02010609060101010101" pitchFamily="49" charset="-122"/>
                <a:ea typeface="黑体" panose="02010609060101010101" pitchFamily="49" charset="-122"/>
              </a:rPr>
              <a:t>    青春刚刚登场，话语犹在耳旁，孩子即将出生，父母淹没于泪水。青山忠诚的卫士，危难的永恒对手，投身一场大火，长眠在木里河两岸，你们没有走远，看那凉山上的秋叶，今年红得分外惹眼。</a:t>
            </a:r>
          </a:p>
        </p:txBody>
      </p:sp>
    </p:spTree>
    <p:extLst>
      <p:ext uri="{BB962C8B-B14F-4D97-AF65-F5344CB8AC3E}">
        <p14:creationId xmlns:p14="http://schemas.microsoft.com/office/powerpoint/2010/main" val="167954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C7B9EB9-7789-4BCA-BB3B-3B7D5B4325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37766"/>
            <a:ext cx="4352115" cy="5020234"/>
          </a:xfrm>
          <a:prstGeom prst="rect">
            <a:avLst/>
          </a:prstGeom>
        </p:spPr>
      </p:pic>
      <p:sp>
        <p:nvSpPr>
          <p:cNvPr id="4" name="矩形 3">
            <a:extLst>
              <a:ext uri="{FF2B5EF4-FFF2-40B4-BE49-F238E27FC236}">
                <a16:creationId xmlns:a16="http://schemas.microsoft.com/office/drawing/2014/main" id="{06402211-D1D4-4BD1-B893-ED9C8F7266EF}"/>
              </a:ext>
            </a:extLst>
          </p:cNvPr>
          <p:cNvSpPr/>
          <p:nvPr/>
        </p:nvSpPr>
        <p:spPr>
          <a:xfrm>
            <a:off x="2176057" y="349066"/>
            <a:ext cx="7109639" cy="923330"/>
          </a:xfrm>
          <a:prstGeom prst="rect">
            <a:avLst/>
          </a:prstGeom>
        </p:spPr>
        <p:txBody>
          <a:bodyPr wrap="none">
            <a:spAutoFit/>
          </a:bodyPr>
          <a:lstStyle/>
          <a:p>
            <a:pPr>
              <a:lnSpc>
                <a:spcPct val="90000"/>
              </a:lnSpc>
              <a:spcBef>
                <a:spcPct val="0"/>
              </a:spcBef>
            </a:pPr>
            <a:r>
              <a:rPr lang="zh-CN" altLang="en-US" sz="6000" dirty="0">
                <a:solidFill>
                  <a:srgbClr val="FFFF00"/>
                </a:solidFill>
                <a:latin typeface="黑体" panose="02010609060101010101" pitchFamily="49" charset="-122"/>
                <a:ea typeface="黑体" panose="02010609060101010101" pitchFamily="49" charset="-122"/>
                <a:cs typeface="+mj-cs"/>
              </a:rPr>
              <a:t>顾方舟：一丸济世德</a:t>
            </a:r>
          </a:p>
        </p:txBody>
      </p:sp>
      <p:sp>
        <p:nvSpPr>
          <p:cNvPr id="5" name="矩形 4">
            <a:extLst>
              <a:ext uri="{FF2B5EF4-FFF2-40B4-BE49-F238E27FC236}">
                <a16:creationId xmlns:a16="http://schemas.microsoft.com/office/drawing/2014/main" id="{B95D7D11-5B9C-422A-8E23-AE7AA22C7C7E}"/>
              </a:ext>
            </a:extLst>
          </p:cNvPr>
          <p:cNvSpPr/>
          <p:nvPr/>
        </p:nvSpPr>
        <p:spPr>
          <a:xfrm>
            <a:off x="4515556" y="1500950"/>
            <a:ext cx="7518400" cy="5201424"/>
          </a:xfrm>
          <a:prstGeom prst="rect">
            <a:avLst/>
          </a:prstGeom>
        </p:spPr>
        <p:txBody>
          <a:bodyPr wrap="square">
            <a:spAutoFit/>
          </a:bodyPr>
          <a:lstStyle/>
          <a:p>
            <a:pPr algn="ctr"/>
            <a:r>
              <a:rPr lang="zh-CN" altLang="en-US" sz="4400" dirty="0">
                <a:solidFill>
                  <a:srgbClr val="FFFF66"/>
                </a:solidFill>
                <a:latin typeface="黑体" panose="02010609060101010101" pitchFamily="49" charset="-122"/>
                <a:ea typeface="黑体" panose="02010609060101010101" pitchFamily="49" charset="-122"/>
              </a:rPr>
              <a:t>护佑中国儿童的糖丸爷爷</a:t>
            </a:r>
            <a:endParaRPr lang="zh-CN" altLang="en-US" sz="3200" dirty="0">
              <a:latin typeface="黑体" panose="02010609060101010101" pitchFamily="49" charset="-122"/>
              <a:ea typeface="黑体" panose="02010609060101010101" pitchFamily="49" charset="-122"/>
            </a:endParaRPr>
          </a:p>
          <a:p>
            <a:r>
              <a:rPr lang="zh-CN" altLang="en-US" sz="3200" dirty="0">
                <a:latin typeface="黑体" panose="02010609060101010101" pitchFamily="49" charset="-122"/>
                <a:ea typeface="黑体" panose="02010609060101010101" pitchFamily="49" charset="-122"/>
              </a:rPr>
              <a:t>    顾方舟是我国脊髓灰质炎疫苗研发生产的拓荒者。</a:t>
            </a:r>
            <a:r>
              <a:rPr lang="en-US" altLang="zh-CN" sz="3200" dirty="0">
                <a:latin typeface="黑体" panose="02010609060101010101" pitchFamily="49" charset="-122"/>
                <a:ea typeface="黑体" panose="02010609060101010101" pitchFamily="49" charset="-122"/>
              </a:rPr>
              <a:t>2019</a:t>
            </a:r>
            <a:r>
              <a:rPr lang="zh-CN" altLang="en-US" sz="3200" dirty="0">
                <a:latin typeface="黑体" panose="02010609060101010101" pitchFamily="49" charset="-122"/>
                <a:ea typeface="黑体" panose="02010609060101010101" pitchFamily="49" charset="-122"/>
              </a:rPr>
              <a:t>年</a:t>
            </a:r>
            <a:r>
              <a:rPr lang="en-US" altLang="zh-CN" sz="3200" dirty="0">
                <a:latin typeface="黑体" panose="02010609060101010101" pitchFamily="49" charset="-122"/>
                <a:ea typeface="黑体" panose="02010609060101010101" pitchFamily="49" charset="-122"/>
              </a:rPr>
              <a:t>1</a:t>
            </a:r>
            <a:r>
              <a:rPr lang="zh-CN" altLang="en-US" sz="3200" dirty="0">
                <a:latin typeface="黑体" panose="02010609060101010101" pitchFamily="49" charset="-122"/>
                <a:ea typeface="黑体" panose="02010609060101010101" pitchFamily="49" charset="-122"/>
              </a:rPr>
              <a:t>月逝世。在疫苗问世后，他和同事们除在动物身上试验，还自己以身试药，为尽快确定安全性，喂自己孩子疫苗。脊髓灰质炎疫苗向全国推广以来，“脊灰”的年平均发病率从</a:t>
            </a:r>
            <a:r>
              <a:rPr lang="en-US" altLang="zh-CN" sz="3200" dirty="0">
                <a:latin typeface="黑体" panose="02010609060101010101" pitchFamily="49" charset="-122"/>
                <a:ea typeface="黑体" panose="02010609060101010101" pitchFamily="49" charset="-122"/>
              </a:rPr>
              <a:t>1949</a:t>
            </a:r>
            <a:r>
              <a:rPr lang="zh-CN" altLang="en-US" sz="3200" dirty="0">
                <a:latin typeface="黑体" panose="02010609060101010101" pitchFamily="49" charset="-122"/>
                <a:ea typeface="黑体" panose="02010609060101010101" pitchFamily="49" charset="-122"/>
              </a:rPr>
              <a:t>年的十万分之</a:t>
            </a:r>
            <a:r>
              <a:rPr lang="en-US" altLang="zh-CN" sz="3200" dirty="0">
                <a:latin typeface="黑体" panose="02010609060101010101" pitchFamily="49" charset="-122"/>
                <a:ea typeface="黑体" panose="02010609060101010101" pitchFamily="49" charset="-122"/>
              </a:rPr>
              <a:t>4.06</a:t>
            </a:r>
            <a:r>
              <a:rPr lang="zh-CN" altLang="en-US" sz="3200" dirty="0">
                <a:latin typeface="黑体" panose="02010609060101010101" pitchFamily="49" charset="-122"/>
                <a:ea typeface="黑体" panose="02010609060101010101" pitchFamily="49" charset="-122"/>
              </a:rPr>
              <a:t>，下降到</a:t>
            </a:r>
            <a:r>
              <a:rPr lang="en-US" altLang="zh-CN" sz="3200" dirty="0">
                <a:latin typeface="黑体" panose="02010609060101010101" pitchFamily="49" charset="-122"/>
                <a:ea typeface="黑体" panose="02010609060101010101" pitchFamily="49" charset="-122"/>
              </a:rPr>
              <a:t>1993</a:t>
            </a:r>
            <a:r>
              <a:rPr lang="zh-CN" altLang="en-US" sz="3200" dirty="0">
                <a:latin typeface="黑体" panose="02010609060101010101" pitchFamily="49" charset="-122"/>
                <a:ea typeface="黑体" panose="02010609060101010101" pitchFamily="49" charset="-122"/>
              </a:rPr>
              <a:t>年的十万分之</a:t>
            </a:r>
            <a:r>
              <a:rPr lang="en-US" altLang="zh-CN" sz="3200" dirty="0">
                <a:latin typeface="黑体" panose="02010609060101010101" pitchFamily="49" charset="-122"/>
                <a:ea typeface="黑体" panose="02010609060101010101" pitchFamily="49" charset="-122"/>
              </a:rPr>
              <a:t>0.046</a:t>
            </a:r>
            <a:r>
              <a:rPr lang="zh-CN" altLang="en-US" sz="3200" dirty="0">
                <a:latin typeface="黑体" panose="02010609060101010101" pitchFamily="49" charset="-122"/>
                <a:ea typeface="黑体" panose="02010609060101010101" pitchFamily="49" charset="-122"/>
              </a:rPr>
              <a:t>，使数十万儿童免于致残。</a:t>
            </a:r>
            <a:r>
              <a:rPr lang="en-US" altLang="zh-CN" sz="3200" dirty="0">
                <a:latin typeface="黑体" panose="02010609060101010101" pitchFamily="49" charset="-122"/>
                <a:ea typeface="黑体" panose="02010609060101010101" pitchFamily="49" charset="-122"/>
              </a:rPr>
              <a:t>2000</a:t>
            </a:r>
            <a:r>
              <a:rPr lang="zh-CN" altLang="en-US" sz="3200" dirty="0">
                <a:latin typeface="黑体" panose="02010609060101010101" pitchFamily="49" charset="-122"/>
                <a:ea typeface="黑体" panose="02010609060101010101" pitchFamily="49" charset="-122"/>
              </a:rPr>
              <a:t>年，世卫组织宣布中国为无脊灰状态。</a:t>
            </a:r>
          </a:p>
        </p:txBody>
      </p:sp>
    </p:spTree>
    <p:extLst>
      <p:ext uri="{BB962C8B-B14F-4D97-AF65-F5344CB8AC3E}">
        <p14:creationId xmlns:p14="http://schemas.microsoft.com/office/powerpoint/2010/main" val="2479444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86</TotalTime>
  <Words>2038</Words>
  <Application>Microsoft Office PowerPoint</Application>
  <PresentationFormat>宽屏</PresentationFormat>
  <Paragraphs>93</Paragraphs>
  <Slides>29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29</vt:i4>
      </vt:variant>
    </vt:vector>
  </HeadingPairs>
  <TitlesOfParts>
    <vt:vector size="35" baseType="lpstr">
      <vt:lpstr>等线</vt:lpstr>
      <vt:lpstr>等线 Light</vt:lpstr>
      <vt:lpstr>黑体</vt:lpstr>
      <vt:lpstr>华文琥珀</vt:lpstr>
      <vt:lpstr>Arial</vt:lpstr>
      <vt:lpstr>Office 主题​​</vt:lpstr>
      <vt:lpstr>PowerPoint 演示文稿</vt:lpstr>
      <vt:lpstr>PowerPoint 演示文稿</vt:lpstr>
      <vt:lpstr>PowerPoint 演示文稿</vt:lpstr>
      <vt:lpstr>PowerPoint 演示文稿</vt:lpstr>
      <vt:lpstr>樊锦诗：根入石窟蟠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12</cp:revision>
  <dcterms:created xsi:type="dcterms:W3CDTF">2020-05-18T16:01:01Z</dcterms:created>
  <dcterms:modified xsi:type="dcterms:W3CDTF">2020-05-18T17:27:20Z</dcterms:modified>
</cp:coreProperties>
</file>