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5"/>
  </p:handoutMasterIdLst>
  <p:sldIdLst>
    <p:sldId id="256" r:id="rId3"/>
    <p:sldId id="334" r:id="rId5"/>
    <p:sldId id="352" r:id="rId6"/>
    <p:sldId id="353" r:id="rId7"/>
    <p:sldId id="371" r:id="rId8"/>
    <p:sldId id="407" r:id="rId9"/>
    <p:sldId id="443" r:id="rId10"/>
    <p:sldId id="444" r:id="rId11"/>
    <p:sldId id="376" r:id="rId12"/>
    <p:sldId id="470" r:id="rId13"/>
    <p:sldId id="495" r:id="rId14"/>
    <p:sldId id="524" r:id="rId15"/>
    <p:sldId id="343" r:id="rId16"/>
    <p:sldId id="344" r:id="rId17"/>
    <p:sldId id="345" r:id="rId18"/>
    <p:sldId id="537" r:id="rId19"/>
    <p:sldId id="346" r:id="rId20"/>
    <p:sldId id="347" r:id="rId21"/>
    <p:sldId id="348" r:id="rId22"/>
    <p:sldId id="442" r:id="rId23"/>
    <p:sldId id="542" r:id="rId24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ky123.Org" initials="S" lastIdx="11" clrIdx="0"/>
  <p:cmAuthor id="2" name="Administrator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1AB8"/>
    <a:srgbClr val="FF3300"/>
    <a:srgbClr val="007370"/>
    <a:srgbClr val="FBE5D6"/>
    <a:srgbClr val="009999"/>
    <a:srgbClr val="4F855D"/>
    <a:srgbClr val="B2B2B2"/>
    <a:srgbClr val="202020"/>
    <a:srgbClr val="323232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-288" y="-108"/>
      </p:cViewPr>
      <p:guideLst>
        <p:guide orient="horz" pos="2157"/>
        <p:guide pos="3816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幻灯片图像占位符 1"/>
          <p:cNvSpPr>
            <a:spLocks noGrp="1" noRo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3314" name="文本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4D7174-600D-4C1B-AB29-6BB4766F936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3843" y="1071546"/>
            <a:ext cx="6815667" cy="50497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572111" y="1071546"/>
            <a:ext cx="4011084" cy="34290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7" y="285728"/>
            <a:ext cx="10974657" cy="696626"/>
          </a:xfrm>
        </p:spPr>
        <p:txBody>
          <a:bodyPr/>
          <a:lstStyle>
            <a:lvl1pPr algn="ctr">
              <a:defRPr sz="3600" b="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1.png"/><Relationship Id="rId15" Type="http://schemas.openxmlformats.org/officeDocument/2006/relationships/tags" Target="../tags/tag3.xml"/><Relationship Id="rId14" Type="http://schemas.openxmlformats.org/officeDocument/2006/relationships/tags" Target="../tags/tag2.xml"/><Relationship Id="rId13" Type="http://schemas.openxmlformats.org/officeDocument/2006/relationships/tags" Target="../tags/tag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-21590" y="-635"/>
            <a:ext cx="12210415" cy="6888480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" name="图片 14" descr="LOGO"/>
          <p:cNvPicPr>
            <a:picLocks noChangeAspect="1"/>
          </p:cNvPicPr>
          <p:nvPr userDrawn="1"/>
        </p:nvPicPr>
        <p:blipFill>
          <a:blip r:embed="rId16" cstate="screen"/>
          <a:stretch>
            <a:fillRect/>
          </a:stretch>
        </p:blipFill>
        <p:spPr>
          <a:xfrm>
            <a:off x="10455275" y="123190"/>
            <a:ext cx="1513205" cy="45847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24765" y="6691630"/>
            <a:ext cx="12212955" cy="195580"/>
            <a:chOff x="-22" y="7904"/>
            <a:chExt cx="14533" cy="308"/>
          </a:xfrm>
        </p:grpSpPr>
        <p:sp>
          <p:nvSpPr>
            <p:cNvPr id="9" name="矩形 8"/>
            <p:cNvSpPr/>
            <p:nvPr userDrawn="1"/>
          </p:nvSpPr>
          <p:spPr>
            <a:xfrm>
              <a:off x="-22" y="7904"/>
              <a:ext cx="10915" cy="309"/>
            </a:xfrm>
            <a:prstGeom prst="rect">
              <a:avLst/>
            </a:prstGeom>
            <a:solidFill>
              <a:srgbClr val="007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9457" y="7904"/>
              <a:ext cx="5055" cy="3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480279" y="2149076"/>
            <a:ext cx="4750114" cy="1014730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12  </a:t>
            </a:r>
            <a:r>
              <a:rPr lang="zh-CN" alt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台  阶</a:t>
            </a:r>
            <a:endParaRPr sz="60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97639" y="3331210"/>
            <a:ext cx="1616075" cy="5835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李森祥</a:t>
            </a:r>
            <a:endParaRPr sz="32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矩形 10"/>
          <p:cNvSpPr/>
          <p:nvPr/>
        </p:nvSpPr>
        <p:spPr>
          <a:xfrm>
            <a:off x="748030" y="4116705"/>
            <a:ext cx="10770870" cy="2245360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anchor="t" anchorCtr="0">
            <a:spAutoFit/>
          </a:bodyPr>
          <a:p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知识卡片</a:t>
            </a:r>
            <a:endParaRPr lang="zh-CN" altLang="zh-CN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细节描写能使</a:t>
            </a:r>
            <a:r>
              <a:rPr lang="zh-CN" altLang="zh-CN" sz="2800" b="1" u="sng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人物形象更鲜明</a:t>
            </a:r>
            <a:r>
              <a:rPr lang="en-US" altLang="zh-CN" sz="2800" b="1" u="sng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 b="1" u="sng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主题更深刻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。一般是对</a:t>
            </a:r>
            <a:r>
              <a:rPr lang="zh-CN" altLang="zh-CN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联想想象、修饰</a:t>
            </a:r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限制、反复描摹、精准动词、具体数字、标点句式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等的综合运用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细节中见时代背景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见内心世界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见人物性格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见情节发展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见主题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见真情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见回味和思考的空间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。</a:t>
            </a:r>
            <a:endParaRPr lang="zh-CN" altLang="zh-CN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32" name="矩形 18"/>
          <p:cNvSpPr/>
          <p:nvPr/>
        </p:nvSpPr>
        <p:spPr>
          <a:xfrm>
            <a:off x="540385" y="575310"/>
            <a:ext cx="11364595" cy="11245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fontAlgn="base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strike="noStrike" noProof="1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宋体" panose="02010600030101010101" pitchFamily="2" charset="-122"/>
              </a:rPr>
              <a:t>3.</a:t>
            </a:r>
            <a:r>
              <a:rPr sz="2800" b="1" strike="noStrike" noProof="1">
                <a:ea typeface="宋体" panose="02010600030101010101" pitchFamily="2" charset="-122"/>
                <a:sym typeface="宋体" panose="02010600030101010101" pitchFamily="2" charset="-122"/>
              </a:rPr>
              <a:t>细读课文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2800" b="1" strike="noStrike" noProof="1">
                <a:ea typeface="宋体" panose="02010600030101010101" pitchFamily="2" charset="-122"/>
                <a:sym typeface="宋体" panose="02010600030101010101" pitchFamily="2" charset="-122"/>
              </a:rPr>
              <a:t>文章多角度、多层次地围绕“某个话题”进行了反复的细节描写。请在以下话题中任选两个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2800" b="1" strike="noStrike" noProof="1">
                <a:ea typeface="宋体" panose="02010600030101010101" pitchFamily="2" charset="-122"/>
                <a:sym typeface="宋体" panose="02010600030101010101" pitchFamily="2" charset="-122"/>
              </a:rPr>
              <a:t>先明晰细节描写的方法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2800" b="1" strike="noStrike" noProof="1">
                <a:ea typeface="宋体" panose="02010600030101010101" pitchFamily="2" charset="-122"/>
                <a:sym typeface="宋体" panose="02010600030101010101" pitchFamily="2" charset="-122"/>
              </a:rPr>
              <a:t>然后进行批注。</a:t>
            </a:r>
            <a:endParaRPr sz="2800" b="1" strike="noStrike" noProof="1"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3100" y="1699895"/>
            <a:ext cx="10845800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【话题预设】①父亲的坐姿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②父亲的头发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③父亲的笑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④父亲的草鞋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⑤父亲的脚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⑥扁担的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“叫声”</a:t>
            </a:r>
            <a:endParaRPr lang="zh-CN" altLang="en-US" sz="2800" b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⑦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“青石板”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的反复出现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⑧数字的具体运用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⑨文末的标点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⑩父亲的自言自语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⑪父亲与雾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56363" name="表格 56362"/>
          <p:cNvGraphicFramePr/>
          <p:nvPr>
            <p:custDataLst>
              <p:tags r:id="rId1"/>
            </p:custDataLst>
          </p:nvPr>
        </p:nvGraphicFramePr>
        <p:xfrm>
          <a:off x="113665" y="262890"/>
          <a:ext cx="11931650" cy="5113020"/>
        </p:xfrm>
        <a:graphic>
          <a:graphicData uri="http://schemas.openxmlformats.org/drawingml/2006/table">
            <a:tbl>
              <a:tblPr/>
              <a:tblGrid>
                <a:gridCol w="901700"/>
                <a:gridCol w="2174240"/>
                <a:gridCol w="8855710"/>
              </a:tblGrid>
              <a:tr h="57150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话题</a:t>
                      </a: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描写方法</a:t>
                      </a: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批注</a:t>
                      </a: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4013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sz="2400" dirty="0"/>
                    </a:p>
                    <a:p>
                      <a:pPr marL="0" lvl="0" indent="0">
                        <a:buNone/>
                      </a:pPr>
                      <a:endParaRPr lang="zh-CN" altLang="en-US" sz="24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3565"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3565"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3565"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292100" y="1529715"/>
            <a:ext cx="5429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/>
              <a:t>②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3195320" y="860425"/>
            <a:ext cx="8789035" cy="779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8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第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19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段的“</a:t>
            </a:r>
            <a:r>
              <a:rPr lang="zh-CN" altLang="en-US" sz="2800" b="1" u="sng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挑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”字准确生动地写出了父亲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建台阶时的兴奋喜悦、精力旺盛和激情满怀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表现了父亲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劳作的辛苦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。</a:t>
            </a:r>
            <a:endParaRPr lang="zh-CN" altLang="en-US" sz="2800" b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93140" y="1529715"/>
            <a:ext cx="16052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ym typeface="+mn-ea"/>
              </a:rPr>
              <a:t>动作描写</a:t>
            </a:r>
            <a:endParaRPr lang="zh-CN" altLang="en-US" sz="2800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94685" y="1640205"/>
            <a:ext cx="8850630" cy="11239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8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第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30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段的“</a:t>
            </a:r>
            <a:r>
              <a:rPr lang="zh-CN" altLang="en-US" sz="2800" b="1" u="sng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埋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”字准确生动地写出了父亲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在台阶建成后茫然、失望、痛苦、精神颓废的状态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反映了人物不同的心态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形成对比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。</a:t>
            </a:r>
            <a:endParaRPr lang="zh-CN" altLang="en-US" sz="2800" b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2100" y="2874010"/>
            <a:ext cx="5429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/>
              <a:t>③</a:t>
            </a:r>
            <a:endParaRPr lang="zh-CN" altLang="en-US" sz="2800"/>
          </a:p>
        </p:txBody>
      </p:sp>
      <p:sp>
        <p:nvSpPr>
          <p:cNvPr id="8" name="文本框 7"/>
          <p:cNvSpPr txBox="1"/>
          <p:nvPr/>
        </p:nvSpPr>
        <p:spPr>
          <a:xfrm>
            <a:off x="993140" y="2944495"/>
            <a:ext cx="16052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ym typeface="+mn-ea"/>
              </a:rPr>
              <a:t>神态描写</a:t>
            </a:r>
            <a:endParaRPr lang="zh-CN" altLang="en-US" sz="2800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94685" y="2764155"/>
            <a:ext cx="8851265" cy="478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第17段写出了父亲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修建台阶时的兴奋、高兴和幸福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94685" y="3190240"/>
            <a:ext cx="8850630" cy="478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第21段反映出父亲所特有的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质朴、谦卑的性格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2100" y="3975100"/>
            <a:ext cx="5429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/>
              <a:t>④</a:t>
            </a:r>
            <a:endParaRPr lang="zh-CN" altLang="en-US" sz="2800"/>
          </a:p>
        </p:txBody>
      </p:sp>
      <p:sp>
        <p:nvSpPr>
          <p:cNvPr id="12" name="文本框 11"/>
          <p:cNvSpPr txBox="1"/>
          <p:nvPr/>
        </p:nvSpPr>
        <p:spPr>
          <a:xfrm>
            <a:off x="993140" y="3668395"/>
            <a:ext cx="220218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zh-CN" altLang="en-US" sz="2400"/>
              <a:t>对富有时代背景的场景、物件、事件等进行交代和描写</a:t>
            </a:r>
            <a:endParaRPr lang="zh-CN" altLang="en-US" sz="2400"/>
          </a:p>
        </p:txBody>
      </p:sp>
      <p:sp>
        <p:nvSpPr>
          <p:cNvPr id="13" name="文本框 12"/>
          <p:cNvSpPr txBox="1"/>
          <p:nvPr/>
        </p:nvSpPr>
        <p:spPr>
          <a:xfrm>
            <a:off x="3195320" y="3668395"/>
            <a:ext cx="50647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第2段表现了父亲的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节俭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195320" y="4111625"/>
            <a:ext cx="571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第11段表现了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父亲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所处的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时代背景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195320" y="4572635"/>
            <a:ext cx="50647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第15段表现了父亲的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辛劳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92100" y="5541010"/>
            <a:ext cx="5429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/>
              <a:t>⑤</a:t>
            </a:r>
            <a:endParaRPr lang="zh-CN" altLang="en-US" sz="2800"/>
          </a:p>
        </p:txBody>
      </p:sp>
      <p:sp>
        <p:nvSpPr>
          <p:cNvPr id="17" name="文本框 16"/>
          <p:cNvSpPr txBox="1"/>
          <p:nvPr/>
        </p:nvSpPr>
        <p:spPr>
          <a:xfrm>
            <a:off x="993140" y="5198745"/>
            <a:ext cx="220218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/>
              <a:t>肖像、侧面描写和联想想象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3195320" y="5094605"/>
            <a:ext cx="44761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第5段表现了父亲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终年辛劳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879080" y="5094605"/>
            <a:ext cx="39192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第19段表现父亲的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勤劳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195320" y="5541010"/>
            <a:ext cx="41522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第24段写出了父亲的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认真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194685" y="5541010"/>
            <a:ext cx="885126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第28段写出了父亲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在台阶级数改变后的不适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侧面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暗示了人物固有思想改变的不易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56363" name="表格 56362"/>
          <p:cNvGraphicFramePr/>
          <p:nvPr>
            <p:custDataLst>
              <p:tags r:id="rId1"/>
            </p:custDataLst>
          </p:nvPr>
        </p:nvGraphicFramePr>
        <p:xfrm>
          <a:off x="113665" y="262890"/>
          <a:ext cx="11931650" cy="5113020"/>
        </p:xfrm>
        <a:graphic>
          <a:graphicData uri="http://schemas.openxmlformats.org/drawingml/2006/table">
            <a:tbl>
              <a:tblPr/>
              <a:tblGrid>
                <a:gridCol w="901700"/>
                <a:gridCol w="1616075"/>
                <a:gridCol w="9413875"/>
              </a:tblGrid>
              <a:tr h="57150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话题</a:t>
                      </a: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描写方法</a:t>
                      </a: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批注</a:t>
                      </a: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14245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sz="2400" dirty="0"/>
                    </a:p>
                    <a:p>
                      <a:pPr marL="0" lvl="0" indent="0">
                        <a:buNone/>
                      </a:pPr>
                      <a:endParaRPr lang="zh-CN" altLang="en-US" sz="2400" dirty="0"/>
                    </a:p>
                    <a:p>
                      <a:pPr marL="0" lvl="0" indent="0">
                        <a:buNone/>
                      </a:pPr>
                      <a:endParaRPr lang="zh-CN" altLang="en-US" sz="20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3565"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3565"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241300" y="1266825"/>
            <a:ext cx="5429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/>
              <a:t>⑦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2599055" y="809625"/>
            <a:ext cx="936625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sz="2800" b="1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第2段和第22段</a:t>
            </a:r>
            <a:r>
              <a:rPr sz="28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形成对比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揭示中心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93775" y="1093470"/>
            <a:ext cx="160528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800">
                <a:sym typeface="+mn-ea"/>
              </a:rPr>
              <a:t>前后照应和对比</a:t>
            </a:r>
            <a:endParaRPr lang="zh-CN" altLang="en-US" sz="2800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99055" y="1266825"/>
            <a:ext cx="936561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sz="2800" b="1">
                <a:uFillTx/>
                <a:latin typeface="Arial" panose="020B0604020202020204" pitchFamily="34" charset="0"/>
                <a:ea typeface="SimSun-ExtB" panose="02010609060101010101" pitchFamily="49" charset="-122"/>
              </a:rPr>
              <a:t>第</a:t>
            </a:r>
            <a:r>
              <a:rPr sz="2800" b="1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4段和第25</a:t>
            </a:r>
            <a:r>
              <a:rPr sz="2800" b="1">
                <a:uFillTx/>
                <a:latin typeface="Arial" panose="020B0604020202020204" pitchFamily="34" charset="0"/>
                <a:ea typeface="SimSun-ExtB" panose="02010609060101010101" pitchFamily="49" charset="-122"/>
              </a:rPr>
              <a:t>段照应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</a:rPr>
              <a:t>表明修建台阶时间之长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</a:rPr>
              <a:t>付出代价之大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endParaRPr sz="2800" b="1">
              <a:solidFill>
                <a:srgbClr val="FF0000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</a:rPr>
              <a:t>揭示中心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。</a:t>
            </a:r>
            <a:endParaRPr lang="zh-CN" altLang="en-US" sz="2800" b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671445" y="2148840"/>
            <a:ext cx="944626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第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23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段“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砌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”字用得好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砌进了青石板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但砌不进儿时爬上爬下的美好时光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砌不进父亲强壮的身体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引发人们的思考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。</a:t>
            </a:r>
            <a:endParaRPr lang="zh-CN" altLang="en-US" sz="2800" b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1300" y="3298190"/>
            <a:ext cx="5429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/>
              <a:t>⑩</a:t>
            </a:r>
            <a:endParaRPr lang="zh-CN" altLang="en-US" sz="2800"/>
          </a:p>
        </p:txBody>
      </p:sp>
      <p:sp>
        <p:nvSpPr>
          <p:cNvPr id="11" name="文本框 10"/>
          <p:cNvSpPr txBox="1"/>
          <p:nvPr/>
        </p:nvSpPr>
        <p:spPr>
          <a:xfrm>
            <a:off x="978535" y="3298190"/>
            <a:ext cx="167767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/>
              <a:t>个性化语言描写</a:t>
            </a:r>
            <a:endParaRPr lang="zh-CN" altLang="en-US" sz="2800"/>
          </a:p>
        </p:txBody>
      </p:sp>
      <p:sp>
        <p:nvSpPr>
          <p:cNvPr id="12" name="文本框 11"/>
          <p:cNvSpPr txBox="1"/>
          <p:nvPr/>
        </p:nvSpPr>
        <p:spPr>
          <a:xfrm>
            <a:off x="2671445" y="3101975"/>
            <a:ext cx="944626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第6段既表明了父亲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修建高台阶心愿的强烈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又像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是对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“我”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的告诫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为下文修建高台阶做铺垫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72080" y="3984625"/>
            <a:ext cx="937323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第31段既表明父亲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不服输的本性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又表现了父亲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对身体垮了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无奈和不敢相信现实、面对现实的心态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1300" y="5245735"/>
            <a:ext cx="5429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⑪</a:t>
            </a:r>
            <a:endParaRPr lang="zh-CN" altLang="en-US" sz="2800" b="1"/>
          </a:p>
        </p:txBody>
      </p:sp>
      <p:sp>
        <p:nvSpPr>
          <p:cNvPr id="13" name="文本框 12"/>
          <p:cNvSpPr txBox="1"/>
          <p:nvPr/>
        </p:nvSpPr>
        <p:spPr>
          <a:xfrm>
            <a:off x="1024255" y="5245735"/>
            <a:ext cx="16471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/>
              <a:t>环境衬托</a:t>
            </a:r>
            <a:endParaRPr lang="zh-CN" altLang="en-US" sz="2800"/>
          </a:p>
        </p:txBody>
      </p:sp>
      <p:sp>
        <p:nvSpPr>
          <p:cNvPr id="14" name="文本框 13"/>
          <p:cNvSpPr txBox="1"/>
          <p:nvPr/>
        </p:nvSpPr>
        <p:spPr>
          <a:xfrm>
            <a:off x="2656205" y="4814570"/>
            <a:ext cx="938847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第13段以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“旱烟雾在父亲头上飘来飘去”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汉仪北魏写经W" charset="-122"/>
                <a:ea typeface="汉仪北魏写经W" charset="-122"/>
                <a:sym typeface="+mn-ea"/>
              </a:rPr>
              <a:t>烘托父亲茫然之情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暗示父亲距离目标实现还较遥远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写出了父亲的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执着专注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656205" y="5629275"/>
            <a:ext cx="937323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第19段以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“父亲浮在雾里”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写出了父亲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干活的轻松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表现了父亲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即将实现理想时愉悦、兴奋的心情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4" grpId="0"/>
      <p:bldP spid="6" grpId="0"/>
      <p:bldP spid="10" grpId="0"/>
      <p:bldP spid="2" grpId="0"/>
      <p:bldP spid="11" grpId="0"/>
      <p:bldP spid="8" grpId="0"/>
      <p:bldP spid="13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1162050" y="2349500"/>
            <a:ext cx="10069195" cy="1322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>
                <a:solidFill>
                  <a:schemeClr val="tx1"/>
                </a:solidFill>
                <a:ea typeface="宋体" panose="02010600030101010101" pitchFamily="2" charset="-122"/>
              </a:rPr>
              <a:t>       </a:t>
            </a:r>
            <a:r>
              <a:rPr lang="zh-CN" altLang="en-US" sz="4000" b="1">
                <a:solidFill>
                  <a:schemeClr val="tx1"/>
                </a:solidFill>
                <a:ea typeface="宋体" panose="02010600030101010101" pitchFamily="2" charset="-122"/>
              </a:rPr>
              <a:t>读课文</a:t>
            </a:r>
            <a:r>
              <a:rPr lang="en-US" altLang="zh-CN" sz="4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4000" b="1">
                <a:ea typeface="宋体" panose="02010600030101010101" pitchFamily="2" charset="-122"/>
                <a:sym typeface="+mn-ea"/>
              </a:rPr>
              <a:t>找出最让你感动、最能表现父亲形象特点的语句</a:t>
            </a:r>
            <a:r>
              <a:rPr lang="en-US" altLang="zh-CN" sz="4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4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画出来。</a:t>
            </a:r>
            <a:r>
              <a:rPr lang="zh-CN" altLang="en-US" sz="4000" b="1">
                <a:ea typeface="宋体" panose="02010600030101010101" pitchFamily="2" charset="-122"/>
                <a:sym typeface="+mn-ea"/>
              </a:rPr>
              <a:t>读一读</a:t>
            </a:r>
            <a:r>
              <a:rPr lang="en-US" altLang="zh-CN" sz="4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4000" b="1">
                <a:solidFill>
                  <a:schemeClr val="tx1"/>
                </a:solidFill>
                <a:ea typeface="宋体" panose="02010600030101010101" pitchFamily="2" charset="-122"/>
              </a:rPr>
              <a:t>议一议。</a:t>
            </a:r>
            <a:endParaRPr lang="zh-CN" altLang="en-US" sz="4000" b="1">
              <a:solidFill>
                <a:schemeClr val="tx1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16388" name="WordArt 4" descr="白色大理石"/>
          <p:cNvSpPr>
            <a:spLocks noChangeArrowheads="1" noChangeShapeType="1"/>
          </p:cNvSpPr>
          <p:nvPr/>
        </p:nvSpPr>
        <p:spPr bwMode="auto">
          <a:xfrm>
            <a:off x="2788233" y="1267793"/>
            <a:ext cx="6172200" cy="7620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Flat1" dir="r"/>
            </a:scene3d>
            <a:sp3d extrusionH="100000" prstMaterial="legacyMatte">
              <a:extrusionClr>
                <a:srgbClr val="663300"/>
              </a:extrusionClr>
            </a:sp3d>
          </a:bodyPr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6000" b="1" dirty="0">
                <a:ln w="9525">
                  <a:round/>
                </a:ln>
                <a:blipFill dpi="0" rotWithShape="0">
                  <a:blip r:embed="rId1"/>
                  <a:srcRect/>
                  <a:tile tx="0" ty="0" sx="100000" sy="100000" flip="none" algn="tl"/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台阶上的父亲</a:t>
            </a:r>
            <a:endParaRPr lang="zh-CN" altLang="en-US" sz="6000" b="1" dirty="0">
              <a:ln w="9525">
                <a:round/>
              </a:ln>
              <a:blipFill dpi="0" rotWithShape="0">
                <a:blip r:embed="rId1"/>
                <a:srcRect/>
                <a:tile tx="0" ty="0" sx="100000" sy="100000" flip="none" algn="tl"/>
              </a:blip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1162050" y="3859530"/>
            <a:ext cx="10154920" cy="1322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>
                <a:ea typeface="宋体" panose="02010600030101010101" pitchFamily="2" charset="-122"/>
                <a:sym typeface="+mn-ea"/>
              </a:rPr>
              <a:t>      </a:t>
            </a:r>
            <a:r>
              <a:rPr lang="zh-CN" altLang="en-US" sz="4000" b="1">
                <a:ea typeface="宋体" panose="02010600030101010101" pitchFamily="2" charset="-122"/>
                <a:sym typeface="+mn-ea"/>
              </a:rPr>
              <a:t>以</a:t>
            </a:r>
            <a:r>
              <a:rPr lang="en-US" altLang="zh-CN" sz="4000" b="1"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4000" b="1">
                <a:ea typeface="宋体" panose="02010600030101010101" pitchFamily="2" charset="-122"/>
                <a:sym typeface="+mn-ea"/>
              </a:rPr>
              <a:t>父亲是一个</a:t>
            </a:r>
            <a:r>
              <a:rPr lang="zh-CN" altLang="en-US" sz="4000" b="1" u="sng"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4000" b="1" u="sng">
                <a:ea typeface="宋体" panose="02010600030101010101" pitchFamily="2" charset="-122"/>
                <a:sym typeface="+mn-ea"/>
              </a:rPr>
              <a:t>            </a:t>
            </a:r>
            <a:r>
              <a:rPr lang="zh-CN" sz="4000" b="1">
                <a:ea typeface="宋体" panose="02010600030101010101" pitchFamily="2" charset="-122"/>
                <a:sym typeface="+mn-ea"/>
              </a:rPr>
              <a:t>的农民</a:t>
            </a:r>
            <a:r>
              <a:rPr lang="en-US" altLang="zh-CN" sz="4000" b="1"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4000" b="1">
                <a:ea typeface="宋体" panose="02010600030101010101" pitchFamily="2" charset="-122"/>
                <a:sym typeface="+mn-ea"/>
              </a:rPr>
              <a:t>为话题品评人物。</a:t>
            </a:r>
            <a:endParaRPr lang="zh-CN" altLang="en-US" sz="4800" b="1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bldLvl="0" animBg="1"/>
      <p:bldP spid="718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Oval 3"/>
          <p:cNvSpPr>
            <a:spLocks noChangeArrowheads="1"/>
          </p:cNvSpPr>
          <p:nvPr/>
        </p:nvSpPr>
        <p:spPr bwMode="auto">
          <a:xfrm>
            <a:off x="3793067" y="2490789"/>
            <a:ext cx="4415367" cy="15843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66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父亲</a:t>
            </a:r>
            <a:endParaRPr lang="zh-CN" altLang="en-US" sz="66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5216059" y="908050"/>
            <a:ext cx="1729316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ea typeface="宋体" panose="02010600030101010101" pitchFamily="2" charset="-122"/>
              </a:rPr>
              <a:t>勤劳</a:t>
            </a:r>
            <a:endParaRPr lang="zh-CN" altLang="en-US" sz="3200" b="1" dirty="0">
              <a:ea typeface="宋体" panose="02010600030101010101" pitchFamily="2" charset="-122"/>
            </a:endParaRP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2351618" y="1266825"/>
            <a:ext cx="1441449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ea typeface="宋体" panose="02010600030101010101" pitchFamily="2" charset="-122"/>
              </a:rPr>
              <a:t>要强</a:t>
            </a:r>
            <a:endParaRPr lang="zh-CN" altLang="en-US" sz="3200" b="1">
              <a:ea typeface="宋体" panose="02010600030101010101" pitchFamily="2" charset="-122"/>
            </a:endParaRP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1864572" y="3609658"/>
            <a:ext cx="1534584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ea typeface="宋体" panose="02010600030101010101" pitchFamily="2" charset="-122"/>
              </a:rPr>
              <a:t>勇敢</a:t>
            </a:r>
            <a:endParaRPr lang="zh-CN" altLang="en-US" sz="3200" b="1">
              <a:ea typeface="宋体" panose="02010600030101010101" pitchFamily="2" charset="-122"/>
            </a:endParaRP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8305800" y="1627189"/>
            <a:ext cx="1729317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ea typeface="宋体" panose="02010600030101010101" pitchFamily="2" charset="-122"/>
              </a:rPr>
              <a:t>朴实</a:t>
            </a:r>
            <a:endParaRPr lang="zh-CN" altLang="en-US" sz="3200" b="1" dirty="0">
              <a:ea typeface="宋体" panose="02010600030101010101" pitchFamily="2" charset="-122"/>
            </a:endParaRPr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8496301" y="4291014"/>
            <a:ext cx="191981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ea typeface="宋体" panose="02010600030101010101" pitchFamily="2" charset="-122"/>
              </a:rPr>
              <a:t>节俭</a:t>
            </a:r>
            <a:endParaRPr lang="zh-CN" altLang="en-US" sz="3200" b="1">
              <a:ea typeface="宋体" panose="02010600030101010101" pitchFamily="2" charset="-122"/>
            </a:endParaRPr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6481234" y="5443539"/>
            <a:ext cx="182456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ea typeface="宋体" panose="02010600030101010101" pitchFamily="2" charset="-122"/>
              </a:rPr>
              <a:t>谦卑</a:t>
            </a:r>
            <a:endParaRPr lang="zh-CN" altLang="en-US" sz="3200" b="1">
              <a:ea typeface="宋体" panose="02010600030101010101" pitchFamily="2" charset="-122"/>
            </a:endParaRPr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3046730" y="5360670"/>
            <a:ext cx="114363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ea typeface="宋体" panose="02010600030101010101" pitchFamily="2" charset="-122"/>
              </a:rPr>
              <a:t>顽强</a:t>
            </a:r>
            <a:endParaRPr lang="zh-CN" altLang="en-US" sz="3200" b="1">
              <a:ea typeface="宋体" panose="02010600030101010101" pitchFamily="2" charset="-122"/>
            </a:endParaRPr>
          </a:p>
        </p:txBody>
      </p:sp>
      <p:sp>
        <p:nvSpPr>
          <p:cNvPr id="14347" name="AutoShape 11"/>
          <p:cNvSpPr>
            <a:spLocks noChangeArrowheads="1"/>
          </p:cNvSpPr>
          <p:nvPr/>
        </p:nvSpPr>
        <p:spPr bwMode="auto">
          <a:xfrm>
            <a:off x="5377393" y="1555750"/>
            <a:ext cx="575733" cy="574675"/>
          </a:xfrm>
          <a:prstGeom prst="downArrow">
            <a:avLst>
              <a:gd name="adj1" fmla="val 50000"/>
              <a:gd name="adj2" fmla="val 3327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14348" name="AutoShape 12"/>
          <p:cNvSpPr>
            <a:spLocks noChangeArrowheads="1"/>
          </p:cNvSpPr>
          <p:nvPr/>
        </p:nvSpPr>
        <p:spPr bwMode="auto">
          <a:xfrm rot="-1417397">
            <a:off x="3069167" y="3342640"/>
            <a:ext cx="768351" cy="273050"/>
          </a:xfrm>
          <a:prstGeom prst="rightArrow">
            <a:avLst>
              <a:gd name="adj1" fmla="val 50000"/>
              <a:gd name="adj2" fmla="val 5276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49" name="AutoShape 13"/>
          <p:cNvSpPr>
            <a:spLocks noChangeArrowheads="1"/>
          </p:cNvSpPr>
          <p:nvPr/>
        </p:nvSpPr>
        <p:spPr bwMode="auto">
          <a:xfrm rot="2849373">
            <a:off x="3342482" y="2052902"/>
            <a:ext cx="611188" cy="480484"/>
          </a:xfrm>
          <a:prstGeom prst="rightArrow">
            <a:avLst>
              <a:gd name="adj1" fmla="val 50000"/>
              <a:gd name="adj2" fmla="val 4240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50" name="AutoShape 14"/>
          <p:cNvSpPr>
            <a:spLocks noChangeArrowheads="1"/>
          </p:cNvSpPr>
          <p:nvPr/>
        </p:nvSpPr>
        <p:spPr bwMode="auto">
          <a:xfrm rot="2175939">
            <a:off x="3928958" y="4543425"/>
            <a:ext cx="575733" cy="647700"/>
          </a:xfrm>
          <a:prstGeom prst="upArrow">
            <a:avLst>
              <a:gd name="adj1" fmla="val 50000"/>
              <a:gd name="adj2" fmla="val 37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14351" name="AutoShape 15"/>
          <p:cNvSpPr>
            <a:spLocks noChangeArrowheads="1"/>
          </p:cNvSpPr>
          <p:nvPr/>
        </p:nvSpPr>
        <p:spPr bwMode="auto">
          <a:xfrm rot="-1887444">
            <a:off x="6481234" y="4651376"/>
            <a:ext cx="673100" cy="576263"/>
          </a:xfrm>
          <a:prstGeom prst="upArrow">
            <a:avLst>
              <a:gd name="adj1" fmla="val 50000"/>
              <a:gd name="adj2" fmla="val 2853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14352" name="AutoShape 16"/>
          <p:cNvSpPr>
            <a:spLocks noChangeArrowheads="1"/>
          </p:cNvSpPr>
          <p:nvPr/>
        </p:nvSpPr>
        <p:spPr bwMode="auto">
          <a:xfrm rot="1327104">
            <a:off x="7632700" y="3932239"/>
            <a:ext cx="999067" cy="396875"/>
          </a:xfrm>
          <a:prstGeom prst="leftArrow">
            <a:avLst>
              <a:gd name="adj1" fmla="val 50000"/>
              <a:gd name="adj2" fmla="val 472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53" name="AutoShape 17"/>
          <p:cNvSpPr>
            <a:spLocks noChangeArrowheads="1"/>
          </p:cNvSpPr>
          <p:nvPr/>
        </p:nvSpPr>
        <p:spPr bwMode="auto">
          <a:xfrm rot="3010969">
            <a:off x="7854157" y="2053432"/>
            <a:ext cx="420687" cy="863600"/>
          </a:xfrm>
          <a:prstGeom prst="downArrow">
            <a:avLst>
              <a:gd name="adj1" fmla="val 50000"/>
              <a:gd name="adj2" fmla="val 3849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850246" y="432369"/>
            <a:ext cx="2792615" cy="713740"/>
            <a:chOff x="2371" y="690"/>
            <a:chExt cx="3471" cy="1124"/>
          </a:xfrm>
        </p:grpSpPr>
        <p:sp>
          <p:nvSpPr>
            <p:cNvPr id="8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板书设计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autoUpdateAnimBg="0"/>
      <p:bldP spid="14341" grpId="0" autoUpdateAnimBg="0"/>
      <p:bldP spid="14342" grpId="0" bldLvl="0" animBg="1" autoUpdateAnimBg="0"/>
      <p:bldP spid="14343" grpId="0" bldLvl="0" animBg="1" autoUpdateAnimBg="0"/>
      <p:bldP spid="14344" grpId="0" autoUpdateAnimBg="0"/>
      <p:bldP spid="14345" grpId="0" autoUpdateAnimBg="0"/>
      <p:bldP spid="14346" grpId="0" bldLvl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850246" y="432369"/>
            <a:ext cx="2792615" cy="713740"/>
            <a:chOff x="2371" y="690"/>
            <a:chExt cx="3471" cy="1124"/>
          </a:xfrm>
        </p:grpSpPr>
        <p:sp>
          <p:nvSpPr>
            <p:cNvPr id="8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问题探究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384794" y="1354645"/>
            <a:ext cx="8226246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如何理解</a:t>
            </a:r>
            <a:r>
              <a:rPr lang="zh-CN" altLang="en-US" sz="28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“父亲”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的形象？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1325" y="1805940"/>
            <a:ext cx="11309985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勤劳、顽强、倔强、纯朴、善良、</a:t>
            </a:r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谦卑、要强、</a:t>
            </a:r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有志气、不甘人后</a:t>
            </a:r>
            <a:r>
              <a:rPr lang="zh-CN" altLang="en-US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、</a:t>
            </a:r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不怕千辛万苦</a:t>
            </a:r>
            <a:r>
              <a:rPr lang="en-US" altLang="zh-CN" sz="28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251AB8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具有</a:t>
            </a:r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坚韧不拔</a:t>
            </a:r>
            <a:r>
              <a:rPr lang="zh-CN" altLang="en-US" sz="2800" b="1" dirty="0" smtClean="0">
                <a:solidFill>
                  <a:srgbClr val="251AB8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的毅力</a:t>
            </a:r>
            <a:r>
              <a:rPr lang="en-US" altLang="zh-CN" sz="28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是</a:t>
            </a:r>
            <a:r>
              <a:rPr lang="zh-CN" altLang="en-US" sz="2800" b="1" dirty="0" smtClean="0">
                <a:solidFill>
                  <a:srgbClr val="251AB8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中国</a:t>
            </a:r>
            <a:r>
              <a:rPr lang="zh-CN" altLang="en-US" sz="2800" b="1" dirty="0" smtClean="0">
                <a:solidFill>
                  <a:srgbClr val="251AB8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传</a:t>
            </a:r>
            <a:r>
              <a:rPr lang="zh-CN" altLang="en-US" sz="2800" b="1" dirty="0">
                <a:solidFill>
                  <a:srgbClr val="251AB8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统</a:t>
            </a:r>
            <a:r>
              <a:rPr lang="zh-CN" altLang="en-US" sz="2800" b="1" dirty="0" smtClean="0">
                <a:solidFill>
                  <a:srgbClr val="251AB8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农民的典型</a:t>
            </a:r>
            <a:r>
              <a:rPr lang="zh-CN" altLang="en-US" sz="2800" b="1" dirty="0" smtClean="0">
                <a:solidFill>
                  <a:srgbClr val="251AB8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en-US" sz="2800" b="1" dirty="0" smtClean="0">
              <a:solidFill>
                <a:srgbClr val="251AB8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4810" y="2736850"/>
            <a:ext cx="11366500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251AB8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父亲辛苦一生</a:t>
            </a:r>
            <a:r>
              <a:rPr lang="en-US" altLang="zh-CN" sz="28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251AB8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劳动就是他的生命。在父亲的精神世界中</a:t>
            </a:r>
            <a:r>
              <a:rPr lang="en-US" altLang="zh-CN" sz="28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251AB8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劳动就意味着创造</a:t>
            </a:r>
            <a:r>
              <a:rPr lang="en-US" altLang="zh-CN" sz="28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251AB8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意味着收获</a:t>
            </a:r>
            <a:r>
              <a:rPr lang="en-US" altLang="zh-CN" sz="28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251AB8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意味着自</a:t>
            </a:r>
            <a:r>
              <a:rPr lang="zh-CN" altLang="en-US" sz="2800" b="1" dirty="0">
                <a:solidFill>
                  <a:srgbClr val="251AB8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己的生</a:t>
            </a:r>
            <a:r>
              <a:rPr lang="zh-CN" altLang="en-US" sz="2800" b="1" dirty="0" smtClean="0">
                <a:solidFill>
                  <a:srgbClr val="251AB8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命价值。一旦不能劳动</a:t>
            </a:r>
            <a:r>
              <a:rPr lang="en-US" altLang="zh-CN" sz="28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251AB8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就感觉失去了一切。</a:t>
            </a:r>
            <a:endParaRPr lang="zh-CN" altLang="en-US" sz="2800" b="1" dirty="0" smtClean="0">
              <a:solidFill>
                <a:srgbClr val="251AB8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1325" y="4030980"/>
            <a:ext cx="11403330" cy="953135"/>
          </a:xfrm>
          <a:prstGeom prst="rect">
            <a:avLst/>
          </a:prstGeom>
        </p:spPr>
        <p:txBody>
          <a:bodyPr wrap="square">
            <a:spAutoFit/>
          </a:bodyPr>
          <a:p>
            <a:pPr algn="just"/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</a:t>
            </a:r>
            <a:r>
              <a:rPr lang="zh-CN" altLang="en-US" sz="2800" b="1" dirty="0" smtClean="0">
                <a:solidFill>
                  <a:srgbClr val="251AB8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父</a:t>
            </a:r>
            <a:r>
              <a:rPr lang="zh-CN" altLang="en-US" sz="2800" b="1" dirty="0">
                <a:solidFill>
                  <a:srgbClr val="251AB8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亲的形象代表了觉醒的农民</a:t>
            </a:r>
            <a:r>
              <a:rPr lang="en-US" altLang="zh-CN" sz="28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251AB8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他们不仅要求物质上的温饱</a:t>
            </a:r>
            <a:r>
              <a:rPr lang="en-US" altLang="zh-CN" sz="28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251AB8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而且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在精神上</a:t>
            </a:r>
            <a:r>
              <a:rPr lang="zh-CN" altLang="en-US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也</a:t>
            </a:r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要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求获得应有的尊重和地位</a:t>
            </a:r>
            <a:r>
              <a:rPr lang="zh-CN" altLang="en-US" sz="2800" b="1" dirty="0">
                <a:solidFill>
                  <a:srgbClr val="251AB8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en-US" sz="2800" b="1" dirty="0">
              <a:solidFill>
                <a:srgbClr val="251AB8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1325" y="4892675"/>
            <a:ext cx="11402695" cy="953135"/>
          </a:xfrm>
          <a:prstGeom prst="rect">
            <a:avLst/>
          </a:prstGeom>
        </p:spPr>
        <p:txBody>
          <a:bodyPr wrap="square">
            <a:spAutoFit/>
          </a:bodyPr>
          <a:p>
            <a:pPr algn="just"/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</a:t>
            </a:r>
            <a:r>
              <a:rPr lang="zh-CN" altLang="en-US" sz="2800" b="1" dirty="0" smtClean="0">
                <a:solidFill>
                  <a:srgbClr val="251AB8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父</a:t>
            </a:r>
            <a:r>
              <a:rPr lang="zh-CN" altLang="en-US" sz="2800" b="1" dirty="0">
                <a:solidFill>
                  <a:srgbClr val="251AB8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亲代表着在一无所有的条件下</a:t>
            </a:r>
            <a:r>
              <a:rPr lang="en-US" altLang="zh-CN" sz="28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251AB8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以坚韧不拔的毅力艰苦创业</a:t>
            </a:r>
            <a:r>
              <a:rPr lang="en-US" altLang="zh-CN" sz="28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251AB8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支撑中华民族繁衍生活的草根阶层。</a:t>
            </a:r>
            <a:endParaRPr lang="zh-CN" altLang="en-US" sz="2800" b="1" dirty="0">
              <a:solidFill>
                <a:srgbClr val="251AB8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1325" y="5806440"/>
            <a:ext cx="11402695" cy="953135"/>
          </a:xfrm>
          <a:prstGeom prst="rect">
            <a:avLst/>
          </a:prstGeom>
        </p:spPr>
        <p:txBody>
          <a:bodyPr wrap="square">
            <a:spAutoFit/>
          </a:bodyPr>
          <a:p>
            <a:pPr algn="just"/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zh-CN" altLang="en-US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en-US" altLang="zh-CN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zh-CN" altLang="en-US" sz="2800" b="1" dirty="0" smtClean="0">
                <a:solidFill>
                  <a:srgbClr val="251AB8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父</a:t>
            </a:r>
            <a:r>
              <a:rPr lang="zh-CN" altLang="en-US" sz="2800" b="1" dirty="0">
                <a:solidFill>
                  <a:srgbClr val="251AB8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亲缺少与这个世界的交流。虽然他渴望得到人们的尊重</a:t>
            </a:r>
            <a:r>
              <a:rPr lang="en-US" altLang="zh-CN" sz="28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251AB8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获得更多认同</a:t>
            </a:r>
            <a:r>
              <a:rPr lang="en-US" altLang="zh-CN" sz="28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251AB8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但他又一直沉浸在自我的世界中。</a:t>
            </a:r>
            <a:endParaRPr lang="zh-CN" altLang="en-US" sz="2800" b="1" dirty="0">
              <a:solidFill>
                <a:srgbClr val="251AB8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4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84794" y="1354645"/>
            <a:ext cx="8226246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本文表达了作者怎样的思想感情？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4810" y="2117725"/>
            <a:ext cx="11366500" cy="1322070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en-US" sz="32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作者</a:t>
            </a:r>
            <a:r>
              <a:rPr lang="zh-CN" altLang="en-US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对父亲的优秀品质表示敬仰和赞叹</a:t>
            </a:r>
            <a:r>
              <a:rPr lang="en-US" altLang="zh-CN" sz="32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对</a:t>
            </a:r>
            <a:r>
              <a:rPr lang="zh-CN" altLang="en-US" sz="3200" b="1" dirty="0" smtClean="0">
                <a:solidFill>
                  <a:srgbClr val="251AB8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父亲身上的</a:t>
            </a:r>
            <a:r>
              <a:rPr lang="zh-CN" altLang="en-US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中国传统农民所特有的谦卑表示同情</a:t>
            </a:r>
            <a:r>
              <a:rPr lang="en-US" altLang="zh-CN" sz="32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对改变农村的面貌寄予希望</a:t>
            </a:r>
            <a:r>
              <a:rPr lang="zh-CN" altLang="en-US" sz="3200" b="1" dirty="0" smtClean="0">
                <a:solidFill>
                  <a:srgbClr val="251AB8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en-US" sz="3200" b="1" dirty="0" smtClean="0">
              <a:solidFill>
                <a:srgbClr val="251AB8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WordArt 4" descr="白色大理石"/>
          <p:cNvSpPr>
            <a:spLocks noChangeArrowheads="1" noChangeShapeType="1"/>
          </p:cNvSpPr>
          <p:nvPr/>
        </p:nvSpPr>
        <p:spPr bwMode="auto">
          <a:xfrm>
            <a:off x="719403" y="1034113"/>
            <a:ext cx="6172200" cy="7620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Flat1" dir="r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6000" b="1" dirty="0">
                <a:ln w="9525">
                  <a:round/>
                </a:ln>
                <a:blipFill dpi="0" rotWithShape="0">
                  <a:blip r:embed="rId1"/>
                  <a:srcRect/>
                  <a:tile tx="0" ty="0" sx="100000" sy="100000" flip="none" algn="tl"/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台阶下的思考</a:t>
            </a:r>
            <a:endParaRPr lang="zh-CN" altLang="en-US" sz="6000" b="1" dirty="0">
              <a:ln w="9525">
                <a:round/>
              </a:ln>
              <a:blipFill dpi="0" rotWithShape="0">
                <a:blip r:embed="rId1"/>
                <a:srcRect/>
                <a:tile tx="0" ty="0" sx="100000" sy="100000" flip="none" algn="tl"/>
              </a:blip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719667" y="2141855"/>
            <a:ext cx="5992283" cy="3046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chemeClr val="accent4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       </a:t>
            </a:r>
            <a:r>
              <a:rPr lang="zh-CN" altLang="en-US" sz="3200" b="1" dirty="0">
                <a:solidFill>
                  <a:srgbClr val="251AB8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成长在农村的李森祥说：“乡土永远是我创作的源泉</a:t>
            </a:r>
            <a:r>
              <a:rPr lang="en-US" altLang="zh-CN" sz="32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251AB8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也是我情感的源泉。任何时候</a:t>
            </a:r>
            <a:r>
              <a:rPr lang="en-US" altLang="zh-CN" sz="32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251AB8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任何地方</a:t>
            </a:r>
            <a:r>
              <a:rPr lang="en-US" altLang="zh-CN" sz="32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251AB8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我都不会忘记我来自农村</a:t>
            </a:r>
            <a:r>
              <a:rPr lang="en-US" altLang="zh-CN" sz="32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251AB8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我有责任把中国的农民最本真的情感表达出来。”</a:t>
            </a:r>
            <a:r>
              <a:rPr lang="zh-CN" altLang="en-US" sz="3200" b="1" dirty="0">
                <a:solidFill>
                  <a:srgbClr val="251AB8"/>
                </a:solidFill>
                <a:ea typeface="宋体" panose="02010600030101010101" pitchFamily="2" charset="-122"/>
              </a:rPr>
              <a:t> </a:t>
            </a:r>
            <a:r>
              <a:rPr lang="zh-CN" altLang="en-US" sz="3200" b="1" dirty="0">
                <a:solidFill>
                  <a:schemeClr val="accent4"/>
                </a:solidFill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ea typeface="宋体" panose="02010600030101010101" pitchFamily="2" charset="-122"/>
              </a:rPr>
              <a:t>  </a:t>
            </a:r>
            <a:endParaRPr lang="zh-CN" altLang="en-US" sz="3200" dirty="0">
              <a:ea typeface="宋体" panose="02010600030101010101" pitchFamily="2" charset="-122"/>
            </a:endParaRPr>
          </a:p>
        </p:txBody>
      </p:sp>
      <p:pic>
        <p:nvPicPr>
          <p:cNvPr id="16386" name="Picture 4" descr="8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519" t="2672" r="6256" b="7803"/>
          <a:stretch>
            <a:fillRect/>
          </a:stretch>
        </p:blipFill>
        <p:spPr bwMode="auto">
          <a:xfrm>
            <a:off x="7287049" y="1034099"/>
            <a:ext cx="4267200" cy="551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bldLvl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8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519" t="2672" r="6256" b="7803"/>
          <a:stretch>
            <a:fillRect/>
          </a:stretch>
        </p:blipFill>
        <p:spPr bwMode="auto">
          <a:xfrm>
            <a:off x="7236884" y="836614"/>
            <a:ext cx="4267200" cy="551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867834" y="981076"/>
            <a:ext cx="8447617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60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台阶的深刻内涵</a:t>
            </a:r>
            <a:endParaRPr lang="zh-CN" altLang="en-US" sz="60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912285" y="2492375"/>
            <a:ext cx="6718300" cy="2553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sz="4000" b="1" dirty="0">
                <a:solidFill>
                  <a:srgbClr val="251AB8"/>
                </a:solidFill>
                <a:ea typeface="宋体" panose="02010600030101010101" pitchFamily="2" charset="-122"/>
              </a:rPr>
              <a:t>       </a:t>
            </a:r>
            <a:r>
              <a:rPr lang="zh-CN" altLang="en-US" sz="4000" b="1" dirty="0">
                <a:solidFill>
                  <a:srgbClr val="251AB8"/>
                </a:solidFill>
                <a:ea typeface="宋体" panose="02010600030101010101" pitchFamily="2" charset="-122"/>
              </a:rPr>
              <a:t>希望所有像父亲一样的农民都能够由贫穷走向富裕</a:t>
            </a:r>
            <a:r>
              <a:rPr lang="en-US" altLang="zh-CN" sz="40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4000" b="1" dirty="0">
                <a:solidFill>
                  <a:srgbClr val="251AB8"/>
                </a:solidFill>
                <a:ea typeface="宋体" panose="02010600030101010101" pitchFamily="2" charset="-122"/>
              </a:rPr>
              <a:t>由被漠视走向被尊重</a:t>
            </a:r>
            <a:r>
              <a:rPr lang="en-US" altLang="zh-CN" sz="40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4000" b="1" dirty="0">
                <a:solidFill>
                  <a:srgbClr val="251AB8"/>
                </a:solidFill>
                <a:ea typeface="宋体" panose="02010600030101010101" pitchFamily="2" charset="-122"/>
              </a:rPr>
              <a:t>由自卑走向自由。</a:t>
            </a:r>
            <a:endParaRPr lang="zh-CN" altLang="en-US" sz="4000" b="1" dirty="0">
              <a:solidFill>
                <a:srgbClr val="251AB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 bldLvl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951865" y="2228533"/>
            <a:ext cx="10287635" cy="2897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rgbClr val="99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en-US" sz="3200" b="1" dirty="0" smtClean="0">
                <a:solidFill>
                  <a:srgbClr val="99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</a:t>
            </a:r>
            <a:r>
              <a:rPr lang="zh-CN" altLang="en-US" sz="30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从</a:t>
            </a:r>
            <a:r>
              <a:rPr lang="zh-CN" altLang="en-US" sz="3000" b="1" dirty="0">
                <a:solidFill>
                  <a:schemeClr val="tx1"/>
                </a:solidFill>
                <a:ea typeface="宋体" panose="02010600030101010101" pitchFamily="2" charset="-122"/>
              </a:rPr>
              <a:t>凄楚、辛酸中走来的父辈</a:t>
            </a:r>
            <a:r>
              <a:rPr lang="en-US" altLang="zh-CN" sz="30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chemeClr val="tx1"/>
                </a:solidFill>
                <a:ea typeface="宋体" panose="02010600030101010101" pitchFamily="2" charset="-122"/>
              </a:rPr>
              <a:t>可能他们的愿望、追求</a:t>
            </a:r>
            <a:r>
              <a:rPr lang="en-US" altLang="zh-CN" sz="30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chemeClr val="tx1"/>
                </a:solidFill>
                <a:ea typeface="宋体" panose="02010600030101010101" pitchFamily="2" charset="-122"/>
              </a:rPr>
              <a:t>在儿子的眼里</a:t>
            </a:r>
            <a:r>
              <a:rPr lang="en-US" altLang="zh-CN" sz="30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chemeClr val="tx1"/>
                </a:solidFill>
                <a:ea typeface="宋体" panose="02010600030101010101" pitchFamily="2" charset="-122"/>
              </a:rPr>
              <a:t>不是耀眼、精彩的。但却是实实在在的</a:t>
            </a:r>
            <a:r>
              <a:rPr lang="en-US" altLang="zh-CN" sz="30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chemeClr val="tx1"/>
                </a:solidFill>
                <a:ea typeface="宋体" panose="02010600030101010101" pitchFamily="2" charset="-122"/>
              </a:rPr>
              <a:t>他们血管中流淌着的那份坚韧不拔、拼命硬干的生命因子</a:t>
            </a:r>
            <a:r>
              <a:rPr lang="en-US" altLang="zh-CN" sz="30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chemeClr val="tx1"/>
                </a:solidFill>
                <a:ea typeface="宋体" panose="02010600030101010101" pitchFamily="2" charset="-122"/>
              </a:rPr>
              <a:t>恰是撑托事业辉煌的砥柱。让我们从心底祈愿</a:t>
            </a:r>
            <a:r>
              <a:rPr lang="en-US" altLang="zh-CN" sz="30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chemeClr val="tx1"/>
                </a:solidFill>
                <a:ea typeface="宋体" panose="02010600030101010101" pitchFamily="2" charset="-122"/>
              </a:rPr>
              <a:t>造好了新屋、砌上了九级台阶的劳苦的父辈们能尽享这份收获和喜悦</a:t>
            </a:r>
            <a:r>
              <a:rPr lang="en-US" altLang="zh-CN" sz="30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chemeClr val="tx1"/>
                </a:solidFill>
                <a:ea typeface="宋体" panose="02010600030101010101" pitchFamily="2" charset="-122"/>
              </a:rPr>
              <a:t>感谢父亲！</a:t>
            </a:r>
            <a:r>
              <a:rPr lang="en-US" altLang="zh-CN" sz="3000" b="1" dirty="0">
                <a:solidFill>
                  <a:schemeClr val="tx1"/>
                </a:solidFill>
                <a:ea typeface="宋体" panose="02010600030101010101" pitchFamily="2" charset="-122"/>
              </a:rPr>
              <a:t> </a:t>
            </a:r>
            <a:endParaRPr lang="en-US" altLang="zh-CN" sz="3000" b="1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88929" y="754233"/>
            <a:ext cx="2792615" cy="713740"/>
            <a:chOff x="2371" y="690"/>
            <a:chExt cx="3471" cy="1124"/>
          </a:xfrm>
        </p:grpSpPr>
        <p:sp>
          <p:nvSpPr>
            <p:cNvPr id="4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5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课堂小结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8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37"/>
          <a:stretch>
            <a:fillRect/>
          </a:stretch>
        </p:blipFill>
        <p:spPr bwMode="auto">
          <a:xfrm>
            <a:off x="8991834" y="1461349"/>
            <a:ext cx="3200149" cy="3936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516255" y="1651000"/>
            <a:ext cx="8578215" cy="3634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ts val="50"/>
              </a:spcBef>
              <a:spcAft>
                <a:spcPts val="0"/>
              </a:spcAft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结合小说的文体特征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把握故事情节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深入细节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欣赏人物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形象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重点</a:t>
            </a:r>
            <a:r>
              <a:rPr lang="zh-CN" altLang="zh-CN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               2.</a:t>
            </a:r>
            <a:r>
              <a:rPr 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引导学生自读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抓住细节适当做些批注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体会</a:t>
            </a:r>
            <a:r>
              <a:rPr lang="en-US" altLang="zh-CN" sz="3200" b="1"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台阶</a:t>
            </a:r>
            <a:r>
              <a:rPr lang="en-US" altLang="zh-CN" sz="3200" b="1"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的含义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把握小说的主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题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难点</a:t>
            </a:r>
            <a:r>
              <a:rPr lang="zh-CN" altLang="zh-CN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；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感悟文中的真情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培养热爱父亲、尊重父亲的感情。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19668" y="370708"/>
            <a:ext cx="2792615" cy="713740"/>
            <a:chOff x="2371" y="69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学习目标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850246" y="432369"/>
            <a:ext cx="2792615" cy="713740"/>
            <a:chOff x="2371" y="690"/>
            <a:chExt cx="3471" cy="1124"/>
          </a:xfrm>
        </p:grpSpPr>
        <p:sp>
          <p:nvSpPr>
            <p:cNvPr id="8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拓展阅读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graphicFrame>
        <p:nvGraphicFramePr>
          <p:cNvPr id="50219" name="表格 50218"/>
          <p:cNvGraphicFramePr/>
          <p:nvPr>
            <p:custDataLst>
              <p:tags r:id="rId1"/>
            </p:custDataLst>
          </p:nvPr>
        </p:nvGraphicFramePr>
        <p:xfrm>
          <a:off x="201930" y="1876425"/>
          <a:ext cx="11464925" cy="4618990"/>
        </p:xfrm>
        <a:graphic>
          <a:graphicData uri="http://schemas.openxmlformats.org/drawingml/2006/table">
            <a:tbl>
              <a:tblPr/>
              <a:tblGrid>
                <a:gridCol w="1716405"/>
                <a:gridCol w="2780030"/>
                <a:gridCol w="3514725"/>
                <a:gridCol w="3453765"/>
              </a:tblGrid>
              <a:tr h="51816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篇名</a:t>
                      </a: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事件</a:t>
                      </a: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细节</a:t>
                      </a: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形象</a:t>
                      </a: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488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r>
                        <a:rPr lang="zh-CN" altLang="en-US" b="1" dirty="0"/>
                        <a:t>走一步，再走一步</a:t>
                      </a: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r>
                        <a:rPr lang="zh-CN" altLang="en-US" b="1" dirty="0"/>
                        <a:t>悬崖上的一堂人生之课</a:t>
                      </a: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r>
                        <a:rPr lang="zh-CN" altLang="en-US" sz="2700" b="1" dirty="0"/>
                        <a:t>对爸爸</a:t>
                      </a:r>
                      <a:r>
                        <a:rPr lang="zh-CN" altLang="en-US" sz="2700" b="1" dirty="0">
                          <a:solidFill>
                            <a:schemeClr val="tx1"/>
                          </a:solidFill>
                          <a:uFillTx/>
                          <a:ea typeface="SimSun-ExtB" panose="02010609060101010101" pitchFamily="49" charset="-122"/>
                        </a:rPr>
                        <a:t>“</a:t>
                      </a:r>
                      <a:r>
                        <a:rPr lang="zh-CN" altLang="en-US" sz="2700" b="1" dirty="0"/>
                        <a:t>一小步</a:t>
                      </a:r>
                      <a:r>
                        <a:rPr lang="zh-CN" altLang="en-US" sz="2700" b="1" dirty="0">
                          <a:solidFill>
                            <a:schemeClr val="tx1"/>
                          </a:solidFill>
                          <a:uFillTx/>
                          <a:ea typeface="SimSun-ExtB" panose="02010609060101010101" pitchFamily="49" charset="-122"/>
                        </a:rPr>
                        <a:t>”</a:t>
                      </a:r>
                      <a:r>
                        <a:rPr lang="zh-CN" altLang="en-US" sz="2700" b="1" dirty="0"/>
                        <a:t>等的语言描写</a:t>
                      </a:r>
                      <a:endParaRPr lang="zh-CN" altLang="en-US" sz="2700" b="1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79195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r>
                        <a:rPr lang="zh-CN" altLang="en-US" b="1" dirty="0"/>
                        <a:t>散步</a:t>
                      </a: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8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b="1" dirty="0"/>
                        <a:t>生活中一家人散步的琐事引发对于选择的思考</a:t>
                      </a: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r>
                        <a:rPr lang="zh-CN" altLang="en-US" b="1" dirty="0"/>
                        <a:t>多处运用对称的句子来描摹一家人的相处</a:t>
                      </a: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488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r>
                        <a:rPr lang="zh-CN" altLang="en-US" b="1" dirty="0"/>
                        <a:t>台阶</a:t>
                      </a: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r>
                        <a:rPr lang="zh-CN" altLang="en-US" b="1" dirty="0"/>
                        <a:t>父亲身上人性的温暖与光彩</a:t>
                      </a: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1875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</a:rPr>
                        <a:t>背影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</a:rPr>
                        <a:t>父亲在车站送儿子的生活小事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5343" name="文本框 3"/>
          <p:cNvSpPr txBox="1"/>
          <p:nvPr/>
        </p:nvSpPr>
        <p:spPr>
          <a:xfrm>
            <a:off x="8268335" y="2414905"/>
            <a:ext cx="3430270" cy="506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457200" indent="-457200"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2700" b="1" dirty="0">
                <a:solidFill>
                  <a:srgbClr val="251AB8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父亲很耐心</a:t>
            </a:r>
            <a:r>
              <a:rPr lang="en-US" altLang="zh-CN" sz="27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rgbClr val="251AB8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教子有方</a:t>
            </a:r>
            <a:endParaRPr lang="zh-CN" altLang="en-US" sz="2700" b="1" dirty="0">
              <a:solidFill>
                <a:srgbClr val="251AB8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0213" name="文本框 3"/>
          <p:cNvSpPr txBox="1"/>
          <p:nvPr/>
        </p:nvSpPr>
        <p:spPr>
          <a:xfrm>
            <a:off x="8267700" y="3429000"/>
            <a:ext cx="343090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457200" indent="-457200" algn="l"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2800" b="1" dirty="0">
                <a:solidFill>
                  <a:srgbClr val="251AB8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父亲作为中间一代人</a:t>
            </a:r>
            <a:r>
              <a:rPr lang="en-US" altLang="zh-CN" sz="2700" b="1">
                <a:solidFill>
                  <a:srgbClr val="251AB8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endParaRPr lang="en-US" altLang="zh-CN" sz="2700" b="1">
              <a:solidFill>
                <a:srgbClr val="251AB8"/>
              </a:solidFill>
              <a:uFillTx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  <a:p>
            <a:pPr marL="457200" indent="-457200" algn="l"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2800" b="1" dirty="0">
                <a:solidFill>
                  <a:srgbClr val="251AB8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有责任心、有担当</a:t>
            </a:r>
            <a:endParaRPr lang="zh-CN" altLang="en-US" sz="2800" b="1" dirty="0">
              <a:solidFill>
                <a:srgbClr val="251AB8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0214" name="文本框 3"/>
          <p:cNvSpPr txBox="1"/>
          <p:nvPr/>
        </p:nvSpPr>
        <p:spPr>
          <a:xfrm>
            <a:off x="1969135" y="4474210"/>
            <a:ext cx="273558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457200" indent="-457200"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2800" b="1" dirty="0">
                <a:solidFill>
                  <a:srgbClr val="251AB8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父亲一生修建高</a:t>
            </a:r>
            <a:endParaRPr lang="zh-CN" altLang="en-US" sz="2800" b="1" dirty="0">
              <a:solidFill>
                <a:srgbClr val="251AB8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457200" indent="-457200"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2800" b="1" dirty="0">
                <a:solidFill>
                  <a:srgbClr val="251AB8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台阶的典型事例</a:t>
            </a:r>
            <a:endParaRPr lang="zh-CN" altLang="en-US" sz="2800" b="1" dirty="0">
              <a:solidFill>
                <a:srgbClr val="251AB8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0215" name="文本框 3"/>
          <p:cNvSpPr txBox="1"/>
          <p:nvPr/>
        </p:nvSpPr>
        <p:spPr>
          <a:xfrm>
            <a:off x="4704715" y="4474210"/>
            <a:ext cx="356298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457200" indent="-457200"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2800" b="1" dirty="0">
                <a:solidFill>
                  <a:srgbClr val="251AB8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对父亲的多方位描写</a:t>
            </a:r>
            <a:endParaRPr lang="zh-CN" altLang="en-US" sz="2800" b="1" dirty="0">
              <a:solidFill>
                <a:srgbClr val="251AB8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457200" indent="-457200"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2800" b="1" dirty="0">
                <a:solidFill>
                  <a:srgbClr val="251AB8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和环境衬托</a:t>
            </a:r>
            <a:endParaRPr lang="zh-CN" altLang="en-US" sz="2800" b="1" dirty="0">
              <a:solidFill>
                <a:srgbClr val="251AB8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0216" name="文本框 3"/>
          <p:cNvSpPr txBox="1"/>
          <p:nvPr/>
        </p:nvSpPr>
        <p:spPr>
          <a:xfrm>
            <a:off x="4704715" y="5427345"/>
            <a:ext cx="356298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457200" indent="-457200"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2800" b="1" dirty="0">
                <a:solidFill>
                  <a:srgbClr val="251AB8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反复刻画父亲的背影</a:t>
            </a:r>
            <a:endParaRPr lang="zh-CN" altLang="en-US" sz="2800" b="1" dirty="0">
              <a:solidFill>
                <a:srgbClr val="251AB8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457200" indent="-457200"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2800" b="1" dirty="0">
                <a:solidFill>
                  <a:srgbClr val="251AB8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和</a:t>
            </a:r>
            <a:r>
              <a:rPr lang="zh-CN" altLang="en-US" sz="2800" b="1" dirty="0">
                <a:solidFill>
                  <a:srgbClr val="251AB8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rgbClr val="251AB8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我</a:t>
            </a:r>
            <a:r>
              <a:rPr lang="zh-CN" altLang="en-US" sz="2800" b="1" dirty="0">
                <a:solidFill>
                  <a:srgbClr val="251AB8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2800" b="1" dirty="0">
                <a:solidFill>
                  <a:srgbClr val="251AB8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的心理</a:t>
            </a:r>
            <a:endParaRPr lang="zh-CN" altLang="en-US" sz="2800" b="1" dirty="0">
              <a:solidFill>
                <a:srgbClr val="251AB8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0217" name="文本框 3"/>
          <p:cNvSpPr txBox="1"/>
          <p:nvPr/>
        </p:nvSpPr>
        <p:spPr>
          <a:xfrm>
            <a:off x="8328660" y="5427345"/>
            <a:ext cx="342900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457200" indent="-457200"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2800" b="1" dirty="0">
                <a:solidFill>
                  <a:srgbClr val="251AB8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父亲的拳拳爱子之心</a:t>
            </a:r>
            <a:endParaRPr lang="zh-CN" altLang="en-US" sz="2800" b="1" dirty="0">
              <a:solidFill>
                <a:srgbClr val="251AB8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457200" indent="-457200"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2800" b="1" dirty="0">
                <a:solidFill>
                  <a:srgbClr val="251AB8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和生活的窘迫</a:t>
            </a:r>
            <a:endParaRPr lang="zh-CN" altLang="en-US" sz="2800" b="1" dirty="0">
              <a:solidFill>
                <a:srgbClr val="251AB8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3849" y="1250505"/>
            <a:ext cx="8226246" cy="52197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阅读下列材料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完成学习任务三。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0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0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0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0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0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43" grpId="0"/>
      <p:bldP spid="50213" grpId="0"/>
      <p:bldP spid="50214" grpId="0"/>
      <p:bldP spid="50215" grpId="0"/>
      <p:bldP spid="50216" grpId="0"/>
      <p:bldP spid="502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230505" y="1876425"/>
            <a:ext cx="11450955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针对如何塑造鲜明、独特而深刻的人物形象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谈一谈你的心得。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0213" name="文本框 3"/>
          <p:cNvSpPr txBox="1"/>
          <p:nvPr/>
        </p:nvSpPr>
        <p:spPr>
          <a:xfrm>
            <a:off x="715010" y="2459990"/>
            <a:ext cx="1096645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457200" indent="-4572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9BBB59"/>
              </a:buClr>
              <a:buFont typeface="Wingdings" panose="05000000000000000000" pitchFamily="2" charset="2"/>
            </a:pPr>
            <a:r>
              <a:rPr lang="en-US" altLang="zh-CN" sz="3200" b="1" dirty="0">
                <a:solidFill>
                  <a:srgbClr val="251AB8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塑造人物形象可以运用语言、动作、神态、心理、肖像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457200" indent="-4572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等细节描写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还可用环境衬托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、反复描写、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前后照应和对比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endParaRPr lang="en-US" altLang="zh-CN" sz="3200" b="1">
              <a:solidFill>
                <a:srgbClr val="FF0000"/>
              </a:solidFill>
              <a:uFillTx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  <a:p>
            <a:pPr marL="457200" indent="-4572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比喻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、拟人等修辞手法。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2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45347" y="456212"/>
            <a:ext cx="2792615" cy="713740"/>
            <a:chOff x="2371" y="690"/>
            <a:chExt cx="3471" cy="1124"/>
          </a:xfrm>
        </p:grpSpPr>
        <p:sp>
          <p:nvSpPr>
            <p:cNvPr id="4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5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写作背景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964565" y="1725295"/>
            <a:ext cx="10206355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20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本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文选自小说集《台阶》。李森祥远离故乡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从戎军营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时空的距离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使他对故乡产生了一种亲切、真实的回忆。这种回忆成为李森祥小说创作的契机与灵感。他带着美学的思考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从容而艺术地审视故乡的人和事。李森祥以《台阶》为代表的前期小说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基本上侧重于</a:t>
            </a:r>
            <a:r>
              <a:rPr lang="zh-CN" altLang="zh-CN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“家族圈”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的表现。</a:t>
            </a:r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H_Entry_1"/>
          <p:cNvSpPr>
            <a:spLocks noChangeArrowheads="1"/>
          </p:cNvSpPr>
          <p:nvPr/>
        </p:nvSpPr>
        <p:spPr bwMode="auto">
          <a:xfrm flipH="1">
            <a:off x="745347" y="456212"/>
            <a:ext cx="2792615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2900">
              <a:sym typeface="Calibri" panose="020F0502020204030204" pitchFamily="34" charset="0"/>
            </a:endParaRPr>
          </a:p>
        </p:txBody>
      </p:sp>
      <p:sp>
        <p:nvSpPr>
          <p:cNvPr id="4" name="TextBox 18"/>
          <p:cNvSpPr txBox="1"/>
          <p:nvPr/>
        </p:nvSpPr>
        <p:spPr>
          <a:xfrm>
            <a:off x="964991" y="488597"/>
            <a:ext cx="2329191" cy="586105"/>
          </a:xfrm>
          <a:prstGeom prst="rect">
            <a:avLst/>
          </a:prstGeom>
          <a:noFill/>
        </p:spPr>
        <p:txBody>
          <a:bodyPr wrap="square" lIns="94531" tIns="47265" rIns="94531" bIns="4726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rPr>
              <a:t>文体知识</a:t>
            </a:r>
            <a:endParaRPr lang="zh-CN" altLang="en-US" sz="3200" b="1" dirty="0">
              <a:solidFill>
                <a:schemeClr val="bg1"/>
              </a:solidFill>
              <a:latin typeface="思源宋体 CN SemiBold" panose="02020600000000000000" charset="-122"/>
              <a:ea typeface="思源宋体 CN SemiBold" panose="0202060000000000000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4665" y="1396365"/>
            <a:ext cx="11202670" cy="1641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一、小说的定义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小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说是和诗歌、散文、戏剧并列的一种文学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体裁。它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以刻画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人物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为中心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通过完整的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故事情节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和具体的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环境描写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来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反映社会生活。</a:t>
            </a:r>
            <a:endParaRPr lang="zh-CN" altLang="en-US" sz="2800" dirty="0"/>
          </a:p>
        </p:txBody>
      </p:sp>
      <p:sp>
        <p:nvSpPr>
          <p:cNvPr id="6" name="矩形 5"/>
          <p:cNvSpPr/>
          <p:nvPr/>
        </p:nvSpPr>
        <p:spPr>
          <a:xfrm>
            <a:off x="494699" y="3038005"/>
            <a:ext cx="10647467" cy="2675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二、小说三要素：人物、情节和环境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人物：小说的中心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反映文章主题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小说的人物描写包括：肖像描写、神态描写、语言描写、动作描写、心理描写等细节描写</a:t>
            </a:r>
            <a:r>
              <a:rPr lang="zh-CN" altLang="zh-CN" sz="28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zh-CN" sz="2800" b="1" dirty="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dirty="0"/>
              <a:t> 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情节：开端、发展、高潮、结局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环境：自然环境和社会环境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2289" name="Rectangle 3"/>
          <p:cNvSpPr>
            <a:spLocks noGrp="1"/>
          </p:cNvSpPr>
          <p:nvPr/>
        </p:nvSpPr>
        <p:spPr>
          <a:xfrm>
            <a:off x="431800" y="1562100"/>
            <a:ext cx="11760200" cy="279527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给红色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字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注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音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或根据拼音写汉字</a:t>
            </a:r>
            <a:endParaRPr lang="zh-CN" sz="36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zh-CN" sz="36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凼</a:t>
            </a:r>
            <a:r>
              <a:rPr lang="zh-CN" altLang="zh-CN" sz="36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</a:t>
            </a:r>
            <a:r>
              <a:rPr lang="en-US" altLang="zh-CN" sz="36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</a:t>
            </a:r>
            <a:r>
              <a:rPr lang="en-US" altLang="zh-CN" sz="36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啃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zh-CN" sz="36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揩</a:t>
            </a:r>
            <a:r>
              <a:rPr lang="en-US" altLang="zh-CN" sz="36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</a:t>
            </a:r>
            <a:r>
              <a:rPr lang="zh-CN" altLang="zh-CN" sz="36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硌</a:t>
            </a:r>
            <a:r>
              <a:rPr lang="en-US" altLang="zh-CN" sz="36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</a:t>
            </a:r>
            <a:r>
              <a:rPr lang="zh-CN" altLang="zh-CN" sz="36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茬</a:t>
            </a:r>
            <a:r>
              <a:rPr lang="en-US" altLang="zh-CN" sz="36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</a:t>
            </a:r>
            <a:endParaRPr lang="en-US" altLang="zh-CN" sz="3600" b="1" dirty="0" smtClean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蹿</a:t>
            </a:r>
            <a:r>
              <a:rPr 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</a:t>
            </a:r>
            <a:r>
              <a:rPr lang="zh-CN" altLang="zh-CN" sz="36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蹦</a:t>
            </a:r>
            <a:r>
              <a:rPr lang="zh-CN" altLang="zh-CN" sz="36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跳     </a:t>
            </a:r>
            <a:r>
              <a:rPr lang="en-US" altLang="zh-CN" sz="36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撬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开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</a:t>
            </a:r>
            <a:r>
              <a:rPr lang="zh-CN" altLang="zh-CN" sz="36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磕</a:t>
            </a:r>
            <a:r>
              <a:rPr lang="zh-CN" altLang="zh-CN" sz="36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头</a:t>
            </a:r>
            <a:r>
              <a:rPr lang="zh-CN" altLang="zh-CN" sz="36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</a:t>
            </a:r>
            <a:r>
              <a:rPr lang="en-US" altLang="zh-CN" sz="36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</a:t>
            </a:r>
            <a:r>
              <a:rPr lang="zh-CN" altLang="zh-CN" sz="36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</a:t>
            </a:r>
            <a:endParaRPr lang="zh-CN" altLang="zh-CN" sz="3600" b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altLang="zh-CN" sz="36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门</a:t>
            </a:r>
            <a:r>
              <a:rPr altLang="zh-CN" sz="36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槛</a:t>
            </a:r>
            <a:r>
              <a:rPr lang="en-US" altLang="zh-CN" sz="36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 </a:t>
            </a:r>
            <a:r>
              <a:rPr lang="zh-CN" altLang="zh-CN" sz="36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嘎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叽</a:t>
            </a:r>
            <a:r>
              <a:rPr lang="zh-CN" altLang="zh-CN" sz="36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</a:t>
            </a:r>
            <a:r>
              <a:rPr lang="en-US" altLang="zh-CN" sz="36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</a:t>
            </a:r>
            <a:r>
              <a:rPr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砌</a:t>
            </a:r>
            <a:r>
              <a:rPr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缝</a:t>
            </a:r>
            <a:r>
              <a:rPr lang="en-US" altLang="zh-CN" sz="36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</a:t>
            </a:r>
            <a:r>
              <a:rPr lang="zh-CN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r>
              <a:rPr lang="zh-CN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倔</a:t>
            </a:r>
            <a:r>
              <a:rPr lang="zh-CN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脾气</a:t>
            </a:r>
            <a:r>
              <a:rPr lang="zh-CN" altLang="zh-CN" sz="360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endParaRPr lang="en-US" altLang="zh-CN" sz="36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倔强            </a:t>
            </a:r>
            <a:r>
              <a:rPr lang="en-US" altLang="zh-CN" sz="3600">
                <a:solidFill>
                  <a:srgbClr val="000000"/>
                </a:solidFill>
                <a:cs typeface="Arial" panose="020B0604020202020204" pitchFamily="34" charset="0"/>
                <a:sym typeface="+mn-ea"/>
              </a:rPr>
              <a:t>sh</a:t>
            </a: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ǎ</a:t>
            </a:r>
            <a:r>
              <a:rPr lang="en-US" altLang="zh-CN" sz="3600">
                <a:solidFill>
                  <a:srgbClr val="000000"/>
                </a:solidFill>
                <a:cs typeface="Arial" panose="020B0604020202020204" pitchFamily="34" charset="0"/>
                <a:sym typeface="+mn-ea"/>
              </a:rPr>
              <a:t>ng　 </a:t>
            </a: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午</a:t>
            </a:r>
            <a:r>
              <a:rPr lang="en-US" altLang="zh-CN" sz="3600" dirty="0" err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      </a:t>
            </a:r>
            <a:r>
              <a:rPr lang="en-US" altLang="zh-CN" sz="3600" dirty="0" err="1" smtClean="0">
                <a:sym typeface="+mn-ea"/>
              </a:rPr>
              <a:t>xi</a:t>
            </a:r>
            <a:r>
              <a:rPr lang="en-US" altLang="zh-CN" sz="3600" b="1" dirty="0" err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á</a:t>
            </a:r>
            <a:r>
              <a:rPr lang="en-US" altLang="zh-CN" sz="3600" dirty="0" err="1" smtClean="0">
                <a:sym typeface="+mn-ea"/>
              </a:rPr>
              <a:t>n      </a:t>
            </a:r>
            <a:r>
              <a:rPr lang="en-US" altLang="zh-CN" sz="3600" b="1" dirty="0" err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水</a:t>
            </a:r>
            <a:r>
              <a:rPr lang="en-US" altLang="zh-CN" sz="3600" b="1" dirty="0" err="1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</a:t>
            </a:r>
            <a:endParaRPr lang="en-US" altLang="zh-CN" sz="3600" b="1" dirty="0" err="1" smtClean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3600" err="1">
                <a:solidFill>
                  <a:srgbClr val="FF0000"/>
                </a:solidFill>
                <a:latin typeface="Arial" panose="020B0604020202020204" pitchFamily="34" charset="0"/>
                <a:ea typeface="新宋体" panose="02010609030101010101" pitchFamily="49" charset="-122"/>
                <a:sym typeface="+mn-ea"/>
              </a:rPr>
              <a:t>g</a:t>
            </a:r>
            <a:r>
              <a:rPr lang="en-US" altLang="zh-CN" sz="36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ā</a:t>
            </a:r>
            <a:r>
              <a:rPr lang="en-US" altLang="zh-CN" sz="3600" err="1">
                <a:solidFill>
                  <a:srgbClr val="FF0000"/>
                </a:solidFill>
                <a:latin typeface="Arial" panose="020B0604020202020204" pitchFamily="34" charset="0"/>
                <a:ea typeface="新宋体" panose="02010609030101010101" pitchFamily="49" charset="-122"/>
                <a:sym typeface="+mn-ea"/>
              </a:rPr>
              <a:t>n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新宋体" panose="02010609030101010101" pitchFamily="49" charset="-122"/>
                <a:sym typeface="+mn-ea"/>
              </a:rPr>
              <a:t> </a:t>
            </a:r>
            <a:r>
              <a:rPr lang="en-US" altLang="zh-CN" sz="3600" err="1">
                <a:solidFill>
                  <a:srgbClr val="FF0000"/>
                </a:solidFill>
                <a:latin typeface="Arial" panose="020B0604020202020204" pitchFamily="34" charset="0"/>
                <a:ea typeface="新宋体" panose="02010609030101010101" pitchFamily="49" charset="-122"/>
                <a:sym typeface="+mn-ea"/>
              </a:rPr>
              <a:t>g</a:t>
            </a:r>
            <a:r>
              <a:rPr lang="en-US" altLang="zh-CN" sz="3600" b="1" err="1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à</a:t>
            </a:r>
            <a:r>
              <a:rPr lang="en-US" altLang="zh-CN" sz="3600" b="1" dirty="0" err="1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</a:t>
            </a:r>
            <a:r>
              <a:rPr lang="en-US" altLang="zh-CN" sz="3600" dirty="0" err="1" smtClean="0">
                <a:effectLst/>
                <a:ea typeface="宋体" panose="02010600030101010101" pitchFamily="2" charset="-122"/>
                <a:sym typeface="+mn-ea"/>
              </a:rPr>
              <a:t>ni</a:t>
            </a:r>
            <a:r>
              <a:rPr lang="en-US" altLang="zh-CN" sz="3600" b="1" dirty="0" err="1" smtClean="0"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á</a:t>
            </a:r>
            <a:r>
              <a:rPr lang="en-US" altLang="zh-CN" sz="3600" dirty="0" err="1" smtClean="0">
                <a:effectLst/>
                <a:ea typeface="宋体" panose="02010600030101010101" pitchFamily="2" charset="-122"/>
                <a:sym typeface="+mn-ea"/>
              </a:rPr>
              <a:t>n     </a:t>
            </a:r>
            <a:r>
              <a:rPr lang="en-US" altLang="zh-CN" sz="3600" b="1" dirty="0" err="1" smtClean="0"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性</a:t>
            </a:r>
            <a:r>
              <a:rPr lang="en-US" altLang="zh-CN" sz="3600" dirty="0" err="1" smtClean="0"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</a:t>
            </a:r>
            <a:r>
              <a:rPr lang="en-US" altLang="zh-CN" sz="3600" b="1" dirty="0" err="1" smtClean="0">
                <a:effectLst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头</a:t>
            </a:r>
            <a:r>
              <a:rPr lang="en-US" altLang="zh-CN" sz="3600" dirty="0" err="1" smtClean="0">
                <a:effectLst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lú          chóu     </a:t>
            </a:r>
            <a:r>
              <a:rPr lang="en-US" altLang="zh-CN" sz="3600" b="1" dirty="0" err="1" smtClean="0">
                <a:effectLst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划</a:t>
            </a:r>
            <a:endParaRPr lang="en-US" altLang="zh-CN" sz="3600" b="1" dirty="0" err="1" smtClean="0">
              <a:effectLst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" name="Text Box 4"/>
          <p:cNvSpPr txBox="1"/>
          <p:nvPr/>
        </p:nvSpPr>
        <p:spPr>
          <a:xfrm>
            <a:off x="878205" y="2244090"/>
            <a:ext cx="11195050" cy="36309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0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d</a:t>
            </a:r>
            <a:r>
              <a:rPr lang="en-US" altLang="zh-CN" sz="4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en-US" altLang="zh-CN" sz="40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ng</a:t>
            </a: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charset="-122"/>
              </a:rPr>
              <a:t>      </a:t>
            </a:r>
            <a:r>
              <a:rPr lang="en-US" altLang="zh-CN" sz="40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kěn</a:t>
            </a:r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     </a:t>
            </a:r>
            <a:r>
              <a:rPr lang="en-US" altLang="zh-CN" sz="40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k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ā</a:t>
            </a:r>
            <a:r>
              <a:rPr lang="en-US" altLang="zh-CN" sz="40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i        gè         </a:t>
            </a:r>
            <a:r>
              <a:rPr lang="en-US" altLang="zh-CN" sz="4000" dirty="0" err="1" smtClean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ch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á    </a:t>
            </a:r>
            <a:endParaRPr lang="en-US" altLang="zh-CN" sz="4000" b="1" dirty="0" err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0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cu</a:t>
            </a:r>
            <a:r>
              <a:rPr lang="en-US" altLang="zh-CN" sz="4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ā</a:t>
            </a:r>
            <a:r>
              <a:rPr lang="en-US" altLang="zh-CN" sz="40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n             </a:t>
            </a:r>
            <a:r>
              <a:rPr lang="zh-CN" altLang="zh-CN" sz="4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bèng    </a:t>
            </a:r>
            <a:r>
              <a:rPr lang="en-US" altLang="zh-CN" sz="4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     </a:t>
            </a:r>
            <a:r>
              <a:rPr lang="zh-CN" altLang="zh-CN" sz="4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qi</a:t>
            </a:r>
            <a:r>
              <a:rPr lang="zh-CN" altLang="zh-CN" sz="4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zh-CN" altLang="zh-CN" sz="4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o      </a:t>
            </a:r>
            <a:r>
              <a:rPr lang="en-US" altLang="zh-CN" sz="4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</a:t>
            </a:r>
            <a:r>
              <a:rPr lang="zh-CN" altLang="zh-CN" sz="4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4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</a:t>
            </a:r>
            <a:r>
              <a:rPr lang="en-US" altLang="zh-CN" sz="4000" dirty="0" err="1" smtClean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kē</a:t>
            </a:r>
            <a:r>
              <a:rPr lang="en-US" altLang="zh-CN" sz="40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    </a:t>
            </a:r>
            <a:endParaRPr lang="en-US" altLang="zh-CN" sz="4000" dirty="0" err="1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0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k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ǎ</a:t>
            </a:r>
            <a:r>
              <a:rPr lang="en-US" altLang="zh-CN" sz="40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n            g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á</a:t>
            </a:r>
            <a:r>
              <a:rPr lang="en-US" altLang="zh-CN" sz="40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         qì                 juè      </a:t>
            </a:r>
            <a:endParaRPr lang="en-US" altLang="zh-CN" sz="4000" dirty="0" err="1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0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    </a:t>
            </a:r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jué ji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à</a:t>
            </a:r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ng</a:t>
            </a:r>
            <a:r>
              <a:rPr lang="en-US" altLang="zh-CN" sz="40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              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晌</a:t>
            </a:r>
            <a:r>
              <a:rPr lang="en-US" altLang="zh-CN" sz="4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       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涎</a:t>
            </a:r>
            <a:r>
              <a:rPr lang="en-US" altLang="zh-CN" sz="4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            </a:t>
            </a:r>
            <a:endParaRPr lang="en-US" altLang="zh-CN" sz="40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尴尬</a:t>
            </a:r>
            <a:r>
              <a:rPr lang="en-US" altLang="zh-CN" sz="4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   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黏</a:t>
            </a:r>
            <a:r>
              <a:rPr lang="en-US" altLang="zh-CN" sz="4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      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颅</a:t>
            </a:r>
            <a:r>
              <a:rPr lang="en-US" altLang="zh-CN" sz="4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  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筹</a:t>
            </a:r>
            <a:r>
              <a:rPr lang="zh-CN" altLang="zh-CN" sz="3735">
                <a:latin typeface="黑体" panose="02010609060101010101" charset="-122"/>
                <a:ea typeface="黑体" panose="02010609060101010101" charset="-122"/>
              </a:rPr>
              <a:t>            </a:t>
            </a:r>
            <a:endParaRPr lang="zh-CN" altLang="zh-CN" sz="3735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2291" name="组合 7"/>
          <p:cNvGrpSpPr/>
          <p:nvPr/>
        </p:nvGrpSpPr>
        <p:grpSpPr>
          <a:xfrm>
            <a:off x="776817" y="541867"/>
            <a:ext cx="2791883" cy="715433"/>
            <a:chOff x="2371" y="690"/>
            <a:chExt cx="3471" cy="1124"/>
          </a:xfrm>
        </p:grpSpPr>
        <p:sp>
          <p:nvSpPr>
            <p:cNvPr id="11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0" tIns="47264" rIns="94530" bIns="47264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900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12293" name="TextBox 18"/>
            <p:cNvSpPr txBox="1"/>
            <p:nvPr/>
          </p:nvSpPr>
          <p:spPr>
            <a:xfrm>
              <a:off x="2644" y="741"/>
              <a:ext cx="2895" cy="9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4530" tIns="47264" rIns="94530" bIns="47264" anchor="t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预学检测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487680" y="408305"/>
            <a:ext cx="11309350" cy="3545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en-US" altLang="zh-CN" sz="3000" b="1" dirty="0"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.</a:t>
            </a: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根据字义选字填空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3000" b="1" dirty="0"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学习任务一①</a:t>
            </a: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zh-CN" sz="3000" b="1" dirty="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)热</a:t>
            </a:r>
            <a:r>
              <a:rPr lang="en-US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聒</a:t>
            </a:r>
            <a:r>
              <a:rPr lang="en-US" altLang="zh-CN" sz="3000" dirty="0"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g</a:t>
            </a:r>
            <a:r>
              <a:rPr lang="en-US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uō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</a:t>
            </a: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)午</a:t>
            </a:r>
            <a:r>
              <a:rPr lang="en-US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影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zh-CN" sz="3000" b="1" dirty="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烦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戒骄戒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</a:t>
            </a:r>
            <a:r>
              <a:rPr lang="zh-CN" altLang="en-US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粮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一时半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zh-CN" sz="3000" b="1" dirty="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噪：大声叫嚷</a:t>
            </a:r>
            <a:r>
              <a:rPr lang="zh-CN" altLang="zh-CN" sz="3000" dirty="0"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r</a:t>
            </a: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ǎ</a:t>
            </a:r>
            <a:r>
              <a:rPr lang="zh-CN" altLang="zh-CN" sz="3000" dirty="0"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ng</a:t>
            </a: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en-US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</a:t>
            </a:r>
            <a:r>
              <a:rPr lang="zh-CN" altLang="en-US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响</a:t>
            </a:r>
            <a:r>
              <a:rPr lang="en-US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回声</a:t>
            </a:r>
            <a:r>
              <a:rPr lang="en-US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en-US" altLang="zh-CN" sz="3000" b="1" dirty="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燥：缺少水分；干燥。</a:t>
            </a:r>
            <a:r>
              <a:rPr lang="en-US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</a:t>
            </a: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饷</a:t>
            </a:r>
            <a:r>
              <a:rPr lang="zh-CN" altLang="zh-CN" sz="3000" dirty="0"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xi</a:t>
            </a: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ǎ</a:t>
            </a:r>
            <a:r>
              <a:rPr lang="zh-CN" altLang="zh-CN" sz="3000" dirty="0"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ng</a:t>
            </a: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lang="zh-CN" sz="30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薪金</a:t>
            </a: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zh-CN" sz="3000" b="1" dirty="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躁：性急；不冷静。</a:t>
            </a:r>
            <a:r>
              <a:rPr lang="en-US" altLang="zh-CN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</a:t>
            </a:r>
            <a:r>
              <a:rPr lang="zh-CN" altLang="zh-CN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晌</a:t>
            </a:r>
            <a:r>
              <a:rPr lang="en-US" altLang="zh-CN" sz="3000" dirty="0"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sh</a:t>
            </a: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ǎ</a:t>
            </a:r>
            <a:r>
              <a:rPr lang="zh-CN" altLang="zh-CN" sz="3000" dirty="0"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ng</a:t>
            </a:r>
            <a:r>
              <a:rPr lang="zh-CN" altLang="zh-CN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altLang="zh-CN" sz="3200" b="1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sz="3200" b="1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一天以内的</a:t>
            </a:r>
            <a:endParaRPr lang="zh-CN" sz="3200" b="1"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200" b="1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       </a:t>
            </a:r>
            <a:r>
              <a:rPr lang="zh-CN" sz="3200" b="1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一段时间；</a:t>
            </a:r>
            <a:r>
              <a:rPr altLang="zh-CN" sz="3200" b="1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sz="3200" b="1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正午</a:t>
            </a:r>
            <a:r>
              <a:rPr lang="zh-CN" altLang="zh-CN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zh-CN" sz="3200" b="1" dirty="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49985" y="875030"/>
            <a:ext cx="6210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燥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049395" y="875030"/>
            <a:ext cx="4591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噪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526540" y="1385570"/>
            <a:ext cx="4591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躁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224655" y="1385570"/>
            <a:ext cx="4591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躁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352030" y="802005"/>
            <a:ext cx="4591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晌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610090" y="875030"/>
            <a:ext cx="5772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响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664450" y="1385570"/>
            <a:ext cx="4591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饷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417175" y="1385570"/>
            <a:ext cx="4591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晌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7411" name="矩形 18"/>
          <p:cNvSpPr/>
          <p:nvPr/>
        </p:nvSpPr>
        <p:spPr>
          <a:xfrm>
            <a:off x="549910" y="3953510"/>
            <a:ext cx="9145905" cy="6915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30000"/>
              </a:lnSpc>
            </a:pPr>
            <a:r>
              <a:rPr lang="en-US" altLang="zh-CN" sz="3000" b="1" dirty="0"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3.</a:t>
            </a:r>
            <a:r>
              <a:rPr lang="zh-CN" altLang="en-US" sz="3000" b="1" dirty="0"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根据意思写出相应的成语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3000" b="1" dirty="0"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学习任务一②</a:t>
            </a: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en-US" sz="3000" b="1" dirty="0">
              <a:latin typeface="新宋体" panose="02010609030101010101" pitchFamily="49" charset="-122"/>
              <a:ea typeface="新宋体" panose="0201060903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7409" name="TextBox 1"/>
          <p:cNvSpPr txBox="1"/>
          <p:nvPr/>
        </p:nvSpPr>
        <p:spPr>
          <a:xfrm>
            <a:off x="3060700" y="4461193"/>
            <a:ext cx="6904038" cy="2098675"/>
          </a:xfrm>
          <a:prstGeom prst="rect">
            <a:avLst/>
          </a:prstGeom>
          <a:noFill/>
          <a:ln w="9525">
            <a:noFill/>
          </a:ln>
        </p:spPr>
        <p:txBody>
          <a:bodyPr lIns="68578" tIns="34289" rIns="68578" bIns="34289" anchor="ctr" anchorCtr="0">
            <a:spAutoFit/>
          </a:bodyPr>
          <a:p>
            <a:pPr defTabSz="12192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>
                <a:solidFill>
                  <a:schemeClr val="tx1"/>
                </a:solidFill>
                <a:latin typeface="汉仪北魏写经W" charset="-122"/>
                <a:ea typeface="新宋体" panose="02010609030101010101" pitchFamily="49" charset="-122"/>
              </a:rPr>
              <a:t>默默无闻</a:t>
            </a:r>
            <a:r>
              <a:rPr lang="en-US" altLang="zh-CN" sz="30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chemeClr val="tx1"/>
                </a:solidFill>
                <a:latin typeface="汉仪北魏写经W" charset="-122"/>
                <a:ea typeface="新宋体" panose="02010609030101010101" pitchFamily="49" charset="-122"/>
              </a:rPr>
              <a:t>任劳任怨。</a:t>
            </a:r>
            <a:endParaRPr lang="zh-CN" altLang="en-US" sz="3000" b="1" dirty="0">
              <a:solidFill>
                <a:schemeClr val="tx1"/>
              </a:solidFill>
              <a:latin typeface="汉仪北魏写经W" charset="-122"/>
              <a:ea typeface="新宋体" panose="02010609030101010101" pitchFamily="49" charset="-122"/>
            </a:endParaRPr>
          </a:p>
          <a:p>
            <a:pPr defTabSz="12192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没有在话里明讲</a:t>
            </a:r>
            <a:r>
              <a:rPr lang="en-US" altLang="zh-CN" sz="30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但已经有这个意思。</a:t>
            </a:r>
            <a:endParaRPr lang="zh-CN" altLang="en-US" sz="3000" b="1" dirty="0">
              <a:solidFill>
                <a:schemeClr val="tx1"/>
              </a:solidFill>
              <a:latin typeface="汉仪北魏写经W" charset="-122"/>
              <a:ea typeface="新宋体" panose="02010609030101010101" pitchFamily="49" charset="-122"/>
            </a:endParaRPr>
          </a:p>
          <a:p>
            <a:pPr defTabSz="12192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>
                <a:solidFill>
                  <a:schemeClr val="tx1"/>
                </a:solidFill>
                <a:latin typeface="汉仪北魏写经W" charset="-122"/>
                <a:ea typeface="新宋体" panose="02010609030101010101" pitchFamily="49" charset="-122"/>
              </a:rPr>
              <a:t>微小到不值得提起。</a:t>
            </a:r>
            <a:endParaRPr lang="zh-CN" altLang="en-US" sz="3000" b="1" dirty="0">
              <a:solidFill>
                <a:schemeClr val="tx1"/>
              </a:solidFill>
              <a:latin typeface="汉仪北魏写经W" charset="-122"/>
              <a:ea typeface="新宋体" panose="02010609030101010101" pitchFamily="49" charset="-122"/>
            </a:endParaRPr>
          </a:p>
          <a:p>
            <a:pPr defTabSz="12192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>
                <a:solidFill>
                  <a:schemeClr val="tx1"/>
                </a:solidFill>
                <a:latin typeface="汉仪北魏写经W" charset="-122"/>
                <a:ea typeface="新宋体" panose="02010609030101010101" pitchFamily="49" charset="-122"/>
              </a:rPr>
              <a:t>很多人聚集的公开场所。</a:t>
            </a:r>
            <a:endParaRPr lang="zh-CN" altLang="en-US" sz="3000" b="1" dirty="0">
              <a:solidFill>
                <a:schemeClr val="tx1"/>
              </a:solidFill>
              <a:latin typeface="汉仪北魏写经W" charset="-122"/>
              <a:ea typeface="新宋体" panose="02010609030101010101" pitchFamily="49" charset="-122"/>
            </a:endParaRPr>
          </a:p>
        </p:txBody>
      </p:sp>
      <p:sp>
        <p:nvSpPr>
          <p:cNvPr id="3" name="TextBox 1"/>
          <p:cNvSpPr txBox="1"/>
          <p:nvPr/>
        </p:nvSpPr>
        <p:spPr>
          <a:xfrm>
            <a:off x="838835" y="4461511"/>
            <a:ext cx="8567738" cy="2098675"/>
          </a:xfrm>
          <a:prstGeom prst="rect">
            <a:avLst/>
          </a:prstGeom>
          <a:noFill/>
          <a:ln w="9525">
            <a:noFill/>
          </a:ln>
        </p:spPr>
        <p:txBody>
          <a:bodyPr lIns="68578" tIns="34289" rIns="68578" bIns="34289" anchor="ctr" anchorCtr="0">
            <a:spAutoFit/>
          </a:bodyPr>
          <a:p>
            <a:pPr defTabSz="12192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dirty="0">
                <a:solidFill>
                  <a:srgbClr val="FF0000"/>
                </a:solidFill>
                <a:latin typeface="汉仪北魏写经W" charset="-122"/>
                <a:ea typeface="新宋体" panose="02010609030101010101" pitchFamily="49" charset="-122"/>
              </a:rPr>
              <a:t>【</a:t>
            </a:r>
            <a:r>
              <a:rPr lang="zh-CN" altLang="en-US" sz="3000" b="1" dirty="0">
                <a:solidFill>
                  <a:srgbClr val="FF0000"/>
                </a:solidFill>
                <a:latin typeface="汉仪北魏写经W" charset="-122"/>
                <a:ea typeface="新宋体" panose="02010609030101010101" pitchFamily="49" charset="-122"/>
              </a:rPr>
              <a:t>低眉顺眼</a:t>
            </a:r>
            <a:r>
              <a:rPr lang="zh-CN" altLang="en-US" sz="3000" dirty="0">
                <a:solidFill>
                  <a:srgbClr val="FF0000"/>
                </a:solidFill>
                <a:latin typeface="汉仪北魏写经W" charset="-122"/>
                <a:ea typeface="新宋体" panose="02010609030101010101" pitchFamily="49" charset="-122"/>
              </a:rPr>
              <a:t>】</a:t>
            </a:r>
            <a:endParaRPr lang="zh-CN" altLang="en-US" sz="3000" dirty="0">
              <a:solidFill>
                <a:srgbClr val="FF0000"/>
              </a:solidFill>
              <a:latin typeface="汉仪北魏写经W" charset="-122"/>
              <a:ea typeface="新宋体" panose="02010609030101010101" pitchFamily="49" charset="-122"/>
            </a:endParaRPr>
          </a:p>
          <a:p>
            <a:pPr defTabSz="12192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言外之意</a:t>
            </a:r>
            <a:r>
              <a:rPr lang="zh-CN" altLang="en-US" sz="3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】</a:t>
            </a:r>
            <a:endParaRPr lang="zh-CN" altLang="en-US" sz="3000" b="1" dirty="0">
              <a:solidFill>
                <a:srgbClr val="0000FF"/>
              </a:solidFill>
              <a:latin typeface="汉仪北魏写经W" charset="-122"/>
              <a:ea typeface="新宋体" panose="02010609030101010101" pitchFamily="49" charset="-122"/>
            </a:endParaRPr>
          </a:p>
          <a:p>
            <a:pPr defTabSz="12192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dirty="0">
                <a:solidFill>
                  <a:srgbClr val="FF0000"/>
                </a:solidFill>
                <a:latin typeface="汉仪北魏写经W" charset="-122"/>
                <a:ea typeface="新宋体" panose="02010609030101010101" pitchFamily="49" charset="-122"/>
              </a:rPr>
              <a:t>【</a:t>
            </a:r>
            <a:r>
              <a:rPr lang="zh-CN" altLang="en-US" sz="3000" b="1" dirty="0">
                <a:solidFill>
                  <a:srgbClr val="FF0000"/>
                </a:solidFill>
                <a:latin typeface="汉仪北魏写经W" charset="-122"/>
                <a:ea typeface="新宋体" panose="02010609030101010101" pitchFamily="49" charset="-122"/>
              </a:rPr>
              <a:t>微不足道</a:t>
            </a:r>
            <a:r>
              <a:rPr lang="zh-CN" altLang="en-US" sz="3000" dirty="0">
                <a:solidFill>
                  <a:srgbClr val="FF0000"/>
                </a:solidFill>
                <a:latin typeface="汉仪北魏写经W" charset="-122"/>
                <a:ea typeface="新宋体" panose="02010609030101010101" pitchFamily="49" charset="-122"/>
              </a:rPr>
              <a:t>】</a:t>
            </a:r>
            <a:endParaRPr lang="zh-CN" altLang="en-US" sz="3000" dirty="0">
              <a:solidFill>
                <a:srgbClr val="FF0000"/>
              </a:solidFill>
              <a:latin typeface="汉仪北魏写经W" charset="-122"/>
              <a:ea typeface="新宋体" panose="02010609030101010101" pitchFamily="49" charset="-122"/>
            </a:endParaRPr>
          </a:p>
          <a:p>
            <a:pPr defTabSz="12192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dirty="0">
                <a:solidFill>
                  <a:srgbClr val="FF0000"/>
                </a:solidFill>
                <a:latin typeface="汉仪北魏写经W" charset="-122"/>
                <a:ea typeface="新宋体" panose="02010609030101010101" pitchFamily="49" charset="-122"/>
              </a:rPr>
              <a:t>【</a:t>
            </a:r>
            <a:r>
              <a:rPr lang="zh-CN" altLang="en-US" sz="3000" b="1" dirty="0">
                <a:solidFill>
                  <a:srgbClr val="FF0000"/>
                </a:solidFill>
                <a:latin typeface="汉仪北魏写经W" charset="-122"/>
                <a:ea typeface="新宋体" panose="02010609030101010101" pitchFamily="49" charset="-122"/>
              </a:rPr>
              <a:t>大庭广众</a:t>
            </a:r>
            <a:r>
              <a:rPr lang="zh-CN" altLang="en-US" sz="3000" dirty="0">
                <a:solidFill>
                  <a:srgbClr val="FF0000"/>
                </a:solidFill>
                <a:latin typeface="汉仪北魏写经W" charset="-122"/>
                <a:ea typeface="新宋体" panose="02010609030101010101" pitchFamily="49" charset="-122"/>
              </a:rPr>
              <a:t>】</a:t>
            </a:r>
            <a:endParaRPr lang="zh-CN" altLang="en-US" sz="3000" b="1" dirty="0">
              <a:solidFill>
                <a:srgbClr val="0000FF"/>
              </a:solidFill>
              <a:latin typeface="汉仪北魏写经W" charset="-122"/>
              <a:ea typeface="新宋体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  <p:bldP spid="14" grpId="0"/>
      <p:bldP spid="15" grpId="0"/>
      <p:bldP spid="16" grpId="0"/>
      <p:bldP spid="17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body" orient="vert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zh-CN" altLang="en-US" b="1" dirty="0" smtClean="0">
                <a:solidFill>
                  <a:schemeClr val="accent2"/>
                </a:solidFill>
                <a:ea typeface="黑体" panose="02010609060101010101" charset="-122"/>
              </a:rPr>
              <a:t> </a:t>
            </a:r>
            <a:endParaRPr lang="zh-CN" altLang="en-US" b="1" dirty="0" smtClean="0">
              <a:solidFill>
                <a:schemeClr val="accent2"/>
              </a:solidFill>
              <a:ea typeface="黑体" panose="02010609060101010101" charset="-122"/>
            </a:endParaRP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1007534" y="549276"/>
            <a:ext cx="364913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172" name="WordArt 4" descr="白色大理石"/>
          <p:cNvSpPr>
            <a:spLocks noChangeArrowheads="1" noChangeShapeType="1"/>
          </p:cNvSpPr>
          <p:nvPr/>
        </p:nvSpPr>
        <p:spPr bwMode="auto">
          <a:xfrm>
            <a:off x="973077" y="1509639"/>
            <a:ext cx="5143500" cy="7620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Flat1" dir="r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6000" b="1" dirty="0">
                <a:ln w="9525">
                  <a:round/>
                </a:ln>
                <a:blipFill dpi="0" rotWithShape="0">
                  <a:blip r:embed="rId1"/>
                  <a:srcRect/>
                  <a:tile tx="0" ty="0" sx="100000" sy="100000" flip="none" algn="tl"/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台阶的故事</a:t>
            </a:r>
            <a:endParaRPr lang="zh-CN" altLang="en-US" sz="6000" b="1" dirty="0">
              <a:ln w="9525">
                <a:round/>
              </a:ln>
              <a:blipFill dpi="0" rotWithShape="0">
                <a:blip r:embed="rId1"/>
                <a:srcRect/>
                <a:tile tx="0" ty="0" sx="100000" sy="100000" flip="none" algn="tl"/>
              </a:blip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889635" y="2597150"/>
            <a:ext cx="10245725" cy="1322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4000" b="1" dirty="0">
                <a:solidFill>
                  <a:schemeClr val="tx1"/>
                </a:solidFill>
                <a:ea typeface="宋体" panose="02010600030101010101" pitchFamily="2" charset="-122"/>
              </a:rPr>
              <a:t>围绕</a:t>
            </a:r>
            <a:r>
              <a:rPr lang="zh-CN" altLang="en-US" sz="4000" b="1" dirty="0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“台阶”</a:t>
            </a:r>
            <a:r>
              <a:rPr lang="zh-CN" altLang="en-US" sz="4000" b="1" dirty="0">
                <a:solidFill>
                  <a:schemeClr val="tx1"/>
                </a:solidFill>
                <a:ea typeface="宋体" panose="02010600030101010101" pitchFamily="2" charset="-122"/>
              </a:rPr>
              <a:t>这个线索</a:t>
            </a:r>
            <a:r>
              <a:rPr lang="en-US" altLang="zh-CN" sz="40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4000" b="1" dirty="0">
                <a:solidFill>
                  <a:schemeClr val="tx1"/>
                </a:solidFill>
                <a:ea typeface="宋体" panose="02010600030101010101" pitchFamily="2" charset="-122"/>
              </a:rPr>
              <a:t>用两个字来概述课文的故事情节。</a:t>
            </a:r>
            <a:endParaRPr lang="zh-CN" altLang="en-US" sz="4000" b="1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1112944" y="3828733"/>
            <a:ext cx="8642349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（提示：＿＿＿台阶）</a:t>
            </a:r>
            <a:endParaRPr lang="zh-CN" altLang="en-US" sz="4800" b="1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69953" y="408147"/>
            <a:ext cx="2792615" cy="713740"/>
            <a:chOff x="2371" y="690"/>
            <a:chExt cx="3471" cy="1124"/>
          </a:xfrm>
        </p:grpSpPr>
        <p:sp>
          <p:nvSpPr>
            <p:cNvPr id="8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合作探究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bldLvl="0" animBg="1"/>
      <p:bldP spid="718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8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78"/>
          <a:stretch>
            <a:fillRect/>
          </a:stretch>
        </p:blipFill>
        <p:spPr bwMode="auto">
          <a:xfrm>
            <a:off x="679451" y="773113"/>
            <a:ext cx="10720916" cy="560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AutoShape 6"/>
          <p:cNvSpPr>
            <a:spLocks noChangeArrowheads="1"/>
          </p:cNvSpPr>
          <p:nvPr/>
        </p:nvSpPr>
        <p:spPr bwMode="auto">
          <a:xfrm rot="-10050455">
            <a:off x="956311" y="1345565"/>
            <a:ext cx="2434167" cy="1449388"/>
          </a:xfrm>
          <a:prstGeom prst="wedgeEllipseCallout">
            <a:avLst>
              <a:gd name="adj1" fmla="val -90722"/>
              <a:gd name="adj2" fmla="val 7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/>
          <a:lstStyle/>
          <a:p>
            <a:pPr algn="ctr"/>
            <a:endParaRPr lang="zh-CN" altLang="en-US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ctr"/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期盼</a:t>
            </a:r>
            <a:endParaRPr lang="zh-CN" altLang="en-US" sz="3600"/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3297555" y="739140"/>
            <a:ext cx="144399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12" name="AutoShape 8"/>
          <p:cNvSpPr>
            <a:spLocks noChangeArrowheads="1"/>
          </p:cNvSpPr>
          <p:nvPr/>
        </p:nvSpPr>
        <p:spPr bwMode="auto">
          <a:xfrm rot="-10025728">
            <a:off x="878840" y="3051810"/>
            <a:ext cx="1946910" cy="1993900"/>
          </a:xfrm>
          <a:prstGeom prst="wedgeEllipseCallout">
            <a:avLst>
              <a:gd name="adj1" fmla="val -115431"/>
              <a:gd name="adj2" fmla="val 6301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做准备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AutoShape 8"/>
          <p:cNvSpPr>
            <a:spLocks noChangeArrowheads="1"/>
          </p:cNvSpPr>
          <p:nvPr/>
        </p:nvSpPr>
        <p:spPr bwMode="auto">
          <a:xfrm rot="-10025728">
            <a:off x="8361680" y="3898265"/>
            <a:ext cx="2434590" cy="1865630"/>
          </a:xfrm>
          <a:prstGeom prst="wedgeEllipseCallout">
            <a:avLst>
              <a:gd name="adj1" fmla="val 94437"/>
              <a:gd name="adj2" fmla="val 244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造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好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AutoShape 6"/>
          <p:cNvSpPr>
            <a:spLocks noChangeArrowheads="1"/>
          </p:cNvSpPr>
          <p:nvPr/>
        </p:nvSpPr>
        <p:spPr bwMode="auto">
          <a:xfrm rot="-10050455">
            <a:off x="8050531" y="1510030"/>
            <a:ext cx="2434167" cy="1449388"/>
          </a:xfrm>
          <a:prstGeom prst="wedgeEllipseCallout">
            <a:avLst>
              <a:gd name="adj1" fmla="val 87849"/>
              <a:gd name="adj2" fmla="val -786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/>
          <a:p>
            <a:pPr algn="ctr"/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付出代价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 animBg="1"/>
      <p:bldP spid="21512" grpId="0" bldLvl="0" animBg="1"/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2532" name="矩形 18"/>
          <p:cNvSpPr/>
          <p:nvPr/>
        </p:nvSpPr>
        <p:spPr>
          <a:xfrm>
            <a:off x="804545" y="575310"/>
            <a:ext cx="1097915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fontAlgn="base" hangingPunct="0"/>
            <a:r>
              <a:rPr lang="en-US" altLang="zh-CN" sz="3200" b="1" strike="noStrike" noProof="1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宋体" panose="02010600030101010101" pitchFamily="2" charset="-122"/>
              </a:rPr>
              <a:t>2.</a:t>
            </a:r>
            <a:r>
              <a:rPr lang="zh-CN" altLang="en-US" sz="3200" b="1" strike="noStrike" noProof="1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宋体" panose="02010600030101010101" pitchFamily="2" charset="-122"/>
              </a:rPr>
              <a:t>学习任务二：</a:t>
            </a:r>
            <a:r>
              <a:rPr lang="zh-CN" altLang="en-US" sz="3200" b="1" strike="noStrike" noProof="1" dirty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宋体" panose="02010600030101010101" pitchFamily="2" charset="-122"/>
              </a:rPr>
              <a:t>注意把握</a:t>
            </a:r>
            <a:r>
              <a:rPr lang="zh-CN" altLang="en-US" sz="3200" b="1" strike="noStrike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  <a:sym typeface="宋体" panose="02010600030101010101" pitchFamily="2" charset="-122"/>
              </a:rPr>
              <a:t>“</a:t>
            </a:r>
            <a:r>
              <a:rPr lang="zh-CN" altLang="en-US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台阶</a:t>
            </a:r>
            <a:r>
              <a:rPr lang="zh-CN" altLang="en-US" sz="3200" b="1" strike="noStrike" noProof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  <a:sym typeface="宋体" panose="02010600030101010101" pitchFamily="2" charset="-122"/>
              </a:rPr>
              <a:t>”</a:t>
            </a:r>
            <a:r>
              <a:rPr lang="zh-CN" altLang="en-US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既是父亲的物质期待</a:t>
            </a:r>
            <a:r>
              <a:rPr lang="en-US" altLang="zh-CN" sz="3200" b="1"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更是他的精神追求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完成下表。</a:t>
            </a:r>
            <a:endParaRPr lang="zh-CN" altLang="en-US" sz="3200" b="1" strike="noStrike" noProof="1" dirty="0">
              <a:latin typeface="新宋体" panose="02010609030101010101" pitchFamily="49" charset="-122"/>
              <a:ea typeface="新宋体" panose="02010609030101010101" pitchFamily="49" charset="-122"/>
              <a:sym typeface="宋体" panose="02010600030101010101" pitchFamily="2" charset="-122"/>
            </a:endParaRPr>
          </a:p>
        </p:txBody>
      </p:sp>
      <p:graphicFrame>
        <p:nvGraphicFramePr>
          <p:cNvPr id="56363" name="内容占位符 56362"/>
          <p:cNvGraphicFramePr/>
          <p:nvPr>
            <p:ph idx="4294967295"/>
            <p:custDataLst>
              <p:tags r:id="rId1"/>
            </p:custDataLst>
          </p:nvPr>
        </p:nvGraphicFramePr>
        <p:xfrm>
          <a:off x="1006475" y="1651635"/>
          <a:ext cx="10502900" cy="4345305"/>
        </p:xfrm>
        <a:graphic>
          <a:graphicData uri="http://schemas.openxmlformats.org/drawingml/2006/table">
            <a:tbl>
              <a:tblPr/>
              <a:tblGrid>
                <a:gridCol w="1779270"/>
                <a:gridCol w="2374265"/>
                <a:gridCol w="6349365"/>
              </a:tblGrid>
              <a:tr h="549275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台阶级数</a:t>
                      </a: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父亲的感受</a:t>
                      </a: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原因</a:t>
                      </a: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228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三级</a:t>
                      </a: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九级</a:t>
                      </a: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6354" name="矩形 29706"/>
          <p:cNvSpPr/>
          <p:nvPr/>
        </p:nvSpPr>
        <p:spPr>
          <a:xfrm>
            <a:off x="2812415" y="4293235"/>
            <a:ext cx="237680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有些不自在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（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第</a:t>
            </a:r>
            <a:r>
              <a:rPr lang="en-US" altLang="zh-CN" sz="2800" b="1">
                <a:latin typeface="新宋体" panose="02010609030101010101" pitchFamily="49" charset="-122"/>
                <a:ea typeface="新宋体" panose="02010609030101010101" pitchFamily="49" charset="-122"/>
              </a:rPr>
              <a:t>27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段</a:t>
            </a:r>
            <a:r>
              <a:rPr lang="en-US" altLang="zh-CN" sz="2800" b="1">
                <a:latin typeface="新宋体" panose="02010609030101010101" pitchFamily="49" charset="-122"/>
                <a:ea typeface="新宋体" panose="02010609030101010101" pitchFamily="49" charset="-122"/>
              </a:rPr>
              <a:t>)</a:t>
            </a:r>
            <a:endParaRPr lang="en-US" altLang="zh-CN" sz="2800" b="1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56360" name="矩形 29706"/>
          <p:cNvSpPr/>
          <p:nvPr/>
        </p:nvSpPr>
        <p:spPr>
          <a:xfrm>
            <a:off x="5189220" y="2633345"/>
            <a:ext cx="6318885" cy="8655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没人说过父亲有地位</a:t>
            </a:r>
            <a:r>
              <a:rPr lang="en-US" altLang="zh-CN" sz="2800" b="1"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父亲也从</a:t>
            </a:r>
            <a:r>
              <a:rPr lang="zh-CN" altLang="en-US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没觉得自己有地位。（</a:t>
            </a:r>
            <a:r>
              <a:rPr lang="zh-CN" altLang="en-US" sz="2800" b="1" dirty="0">
                <a:uFillTx/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第</a:t>
            </a:r>
            <a:r>
              <a:rPr lang="en-US" altLang="zh-CN" sz="2800" b="1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9</a:t>
            </a:r>
            <a:r>
              <a:rPr lang="zh-CN" altLang="en-US" sz="2800" b="1">
                <a:uFillTx/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段</a:t>
            </a:r>
            <a:r>
              <a:rPr lang="en-US" altLang="zh-CN" sz="2800" b="1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)</a:t>
            </a:r>
            <a:endParaRPr lang="en-US" altLang="zh-CN" sz="2800" b="1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56364" name="矩形 29706"/>
          <p:cNvSpPr/>
          <p:nvPr/>
        </p:nvSpPr>
        <p:spPr>
          <a:xfrm>
            <a:off x="5189220" y="3945890"/>
            <a:ext cx="6318250" cy="8655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323232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台阶低</a:t>
            </a:r>
            <a:r>
              <a:rPr lang="en-US" altLang="zh-CN" sz="2800" b="1"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323232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意味着经济地位低下</a:t>
            </a:r>
            <a:r>
              <a:rPr lang="en-US" altLang="zh-CN" sz="2800" b="1">
                <a:solidFill>
                  <a:srgbClr val="323232"/>
                </a:solidFill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323232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父亲因此</a:t>
            </a:r>
            <a:r>
              <a:rPr lang="zh-CN" altLang="zh-CN" sz="2800" b="1" dirty="0">
                <a:solidFill>
                  <a:srgbClr val="323232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养成了低眉顺眼的自卑心理</a:t>
            </a:r>
            <a:r>
              <a:rPr lang="zh-CN" altLang="en-US" sz="2800" b="1" dirty="0">
                <a:solidFill>
                  <a:srgbClr val="323232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（</a:t>
            </a:r>
            <a:r>
              <a:rPr lang="zh-CN" altLang="en-US" sz="2800" b="1" dirty="0">
                <a:uFillTx/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第</a:t>
            </a:r>
            <a:r>
              <a:rPr lang="en-US" altLang="zh-CN" sz="2800" b="1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9</a:t>
            </a:r>
            <a:r>
              <a:rPr lang="zh-CN" altLang="en-US" sz="2800" b="1">
                <a:uFillTx/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段</a:t>
            </a:r>
            <a:r>
              <a:rPr lang="en-US" altLang="zh-CN" sz="2800" b="1">
                <a:solidFill>
                  <a:srgbClr val="323232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)</a:t>
            </a:r>
            <a:endParaRPr lang="en-US" altLang="zh-CN" sz="2800" b="1">
              <a:solidFill>
                <a:srgbClr val="323232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56365" name="矩形 29706"/>
          <p:cNvSpPr/>
          <p:nvPr/>
        </p:nvSpPr>
        <p:spPr>
          <a:xfrm>
            <a:off x="5187315" y="4744085"/>
            <a:ext cx="6320155" cy="12528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这种</a:t>
            </a:r>
            <a:r>
              <a:rPr lang="zh-CN" altLang="zh-CN" sz="2800" b="1" dirty="0">
                <a:solidFill>
                  <a:srgbClr val="FF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自卑心理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长期存在难以一下子消除；理想实现便会产生失落和空虚</a:t>
            </a:r>
            <a:r>
              <a:rPr lang="en-US" altLang="zh-CN" sz="2800" b="1">
                <a:solidFill>
                  <a:srgbClr val="FF0000"/>
                </a:solidFill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没有了目标</a:t>
            </a:r>
            <a:r>
              <a:rPr lang="en-US" altLang="zh-CN" sz="2800" b="1">
                <a:solidFill>
                  <a:srgbClr val="FF0000"/>
                </a:solidFill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生活也就失去追求的动力。</a:t>
            </a:r>
            <a:endParaRPr lang="zh-CN" altLang="en-US" sz="2800" b="1" dirty="0">
              <a:solidFill>
                <a:srgbClr val="FF0000"/>
              </a:solidFill>
              <a:uFillTx/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2" name="矩形 29706"/>
          <p:cNvSpPr/>
          <p:nvPr/>
        </p:nvSpPr>
        <p:spPr>
          <a:xfrm>
            <a:off x="2813685" y="2531745"/>
            <a:ext cx="237680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总觉得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自家台阶低（第</a:t>
            </a:r>
            <a:r>
              <a:rPr lang="en-US" altLang="zh-CN" sz="2800" b="1">
                <a:latin typeface="新宋体" panose="02010609030101010101" pitchFamily="49" charset="-122"/>
                <a:ea typeface="新宋体" panose="02010609030101010101" pitchFamily="49" charset="-122"/>
              </a:rPr>
              <a:t>1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段</a:t>
            </a:r>
            <a:r>
              <a:rPr lang="en-US" altLang="zh-CN" sz="2800" b="1">
                <a:latin typeface="新宋体" panose="02010609030101010101" pitchFamily="49" charset="-122"/>
                <a:ea typeface="新宋体" panose="02010609030101010101" pitchFamily="49" charset="-122"/>
              </a:rPr>
              <a:t>)</a:t>
            </a:r>
            <a:endParaRPr lang="en-US" altLang="zh-CN" sz="2800" b="1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" name="矩形 29705"/>
          <p:cNvSpPr/>
          <p:nvPr/>
        </p:nvSpPr>
        <p:spPr>
          <a:xfrm>
            <a:off x="5189220" y="2214245"/>
            <a:ext cx="63195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台阶高</a:t>
            </a:r>
            <a:r>
              <a:rPr lang="en-US" altLang="zh-CN" sz="2800" b="1">
                <a:solidFill>
                  <a:schemeClr val="tx1"/>
                </a:solidFill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屋主人的地位就相应高</a:t>
            </a:r>
            <a:r>
              <a:rPr lang="zh-CN" altLang="en-US" sz="2800" b="1" dirty="0">
                <a:solidFill>
                  <a:schemeClr val="tx1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（第</a:t>
            </a:r>
            <a:r>
              <a:rPr lang="en-US" altLang="zh-CN" sz="2800" b="1">
                <a:solidFill>
                  <a:schemeClr val="tx1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8</a:t>
            </a:r>
            <a:r>
              <a:rPr lang="zh-CN" altLang="en-US" sz="2800" b="1">
                <a:solidFill>
                  <a:schemeClr val="tx1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段</a:t>
            </a:r>
            <a:r>
              <a:rPr lang="en-US" altLang="zh-CN" sz="2800" b="1">
                <a:solidFill>
                  <a:schemeClr val="tx1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)</a:t>
            </a:r>
            <a:endParaRPr lang="en-US" altLang="zh-CN" sz="2800" b="1">
              <a:solidFill>
                <a:schemeClr val="tx1"/>
              </a:solidFill>
              <a:uFillTx/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5190490" y="3423920"/>
            <a:ext cx="631952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父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亲追求的是一种被人尊重的生活。</a:t>
            </a:r>
            <a:endParaRPr lang="zh-CN" altLang="en-US" sz="4000" b="1" dirty="0">
              <a:solidFill>
                <a:srgbClr val="CC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60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360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6360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54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6354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6354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64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6364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6364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65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6365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6365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ldLvl="0" animBg="1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4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</p:tagLst>
</file>

<file path=ppt/tags/tag5.xml><?xml version="1.0" encoding="utf-8"?>
<p:tagLst xmlns:p="http://schemas.openxmlformats.org/presentationml/2006/main">
  <p:tag name="KSO_WM_UNIT_TABLE_BEAUTIFY" val="smartTable{276dbea5-279d-40dc-acdf-c20ce0c2f556}"/>
</p:tagLst>
</file>

<file path=ppt/tags/tag6.xml><?xml version="1.0" encoding="utf-8"?>
<p:tagLst xmlns:p="http://schemas.openxmlformats.org/presentationml/2006/main">
  <p:tag name="KSO_WM_UNIT_TABLE_BEAUTIFY" val="smartTable{276dbea5-279d-40dc-acdf-c20ce0c2f556}"/>
</p:tagLst>
</file>

<file path=ppt/tags/tag7.xml><?xml version="1.0" encoding="utf-8"?>
<p:tagLst xmlns:p="http://schemas.openxmlformats.org/presentationml/2006/main">
  <p:tag name="KSO_WM_UNIT_TABLE_BEAUTIFY" val="smartTable{276dbea5-279d-40dc-acdf-c20ce0c2f556}"/>
</p:tagLst>
</file>

<file path=ppt/tags/tag8.xml><?xml version="1.0" encoding="utf-8"?>
<p:tagLst xmlns:p="http://schemas.openxmlformats.org/presentationml/2006/main">
  <p:tag name="KSO_WM_UNIT_TABLE_BEAUTIFY" val="smartTable{bfab4068-ff45-470f-b8f4-07577cd8426d}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3728</Words>
  <Application>WPS 演示</Application>
  <PresentationFormat>自定义</PresentationFormat>
  <Paragraphs>362</Paragraphs>
  <Slides>21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42" baseType="lpstr">
      <vt:lpstr>Arial</vt:lpstr>
      <vt:lpstr>宋体</vt:lpstr>
      <vt:lpstr>Wingdings</vt:lpstr>
      <vt:lpstr>Times New Roman</vt:lpstr>
      <vt:lpstr>思源黑体 CN Bold</vt:lpstr>
      <vt:lpstr>黑体</vt:lpstr>
      <vt:lpstr>思源黑体 CN Regular</vt:lpstr>
      <vt:lpstr>幼圆</vt:lpstr>
      <vt:lpstr>SimSun-ExtB</vt:lpstr>
      <vt:lpstr>Calibri</vt:lpstr>
      <vt:lpstr>思源宋体 CN SemiBold</vt:lpstr>
      <vt:lpstr>新宋体</vt:lpstr>
      <vt:lpstr>微软雅黑</vt:lpstr>
      <vt:lpstr>汉仪北魏写经W</vt:lpstr>
      <vt:lpstr>Arial Unicode MS</vt:lpstr>
      <vt:lpstr>等线</vt:lpstr>
      <vt:lpstr>隶书</vt:lpstr>
      <vt:lpstr>楷体</vt:lpstr>
      <vt:lpstr>方正舒体</vt:lpstr>
      <vt:lpstr>仿宋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《台阶》</dc:title>
  <dc:creator>黄红政</dc:creator>
  <cp:lastModifiedBy>黄红政</cp:lastModifiedBy>
  <cp:revision>11</cp:revision>
  <dcterms:created xsi:type="dcterms:W3CDTF">2021-04-07T12:37:00Z</dcterms:created>
  <dcterms:modified xsi:type="dcterms:W3CDTF">2021-04-14T05:32:16Z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2052-11.1.0.10463</vt:lpwstr>
  </property>
  <property fmtid="{D5CDD505-2E9C-101B-9397-08002B2CF9AE}" pid="3" name="ICV">
    <vt:lpwstr>E74487E6BB714FB0BE32EF2F4FF976AA</vt:lpwstr>
  </property>
</Properties>
</file>