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sldIdLst>
    <p:sldId id="477" r:id="rId4"/>
    <p:sldId id="349" r:id="rId6"/>
    <p:sldId id="524" r:id="rId7"/>
    <p:sldId id="525" r:id="rId8"/>
    <p:sldId id="526" r:id="rId9"/>
    <p:sldId id="527" r:id="rId10"/>
    <p:sldId id="528" r:id="rId11"/>
    <p:sldId id="382" r:id="rId12"/>
    <p:sldId id="529" r:id="rId13"/>
    <p:sldId id="356" r:id="rId14"/>
    <p:sldId id="530" r:id="rId15"/>
    <p:sldId id="531" r:id="rId16"/>
    <p:sldId id="443" r:id="rId17"/>
    <p:sldId id="532" r:id="rId18"/>
    <p:sldId id="534" r:id="rId19"/>
    <p:sldId id="535" r:id="rId20"/>
    <p:sldId id="533" r:id="rId21"/>
    <p:sldId id="383" r:id="rId22"/>
    <p:sldId id="384" r:id="rId23"/>
    <p:sldId id="523" r:id="rId24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gli" initials="w" lastIdx="6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F1F3"/>
    <a:srgbClr val="CC00FF"/>
    <a:srgbClr val="FF3399"/>
    <a:srgbClr val="CC66FF"/>
    <a:srgbClr val="0000FF"/>
    <a:srgbClr val="FFFF66"/>
    <a:srgbClr val="99FFCC"/>
    <a:srgbClr val="CCFF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1092" y="-84"/>
      </p:cViewPr>
      <p:guideLst>
        <p:guide orient="horz" pos="2130"/>
        <p:guide pos="38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4200" y="44451"/>
            <a:ext cx="1397000" cy="9482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4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EFADF"/>
              </a:clrFrom>
              <a:clrTo>
                <a:srgbClr val="FEFADF">
                  <a:alpha val="0"/>
                </a:srgbClr>
              </a:clrTo>
            </a:clrChange>
          </a:blip>
          <a:srcRect b="6937"/>
          <a:stretch>
            <a:fillRect/>
          </a:stretch>
        </p:blipFill>
        <p:spPr>
          <a:xfrm>
            <a:off x="3039533" y="463551"/>
            <a:ext cx="9144000" cy="63817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EFADF"/>
              </a:clrFrom>
              <a:clrTo>
                <a:srgbClr val="FEFADF">
                  <a:alpha val="0"/>
                </a:srgbClr>
              </a:clrTo>
            </a:clrChange>
          </a:blip>
          <a:srcRect b="6937"/>
          <a:stretch>
            <a:fillRect/>
          </a:stretch>
        </p:blipFill>
        <p:spPr>
          <a:xfrm>
            <a:off x="3039533" y="463551"/>
            <a:ext cx="9144000" cy="63817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6" descr="E:\外部文件\图片1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769600" y="31751"/>
            <a:ext cx="1397000" cy="94826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457200" indent="-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6" descr="E:\外部文件\图片1.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457200" indent="-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-1" b="15889"/>
          <a:stretch>
            <a:fillRect/>
          </a:stretch>
        </p:blipFill>
        <p:spPr>
          <a:xfrm>
            <a:off x="-53975" y="-22225"/>
            <a:ext cx="12300585" cy="6903085"/>
          </a:xfrm>
          <a:prstGeom prst="rect">
            <a:avLst/>
          </a:prstGeom>
        </p:spPr>
      </p:pic>
      <p:sp>
        <p:nvSpPr>
          <p:cNvPr id="97283" name="文本框 1"/>
          <p:cNvSpPr txBox="1"/>
          <p:nvPr/>
        </p:nvSpPr>
        <p:spPr>
          <a:xfrm>
            <a:off x="791210" y="2372360"/>
            <a:ext cx="7943850" cy="3312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ts val="6280"/>
              </a:lnSpc>
              <a:buFont typeface="Arial" panose="020B0604020202020204" pitchFamily="34" charset="0"/>
              <a:buNone/>
            </a:pPr>
            <a:r>
              <a:rPr sz="4000" b="1" dirty="0">
                <a:solidFill>
                  <a:srgbClr val="41F1F3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《秋词》（其一）</a:t>
            </a:r>
            <a:endParaRPr sz="4000" b="1" dirty="0">
              <a:solidFill>
                <a:srgbClr val="41F1F3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  <a:p>
            <a:pPr algn="ctr">
              <a:lnSpc>
                <a:spcPts val="6280"/>
              </a:lnSpc>
              <a:buFont typeface="Arial" panose="020B0604020202020204" pitchFamily="34" charset="0"/>
              <a:buNone/>
            </a:pPr>
            <a:endParaRPr sz="4000" b="1" dirty="0">
              <a:solidFill>
                <a:srgbClr val="41F1F3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  <a:p>
            <a:pPr algn="ctr">
              <a:lnSpc>
                <a:spcPts val="6280"/>
              </a:lnSpc>
              <a:buFont typeface="Arial" panose="020B0604020202020204" pitchFamily="34" charset="0"/>
              <a:buNone/>
            </a:pPr>
            <a:r>
              <a:rPr sz="4000" b="1" dirty="0">
                <a:solidFill>
                  <a:srgbClr val="41F1F3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《夜雨寄北》</a:t>
            </a:r>
            <a:endParaRPr sz="4000" b="1" dirty="0">
              <a:solidFill>
                <a:srgbClr val="41F1F3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  <a:p>
            <a:pPr algn="ctr">
              <a:lnSpc>
                <a:spcPts val="6280"/>
              </a:lnSpc>
              <a:buFont typeface="Arial" panose="020B0604020202020204" pitchFamily="34" charset="0"/>
              <a:buNone/>
            </a:pPr>
            <a:endParaRPr sz="4000" b="1" dirty="0">
              <a:solidFill>
                <a:srgbClr val="41F1F3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12" name="日期占位符 4"/>
          <p:cNvSpPr>
            <a:spLocks noGrp="1"/>
          </p:cNvSpPr>
          <p:nvPr/>
        </p:nvSpPr>
        <p:spPr>
          <a:xfrm>
            <a:off x="9728200" y="6108065"/>
            <a:ext cx="2391410" cy="5187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b="1" i="0" u="none" kern="1200" baseline="0">
                <a:solidFill>
                  <a:srgbClr val="939494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Tx/>
            </a:pPr>
            <a:fld id="{BB962C8B-B14F-4D97-AF65-F5344CB8AC3E}" type="datetime1">
              <a:rPr lang="zh-CN" altLang="en-US" sz="3200" b="1" dirty="0">
                <a:solidFill>
                  <a:schemeClr val="bg1"/>
                </a:solidFill>
                <a:uFillTx/>
                <a:latin typeface="华文中宋" panose="02010600040101010101" charset="-122"/>
                <a:ea typeface="黑体" panose="02010609060101010101" pitchFamily="2" charset="-122"/>
              </a:rPr>
            </a:fld>
            <a:endParaRPr lang="zh-CN" altLang="en-US" sz="3200" b="1" dirty="0">
              <a:solidFill>
                <a:schemeClr val="bg1"/>
              </a:solidFill>
              <a:uFillTx/>
              <a:latin typeface="华文中宋" panose="02010600040101010101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95930" y="86487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latin typeface="楷体_GB2312" charset="0"/>
                <a:ea typeface="黑体" panose="02010609060101010101" pitchFamily="2" charset="-122"/>
              </a:rPr>
              <a:t>课外古诗词诵读</a:t>
            </a:r>
            <a:endParaRPr lang="zh-CN" alt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3975" y="-17145"/>
            <a:ext cx="12292965" cy="6954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Box 2"/>
          <p:cNvSpPr txBox="1"/>
          <p:nvPr/>
        </p:nvSpPr>
        <p:spPr>
          <a:xfrm>
            <a:off x="3419475" y="2457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0" name="Text Box 3"/>
          <p:cNvSpPr txBox="1"/>
          <p:nvPr/>
        </p:nvSpPr>
        <p:spPr>
          <a:xfrm>
            <a:off x="9271000" y="1494790"/>
            <a:ext cx="1198245" cy="465391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600" b="1" dirty="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41F1F3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夜雨寄北</a:t>
            </a:r>
            <a:endParaRPr lang="zh-CN" altLang="en-US" sz="6600" b="1" dirty="0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41F1F3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01305" y="3376930"/>
            <a:ext cx="921385" cy="19278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48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李商隐</a:t>
            </a:r>
            <a:endParaRPr lang="zh-CN" altLang="en-US" sz="48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朗读节奏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402965" y="713740"/>
            <a:ext cx="5386070" cy="563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夜雨寄北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李商隐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君问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/ 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归期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 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未有期，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巴山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 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夜雨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 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涨秋池。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何当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 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共剪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 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西窗烛，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却话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 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巴山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sym typeface="+mn-ea"/>
              </a:rPr>
              <a:t>/ 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夜雨时。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768215" y="1569720"/>
            <a:ext cx="6681470" cy="4323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ts val="5500"/>
              </a:lnSpc>
              <a:spcBef>
                <a:spcPts val="600"/>
              </a:spcBef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    </a:t>
            </a: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李商隐（约813—约858），怀州河内（今河南沁阳）人，字义山，号玉溪生（又号樊南生），唐代著名诗人。代表作有《夜雨寄北》《乐游原》《锦瑟》《无题》等。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作者简介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6155" name="Picture 6" descr="SB00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459230"/>
            <a:ext cx="4409440" cy="4794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《夜雨寄北》视频朗诵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690" y="46355"/>
            <a:ext cx="12088495" cy="680275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3" name="矩形 1"/>
          <p:cNvSpPr/>
          <p:nvPr/>
        </p:nvSpPr>
        <p:spPr>
          <a:xfrm>
            <a:off x="1571625" y="4445635"/>
            <a:ext cx="9697720" cy="23069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你问我回家的日子，我尚未定归期，今晚巴山下着大雨，雨水涨满秋池。何时你我重新聚首，共剪西窗烛花，再告诉你今夜秋雨，我痛苦的情思。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AutoShape 10" descr="http://img.hexun.com/2009-02-09/114219531.jpg"/>
          <p:cNvSpPr>
            <a:spLocks noChangeAspect="1"/>
          </p:cNvSpPr>
          <p:nvPr/>
        </p:nvSpPr>
        <p:spPr>
          <a:xfrm>
            <a:off x="2714625" y="1397794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2105025" y="2422525"/>
            <a:ext cx="9048115" cy="1999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72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君问归期未有期，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巴山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夜雨涨秋池。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3720"/>
              </a:lnSpc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3720"/>
              </a:lnSpc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3720"/>
              </a:lnSpc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何当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共剪西窗烛，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却话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巴山夜雨时。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6848475" y="188595"/>
            <a:ext cx="46850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当时诗人在巴蜀，妻子在长安，所以说“寄北”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8"/>
          <p:cNvSpPr txBox="1"/>
          <p:nvPr/>
        </p:nvSpPr>
        <p:spPr>
          <a:xfrm>
            <a:off x="1848485" y="3308350"/>
            <a:ext cx="1960721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何时将要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4663440" y="1454785"/>
            <a:ext cx="3931285" cy="1024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364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泛指东川一带的山。东川一带古属巴国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080000" y="3308350"/>
            <a:ext cx="3098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回头说，追述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诗歌大意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0400" y="198755"/>
            <a:ext cx="27114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夜雨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寄北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李商隐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5" grpId="0"/>
      <p:bldP spid="6" grpId="0"/>
      <p:bldP spid="1229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50010" y="1122680"/>
            <a:ext cx="9930130" cy="52311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这是一首抒情诗。首句起笔以“君”直呼对方，以独特的视角勾画出一幅夫妻相思温情脉脉的画面。这句诗的独特之处在于诗人以错位的视角写相思之情，即对方未必真有信寄来询问归期，而是诗人设想妻子思念、询问归期。在我国古诗中写相思之情的诗，往往并不直接写自己如何思念对方，而是写对方如何思念自己，通过这种手法委婉地表达诗人的思念之情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59535" y="846455"/>
            <a:ext cx="9930130" cy="46774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“巴山夜雨涨秋池”直写自己当时所处的环境，也就是写景。诗人以简练的语言描绘了一个特定的环境：巴山，秋夜，大雨倾盆。“涨秋池”给人的感觉岂止是滂沱的秋雨和上涨的池水?分明是作者在不眠之夜对妻子无限思念的感情波涛。字里行间流露着一个“情”字，情景交融构成一种艺术境界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7310" y="1955800"/>
            <a:ext cx="6978015" cy="4186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557145" y="3079750"/>
            <a:ext cx="7113905" cy="1938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这首诗通过描写现实之境的凄寒和想象之境的温暖，表达了对妻子的深切思念。</a:t>
            </a:r>
            <a:endParaRPr lang="zh-CN" altLang="en-US" sz="4000" b="1">
              <a:solidFill>
                <a:srgbClr val="FF0000"/>
              </a:solidFill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8105" y="838835"/>
            <a:ext cx="13449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00FF"/>
                </a:solidFill>
                <a:uFillTx/>
              </a:rPr>
              <a:t>主 旨</a:t>
            </a:r>
            <a:endParaRPr lang="zh-CN" altLang="en-US" sz="4000" b="1">
              <a:solidFill>
                <a:srgbClr val="0000FF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矩形 8"/>
          <p:cNvSpPr/>
          <p:nvPr/>
        </p:nvSpPr>
        <p:spPr>
          <a:xfrm>
            <a:off x="3557588" y="998935"/>
            <a:ext cx="13763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67" name="Rectangle 1"/>
          <p:cNvSpPr/>
          <p:nvPr/>
        </p:nvSpPr>
        <p:spPr>
          <a:xfrm>
            <a:off x="633413" y="722352"/>
            <a:ext cx="11617325" cy="60007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解释下列诗句中加点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的字。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何当共剪西窗烛　</a:t>
            </a:r>
            <a:r>
              <a:rPr lang="zh-CN" altLang="en-US" sz="3200" b="1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却话巴山夜雨时　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</a:t>
            </a:r>
            <a:r>
              <a:rPr lang="en-US" altLang="zh-CN" sz="3200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夜雨寄北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的理解不正确的一项是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A.“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君问归期未有期”所含情感是无法尽快与妻子相见的无奈。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B.“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巴山夜雨涨秋池”是说自己处境的孤寂凄冷。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C.“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何当共剪西窗烛”是指对与妻子促膝深谈的深切期盼。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诗中最后两句是实写自己的经历。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818" name="Rectangle 2"/>
          <p:cNvSpPr/>
          <p:nvPr/>
        </p:nvSpPr>
        <p:spPr>
          <a:xfrm>
            <a:off x="5126196" y="1412677"/>
            <a:ext cx="263271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何时，何日　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再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19185" y="3137535"/>
            <a:ext cx="540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0" name="椭圆 6"/>
          <p:cNvSpPr/>
          <p:nvPr/>
        </p:nvSpPr>
        <p:spPr>
          <a:xfrm>
            <a:off x="3557588" y="2294335"/>
            <a:ext cx="53579" cy="54769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24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1271" name="椭圆 7"/>
          <p:cNvSpPr/>
          <p:nvPr/>
        </p:nvSpPr>
        <p:spPr>
          <a:xfrm>
            <a:off x="3774281" y="2294335"/>
            <a:ext cx="53579" cy="54769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24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1272" name="椭圆 9"/>
          <p:cNvSpPr/>
          <p:nvPr/>
        </p:nvSpPr>
        <p:spPr>
          <a:xfrm>
            <a:off x="3504010" y="2726531"/>
            <a:ext cx="53578" cy="54769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24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矩形 8"/>
          <p:cNvSpPr/>
          <p:nvPr/>
        </p:nvSpPr>
        <p:spPr>
          <a:xfrm>
            <a:off x="3557588" y="998935"/>
            <a:ext cx="13763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89" name="Rectangle 1"/>
          <p:cNvSpPr/>
          <p:nvPr/>
        </p:nvSpPr>
        <p:spPr>
          <a:xfrm>
            <a:off x="1429941" y="1553766"/>
            <a:ext cx="10213975" cy="424624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夜雨寄北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中写思归而不得的愁苦之情的诗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句是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                       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最后两句诗表达了诗人一种什么样的心情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5" name="圆角矩形标注 7"/>
          <p:cNvSpPr/>
          <p:nvPr/>
        </p:nvSpPr>
        <p:spPr>
          <a:xfrm>
            <a:off x="3125391" y="4617244"/>
            <a:ext cx="5400675" cy="702469"/>
          </a:xfrm>
          <a:prstGeom prst="wedgeRoundRectCallout">
            <a:avLst>
              <a:gd name="adj1" fmla="val -2542"/>
              <a:gd name="adj2" fmla="val -64255"/>
              <a:gd name="adj3" fmla="val 16667"/>
            </a:avLst>
          </a:prstGeom>
          <a:noFill/>
          <a:ln w="25400">
            <a:noFill/>
          </a:ln>
        </p:spPr>
        <p:txBody>
          <a:bodyPr anchor="ctr"/>
          <a:p>
            <a:pPr algn="ctr"/>
            <a:endParaRPr sz="24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4818" name="Rectangle 2"/>
          <p:cNvSpPr/>
          <p:nvPr/>
        </p:nvSpPr>
        <p:spPr>
          <a:xfrm>
            <a:off x="3745071" y="2307392"/>
            <a:ext cx="7069455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君问归期未有期，巴山夜雨涨秋池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2309971" y="5149018"/>
            <a:ext cx="752856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表达了诗人渴望和妻子团聚的心情。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charRg st="7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>
                                            <p:txEl>
                                              <p:charRg st="7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>
                                            <p:txEl>
                                              <p:charRg st="7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89">
                                            <p:txEl>
                                              <p:charRg st="72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4" name="图片 3"/>
          <p:cNvPicPr>
            <a:picLocks noChangeAspect="1"/>
          </p:cNvPicPr>
          <p:nvPr/>
        </p:nvPicPr>
        <p:blipFill>
          <a:blip r:embed="rId1"/>
          <a:srcRect l="2190" r="5562" b="4852"/>
          <a:stretch>
            <a:fillRect/>
          </a:stretch>
        </p:blipFill>
        <p:spPr>
          <a:xfrm>
            <a:off x="-9525" y="-28575"/>
            <a:ext cx="12324715" cy="6932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2"/>
          <p:cNvSpPr txBox="1"/>
          <p:nvPr/>
        </p:nvSpPr>
        <p:spPr>
          <a:xfrm>
            <a:off x="3419475" y="2457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7" name="Text Box 4"/>
          <p:cNvSpPr txBox="1"/>
          <p:nvPr/>
        </p:nvSpPr>
        <p:spPr>
          <a:xfrm>
            <a:off x="5955665" y="3014345"/>
            <a:ext cx="2679700" cy="829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9999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刘禹锡</a:t>
            </a:r>
            <a:endParaRPr lang="zh-CN" altLang="en-US" sz="48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19475" y="1320165"/>
            <a:ext cx="61531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FillTx/>
                <a:latin typeface="楷体_GB2312" charset="0"/>
                <a:ea typeface="黑体" panose="02010609060101010101" pitchFamily="2" charset="-122"/>
              </a:rPr>
              <a:t>秋 词（其一）</a:t>
            </a:r>
            <a:endParaRPr lang="zh-CN" alt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2" name="日期占位符 4"/>
          <p:cNvSpPr>
            <a:spLocks noGrp="1"/>
          </p:cNvSpPr>
          <p:nvPr/>
        </p:nvSpPr>
        <p:spPr>
          <a:xfrm>
            <a:off x="9512300" y="6106795"/>
            <a:ext cx="2688590" cy="73723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b="1" i="0" u="none" kern="1200" baseline="0">
                <a:solidFill>
                  <a:srgbClr val="939494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Tx/>
            </a:pPr>
            <a:fld id="{BB962C8B-B14F-4D97-AF65-F5344CB8AC3E}" type="datetime1">
              <a:rPr lang="zh-CN" altLang="en-US" sz="3600" b="1" dirty="0">
                <a:solidFill>
                  <a:srgbClr val="41F1F3"/>
                </a:solidFill>
                <a:uFillTx/>
                <a:latin typeface="华文中宋" panose="02010600040101010101" charset="-122"/>
                <a:ea typeface="黑体" panose="02010609060101010101" pitchFamily="2" charset="-122"/>
              </a:rPr>
            </a:fld>
            <a:endParaRPr lang="zh-CN" altLang="en-US" sz="3600" b="1" dirty="0">
              <a:solidFill>
                <a:srgbClr val="41F1F3"/>
              </a:solidFill>
              <a:uFillTx/>
              <a:latin typeface="华文中宋" panose="02010600040101010101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9525"/>
            <a:ext cx="12249150" cy="6886575"/>
          </a:xfrm>
          <a:prstGeom prst="rect">
            <a:avLst/>
          </a:prstGeom>
        </p:spPr>
      </p:pic>
      <p:sp>
        <p:nvSpPr>
          <p:cNvPr id="32770" name="文本框 32769"/>
          <p:cNvSpPr txBox="1"/>
          <p:nvPr/>
        </p:nvSpPr>
        <p:spPr>
          <a:xfrm>
            <a:off x="4092416" y="2578418"/>
            <a:ext cx="3700939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再 见</a:t>
            </a:r>
            <a:endParaRPr lang="zh-CN" altLang="en-US" sz="7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44365" y="502920"/>
            <a:ext cx="6690360" cy="6262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刘禹锡（772—842），字梦得，洛阳（今属河南）人，唐代政治家、文学家、诗人，有“诗豪”之称。刘禹锡诗文俱佳，与白居易并称“刘白”，与柳宗元并称“刘柳”。有诗集十八卷，今编为十二卷，有《刘梦得文集》传世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ct val="100000"/>
              </a:lnSpc>
              <a:spcBef>
                <a:spcPts val="600"/>
              </a:spcBef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代表作品有《陋室铭》《乌衣巷》《石头城》《登长安风云楼遥赠乐天》等。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作者简介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7179" name="图片 1" descr="b3119313b07eca809d92604d922397dda04483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" y="1289685"/>
            <a:ext cx="3845560" cy="5307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朗读节奏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402965" y="713740"/>
            <a:ext cx="5386070" cy="563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秋词（其一）</a:t>
            </a:r>
            <a:endParaRPr kumimoji="0" lang="en-US" altLang="zh-CN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cs typeface="+mn-cs"/>
              </a:rPr>
              <a:t>刘禹锡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自古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cs typeface="+mn-cs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逢秋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悲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寂寥，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我言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秋日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胜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春朝。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晴空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一鹤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排云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上，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便引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诗情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到</a:t>
            </a: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sym typeface="+mn-ea"/>
              </a:rPr>
              <a:t>/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cs typeface="+mn-cs"/>
              </a:rPr>
              <a:t>碧霄。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3" name="矩形 1"/>
          <p:cNvSpPr/>
          <p:nvPr/>
        </p:nvSpPr>
        <p:spPr>
          <a:xfrm>
            <a:off x="1321435" y="4493260"/>
            <a:ext cx="9697720" cy="23069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自古以来，多少文人墨客面对秋天就都悲叹冷清萧条，我却说秋天要胜过春天。秋天晴朗的天空中，一只白鹤推开云层，一飞冲天，我的诗兴也被它带到了碧蓝的天空。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AutoShape 10" descr="http://img.hexun.com/2009-02-09/114219531.jpg"/>
          <p:cNvSpPr>
            <a:spLocks noChangeAspect="1"/>
          </p:cNvSpPr>
          <p:nvPr/>
        </p:nvSpPr>
        <p:spPr>
          <a:xfrm>
            <a:off x="2714625" y="1397794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2400300" y="1975485"/>
            <a:ext cx="78765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自古逢秋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悲寂寥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，我言秋日胜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春朝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晴空一鹤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排云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上，便引诗情到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碧霄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3524250" y="1474470"/>
            <a:ext cx="2993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悲叹冷清萧条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8"/>
          <p:cNvSpPr txBox="1"/>
          <p:nvPr/>
        </p:nvSpPr>
        <p:spPr>
          <a:xfrm>
            <a:off x="8315960" y="1474470"/>
            <a:ext cx="18942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春天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3152775" y="2715260"/>
            <a:ext cx="4636135" cy="1024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364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推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开白云。排，推开，有冲破的意思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8315960" y="3136900"/>
            <a:ext cx="1466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蓝天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776" y="83344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诗歌大意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86580" y="275590"/>
            <a:ext cx="40252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秋词（其一）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  刘禹锡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5" grpId="0"/>
      <p:bldP spid="6" grpId="0"/>
      <p:bldP spid="1229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302385" y="722630"/>
            <a:ext cx="9930130" cy="61855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 eaLnBrk="1" latinLnBrk="1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本诗前两句是议论，用对比手法，即将古人的悲秋和自己的颂秋进行对比，表现作者乐观豁达的心境。诗的开头起笔不凡，独具匠心，诗人本要赞美秋天，却从自古诗家词人逢秋而悲落笔，道出了人们对秋天的悲凉心绪。然后再直接赞颂秋高气爽的秋景，一扫过去文人们写秋日的阴冷、苦寒、悲愁之气。结尾句中排云而上的白鹤形象，把诗人的豪迈乐观之情抒发得淋漓尽致。这里的“引”字，写出似乎是白鹤带着自己的诗情凌空而上，想象奇特，然又颇合情理，也暗示了诗人的凌云壮志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7810" y="2059305"/>
            <a:ext cx="6892290" cy="4593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661920" y="3079750"/>
            <a:ext cx="7028180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这首诗中诗人一改传统秋词的凄凉情调，赞美了秋天的开阔明丽，反映出诗人乐观的情绪和豪迈之情。</a:t>
            </a:r>
            <a:endParaRPr lang="zh-CN" altLang="en-US" sz="4000" b="1">
              <a:solidFill>
                <a:srgbClr val="FF0000"/>
              </a:solidFill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3535" y="1019810"/>
            <a:ext cx="13449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00FF"/>
                </a:solidFill>
                <a:uFillTx/>
              </a:rPr>
              <a:t>主 旨</a:t>
            </a:r>
            <a:endParaRPr lang="zh-CN" altLang="en-US" sz="4000" b="1">
              <a:solidFill>
                <a:srgbClr val="0000FF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矩形 8"/>
          <p:cNvSpPr/>
          <p:nvPr/>
        </p:nvSpPr>
        <p:spPr>
          <a:xfrm>
            <a:off x="3557588" y="998935"/>
            <a:ext cx="13763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5" name="Rectangle 1"/>
          <p:cNvSpPr/>
          <p:nvPr/>
        </p:nvSpPr>
        <p:spPr>
          <a:xfrm>
            <a:off x="1402715" y="662305"/>
            <a:ext cx="965771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诗的一、二句表露了诗人怎样的心境？用的是什么手法？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表现了作者乐观豁达的心境。　用了对比的手法，即将古人的悲秋和自己的颂秋进行对比来表现的。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结合具体形象简要说说最后两句诗对你人生态度的影响。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提示：本题属主观题，可从虽遭遇人生坎坷，仍要不屈不挠，具备奋斗精神这个角度阐述。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6" name="圆角矩形标注 3"/>
          <p:cNvSpPr/>
          <p:nvPr/>
        </p:nvSpPr>
        <p:spPr>
          <a:xfrm>
            <a:off x="3180160" y="1863329"/>
            <a:ext cx="5940028" cy="971550"/>
          </a:xfrm>
          <a:prstGeom prst="wedgeRoundRectCallout">
            <a:avLst>
              <a:gd name="adj1" fmla="val -4889"/>
              <a:gd name="adj2" fmla="val -55921"/>
              <a:gd name="adj3" fmla="val 16667"/>
            </a:avLst>
          </a:prstGeom>
          <a:noFill/>
          <a:ln w="25400">
            <a:noFill/>
          </a:ln>
        </p:spPr>
        <p:txBody>
          <a:bodyPr anchor="ctr"/>
          <a:p>
            <a:pPr algn="ctr"/>
            <a:endParaRPr sz="24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197" name="圆角矩形标注 4"/>
          <p:cNvSpPr/>
          <p:nvPr/>
        </p:nvSpPr>
        <p:spPr>
          <a:xfrm>
            <a:off x="3233738" y="3482579"/>
            <a:ext cx="5994797" cy="1134665"/>
          </a:xfrm>
          <a:prstGeom prst="wedgeRoundRectCallout">
            <a:avLst>
              <a:gd name="adj1" fmla="val -3671"/>
              <a:gd name="adj2" fmla="val -54120"/>
              <a:gd name="adj3" fmla="val 16667"/>
            </a:avLst>
          </a:prstGeom>
          <a:noFill/>
          <a:ln w="25400">
            <a:noFill/>
          </a:ln>
        </p:spPr>
        <p:txBody>
          <a:bodyPr anchor="ctr"/>
          <a:p>
            <a:pPr algn="ctr"/>
            <a:endParaRPr sz="240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C:\Users\Administrator\Desktop\下载 (5)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5630" y="553720"/>
            <a:ext cx="10681335" cy="57505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2770" name="文本框 32769"/>
          <p:cNvSpPr txBox="1"/>
          <p:nvPr/>
        </p:nvSpPr>
        <p:spPr>
          <a:xfrm>
            <a:off x="5523865" y="2105660"/>
            <a:ext cx="50952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再 见</a:t>
            </a:r>
            <a:endParaRPr lang="zh-CN" altLang="en-US" sz="9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1851</Words>
  <Application>WPS 演示</Application>
  <PresentationFormat>全屏显示(16:9)</PresentationFormat>
  <Paragraphs>159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黑体</vt:lpstr>
      <vt:lpstr>Comic Sans MS</vt:lpstr>
      <vt:lpstr>华文中宋</vt:lpstr>
      <vt:lpstr>楷体_GB2312</vt:lpstr>
      <vt:lpstr>新宋体</vt:lpstr>
      <vt:lpstr>楷体_GB2312</vt:lpstr>
      <vt:lpstr>微软雅黑</vt:lpstr>
      <vt:lpstr>Calibri</vt:lpstr>
      <vt:lpstr>Arial Unicode MS</vt:lpstr>
      <vt:lpstr>方正启体简体</vt:lpstr>
      <vt:lpstr>Segoe Print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DEEPIN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Lenovo</cp:lastModifiedBy>
  <cp:revision>384</cp:revision>
  <dcterms:created xsi:type="dcterms:W3CDTF">2016-01-14T07:05:00Z</dcterms:created>
  <dcterms:modified xsi:type="dcterms:W3CDTF">2019-09-17T08:20:26Z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