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33" r:id="rId3"/>
    <p:sldId id="308" r:id="rId4"/>
    <p:sldId id="306" r:id="rId5"/>
    <p:sldId id="305" r:id="rId6"/>
    <p:sldId id="269" r:id="rId7"/>
    <p:sldId id="339" r:id="rId8"/>
    <p:sldId id="401" r:id="rId9"/>
    <p:sldId id="402" r:id="rId10"/>
    <p:sldId id="403" r:id="rId11"/>
    <p:sldId id="404" r:id="rId12"/>
    <p:sldId id="405" r:id="rId13"/>
    <p:sldId id="406" r:id="rId14"/>
    <p:sldId id="407" r:id="rId15"/>
    <p:sldId id="408" r:id="rId16"/>
    <p:sldId id="409" r:id="rId17"/>
    <p:sldId id="410" r:id="rId18"/>
    <p:sldId id="411" r:id="rId19"/>
    <p:sldId id="412" r:id="rId20"/>
    <p:sldId id="400" r:id="rId21"/>
    <p:sldId id="441" r:id="rId22"/>
    <p:sldId id="266" r:id="rId23"/>
    <p:sldId id="264" r:id="rId24"/>
    <p:sldId id="263" r:id="rId25"/>
    <p:sldId id="262" r:id="rId26"/>
    <p:sldId id="261" r:id="rId27"/>
    <p:sldId id="260" r:id="rId28"/>
    <p:sldId id="259" r:id="rId29"/>
    <p:sldId id="442" r:id="rId30"/>
    <p:sldId id="257" r:id="rId31"/>
    <p:sldId id="443" r:id="rId32"/>
    <p:sldId id="327" r:id="rId33"/>
    <p:sldId id="369" r:id="rId34"/>
    <p:sldId id="371" r:id="rId35"/>
    <p:sldId id="336" r:id="rId37"/>
    <p:sldId id="370" r:id="rId38"/>
  </p:sldIdLst>
  <p:sldSz cx="12192000" cy="6858000"/>
  <p:notesSz cx="6858000" cy="9144000"/>
  <p:embeddedFontLst>
    <p:embeddedFont>
      <p:font typeface="黑体" panose="02010609060101010101" charset="-122"/>
      <p:regular r:id="rId43"/>
    </p:embeddedFont>
    <p:embeddedFont>
      <p:font typeface="微软雅黑" panose="020B0503020204020204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  <p:embeddedFont>
      <p:font typeface="楷体" panose="02010609060101010101" charset="-122"/>
      <p:regular r:id="rId49"/>
    </p:embeddedFont>
    <p:embeddedFont>
      <p:font typeface="汉仪中隶书简" panose="02010600000101010101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1CD"/>
    <a:srgbClr val="F8EBEB"/>
    <a:srgbClr val="E6E6E6"/>
    <a:srgbClr val="FFFFFF"/>
    <a:srgbClr val="DCDCDC"/>
    <a:srgbClr val="F0F0F0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6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11.xml"/><Relationship Id="rId50" Type="http://schemas.openxmlformats.org/officeDocument/2006/relationships/font" Target="fonts/font8.fntdata"/><Relationship Id="rId5" Type="http://schemas.openxmlformats.org/officeDocument/2006/relationships/slide" Target="slides/slide3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5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98.xml"/><Relationship Id="rId4" Type="http://schemas.openxmlformats.org/officeDocument/2006/relationships/image" Target="../media/image8.jpe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02.xml"/><Relationship Id="rId4" Type="http://schemas.openxmlformats.org/officeDocument/2006/relationships/image" Target="../media/image9.png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4.xml"/><Relationship Id="rId3" Type="http://schemas.openxmlformats.org/officeDocument/2006/relationships/image" Target="../media/image10.jpeg"/><Relationship Id="rId2" Type="http://schemas.openxmlformats.org/officeDocument/2006/relationships/tags" Target="../tags/tag103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image" Target="../media/image12.jpeg"/><Relationship Id="rId5" Type="http://schemas.openxmlformats.org/officeDocument/2006/relationships/tags" Target="../tags/tag108.xml"/><Relationship Id="rId4" Type="http://schemas.openxmlformats.org/officeDocument/2006/relationships/image" Target="../media/image11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386715" y="67310"/>
            <a:ext cx="8327390" cy="6695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923145" y="1623695"/>
            <a:ext cx="1167765" cy="394335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把它当作一只船，</a:t>
            </a:r>
            <a:endParaRPr lang="zh-CN" altLang="en-US" sz="3200" b="1" spc="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spc="200">
                <a:latin typeface="宋体" panose="02010600030101010101" pitchFamily="2" charset="-122"/>
                <a:ea typeface="宋体" panose="02010600030101010101" pitchFamily="2" charset="-122"/>
              </a:rPr>
              <a:t>航到经典的海里去。</a:t>
            </a:r>
            <a:endParaRPr lang="zh-CN" altLang="en-US" sz="3200" b="1" spc="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36135" y="355600"/>
            <a:ext cx="2580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第五</a:t>
            </a:r>
            <a:r>
              <a:rPr lang="en-US" altLang="zh-CN" sz="2800" b="1"/>
              <a:t>    </a:t>
            </a:r>
            <a:r>
              <a:rPr lang="zh-CN" altLang="en-US" sz="2800" b="1"/>
              <a:t>三礼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388620" y="1027430"/>
            <a:ext cx="116414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三本说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天地君亲师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天地是生命的本源，亲是家族的本源，君师是政教的本源。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）礼治本质：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政治制度：贵贱有别，长幼有序，各司其职，教人和平，建立秩序。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宗教仪式：祭天地山川，子孙祭祀祖先，教人恭敬，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报本反始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日常人事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：居丧、婚姻、宴会都有规矩，教人郑重，遵循风俗。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礼治主义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：儒家有拿礼来包罗万象的野心，他们认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为礼是王道的一部分，是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治乱的根本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礼乐崩坏，政治不成，王道不行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）礼乐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yu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：乐是礼的一部分，乐包括歌和舞，乐声的绵延和融合象征天地万物的“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流而不息，合同而化”，这便是乐本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三礼：《仪礼》《礼古经》《周礼》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。《周礼》则是一套理想的政治制度。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3120" y="1167130"/>
            <a:ext cx="10925810" cy="3811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及作用：“春秋”是古代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记事史书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的通称。据说是孔子作的，《春秋》是我国现存第一部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编年体史书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。孔子为年老不能行道而伤心，而且人君不信空话，发誓著《春秋》，从具体的事例中教人善恶，所以《春秋》以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劝惩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为目的。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春秋大义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明辨是非，分别善恶，提倡德义，从成败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见教训。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夸扬霸业，推尊周室，亲爱中国，排斥狄夷，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实现民族大一统。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春秋三传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：《公羊传》《榖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梁传》《左传》。《公羊传》《榖梁传》两家以解经为主，所以咬文嚼字得更利害些。《左传》以叙事为主，参考群籍，详述史事，自成一家言。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350" y="645160"/>
            <a:ext cx="356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第六</a:t>
            </a:r>
            <a:r>
              <a:rPr lang="en-US" altLang="zh-CN" sz="2800" b="1"/>
              <a:t>   </a:t>
            </a:r>
            <a:r>
              <a:rPr lang="zh-CN" altLang="en-US" sz="2800" b="1"/>
              <a:t>春秋三传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807845" y="3630295"/>
            <a:ext cx="1780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（行王道）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8105"/>
            <a:ext cx="12192000" cy="67798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65650" y="584200"/>
            <a:ext cx="2620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第七</a:t>
            </a:r>
            <a:r>
              <a:rPr lang="en-US" altLang="zh-CN" sz="2800" b="1">
                <a:sym typeface="+mn-ea"/>
              </a:rPr>
              <a:t>    </a:t>
            </a:r>
            <a:r>
              <a:rPr lang="zh-CN" altLang="en-US" sz="2800" b="1">
                <a:sym typeface="+mn-ea"/>
              </a:rPr>
              <a:t>四书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02895" y="1306195"/>
            <a:ext cx="11576685" cy="4607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《大学》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《中庸》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《孟子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五经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《诗》《书》《礼》《易》《春秋》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的集大成者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《大学》是垂世立教的大典，初学者读一部书。《论语》《孟子》是应机接物的微言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启发性和指导意义的精辟话语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。《中庸》是孔门心法。</a:t>
            </a:r>
            <a:r>
              <a:rPr lang="zh-CN" altLang="en-US" sz="28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《大学》是提纲，融贯《论语》《孟子》的旨趣，便能领会《中庸》的心法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：礼（礼节）、乐（音乐）、射（射箭）御（驾驭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书（书法）、数（数理）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八目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：格物、致知、诚意、正心、修身、齐家、治国、平天下。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165" y="1118870"/>
            <a:ext cx="1099375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纵横家：①背景：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周室内乱，列国争霸称王。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B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七雄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争存争强，战争更凶残。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C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新兴国君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好士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，招揽士人为己所用。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D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外交或许能免战祸或找帮手。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②代表和主张：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合纵派（联合南北）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苏秦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抗秦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-----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悬梁刺股</a:t>
            </a:r>
            <a:endParaRPr lang="zh-CN" altLang="en-US" sz="27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连横派（联合东西）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张仪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亲秦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-----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舌问妻拏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en-US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endParaRPr lang="en-US" altLang="en-US" sz="27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共性：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哪有游说人主不能得金玉锦绣，不能取卿相之尊的道理？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A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有智谋和辩才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B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所图皆为功名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C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无原则，投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主上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所好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D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须有广博的知识和微妙的机智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《战国策》：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西汉刘向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记载说辞的书。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特点：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文辞之胜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（铺陈的伟丽、叱咤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</a:t>
            </a:r>
            <a:r>
              <a:rPr lang="en-US" altLang="en-US" sz="2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ì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zh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的雄豪）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记事久远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（春秋到楚汉，共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年，重要的古史）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1715" y="558165"/>
            <a:ext cx="2740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第八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《战国策》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4200" y="1321435"/>
            <a:ext cx="1081913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（1）“正史”的源头 ——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《史记》《汉书》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最早的有系统的历史。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B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成了文学的古典。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）《史记》中国第一部纪传体通史。只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据事实录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，使善恶自见。《史记》体例：本纪、表、书、世家、列传。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（3）《汉书》：西汉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首创断代史。弘丽精整，“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述而不作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颇有别裁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）比较：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《史记》“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文直而事核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”，《汉书》“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文瞻而事详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”；《史记》微情妙旨，在文字蹊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ī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径之外；《汉书》却一览之余，情词俱尽。但所采者博，所择者精，却是一样；组织的弘大，描写的曲达，也同工异曲，二书并称良史。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00830" y="715010"/>
            <a:ext cx="2629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第九</a:t>
            </a:r>
            <a:r>
              <a:rPr lang="en-US" altLang="zh-CN" sz="2800" b="1"/>
              <a:t>   </a:t>
            </a:r>
            <a:r>
              <a:rPr lang="zh-CN" altLang="en-US" sz="2800" b="1"/>
              <a:t>史记汉书</a:t>
            </a:r>
            <a:endParaRPr lang="zh-CN" altLang="en-US" sz="28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5495" y="944880"/>
            <a:ext cx="1076706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）成因：①封建制度崩坏，自由平等盛行，思想解放。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士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族形成，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思以其道易天下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）诸子：【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儒家】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旧制度的辩护者，奉行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正名主义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，将学术民众化，主张有教无类，注重人格修养。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，性本善，圣王应为仁政。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荀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ú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，性本恶，但可改善学好。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墨家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】守旧主义者，有组织，有鲜明的主义。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墨翟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í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兼爱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非乐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，注重功利，反对贵族化的文化制度。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】反对文化制度，消极避世，主张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全生保真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，建立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为我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学说。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（李耳，楚人），遵循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律，无为而为。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（庄周，宋人）主张自由平等，顺其自然。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5145" y="290195"/>
            <a:ext cx="2439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第十</a:t>
            </a:r>
            <a:r>
              <a:rPr lang="en-US" altLang="zh-CN" sz="2800" b="1"/>
              <a:t>   </a:t>
            </a:r>
            <a:r>
              <a:rPr lang="zh-CN" altLang="en-US" sz="2800" b="1"/>
              <a:t>诸子</a:t>
            </a:r>
            <a:endParaRPr lang="zh-CN" altLang="en-US" sz="28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8430" y="611505"/>
            <a:ext cx="11662410" cy="5536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</a:rPr>
              <a:t>        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，出于讼师，是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辩者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邓析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，能巧取，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以是为非，以非为是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惠施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，世界各个体都有同有异，都是相对的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-----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合同异。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公孙龙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，概念可以独立分离的存在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-----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离坚白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，出于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法术之家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，变古。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韩非子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，集大成者，势、术、法都是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帝王之具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”,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缺一不可。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阴阳家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，出于方士，注意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天人之数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，以为天道人事互相影响。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56CA9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邹衍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z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ō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 y</a:t>
            </a: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，创为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五德始终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说，深刻影响儒家。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）思想一统：吕不韦合撰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zhu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《吕氏春秋》，想化整为零，集合众长。始皇焚书禁书，但时机未成熟。刘安编制《淮南子》，以道家为基调，想来统一思想。董仲舒提出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罢黜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百家，独尊儒术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，儒学统于一尊。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3120" y="1362710"/>
            <a:ext cx="1061529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）楚辞：屈原，是个缠绵悱恻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ě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 c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的忠臣，被张仪等人所诬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陷，两次放逐，终于汨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罗江。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主要作品：《离骚》《九章》，讽刺当世，感悟君主；受老庄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和齐气的影响，创出一个无限的理想世界。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>
                <a:latin typeface="Calibri" panose="020F0502020204030204" charset="0"/>
              </a:rPr>
              <a:t>                         </a:t>
            </a:r>
            <a:endParaRPr lang="en-US" altLang="zh-CN">
              <a:latin typeface="Calibri" panose="020F050202020403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30020" y="3348990"/>
            <a:ext cx="920686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屈原诸作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楚辞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体制    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弟子宋玉模拟创作《九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辩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   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东方朔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shu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走宋玉的路，汉时称这种体制为“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辞”           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向编据成为《楚辞》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《章句》《补注》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合为《楚辞》标准注本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2135" y="840740"/>
            <a:ext cx="3099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十</a:t>
            </a:r>
            <a:r>
              <a:rPr lang="en-US" altLang="zh-CN" sz="2800" b="1"/>
              <a:t> </a:t>
            </a:r>
            <a:r>
              <a:rPr lang="zh-CN" altLang="en-US" sz="2800" b="1"/>
              <a:t>一</a:t>
            </a:r>
            <a:r>
              <a:rPr lang="en-US" altLang="zh-CN" sz="2800" b="1"/>
              <a:t>    </a:t>
            </a:r>
            <a:r>
              <a:rPr lang="zh-CN" altLang="en-US" sz="2800" b="1"/>
              <a:t>辞赋第</a:t>
            </a:r>
            <a:endParaRPr lang="zh-CN" altLang="en-US" sz="28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1105" y="1054735"/>
            <a:ext cx="9438005" cy="481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）汉赋的演变：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荀子《赋篇》最早称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贾谊合二为一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司马相如散文化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班固、张衡、左思，进一步散文化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“俳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á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i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的赋（齐梁），排偶化严重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文体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的赋（北宋），全篇散行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律赋（唐宋），制体新巧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86935" y="614680"/>
            <a:ext cx="2346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zh-CN" altLang="en-US" sz="2800" b="1"/>
              <a:t>第十二</a:t>
            </a:r>
            <a:r>
              <a:rPr lang="en-US" altLang="zh-CN" sz="2800" b="1"/>
              <a:t>   </a:t>
            </a:r>
            <a:r>
              <a:rPr lang="zh-CN" altLang="en-US" sz="2800" b="1"/>
              <a:t>诗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527050" y="1513205"/>
            <a:ext cx="111956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演变：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五言诗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五言诗的源头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——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56CA9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乐府诗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最早的五言诗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——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56CA9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古诗十九首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真正奠定五言诗的基础的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——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阮籍的抒情五言诗。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玄言诗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陶渊明、谢灵运应时而出，山水诗散文化；齐武间，“宫体”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专咏艳情。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格律诗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成立了古近体的七言诗，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古体的五言诗也变了格调。这些都是划时代的。李白用来抒写自己的生活，杜甫用来抒写那个大时代，诗的领域扩大了，价值也增高了，给诗开辟了新世界。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宋诗的散文化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宋初开了新风气：欧阳修，梅尧臣起始，苏轼发展到极致，杨万里、范成大、陆游都是从苏轼的江西诗派变化出来的。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86410" y="998855"/>
            <a:ext cx="11054715" cy="5013960"/>
            <a:chOff x="300" y="2233"/>
            <a:chExt cx="17409" cy="7896"/>
          </a:xfrm>
        </p:grpSpPr>
        <p:grpSp>
          <p:nvGrpSpPr>
            <p:cNvPr id="8" name="组合 7"/>
            <p:cNvGrpSpPr/>
            <p:nvPr/>
          </p:nvGrpSpPr>
          <p:grpSpPr>
            <a:xfrm>
              <a:off x="300" y="7824"/>
              <a:ext cx="17229" cy="2305"/>
              <a:chOff x="459" y="7698"/>
              <a:chExt cx="17229" cy="230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54" y="8429"/>
                <a:ext cx="11535" cy="15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9" y="8429"/>
                <a:ext cx="11535" cy="15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54" y="7698"/>
                <a:ext cx="11535" cy="15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9" y="7698"/>
                <a:ext cx="11535" cy="1575"/>
              </a:xfrm>
              <a:prstGeom prst="rect">
                <a:avLst/>
              </a:prstGeom>
            </p:spPr>
          </p:pic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rcRect l="3391" t="18102" r="68521" b="14272"/>
            <a:stretch>
              <a:fillRect/>
            </a:stretch>
          </p:blipFill>
          <p:spPr>
            <a:xfrm>
              <a:off x="529" y="2233"/>
              <a:ext cx="4474" cy="632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523" y="3662"/>
              <a:ext cx="10186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/>
                <a:t>《</a:t>
              </a:r>
              <a:r>
                <a:rPr lang="zh-CN" altLang="en-US" sz="4400" b="1">
                  <a:solidFill>
                    <a:schemeClr val="accent1"/>
                  </a:solidFill>
                </a:rPr>
                <a:t>经典常谈</a:t>
              </a:r>
              <a:r>
                <a:rPr lang="zh-CN" altLang="en-US" sz="4400" b="1"/>
                <a:t>》</a:t>
              </a:r>
              <a:endParaRPr lang="zh-CN" altLang="en-US" sz="4400" b="1"/>
            </a:p>
            <a:p>
              <a:r>
                <a:rPr lang="en-US" altLang="zh-CN" sz="4400" b="1"/>
                <a:t>                      </a:t>
              </a:r>
              <a:r>
                <a:rPr lang="zh-CN" altLang="en-US" sz="2800" b="1"/>
                <a:t>朱自清 著</a:t>
              </a:r>
              <a:endParaRPr lang="zh-CN" altLang="en-US" sz="2800" b="1"/>
            </a:p>
          </p:txBody>
        </p:sp>
      </p:grpSp>
    </p:spTree>
    <p:custDataLst>
      <p:tags r:id="rId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00" y="750570"/>
            <a:ext cx="11370310" cy="5970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商代最早的文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-----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卜辞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春秋列国外交言语，称为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辞令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战国，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游说辞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铺张局势，重辩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孔子开讲学风气，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雅言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成凝定的文体，言文分离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《左传》记事，《史记》写人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汉武帝，盛行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辞赋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，对偶工丽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《文选》第一次提出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”: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用典故、有对偶、谐声调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新文体出现：佛典的翻译和群经的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义注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陈子昂提倡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改革文体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韩愈、柳宗元发起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古文运动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宋代，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话本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（白话小说的祖宗）出现，还分为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章回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，体现出一大进步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明朝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八股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盛行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清朝桐城派声名大振，梁启超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新文体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登峰造极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民国胡适之提倡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白话文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五四</a:t>
            </a: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运动后，白话文畅行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40405" y="29019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第十三</a:t>
            </a:r>
            <a:r>
              <a:rPr lang="en-US" altLang="zh-CN" sz="2400" b="1"/>
              <a:t>    </a:t>
            </a:r>
            <a:r>
              <a:rPr lang="zh-CN" altLang="en-US" sz="2400" b="1"/>
              <a:t>文</a:t>
            </a:r>
            <a:endParaRPr lang="zh-CN" altLang="en-US" sz="2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27935" y="292100"/>
            <a:ext cx="8275320" cy="70675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/>
              <a:t>   </a:t>
            </a:r>
            <a:r>
              <a:rPr lang="zh-CN" altLang="en-US" sz="3200" b="1"/>
              <a:t>学习任务</a:t>
            </a:r>
            <a:r>
              <a:rPr lang="zh-CN" sz="3200" b="1"/>
              <a:t>二</a:t>
            </a:r>
            <a:r>
              <a:rPr lang="en-US" altLang="zh-CN" sz="3200" b="1"/>
              <a:t>  </a:t>
            </a:r>
            <a:r>
              <a:rPr lang="zh-CN" altLang="en-US" sz="3200" b="1"/>
              <a:t>感受《经典常谈》的艺术特色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1090295" y="2188845"/>
            <a:ext cx="100495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/>
              <a:t>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文字相传是皇帝的史官叫仓颉的造的。这仓颉据说有四只眼睛，他看见了地上的兽蹄儿、鸟爪儿印着的痕迹，灵感涌上心头，便造起文字来。文字的作用太伟大了，太奇妙了，造字真是一件神圣的工作。但是文字可以增进人的能力，也可以增进人的巧诈。仓颉泄露了天机，却将人教坏了。所以他造字的时候，“天雨粟，鬼夜哭”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2690" y="4865370"/>
            <a:ext cx="1005014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/>
              <a:t>     </a:t>
            </a:r>
            <a:r>
              <a:rPr lang="en-US" altLang="zh-CN" sz="2800" b="1"/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虽然是一本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散文学术集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不“板着脸说话”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不平铺直叙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，而是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提纲挈领，语言流利畅达，娓娓道来，常有引人入胜处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，不觉仰首伸眉，困倦顿消。能够让人饶有兴味地了解一个时代、一个群体或一类作品的风貌。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0295" y="1170305"/>
            <a:ext cx="9892030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、朱自清先生这本书是对这些经典的介绍，这本书读起来怎样呢？我们先来看一段话，读了之后，你有什么感觉？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54692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6140" y="1061085"/>
            <a:ext cx="102704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“他们的说辞却不像春秋的辞命那样从容宛转了。他们铺张局势，滔滔不绝，真像背书似的；他们的话，像天花乱坠，有时夸饰，有时诡曲，不问是非，只图激动人主的心。”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——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《文第十三》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3910" y="3038475"/>
            <a:ext cx="105797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/>
              <a:t>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当代历史学家、知名学者吴小如说：“先生一向在发扬、介绍、修正、推进我国传统文化上做功夫，虽说一点一滴、一瓶一钵，却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朴实无夸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极其切实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。再加上一副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冲淡夷旷的笔墨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，往往能把顶笨重的事实或最繁复的理论，处分得异常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轻盈生动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，使人读了先生的文章，不惟忘倦，且可不费力地心领神会。这本《经典常谈》就是我这话一个确切的明证。”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6435" y="1849120"/>
            <a:ext cx="7828280" cy="4503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/>
              <a:t>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内容简洁精辟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不故作高深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第二，不仅有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高度和深度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，更有大众所能接受的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第三，这是一本写给中学生看的书所以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普及性和通俗性强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语言流利畅达，娓娓道来，常有引人入胜之处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——这实在是一本适合我们中学生阅读的好书。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6435" y="610870"/>
            <a:ext cx="1089850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、现在我们回顾总结一下，你认为《经典常谈》这本书有哪些值得一看的理由？总结归纳得出艺术特色。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954770" y="1849120"/>
            <a:ext cx="2753995" cy="45612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3750" y="292100"/>
            <a:ext cx="8975725" cy="70675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/>
              <a:t> </a:t>
            </a:r>
            <a:r>
              <a:rPr lang="zh-CN" altLang="en-US" sz="3200" b="1"/>
              <a:t>学习任务三</a:t>
            </a:r>
            <a:r>
              <a:rPr lang="en-US" altLang="zh-CN" sz="3200" b="1"/>
              <a:t>   </a:t>
            </a:r>
            <a:r>
              <a:rPr lang="zh-CN" altLang="en-US" sz="3200" b="1"/>
              <a:t>设置互动小活动，掌握阅读方法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1130935" y="1219835"/>
            <a:ext cx="990790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活动1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接下来我们尝试更进一步了解里面的内容，测验一下你是否会运用所学的知识。下面的内容和哪一本书有关？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19060" y="5433060"/>
            <a:ext cx="3406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《说文解字》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0935" y="2456180"/>
            <a:ext cx="9994265" cy="28594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>
                <a:latin typeface="汉仪中隶书简" panose="02010600000101010101" charset="-122"/>
                <a:ea typeface="汉仪中隶书简" panose="02010600000101010101" charset="-122"/>
                <a:cs typeface="汉仪中隶书简" panose="02010600000101010101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秦以前：战国末期，由于文字统一的需要，进而出现了仓颉造字的传说；秦以后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始皇时，文字统一为小篆，又形成隶书；汉末时，隶书由圆变为扁方，称作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；魏晋之际，隶书变为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；晋至唐朝，又称为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隶书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八分书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”;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晋代正书简化形成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，晋代也称为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楷书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宋代又改称为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真书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n>
                <a:solidFill>
                  <a:schemeClr val="tx1"/>
                </a:solidFill>
              </a:ln>
              <a:latin typeface="汉仪中隶书简" panose="02010600000101010101" charset="-122"/>
              <a:ea typeface="汉仪中隶书简" panose="02010600000101010101" charset="-122"/>
              <a:cs typeface="汉仪中隶书简" panose="0201060000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n>
                <a:solidFill>
                  <a:schemeClr val="tx1"/>
                </a:solidFill>
              </a:ln>
              <a:latin typeface="汉仪中隶书简" panose="02010600000101010101" charset="-122"/>
              <a:ea typeface="汉仪中隶书简" panose="02010600000101010101" charset="-122"/>
              <a:cs typeface="汉仪中隶书简" panose="0201060000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57630" y="1225550"/>
            <a:ext cx="9490075" cy="3435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>
                <a:latin typeface="汉仪中隶书简" panose="02010600000101010101" charset="-122"/>
                <a:ea typeface="汉仪中隶书简" panose="02010600000101010101" charset="-122"/>
                <a:cs typeface="汉仪中隶书简" panose="02010600000101010101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早年漫游各地，了解风俗，采集传闻。以“究天人之际，通古今之变，成一家之言”的史识创作了中国第一部纪传体通史，汉人称为《太史公书》，体例有五:十二本纪，记帝王政迹，是编年的:十表，以分年略记世代为主;八书，记典章制度的沿革;三十世家，记侯国世代存亡;七十列传，类记各方面人物。</a:t>
            </a:r>
            <a:endParaRPr lang="zh-CN" altLang="en-US" sz="2400">
              <a:ln>
                <a:solidFill>
                  <a:schemeClr val="tx1"/>
                </a:solidFill>
              </a:ln>
              <a:latin typeface="汉仪中隶书简" panose="02010600000101010101" charset="-122"/>
              <a:ea typeface="汉仪中隶书简" panose="02010600000101010101" charset="-122"/>
              <a:cs typeface="汉仪中隶书简" panose="0201060000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n>
                <a:solidFill>
                  <a:schemeClr val="tx1"/>
                </a:solidFill>
              </a:ln>
              <a:latin typeface="汉仪中隶书简" panose="02010600000101010101" charset="-122"/>
              <a:ea typeface="汉仪中隶书简" panose="02010600000101010101" charset="-122"/>
              <a:cs typeface="汉仪中隶书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71155" y="4918075"/>
            <a:ext cx="2515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《史记》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5810" y="873760"/>
            <a:ext cx="10677525" cy="1076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活动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请你结合《经典常谈》中对下列古籍的阐述，挑选一本古籍进行深入阅读，并说明选择的原因。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4150" y="1979295"/>
            <a:ext cx="7489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《尚书》《诗经》《战国策》《汉书》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622935" y="2592070"/>
            <a:ext cx="1081976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/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我选《诗经》。《经典常谈》中介绍了《诗经》的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来源、构成与特色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，经过之前的学习，我们知道《诗经》是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中国第一部诗歌总集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，是国人诗歌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启蒙，因此深入阅读《诗经》，不仅可以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了解先秦人们的生活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，从中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感悟人生的道理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，还可以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欣赏其语言美，学习赋、比、兴的表现手法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4535" y="868045"/>
            <a:ext cx="10766425" cy="1076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请你仿照示例，为《经典常谈》设计一版腰封（可单纯使用文字，也可以图文结合），并简述理由。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8520" y="2156460"/>
            <a:ext cx="10321925" cy="127254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【知识链接】新书出炉，图书的腰部包着的“印有图书推介性或宣传性图文”的纸带，就是“腰封”。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275" y="3641090"/>
            <a:ext cx="10608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点拨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3200"/>
              <a:t>设计的腰封内容+内容两部分介绍+这样设计的理由。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6610" y="1121410"/>
            <a:ext cx="10559415" cy="42252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/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为《艾青诗选》设计的腰封包含文字和图片两部分。文字部分有三句话：“向往光明与希望的伟大诗人”、“最伟大的歌手”开创的“艾青时代”、“一位诗人对艺术孜孜不倦的追求和热爱”。这三句话精辟地提炼了诗歌中的重要意象，高度评价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作者的地位和诗歌的价值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。图片部分是诗人艾青的照片。这样的设计，图文并茂，可以使读者对诗人及其诗歌风格有更直观的了解。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745" y="137160"/>
            <a:ext cx="11417935" cy="891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假如你刚读完《经典常谈》一书，请你结合本书的内容，说说中学生阅读中国古代经典的意义。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745" y="1115695"/>
            <a:ext cx="1109408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提示：结合下面表格中的内容，用自己的话组织起来，分三个层次（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内容、思想、影响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）表达</a:t>
            </a:r>
            <a:r>
              <a:rPr lang="zh-CN" altLang="en-US" sz="2600"/>
              <a:t>。</a:t>
            </a:r>
            <a:endParaRPr lang="zh-CN" altLang="en-US" sz="260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72745" y="2007235"/>
          <a:ext cx="11683365" cy="4873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185"/>
                <a:gridCol w="3041015"/>
                <a:gridCol w="6400165"/>
              </a:tblGrid>
              <a:tr h="447675">
                <a:tc>
                  <a:txBody>
                    <a:bodyPr/>
                    <a:p>
                      <a:pPr indent="0" algn="ctr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意义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/>
                        <a:t>           </a:t>
                      </a:r>
                      <a:r>
                        <a:rPr lang="zh-CN" altLang="en-US" sz="2600"/>
                        <a:t>说明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/>
                        <a:t>                               </a:t>
                      </a:r>
                      <a:r>
                        <a:rPr lang="zh-CN" altLang="en-US" sz="2600"/>
                        <a:t>举例</a:t>
                      </a:r>
                      <a:endParaRPr lang="zh-CN" altLang="en-US" sz="2600"/>
                    </a:p>
                  </a:txBody>
                  <a:tcPr/>
                </a:tc>
              </a:tr>
              <a:tr h="803910"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学习语文知识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古代典籍包含了数千年的知识汇总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比如可以从《说文解字》中可知造字经过、了解汉字的造字法和每个字的造字本义。</a:t>
                      </a:r>
                      <a:endParaRPr lang="zh-CN" altLang="en-US" sz="2600"/>
                    </a:p>
                  </a:txBody>
                  <a:tcPr/>
                </a:tc>
              </a:tr>
              <a:tr h="1160145"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了解古代社会状况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古代典籍记载着我国文明的发展轨迹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比如可以从《战国策》中了解战国时期盛行策士游说这一历史事实，可以走近千年文明，了解我国古代社会。</a:t>
                      </a:r>
                      <a:endParaRPr lang="zh-CN" altLang="en-US" sz="2600"/>
                    </a:p>
                  </a:txBody>
                  <a:tcPr/>
                </a:tc>
              </a:tr>
              <a:tr h="1160145"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充实精神内涵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古代典籍中记载了先贤的言论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比如读《史记》《汉书》,我们可以通过古人的故事，感受古人的精神品质，丰富自己的精神世界。</a:t>
                      </a:r>
                      <a:endParaRPr lang="zh-CN" altLang="en-US" sz="2600"/>
                    </a:p>
                  </a:txBody>
                  <a:tcPr/>
                </a:tc>
              </a:tr>
              <a:tr h="1301750"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提升个人修养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古代典籍中传承着先贤的智慧</a:t>
                      </a:r>
                      <a:endParaRPr lang="zh-CN" altLang="en-US" sz="26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/>
                        <a:t>比如儒家经典从学习、交往、做人、心志等多方面进行阐述，我们可以汲取营养，用先人美德指导自身修养。</a:t>
                      </a:r>
                      <a:endParaRPr lang="zh-CN" altLang="en-US" sz="260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3185" y="762000"/>
            <a:ext cx="12192000" cy="609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35" y="1295400"/>
            <a:ext cx="6010275" cy="426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30390" y="1778000"/>
            <a:ext cx="50298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/>
              <a:t>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学校要开展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读万卷书，行万里路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的读书活动，计划布置五个展厅，请你为其中的一个展厅或某个展厅的一个展区，写解说词。展厅主要内容依据朱自清先生写给中学生的书——《经典常谈》来进行布置。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0215" y="1169670"/>
            <a:ext cx="2750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zh-CN" altLang="en-US" sz="3200" b="1"/>
              <a:t>活动介绍</a:t>
            </a:r>
            <a:endParaRPr lang="zh-CN" altLang="en-US" sz="3200" b="1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01420" y="1630680"/>
            <a:ext cx="10043795" cy="3046095"/>
          </a:xfrm>
          <a:prstGeom prst="rect">
            <a:avLst/>
          </a:prstGeom>
          <a:noFill/>
          <a:ln w="12700" cmpd="sng">
            <a:noFill/>
            <a:prstDash val="sysDot"/>
          </a:ln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读经典可以学习语文知识。古代典籍包含了数千年的知识汇总，比如可以从《说文解字》中可知造字经过、了解汉字的造字法和每个字的造字本义，通过《诗经》可知运用了多种写作手法，体现诗歌艺术之美。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" y="381000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08250" y="323215"/>
            <a:ext cx="7729855" cy="70675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/>
              <a:t>           </a:t>
            </a:r>
            <a:r>
              <a:rPr lang="zh-CN" altLang="en-US" sz="3200" b="1"/>
              <a:t>学习任务四</a:t>
            </a:r>
            <a:r>
              <a:rPr lang="en-US" altLang="zh-CN" sz="3200" b="1"/>
              <a:t>   </a:t>
            </a:r>
            <a:r>
              <a:rPr lang="zh-CN" altLang="en-US" sz="3200" b="1"/>
              <a:t>制作图文并茂的解说词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726440" y="1160780"/>
            <a:ext cx="10386695" cy="1383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：结合《经典常谈》这本书，为中华文化经典馆的一个展厅（即一类经典）或展厅一个展区（即一本书）结合这节课内容，以手抄报的形式，图文并茂，写一篇解说词，吸引更多的人前来。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6440" y="2675255"/>
            <a:ext cx="10800715" cy="396938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800"/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著名学者、文学家朱自清这本《经典常谈》，介绍讲解中国传统文化的基本知识，是学习传统文化典籍（也叫国学）的入门书，打基础书，又是极有学术分量的书。书中随处可见是那一时代学者共有的严谨的治学方法，并不时闪现真知灼见。他的文化观、历史观，不拘守一家之说，新旧兼容，通达平和，足以给后学者有益的启示。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——当代古典文学研究家、编审钱伯城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“书富如入海，百货皆有，人之精力，不能兼收尽取，每次作一意求之。”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——苏轼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文"/>
          <p:cNvSpPr txBox="1"/>
          <p:nvPr>
            <p:custDataLst>
              <p:tags r:id="rId1"/>
            </p:custDataLst>
          </p:nvPr>
        </p:nvSpPr>
        <p:spPr>
          <a:xfrm flipH="1">
            <a:off x="837565" y="1437005"/>
            <a:ext cx="6713220" cy="33731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00000"/>
              </a:lnSpc>
              <a:spcAft>
                <a:spcPts val="1000"/>
              </a:spcAft>
              <a:buClrTx/>
              <a:buSzTx/>
              <a:buFont typeface="Wingdings" panose="05000000000000000000" charset="0"/>
              <a:buNone/>
            </a:pPr>
            <a:r>
              <a:rPr lang="en-US" altLang="zh-CN" sz="2800" b="1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朱自清先生的《经典常谈》从普及中华民族优秀传统文化出发,对《说文解字》、《周易》、《尚书》、《诗经》、《春秋》、《论语》、《大学》、《中庸》、《孟子》等十多种中华文化经典和诸子百家思想,以及诗、文、赋等文学体裁进行了深入浅出的介绍和分析,为广大青少年解读中华文化经典开启门径。</a:t>
            </a:r>
            <a:endParaRPr lang="zh-CN" altLang="en-US" sz="2800" b="1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5014595"/>
            <a:ext cx="12192000" cy="1300480"/>
          </a:xfrm>
          <a:prstGeom prst="rect">
            <a:avLst/>
          </a:prstGeom>
          <a:solidFill>
            <a:schemeClr val="accent1">
              <a:alpha val="17000"/>
            </a:schemeClr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/>
            <a:endParaRPr lang="en-US" sz="2800" b="1" dirty="0">
              <a:solidFill>
                <a:srgbClr val="FFFFFF"/>
              </a:solidFill>
            </a:endParaRPr>
          </a:p>
        </p:txBody>
      </p:sp>
      <p:pic>
        <p:nvPicPr>
          <p:cNvPr id="8" name="图片 7" descr="42ae7288749c47689aae096de250d25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898" r="898"/>
          <a:stretch>
            <a:fillRect/>
          </a:stretch>
        </p:blipFill>
        <p:spPr>
          <a:xfrm>
            <a:off x="8053070" y="1437005"/>
            <a:ext cx="3027045" cy="4376420"/>
          </a:xfrm>
          <a:prstGeom prst="roundRect">
            <a:avLst>
              <a:gd name="adj" fmla="val 9413"/>
            </a:avLst>
          </a:prstGeom>
          <a:solidFill>
            <a:schemeClr val="accent1">
              <a:alpha val="84000"/>
            </a:schemeClr>
          </a:solidFill>
          <a:ln>
            <a:solidFill>
              <a:srgbClr val="666666">
                <a:alpha val="20000"/>
              </a:srgbClr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754380" y="4300855"/>
            <a:ext cx="2157095" cy="1250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>
            <a:off x="1804670" y="945198"/>
            <a:ext cx="8893175" cy="4967605"/>
          </a:xfrm>
          <a:custGeom>
            <a:avLst/>
            <a:gdLst>
              <a:gd name="connsiteX0" fmla="*/ 5 w 14004"/>
              <a:gd name="connsiteY0" fmla="*/ 1622 h 7822"/>
              <a:gd name="connsiteX1" fmla="*/ 0 w 14004"/>
              <a:gd name="connsiteY1" fmla="*/ 0 h 7822"/>
              <a:gd name="connsiteX2" fmla="*/ 14004 w 14004"/>
              <a:gd name="connsiteY2" fmla="*/ 0 h 7822"/>
              <a:gd name="connsiteX3" fmla="*/ 14004 w 14004"/>
              <a:gd name="connsiteY3" fmla="*/ 7822 h 7822"/>
              <a:gd name="connsiteX4" fmla="*/ 0 w 14004"/>
              <a:gd name="connsiteY4" fmla="*/ 7822 h 7822"/>
              <a:gd name="connsiteX5" fmla="*/ 5 w 14004"/>
              <a:gd name="connsiteY5" fmla="*/ 6212 h 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" h="7822">
                <a:moveTo>
                  <a:pt x="5" y="1622"/>
                </a:moveTo>
                <a:lnTo>
                  <a:pt x="0" y="0"/>
                </a:lnTo>
                <a:lnTo>
                  <a:pt x="14004" y="0"/>
                </a:lnTo>
                <a:lnTo>
                  <a:pt x="14004" y="7822"/>
                </a:lnTo>
                <a:lnTo>
                  <a:pt x="0" y="7822"/>
                </a:lnTo>
                <a:lnTo>
                  <a:pt x="5" y="6212"/>
                </a:lnTo>
              </a:path>
            </a:pathLst>
          </a:custGeom>
          <a:noFill/>
          <a:ln w="19050">
            <a:solidFill>
              <a:schemeClr val="accent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0" anchor="ctr"/>
          <a:lstStyle/>
          <a:p>
            <a:pPr indent="0" algn="just" fontAlgn="auto">
              <a:lnSpc>
                <a:spcPct val="15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715385" y="1221740"/>
            <a:ext cx="6875780" cy="4405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作者将中国文化中的精髓按“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经史子集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的顺序整理成册,仿佛列了一个中华文化的清单,而作者对这本书的度的把握也非常耐人寻味，吸引兴趣。比如《史记》,作者不拿那些流传千古的列传本纪说事,却讲太史公一生如何坎坷,如何发愤,如何终成一家之言,在《史记》的大身影下画出司马迁的小身影，让读者从不一样的角度感受“史家之绝唱，无韵之离骚"的风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755015" y="1324610"/>
            <a:ext cx="2785110" cy="43027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32865" y="845820"/>
            <a:ext cx="9607550" cy="386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令人印象最深刻的是《诸子第十》。动乱的春秋，人们纷纷提出自己的治国、处世之道，一时间，家兴起，第一个便是孔子。他大招学生不问身家，将学术民众化；他博学多识，注重修养；他重礼轻利，言传身教。就像子贡所言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夫子温、良、恭、俭、让以得之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，获得众人的认同与赞赏，甚至引来君王向其求教。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0" name="图片 159" descr="E:/设计图片素材/7898059_.jpg7898059_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 l="17140" t="-3" r="17140" b="-3"/>
          <a:stretch>
            <a:fillRect/>
          </a:stretch>
        </p:blipFill>
        <p:spPr>
          <a:xfrm>
            <a:off x="6096317" y="3882708"/>
            <a:ext cx="2796099" cy="279609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117" h="6117">
                <a:moveTo>
                  <a:pt x="3059" y="0"/>
                </a:moveTo>
                <a:cubicBezTo>
                  <a:pt x="3828" y="0"/>
                  <a:pt x="4497" y="429"/>
                  <a:pt x="4840" y="1061"/>
                </a:cubicBezTo>
                <a:lnTo>
                  <a:pt x="4911" y="1206"/>
                </a:lnTo>
                <a:lnTo>
                  <a:pt x="5056" y="1277"/>
                </a:lnTo>
                <a:cubicBezTo>
                  <a:pt x="5688" y="1620"/>
                  <a:pt x="6117" y="2289"/>
                  <a:pt x="6117" y="3059"/>
                </a:cubicBezTo>
                <a:cubicBezTo>
                  <a:pt x="6117" y="3828"/>
                  <a:pt x="5688" y="4497"/>
                  <a:pt x="5056" y="4840"/>
                </a:cubicBezTo>
                <a:lnTo>
                  <a:pt x="4911" y="4911"/>
                </a:lnTo>
                <a:lnTo>
                  <a:pt x="4840" y="5056"/>
                </a:lnTo>
                <a:cubicBezTo>
                  <a:pt x="4497" y="5688"/>
                  <a:pt x="3828" y="6117"/>
                  <a:pt x="3059" y="6117"/>
                </a:cubicBezTo>
                <a:cubicBezTo>
                  <a:pt x="2289" y="6117"/>
                  <a:pt x="1620" y="5688"/>
                  <a:pt x="1277" y="5056"/>
                </a:cubicBezTo>
                <a:lnTo>
                  <a:pt x="1206" y="4911"/>
                </a:lnTo>
                <a:lnTo>
                  <a:pt x="1061" y="4840"/>
                </a:lnTo>
                <a:cubicBezTo>
                  <a:pt x="429" y="4497"/>
                  <a:pt x="0" y="3828"/>
                  <a:pt x="0" y="3059"/>
                </a:cubicBezTo>
                <a:cubicBezTo>
                  <a:pt x="0" y="2289"/>
                  <a:pt x="429" y="1620"/>
                  <a:pt x="1061" y="1277"/>
                </a:cubicBezTo>
                <a:lnTo>
                  <a:pt x="1206" y="1206"/>
                </a:lnTo>
                <a:lnTo>
                  <a:pt x="1277" y="1061"/>
                </a:lnTo>
                <a:cubicBezTo>
                  <a:pt x="1620" y="429"/>
                  <a:pt x="2289" y="0"/>
                  <a:pt x="3059" y="0"/>
                </a:cubicBezTo>
                <a:close/>
              </a:path>
            </a:pathLst>
          </a:custGeom>
          <a:solidFill>
            <a:schemeClr val="accent3"/>
          </a:solidFill>
          <a:ln w="104775" cap="flat" cmpd="thickThin" algn="ctr">
            <a:solidFill>
              <a:srgbClr val="F7CF97"/>
            </a:solidFill>
            <a:prstDash val="solid"/>
            <a:miter lim="800000"/>
            <a:headEnd/>
            <a:tailEnd/>
          </a:ln>
          <a:effectLst/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>
            <p:custDataLst>
              <p:tags r:id="rId1"/>
            </p:custDataLst>
          </p:nvPr>
        </p:nvSpPr>
        <p:spPr>
          <a:xfrm>
            <a:off x="854710" y="5456555"/>
            <a:ext cx="582295" cy="755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>
                  <a:alpha val="4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38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>
            <p:custDataLst>
              <p:tags r:id="rId2"/>
            </p:custDataLst>
          </p:nvPr>
        </p:nvSpPr>
        <p:spPr>
          <a:xfrm>
            <a:off x="1532255" y="5456555"/>
            <a:ext cx="180000" cy="755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>
                  <a:alpha val="4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38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5" name="图片 14" descr="bord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29960" y="1823085"/>
            <a:ext cx="5823585" cy="3784600"/>
          </a:xfrm>
          <a:prstGeom prst="rect">
            <a:avLst/>
          </a:prstGeom>
        </p:spPr>
      </p:pic>
      <p:pic>
        <p:nvPicPr>
          <p:cNvPr id="16" name="图片 15" descr="F:/素材图片2/xiezuo20241118-111810.pngxiezuo20241118-1118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9413" b="19413"/>
          <a:stretch>
            <a:fillRect/>
          </a:stretch>
        </p:blipFill>
        <p:spPr>
          <a:xfrm>
            <a:off x="6617335" y="1986915"/>
            <a:ext cx="4546600" cy="3293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775" h="7200">
                <a:moveTo>
                  <a:pt x="0" y="0"/>
                </a:moveTo>
                <a:lnTo>
                  <a:pt x="11775" y="0"/>
                </a:lnTo>
                <a:lnTo>
                  <a:pt x="11775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">
            <a:solidFill>
              <a:schemeClr val="accent1">
                <a:alpha val="20000"/>
              </a:schemeClr>
            </a:solidFill>
          </a:ln>
        </p:spPr>
      </p:pic>
      <p:sp>
        <p:nvSpPr>
          <p:cNvPr id="110" name="文本框 109"/>
          <p:cNvSpPr txBox="1"/>
          <p:nvPr>
            <p:custDataLst>
              <p:tags r:id="rId7"/>
            </p:custDataLst>
          </p:nvPr>
        </p:nvSpPr>
        <p:spPr>
          <a:xfrm>
            <a:off x="854710" y="1042670"/>
            <a:ext cx="5241925" cy="37312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      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经典常谈》是一部有趣、丰满的书,它讲历史,讲古人,讲文化,它是不啰嗦也不说教,只是放着一些经典的书籍,我从中感受到国学经典流传下来的不仅是博大精深的思想智慧，还有中华传统文化中的精华，它陶冶人的情操，提升人的修养，让人们在历史中感受文化的魅力和精神。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477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24355" y="826770"/>
            <a:ext cx="7956550" cy="81470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noAutofit/>
          </a:bodyPr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/>
              <a:t>        </a:t>
            </a:r>
            <a:r>
              <a:rPr lang="zh-CN" altLang="en-US" sz="3600" b="1"/>
              <a:t>学习任务一</a:t>
            </a:r>
            <a:r>
              <a:rPr lang="en-US" altLang="zh-CN" sz="3600" b="1"/>
              <a:t>   </a:t>
            </a:r>
            <a:r>
              <a:rPr lang="zh-CN" altLang="en-US" sz="3600" b="1"/>
              <a:t>了解作者和主要内容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1294765" y="1929765"/>
            <a:ext cx="10179050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   </a:t>
            </a:r>
            <a:r>
              <a:rPr lang="en-US" altLang="zh-CN" sz="2800" b="1">
                <a:solidFill>
                  <a:schemeClr val="accent1"/>
                </a:solidFill>
              </a:rPr>
              <a:t> </a:t>
            </a:r>
            <a:r>
              <a:rPr lang="zh-CN" altLang="en-US" sz="4000" b="1">
                <a:solidFill>
                  <a:srgbClr val="7030A0"/>
                </a:solidFill>
              </a:rPr>
              <a:t>朱自清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，原名自华，号秋实，后改名自清，字佩弦。现代散文家、诗人、学者、民主战士。其散文素朴缜密、清隽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j</a:t>
            </a:r>
            <a:r>
              <a:rPr lang="en-US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ù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沉郁，以语言洗炼，文笔清丽著称，极富有真情实感，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《背影》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《荷塘月色》是脍炙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ku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à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i zh</a:t>
            </a:r>
            <a:r>
              <a:rPr lang="en-US" altLang="en-US" sz="3200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人口的名篇。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28825" y="439420"/>
            <a:ext cx="800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</a:rPr>
              <a:t>体例</a:t>
            </a:r>
            <a:r>
              <a:rPr lang="zh-CN" altLang="en-US"/>
              <a:t>：</a:t>
            </a:r>
            <a:r>
              <a:rPr lang="zh-CN" altLang="en-US" sz="2400"/>
              <a:t>按照“</a:t>
            </a:r>
            <a:r>
              <a:rPr lang="zh-CN" altLang="en-US" sz="2400" b="1">
                <a:solidFill>
                  <a:srgbClr val="FF0000"/>
                </a:solidFill>
              </a:rPr>
              <a:t>经——史——子——集</a:t>
            </a:r>
            <a:r>
              <a:rPr lang="zh-CN" altLang="en-US" sz="2400"/>
              <a:t>”的顺序进行介绍的。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625600" y="1135380"/>
            <a:ext cx="2660015" cy="5609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《</a:t>
            </a:r>
            <a:r>
              <a:rPr lang="zh-CN" altLang="en-US" sz="2400" b="1"/>
              <a:t>说文解字》第一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《周易》第二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《尚书》第三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《诗经》第四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三礼第五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春秋三传第六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四书第七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《战国策》第八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《史》《汉》第九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诸子第十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辞赋第十 一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诗第十二</a:t>
            </a:r>
            <a:endParaRPr lang="zh-CN" altLang="en-US" sz="2400" b="1"/>
          </a:p>
          <a:p>
            <a:pPr indent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文第十三</a:t>
            </a:r>
            <a:endParaRPr lang="zh-CN" altLang="en-US" sz="2400" b="1"/>
          </a:p>
        </p:txBody>
      </p:sp>
      <p:sp>
        <p:nvSpPr>
          <p:cNvPr id="6" name="右大括号 5"/>
          <p:cNvSpPr/>
          <p:nvPr/>
        </p:nvSpPr>
        <p:spPr>
          <a:xfrm>
            <a:off x="4438650" y="1723390"/>
            <a:ext cx="86360" cy="2301875"/>
          </a:xfrm>
          <a:prstGeom prst="rightBrace">
            <a:avLst>
              <a:gd name="adj1" fmla="val 0"/>
              <a:gd name="adj2" fmla="val 50000"/>
            </a:avLst>
          </a:prstGeom>
          <a:ln w="19050" cmpd="sng">
            <a:solidFill>
              <a:schemeClr val="accent5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大括号 6"/>
          <p:cNvSpPr/>
          <p:nvPr/>
        </p:nvSpPr>
        <p:spPr>
          <a:xfrm>
            <a:off x="4418330" y="4231005"/>
            <a:ext cx="76200" cy="715010"/>
          </a:xfrm>
          <a:prstGeom prst="rightBrace">
            <a:avLst/>
          </a:prstGeom>
          <a:ln w="19050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>
            <a:off x="4370705" y="5562600"/>
            <a:ext cx="154305" cy="1058545"/>
          </a:xfrm>
          <a:prstGeom prst="rightBrace">
            <a:avLst/>
          </a:prstGeom>
          <a:ln w="19050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27245" y="1135380"/>
            <a:ext cx="2528570" cy="5205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文字</a:t>
            </a:r>
            <a:endParaRPr lang="zh-CN" altLang="en-US" sz="2400" b="1"/>
          </a:p>
          <a:p>
            <a:endParaRPr lang="zh-CN" altLang="en-US" sz="2400" b="1"/>
          </a:p>
          <a:p>
            <a:endParaRPr lang="zh-CN" altLang="en-US" sz="2400" b="1"/>
          </a:p>
          <a:p>
            <a:endParaRPr lang="zh-CN" altLang="en-US" sz="2400" b="1"/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经：儒家经典</a:t>
            </a:r>
            <a:endParaRPr lang="zh-CN" altLang="en-US" sz="2400" b="1"/>
          </a:p>
          <a:p>
            <a:endParaRPr lang="zh-CN" altLang="en-US" sz="2400" b="1"/>
          </a:p>
          <a:p>
            <a:endParaRPr lang="zh-CN" altLang="en-US" sz="2400" b="1"/>
          </a:p>
          <a:p>
            <a:endParaRPr lang="zh-CN" altLang="en-US" sz="2400" b="1"/>
          </a:p>
          <a:p>
            <a:pPr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</a:rPr>
              <a:t>史：历史典籍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>
                <a:solidFill>
                  <a:srgbClr val="FF0000"/>
                </a:solidFill>
              </a:rPr>
              <a:t>子：诸子著作</a:t>
            </a:r>
            <a:endParaRPr lang="zh-CN" altLang="en-US" sz="2400" b="1"/>
          </a:p>
          <a:p>
            <a:endParaRPr lang="zh-CN" altLang="en-US" sz="2400" b="1"/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集：诗词歌赋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69175" y="2948940"/>
            <a:ext cx="3496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1" u="sng">
                <a:solidFill>
                  <a:srgbClr val="3C31CD"/>
                </a:solidFill>
                <a:sym typeface="+mn-ea"/>
              </a:rPr>
              <a:t>系统地介绍了中国古代文学的发展与历史脉络</a:t>
            </a:r>
            <a:endParaRPr lang="zh-CN" altLang="en-US" sz="2400" b="1" u="sng">
              <a:solidFill>
                <a:srgbClr val="3C31CD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4535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13860" y="446405"/>
            <a:ext cx="3104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第一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>
                <a:sym typeface="+mn-ea"/>
              </a:rPr>
              <a:t>《</a:t>
            </a:r>
            <a:r>
              <a:rPr lang="zh-CN" altLang="en-US" sz="2800" b="1">
                <a:sym typeface="+mn-ea"/>
              </a:rPr>
              <a:t>说文解字》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40690" y="1149350"/>
            <a:ext cx="1139952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/>
              <a:t>（</a:t>
            </a:r>
            <a:r>
              <a:rPr lang="en-US" altLang="zh-CN" sz="2600"/>
              <a:t>1</a:t>
            </a:r>
            <a:r>
              <a:rPr lang="zh-CN" altLang="en-US" sz="2600"/>
              <a:t>）文字发展脉络：仓颉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ji</a:t>
            </a:r>
            <a:r>
              <a:rPr lang="en-US" altLang="en-US" sz="2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zh-CN" altLang="en-US" sz="2600"/>
              <a:t>象形造字</a:t>
            </a:r>
            <a:r>
              <a:rPr lang="en-US" altLang="zh-CN" sz="2600"/>
              <a:t>-----</a:t>
            </a:r>
            <a:r>
              <a:rPr lang="zh-CN" altLang="en-US" sz="2600"/>
              <a:t>始皇统一文字</a:t>
            </a:r>
            <a:r>
              <a:rPr lang="en-US" altLang="zh-CN" sz="2600"/>
              <a:t>-----</a:t>
            </a:r>
            <a:r>
              <a:rPr lang="zh-CN" altLang="en-US" sz="2600"/>
              <a:t>许慎《说文解字》</a:t>
            </a:r>
            <a:endParaRPr lang="zh-CN" altLang="en-US" sz="2600"/>
          </a:p>
        </p:txBody>
      </p:sp>
      <p:sp>
        <p:nvSpPr>
          <p:cNvPr id="6" name="文本框 5"/>
          <p:cNvSpPr txBox="1"/>
          <p:nvPr/>
        </p:nvSpPr>
        <p:spPr>
          <a:xfrm>
            <a:off x="3732530" y="1573530"/>
            <a:ext cx="2131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（教人学坏）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4455" y="1556385"/>
            <a:ext cx="204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（统一思想）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14815" y="1556385"/>
            <a:ext cx="2802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（溯</a:t>
            </a:r>
            <a:r>
              <a:rPr lang="en-US" altLang="zh-CN" sz="2800" dirty="0">
                <a:solidFill>
                  <a:srgbClr val="FF0000"/>
                </a:solidFill>
                <a:cs typeface="+mn-lt"/>
                <a:sym typeface="+mn-ea"/>
              </a:rPr>
              <a:t>sù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源沿流）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925" y="2266950"/>
            <a:ext cx="979106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/>
              <a:t>（</a:t>
            </a:r>
            <a:r>
              <a:rPr lang="en-US" altLang="zh-CN" sz="2600"/>
              <a:t>2</a:t>
            </a:r>
            <a:r>
              <a:rPr lang="zh-CN" altLang="en-US" sz="2600"/>
              <a:t>）</a:t>
            </a:r>
            <a:r>
              <a:rPr lang="en-US" altLang="zh-CN" sz="2600"/>
              <a:t>“</a:t>
            </a:r>
            <a:r>
              <a:rPr lang="zh-CN" altLang="en-US" sz="2600"/>
              <a:t>六书</a:t>
            </a:r>
            <a:r>
              <a:rPr lang="en-US" altLang="zh-CN" sz="2600"/>
              <a:t>”</a:t>
            </a:r>
            <a:r>
              <a:rPr lang="zh-CN" altLang="en-US" sz="2600"/>
              <a:t>：象形、指事、会意、形声、转注、假借</a:t>
            </a:r>
            <a:endParaRPr lang="zh-CN" altLang="en-US" sz="2600"/>
          </a:p>
        </p:txBody>
      </p:sp>
      <p:sp>
        <p:nvSpPr>
          <p:cNvPr id="10" name="文本框 9"/>
          <p:cNvSpPr txBox="1"/>
          <p:nvPr/>
        </p:nvSpPr>
        <p:spPr>
          <a:xfrm>
            <a:off x="542925" y="3451860"/>
            <a:ext cx="712851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/>
              <a:t>（</a:t>
            </a:r>
            <a:r>
              <a:rPr lang="en-US" altLang="zh-CN" sz="2600"/>
              <a:t>3</a:t>
            </a:r>
            <a:r>
              <a:rPr lang="zh-CN" altLang="en-US" sz="2600"/>
              <a:t>）书体的演变：主因是应用，方向是简易</a:t>
            </a:r>
            <a:endParaRPr lang="en-US" altLang="zh-CN" sz="2600"/>
          </a:p>
        </p:txBody>
      </p:sp>
      <p:sp>
        <p:nvSpPr>
          <p:cNvPr id="11" name="文本框 10"/>
          <p:cNvSpPr txBox="1"/>
          <p:nvPr/>
        </p:nvSpPr>
        <p:spPr>
          <a:xfrm>
            <a:off x="2601595" y="3945890"/>
            <a:ext cx="773239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>
                <a:solidFill>
                  <a:srgbClr val="0F1423"/>
                </a:solidFill>
              </a:rPr>
              <a:t>小篆</a:t>
            </a:r>
            <a:r>
              <a:rPr lang="en-US" altLang="zh-CN" sz="2600">
                <a:solidFill>
                  <a:srgbClr val="0F1423"/>
                </a:solidFill>
              </a:rPr>
              <a:t>----</a:t>
            </a:r>
            <a:r>
              <a:rPr lang="zh-CN" altLang="en-US" sz="2600">
                <a:solidFill>
                  <a:srgbClr val="0F1423"/>
                </a:solidFill>
              </a:rPr>
              <a:t>隶书</a:t>
            </a:r>
            <a:r>
              <a:rPr lang="en-US" altLang="zh-CN" sz="2600">
                <a:solidFill>
                  <a:srgbClr val="0F1423"/>
                </a:solidFill>
              </a:rPr>
              <a:t>----</a:t>
            </a:r>
            <a:r>
              <a:rPr lang="zh-CN" altLang="en-US" sz="2600">
                <a:solidFill>
                  <a:srgbClr val="0F1423"/>
                </a:solidFill>
                <a:sym typeface="+mn-ea"/>
              </a:rPr>
              <a:t>草书（章草、今草）</a:t>
            </a:r>
            <a:r>
              <a:rPr lang="en-US" altLang="zh-CN" sz="2600">
                <a:solidFill>
                  <a:srgbClr val="0F1423"/>
                </a:solidFill>
                <a:sym typeface="+mn-ea"/>
              </a:rPr>
              <a:t>----</a:t>
            </a:r>
            <a:r>
              <a:rPr lang="zh-CN" altLang="en-US" sz="2600">
                <a:solidFill>
                  <a:srgbClr val="0F1423"/>
                </a:solidFill>
                <a:sym typeface="+mn-ea"/>
              </a:rPr>
              <a:t>楷书</a:t>
            </a:r>
            <a:r>
              <a:rPr lang="en-US" altLang="zh-CN" sz="2600">
                <a:solidFill>
                  <a:srgbClr val="0F1423"/>
                </a:solidFill>
                <a:sym typeface="+mn-ea"/>
              </a:rPr>
              <a:t>----</a:t>
            </a:r>
            <a:r>
              <a:rPr lang="zh-CN" altLang="en-US" sz="2600">
                <a:solidFill>
                  <a:srgbClr val="0F1423"/>
                </a:solidFill>
                <a:sym typeface="+mn-ea"/>
              </a:rPr>
              <a:t>行书</a:t>
            </a:r>
            <a:endParaRPr lang="zh-CN" altLang="en-US" sz="2600">
              <a:solidFill>
                <a:srgbClr val="0F1423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83280" y="5135245"/>
            <a:ext cx="41452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600">
                <a:solidFill>
                  <a:srgbClr val="0F1423"/>
                </a:solidFill>
              </a:rPr>
              <a:t>楷书</a:t>
            </a:r>
            <a:r>
              <a:rPr lang="zh-CN" altLang="en-US" sz="2600">
                <a:solidFill>
                  <a:srgbClr val="FF0000"/>
                </a:solidFill>
              </a:rPr>
              <a:t>：方正平直、端庄严整</a:t>
            </a:r>
            <a:endParaRPr lang="zh-CN" altLang="en-US" sz="26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83280" y="5624830"/>
            <a:ext cx="41452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600">
                <a:solidFill>
                  <a:srgbClr val="0F1423"/>
                </a:solidFill>
              </a:rPr>
              <a:t>草书</a:t>
            </a:r>
            <a:r>
              <a:rPr lang="zh-CN" altLang="en-US" sz="2600">
                <a:solidFill>
                  <a:srgbClr val="FF0000"/>
                </a:solidFill>
              </a:rPr>
              <a:t>：流畅放旷、纵任奔逸</a:t>
            </a:r>
            <a:endParaRPr lang="zh-CN" altLang="en-US" sz="26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83280" y="6116320"/>
            <a:ext cx="41452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600">
                <a:solidFill>
                  <a:srgbClr val="0F1423"/>
                </a:solidFill>
              </a:rPr>
              <a:t>行书</a:t>
            </a:r>
            <a:r>
              <a:rPr lang="zh-CN" altLang="en-US" sz="2600">
                <a:solidFill>
                  <a:srgbClr val="FF0000"/>
                </a:solidFill>
              </a:rPr>
              <a:t>：行云流水、飘逸有致</a:t>
            </a:r>
            <a:endParaRPr lang="zh-CN" altLang="en-US" sz="260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668270" y="2757805"/>
            <a:ext cx="3733165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667635" y="2790825"/>
            <a:ext cx="3733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   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造字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42100" y="2731770"/>
            <a:ext cx="1631315" cy="266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43480" y="4395470"/>
            <a:ext cx="80492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（秦）（汉）</a:t>
            </a:r>
            <a:r>
              <a:rPr lang="en-US" altLang="zh-CN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（魏晋）</a:t>
            </a:r>
            <a:r>
              <a:rPr lang="en-US" altLang="zh-CN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（晋）</a:t>
            </a:r>
            <a:r>
              <a:rPr lang="en-US" altLang="zh-CN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（唐）</a:t>
            </a:r>
            <a:r>
              <a:rPr lang="en-US" altLang="zh-CN" sz="2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2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23160" y="5624830"/>
            <a:ext cx="96012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/>
              <a:t>特点</a:t>
            </a:r>
            <a:endParaRPr lang="zh-CN" altLang="en-US" sz="2600"/>
          </a:p>
        </p:txBody>
      </p:sp>
      <p:sp>
        <p:nvSpPr>
          <p:cNvPr id="20" name="左大括号 19"/>
          <p:cNvSpPr/>
          <p:nvPr/>
        </p:nvSpPr>
        <p:spPr>
          <a:xfrm>
            <a:off x="3307080" y="5299710"/>
            <a:ext cx="76200" cy="117665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77900" y="446405"/>
            <a:ext cx="1690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</a:rPr>
              <a:t>章节内容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651625" y="2757170"/>
            <a:ext cx="162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zh-CN" altLang="en-US" sz="2800" b="1">
                <a:solidFill>
                  <a:srgbClr val="3C31C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用字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8" grpId="0"/>
      <p:bldP spid="19" grpId="0"/>
      <p:bldP spid="20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5655" y="1415415"/>
            <a:ext cx="10537825" cy="4838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演变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周朝用筮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</a:t>
            </a:r>
            <a:r>
              <a:rPr lang="en-US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ì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法辅助卜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en-US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法，形成六十四卦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gu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，每卦有繇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zh</a:t>
            </a:r>
            <a:r>
              <a:rPr lang="en-US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ò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辞，卜筮官将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繇辞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按卦爻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en-US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的顺序编辑起来，便成了《周易》。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战国末期，儒家对《周易》的卦爻辞作了种种新解释，便是所谓《易传》。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汉代，新发现了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《说卦》《序卦》《杂卦》三种传，后来称为《逸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en-US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ì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易》；汉代，《易》上升为儒家《六经》之首。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/>
          </a:p>
          <a:p>
            <a:pPr indent="0" fontAlgn="auto">
              <a:lnSpc>
                <a:spcPct val="150000"/>
              </a:lnSpc>
            </a:pPr>
            <a:endParaRPr lang="en-US" altLang="zh-CN" sz="3200"/>
          </a:p>
        </p:txBody>
      </p:sp>
      <p:sp>
        <p:nvSpPr>
          <p:cNvPr id="2" name="文本框 1"/>
          <p:cNvSpPr txBox="1"/>
          <p:nvPr/>
        </p:nvSpPr>
        <p:spPr>
          <a:xfrm>
            <a:off x="4053205" y="893445"/>
            <a:ext cx="2646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ym typeface="+mn-ea"/>
              </a:rPr>
              <a:t>第二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《周易》</a:t>
            </a:r>
            <a:endParaRPr lang="zh-CN" altLang="en-US" sz="2800" b="1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7010" y="904875"/>
            <a:ext cx="1159319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）概论：《尚书》是记录上古帝王的书，是中国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最古的记言的历史，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包括虞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夏商周，大部分是号令，称为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誓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诰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，小部分是君臣相告的话。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）演变：文帝时伏生私藏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篇的《尚书》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景帝时，孔安国整理《古文尚书》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东汉初杜林得漆书《古义尚书》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三国末年张霸、王肃伪作《古义尚书》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东晋伪《古义尚书》在南方流传，郑注《尚书》在北方流传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唐以来孔颖达编《五经正义》，伪《古文尚书》盛行一千年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）重点：今古文之争：今（主张通经致用，重微言大义）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古（保存和传布文献，重历史）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两种主义：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德治主义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（君主道德好，臣民自然风从）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鬼治主义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（臣民不顺，用威力和鬼神压迫）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23080" y="382905"/>
            <a:ext cx="237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第三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《尚书》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ttps://photo-static-api.fotomore.com/creative/vcg/400/new/VCG41N1166216174.jpg" descr="半色调发现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0195"/>
            <a:ext cx="12192000" cy="609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7505" y="1611630"/>
            <a:ext cx="1153731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）诗经由来：诗的源头是歌谣，歌谣分徒歌和乐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yu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è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歌。有了文字，太师记录歌谣以供贵族祭祖，便是最初的诗，流传下来的便是《诗经》。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）诗言志：①春秋,从诗篇里断章取义,表示这愿望、感谢、责难之意。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②孔子时代,用《诗》来讨论做学问做人的道理,诗具备了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教化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的功能。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）权威解诗：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毛氏《诗传》和郑玄《诗笺》，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体现以史证诗的思想。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）《诗序》：《大序》和《小序》。《大序》是总论，说明诗的教化作用，建立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六义</a:t>
            </a:r>
            <a:r>
              <a:rPr lang="en-US" altLang="zh-CN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之上。《小序》是毛亨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ē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、毛苌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</a:t>
            </a: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两人作,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以史证诗。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0180" y="967105"/>
            <a:ext cx="25152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第四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《诗经》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8441_1*i*2"/>
  <p:tag name="KSO_WM_TEMPLATE_CATEGORY" val="custom"/>
  <p:tag name="KSO_WM_TEMPLATE_INDEX" val="20238441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01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8441_1*f*1"/>
  <p:tag name="KSO_WM_TEMPLATE_CATEGORY" val="custom"/>
  <p:tag name="KSO_WM_TEMPLATE_INDEX" val="20238441"/>
  <p:tag name="KSO_WM_UNIT_LAYERLEVEL" val="1"/>
  <p:tag name="KSO_WM_TAG_VERSION" val="3.0"/>
  <p:tag name="KSO_WM_BEAUTIFY_FLAG" val="#wm#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"/>
</p:tagLst>
</file>

<file path=ppt/tags/tag102.xml><?xml version="1.0" encoding="utf-8"?>
<p:tagLst xmlns:p="http://schemas.openxmlformats.org/presentationml/2006/main">
  <p:tag name="KSO_WM_SLIDE_ID" val="custom20238441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801*391"/>
  <p:tag name="KSO_WM_SLIDE_POSITION" val="41*74"/>
  <p:tag name="KSO_WM_TAG_VERSION" val="3.0"/>
  <p:tag name="KSO_WM_BEAUTIFY_FLAG" val="#wm#"/>
  <p:tag name="KSO_WM_TEMPLATE_CATEGORY" val="custom"/>
  <p:tag name="KSO_WM_TEMPLATE_INDEX" val="20238441"/>
  <p:tag name="KSO_WM_SLIDE_LAYOUT" val="a_f"/>
  <p:tag name="KSO_WM_SLIDE_LAYOUT_CNT" val="1_1"/>
</p:tagLst>
</file>

<file path=ppt/tags/tag103.xml><?xml version="1.0" encoding="utf-8"?>
<p:tagLst xmlns:p="http://schemas.openxmlformats.org/presentationml/2006/main">
  <p:tag name="KSO_WM_BEAUTIFY_FLAG" val="#wm#"/>
  <p:tag name="KSO_WM_UNIT_VALUE" val="2537*253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40479644_1*d*1"/>
  <p:tag name="KSO_WM_TEMPLATE_CATEGORY" val="custom"/>
  <p:tag name="KSO_WM_TEMPLATE_INDEX" val="40479644"/>
  <p:tag name="KSO_WM_UNIT_LAYERLEVEL" val="1"/>
  <p:tag name="KSO_WM_TAG_VERSION" val="3.0"/>
  <p:tag name="KSO_WM_UNIT_PIC_EFFECT" val="1"/>
</p:tagLst>
</file>

<file path=ppt/tags/tag1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220_1*i*2"/>
  <p:tag name="KSO_WM_TEMPLATE_CATEGORY" val="custom"/>
  <p:tag name="KSO_WM_TEMPLATE_INDEX" val="20235220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220_1*i*3"/>
  <p:tag name="KSO_WM_TEMPLATE_CATEGORY" val="custom"/>
  <p:tag name="KSO_WM_TEMPLATE_INDEX" val="20235220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0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5220_1*i*1"/>
  <p:tag name="KSO_WM_TEMPLATE_CATEGORY" val="custom"/>
  <p:tag name="KSO_WM_TEMPLATE_INDEX" val="20235220"/>
  <p:tag name="KSO_WM_UNIT_LAYERLEVEL" val="1"/>
  <p:tag name="KSO_WM_TAG_VERSION" val="3.0"/>
  <p:tag name="KSO_WM_UNIT_PIC_EFFECT" val="1"/>
</p:tagLst>
</file>

<file path=ppt/tags/tag108.xml><?xml version="1.0" encoding="utf-8"?>
<p:tagLst xmlns:p="http://schemas.openxmlformats.org/presentationml/2006/main">
  <p:tag name="KSO_WM_BEAUTIFY_FLAG" val="#wm#"/>
  <p:tag name="KSO_WM_UNIT_VALUE" val="914*149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5220_1*d*1"/>
  <p:tag name="KSO_WM_TEMPLATE_CATEGORY" val="custom"/>
  <p:tag name="KSO_WM_TEMPLATE_INDEX" val="20235220"/>
  <p:tag name="KSO_WM_UNIT_LAYERLEVEL" val="1"/>
  <p:tag name="KSO_WM_TAG_VERSION" val="3.0"/>
  <p:tag name="KSO_WM_UNIT_PIC_EFFECT" val="1"/>
  <p:tag name="KSO_WM_UNIT_PICTURE_SUBTYPE" val="b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220_1*f*1"/>
  <p:tag name="KSO_WM_TEMPLATE_CATEGORY" val="custom"/>
  <p:tag name="KSO_WM_TEMPLATE_INDEX" val="20235220"/>
  <p:tag name="KSO_WM_UNIT_LAYERLEVEL" val="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f"/>
  <p:tag name="KSO_WM_UNIT_INDEX" val="1"/>
  <p:tag name="KSO_WM_UNIT_VALUE" val="76"/>
  <p:tag name="KSO_WM_UNIT_PRESET_TEXT" val="单击此处输入你的项正文，文字是您思想的提炼，请尽量言简意赅的阐述观点单击此处输入你的项正文。"/>
  <p:tag name="KSO_WM_UNIT_TEXT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35220"/>
  <p:tag name="RESOURCE_RECORD_KEY" val="{&quot;10&quot;:[20090547],&quot;65&quot;:[3]}"/>
  <p:tag name="KSO_WM_SLIDE_ID" val="custom20235220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870*318"/>
  <p:tag name="KSO_WM_SLIDE_POSITION" val="62*123"/>
  <p:tag name="KSO_WM_TAG_VERSION" val="3.0"/>
  <p:tag name="KSO_WM_SLIDE_LAYOUT" val="a_d_f"/>
  <p:tag name="KSO_WM_SLIDE_LAYOUT_CNT" val="1_1_1"/>
</p:tagLst>
</file>

<file path=ppt/tags/tag111.xml><?xml version="1.0" encoding="utf-8"?>
<p:tagLst xmlns:p="http://schemas.openxmlformats.org/presentationml/2006/main">
  <p:tag name="commondata" val="eyJoZGlkIjoiZDBhMzQ5YzcxYWFkNmU4YzIyNWU2NDYzZTcyYzgxMDUifQ==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TABLE_ENDDRAG_ORIGIN_RECT" val="919*379"/>
  <p:tag name="TABLE_ENDDRAG_RECT" val="25*109*919*379"/>
</p:tagLst>
</file>

<file path=ppt/tags/tag9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UNIT_SUBTYPE" val="a"/>
  <p:tag name="KSO_WM_UNIT_PRESET_TEXT" val="横眉冷对千夫指，俯首甘为孺子牛。——《自嘲》&#13;其实地上本没有路，走的人多了，也便成了路。——《故乡》&#13;不在沉默中爆发，就在沉默中灭亡。——《记念刘和珍君》 &#13;真的猛士，敢于直面惨淡的人生，敢于正视淋漓的鲜血——《记念刘和珍君》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custom20235022_1*h_f*1_1"/>
  <p:tag name="KSO_WM_TEMPLATE_CATEGORY" val="custom"/>
  <p:tag name="KSO_WM_TEMPLATE_INDEX" val="20235022"/>
  <p:tag name="KSO_WM_UNIT_LAYERLEVEL" val="1_1"/>
  <p:tag name="KSO_WM_TAG_VERSION" val="3.0"/>
  <p:tag name="KSO_WM_BEAUTIFY_FLAG" val="#wm#"/>
  <p:tag name="KSO_WM_UNIT_VALUE" val="168"/>
  <p:tag name="KSO_WM_UNIT_TEXT_TYPE" val="1"/>
  <p:tag name="KSO_WM_UNIT_TEXT_LAYER_COUNT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5022_1*i*1"/>
  <p:tag name="KSO_WM_TEMPLATE_CATEGORY" val="custom"/>
  <p:tag name="KSO_WM_TEMPLATE_INDEX" val="20235022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VALUE" val="1349*93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5022_1*d*1"/>
  <p:tag name="KSO_WM_TEMPLATE_CATEGORY" val="custom"/>
  <p:tag name="KSO_WM_TEMPLATE_INDEX" val="20235022"/>
  <p:tag name="KSO_WM_UNIT_LAYERLEVEL" val="1"/>
  <p:tag name="KSO_WM_TAG_VERSION" val="3.0"/>
  <p:tag name="KSO_WM_BEAUTIFY_FLAG" val="#wm#"/>
  <p:tag name="KSO_WM_UNIT_PICTURE_SUBTYPE" val="b"/>
</p:tagLst>
</file>

<file path=ppt/tags/tag98.xml><?xml version="1.0" encoding="utf-8"?>
<p:tagLst xmlns:p="http://schemas.openxmlformats.org/presentationml/2006/main">
  <p:tag name="KSO_WM_SLIDE_ID" val="custom20235022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456.55*204.55"/>
  <p:tag name="KSO_WM_SLIDE_POSITION" val="60.3*177.25"/>
  <p:tag name="KSO_WM_TAG_VERSION" val="3.0"/>
  <p:tag name="KSO_WM_BEAUTIFY_FLAG" val="#wm#"/>
  <p:tag name="KSO_WM_TEMPLATE_CATEGORY" val="custom"/>
  <p:tag name="KSO_WM_TEMPLATE_INDEX" val="20235022"/>
  <p:tag name="KSO_WM_SLIDE_LAYOUT" val="a_d_h"/>
  <p:tag name="KSO_WM_SLIDE_LAYOUT_CNT" val="1_1_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8441_1*i*1"/>
  <p:tag name="KSO_WM_TEMPLATE_CATEGORY" val="custom"/>
  <p:tag name="KSO_WM_TEMPLATE_INDEX" val="20238441"/>
  <p:tag name="KSO_WM_UNIT_LAYERLEVEL" val="1"/>
  <p:tag name="KSO_WM_TAG_VERSION" val="3.0"/>
  <p:tag name="KSO_WM_BEAUTIFY_FLAG" val="#wm#"/>
  <p:tag name="KSO_WM_UNIT_TYPE" val="i"/>
  <p:tag name="KSO_WM_UNIT_INDEX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7848</Words>
  <Application>WPS 演示</Application>
  <PresentationFormat>宽屏</PresentationFormat>
  <Paragraphs>338</Paragraphs>
  <Slides>35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楷体</vt:lpstr>
      <vt:lpstr>汉仪中隶书简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199</cp:revision>
  <dcterms:created xsi:type="dcterms:W3CDTF">2019-06-19T02:08:00Z</dcterms:created>
  <dcterms:modified xsi:type="dcterms:W3CDTF">2025-02-28T07:08:26Z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A815F35F26034C3C85543DF8461A62BD_13</vt:lpwstr>
  </property>
</Properties>
</file>