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3"/>
  </p:notesMasterIdLst>
  <p:handoutMasterIdLst>
    <p:handoutMasterId r:id="rId24"/>
  </p:handoutMasterIdLst>
  <p:sldIdLst>
    <p:sldId id="260" r:id="rId4"/>
    <p:sldId id="265" r:id="rId5"/>
    <p:sldId id="319" r:id="rId6"/>
    <p:sldId id="509" r:id="rId7"/>
    <p:sldId id="512" r:id="rId8"/>
    <p:sldId id="511" r:id="rId9"/>
    <p:sldId id="510" r:id="rId10"/>
    <p:sldId id="517" r:id="rId11"/>
    <p:sldId id="516" r:id="rId12"/>
    <p:sldId id="496" r:id="rId13"/>
    <p:sldId id="497" r:id="rId14"/>
    <p:sldId id="498" r:id="rId15"/>
    <p:sldId id="499" r:id="rId16"/>
    <p:sldId id="500" r:id="rId17"/>
    <p:sldId id="518" r:id="rId18"/>
    <p:sldId id="501" r:id="rId19"/>
    <p:sldId id="502" r:id="rId20"/>
    <p:sldId id="357" r:id="rId21"/>
    <p:sldId id="261" r:id="rId22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33CC"/>
    <a:srgbClr val="FFFFFF"/>
    <a:srgbClr val="287A9C"/>
    <a:srgbClr val="585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/>
    <p:restoredTop sz="94598"/>
  </p:normalViewPr>
  <p:slideViewPr>
    <p:cSldViewPr showGuides="1">
      <p:cViewPr varScale="1">
        <p:scale>
          <a:sx n="93" d="100"/>
          <a:sy n="93" d="100"/>
        </p:scale>
        <p:origin x="66" y="66"/>
      </p:cViewPr>
      <p:guideLst>
        <p:guide orient="horz" pos="1868"/>
        <p:guide pos="26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等线" panose="02010600030101010101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等线" panose="02010600030101010101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 panose="0201060003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39.xml"/><Relationship Id="rId4" Type="http://schemas.openxmlformats.org/officeDocument/2006/relationships/image" Target="../media/image9.jpe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2.jpeg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3.jpeg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4.jpe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2"/>
          <p:cNvSpPr txBox="1"/>
          <p:nvPr/>
        </p:nvSpPr>
        <p:spPr>
          <a:xfrm>
            <a:off x="1234440" y="923925"/>
            <a:ext cx="6911975" cy="18503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习作：</a:t>
            </a: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《论证要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合理》</a:t>
            </a:r>
            <a:r>
              <a:rPr lang="en-US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</a:t>
            </a:r>
            <a:endParaRPr lang="en-US" altLang="zh-CN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4400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</a:t>
            </a:r>
            <a:r>
              <a:rPr lang="en-US" altLang="zh-CN" sz="4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内容占位符 5"/>
          <p:cNvSpPr>
            <a:spLocks noGrp="1" noChangeArrowheads="1"/>
          </p:cNvSpPr>
          <p:nvPr>
            <p:ph idx="4294967295"/>
          </p:nvPr>
        </p:nvSpPr>
        <p:spPr>
          <a:xfrm>
            <a:off x="395710" y="964406"/>
            <a:ext cx="8208570" cy="417909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（一）《怀疑与学问》一文中指出，做学问不要盲从迷信，要有怀疑的精神。请你写一段文字论证这个观点。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字左右。 </a:t>
            </a:r>
            <a:endParaRPr lang="zh-CN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（二）俗话说“知足常乐。”有的人却说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“知足未必常乐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试围绕 “知足与快乐”这一话题，自定立意，自拟题目，写一篇议论文。不少于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 </a:t>
            </a:r>
            <a:endParaRPr lang="zh-CN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（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三）中国有句话，叫“近朱者赤，近墨者黑”，强调环境对人成长的影响。对此，你怎样看？请自定立意 自拟题目，写一篇议论文。不少于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 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625" y="263525"/>
            <a:ext cx="4127501" cy="685801"/>
            <a:chOff x="428625" y="263525"/>
            <a:chExt cx="4127501" cy="685801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1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文题展示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23706" y="1059645"/>
            <a:ext cx="8496590" cy="345624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内容占位符 6"/>
          <p:cNvSpPr>
            <a:spLocks noGrp="1" noChangeArrowheads="1"/>
          </p:cNvSpPr>
          <p:nvPr>
            <p:ph idx="4294967295"/>
          </p:nvPr>
        </p:nvSpPr>
        <p:spPr>
          <a:xfrm>
            <a:off x="180695" y="1131900"/>
            <a:ext cx="8229600" cy="339447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（一）《怀疑与学问》一文中指出，做学问不要盲从迷信，要有怀疑的精神。请你写一段文字论证这个观点。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字左右。 </a:t>
            </a:r>
            <a:endParaRPr lang="zh-CN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能够围绕着“做学问不要盲从或迷信，要有怀疑精神”这一观点选取相关事例或名言作为论据。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论述是，叙述事例不要面面俱到，要做到概括、归纳。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3.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对列举的事例和名言应具体分析，抓住关键，使其为论点服务。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4.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注意论述的完整性。</a:t>
            </a:r>
            <a:endParaRPr lang="zh-CN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1700" y="339595"/>
            <a:ext cx="4127501" cy="685801"/>
            <a:chOff x="428625" y="263525"/>
            <a:chExt cx="4127501" cy="685801"/>
          </a:xfrm>
        </p:grpSpPr>
        <p:sp>
          <p:nvSpPr>
            <p:cNvPr id="7" name="矩形 6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1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写作指导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42" name="Picture 2" descr="C:\Users\Administrator\Desktop\最拥有图片\课件图片\写作\u=195481465,282727160&amp;fm=21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7945" y="2861425"/>
            <a:ext cx="1987908" cy="1735475"/>
          </a:xfrm>
          <a:prstGeom prst="rect">
            <a:avLst/>
          </a:prstGeom>
          <a:noFill/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1700" y="339595"/>
            <a:ext cx="4127501" cy="685801"/>
            <a:chOff x="428625" y="263525"/>
            <a:chExt cx="4127501" cy="685801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写作指导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39720" y="987640"/>
            <a:ext cx="820857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（二）俗话说“知足常乐。”有的人却说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“知足未必常乐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试围绕 “知足与快乐”这一话题，自定立意，自拟题目，写一篇议论文。不少于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指导：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在标题或开篇提出自己的观点。观点应明确“知足是快乐的”还是“知足为不快乐”。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要围绕自己的观点选取相关事例作为事实论据，好可以选取相关的名言警句、古诗词、创意广告词等作为道理论据。这些事例或名言警句要确保真实、可靠，而且具有典型</a:t>
            </a: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3.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论述时，围绕着观点，对事例或道理论据进行分析，使其为观点服务。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4.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要恰当地安排论述的结构剖，可以采用总分式，也可以采用并列式或递进式。</a:t>
            </a:r>
            <a:endParaRPr lang="zh-CN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1700" y="339595"/>
            <a:ext cx="4127501" cy="685801"/>
            <a:chOff x="428625" y="263525"/>
            <a:chExt cx="4127501" cy="685801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写作指导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11725" y="1347665"/>
            <a:ext cx="799255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  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（三）中国有句话，叫“近朱者赤，近墨者黑”，强调环境对人成长的影响。对此，你怎样看？请自定立意 自拟题目，写一篇议论文。不少于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指导： 　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1.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这是一个比喻性质的话题，写作时必须破题。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“墨”比喻坏人、坏事、坏现象；“黑”比喻受到影响，自己也变质、变坏。靠着墨的变黑。比喻接近坏人可以使人变坏。指客观环境对人有很大影响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2.“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近”，靠近、贴近，应该是生活在“墨”的周围，“墨”的包围中。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由事例引申出道理，由点到面！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关注社会想象、联系自身，表达出国家、社会的关注，人文关怀。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95710" y="1203655"/>
            <a:ext cx="8280575" cy="31682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45380" y="1635685"/>
            <a:ext cx="1809750" cy="17054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【设问开头】由大黄蜂的例子，通过设问的形式，引出文章的论题</a:t>
            </a:r>
            <a:r>
              <a:rPr lang="zh-CN" altLang="zh-CN" sz="1600" dirty="0" smtClean="0">
                <a:solidFill>
                  <a:srgbClr val="FF0000"/>
                </a:solidFill>
              </a:rPr>
              <a:t>。</a:t>
            </a:r>
            <a:endParaRPr lang="zh-CN" altLang="zh-CN" sz="1600" dirty="0">
              <a:solidFill>
                <a:srgbClr val="FF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695" y="123580"/>
            <a:ext cx="4127501" cy="685801"/>
            <a:chOff x="428625" y="263525"/>
            <a:chExt cx="4127501" cy="685801"/>
          </a:xfrm>
        </p:grpSpPr>
        <p:sp>
          <p:nvSpPr>
            <p:cNvPr id="10" name="矩形 9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3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55734" y="1059645"/>
            <a:ext cx="54003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                   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激发潜能，点亮人生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然界真是奥妙无穷，身体肥胖、行动笨拙、翅膀短小的大黄蜂，居然能像那些身躯轻巧、双翼修长的昆虫一样，展翅飞翔。这到底是因为什么呢？答案其实非常简单，那就是在弱肉强食、适者生存的大自然中，它必须要飞起来，否则，就会面临被吃掉的危险。</a:t>
            </a:r>
            <a:r>
              <a:rPr lang="zh-CN" altLang="en-US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endParaRPr lang="zh-CN" altLang="en-US" baseline="300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179695" y="123580"/>
            <a:ext cx="4127501" cy="685801"/>
            <a:chOff x="428625" y="263525"/>
            <a:chExt cx="4127501" cy="685801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23705" y="843630"/>
            <a:ext cx="6120425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/>
              <a:t>         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事实上，在我们人类身上，也有这种内在的潜能。如果我们能够像大黄蜂那样，将这种潜能充分地激发出来，将自身的弱点变成优点，那么就会在逆境中奋起，点亮自己的多彩人生。</a:t>
            </a:r>
            <a:endParaRPr lang="zh-CN" altLang="en-US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李伟超，虽然身有残疾，但不依赖别人而活着，不接受他人的施舍，而是用自己的脚作画，靠卖画为生。他心中始终有一个梦想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办个人画展。幸运的是，在不懈的努力下，李伟超最终成功举办了一次别开生面的“脚画展”，在社会上引起了很大的反响。对此，人们感到不可思议。而李伟超自己却说这不过是因为他心中始终坚信自己能够创造奇迹，正是这种信念，使他将自己内在的潜能发挥出来，做到了四肢健全的人也不容易做到的事情，实现了自己心中的梦想。 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endParaRPr lang="zh-CN" altLang="en-US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6732150" y="1325929"/>
            <a:ext cx="1944135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kumimoji="0" lang="zh-CN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【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举例论证</a:t>
            </a:r>
            <a:r>
              <a:rPr kumimoji="0" lang="zh-CN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】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列举李伟超的例子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MingLiU_HKSCS" panose="02020500000000000000" pitchFamily="18" charset="-120"/>
              </a:rPr>
              <a:t>，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具体有力地论证了中心论点。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9695" y="123580"/>
            <a:ext cx="4127501" cy="685801"/>
            <a:chOff x="428625" y="263525"/>
            <a:chExt cx="4127501" cy="685801"/>
          </a:xfrm>
        </p:grpSpPr>
        <p:sp>
          <p:nvSpPr>
            <p:cNvPr id="6" name="矩形 5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9220" y="797747"/>
            <a:ext cx="6732150" cy="4292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人无完人，每个人都有自己的弱点或缺陷，这些弱点或缺陷也许会伴随我们一生。如何克服它们呢？这取决于我们的态度。心理学家研究表明，如果我们过分地关注自身的弱点或缺陷，心里老是想着自己不如别人，其结果就是看不到自己的优点，自卑感也就会越来越强烈，从而使自己陷入不能自拔的境地，最终变成失败者。</a:t>
            </a:r>
            <a:endParaRPr kumimoji="0" 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的确，自身的弱点或缺陷是无法回避的。但是，如果我们在现实生活中能正确地对待它们，多看到自己的优点，靠优点来生存，我们就会变得越来越自信，越来越强大。而要做到这一点，不仅要有良好的心态、端正的态度，而且要有克服这些弱点和缺陷的信心，要有执着坚忍的精神和毅力。正如拿破仑</a:t>
            </a:r>
            <a:r>
              <a:rPr kumimoji="0" lang="zh-CN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·</a:t>
            </a: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希尔所言：“将弱势转化为强势并不容易，它需要你的不懈坚持与努力。”作为一个有希望成功的人，我们要时刻坚信：每个人都能获得成功和快乐，关键在于我们怎样面对弱点，怎样把弱点转化为优势。</a:t>
            </a:r>
            <a:endParaRPr kumimoji="0" 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lvl="0" indent="266700" eaLnBrk="0" hangingPunct="0">
              <a:lnSpc>
                <a:spcPct val="150000"/>
              </a:lnSpc>
            </a:pP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“每个人都是自己命运的建筑师”“我要扼住命运的咽喉”这些至理名言，都给我们以深刻的启迪。</a:t>
            </a: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③</a:t>
            </a:r>
            <a:endParaRPr kumimoji="0" lang="zh-CN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8190" y="1491675"/>
            <a:ext cx="14757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   ③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【道理论证】引用一系列名人名言，再次论证中心论点，极具说服力。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79695" y="123580"/>
            <a:ext cx="4127501" cy="685801"/>
            <a:chOff x="428625" y="263525"/>
            <a:chExt cx="4127501" cy="685801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11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范文点评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93945" y="916885"/>
            <a:ext cx="7956235" cy="30008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让我们从现在开始努力吧，化弱点为优势，激发自己的潜能，去点亮人生！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【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名师点评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】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文章开头列举昆虫界大黄蜂的例子引出论点，然后由物及人，进一步深化主旨；接着，通过举例论证和道理论证，列举“脚画哥”李伟超的事例，并自用拿破仑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·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pitchFamily="49" charset="-122"/>
              </a:rPr>
              <a:t>希尔的名言，联系生活实际，多角度、多层面地加以论证；结尾，再次引用名言，运用道理论证，收束全文。这样充分的说理、合理的论证，使文章具有很强的感染力和说服力。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2"/>
          <p:cNvSpPr txBox="1"/>
          <p:nvPr/>
        </p:nvSpPr>
        <p:spPr>
          <a:xfrm>
            <a:off x="1382713" y="334963"/>
            <a:ext cx="23971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984250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3179763" y="984250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23557" name="图片 1" descr="e553cbf40faa8515b0c4dc469301b2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1270" y="1403350"/>
            <a:ext cx="4129088" cy="260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8"/>
          <p:cNvSpPr/>
          <p:nvPr/>
        </p:nvSpPr>
        <p:spPr>
          <a:xfrm>
            <a:off x="3882708" y="1818392"/>
            <a:ext cx="4176712" cy="1200329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完成同步练习。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巩固本节课学习内容。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23559" name="图片 5" descr="07b2ca806fc15761d1134f8e43e3084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1048" y="1323023"/>
            <a:ext cx="2662237" cy="306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/>
          <p:nvPr/>
        </p:nvSpPr>
        <p:spPr>
          <a:xfrm>
            <a:off x="0" y="1832610"/>
            <a:ext cx="91440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9600" dirty="0">
                <a:solidFill>
                  <a:srgbClr val="027F8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再见</a:t>
            </a:r>
            <a:endParaRPr lang="zh-CN" altLang="en-US" sz="9600" dirty="0">
              <a:solidFill>
                <a:srgbClr val="027F8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5"/>
          <p:cNvSpPr txBox="1"/>
          <p:nvPr>
            <p:custDataLst>
              <p:tags r:id="rId1"/>
            </p:custDataLst>
          </p:nvPr>
        </p:nvSpPr>
        <p:spPr>
          <a:xfrm rot="5400000">
            <a:off x="1643063" y="2174875"/>
            <a:ext cx="1168400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 altLang="en-US" sz="8800" dirty="0">
              <a:solidFill>
                <a:srgbClr val="D2DBE6"/>
              </a:solidFill>
              <a:latin typeface="Baskerville Old Face" panose="02020602080505020303" pitchFamily="18" charset="0"/>
              <a:ea typeface="华文新魏" panose="02010800040101010101" pitchFamily="2" charset="-122"/>
            </a:endParaRPr>
          </a:p>
        </p:txBody>
      </p:sp>
      <p:sp>
        <p:nvSpPr>
          <p:cNvPr id="6148" name="矩形 3"/>
          <p:cNvSpPr/>
          <p:nvPr/>
        </p:nvSpPr>
        <p:spPr>
          <a:xfrm>
            <a:off x="4067965" y="1131650"/>
            <a:ext cx="393033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写议论文，不管是立论还是驳论，都要摆事实，讲道理，也就是要进行论证。那么，如何才能做到论证的合理呢？今天这节课，我们就来探讨“论证要合理”这个问题。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文本框 2"/>
          <p:cNvSpPr txBox="1"/>
          <p:nvPr/>
        </p:nvSpPr>
        <p:spPr>
          <a:xfrm>
            <a:off x="1330325" y="266700"/>
            <a:ext cx="2138363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428625" y="912813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804988" y="912813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3179763" y="912813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1026" name="Picture 2" descr="C:\Users\Administrator\Desktop\最拥有图片\课件图片\写作\u=766705112,3871750730&amp;fm=21&amp;gp=0_副本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745" y="1347665"/>
            <a:ext cx="2990850" cy="20955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827723" y="1060133"/>
            <a:ext cx="7285037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．明确论证合理的具体要求。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．学会如何从论证逻辑、论证方法、论证结构的角度体现论证的合理性。</a:t>
            </a:r>
            <a:endParaRPr lang="zh-CN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．培养并提高逻辑思维能力与谋篇布局的能力。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 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28625" y="263525"/>
            <a:ext cx="4127501" cy="685801"/>
            <a:chOff x="428625" y="263525"/>
            <a:chExt cx="4127501" cy="685801"/>
          </a:xfrm>
        </p:grpSpPr>
        <p:sp>
          <p:nvSpPr>
            <p:cNvPr id="5" name="矩形 4"/>
            <p:cNvSpPr/>
            <p:nvPr>
              <p:custDataLst>
                <p:tags r:id="rId1"/>
              </p:custDataLst>
            </p:nvPr>
          </p:nvSpPr>
          <p:spPr bwMode="auto">
            <a:xfrm>
              <a:off x="428625" y="912813"/>
              <a:ext cx="1376363" cy="36513"/>
            </a:xfrm>
            <a:prstGeom prst="rect">
              <a:avLst/>
            </a:prstGeom>
            <a:solidFill>
              <a:srgbClr val="358CC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2"/>
              </p:custDataLst>
            </p:nvPr>
          </p:nvSpPr>
          <p:spPr bwMode="auto">
            <a:xfrm>
              <a:off x="1804988" y="912813"/>
              <a:ext cx="1374775" cy="36513"/>
            </a:xfrm>
            <a:prstGeom prst="rect">
              <a:avLst/>
            </a:prstGeom>
            <a:solidFill>
              <a:srgbClr val="2D9C9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 bwMode="auto">
            <a:xfrm>
              <a:off x="3179763" y="912813"/>
              <a:ext cx="1376363" cy="36513"/>
            </a:xfrm>
            <a:prstGeom prst="rect">
              <a:avLst/>
            </a:prstGeom>
            <a:solidFill>
              <a:srgbClr val="A4C37B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仿宋" panose="02010609060101010101" pitchFamily="49" charset="-122"/>
                <a:cs typeface="+mn-cs"/>
              </a:endParaRPr>
            </a:p>
          </p:txBody>
        </p:sp>
        <p:sp>
          <p:nvSpPr>
            <p:cNvPr id="7174" name="文本框 9"/>
            <p:cNvSpPr txBox="1"/>
            <p:nvPr/>
          </p:nvSpPr>
          <p:spPr>
            <a:xfrm>
              <a:off x="1454150" y="263525"/>
              <a:ext cx="2397125" cy="6445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2"/>
          <p:cNvSpPr txBox="1"/>
          <p:nvPr/>
        </p:nvSpPr>
        <p:spPr>
          <a:xfrm>
            <a:off x="1331913" y="338138"/>
            <a:ext cx="23971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984250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179763" y="984250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691465" y="1206705"/>
            <a:ext cx="468693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lvl="0" indent="266700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明确“论证要合理”的概念。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3" name="Picture 2" descr="C:\Users\Administrator\Desktop\u=989090697,791836509&amp;fm=21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735" y="2139720"/>
            <a:ext cx="2905125" cy="1800200"/>
          </a:xfrm>
          <a:prstGeom prst="rect">
            <a:avLst/>
          </a:prstGeom>
          <a:noFill/>
        </p:spPr>
      </p:pic>
      <p:sp>
        <p:nvSpPr>
          <p:cNvPr id="11" name="横卷形 10"/>
          <p:cNvSpPr/>
          <p:nvPr/>
        </p:nvSpPr>
        <p:spPr>
          <a:xfrm>
            <a:off x="3779945" y="1851700"/>
            <a:ext cx="4824335" cy="2304160"/>
          </a:xfrm>
          <a:prstGeom prst="horizontalScroll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3981" y="2243075"/>
            <a:ext cx="417629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论证，就是围绕观点，把经过选择的论据组织起来，使两者有机结合，从而推导出令人信服的合理的结论。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40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2"/>
          <p:cNvSpPr txBox="1"/>
          <p:nvPr/>
        </p:nvSpPr>
        <p:spPr>
          <a:xfrm>
            <a:off x="1331913" y="338138"/>
            <a:ext cx="23971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984250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179763" y="984250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39720" y="1707690"/>
            <a:ext cx="8208569" cy="2880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1" descr="C:\Users\Administrator\Desktop\最拥有图片\边框\图片1895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915" y="1059645"/>
            <a:ext cx="2077800" cy="720050"/>
          </a:xfrm>
          <a:prstGeom prst="rect">
            <a:avLst/>
          </a:prstGeom>
          <a:noFill/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899745" y="1779695"/>
            <a:ext cx="7632530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好奇心是促进人们不断探索、不断进取的动力。对世界充满好奇，并努力探索。可以是梦想生根发芽，开出美丽的花朵。面对这个神奇美妙而又复杂多变的世界，有的人漠不关心，得过且过，不思进取；有的人充满幻想，鼓足干劲，孜孜进取。无数的历史事实证明，前者总将一事无成，后者将根植梦想，创造出辉煌灿烂的明天。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这段话的论证是否合理？存在什么问题？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这段文字，论题是“好奇心”，但后面的论证，无论是举反面例子“有的人漠不关心，得过且过，不思进取，”还是举正面例子“有的人充满幻想，鼓足干劲，孜孜进取”，都强调“进取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”完全脱离了“好奇心”这一中心，犯了偷换概念的逻辑错误。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2"/>
          <p:cNvSpPr txBox="1"/>
          <p:nvPr/>
        </p:nvSpPr>
        <p:spPr>
          <a:xfrm>
            <a:off x="1331913" y="194628"/>
            <a:ext cx="23971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840740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04988" y="84074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179763" y="840740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04988" y="84074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700405" y="987425"/>
            <a:ext cx="478028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“论证合理”体现在什么地方？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971749" y="1593652"/>
            <a:ext cx="7560525" cy="8744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(1)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论证要符合逻辑，观点要一致，概念要统一。论证是用道理和事实对观点进行证明和推理，必须符合逻辑规律。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971750" y="2463743"/>
            <a:ext cx="7560525" cy="87440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(2)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使用的材料要能支持论点，同时，要通过恰当的分析，使读者明白两者之间的联系，避免出现论据与论点不相干或论据不足的情况。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971750" y="3327802"/>
            <a:ext cx="5688396" cy="36933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(3)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要选择恰当的论证方法。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971750" y="3687827"/>
            <a:ext cx="5688396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(4)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要结构合理，思路清晰。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4341" name="Picture 5" descr="C:\Users\Administrator\Desktop\最拥有图片\课件图片\写作\u=1897238444,775014285&amp;fm=21&amp;gp=0_副本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6160" y="3277074"/>
            <a:ext cx="1832995" cy="186642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bldLvl="0" animBg="1"/>
      <p:bldP spid="14338" grpId="0" bldLvl="0" animBg="1"/>
      <p:bldP spid="14339" grpId="0" bldLvl="0" animBg="1"/>
      <p:bldP spid="143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2"/>
          <p:cNvSpPr txBox="1"/>
          <p:nvPr/>
        </p:nvSpPr>
        <p:spPr>
          <a:xfrm>
            <a:off x="1331913" y="266383"/>
            <a:ext cx="23971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912495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04988" y="912495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179763" y="912495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04988" y="912495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455" y="1040845"/>
            <a:ext cx="32010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论证的方法有哪些？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01" name="Picture 1" descr="C:\Users\Administrator\Desktop\最拥有图片\新建文件夹 (3)\u=677422931,218533048&amp;fm=200&amp;gp=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60" y="1347665"/>
            <a:ext cx="4032280" cy="3024211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4499995" y="1923705"/>
            <a:ext cx="302421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论证方法有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举例论证、道理论证、正反对比论证、比喻论证、事例论证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3" name="Picture 1" descr="C:\Users\Administrator\Desktop\最拥有图片\课件图片\写作\u=641689649,3019215846&amp;fm=21&amp;gp=0_副本.jpg"/>
          <p:cNvPicPr>
            <a:picLocks noChangeAspect="1" noChangeArrowheads="1"/>
          </p:cNvPicPr>
          <p:nvPr/>
        </p:nvPicPr>
        <p:blipFill>
          <a:blip r:embed="rId6" cstate="print"/>
          <a:srcRect b="25749"/>
          <a:stretch>
            <a:fillRect/>
          </a:stretch>
        </p:blipFill>
        <p:spPr bwMode="auto">
          <a:xfrm>
            <a:off x="1267460" y="1740535"/>
            <a:ext cx="2658110" cy="220187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2"/>
          <p:cNvSpPr txBox="1"/>
          <p:nvPr/>
        </p:nvSpPr>
        <p:spPr>
          <a:xfrm>
            <a:off x="1331913" y="194628"/>
            <a:ext cx="23971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840740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04988" y="84074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179763" y="840740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04988" y="84074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pic>
        <p:nvPicPr>
          <p:cNvPr id="66562" name="Picture 2" descr="C:\Users\Administrator\Desktop\最拥有图片\新建文件夹 (3)\u=366148965,3759977576&amp;fm=27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725" y="1491674"/>
            <a:ext cx="6336440" cy="3384235"/>
          </a:xfrm>
          <a:prstGeom prst="rect">
            <a:avLst/>
          </a:prstGeom>
          <a:noFill/>
        </p:spPr>
      </p:pic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1403780" y="1779695"/>
            <a:ext cx="5256365" cy="29111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  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①举例论证：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运用具体事例，真实可信，增强文章说服力、趣味性、权威性，让文章浅显易懂。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②道理论证：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可以增强文章说服力或文采，使论证更有力或更有吸引力。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③正反对比论证：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正确错误分明，是非曲直明确，给人印象深刻，使论证更有力或更有吸引力。</a:t>
            </a:r>
            <a:endParaRPr lang="zh-CN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6" cstate="print"/>
          <a:srcRect t="11111" r="10463"/>
          <a:stretch>
            <a:fillRect/>
          </a:stretch>
        </p:blipFill>
        <p:spPr bwMode="auto">
          <a:xfrm>
            <a:off x="7115810" y="2339975"/>
            <a:ext cx="2037080" cy="1951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561135" y="948719"/>
            <a:ext cx="2936875" cy="4298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4.</a:t>
            </a:r>
            <a:r>
              <a:rPr kumimoji="0" lang="zh-CN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各自起什么作用？</a:t>
            </a:r>
            <a:endParaRPr kumimoji="0" lang="zh-CN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2"/>
          <p:cNvSpPr txBox="1"/>
          <p:nvPr/>
        </p:nvSpPr>
        <p:spPr>
          <a:xfrm>
            <a:off x="1331913" y="338138"/>
            <a:ext cx="2397125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 bwMode="auto">
          <a:xfrm>
            <a:off x="428625" y="984250"/>
            <a:ext cx="1376363" cy="36513"/>
          </a:xfrm>
          <a:prstGeom prst="rect">
            <a:avLst/>
          </a:prstGeom>
          <a:solidFill>
            <a:srgbClr val="358CC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3179763" y="984250"/>
            <a:ext cx="1376363" cy="36513"/>
          </a:xfrm>
          <a:prstGeom prst="rect">
            <a:avLst/>
          </a:prstGeom>
          <a:solidFill>
            <a:srgbClr val="A4C37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804988" y="984250"/>
            <a:ext cx="1374775" cy="36513"/>
          </a:xfrm>
          <a:prstGeom prst="rect">
            <a:avLst/>
          </a:prstGeom>
          <a:solidFill>
            <a:srgbClr val="2D9C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828490" y="1180694"/>
            <a:ext cx="6552455" cy="25853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④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比喻论证：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道理讲得通俗易懂，语言生动形象，容易被人接受。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⑤引用论证：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引用名言或引用一些普通人的说法，使其更具有权威性或大众性，使论证有力。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⑥因果论证：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让人弄清楚事情的前因后果，来龙去脉。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      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⑦理论论证：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目的是要证明论点具有普遍性和规律性。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ldLvl="0" animBg="1"/>
    </p:bldLst>
  </p:timing>
</p:sld>
</file>

<file path=ppt/tags/tag1.xml><?xml version="1.0" encoding="utf-8"?>
<p:tagLst xmlns:p="http://schemas.openxmlformats.org/presentationml/2006/main">
  <p:tag name="MH" val="20180608122357"/>
  <p:tag name="MH_LIBRARY" val="GRAPHIC"/>
  <p:tag name="MH_ORDER" val="文本框 15"/>
</p:tagLst>
</file>

<file path=ppt/tags/tag10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11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12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13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14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15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16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17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18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19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2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20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21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22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23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24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25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26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27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28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29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3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30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31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32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33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34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35.xml><?xml version="1.0" encoding="utf-8"?>
<p:tagLst xmlns:p="http://schemas.openxmlformats.org/presentationml/2006/main">
  <p:tag name="KSO_WM_TEMPLATE_CATEGORY" val="custom"/>
  <p:tag name="KSO_WM_TEMPLATE_INDEX" val="20187307"/>
</p:tagLst>
</file>

<file path=ppt/tags/tag36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37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38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39.xml><?xml version="1.0" encoding="utf-8"?>
<p:tagLst xmlns:p="http://schemas.openxmlformats.org/presentationml/2006/main">
  <p:tag name="KSO_WM_TEMPLATE_CATEGORY" val="custom"/>
  <p:tag name="KSO_WM_TEMPLATE_INDEX" val="20187307"/>
</p:tagLst>
</file>

<file path=ppt/tags/tag4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40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41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42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43.xml><?xml version="1.0" encoding="utf-8"?>
<p:tagLst xmlns:p="http://schemas.openxmlformats.org/presentationml/2006/main">
  <p:tag name="KSO_WM_TEMPLATE_CATEGORY" val="custom"/>
  <p:tag name="KSO_WM_TEMPLATE_INDEX" val="20187307"/>
</p:tagLst>
</file>

<file path=ppt/tags/tag44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45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46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47.xml><?xml version="1.0" encoding="utf-8"?>
<p:tagLst xmlns:p="http://schemas.openxmlformats.org/presentationml/2006/main">
  <p:tag name="KSO_WM_TEMPLATE_CATEGORY" val="custom"/>
  <p:tag name="KSO_WM_TEMPLATE_INDEX" val="20187307"/>
</p:tagLst>
</file>

<file path=ppt/tags/tag48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49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5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50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51.xml><?xml version="1.0" encoding="utf-8"?>
<p:tagLst xmlns:p="http://schemas.openxmlformats.org/presentationml/2006/main">
  <p:tag name="KSO_WM_TEMPLATE_CATEGORY" val="custom"/>
  <p:tag name="KSO_WM_TEMPLATE_INDEX" val="20187307"/>
</p:tagLst>
</file>

<file path=ppt/tags/tag52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53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54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55.xml><?xml version="1.0" encoding="utf-8"?>
<p:tagLst xmlns:p="http://schemas.openxmlformats.org/presentationml/2006/main">
  <p:tag name="KSO_WM_TEMPLATE_CATEGORY" val="custom"/>
  <p:tag name="KSO_WM_TEMPLATE_INDEX" val="20187307"/>
</p:tagLst>
</file>

<file path=ppt/tags/tag56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57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58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59.xml><?xml version="1.0" encoding="utf-8"?>
<p:tagLst xmlns:p="http://schemas.openxmlformats.org/presentationml/2006/main">
  <p:tag name="KSO_WM_TEMPLATE_CATEGORY" val="custom"/>
  <p:tag name="KSO_WM_TEMPLATE_INDEX" val="20187307"/>
</p:tagLst>
</file>

<file path=ppt/tags/tag6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60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61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62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63.xml><?xml version="1.0" encoding="utf-8"?>
<p:tagLst xmlns:p="http://schemas.openxmlformats.org/presentationml/2006/main">
  <p:tag name="KSO_WM_TEMPLATE_CATEGORY" val="custom"/>
  <p:tag name="KSO_WM_TEMPLATE_INDEX" val="20187307"/>
</p:tagLst>
</file>

<file path=ppt/tags/tag64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65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66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ags/tag7.xml><?xml version="1.0" encoding="utf-8"?>
<p:tagLst xmlns:p="http://schemas.openxmlformats.org/presentationml/2006/main">
  <p:tag name="MH" val="20180608140520"/>
  <p:tag name="MH_LIBRARY" val="GRAPHIC"/>
  <p:tag name="MH_ORDER" val="矩形 12"/>
</p:tagLst>
</file>

<file path=ppt/tags/tag8.xml><?xml version="1.0" encoding="utf-8"?>
<p:tagLst xmlns:p="http://schemas.openxmlformats.org/presentationml/2006/main">
  <p:tag name="MH" val="20180608140520"/>
  <p:tag name="MH_LIBRARY" val="GRAPHIC"/>
  <p:tag name="MH_ORDER" val="矩形 10"/>
</p:tagLst>
</file>

<file path=ppt/tags/tag9.xml><?xml version="1.0" encoding="utf-8"?>
<p:tagLst xmlns:p="http://schemas.openxmlformats.org/presentationml/2006/main">
  <p:tag name="MH" val="20180608140520"/>
  <p:tag name="MH_LIBRARY" val="GRAPHIC"/>
  <p:tag name="MH_ORDER" val="矩形 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 fontAlgn="base">
          <a:defRPr lang="zh-CN" altLang="en-US" strike="noStrike" noProof="1"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3349</Words>
  <Application>WPS 演示</Application>
  <PresentationFormat>全屏显示(16:9)</PresentationFormat>
  <Paragraphs>130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等线</vt:lpstr>
      <vt:lpstr>微软雅黑</vt:lpstr>
      <vt:lpstr>Baskerville Old Face</vt:lpstr>
      <vt:lpstr>华文新魏</vt:lpstr>
      <vt:lpstr>Calibri</vt:lpstr>
      <vt:lpstr>仿宋</vt:lpstr>
      <vt:lpstr>Courier New</vt:lpstr>
      <vt:lpstr>MingLiU_HKSCS</vt:lpstr>
      <vt:lpstr>楷体</vt:lpstr>
      <vt:lpstr>华文行楷</vt:lpstr>
      <vt:lpstr>Arial Unicode MS</vt:lpstr>
      <vt:lpstr>Tiger Expert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岳小明</dc:creator>
  <cp:lastModifiedBy>Administrator</cp:lastModifiedBy>
  <cp:revision>329</cp:revision>
  <dcterms:created xsi:type="dcterms:W3CDTF">2018-06-19T06:33:00Z</dcterms:created>
  <dcterms:modified xsi:type="dcterms:W3CDTF">2018-09-28T08:39:03Z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