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65" r:id="rId3"/>
    <p:sldId id="428" r:id="rId4"/>
    <p:sldId id="592" r:id="rId5"/>
    <p:sldId id="616" r:id="rId6"/>
    <p:sldId id="622" r:id="rId7"/>
    <p:sldId id="621" r:id="rId8"/>
    <p:sldId id="619" r:id="rId9"/>
    <p:sldId id="626" r:id="rId10"/>
    <p:sldId id="625" r:id="rId11"/>
    <p:sldId id="624" r:id="rId12"/>
    <p:sldId id="633" r:id="rId13"/>
    <p:sldId id="634" r:id="rId14"/>
    <p:sldId id="670" r:id="rId15"/>
    <p:sldId id="627" r:id="rId16"/>
    <p:sldId id="641" r:id="rId17"/>
    <p:sldId id="640" r:id="rId18"/>
    <p:sldId id="639" r:id="rId19"/>
    <p:sldId id="666" r:id="rId20"/>
    <p:sldId id="638" r:id="rId21"/>
    <p:sldId id="637" r:id="rId22"/>
    <p:sldId id="636" r:id="rId23"/>
    <p:sldId id="635" r:id="rId24"/>
    <p:sldId id="623" r:id="rId25"/>
    <p:sldId id="643" r:id="rId26"/>
    <p:sldId id="642" r:id="rId27"/>
    <p:sldId id="646" r:id="rId28"/>
    <p:sldId id="645" r:id="rId29"/>
    <p:sldId id="644" r:id="rId30"/>
    <p:sldId id="667" r:id="rId31"/>
    <p:sldId id="668" r:id="rId32"/>
    <p:sldId id="650" r:id="rId33"/>
    <p:sldId id="649" r:id="rId34"/>
    <p:sldId id="648" r:id="rId35"/>
    <p:sldId id="647" r:id="rId36"/>
    <p:sldId id="657" r:id="rId37"/>
    <p:sldId id="656" r:id="rId38"/>
    <p:sldId id="669" r:id="rId39"/>
    <p:sldId id="655" r:id="rId40"/>
    <p:sldId id="654" r:id="rId41"/>
    <p:sldId id="660" r:id="rId42"/>
    <p:sldId id="662" r:id="rId43"/>
    <p:sldId id="659" r:id="rId44"/>
    <p:sldId id="663" r:id="rId45"/>
    <p:sldId id="661" r:id="rId46"/>
  </p:sldIdLst>
  <p:sldSz cx="12192000" cy="6858000"/>
  <p:notesSz cx="6858000" cy="9144000"/>
  <p:custDataLst>
    <p:tags r:id="rId4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p:restoredTop sz="94660"/>
  </p:normalViewPr>
  <p:slideViewPr>
    <p:cSldViewPr snapToGrid="0" showGuides="1">
      <p:cViewPr varScale="1">
        <p:scale>
          <a:sx n="114" d="100"/>
          <a:sy n="114" d="100"/>
        </p:scale>
        <p:origin x="-546" y="-108"/>
      </p:cViewPr>
      <p:guideLst>
        <p:guide orient="horz" pos="2129"/>
        <p:guide pos="3838"/>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03.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p>
            <a:pPr lvl="0" algn="r">
              <a:buNone/>
            </a:pPr>
            <a:fld id="{9A0DB2DC-4C9A-4742-B13C-FB6460FD3503}" type="slidenum">
              <a:rPr lang="zh-CN" altLang="en-US" sz="1200">
                <a:latin typeface="Calibri" panose="020f0502020204030204" pitchFamily="34" charset="0"/>
                <a:ea typeface="宋体" pitchFamily="2" charset="-122"/>
              </a:rPr>
              <a:t/>
            </a:fld>
            <a:endParaRPr lang="zh-CN" altLang="en-US" sz="1200">
              <a:latin typeface="Calibri" panose="020f0502020204030204" pitchFamily="34" charset="0"/>
              <a:ea typeface="宋体" pitchFamily="2" charset="-122"/>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10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7.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686800" cy="4759325"/>
          </a:xfrm>
        </p:spPr>
        <p:txBody>
          <a:bodyPr lIns="90000" tIns="46800" rIns="90000" bIns="46800" rtlCol="0">
            <a:noAutofit/>
          </a:bodyPr>
          <a:lstStyle/>
          <a:p>
            <a:pPr marL="0" lvl="0" indent="0" algn="ctr">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a:t>
            </a:r>
            <a:r>
              <a:rPr lang="zh-CN" altLang="en-US" sz="4400" smtClean="0">
                <a:solidFill>
                  <a:srgbClr val="FFFF00"/>
                </a:solidFill>
                <a:latin typeface="黑体" panose="02010609060101010101" pitchFamily="49" charset="-122"/>
                <a:ea typeface="黑体" panose="02010609060101010101" pitchFamily="49" charset="-122"/>
                <a:cs typeface="黑体" panose="02010609060101010101" pitchFamily="49" charset="-122"/>
              </a:rPr>
              <a:t>大卫</a:t>
            </a:r>
            <a:r>
              <a:rPr lang="en-US" altLang="zh-CN" sz="440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zh-CN" altLang="en-US" sz="4400" smtClean="0">
                <a:solidFill>
                  <a:srgbClr val="FFFF00"/>
                </a:solidFill>
                <a:latin typeface="黑体" panose="02010609060101010101" pitchFamily="49" charset="-122"/>
                <a:ea typeface="黑体" panose="02010609060101010101" pitchFamily="49" charset="-122"/>
                <a:cs typeface="黑体" panose="02010609060101010101" pitchFamily="49" charset="-122"/>
              </a:rPr>
              <a:t>科波菲尔</a:t>
            </a:r>
            <a:r>
              <a:rPr lang="en-US" altLang="zh-CN" sz="4400" smtClean="0">
                <a:solidFill>
                  <a:srgbClr val="FFFF00"/>
                </a:solidFill>
                <a:latin typeface="黑体" panose="02010609060101010101" pitchFamily="49" charset="-122"/>
                <a:ea typeface="黑体" panose="02010609060101010101" pitchFamily="49" charset="-122"/>
                <a:cs typeface="黑体" panose="02010609060101010101" pitchFamily="49" charset="-122"/>
              </a:rPr>
              <a:t>(</a:t>
            </a:r>
            <a:r>
              <a:rPr lang="zh-CN" altLang="en-US" sz="4400">
                <a:solidFill>
                  <a:srgbClr val="FFFF00"/>
                </a:solidFill>
                <a:latin typeface="黑体" panose="02010609060101010101" pitchFamily="49" charset="-122"/>
                <a:ea typeface="黑体" panose="02010609060101010101" pitchFamily="49" charset="-122"/>
                <a:cs typeface="黑体" panose="02010609060101010101" pitchFamily="49" charset="-122"/>
              </a:rPr>
              <a:t>节选）</a:t>
            </a:r>
            <a:endParaRPr lang="en-US" altLang="zh-CN" sz="44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buNone/>
              <a:defRPr/>
            </a:pPr>
            <a:r>
              <a:rPr kumimoji="0" lang="zh-CN" altLang="en-US" sz="2400" b="0" i="0" u="none" strike="noStrike" kern="1200" cap="none" spc="150" normalizeH="0" baseline="0" noProof="1">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4000" b="0" i="0" u="none" strike="noStrike" kern="1200" cap="none" spc="150" normalizeH="0" baseline="0" noProof="1" smtClean="0">
                <a:ln>
                  <a:noFill/>
                </a:ln>
                <a:solidFill>
                  <a:srgbClr val="FFFF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第</a:t>
            </a:r>
            <a:r>
              <a:rPr lang="en-US" altLang="zh-CN" sz="4000" smtClean="0">
                <a:solidFill>
                  <a:srgbClr val="FFFF00"/>
                </a:solidFill>
                <a:latin typeface="黑体" panose="02010609060101010101" pitchFamily="49" charset="-122"/>
                <a:ea typeface="黑体" panose="02010609060101010101" pitchFamily="49" charset="-122"/>
                <a:cs typeface="黑体" panose="02010609060101010101" pitchFamily="49" charset="-122"/>
              </a:rPr>
              <a:t>2</a:t>
            </a:r>
            <a:r>
              <a:rPr kumimoji="0" lang="zh-CN" altLang="en-US" sz="4000" b="0" i="0" u="none" strike="noStrike" kern="1200" cap="none" spc="150" normalizeH="0" baseline="0" noProof="1" smtClean="0">
                <a:ln>
                  <a:noFill/>
                </a:ln>
                <a:solidFill>
                  <a:srgbClr val="FFFF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课时</a:t>
            </a:r>
            <a:endParaRPr kumimoji="0" lang="en-US" altLang="zh-CN" sz="4000" b="0" i="0" u="none" strike="noStrike" kern="1200" cap="none" spc="150" normalizeH="0" baseline="0" noProof="1">
              <a:ln>
                <a:noFill/>
              </a:ln>
              <a:solidFill>
                <a:srgbClr val="FFFF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lvl="0" indent="0" algn="ctr">
              <a:buNone/>
              <a:defRPr/>
            </a:pPr>
            <a:r>
              <a:rPr lang="zh-CN" altLang="en-US" sz="3600">
                <a:solidFill>
                  <a:schemeClr val="bg1"/>
                </a:solidFill>
                <a:latin typeface="黑体" panose="02010609060101010101" pitchFamily="49" charset="-122"/>
                <a:ea typeface="黑体" panose="02010609060101010101" pitchFamily="49" charset="-122"/>
                <a:cs typeface="黑体" panose="02010609060101010101" pitchFamily="49" charset="-122"/>
              </a:rPr>
              <a:t>高二年级   语文</a:t>
            </a:r>
            <a:endParaRPr lang="en-US" altLang="zh-CN" sz="36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buNone/>
              <a:defRPr/>
            </a:pPr>
            <a:endParaRPr lang="en-US" altLang="zh-CN" sz="40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buNone/>
              <a:defRPr/>
            </a:pPr>
            <a:endParaRPr kumimoji="0" lang="en-US" altLang="zh-CN" sz="4000" b="0" i="0" u="none" strike="noStrike" kern="1200" cap="none" spc="150" normalizeH="0" baseline="0" noProof="1">
              <a:ln>
                <a:noFill/>
              </a:ln>
              <a:solidFill>
                <a:srgbClr val="FFFF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198880"/>
          </a:xfrm>
          <a:prstGeom prst="rect">
            <a:avLst/>
          </a:prstGeom>
          <a:noFill/>
          <a:ln w="9525">
            <a:noFill/>
          </a:ln>
        </p:spPr>
        <p:txBody>
          <a:bodyPr>
            <a:spAutoFit/>
          </a:bodyPr>
          <a:lstStyle/>
          <a:p>
            <a:pPr indent="266700">
              <a:lnSpc>
                <a:spcPct val="150000"/>
              </a:lnSpc>
            </a:pPr>
            <a:r>
              <a:rPr lang="en-US" altLang="zh-CN" sz="2400">
                <a:solidFill>
                  <a:srgbClr val="FFFFFF"/>
                </a:solidFill>
                <a:latin typeface="黑体" panose="02010609060101010101" pitchFamily="49" charset="-122"/>
                <a:ea typeface="黑体" panose="02010609060101010101" pitchFamily="49" charset="-122"/>
              </a:rPr>
              <a:t>3.</a:t>
            </a:r>
            <a:r>
              <a:rPr lang="zh-CN" altLang="en-US" sz="2400">
                <a:solidFill>
                  <a:srgbClr val="FFFFFF"/>
                </a:solidFill>
                <a:latin typeface="黑体" panose="02010609060101010101" pitchFamily="49" charset="-122"/>
                <a:ea typeface="黑体" panose="02010609060101010101" pitchFamily="49" charset="-122"/>
              </a:rPr>
              <a:t>大卫早年生活的篇章以孩子的心理视角展示了一个早已被成年人淡忘的童年世界，写得十分真切感人。</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339850"/>
            <a:ext cx="8947150" cy="4759325"/>
          </a:xfrm>
        </p:spPr>
        <p:txBody>
          <a:bodyPr lIns="90000" tIns="46800" rIns="90000" bIns="46800" rtlCol="0">
            <a:normAutofit/>
          </a:bodyPr>
          <a:lstStyle/>
          <a:p>
            <a:pPr marL="0" lvl="0" indent="0">
              <a:lnSpc>
                <a:spcPct val="150000"/>
              </a:lnSpc>
              <a:buNone/>
              <a:defRPr/>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学习小小说写作</a:t>
            </a:r>
            <a:endParaRPr lang="en-US" altLang="zh-CN"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小小说，又称“微型小说”，是小说中篇幅最短的一种。如同匠人在方寸之间精雕细刻一般，小小说的作者于尺幅之内精心构造情节，刻画人物形象，交代故事环境，表达自己对生活的思考，往往能取得“以小见大”的效果。人物少，情节简单，场景集中，构思奇巧，立意深刻，语言简洁洗练等，是小小说的特点。</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3244850" y="1218565"/>
            <a:ext cx="8947150" cy="5425440"/>
          </a:xfrm>
        </p:spPr>
        <p:txBody>
          <a:bodyPr lIns="90000" tIns="46800" rIns="90000" bIns="46800" rtlCol="0">
            <a:normAutofit/>
          </a:bodyPr>
          <a:lstStyle/>
          <a:p>
            <a:pPr marL="0" lvl="0" indent="0">
              <a:lnSpc>
                <a:spcPct val="150000"/>
              </a:lnSpc>
              <a:buNone/>
              <a:defRPr/>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推荐拓展阅读</a:t>
            </a:r>
            <a:endParaRPr lang="en-US" altLang="zh-CN"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gn="ctr">
              <a:lnSpc>
                <a:spcPct val="150000"/>
              </a:lnSpc>
              <a:buNone/>
              <a:defRPr/>
            </a:pPr>
            <a:r>
              <a:rPr lang="zh-CN" altLang="en-US" sz="4400">
                <a:solidFill>
                  <a:schemeClr val="bg1"/>
                </a:solidFill>
                <a:latin typeface="黑体" panose="02010609060101010101" pitchFamily="49" charset="-122"/>
                <a:ea typeface="黑体" panose="02010609060101010101" pitchFamily="49" charset="-122"/>
                <a:cs typeface="黑体" panose="02010609060101010101" pitchFamily="49" charset="-122"/>
              </a:rPr>
              <a:t>麦琪的</a:t>
            </a:r>
            <a:r>
              <a:rPr lang="zh-CN" altLang="en-US" sz="4400" smtClean="0">
                <a:solidFill>
                  <a:schemeClr val="bg1"/>
                </a:solidFill>
                <a:latin typeface="黑体" panose="02010609060101010101" pitchFamily="49" charset="-122"/>
                <a:ea typeface="黑体" panose="02010609060101010101" pitchFamily="49" charset="-122"/>
                <a:cs typeface="黑体" panose="02010609060101010101" pitchFamily="49" charset="-122"/>
              </a:rPr>
              <a:t>礼物</a:t>
            </a:r>
            <a:endParaRPr lang="en-US" altLang="zh-CN" sz="4400" smtClean="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gn="ctr">
              <a:lnSpc>
                <a:spcPct val="150000"/>
              </a:lnSpc>
              <a:buNone/>
              <a:defRPr/>
            </a:pPr>
            <a:r>
              <a:rPr lang="zh-CN" altLang="en-US" sz="4000" smtClean="0">
                <a:solidFill>
                  <a:schemeClr val="bg1"/>
                </a:solidFill>
                <a:latin typeface="黑体" panose="02010609060101010101" pitchFamily="49" charset="-122"/>
                <a:ea typeface="黑体" panose="02010609060101010101" pitchFamily="49" charset="-122"/>
                <a:cs typeface="黑体" panose="02010609060101010101" pitchFamily="49" charset="-122"/>
              </a:rPr>
              <a:t>欧</a:t>
            </a:r>
            <a:r>
              <a:rPr lang="en-US" altLang="zh-CN" sz="40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4000" smtClean="0">
                <a:solidFill>
                  <a:schemeClr val="bg1"/>
                </a:solidFill>
                <a:latin typeface="黑体" panose="02010609060101010101" pitchFamily="49" charset="-122"/>
                <a:ea typeface="黑体" panose="02010609060101010101" pitchFamily="49" charset="-122"/>
                <a:cs typeface="黑体" panose="02010609060101010101" pitchFamily="49" charset="-122"/>
              </a:rPr>
              <a:t>亨利 </a:t>
            </a:r>
            <a:endParaRPr lang="zh-CN" altLang="en-US" sz="40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60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6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916305"/>
            <a:ext cx="8947150" cy="5426075"/>
          </a:xfrm>
        </p:spPr>
        <p:txBody>
          <a:bodyPr lIns="90000" tIns="46800" rIns="90000" bIns="46800" rtlCol="0">
            <a:normAutofit/>
          </a:bodyPr>
          <a:lstStyle/>
          <a:p>
            <a:pPr marL="0" lvl="0" indent="0" algn="ctr">
              <a:lnSpc>
                <a:spcPct val="150000"/>
              </a:lnSpc>
              <a:buNone/>
              <a:defRPr/>
            </a:pPr>
            <a:r>
              <a:rPr lang="zh-CN" altLang="en-US" sz="2600" smtClean="0">
                <a:solidFill>
                  <a:schemeClr val="bg1"/>
                </a:solidFill>
                <a:latin typeface="黑体" panose="02010609060101010101" pitchFamily="49" charset="-122"/>
                <a:ea typeface="黑体" panose="02010609060101010101" pitchFamily="49" charset="-122"/>
                <a:cs typeface="黑体" panose="02010609060101010101" pitchFamily="49" charset="-122"/>
              </a:rPr>
              <a:t> </a:t>
            </a:r>
            <a:endParaRPr lang="zh-CN" altLang="en-US" sz="260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600">
                <a:solidFill>
                  <a:schemeClr val="bg1"/>
                </a:solidFill>
                <a:latin typeface="黑体" panose="02010609060101010101" pitchFamily="49" charset="-122"/>
                <a:ea typeface="黑体" panose="02010609060101010101" pitchFamily="49" charset="-122"/>
                <a:cs typeface="黑体" panose="02010609060101010101" pitchFamily="49" charset="-122"/>
              </a:rPr>
              <a:t>    一块八毛七分钱。全在这儿了。其中六毛钱还是铜子儿凑起来的。这些铜子儿是每次一个、两个向杂货铺、菜贩和肉店老板那儿死乞白赖地硬扣下来的；人家虽然没有明说，自己总觉得这种掂斤播两的交易未免太吝啬，当时脸</a:t>
            </a:r>
            <a:r>
              <a:rPr lang="zh-CN" altLang="en-US" sz="2600" smtClean="0">
                <a:solidFill>
                  <a:schemeClr val="bg1"/>
                </a:solidFill>
                <a:latin typeface="黑体" panose="02010609060101010101" pitchFamily="49" charset="-122"/>
                <a:ea typeface="黑体" panose="02010609060101010101" pitchFamily="49" charset="-122"/>
                <a:cs typeface="黑体" panose="02010609060101010101" pitchFamily="49" charset="-122"/>
              </a:rPr>
              <a:t>都臊红</a:t>
            </a:r>
            <a:r>
              <a:rPr lang="zh-CN" altLang="en-US" sz="2600">
                <a:solidFill>
                  <a:schemeClr val="bg1"/>
                </a:solidFill>
                <a:latin typeface="黑体" panose="02010609060101010101" pitchFamily="49" charset="-122"/>
                <a:ea typeface="黑体" panose="02010609060101010101" pitchFamily="49" charset="-122"/>
                <a:cs typeface="黑体" panose="02010609060101010101" pitchFamily="49" charset="-122"/>
              </a:rPr>
              <a:t>了。德拉数了三遍。数来数去还是一块八毛七分钱，而第二天就是圣诞节了</a:t>
            </a:r>
            <a:r>
              <a:rPr lang="zh-CN" altLang="en-US" sz="260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60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除了倒在那张破旧的小榻上号哭之外，显然没有别的办法。德拉就那样做了。这使一种精神上的感慨油然而生，认为人生是由</a:t>
            </a:r>
            <a:r>
              <a:rPr lang="zh-CN" altLang="en-US" sz="2400" smtClean="0">
                <a:solidFill>
                  <a:srgbClr val="FFFFFF"/>
                </a:solidFill>
                <a:latin typeface="黑体" panose="02010609060101010101" pitchFamily="49" charset="-122"/>
                <a:ea typeface="黑体" panose="02010609060101010101" pitchFamily="49" charset="-122"/>
              </a:rPr>
              <a:t>啜泣、抽噎</a:t>
            </a:r>
            <a:r>
              <a:rPr lang="zh-CN" altLang="en-US" sz="2400">
                <a:solidFill>
                  <a:srgbClr val="FFFFFF"/>
                </a:solidFill>
                <a:latin typeface="黑体" panose="02010609060101010101" pitchFamily="49" charset="-122"/>
                <a:ea typeface="黑体" panose="02010609060101010101" pitchFamily="49" charset="-122"/>
              </a:rPr>
              <a:t>和微笑组成的，而抽噎占了其中绝大部分。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这个家庭的主妇渐渐从第一阶段退到第二阶段，我们不妨抽空儿来看看这个家吧。一套连家具的公寓，房租每星期八块钱。虽不能说是绝对难以形容，其实跟贫民窟也相去不远。 </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75323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下面门廊里有一个信箱，但是永远不会有信件投进去；还有一个电钮，除非神仙下凡才能把铃按响。那里还贴着一张名片，上面印有“詹姆斯</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迪林汉</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扬先生”几个字。 </a:t>
            </a: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480934" y="1291658"/>
            <a:ext cx="8723312" cy="3969385"/>
          </a:xfrm>
          <a:prstGeom prst="rect">
            <a:avLst/>
          </a:prstGeom>
          <a:noFill/>
          <a:ln w="9525">
            <a:noFill/>
          </a:ln>
        </p:spPr>
        <p:txBody>
          <a:bodyPr>
            <a:spAutoFit/>
          </a:bodyPr>
          <a:lstStyle/>
          <a:p>
            <a:pPr indent="266700">
              <a:lnSpc>
                <a:spcPct val="150000"/>
              </a:lnSpc>
            </a:pPr>
            <a:r>
              <a:rPr lang="en-US" altLang="zh-CN" sz="2400">
                <a:solidFill>
                  <a:srgbClr val="FFFFFF"/>
                </a:solidFill>
                <a:latin typeface="黑体" panose="02010609060101010101" pitchFamily="49" charset="-122"/>
                <a:ea typeface="黑体" panose="02010609060101010101" pitchFamily="49" charset="-122"/>
              </a:rPr>
              <a:t>   </a:t>
            </a:r>
            <a:r>
              <a:rPr lang="zh-CN" altLang="en-US" sz="2400">
                <a:solidFill>
                  <a:srgbClr val="FFFFFF"/>
                </a:solidFill>
                <a:latin typeface="黑体" panose="02010609060101010101" pitchFamily="49" charset="-122"/>
                <a:ea typeface="黑体" panose="02010609060101010101" pitchFamily="49" charset="-122"/>
              </a:rPr>
              <a:t>“迪林汉”这个名号是主人先前每星期挣</a:t>
            </a:r>
            <a:r>
              <a:rPr lang="zh-CN" altLang="en-US" sz="2400">
                <a:solidFill>
                  <a:schemeClr val="bg1"/>
                </a:solidFill>
                <a:latin typeface="黑体" panose="02010609060101010101" pitchFamily="49" charset="-122"/>
                <a:ea typeface="黑体" panose="02010609060101010101" pitchFamily="49" charset="-122"/>
              </a:rPr>
              <a:t>三十块钱得法</a:t>
            </a:r>
            <a:r>
              <a:rPr lang="zh-CN" altLang="en-US" sz="2400">
                <a:solidFill>
                  <a:srgbClr val="FFFFFF"/>
                </a:solidFill>
                <a:latin typeface="黑体" panose="02010609060101010101" pitchFamily="49" charset="-122"/>
                <a:ea typeface="黑体" panose="02010609060101010101" pitchFamily="49" charset="-122"/>
              </a:rPr>
              <a:t>的时候，一时高兴</a:t>
            </a:r>
            <a:r>
              <a:rPr lang="zh-CN" altLang="en-US" sz="2400" smtClean="0">
                <a:solidFill>
                  <a:srgbClr val="FFFFFF"/>
                </a:solidFill>
                <a:latin typeface="黑体" panose="02010609060101010101" pitchFamily="49" charset="-122"/>
                <a:ea typeface="黑体" panose="02010609060101010101" pitchFamily="49" charset="-122"/>
              </a:rPr>
              <a:t>，加在</a:t>
            </a:r>
            <a:r>
              <a:rPr lang="zh-CN" altLang="en-US" sz="2400" smtClean="0">
                <a:solidFill>
                  <a:schemeClr val="bg1"/>
                </a:solidFill>
                <a:latin typeface="黑体" panose="02010609060101010101" pitchFamily="49" charset="-122"/>
                <a:ea typeface="黑体" panose="02010609060101010101" pitchFamily="49" charset="-122"/>
              </a:rPr>
              <a:t>姓名</a:t>
            </a:r>
            <a:r>
              <a:rPr lang="zh-CN" altLang="en-US" sz="2400">
                <a:solidFill>
                  <a:schemeClr val="bg1"/>
                </a:solidFill>
                <a:latin typeface="黑体" panose="02010609060101010101" pitchFamily="49" charset="-122"/>
                <a:ea typeface="黑体" panose="02010609060101010101" pitchFamily="49" charset="-122"/>
              </a:rPr>
              <a:t>之间的</a:t>
            </a:r>
            <a:r>
              <a:rPr lang="zh-CN" altLang="en-US" sz="2400">
                <a:solidFill>
                  <a:srgbClr val="FFFFFF"/>
                </a:solidFill>
                <a:latin typeface="黑体" panose="02010609060101010101" pitchFamily="49" charset="-122"/>
                <a:ea typeface="黑体" panose="02010609060101010101" pitchFamily="49" charset="-122"/>
              </a:rPr>
              <a:t>。现在收入缩减到二十块钱，“迪林汉”几个字看来就有些模糊，仿佛它们正在考虑，是不是缩成一个质朴而谦逊的“迪”字为好。但是每逢詹姆斯</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迪林汉</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扬先生回家上楼，走进房间的时候，詹姆斯</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迪林汉</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扬太太</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就是刚才已经介绍给各位的德拉</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总是管他叫做“吉姆”，总是热烈地拥抱他。那当然是好的。 </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425881"/>
            <a:ext cx="8723312" cy="341503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德拉哭了之后，</a:t>
            </a:r>
            <a:r>
              <a:rPr lang="zh-CN" altLang="en-US" sz="2400" smtClean="0">
                <a:solidFill>
                  <a:srgbClr val="FFFFFF"/>
                </a:solidFill>
                <a:latin typeface="黑体" panose="02010609060101010101" pitchFamily="49" charset="-122"/>
                <a:ea typeface="黑体" panose="02010609060101010101" pitchFamily="49" charset="-122"/>
              </a:rPr>
              <a:t>在脸颊</a:t>
            </a:r>
            <a:r>
              <a:rPr lang="zh-CN" altLang="en-US" sz="2400" smtClean="0">
                <a:solidFill>
                  <a:schemeClr val="bg1"/>
                </a:solidFill>
                <a:latin typeface="黑体" panose="02010609060101010101" pitchFamily="49" charset="-122"/>
                <a:ea typeface="黑体" panose="02010609060101010101" pitchFamily="49" charset="-122"/>
              </a:rPr>
              <a:t>上</a:t>
            </a:r>
            <a:r>
              <a:rPr lang="zh-CN" altLang="en-US" sz="2400">
                <a:solidFill>
                  <a:srgbClr val="FFFFFF"/>
                </a:solidFill>
                <a:latin typeface="黑体" panose="02010609060101010101" pitchFamily="49" charset="-122"/>
                <a:ea typeface="黑体" panose="02010609060101010101" pitchFamily="49" charset="-122"/>
              </a:rPr>
              <a:t>扑了些粉。她站在窗子跟前，呆呆地瞅着外面灰蒙蒙的后院里，一只灰猫正在灰色的篱笆上行走。明天就是圣诞节了，她只有一块八毛七分钱来给吉姆买一件礼物。</a:t>
            </a:r>
            <a:r>
              <a:rPr lang="zh-CN" altLang="en-US" sz="2400" smtClean="0">
                <a:solidFill>
                  <a:srgbClr val="FFFFFF"/>
                </a:solidFill>
                <a:latin typeface="黑体" panose="02010609060101010101" pitchFamily="49" charset="-122"/>
                <a:ea typeface="黑体" panose="02010609060101010101" pitchFamily="49" charset="-122"/>
              </a:rPr>
              <a:t>好几个月来，</a:t>
            </a:r>
            <a:r>
              <a:rPr lang="zh-CN" altLang="en-US" sz="2400">
                <a:solidFill>
                  <a:srgbClr val="FFFFFF"/>
                </a:solidFill>
                <a:latin typeface="黑体" panose="02010609060101010101" pitchFamily="49" charset="-122"/>
                <a:ea typeface="黑体" panose="02010609060101010101" pitchFamily="49" charset="-122"/>
              </a:rPr>
              <a:t>她省吃俭用，能攒起来的都攒了，可结果只有这一点儿。一星期二十块钱的收入是不经用的。支出总比她预算的要多。总是这样的。</a:t>
            </a: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425881"/>
            <a:ext cx="8723312" cy="230695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只有</a:t>
            </a:r>
            <a:r>
              <a:rPr lang="zh-CN" altLang="en-US" sz="2400">
                <a:solidFill>
                  <a:srgbClr val="FFFFFF"/>
                </a:solidFill>
                <a:latin typeface="黑体" panose="02010609060101010101" pitchFamily="49" charset="-122"/>
                <a:ea typeface="黑体" panose="02010609060101010101" pitchFamily="49" charset="-122"/>
              </a:rPr>
              <a:t>一块八毛七分钱来给吉姆买礼物。她的吉姆。</a:t>
            </a:r>
            <a:r>
              <a:rPr lang="zh-CN" altLang="en-US" sz="2400">
                <a:solidFill>
                  <a:schemeClr val="bg1"/>
                </a:solidFill>
                <a:latin typeface="黑体" panose="02010609060101010101" pitchFamily="49" charset="-122"/>
                <a:ea typeface="黑体" panose="02010609060101010101" pitchFamily="49" charset="-122"/>
              </a:rPr>
              <a:t>为了</a:t>
            </a:r>
            <a:r>
              <a:rPr lang="zh-CN" altLang="en-US" sz="2400" smtClean="0">
                <a:solidFill>
                  <a:schemeClr val="bg1"/>
                </a:solidFill>
                <a:latin typeface="黑体" panose="02010609060101010101" pitchFamily="49" charset="-122"/>
                <a:ea typeface="黑体" panose="02010609060101010101" pitchFamily="49" charset="-122"/>
              </a:rPr>
              <a:t>买一件</a:t>
            </a:r>
            <a:r>
              <a:rPr lang="zh-CN" altLang="en-US" sz="2400">
                <a:solidFill>
                  <a:schemeClr val="bg1"/>
                </a:solidFill>
                <a:latin typeface="黑体" panose="02010609060101010101" pitchFamily="49" charset="-122"/>
                <a:ea typeface="黑体" panose="02010609060101010101" pitchFamily="49" charset="-122"/>
              </a:rPr>
              <a:t>好</a:t>
            </a:r>
            <a:r>
              <a:rPr lang="zh-CN" altLang="en-US" sz="2400">
                <a:solidFill>
                  <a:srgbClr val="FFFFFF"/>
                </a:solidFill>
                <a:latin typeface="黑体" panose="02010609060101010101" pitchFamily="49" charset="-122"/>
                <a:ea typeface="黑体" panose="02010609060101010101" pitchFamily="49" charset="-122"/>
              </a:rPr>
              <a:t>东西送给他，德拉自得其乐地筹划了好些日子。要买一件精致、珍奇而真有价值的东西</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够得上为吉姆所有的东西固然很少，可总得有些相称才成呀。 </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619688"/>
            <a:ext cx="8723312" cy="396938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房里两扇窗子中间有一面壁镜。诸位也许见过房租八块钱的公寓里的壁镜。一个非常瘦小灵活的人，从一连串纵的片段的映像里，也许可以对自己的容貌得到一个大致不差的概念。德拉全凭身材苗条，才精通了那种技艺。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她突然从窗口转过身，站到壁镜面前。她的眼睛晶莹明亮，可是她的脸在二十秒钟之内却失色了。她迅速地把头发解开，让它披落下来。 </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314450"/>
            <a:ext cx="8235950" cy="4759325"/>
          </a:xfrm>
        </p:spPr>
        <p:txBody>
          <a:bodyPr lIns="90000" tIns="46800" rIns="90000" bIns="46800" rtlCol="0">
            <a:normAutofit/>
          </a:bodyPr>
          <a:lstStyle/>
          <a:p>
            <a:pPr marL="0" marR="0" lvl="0" indent="0" algn="l" defTabSz="914400" rtl="0" eaLnBrk="1" fontAlgn="auto" latinLnBrk="0" hangingPunct="1">
              <a:lnSpc>
                <a:spcPct val="100000"/>
              </a:lnSpc>
              <a:spcBef>
                <a:spcPct val="0"/>
              </a:spcBef>
              <a:spcAft>
                <a:spcPts val="1000"/>
              </a:spcAft>
              <a:buClrTx/>
              <a:buSzTx/>
              <a:buFont typeface="Arial" pitchFamily="34" charset="0"/>
              <a:buNone/>
              <a:defRPr/>
            </a:pPr>
            <a:r>
              <a:rPr kumimoji="0" lang="zh-CN" altLang="en-US" sz="3200" b="0" i="0" u="none" strike="noStrike" kern="1200" cap="none" spc="150" normalizeH="0" baseline="0" noProof="1">
                <a:ln>
                  <a:noFill/>
                </a:ln>
                <a:solidFill>
                  <a:srgbClr val="FFFF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知识要点  </a:t>
            </a:r>
            <a:r>
              <a:rPr kumimoji="0" lang="zh-CN" altLang="en-US" sz="3200" b="0" i="0" u="none" strike="noStrike" kern="1200" cap="none" spc="150" normalizeH="0" baseline="0" noProof="1">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endParaRPr kumimoji="0" lang="en-US" altLang="zh-CN" sz="3200" b="0" i="0" u="none" strike="noStrike" kern="1200" cap="none" spc="150" normalizeH="0" baseline="0" noProof="1">
              <a:ln>
                <a:noFill/>
              </a:ln>
              <a:solidFill>
                <a:schemeClr val="bg1"/>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lvl="0" indent="0" algn="ctr">
              <a:lnSpc>
                <a:spcPts val="4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关于批判现实主义</a:t>
            </a:r>
          </a:p>
          <a:p>
            <a:pPr marL="0" lvl="0" indent="0">
              <a:lnSpc>
                <a:spcPts val="4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批判现实主义特指</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19</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世纪在欧洲形成的一种文艺思潮和创作方法，批判现实主义文学是在继承以往文学中的现实主义传统的基础上形成的。最早作出“现实主义是批判的”论断的是法国作家蒲鲁东，正式提出批判现实主义并给它下定义的是高尔基。</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且说，詹姆斯</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迪林汉</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扬夫妇有两样东西特别引为自豪，一样是吉姆三代祖传的金表，别一样是德拉的头发。如果示巴女王住在天井对面的公寓里，德拉总有一天会把她的头发悬在窗外去晾干，使那位女王的珠宝和礼物相形见绌。如果所罗门王当了看门人，把他所有的财富都堆在地下室里，吉姆每次经过那儿时准会掏出他的金表看看，好让所罗门妒忌得吹胡子瞪眼睛。 </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这当儿，德拉美丽的头发披散在身上，像一股褐色的小瀑布，奔泻闪亮。头发一直垂到膝盖底下，仿佛给她铺成了一件衣裳。她又神经质地赶快把头发梳好。她踌躇了一会儿，静静地站着，有一两滴泪水溅落在破旧的红地毯上。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她穿上褐色的旧外套，戴上褐色的旧帽子。她眼睛里还留着晶莹的泪光，裙子一摆，就飘然走出房门，下楼跑到街上。 </a:t>
            </a: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86131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她走到一块招牌前停住了，招牌上面写着：“莎弗朗妮夫人</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经营各种头发用品。”德拉跑上一段楼梯，气喘吁吁地让自己定下神来。那位夫人身躯肥大，肤色白得过分，一副冷冰冰的模样，同“莎弗朗妮”这个名字不大相称。 </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莎弗朗妮：舍己救人的典型。</a:t>
            </a:r>
            <a:r>
              <a:rPr lang="en-US" altLang="zh-CN" sz="2400">
                <a:solidFill>
                  <a:srgbClr val="FFFFFF"/>
                </a:solidFill>
                <a:latin typeface="黑体" panose="02010609060101010101" pitchFamily="49" charset="-122"/>
                <a:ea typeface="黑体" panose="02010609060101010101" pitchFamily="49" charset="-122"/>
              </a:rPr>
              <a:t>] </a:t>
            </a: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776413" y="1211926"/>
            <a:ext cx="8723312" cy="452310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“你要买我的头发吗？”德拉问道。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“我买头发，”夫人说，“脱掉帽子，让我看看头发的模样。”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那股褐色的小瀑布泻了下来。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“二十块</a:t>
            </a:r>
            <a:r>
              <a:rPr lang="zh-CN" altLang="en-US" sz="2400" smtClean="0">
                <a:solidFill>
                  <a:srgbClr val="FFFFFF"/>
                </a:solidFill>
                <a:latin typeface="黑体" panose="02010609060101010101" pitchFamily="49" charset="-122"/>
                <a:ea typeface="黑体" panose="02010609060101010101" pitchFamily="49" charset="-122"/>
              </a:rPr>
              <a:t>钱。”</a:t>
            </a:r>
            <a:r>
              <a:rPr lang="zh-CN" altLang="en-US" sz="2400">
                <a:solidFill>
                  <a:srgbClr val="FFFFFF"/>
                </a:solidFill>
                <a:latin typeface="黑体" panose="02010609060101010101" pitchFamily="49" charset="-122"/>
                <a:ea typeface="黑体" panose="02010609060101010101" pitchFamily="49" charset="-122"/>
              </a:rPr>
              <a:t>夫人用行家的手法抓起头发说。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“赶快把钱给我。”德拉说。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噢，此后的两个钟头仿佛长了玫瑰色翅膀似地飞掠过去。诸位不必与日俱增这种杂凑的比喻。总之，德拉正为了送吉姆的礼物在店铺里搜索</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0000"/>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86131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德拉终于把它找到了。它准是为吉姆，而不是为别人制造的。她把所有店铺都兜底翻过，各家都没有像这样的东西。那是一条白金表链，式样简单朴素，只是以货色来显示它的价值，不凭什么装璜来炫耀</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一切好东西都应该是这样的。它甚至配得上那只金表。她一看到就认为非给吉姆买下不可。它简直像他的为人。</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86131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文静而有价值</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这句话拿来形容表链和吉姆本人都恰到好处。店里以二十一块钱的价格卖给了她，她剩下八毛七分钱，匆匆赶回家去。吉姆有了那条链子，在任何场合都可以毫无顾虑地看看钟点了。那只表虽然华贵，可是因为只用一条旧皮带来代替表链，他有时候只是偷偷地瞥一眼。 </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德拉回家以后，她的陶醉有一小部分被审慎和理智所替代。她拿出卷发铁钳，点着煤气，着手补救由于爱情加上慷慨而造成的灾害。那始终是一件艰巨的工作，亲爱的朋友们</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简直是了不起的工作。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不出四十分钟，她头上布满了紧贴着的小</a:t>
            </a:r>
            <a:r>
              <a:rPr lang="zh-CN" altLang="en-US" sz="2400" smtClean="0">
                <a:solidFill>
                  <a:srgbClr val="FFFFFF"/>
                </a:solidFill>
                <a:latin typeface="黑体" panose="02010609060101010101" pitchFamily="49" charset="-122"/>
                <a:ea typeface="黑体" panose="02010609060101010101" pitchFamily="49" charset="-122"/>
              </a:rPr>
              <a:t>发卷，</a:t>
            </a:r>
            <a:r>
              <a:rPr lang="zh-CN" altLang="en-US" sz="2400">
                <a:solidFill>
                  <a:srgbClr val="FFFFFF"/>
                </a:solidFill>
                <a:latin typeface="黑体" panose="02010609060101010101" pitchFamily="49" charset="-122"/>
                <a:ea typeface="黑体" panose="02010609060101010101" pitchFamily="49" charset="-122"/>
              </a:rPr>
              <a:t>变得活像一个逃课的小学生。她对着镜子小心而苛刻地照了又照。 </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338320" y="1866900"/>
            <a:ext cx="9097583" cy="1753235"/>
          </a:xfrm>
          <a:prstGeom prst="rect">
            <a:avLst/>
          </a:prstGeom>
          <a:noFill/>
          <a:ln w="9525">
            <a:noFill/>
          </a:ln>
        </p:spPr>
        <p:txBody>
          <a:bodyPr wrap="square">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“如果吉姆看了一眼不把我宰掉才怪呢，”她自言自语地说，“他会说我像是康奈岛游乐场里的卖唱姑娘。我有什么</a:t>
            </a:r>
            <a:r>
              <a:rPr lang="zh-CN" altLang="en-US" sz="2400" smtClean="0">
                <a:solidFill>
                  <a:srgbClr val="FFFFFF"/>
                </a:solidFill>
                <a:latin typeface="黑体" panose="02010609060101010101" pitchFamily="49" charset="-122"/>
                <a:ea typeface="黑体" panose="02010609060101010101" pitchFamily="49" charset="-122"/>
              </a:rPr>
              <a:t>办</a:t>
            </a:r>
            <a:r>
              <a:rPr lang="zh-CN" altLang="en-US" sz="2400">
                <a:solidFill>
                  <a:srgbClr val="FFFFFF"/>
                </a:solidFill>
                <a:latin typeface="黑体" panose="02010609060101010101" pitchFamily="49" charset="-122"/>
                <a:ea typeface="黑体" panose="02010609060101010101" pitchFamily="49" charset="-122"/>
              </a:rPr>
              <a:t>法</a:t>
            </a:r>
            <a:r>
              <a:rPr lang="zh-CN" altLang="en-US" sz="2400" smtClean="0">
                <a:solidFill>
                  <a:srgbClr val="FFFFFF"/>
                </a:solidFill>
                <a:latin typeface="黑体" panose="02010609060101010101" pitchFamily="49" charset="-122"/>
                <a:ea typeface="黑体" panose="02010609060101010101" pitchFamily="49" charset="-122"/>
              </a:rPr>
              <a:t>呢？</a:t>
            </a:r>
            <a:endParaRPr lang="en-US" altLang="zh-CN" sz="2400" smtClean="0">
              <a:solidFill>
                <a:srgbClr val="FFFFFF"/>
              </a:solidFill>
              <a:latin typeface="黑体" panose="02010609060101010101" pitchFamily="49" charset="-122"/>
              <a:ea typeface="黑体" panose="02010609060101010101" pitchFamily="49" charset="-122"/>
            </a:endParaRPr>
          </a:p>
          <a:p>
            <a:pPr indent="266700">
              <a:lnSpc>
                <a:spcPct val="150000"/>
              </a:lnSpc>
            </a:pP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唉！只有一块八毛七分钱，叫我有什么办法呢？” </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442659"/>
            <a:ext cx="8723312" cy="396938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到了七点钟，咖啡已经煮好，煎锅也放在炉子后面热着，随时可以煎肉排。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吉姆从没有晚回来过。德拉把表链对折着握在手里，在他进来时必经的门口的桌子角上坐下来。接着，她听到楼下梯级上响起了他的脚步声。她脸色白了</a:t>
            </a:r>
            <a:r>
              <a:rPr lang="zh-CN" altLang="en-US" sz="2400" smtClean="0">
                <a:solidFill>
                  <a:srgbClr val="FFFFFF"/>
                </a:solidFill>
                <a:latin typeface="黑体" panose="02010609060101010101" pitchFamily="49" charset="-122"/>
                <a:ea typeface="黑体" panose="02010609060101010101" pitchFamily="49" charset="-122"/>
              </a:rPr>
              <a:t>一会儿</a:t>
            </a:r>
            <a:r>
              <a:rPr lang="zh-CN" altLang="en-US" sz="2400">
                <a:solidFill>
                  <a:srgbClr val="FFFFFF"/>
                </a:solidFill>
                <a:latin typeface="黑体" panose="02010609060101010101" pitchFamily="49" charset="-122"/>
                <a:ea typeface="黑体" panose="02010609060101010101" pitchFamily="49" charset="-122"/>
              </a:rPr>
              <a:t>。她有一个习惯，往往为了日常最简单的事情默祷几句，现在她悄声说：“求求上帝，让他认为我还是美丽的。” </a:t>
            </a: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门打开了，吉姆走进来，随手把门关上。他很瘦削，非常严肃。可怜的人儿，他只有二十二岁</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就负起了家庭的担子！他需要一件新大衣，手套也没有。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lnSpc>
                <a:spcPts val="4000"/>
              </a:lnSpc>
              <a:buNone/>
              <a:defRPr/>
            </a:pP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    批判现实主义突出的特点是比较广阔和真实地展示了社会生活的各个方面，对现实矛盾的揭示十分深刻。批判现实主义作家有司汤达、巴尔扎克、狄更斯、托尔斯泰等，代表作品有</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红与黑</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人间喜剧</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艰难时代</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复活</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等。</a:t>
            </a: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86131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吉姆在门内站住，像一条猎狗嗅到鹌鹑气味似的纹丝不动。他的眼睛盯着德拉，所含的神情是她所不能理解的，这使她大为惊慌。那既不是愤怒，也不是惊讶，又不是不满，更不是嫌恶，不是她所预料的任何一种神情。他只带着那种奇特的神情凝视着德拉</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0000"/>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德拉一扭腰，从桌上跳下来，走近他身边。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“吉姆，亲爱的，”她喊道，“别那样盯着我。我把头发剪掉卖了，因为不送你一件礼物，我过不了圣诞节。头发会再长出来的</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你不会在意吧，是不是？我非这么做不可。我的头发长得快极啦。说句‘恭贺圣诞’吧</a:t>
            </a:r>
            <a:r>
              <a:rPr lang="zh-CN" altLang="en-US" sz="2400" smtClean="0">
                <a:solidFill>
                  <a:srgbClr val="FFFFFF"/>
                </a:solidFill>
                <a:latin typeface="黑体" panose="02010609060101010101" pitchFamily="49" charset="-122"/>
                <a:ea typeface="黑体" panose="02010609060101010101" pitchFamily="49" charset="-122"/>
              </a:rPr>
              <a:t>！</a:t>
            </a:r>
            <a:r>
              <a:rPr lang="zh-CN" altLang="en-US" sz="2400" smtClean="0">
                <a:solidFill>
                  <a:schemeClr val="bg1"/>
                </a:solidFill>
                <a:latin typeface="黑体" panose="02010609060101010101" pitchFamily="49" charset="-122"/>
                <a:ea typeface="黑体" panose="02010609060101010101" pitchFamily="49" charset="-122"/>
              </a:rPr>
              <a:t>吉姆</a:t>
            </a:r>
            <a:r>
              <a:rPr lang="zh-CN" altLang="en-US" sz="2400" smtClean="0">
                <a:solidFill>
                  <a:srgbClr val="FFFFFF"/>
                </a:solidFill>
                <a:latin typeface="黑体" panose="02010609060101010101" pitchFamily="49" charset="-122"/>
                <a:ea typeface="黑体" panose="02010609060101010101" pitchFamily="49" charset="-122"/>
              </a:rPr>
              <a:t>让</a:t>
            </a:r>
            <a:r>
              <a:rPr lang="zh-CN" altLang="en-US" sz="2400">
                <a:solidFill>
                  <a:srgbClr val="FFFFFF"/>
                </a:solidFill>
                <a:latin typeface="黑体" panose="02010609060101010101" pitchFamily="49" charset="-122"/>
                <a:ea typeface="黑体" panose="02010609060101010101" pitchFamily="49" charset="-122"/>
              </a:rPr>
              <a:t>我们快快乐乐的。我给你买了一件多么好</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多么美丽的好东西，你怎么也猜不到的。” </a:t>
            </a:r>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“你把头发剪掉了吗？”吉姆吃力地问道，仿佛他绞尽脑汁之后，还没有把这个显而易见的事实弄明白似的。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“非但剪了，而且卖了。”德拉</a:t>
            </a:r>
            <a:r>
              <a:rPr lang="zh-CN" altLang="en-US" sz="2400" smtClean="0">
                <a:solidFill>
                  <a:srgbClr val="FFFFFF"/>
                </a:solidFill>
                <a:latin typeface="黑体" panose="02010609060101010101" pitchFamily="49" charset="-122"/>
                <a:ea typeface="黑体" panose="02010609060101010101" pitchFamily="49" charset="-122"/>
              </a:rPr>
              <a:t>说，“</a:t>
            </a:r>
            <a:r>
              <a:rPr lang="zh-CN" altLang="en-US" sz="2400">
                <a:solidFill>
                  <a:srgbClr val="FFFFFF"/>
                </a:solidFill>
                <a:latin typeface="黑体" panose="02010609060101010101" pitchFamily="49" charset="-122"/>
                <a:ea typeface="黑体" panose="02010609060101010101" pitchFamily="49" charset="-122"/>
              </a:rPr>
              <a:t>不管怎样，你还是同样地喜欢我吗？虽然没有了头发，我还是我，可不是吗？” </a:t>
            </a: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吉姆</a:t>
            </a:r>
            <a:r>
              <a:rPr lang="zh-CN" altLang="en-US" sz="2400">
                <a:solidFill>
                  <a:srgbClr val="FFFFFF"/>
                </a:solidFill>
                <a:latin typeface="黑体" panose="02010609060101010101" pitchFamily="49" charset="-122"/>
                <a:ea typeface="黑体" panose="02010609060101010101" pitchFamily="49" charset="-122"/>
              </a:rPr>
              <a:t>好奇地向房里四下张望。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“你说你的头发没有了吗？”他带着近乎白痴般的神情问道。 </a:t>
            </a:r>
          </a:p>
        </p:txBody>
      </p:sp>
    </p:spTree>
    <p:custDataLst>
      <p:tags r:id="rId2"/>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“你不用找啦，”德拉</a:t>
            </a:r>
            <a:r>
              <a:rPr lang="zh-CN" altLang="en-US" sz="2400" smtClean="0">
                <a:solidFill>
                  <a:srgbClr val="FFFFFF"/>
                </a:solidFill>
                <a:latin typeface="黑体" panose="02010609060101010101" pitchFamily="49" charset="-122"/>
                <a:ea typeface="黑体" panose="02010609060101010101" pitchFamily="49" charset="-122"/>
              </a:rPr>
              <a:t>说，“</a:t>
            </a:r>
            <a:r>
              <a:rPr lang="zh-CN" altLang="en-US" sz="2400">
                <a:solidFill>
                  <a:srgbClr val="FFFFFF"/>
                </a:solidFill>
                <a:latin typeface="黑体" panose="02010609060101010101" pitchFamily="49" charset="-122"/>
                <a:ea typeface="黑体" panose="02010609060101010101" pitchFamily="49" charset="-122"/>
              </a:rPr>
              <a:t>我告诉你，已经卖了</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卖了，没有了。今天是圣诞前夜，亲爱的。好好地对待我，我剪掉头发为的是你呀。我的头发也许数得清，”她突然非常温柔地接下去说，“但我对你的情爱谁也数不清。我把肉排煎上好吗，吉姆？”</a:t>
            </a:r>
          </a:p>
        </p:txBody>
      </p:sp>
    </p:spTree>
    <p:custDataLst>
      <p:tags r:id="rId2"/>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a:t>
            </a:r>
            <a:r>
              <a:rPr lang="zh-CN" altLang="en-US" sz="2400" smtClean="0">
                <a:solidFill>
                  <a:srgbClr val="FFFFFF"/>
                </a:solidFill>
                <a:latin typeface="黑体" panose="02010609060101010101" pitchFamily="49" charset="-122"/>
                <a:ea typeface="黑体" panose="02010609060101010101" pitchFamily="49" charset="-122"/>
              </a:rPr>
              <a:t> 吉姆</a:t>
            </a:r>
            <a:r>
              <a:rPr lang="zh-CN" altLang="en-US" sz="2400">
                <a:solidFill>
                  <a:srgbClr val="FFFFFF"/>
                </a:solidFill>
                <a:latin typeface="黑体" panose="02010609060101010101" pitchFamily="49" charset="-122"/>
                <a:ea typeface="黑体" panose="02010609060101010101" pitchFamily="49" charset="-122"/>
              </a:rPr>
              <a:t>从大衣口袋里掏出一包东西，把它扔在桌上。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“别对我有什么误会，</a:t>
            </a:r>
            <a:r>
              <a:rPr lang="zh-CN" altLang="en-US" sz="2400" smtClean="0">
                <a:solidFill>
                  <a:srgbClr val="FFFFFF"/>
                </a:solidFill>
                <a:latin typeface="黑体" panose="02010609060101010101" pitchFamily="49" charset="-122"/>
                <a:ea typeface="黑体" panose="02010609060101010101" pitchFamily="49" charset="-122"/>
              </a:rPr>
              <a:t>德拉。</a:t>
            </a:r>
            <a:r>
              <a:rPr lang="zh-CN" altLang="en-US" sz="2400">
                <a:solidFill>
                  <a:srgbClr val="FFFFFF"/>
                </a:solidFill>
                <a:latin typeface="黑体" panose="02010609060101010101" pitchFamily="49" charset="-122"/>
                <a:ea typeface="黑体" panose="02010609060101010101" pitchFamily="49" charset="-122"/>
              </a:rPr>
              <a:t>”他说，“不管是剪发、修脸，还是洗头，我对我姑娘的爱情是决不会减低的。但是只消打开那包东西，你就会明白，你刚才为什么使我愣住了。”</a:t>
            </a:r>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75323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白皙的手指敏捷地撕开了绳索和包皮纸。接着是一声狂喜的呼喊；紧接着，哎呀！突然转变成女性神经质的眼泪和号哭，立刻需要公寓的主人用尽办法来安慰她。 </a:t>
            </a:r>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86131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因为摆在眼前的是那套插在头发上的梳子</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全套的发梳，两鬓用的，后面用的，应有尽有；那原是在百老汇路上的一个橱窗里，为德拉渴望了好久的东西。纯玳瑁做的，边上镶着珠宝的美丽的发梳</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来配那已经失去的美发，颜色真是再合适也没有了。</a:t>
            </a:r>
          </a:p>
        </p:txBody>
      </p:sp>
    </p:spTree>
    <p:custDataLst>
      <p:tags r:id="rId2"/>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75323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她知道这套发梳是很贵重的，心向神往了好久，但从来没有存过占有它的希望。现在这居然为她所有了，可是</a:t>
            </a:r>
            <a:r>
              <a:rPr lang="zh-CN" altLang="en-US" sz="2400" smtClean="0">
                <a:solidFill>
                  <a:srgbClr val="FFFFFF"/>
                </a:solidFill>
                <a:latin typeface="黑体" panose="02010609060101010101" pitchFamily="49" charset="-122"/>
                <a:ea typeface="黑体" panose="02010609060101010101" pitchFamily="49" charset="-122"/>
              </a:rPr>
              <a:t>那佩戴这些</a:t>
            </a:r>
            <a:r>
              <a:rPr lang="zh-CN" altLang="en-US" sz="2400">
                <a:solidFill>
                  <a:srgbClr val="FFFFFF"/>
                </a:solidFill>
                <a:latin typeface="黑体" panose="02010609060101010101" pitchFamily="49" charset="-122"/>
                <a:ea typeface="黑体" panose="02010609060101010101" pitchFamily="49" charset="-122"/>
              </a:rPr>
              <a:t>渴望已久的装饰品的头发却没有了。 </a:t>
            </a:r>
          </a:p>
        </p:txBody>
      </p:sp>
    </p:spTree>
    <p:custDataLst>
      <p:tags r:id="rId2"/>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476215"/>
            <a:ext cx="8723312" cy="452310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但她还是把这套发梳搂在怀里不放，过了好久，她才能抬起迷蒙的泪眼，含笑对吉姆说：“我的头发长得很快，吉姆！”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接着，</a:t>
            </a:r>
            <a:r>
              <a:rPr lang="zh-CN" altLang="en-US" sz="2400" smtClean="0">
                <a:solidFill>
                  <a:srgbClr val="FFFFFF"/>
                </a:solidFill>
                <a:latin typeface="黑体" panose="02010609060101010101" pitchFamily="49" charset="-122"/>
                <a:ea typeface="黑体" panose="02010609060101010101" pitchFamily="49" charset="-122"/>
              </a:rPr>
              <a:t>德拉像一</a:t>
            </a:r>
            <a:r>
              <a:rPr lang="zh-CN" altLang="en-US" sz="2400">
                <a:solidFill>
                  <a:srgbClr val="FFFFFF"/>
                </a:solidFill>
                <a:latin typeface="黑体" panose="02010609060101010101" pitchFamily="49" charset="-122"/>
                <a:ea typeface="黑体" panose="02010609060101010101" pitchFamily="49" charset="-122"/>
              </a:rPr>
              <a:t>只给火烫着的小猫似地跳了起来，叫道：“喔！喔！” </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吉姆还没有见到他的美丽的礼物呢。她热切地伸出摊开的手掌递给他。那无知觉的贵金属仿佛闪闪反映着她那快活和热诚的心情。 </a:t>
            </a:r>
          </a:p>
          <a:p>
            <a:pPr indent="266700">
              <a:lnSpc>
                <a:spcPct val="150000"/>
              </a:lnSpc>
            </a:pP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409103"/>
            <a:ext cx="8723312" cy="396938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“漂亮吗，吉姆？我走遍全市才找到的。现在你每天要把表看上百来遍了。把你的表给我，我要看看它配在表上的样子。” </a:t>
            </a: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吉姆</a:t>
            </a:r>
            <a:r>
              <a:rPr lang="zh-CN" altLang="en-US" sz="2400">
                <a:solidFill>
                  <a:srgbClr val="FFFFFF"/>
                </a:solidFill>
                <a:latin typeface="黑体" panose="02010609060101010101" pitchFamily="49" charset="-122"/>
                <a:ea typeface="黑体" panose="02010609060101010101" pitchFamily="49" charset="-122"/>
              </a:rPr>
              <a:t>并没有照着她的话去做，却倒在榻上，双手枕着头，笑了起来。 </a:t>
            </a: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“德拉，”</a:t>
            </a:r>
            <a:r>
              <a:rPr lang="zh-CN" altLang="en-US" sz="2400">
                <a:solidFill>
                  <a:srgbClr val="FFFFFF"/>
                </a:solidFill>
                <a:latin typeface="黑体" panose="02010609060101010101" pitchFamily="49" charset="-122"/>
                <a:ea typeface="黑体" panose="02010609060101010101" pitchFamily="49" charset="-122"/>
              </a:rPr>
              <a:t>他说，“我们把圣诞节礼物搁在一边，暂且保存起来。它们实在太好啦，现在用了未免可惜。我是卖掉了金表，换了钱去买你的发梳的。现在请你煎肉排吧。” </a:t>
            </a: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430600" y="1263062"/>
            <a:ext cx="8723312" cy="4154170"/>
          </a:xfrm>
          <a:prstGeom prst="rect">
            <a:avLst/>
          </a:prstGeom>
          <a:noFill/>
          <a:ln w="9525">
            <a:noFill/>
          </a:ln>
        </p:spPr>
        <p:txBody>
          <a:bodyPr>
            <a:spAutoFit/>
          </a:bodyPr>
          <a:lstStyle/>
          <a:p>
            <a:pPr indent="266700">
              <a:lnSpc>
                <a:spcPct val="150000"/>
              </a:lnSpc>
            </a:pPr>
            <a:r>
              <a:rPr lang="zh-CN" altLang="en-US" sz="3200" smtClean="0">
                <a:solidFill>
                  <a:srgbClr val="FFFF00"/>
                </a:solidFill>
                <a:latin typeface="黑体" panose="02010609060101010101" pitchFamily="49" charset="-122"/>
                <a:ea typeface="黑体" panose="02010609060101010101" pitchFamily="49" charset="-122"/>
              </a:rPr>
              <a:t>分析</a:t>
            </a:r>
            <a:r>
              <a:rPr lang="zh-CN" altLang="en-US" sz="3200">
                <a:solidFill>
                  <a:srgbClr val="FFFF00"/>
                </a:solidFill>
                <a:latin typeface="黑体" panose="02010609060101010101" pitchFamily="49" charset="-122"/>
                <a:ea typeface="黑体" panose="02010609060101010101" pitchFamily="49" charset="-122"/>
              </a:rPr>
              <a:t>人物性格</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我</a:t>
            </a:r>
          </a:p>
          <a:p>
            <a:pPr indent="266700">
              <a:lnSpc>
                <a:spcPct val="150000"/>
              </a:lnSpc>
            </a:pPr>
            <a:r>
              <a:rPr lang="en-US" altLang="zh-CN" sz="2400">
                <a:solidFill>
                  <a:srgbClr val="FFFFFF"/>
                </a:solidFill>
                <a:latin typeface="黑体" panose="02010609060101010101" pitchFamily="49" charset="-122"/>
                <a:ea typeface="黑体" panose="02010609060101010101" pitchFamily="49" charset="-122"/>
              </a:rPr>
              <a:t>1.</a:t>
            </a:r>
            <a:r>
              <a:rPr lang="zh-CN" altLang="en-US" sz="2400">
                <a:solidFill>
                  <a:srgbClr val="FFFFFF"/>
                </a:solidFill>
                <a:latin typeface="黑体" panose="02010609060101010101" pitchFamily="49" charset="-122"/>
                <a:ea typeface="黑体" panose="02010609060101010101" pitchFamily="49" charset="-122"/>
              </a:rPr>
              <a:t>“我的眼泪就直往下掉，混进了我用来洗瓶子的水中。我呜咽着，仿佛我的心窝也有了一道裂口，随时都有爆炸的危险似的。</a:t>
            </a:r>
            <a:r>
              <a:rPr lang="zh-CN" altLang="en-US" sz="2400" smtClean="0">
                <a:solidFill>
                  <a:srgbClr val="FFFFFF"/>
                </a:solidFill>
                <a:latin typeface="黑体" panose="02010609060101010101" pitchFamily="49" charset="-122"/>
                <a:ea typeface="黑体" panose="02010609060101010101" pitchFamily="49" charset="-122"/>
              </a:rPr>
              <a:t>”</a:t>
            </a:r>
            <a:endParaRPr lang="en-US" altLang="zh-CN" sz="2400">
              <a:solidFill>
                <a:srgbClr val="FFFFFF"/>
              </a:solidFill>
              <a:latin typeface="黑体" panose="02010609060101010101" pitchFamily="49" charset="-122"/>
              <a:ea typeface="黑体" panose="02010609060101010101" pitchFamily="49" charset="-122"/>
            </a:endParaRP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细节</a:t>
            </a:r>
            <a:r>
              <a:rPr lang="zh-CN" altLang="en-US" sz="2400">
                <a:solidFill>
                  <a:srgbClr val="FFFFFF"/>
                </a:solidFill>
                <a:latin typeface="黑体" panose="02010609060101010101" pitchFamily="49" charset="-122"/>
                <a:ea typeface="黑体" panose="02010609060101010101" pitchFamily="49" charset="-122"/>
              </a:rPr>
              <a:t>描写和比喻修辞：写出“我”对周围人的极度失望和内心痛苦。</a:t>
            </a:r>
          </a:p>
        </p:txBody>
      </p:sp>
    </p:spTree>
    <p:custDataLst>
      <p:tags r:id="rId2"/>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51096" y="1453019"/>
            <a:ext cx="9258865" cy="1938020"/>
          </a:xfrm>
          <a:prstGeom prst="rect">
            <a:avLst/>
          </a:prstGeom>
          <a:noFill/>
          <a:ln w="9525">
            <a:noFill/>
          </a:ln>
        </p:spPr>
        <p:txBody>
          <a:bodyPr wrap="square">
            <a:spAutoFit/>
          </a:bodyPr>
          <a:lstStyle/>
          <a:p>
            <a:pPr indent="266700">
              <a:lnSpc>
                <a:spcPct val="150000"/>
              </a:lnSpc>
            </a:pPr>
            <a:r>
              <a:rPr lang="zh-CN" altLang="en-US" sz="3200" smtClean="0">
                <a:solidFill>
                  <a:srgbClr val="FFFF00"/>
                </a:solidFill>
                <a:latin typeface="黑体" panose="02010609060101010101" pitchFamily="49" charset="-122"/>
                <a:ea typeface="黑体" panose="02010609060101010101" pitchFamily="49" charset="-122"/>
              </a:rPr>
              <a:t>反馈</a:t>
            </a:r>
            <a:endParaRPr lang="en-US" altLang="zh-CN" sz="2400">
              <a:solidFill>
                <a:schemeClr val="bg1"/>
              </a:solidFill>
              <a:latin typeface="黑体" panose="02010609060101010101" pitchFamily="49" charset="-122"/>
              <a:ea typeface="黑体" panose="02010609060101010101" pitchFamily="49" charset="-122"/>
            </a:endParaRPr>
          </a:p>
          <a:p>
            <a:pPr indent="266700">
              <a:lnSpc>
                <a:spcPct val="150000"/>
              </a:lnSpc>
            </a:pPr>
            <a:r>
              <a:rPr lang="en-US" altLang="zh-CN" sz="2400">
                <a:solidFill>
                  <a:schemeClr val="bg1"/>
                </a:solidFill>
                <a:latin typeface="黑体" panose="02010609060101010101" pitchFamily="49" charset="-122"/>
                <a:ea typeface="黑体" panose="02010609060101010101" pitchFamily="49" charset="-122"/>
              </a:rPr>
              <a:t>    1.</a:t>
            </a:r>
            <a:r>
              <a:rPr lang="zh-CN" altLang="en-US" sz="2400">
                <a:solidFill>
                  <a:schemeClr val="bg1"/>
                </a:solidFill>
                <a:latin typeface="黑体" panose="02010609060101010101" pitchFamily="49" charset="-122"/>
                <a:ea typeface="黑体" panose="02010609060101010101" pitchFamily="49" charset="-122"/>
              </a:rPr>
              <a:t>请同学们总结这篇小说的主题</a:t>
            </a:r>
            <a:endParaRPr lang="en-US" altLang="zh-CN" sz="2400">
              <a:solidFill>
                <a:schemeClr val="bg1"/>
              </a:solidFill>
              <a:latin typeface="黑体" panose="02010609060101010101" pitchFamily="49" charset="-122"/>
              <a:ea typeface="黑体" panose="02010609060101010101" pitchFamily="49" charset="-122"/>
            </a:endParaRP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a:t>
            </a:r>
          </a:p>
        </p:txBody>
      </p:sp>
    </p:spTree>
    <p:custDataLst>
      <p:tags r:id="rId2"/>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51097" y="1442659"/>
            <a:ext cx="8723312" cy="396938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明确：</a:t>
            </a:r>
            <a:endParaRPr lang="en-US" altLang="zh-CN" sz="2400">
              <a:solidFill>
                <a:srgbClr val="FFFFFF"/>
              </a:solidFill>
              <a:latin typeface="黑体" panose="02010609060101010101" pitchFamily="49" charset="-122"/>
              <a:ea typeface="黑体" panose="02010609060101010101" pitchFamily="49" charset="-122"/>
            </a:endParaRP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作者以简单的故事情节表达了两位主人公之间纯洁的爱情，它代表了美国下层人物的悲喜，也包含了作者要表达的“人性美”中最重要的一个方面“爱的无私奉献”。它生生不息的艺术魅力就在于作者把人物的性格特征放在情节中展示，注重故事中人物的行动，从而揭示出主人公勇于奉献的性格特征和他们之间可歌可泣的纯朴爱情。</a:t>
            </a:r>
          </a:p>
        </p:txBody>
      </p:sp>
    </p:spTree>
    <p:custDataLst>
      <p:tags r:id="rId2"/>
    </p:custData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645160"/>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  </a:t>
            </a:r>
            <a:r>
              <a:rPr lang="en-US" altLang="zh-CN" sz="2400">
                <a:solidFill>
                  <a:srgbClr val="FFFFFF"/>
                </a:solidFill>
                <a:latin typeface="黑体" panose="02010609060101010101" pitchFamily="49" charset="-122"/>
                <a:ea typeface="黑体" panose="02010609060101010101" pitchFamily="49" charset="-122"/>
              </a:rPr>
              <a:t>2.</a:t>
            </a:r>
            <a:r>
              <a:rPr lang="zh-CN" altLang="en-US" sz="2400">
                <a:solidFill>
                  <a:srgbClr val="FFFFFF"/>
                </a:solidFill>
                <a:latin typeface="黑体" panose="02010609060101010101" pitchFamily="49" charset="-122"/>
                <a:ea typeface="黑体" panose="02010609060101010101" pitchFamily="49" charset="-122"/>
              </a:rPr>
              <a:t>赏析小说的艺术特色</a:t>
            </a:r>
            <a:endParaRPr lang="en-US" altLang="zh-CN"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41503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  小说</a:t>
            </a:r>
            <a:r>
              <a:rPr lang="zh-CN" altLang="en-US" sz="2400">
                <a:solidFill>
                  <a:srgbClr val="FFFFFF"/>
                </a:solidFill>
                <a:latin typeface="黑体" panose="02010609060101010101" pitchFamily="49" charset="-122"/>
                <a:ea typeface="黑体" panose="02010609060101010101" pitchFamily="49" charset="-122"/>
              </a:rPr>
              <a:t>设置了一实一虚明暗两条线索，以实带虚，双线并行。这样写不仅节约了许多笔墨，而且给读者留下了广阔的回想余地。作者恰到好处地营造了一种神秘莫测的气氛，有助于暗设悬念构建了一个又一个的悬念，使整个故事波澜迭起又难以预料，加强了故事的悬念感、戏剧性，为“欧</a:t>
            </a:r>
            <a:r>
              <a:rPr lang="en-US" altLang="zh-CN" sz="240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亨利式”的结尾营造气氛，打下基础。</a:t>
            </a:r>
          </a:p>
        </p:txBody>
      </p:sp>
    </p:spTree>
    <p:custDataLst>
      <p:tags r:id="rId2"/>
    </p:custData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341992"/>
            <a:ext cx="8723312" cy="3599815"/>
          </a:xfrm>
          <a:prstGeom prst="rect">
            <a:avLst/>
          </a:prstGeom>
          <a:noFill/>
          <a:ln w="9525">
            <a:noFill/>
          </a:ln>
        </p:spPr>
        <p:txBody>
          <a:bodyPr>
            <a:spAutoFit/>
          </a:bodyPr>
          <a:lstStyle/>
          <a:p>
            <a:pPr indent="266700">
              <a:lnSpc>
                <a:spcPct val="150000"/>
              </a:lnSpc>
            </a:pPr>
            <a:r>
              <a:rPr lang="zh-CN" altLang="en-US" sz="3200" smtClean="0">
                <a:solidFill>
                  <a:srgbClr val="FFFF00"/>
                </a:solidFill>
                <a:latin typeface="黑体" panose="02010609060101010101" pitchFamily="49" charset="-122"/>
                <a:ea typeface="黑体" panose="02010609060101010101" pitchFamily="49" charset="-122"/>
              </a:rPr>
              <a:t>作业</a:t>
            </a:r>
            <a:endParaRPr lang="en-US" altLang="zh-CN" sz="3200" smtClean="0">
              <a:solidFill>
                <a:srgbClr val="FFFF00"/>
              </a:solidFill>
              <a:latin typeface="黑体" panose="02010609060101010101" pitchFamily="49" charset="-122"/>
              <a:ea typeface="黑体" panose="02010609060101010101" pitchFamily="49" charset="-122"/>
            </a:endParaRPr>
          </a:p>
          <a:p>
            <a:pPr indent="266700">
              <a:lnSpc>
                <a:spcPct val="150000"/>
              </a:lnSpc>
            </a:pPr>
            <a:r>
              <a:rPr lang="en-US" altLang="zh-CN" sz="2400" smtClean="0">
                <a:solidFill>
                  <a:schemeClr val="bg1"/>
                </a:solidFill>
                <a:latin typeface="黑体" panose="02010609060101010101" pitchFamily="49" charset="-122"/>
                <a:ea typeface="黑体" panose="02010609060101010101" pitchFamily="49" charset="-122"/>
              </a:rPr>
              <a:t>1.</a:t>
            </a:r>
            <a:r>
              <a:rPr lang="zh-CN" altLang="en-US" sz="2400" smtClean="0">
                <a:solidFill>
                  <a:schemeClr val="bg1"/>
                </a:solidFill>
                <a:latin typeface="黑体" panose="02010609060101010101" pitchFamily="49" charset="-122"/>
                <a:ea typeface="黑体" panose="02010609060101010101" pitchFamily="49" charset="-122"/>
              </a:rPr>
              <a:t>选取</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大卫</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科波菲尔</a:t>
            </a:r>
            <a:r>
              <a:rPr lang="en-US" altLang="zh-CN" sz="2400">
                <a:solidFill>
                  <a:schemeClr val="bg1"/>
                </a:solidFill>
                <a:latin typeface="黑体" panose="02010609060101010101" pitchFamily="49" charset="-122"/>
                <a:ea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rPr>
              <a:t>中自己喜欢的片段</a:t>
            </a:r>
            <a:r>
              <a:rPr lang="zh-CN" altLang="en-US" sz="2400" smtClean="0">
                <a:solidFill>
                  <a:schemeClr val="bg1"/>
                </a:solidFill>
                <a:latin typeface="黑体" panose="02010609060101010101" pitchFamily="49" charset="-122"/>
                <a:ea typeface="黑体" panose="02010609060101010101" pitchFamily="49" charset="-122"/>
              </a:rPr>
              <a:t>，在微信语文学习群发布自己的朗读作品，并选出“最佳朗读者”。</a:t>
            </a:r>
            <a:endParaRPr lang="zh-CN" altLang="en-US" sz="2400">
              <a:solidFill>
                <a:schemeClr val="bg1"/>
              </a:solidFill>
              <a:latin typeface="黑体" panose="02010609060101010101" pitchFamily="49" charset="-122"/>
              <a:ea typeface="黑体" panose="02010609060101010101" pitchFamily="49" charset="-122"/>
            </a:endParaRPr>
          </a:p>
          <a:p>
            <a:pPr indent="266700">
              <a:lnSpc>
                <a:spcPct val="150000"/>
              </a:lnSpc>
            </a:pPr>
            <a:r>
              <a:rPr lang="en-US" altLang="zh-CN" sz="2400">
                <a:solidFill>
                  <a:srgbClr val="FFFFFF"/>
                </a:solidFill>
                <a:latin typeface="黑体" panose="02010609060101010101" pitchFamily="49" charset="-122"/>
                <a:ea typeface="黑体" panose="02010609060101010101" pitchFamily="49" charset="-122"/>
              </a:rPr>
              <a:t>2</a:t>
            </a:r>
            <a:r>
              <a:rPr lang="en-US" altLang="zh-CN" sz="2400" smtClean="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请结合课上所讲的知识，独立创作一篇小小说，要求：主题突出，构思完整，人物性格鲜明，不少于</a:t>
            </a:r>
            <a:r>
              <a:rPr lang="en-US" altLang="zh-CN" sz="2400">
                <a:solidFill>
                  <a:srgbClr val="FFFFFF"/>
                </a:solidFill>
                <a:latin typeface="黑体" panose="02010609060101010101" pitchFamily="49" charset="-122"/>
                <a:ea typeface="黑体" panose="02010609060101010101" pitchFamily="49" charset="-122"/>
              </a:rPr>
              <a:t>1000</a:t>
            </a:r>
            <a:r>
              <a:rPr lang="zh-CN" altLang="en-US" sz="2400">
                <a:solidFill>
                  <a:srgbClr val="FFFFFF"/>
                </a:solidFill>
                <a:latin typeface="黑体" panose="02010609060101010101" pitchFamily="49" charset="-122"/>
                <a:ea typeface="黑体" panose="02010609060101010101" pitchFamily="49" charset="-122"/>
              </a:rPr>
              <a:t>字。</a:t>
            </a:r>
          </a:p>
          <a:p>
            <a:pPr indent="266700">
              <a:lnSpc>
                <a:spcPct val="150000"/>
              </a:lnSpc>
            </a:pPr>
            <a:endParaRPr lang="zh-CN" altLang="en-US" sz="2400">
              <a:solidFill>
                <a:srgbClr val="FFFFFF"/>
              </a:solidFill>
              <a:latin typeface="黑体" panose="02010609060101010101" pitchFamily="49" charset="-122"/>
              <a:ea typeface="黑体" panose="02010609060101010101" pitchFamily="49" charset="-122"/>
            </a:endParaRPr>
          </a:p>
        </p:txBody>
      </p:sp>
      <p:pic>
        <p:nvPicPr>
          <p:cNvPr id="60420" name="New picture"/>
          <p:cNvPicPr/>
          <p:nvPr/>
        </p:nvPicPr>
        <p:blipFill>
          <a:blip r:embed="rId2"/>
          <a:stretch>
            <a:fillRect/>
          </a:stretch>
        </p:blipFill>
        <p:spPr>
          <a:xfrm>
            <a:off x="12141200" y="10629900"/>
            <a:ext cx="342900" cy="254000"/>
          </a:xfrm>
          <a:prstGeom prst="cube">
            <a:avLst/>
          </a:prstGeom>
        </p:spPr>
      </p:pic>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3169285"/>
          </a:xfrm>
          <a:prstGeom prst="rect">
            <a:avLst/>
          </a:prstGeom>
          <a:noFill/>
          <a:ln w="9525">
            <a:noFill/>
          </a:ln>
        </p:spPr>
        <p:txBody>
          <a:bodyPr>
            <a:spAutoFit/>
          </a:bodyPr>
          <a:lstStyle/>
          <a:p>
            <a:pPr indent="266700">
              <a:lnSpc>
                <a:spcPts val="4000"/>
              </a:lnSpc>
            </a:pPr>
            <a:r>
              <a:rPr lang="en-US" altLang="zh-CN" sz="2400">
                <a:solidFill>
                  <a:srgbClr val="FFFFFF"/>
                </a:solidFill>
                <a:latin typeface="黑体" panose="02010609060101010101" pitchFamily="49" charset="-122"/>
                <a:ea typeface="黑体" panose="02010609060101010101" pitchFamily="49" charset="-122"/>
              </a:rPr>
              <a:t>2.</a:t>
            </a:r>
            <a:r>
              <a:rPr lang="zh-CN" altLang="en-US" sz="2400">
                <a:solidFill>
                  <a:srgbClr val="FFFFFF"/>
                </a:solidFill>
                <a:latin typeface="黑体" panose="02010609060101010101" pitchFamily="49" charset="-122"/>
                <a:ea typeface="黑体" panose="02010609060101010101" pitchFamily="49" charset="-122"/>
              </a:rPr>
              <a:t>整天在货行里干活，“没有人给过我任何劝告、建议、鼓励”；四处溜达时，“心里总压着米考伯先生的债务负担”；听到米考伯太太没有食物了时，赶紧把工资剩下的两三先令掏出来；替米考伯太太去当铺当东西</a:t>
            </a:r>
            <a:r>
              <a:rPr lang="zh-CN" altLang="en-US" sz="2400" smtClean="0">
                <a:solidFill>
                  <a:srgbClr val="FFFFFF"/>
                </a:solidFill>
                <a:latin typeface="黑体" panose="02010609060101010101" pitchFamily="49" charset="-122"/>
                <a:ea typeface="黑体" panose="02010609060101010101" pitchFamily="49" charset="-122"/>
              </a:rPr>
              <a:t>。</a:t>
            </a:r>
            <a:endParaRPr lang="en-US" altLang="zh-CN" sz="2400">
              <a:solidFill>
                <a:srgbClr val="FFFFFF"/>
              </a:solidFill>
              <a:latin typeface="黑体" panose="02010609060101010101" pitchFamily="49" charset="-122"/>
              <a:ea typeface="黑体" panose="02010609060101010101" pitchFamily="49" charset="-122"/>
            </a:endParaRPr>
          </a:p>
          <a:p>
            <a:pPr indent="266700">
              <a:lnSpc>
                <a:spcPts val="4000"/>
              </a:lnSpc>
            </a:pPr>
            <a:r>
              <a:rPr lang="zh-CN" altLang="en-US" sz="2400" smtClean="0">
                <a:solidFill>
                  <a:srgbClr val="FFFFFF"/>
                </a:solidFill>
                <a:latin typeface="黑体" panose="02010609060101010101" pitchFamily="49" charset="-122"/>
                <a:ea typeface="黑体" panose="02010609060101010101" pitchFamily="49" charset="-122"/>
              </a:rPr>
              <a:t>心理</a:t>
            </a:r>
            <a:r>
              <a:rPr lang="zh-CN" altLang="en-US" sz="2400">
                <a:solidFill>
                  <a:srgbClr val="FFFFFF"/>
                </a:solidFill>
                <a:latin typeface="黑体" panose="02010609060101010101" pitchFamily="49" charset="-122"/>
                <a:ea typeface="黑体" panose="02010609060101010101" pitchFamily="49" charset="-122"/>
              </a:rPr>
              <a:t>描写和动作描写：写出作者内心的孤独和对米考伯夫妇的同情，同样的善良和底层人生活的艰难是他们产生友谊的根源。</a:t>
            </a: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630045"/>
          </a:xfrm>
          <a:prstGeom prst="rect">
            <a:avLst/>
          </a:prstGeom>
          <a:noFill/>
          <a:ln w="9525">
            <a:noFill/>
          </a:ln>
        </p:spPr>
        <p:txBody>
          <a:bodyPr>
            <a:spAutoFit/>
          </a:bodyPr>
          <a:lstStyle/>
          <a:p>
            <a:pPr indent="266700">
              <a:lnSpc>
                <a:spcPts val="4000"/>
              </a:lnSpc>
            </a:pPr>
            <a:r>
              <a:rPr lang="en-US" altLang="zh-CN" sz="2400">
                <a:solidFill>
                  <a:srgbClr val="FFFFFF"/>
                </a:solidFill>
                <a:latin typeface="黑体" panose="02010609060101010101" pitchFamily="49" charset="-122"/>
                <a:ea typeface="黑体" panose="02010609060101010101" pitchFamily="49" charset="-122"/>
              </a:rPr>
              <a:t>   3.</a:t>
            </a:r>
            <a:r>
              <a:rPr lang="zh-CN" altLang="en-US" sz="2400">
                <a:solidFill>
                  <a:srgbClr val="FFFFFF"/>
                </a:solidFill>
                <a:latin typeface="黑体" panose="02010609060101010101" pitchFamily="49" charset="-122"/>
                <a:ea typeface="黑体" panose="02010609060101010101" pitchFamily="49" charset="-122"/>
              </a:rPr>
              <a:t>在卖掉了所有的家具后，米考伯太太决定搬进监狱住。“我”的新寓所在监狱大墙外不远的地方，为此感到很满意。</a:t>
            </a:r>
          </a:p>
          <a:p>
            <a:pPr indent="266700">
              <a:lnSpc>
                <a:spcPts val="4000"/>
              </a:lnSpc>
            </a:pPr>
            <a:r>
              <a:rPr lang="zh-CN" altLang="en-US" sz="2400" smtClean="0">
                <a:solidFill>
                  <a:srgbClr val="FFFFFF"/>
                </a:solidFill>
                <a:latin typeface="黑体" panose="02010609060101010101" pitchFamily="49" charset="-122"/>
                <a:ea typeface="黑体" panose="02010609060101010101" pitchFamily="49" charset="-122"/>
              </a:rPr>
              <a:t>  心理</a:t>
            </a:r>
            <a:r>
              <a:rPr lang="zh-CN" altLang="en-US" sz="2400">
                <a:solidFill>
                  <a:srgbClr val="FFFFFF"/>
                </a:solidFill>
                <a:latin typeface="黑体" panose="02010609060101010101" pitchFamily="49" charset="-122"/>
                <a:ea typeface="黑体" panose="02010609060101010101" pitchFamily="49" charset="-122"/>
              </a:rPr>
              <a:t>描写：写出我对米考伯一家的不舍之情。</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09602" y="1315293"/>
            <a:ext cx="8723312" cy="3969385"/>
          </a:xfrm>
          <a:prstGeom prst="rect">
            <a:avLst/>
          </a:prstGeom>
          <a:noFill/>
          <a:ln w="9525">
            <a:noFill/>
          </a:ln>
        </p:spPr>
        <p:txBody>
          <a:bodyPr>
            <a:spAutoFit/>
          </a:bodyPr>
          <a:lstStyle/>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明确：</a:t>
            </a:r>
          </a:p>
          <a:p>
            <a:pPr indent="266700">
              <a:lnSpc>
                <a:spcPct val="150000"/>
              </a:lnSpc>
            </a:pPr>
            <a:r>
              <a:rPr lang="zh-CN" altLang="en-US" sz="2400" smtClean="0">
                <a:solidFill>
                  <a:srgbClr val="FFFFFF"/>
                </a:solidFill>
                <a:latin typeface="黑体" panose="02010609060101010101" pitchFamily="49" charset="-122"/>
                <a:ea typeface="黑体" panose="02010609060101010101" pitchFamily="49" charset="-122"/>
              </a:rPr>
              <a:t>“我”</a:t>
            </a:r>
            <a:r>
              <a:rPr lang="zh-CN" altLang="en-US" sz="2400">
                <a:solidFill>
                  <a:srgbClr val="FFFFFF"/>
                </a:solidFill>
                <a:latin typeface="黑体" panose="02010609060101010101" pitchFamily="49" charset="-122"/>
                <a:ea typeface="黑体" panose="02010609060101010101" pitchFamily="49" charset="-122"/>
              </a:rPr>
              <a:t>是小说节选部分的次要人物，是主要人物“米考伯先生”故事的叙述者和见证者，课文通过写“我”与房东的交往，以“我”的视角，描绘出米考伯夫妇的言谈举止、服饰装束、习惯爱好等，塑造了一个爱慕虚荣又乐观仁慈的人物形象。</a:t>
            </a:r>
          </a:p>
          <a:p>
            <a:pPr indent="266700">
              <a:lnSpc>
                <a:spcPct val="150000"/>
              </a:lnSpc>
            </a:pPr>
            <a:r>
              <a:rPr lang="zh-CN" altLang="en-US" sz="2400">
                <a:solidFill>
                  <a:srgbClr val="FFFFFF"/>
                </a:solidFill>
                <a:latin typeface="黑体" panose="02010609060101010101" pitchFamily="49" charset="-122"/>
                <a:ea typeface="黑体" panose="02010609060101010101" pitchFamily="49" charset="-122"/>
              </a:rPr>
              <a:t>“我”珍视同米考伯一家的患难之交，并且</a:t>
            </a:r>
            <a:r>
              <a:rPr lang="zh-CN" altLang="en-US" sz="2400" smtClean="0">
                <a:solidFill>
                  <a:srgbClr val="FFFFFF"/>
                </a:solidFill>
                <a:latin typeface="黑体" panose="02010609060101010101" pitchFamily="49" charset="-122"/>
                <a:ea typeface="黑体" panose="02010609060101010101" pitchFamily="49" charset="-122"/>
              </a:rPr>
              <a:t>永远忘不了将</a:t>
            </a:r>
            <a:r>
              <a:rPr lang="zh-CN" altLang="en-US" sz="2400">
                <a:solidFill>
                  <a:srgbClr val="FFFFFF"/>
                </a:solidFill>
                <a:latin typeface="黑体" panose="02010609060101010101" pitchFamily="49" charset="-122"/>
                <a:ea typeface="黑体" panose="02010609060101010101" pitchFamily="49" charset="-122"/>
              </a:rPr>
              <a:t>他们联系在一起的</a:t>
            </a:r>
            <a:r>
              <a:rPr lang="zh-CN" altLang="en-US" sz="2400" smtClean="0">
                <a:solidFill>
                  <a:srgbClr val="FFFFFF"/>
                </a:solidFill>
                <a:latin typeface="黑体" panose="02010609060101010101" pitchFamily="49" charset="-122"/>
                <a:ea typeface="黑体" panose="02010609060101010101" pitchFamily="49" charset="-122"/>
              </a:rPr>
              <a:t>那些苦</a:t>
            </a:r>
            <a:r>
              <a:rPr lang="zh-CN" altLang="en-US" sz="2400" smtClean="0">
                <a:solidFill>
                  <a:schemeClr val="bg1"/>
                </a:solidFill>
                <a:latin typeface="黑体" panose="02010609060101010101" pitchFamily="49" charset="-122"/>
                <a:ea typeface="黑体" panose="02010609060101010101" pitchFamily="49" charset="-122"/>
              </a:rPr>
              <a:t>难</a:t>
            </a:r>
            <a:r>
              <a:rPr lang="zh-CN" altLang="en-US" sz="2400" smtClean="0">
                <a:solidFill>
                  <a:srgbClr val="FFFFFF"/>
                </a:solidFill>
                <a:latin typeface="黑体" panose="02010609060101010101" pitchFamily="49" charset="-122"/>
                <a:ea typeface="黑体" panose="02010609060101010101" pitchFamily="49" charset="-122"/>
              </a:rPr>
              <a:t>，</a:t>
            </a:r>
            <a:r>
              <a:rPr lang="zh-CN" altLang="en-US" sz="2400">
                <a:solidFill>
                  <a:srgbClr val="FFFFFF"/>
                </a:solidFill>
                <a:latin typeface="黑体" panose="02010609060101010101" pitchFamily="49" charset="-122"/>
                <a:ea typeface="黑体" panose="02010609060101010101" pitchFamily="49" charset="-122"/>
              </a:rPr>
              <a:t>这也是狄更斯对于自己不幸童年的珍视</a:t>
            </a:r>
            <a:r>
              <a:rPr lang="zh-CN" altLang="en-US" sz="2400" smtClean="0">
                <a:solidFill>
                  <a:srgbClr val="FFFFFF"/>
                </a:solidFill>
                <a:latin typeface="黑体" panose="02010609060101010101" pitchFamily="49" charset="-122"/>
                <a:ea typeface="黑体" panose="02010609060101010101" pitchFamily="49" charset="-122"/>
              </a:rPr>
              <a:t>。</a:t>
            </a:r>
            <a:endParaRPr lang="zh-CN" altLang="en-US" sz="2400">
              <a:solidFill>
                <a:srgbClr val="FF0000"/>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3200">
                <a:solidFill>
                  <a:srgbClr val="FFFF00"/>
                </a:solidFill>
                <a:latin typeface="黑体" panose="02010609060101010101" pitchFamily="49" charset="-122"/>
                <a:ea typeface="黑体" panose="02010609060101010101" pitchFamily="49" charset="-122"/>
                <a:cs typeface="黑体" panose="02010609060101010101" pitchFamily="49" charset="-122"/>
              </a:rPr>
              <a:t>赏析艺术特色</a:t>
            </a:r>
            <a:endParaRPr lang="en-US" altLang="zh-CN" sz="3200">
              <a:solidFill>
                <a:srgbClr val="FFFF00"/>
              </a:solidFill>
              <a:latin typeface="黑体" panose="02010609060101010101" pitchFamily="49" charset="-122"/>
              <a:ea typeface="黑体" panose="02010609060101010101" pitchFamily="49" charset="-122"/>
              <a:cs typeface="黑体" panose="02010609060101010101" pitchFamily="49" charset="-122"/>
            </a:endParaRPr>
          </a:p>
          <a:p>
            <a:pPr marL="0" lvl="0" indent="0">
              <a:lnSpc>
                <a:spcPct val="150000"/>
              </a:lnSpc>
              <a:buNone/>
              <a:defRPr/>
            </a:pP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大卫</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科波菲尔</a:t>
            </a:r>
            <a:r>
              <a:rPr lang="en-US" altLang="zh-CN" sz="240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anose="02010609060101010101" pitchFamily="49" charset="-122"/>
                <a:ea typeface="黑体" panose="02010609060101010101" pitchFamily="49" charset="-122"/>
                <a:cs typeface="黑体" panose="02010609060101010101" pitchFamily="49" charset="-122"/>
              </a:rPr>
              <a:t>在艺术上的魅力，不在于它有曲折生动的结构，或者跌宕起伏的情节，而在于它有一种现实的生活气息和抒情的叙事风格。这部作品吸引人的是那有血有肉的人物形象，具体生动的世态人情，以及不同人物的性格特征。</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1671320"/>
          </a:xfrm>
          <a:prstGeom prst="rect">
            <a:avLst/>
          </a:prstGeom>
          <a:noFill/>
          <a:ln w="9525">
            <a:noFill/>
          </a:ln>
        </p:spPr>
        <p:txBody>
          <a:bodyPr>
            <a:spAutoFit/>
          </a:bodyPr>
          <a:lstStyle/>
          <a:p>
            <a:pPr indent="266700">
              <a:lnSpc>
                <a:spcPts val="4000"/>
              </a:lnSpc>
            </a:pPr>
            <a:r>
              <a:rPr lang="en-US" altLang="zh-CN" sz="2400">
                <a:solidFill>
                  <a:srgbClr val="FFFFFF"/>
                </a:solidFill>
                <a:latin typeface="黑体" panose="02010609060101010101" pitchFamily="49" charset="-122"/>
                <a:ea typeface="黑体" panose="02010609060101010101" pitchFamily="49" charset="-122"/>
              </a:rPr>
              <a:t>2.</a:t>
            </a:r>
            <a:r>
              <a:rPr lang="zh-CN" altLang="en-US" sz="2400">
                <a:solidFill>
                  <a:srgbClr val="FFFFFF"/>
                </a:solidFill>
                <a:latin typeface="黑体" panose="02010609060101010101" pitchFamily="49" charset="-122"/>
                <a:ea typeface="黑体" panose="02010609060101010101" pitchFamily="49" charset="-122"/>
              </a:rPr>
              <a:t>小说中的环境描写也很有功力，尤其是那场海上风暴，写得气势磅礴，生动逼真，令人有身临其境之感。</a:t>
            </a:r>
          </a:p>
          <a:p>
            <a:pPr indent="266700">
              <a:lnSpc>
                <a:spcPct val="150000"/>
              </a:lnSpc>
            </a:pPr>
            <a:endParaRPr lang="zh-CN" altLang="en-US" sz="2400">
              <a:solidFill>
                <a:srgbClr val="FFFF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3.xml><?xml version="1.0" encoding="utf-8"?>
<p:tagLst xmlns:p="http://schemas.openxmlformats.org/presentationml/2006/main">
  <p:tag name="AS_OS" val="Unix 3.10 unknown"/>
  <p:tag name="AS_RELEASE_DATE" val="2017.06.20"/>
  <p:tag name="AS_TITLE" val="Aspose.Slides for Java"/>
  <p:tag name="AS_VERSION" val="17.6"/>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EMPLATE_CATEGORY" val="custom"/>
  <p:tag name="KSO_WM_TEMPLATE_INDEX" val="20205176"/>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EMPLATE_CATEGORY" val="custom"/>
  <p:tag name="KSO_WM_TEMPLATE_INDEX" val="20205176"/>
</p:tagLst>
</file>

<file path=ppt/tags/tag61.xml><?xml version="1.0" encoding="utf-8"?>
<p:tagLst xmlns:p="http://schemas.openxmlformats.org/presentationml/2006/main">
  <p:tag name="KSO_WM_BEAUTIFY_FLAG" val="#wm#"/>
  <p:tag name="KSO_WM_TEMPLATE_CATEGORY" val="custom"/>
  <p:tag name="KSO_WM_TEMPLATE_INDEX" val="20205176"/>
</p:tagLst>
</file>

<file path=ppt/tags/tag6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r="http://schemas.openxmlformats.org/officeDocument/2006/relationships"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87</Paragraphs>
  <Slides>44</Slides>
  <Notes>0</Notes>
  <TotalTime>0</TotalTime>
  <HiddenSlides>0</HiddenSlides>
  <MMClips>0</MMClips>
  <ScaleCrop>0</ScaleCrop>
  <HeadingPairs>
    <vt:vector baseType="variant" size="4">
      <vt:variant>
        <vt:lpstr>Theme</vt:lpstr>
      </vt:variant>
      <vt:variant>
        <vt:i4>1</vt:i4>
      </vt:variant>
      <vt:variant>
        <vt:lpstr>Slide Titles</vt:lpstr>
      </vt:variant>
      <vt:variant>
        <vt:i4>44</vt:i4>
      </vt:variant>
    </vt:vector>
  </HeadingPairs>
  <TitlesOfParts>
    <vt:vector baseType="lpstr" size="45">
      <vt:lpstr>2_Office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2020-11-24T17:51:30.871</cp:lastPrinted>
  <dcterms:created xsi:type="dcterms:W3CDTF">2020-11-24T17:51:30Z</dcterms:created>
  <dcterms:modified xsi:type="dcterms:W3CDTF">2020-11-24T09:51:31Z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