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69" r:id="rId3"/>
    <p:sldId id="288" r:id="rId4"/>
    <p:sldId id="349" r:id="rId5"/>
    <p:sldId id="615" r:id="rId6"/>
    <p:sldId id="619" r:id="rId7"/>
    <p:sldId id="616" r:id="rId8"/>
    <p:sldId id="617" r:id="rId9"/>
    <p:sldId id="620" r:id="rId10"/>
    <p:sldId id="618" r:id="rId11"/>
    <p:sldId id="614" r:id="rId12"/>
    <p:sldId id="538" r:id="rId13"/>
    <p:sldId id="539" r:id="rId14"/>
    <p:sldId id="540" r:id="rId15"/>
    <p:sldId id="537" r:id="rId16"/>
    <p:sldId id="397" r:id="rId17"/>
    <p:sldId id="398" r:id="rId18"/>
    <p:sldId id="399" r:id="rId19"/>
    <p:sldId id="400" r:id="rId20"/>
    <p:sldId id="401" r:id="rId21"/>
    <p:sldId id="402" r:id="rId22"/>
    <p:sldId id="526" r:id="rId23"/>
    <p:sldId id="396" r:id="rId24"/>
    <p:sldId id="418" r:id="rId25"/>
    <p:sldId id="403" r:id="rId26"/>
    <p:sldId id="404" r:id="rId27"/>
    <p:sldId id="332" r:id="rId28"/>
    <p:sldId id="419" r:id="rId29"/>
    <p:sldId id="420" r:id="rId30"/>
    <p:sldId id="421" r:id="rId31"/>
    <p:sldId id="422" r:id="rId32"/>
    <p:sldId id="423" r:id="rId33"/>
    <p:sldId id="424" r:id="rId34"/>
    <p:sldId id="437" r:id="rId35"/>
    <p:sldId id="425" r:id="rId36"/>
    <p:sldId id="426" r:id="rId37"/>
    <p:sldId id="427" r:id="rId38"/>
    <p:sldId id="428" r:id="rId39"/>
    <p:sldId id="429" r:id="rId40"/>
    <p:sldId id="438" r:id="rId41"/>
    <p:sldId id="430" r:id="rId42"/>
    <p:sldId id="431" r:id="rId43"/>
    <p:sldId id="432" r:id="rId44"/>
    <p:sldId id="433" r:id="rId45"/>
    <p:sldId id="434" r:id="rId46"/>
    <p:sldId id="435" r:id="rId47"/>
    <p:sldId id="436" r:id="rId48"/>
    <p:sldId id="439" r:id="rId49"/>
    <p:sldId id="440" r:id="rId50"/>
    <p:sldId id="441" r:id="rId51"/>
    <p:sldId id="442" r:id="rId52"/>
    <p:sldId id="443" r:id="rId53"/>
    <p:sldId id="444" r:id="rId54"/>
    <p:sldId id="445" r:id="rId55"/>
    <p:sldId id="446" r:id="rId56"/>
    <p:sldId id="447" r:id="rId57"/>
    <p:sldId id="448" r:id="rId58"/>
    <p:sldId id="454" r:id="rId59"/>
    <p:sldId id="449" r:id="rId60"/>
    <p:sldId id="450" r:id="rId61"/>
    <p:sldId id="451" r:id="rId62"/>
    <p:sldId id="452" r:id="rId63"/>
    <p:sldId id="453" r:id="rId64"/>
    <p:sldId id="455" r:id="rId65"/>
    <p:sldId id="456" r:id="rId66"/>
    <p:sldId id="458" r:id="rId67"/>
    <p:sldId id="459" r:id="rId68"/>
    <p:sldId id="460" r:id="rId69"/>
    <p:sldId id="461" r:id="rId70"/>
    <p:sldId id="462" r:id="rId71"/>
    <p:sldId id="463" r:id="rId72"/>
    <p:sldId id="464" r:id="rId73"/>
    <p:sldId id="465" r:id="rId74"/>
    <p:sldId id="466" r:id="rId75"/>
    <p:sldId id="467" r:id="rId76"/>
    <p:sldId id="468" r:id="rId77"/>
    <p:sldId id="469" r:id="rId78"/>
    <p:sldId id="470" r:id="rId79"/>
    <p:sldId id="471" r:id="rId80"/>
    <p:sldId id="472" r:id="rId81"/>
    <p:sldId id="473" r:id="rId82"/>
    <p:sldId id="474" r:id="rId83"/>
    <p:sldId id="475" r:id="rId84"/>
    <p:sldId id="476" r:id="rId85"/>
    <p:sldId id="477" r:id="rId86"/>
    <p:sldId id="392" r:id="rId87"/>
    <p:sldId id="593" r:id="rId88"/>
    <p:sldId id="541" r:id="rId89"/>
    <p:sldId id="542" r:id="rId90"/>
    <p:sldId id="543" r:id="rId91"/>
    <p:sldId id="544" r:id="rId92"/>
    <p:sldId id="594" r:id="rId93"/>
    <p:sldId id="545" r:id="rId94"/>
    <p:sldId id="546" r:id="rId95"/>
    <p:sldId id="547" r:id="rId96"/>
    <p:sldId id="548" r:id="rId97"/>
    <p:sldId id="549" r:id="rId98"/>
    <p:sldId id="550" r:id="rId99"/>
    <p:sldId id="551" r:id="rId100"/>
    <p:sldId id="552" r:id="rId101"/>
    <p:sldId id="553" r:id="rId102"/>
    <p:sldId id="554" r:id="rId103"/>
    <p:sldId id="555" r:id="rId104"/>
    <p:sldId id="595" r:id="rId105"/>
    <p:sldId id="556" r:id="rId106"/>
    <p:sldId id="557" r:id="rId107"/>
    <p:sldId id="558" r:id="rId108"/>
    <p:sldId id="559" r:id="rId109"/>
    <p:sldId id="560" r:id="rId110"/>
    <p:sldId id="561" r:id="rId111"/>
    <p:sldId id="562" r:id="rId112"/>
    <p:sldId id="563" r:id="rId113"/>
    <p:sldId id="564" r:id="rId114"/>
    <p:sldId id="565" r:id="rId115"/>
    <p:sldId id="596" r:id="rId116"/>
    <p:sldId id="566" r:id="rId117"/>
    <p:sldId id="597" r:id="rId118"/>
    <p:sldId id="567" r:id="rId119"/>
    <p:sldId id="598" r:id="rId120"/>
    <p:sldId id="568" r:id="rId121"/>
    <p:sldId id="599" r:id="rId122"/>
    <p:sldId id="569" r:id="rId123"/>
    <p:sldId id="600" r:id="rId124"/>
    <p:sldId id="570" r:id="rId125"/>
    <p:sldId id="601" r:id="rId126"/>
    <p:sldId id="571" r:id="rId127"/>
    <p:sldId id="602" r:id="rId128"/>
    <p:sldId id="572" r:id="rId129"/>
    <p:sldId id="603" r:id="rId130"/>
    <p:sldId id="573" r:id="rId131"/>
    <p:sldId id="604" r:id="rId132"/>
    <p:sldId id="574" r:id="rId133"/>
    <p:sldId id="605" r:id="rId134"/>
    <p:sldId id="575" r:id="rId135"/>
    <p:sldId id="606" r:id="rId136"/>
    <p:sldId id="576" r:id="rId137"/>
    <p:sldId id="607" r:id="rId138"/>
    <p:sldId id="577" r:id="rId139"/>
    <p:sldId id="578" r:id="rId140"/>
    <p:sldId id="579" r:id="rId141"/>
    <p:sldId id="580" r:id="rId142"/>
    <p:sldId id="608" r:id="rId143"/>
    <p:sldId id="581" r:id="rId144"/>
    <p:sldId id="582" r:id="rId145"/>
    <p:sldId id="583" r:id="rId146"/>
    <p:sldId id="609" r:id="rId147"/>
    <p:sldId id="584" r:id="rId148"/>
    <p:sldId id="610" r:id="rId149"/>
    <p:sldId id="585" r:id="rId150"/>
    <p:sldId id="611" r:id="rId151"/>
    <p:sldId id="586" r:id="rId152"/>
    <p:sldId id="587" r:id="rId153"/>
    <p:sldId id="588" r:id="rId154"/>
    <p:sldId id="612" r:id="rId155"/>
    <p:sldId id="589" r:id="rId156"/>
    <p:sldId id="621" r:id="rId157"/>
  </p:sldIdLst>
  <p:sldSz cx="9144000" cy="6858000" type="screen4x3"/>
  <p:notesSz cx="6858000" cy="9144000"/>
  <p:custDataLst>
    <p:tags r:id="rId1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56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786" y="84"/>
      </p:cViewPr>
      <p:guideLst>
        <p:guide orient="horz" pos="618"/>
        <p:guide pos="5647"/>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slide" Target="slides/slide102.xml" /><Relationship Id="rId105" Type="http://schemas.openxmlformats.org/officeDocument/2006/relationships/slide" Target="slides/slide103.xml" /><Relationship Id="rId106" Type="http://schemas.openxmlformats.org/officeDocument/2006/relationships/slide" Target="slides/slide104.xml" /><Relationship Id="rId107" Type="http://schemas.openxmlformats.org/officeDocument/2006/relationships/slide" Target="slides/slide105.xml" /><Relationship Id="rId108" Type="http://schemas.openxmlformats.org/officeDocument/2006/relationships/slide" Target="slides/slide106.xml" /><Relationship Id="rId109" Type="http://schemas.openxmlformats.org/officeDocument/2006/relationships/slide" Target="slides/slide107.xml" /><Relationship Id="rId11" Type="http://schemas.openxmlformats.org/officeDocument/2006/relationships/slide" Target="slides/slide9.xml" /><Relationship Id="rId110" Type="http://schemas.openxmlformats.org/officeDocument/2006/relationships/slide" Target="slides/slide108.xml" /><Relationship Id="rId111" Type="http://schemas.openxmlformats.org/officeDocument/2006/relationships/slide" Target="slides/slide109.xml" /><Relationship Id="rId112" Type="http://schemas.openxmlformats.org/officeDocument/2006/relationships/slide" Target="slides/slide110.xml" /><Relationship Id="rId113" Type="http://schemas.openxmlformats.org/officeDocument/2006/relationships/slide" Target="slides/slide111.xml" /><Relationship Id="rId114" Type="http://schemas.openxmlformats.org/officeDocument/2006/relationships/slide" Target="slides/slide112.xml" /><Relationship Id="rId115" Type="http://schemas.openxmlformats.org/officeDocument/2006/relationships/slide" Target="slides/slide113.xml" /><Relationship Id="rId116" Type="http://schemas.openxmlformats.org/officeDocument/2006/relationships/slide" Target="slides/slide114.xml" /><Relationship Id="rId117" Type="http://schemas.openxmlformats.org/officeDocument/2006/relationships/slide" Target="slides/slide115.xml" /><Relationship Id="rId118" Type="http://schemas.openxmlformats.org/officeDocument/2006/relationships/slide" Target="slides/slide116.xml" /><Relationship Id="rId119" Type="http://schemas.openxmlformats.org/officeDocument/2006/relationships/slide" Target="slides/slide117.xml" /><Relationship Id="rId12" Type="http://schemas.openxmlformats.org/officeDocument/2006/relationships/slide" Target="slides/slide10.xml" /><Relationship Id="rId120" Type="http://schemas.openxmlformats.org/officeDocument/2006/relationships/slide" Target="slides/slide118.xml" /><Relationship Id="rId121" Type="http://schemas.openxmlformats.org/officeDocument/2006/relationships/slide" Target="slides/slide119.xml" /><Relationship Id="rId122" Type="http://schemas.openxmlformats.org/officeDocument/2006/relationships/slide" Target="slides/slide120.xml" /><Relationship Id="rId123" Type="http://schemas.openxmlformats.org/officeDocument/2006/relationships/slide" Target="slides/slide121.xml" /><Relationship Id="rId124" Type="http://schemas.openxmlformats.org/officeDocument/2006/relationships/slide" Target="slides/slide122.xml" /><Relationship Id="rId125" Type="http://schemas.openxmlformats.org/officeDocument/2006/relationships/slide" Target="slides/slide123.xml" /><Relationship Id="rId126" Type="http://schemas.openxmlformats.org/officeDocument/2006/relationships/slide" Target="slides/slide124.xml" /><Relationship Id="rId127" Type="http://schemas.openxmlformats.org/officeDocument/2006/relationships/slide" Target="slides/slide125.xml" /><Relationship Id="rId128" Type="http://schemas.openxmlformats.org/officeDocument/2006/relationships/slide" Target="slides/slide126.xml" /><Relationship Id="rId129" Type="http://schemas.openxmlformats.org/officeDocument/2006/relationships/slide" Target="slides/slide127.xml" /><Relationship Id="rId13" Type="http://schemas.openxmlformats.org/officeDocument/2006/relationships/slide" Target="slides/slide11.xml" /><Relationship Id="rId130" Type="http://schemas.openxmlformats.org/officeDocument/2006/relationships/slide" Target="slides/slide128.xml" /><Relationship Id="rId131" Type="http://schemas.openxmlformats.org/officeDocument/2006/relationships/slide" Target="slides/slide129.xml" /><Relationship Id="rId132" Type="http://schemas.openxmlformats.org/officeDocument/2006/relationships/slide" Target="slides/slide130.xml" /><Relationship Id="rId133" Type="http://schemas.openxmlformats.org/officeDocument/2006/relationships/slide" Target="slides/slide131.xml" /><Relationship Id="rId134" Type="http://schemas.openxmlformats.org/officeDocument/2006/relationships/slide" Target="slides/slide132.xml" /><Relationship Id="rId135" Type="http://schemas.openxmlformats.org/officeDocument/2006/relationships/slide" Target="slides/slide133.xml" /><Relationship Id="rId136" Type="http://schemas.openxmlformats.org/officeDocument/2006/relationships/slide" Target="slides/slide134.xml" /><Relationship Id="rId137" Type="http://schemas.openxmlformats.org/officeDocument/2006/relationships/slide" Target="slides/slide135.xml" /><Relationship Id="rId138" Type="http://schemas.openxmlformats.org/officeDocument/2006/relationships/slide" Target="slides/slide136.xml" /><Relationship Id="rId139" Type="http://schemas.openxmlformats.org/officeDocument/2006/relationships/slide" Target="slides/slide137.xml" /><Relationship Id="rId14" Type="http://schemas.openxmlformats.org/officeDocument/2006/relationships/slide" Target="slides/slide12.xml" /><Relationship Id="rId140" Type="http://schemas.openxmlformats.org/officeDocument/2006/relationships/slide" Target="slides/slide138.xml" /><Relationship Id="rId141" Type="http://schemas.openxmlformats.org/officeDocument/2006/relationships/slide" Target="slides/slide139.xml" /><Relationship Id="rId142" Type="http://schemas.openxmlformats.org/officeDocument/2006/relationships/slide" Target="slides/slide140.xml" /><Relationship Id="rId143" Type="http://schemas.openxmlformats.org/officeDocument/2006/relationships/slide" Target="slides/slide141.xml" /><Relationship Id="rId144" Type="http://schemas.openxmlformats.org/officeDocument/2006/relationships/slide" Target="slides/slide142.xml" /><Relationship Id="rId145" Type="http://schemas.openxmlformats.org/officeDocument/2006/relationships/slide" Target="slides/slide143.xml" /><Relationship Id="rId146" Type="http://schemas.openxmlformats.org/officeDocument/2006/relationships/slide" Target="slides/slide144.xml" /><Relationship Id="rId147" Type="http://schemas.openxmlformats.org/officeDocument/2006/relationships/slide" Target="slides/slide145.xml" /><Relationship Id="rId148" Type="http://schemas.openxmlformats.org/officeDocument/2006/relationships/slide" Target="slides/slide146.xml" /><Relationship Id="rId149" Type="http://schemas.openxmlformats.org/officeDocument/2006/relationships/slide" Target="slides/slide147.xml" /><Relationship Id="rId15" Type="http://schemas.openxmlformats.org/officeDocument/2006/relationships/slide" Target="slides/slide13.xml" /><Relationship Id="rId150" Type="http://schemas.openxmlformats.org/officeDocument/2006/relationships/slide" Target="slides/slide148.xml" /><Relationship Id="rId151" Type="http://schemas.openxmlformats.org/officeDocument/2006/relationships/slide" Target="slides/slide149.xml" /><Relationship Id="rId152" Type="http://schemas.openxmlformats.org/officeDocument/2006/relationships/slide" Target="slides/slide150.xml" /><Relationship Id="rId153" Type="http://schemas.openxmlformats.org/officeDocument/2006/relationships/slide" Target="slides/slide151.xml" /><Relationship Id="rId154" Type="http://schemas.openxmlformats.org/officeDocument/2006/relationships/slide" Target="slides/slide152.xml" /><Relationship Id="rId155" Type="http://schemas.openxmlformats.org/officeDocument/2006/relationships/slide" Target="slides/slide153.xml" /><Relationship Id="rId156" Type="http://schemas.openxmlformats.org/officeDocument/2006/relationships/slide" Target="slides/slide154.xml" /><Relationship Id="rId157" Type="http://schemas.openxmlformats.org/officeDocument/2006/relationships/slide" Target="slides/slide155.xml" /><Relationship Id="rId158" Type="http://schemas.openxmlformats.org/officeDocument/2006/relationships/tags" Target="tags/tag1.xml" /><Relationship Id="rId159" Type="http://schemas.openxmlformats.org/officeDocument/2006/relationships/presProps" Target="presProps.xml" /><Relationship Id="rId16" Type="http://schemas.openxmlformats.org/officeDocument/2006/relationships/slide" Target="slides/slide14.xml" /><Relationship Id="rId160" Type="http://schemas.openxmlformats.org/officeDocument/2006/relationships/viewProps" Target="viewProps.xml" /><Relationship Id="rId161" Type="http://schemas.openxmlformats.org/officeDocument/2006/relationships/theme" Target="theme/theme1.xml" /><Relationship Id="rId162" Type="http://schemas.openxmlformats.org/officeDocument/2006/relationships/tableStyles" Target="tableStyles.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2020-04-01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1453661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3826054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388437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11492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916577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39387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500383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2362388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2419390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525131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2822788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1181306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1213216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6086986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1305702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306258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83003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596474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748335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1431344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3661261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8078158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两栏内容">
    <p:spTree>
      <p:nvGrpSpPr>
        <p:cNvPr id="1" name=""/>
        <p:cNvGrpSpPr/>
        <p:nvPr/>
      </p:nvGrpSpPr>
      <p:grpSpPr>
        <a:xfrm>
          <a:off x="0" y="0"/>
          <a: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7369242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创新模拟">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3538993896"/>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10"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4205714988"/>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和竖排文字">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635590529"/>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垂直排列标题与文本">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071033341"/>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章节">
    <p:spTree>
      <p:nvGrpSpPr>
        <p:cNvPr id="1" name=""/>
        <p:cNvGrpSpPr/>
        <p:nvPr/>
      </p:nvGrpSpPr>
      <p:grpSpPr>
        <a:xfrm>
          <a:off x="0" y="0"/>
          <a: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123582509"/>
      </p:ext>
    </p:extLst>
  </p:cSld>
  <p:clrMapOvr>
    <a:masterClrMapping/>
  </p:clrMapOvr>
  <p:transition spd="slow">
    <p:wipe/>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00B0F0"/>
                </a:solidFill>
                <a:latin typeface="微软雅黑" panose="020b0503020204020204" pitchFamily="34" charset="-122"/>
                <a:ea typeface="微软雅黑" panose="020b0503020204020204" pitchFamily="34" charset="-122"/>
              </a:rPr>
              <a:t>考试说明</a:t>
            </a:r>
            <a:endParaRPr lang="zh-CN" altLang="en-US" sz="160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实战预练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方法指导</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模拟训练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7576543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热点聚焦">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3782012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典题试做">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99975940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 Target="../slides/slide2.xml" TargetMode="Internal" /><Relationship Id="rId16" Type="http://schemas.openxmlformats.org/officeDocument/2006/relationships/slide" Target="../slides/slide3.xml" TargetMode="Internal" /><Relationship Id="rId17" Type="http://schemas.openxmlformats.org/officeDocument/2006/relationships/slide" Target="../slides/slide26.xml" TargetMode="Internal" /><Relationship Id="rId18" Type="http://schemas.openxmlformats.org/officeDocument/2006/relationships/slide" Target="../slides/slide85.xml" TargetMode="Interna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黑体" panose="02010600030101010101" pitchFamily="2" charset="-122"/>
                <a:ea typeface="黑体" panose="02010600030101010101" pitchFamily="2" charset="-122"/>
              </a:rPr>
              <a:t>专题四</a:t>
            </a:r>
            <a:endParaRPr lang="zh-CN" altLang="en-US" b="1">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69332"/>
          </a:xfrm>
          <a:prstGeom prst="rect">
            <a:avLst/>
          </a:prstGeom>
          <a:noFill/>
        </p:spPr>
        <p:txBody>
          <a:bodyPr wrap="square" rtlCol="0">
            <a:spAutoFit/>
          </a:bodyPr>
          <a:lstStyle/>
          <a:p>
            <a:r>
              <a:rPr lang="zh-CN" altLang="zh-CN" b="1" smtClean="0"/>
              <a:t>语言综合表达</a:t>
            </a:r>
            <a:endParaRPr lang="zh-CN" altLang="zh-CN" sz="1800" b="1" kern="1200">
              <a:solidFill>
                <a:schemeClr val="tx1"/>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t>‹#›</a:t>
            </a:fld>
            <a:endParaRPr lang="zh-CN" altLang="en-US"/>
          </a:p>
        </p:txBody>
      </p:sp>
      <p:sp>
        <p:nvSpPr>
          <p:cNvPr id="12" name="同侧圆角矩形 11">
            <a:hlinkClick r:id="rId15"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考试说明</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6"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实战预练</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7"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方法指导</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8"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模拟训练</a:t>
            </a:r>
            <a:endParaRPr lang="zh-CN" altLang="en-US" sz="160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ransition/>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package" Target="../embeddings/Microsoft_Word___1.docx" TargetMode="Internal" /><Relationship Id="rId4" Type="http://schemas.openxmlformats.org/officeDocument/2006/relationships/image" Target="../media/image1.emf" /><Relationship Id="rId5"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package" Target="../embeddings/Microsoft_Word___2.docx" TargetMode="Internal" /><Relationship Id="rId3" Type="http://schemas.openxmlformats.org/officeDocument/2006/relationships/image" Target="../media/image2.emf" /><Relationship Id="rId4" Type="http://schemas.openxmlformats.org/officeDocument/2006/relationships/vmlDrawing" Target="../drawings/vmlDrawing2.v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zh-CN"/>
              <a:t>专题四　语言综合</a:t>
            </a:r>
            <a:r>
              <a:rPr lang="zh-CN" altLang="zh-CN" smtClean="0"/>
              <a:t>表达</a:t>
            </a:r>
            <a:endParaRPr lang="zh-CN" altLang="zh-CN"/>
          </a:p>
        </p:txBody>
      </p:sp>
    </p:spTree>
    <p:extLst>
      <p:ext uri="{BB962C8B-B14F-4D97-AF65-F5344CB8AC3E}">
        <p14:creationId xmlns:p14="http://schemas.microsoft.com/office/powerpoint/2010/main" val="1477825910"/>
      </p:ext>
    </p:extLst>
  </p:cSld>
  <p:clrMapOvr>
    <a:masterClrMapping/>
  </p:clrMapOvr>
  <p:transition spd="slow">
    <p:wipe/>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10</a:t>
            </a:fld>
            <a:r>
              <a:rPr lang="en-US" altLang="zh-CN" smtClean="0"/>
              <a:t>-</a:t>
            </a:r>
            <a:endParaRPr lang="zh-CN" altLang="en-US"/>
          </a:p>
        </p:txBody>
      </p:sp>
      <p:sp>
        <p:nvSpPr>
          <p:cNvPr id="4" name="矩形 3"/>
          <p:cNvSpPr>
            <a:spLocks noChangeAspect="1"/>
          </p:cNvSpPr>
          <p:nvPr/>
        </p:nvSpPr>
        <p:spPr>
          <a:xfrm>
            <a:off x="508000" y="1351159"/>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所用修辞手法的分析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新职业所有贡献的就业机会像以前那么高吗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答案是否定的。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昆曲《牡丹亭》的舞台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长长的水袖仿佛成了连通心意的鹊桥。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唯有卡瓦博这座</a:t>
            </a:r>
            <a:r>
              <a:rPr lang="en-US" altLang="zh-CN" sz="2200">
                <a:solidFill>
                  <a:srgbClr val="000000"/>
                </a:solidFill>
                <a:latin typeface="Times New Roman" panose="02020603050405020304" pitchFamily="18" charset="0"/>
                <a:cs typeface="Times New Roman" panose="02020603050405020304" pitchFamily="18" charset="0"/>
              </a:rPr>
              <a:t>6 740</a:t>
            </a:r>
            <a:r>
              <a:rPr lang="zh-CN" altLang="zh-CN" sz="2200">
                <a:solidFill>
                  <a:srgbClr val="000000"/>
                </a:solidFill>
                <a:latin typeface="Times New Roman" panose="02020603050405020304" pitchFamily="18" charset="0"/>
                <a:cs typeface="Times New Roman" panose="02020603050405020304" pitchFamily="18" charset="0"/>
              </a:rPr>
              <a:t>米的山峰仍然保持着她的圣洁</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拒绝</a:t>
            </a:r>
            <a:r>
              <a:rPr lang="zh-CN" altLang="zh-CN" sz="2200" smtClean="0">
                <a:solidFill>
                  <a:srgbClr val="000000"/>
                </a:solidFill>
                <a:latin typeface="Times New Roman" panose="02020603050405020304" pitchFamily="18" charset="0"/>
                <a:cs typeface="Times New Roman" panose="02020603050405020304" pitchFamily="18" charset="0"/>
              </a:rPr>
              <a:t>人类</a:t>
            </a:r>
            <a:r>
              <a:rPr lang="zh-CN" altLang="zh-CN" sz="2200">
                <a:solidFill>
                  <a:srgbClr val="000000"/>
                </a:solidFill>
                <a:latin typeface="Times New Roman" panose="02020603050405020304" pitchFamily="18" charset="0"/>
                <a:cs typeface="Times New Roman" panose="02020603050405020304" pitchFamily="18" charset="0"/>
              </a:rPr>
              <a:t>的染指。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设问　　　拟人　　　比喻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反问　　　比喻　　　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设问　　　比喻　　　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反问　　　拟人　　　比喻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86749" y="177281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2" name="矩形 1"/>
          <p:cNvSpPr>
            <a:spLocks noChangeAspect="1"/>
          </p:cNvSpPr>
          <p:nvPr/>
        </p:nvSpPr>
        <p:spPr>
          <a:xfrm>
            <a:off x="508000" y="5460375"/>
            <a:ext cx="4628190" cy="459741"/>
          </a:xfrm>
          <a:prstGeom prst="rect">
            <a:avLst/>
          </a:prstGeom>
        </p:spPr>
        <p:txBody>
          <a:bodyPr wrap="none">
            <a:spAutoFit/>
          </a:bodyPr>
          <a:lstStyle/>
          <a:p>
            <a:pPr>
              <a:lnSpc>
                <a:spcPct val="120000"/>
              </a:lnSpc>
            </a:pP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有问有答是设问</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比喻</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拟人。</a:t>
            </a:r>
            <a:r>
              <a:rPr lang="en-US" altLang="zh-CN" sz="2200">
                <a:solidFill>
                  <a:srgbClr val="FF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val="300241647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1"/>
    </p:bldLst>
  </p:timing>
</p:sld>
</file>

<file path=ppt/slides/slide1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a:p>
        </p:txBody>
      </p:sp>
      <p:sp>
        <p:nvSpPr>
          <p:cNvPr id="3" name="矩形 2"/>
          <p:cNvSpPr>
            <a:spLocks noChangeAspect="1"/>
          </p:cNvSpPr>
          <p:nvPr/>
        </p:nvSpPr>
        <p:spPr>
          <a:xfrm>
            <a:off x="508000" y="1155577"/>
            <a:ext cx="8128000" cy="334245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我收到昔日好友的来信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他在信中问候说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家严身体安康吗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兹介绍我校王丹宁同学前往贵公司参加社会实践活动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请予接洽为荷。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我们隔壁的李老一家对人总是那么友善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这些年对我们家帮助很大。我们能有这样一户芳邻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真是我们家的幸运。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既然令郎各项条件符合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且愿意到市物流公司的财务科工作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我一定玉成此事。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80814" y="116630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454157"/>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家严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自己的父亲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谦辞。此处应该用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令尊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请予接洽为荷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请贵方给予接待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麻烦您了。用于书信公函中。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常用于书信中表示感谢。使用正确。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芳邻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称对方的邻居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不用于自己的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使用不恰当。</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玉成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促成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不用于自己。</a:t>
            </a:r>
            <a:endParaRPr lang="zh-CN" altLang="en-US" sz="2200"/>
          </a:p>
        </p:txBody>
      </p:sp>
    </p:spTree>
    <p:extLst>
      <p:ext uri="{BB962C8B-B14F-4D97-AF65-F5344CB8AC3E}">
        <p14:creationId xmlns:p14="http://schemas.microsoft.com/office/powerpoint/2010/main" val="14818293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a:p>
        </p:txBody>
      </p:sp>
      <p:sp>
        <p:nvSpPr>
          <p:cNvPr id="3" name="矩形 2"/>
          <p:cNvSpPr>
            <a:spLocks noChangeAspect="1"/>
          </p:cNvSpPr>
          <p:nvPr/>
        </p:nvSpPr>
        <p:spPr>
          <a:xfrm>
            <a:off x="508000" y="1063127"/>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在张总再三邀请下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我赏脸参加了他们举办的宴会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真是荣幸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并在宴会上认识了叶前辈。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他站在十字路口看见一位穿制服的人走来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连忙问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你能告诉我去医院怎么走吗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昨天不慎将手机遗失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多亏您及时送回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明天我定专程前去致谢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还望你敬候我的到来。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请求你办的事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已经过了许久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知道你近来事务繁忙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但还请您能及时奉复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深表谢意。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80814" y="107351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783380"/>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赏脸</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指给面子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用于请对方接受请求或馈赠。不用于自己。</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劳驾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请别人帮忙做事时用以表示谦恭的套语。正确。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等候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不用于自己。</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奉复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回复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多用于书信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不用于别人对自己。</a:t>
            </a:r>
            <a:endParaRPr lang="zh-CN" altLang="en-US" sz="2200"/>
          </a:p>
        </p:txBody>
      </p:sp>
    </p:spTree>
    <p:extLst>
      <p:ext uri="{BB962C8B-B14F-4D97-AF65-F5344CB8AC3E}">
        <p14:creationId xmlns:p14="http://schemas.microsoft.com/office/powerpoint/2010/main" val="1033023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a:p>
        </p:txBody>
      </p:sp>
      <p:sp>
        <p:nvSpPr>
          <p:cNvPr id="3" name="矩形 2"/>
          <p:cNvSpPr>
            <a:spLocks noChangeAspect="1"/>
          </p:cNvSpPr>
          <p:nvPr/>
        </p:nvSpPr>
        <p:spPr>
          <a:xfrm>
            <a:off x="508000" y="1708603"/>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经过慎重考虑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我决定接受你的邀请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加入海天文学社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相信我的加入会使贵社的发展更上一层楼。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张经理您好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我们原定于明天下午到贵处参观一事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因故泡汤了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须更改时间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我们另行磋商吧。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某大学工会讨论高龄退休干部活动方案时</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Times New Roman" panose="02020603050405020304" pitchFamily="18" charset="0"/>
                <a:cs typeface="Times New Roman" panose="02020603050405020304" pitchFamily="18" charset="0"/>
              </a:rPr>
              <a:t>岁高龄的前院长说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既然诸位如此客气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那么这件事就由老朽做主了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您冒昧赠给我大作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想让我为之写篇序言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可惜我只有八斗之才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这个要求我恐怕难以胜任。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71933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383542926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会使贵社的发展更上一层楼</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用于别人不用于自己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加入贵社将是我的荣耀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泡汤了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是口语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不符合语体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应改为书面语。</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老朽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常喻无用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老人自谦之辞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符合语境。</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冒昧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八斗之才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使用不当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冒昧指不顾地位、能力、场合是否适宜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多用做谦辞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不用于别人。八斗之才比喻人富有才华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不用于自己。</a:t>
            </a:r>
            <a:endParaRPr lang="zh-CN" altLang="en-US" sz="2200"/>
          </a:p>
        </p:txBody>
      </p:sp>
    </p:spTree>
    <p:extLst>
      <p:ext uri="{BB962C8B-B14F-4D97-AF65-F5344CB8AC3E}">
        <p14:creationId xmlns:p14="http://schemas.microsoft.com/office/powerpoint/2010/main" val="65075630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a:p>
        </p:txBody>
      </p:sp>
      <p:sp>
        <p:nvSpPr>
          <p:cNvPr id="3" name="矩形 2"/>
          <p:cNvSpPr>
            <a:spLocks noChangeAspect="1"/>
          </p:cNvSpPr>
          <p:nvPr/>
        </p:nvSpPr>
        <p:spPr>
          <a:xfrm>
            <a:off x="508000" y="1052736"/>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我能够在这里表演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感到万分荣幸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评委老师的点评让我受益匪浅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感谢你们聆听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惠赠拙作一本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鄙人才疏学浅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书中谬误在所难免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哂笑之余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还望您予以斧正。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今天是恩师的华诞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学生在此祝您健康长寿、笑口常开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同时奉上薄礼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敬请笑纳。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今天几位专家来我校指导工作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并在校礼堂与本校名师进行研讨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校长也叨陪末座。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58992" y="106312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5" name="矩形 4"/>
          <p:cNvSpPr>
            <a:spLocks noChangeAspect="1"/>
          </p:cNvSpPr>
          <p:nvPr/>
        </p:nvSpPr>
        <p:spPr>
          <a:xfrm>
            <a:off x="508000" y="4747530"/>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聆听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谦辞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只能用于自己。不能用于对方。</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惠赠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称别人赠与的敬辞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不能用于说自己赠给别人自己的作品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表达不得体。</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叨陪末座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受人宴请的谦辞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用于自己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此处用于校长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表达不得体。</a:t>
            </a:r>
            <a:endParaRPr lang="zh-CN" altLang="en-US" sz="2200"/>
          </a:p>
        </p:txBody>
      </p:sp>
    </p:spTree>
    <p:extLst>
      <p:ext uri="{BB962C8B-B14F-4D97-AF65-F5344CB8AC3E}">
        <p14:creationId xmlns:p14="http://schemas.microsoft.com/office/powerpoint/2010/main" val="37822999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a:p>
        </p:txBody>
      </p:sp>
      <p:sp>
        <p:nvSpPr>
          <p:cNvPr id="3" name="矩形 2"/>
          <p:cNvSpPr>
            <a:spLocks noChangeAspect="1"/>
          </p:cNvSpPr>
          <p:nvPr/>
        </p:nvSpPr>
        <p:spPr>
          <a:xfrm>
            <a:off x="508000" y="116238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这次去北京的火车上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碰巧儿遇到了您的舍弟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我俩聊了很久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无所不谈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感觉我们真的很投缘。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某单位的部门经理在年终聚会上作报告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最后总结说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这只是我的浅知拙见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还请大家批评指正。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班上的张小强同学在学习方法交流会上说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我殷切期望方法不当的同学调整心态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及时改进学习方法。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他虽然说话不好听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但只是个孩子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我绝不会与他一般见识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作为长辈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还没有这点雅量吗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80814" y="116273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872251"/>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舍弟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谦辞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称自己的弟弟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不能用于称呼他人的弟弟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用语不得体。</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殷切期望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多用于长辈对晚辈或领导对下属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用于同学之间不合适。</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雅量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指宽宏的气量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不能用于自己。</a:t>
            </a:r>
            <a:endParaRPr lang="zh-CN" altLang="en-US" sz="2200"/>
          </a:p>
        </p:txBody>
      </p:sp>
    </p:spTree>
    <p:extLst>
      <p:ext uri="{BB962C8B-B14F-4D97-AF65-F5344CB8AC3E}">
        <p14:creationId xmlns:p14="http://schemas.microsoft.com/office/powerpoint/2010/main" val="4144143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a:p>
        </p:txBody>
      </p:sp>
      <p:sp>
        <p:nvSpPr>
          <p:cNvPr id="3" name="矩形 2"/>
          <p:cNvSpPr>
            <a:spLocks noChangeAspect="1"/>
          </p:cNvSpPr>
          <p:nvPr/>
        </p:nvSpPr>
        <p:spPr>
          <a:xfrm>
            <a:off x="508000" y="1052736"/>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他开车连闯红灯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交警拦下他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请出示您的驾照和行驶证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谢谢您的合作。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在聚会上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余老师感慨万千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这些年最让我感到欣慰的是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我的高足们都学有所成。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国庆节期间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爸爸想去登山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儿子想去游泳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父子二人磋商半天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也没有达成共识。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高三快毕业了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你送给我的这张照片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我一定惠存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十年之后再来看看你有多大变化。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0032" y="1063468"/>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
        <p:nvSpPr>
          <p:cNvPr id="5" name="矩形 4"/>
          <p:cNvSpPr>
            <a:spLocks noChangeAspect="1"/>
          </p:cNvSpPr>
          <p:nvPr/>
        </p:nvSpPr>
        <p:spPr>
          <a:xfrm>
            <a:off x="508000" y="4747530"/>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谢谢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语言表达有礼貌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正确。</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高足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指对别人的学生的敬称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不用于自己的学生。</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磋商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多用于正式场合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表示双方仔细商量和研究并交换意见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不合语境。</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惠存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请别人保存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不用于自己。</a:t>
            </a:r>
            <a:endParaRPr lang="zh-CN" altLang="en-US" sz="2200"/>
          </a:p>
        </p:txBody>
      </p:sp>
    </p:spTree>
    <p:extLst>
      <p:ext uri="{BB962C8B-B14F-4D97-AF65-F5344CB8AC3E}">
        <p14:creationId xmlns:p14="http://schemas.microsoft.com/office/powerpoint/2010/main" val="400826198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a:p>
        </p:txBody>
      </p:sp>
      <p:sp>
        <p:nvSpPr>
          <p:cNvPr id="3" name="矩形 2"/>
          <p:cNvSpPr>
            <a:spLocks noChangeAspect="1"/>
          </p:cNvSpPr>
          <p:nvPr/>
        </p:nvSpPr>
        <p:spPr>
          <a:xfrm>
            <a:off x="508000" y="99111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20</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这次对你公司的惠顾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令我眼界大开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你们的经营确实具有很多创新理念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佩服。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来得早不如来得巧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今天得了您的这幅墨宝挂在寒舍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寒舍立马蓬荜生辉。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某编辑通过</a:t>
            </a:r>
            <a:r>
              <a:rPr lang="en-US" altLang="zh-CN" sz="2200">
                <a:solidFill>
                  <a:srgbClr val="000000"/>
                </a:solidFill>
                <a:latin typeface="Times New Roman" panose="02020603050405020304" pitchFamily="18" charset="0"/>
                <a:cs typeface="Times New Roman" panose="02020603050405020304" pitchFamily="18" charset="0"/>
              </a:rPr>
              <a:t>QQ</a:t>
            </a:r>
            <a:r>
              <a:rPr lang="zh-CN" altLang="zh-CN" sz="2200">
                <a:solidFill>
                  <a:srgbClr val="000000"/>
                </a:solidFill>
                <a:latin typeface="Times New Roman" panose="02020603050405020304" pitchFamily="18" charset="0"/>
                <a:cs typeface="Times New Roman" panose="02020603050405020304" pitchFamily="18" charset="0"/>
              </a:rPr>
              <a:t>给一位作者留言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您的大作</a:t>
            </a:r>
            <a:r>
              <a:rPr lang="zh-CN" altLang="zh-CN" sz="2200" smtClean="0">
                <a:solidFill>
                  <a:srgbClr val="000000"/>
                </a:solidFill>
                <a:latin typeface="Times New Roman" panose="02020603050405020304" pitchFamily="18" charset="0"/>
                <a:cs typeface="Times New Roman" panose="02020603050405020304" pitchFamily="18" charset="0"/>
              </a:rPr>
              <a:t>白璧</a:t>
            </a:r>
            <a:r>
              <a:rPr lang="zh-CN" altLang="en-US" sz="2200" smtClean="0">
                <a:solidFill>
                  <a:srgbClr val="000000"/>
                </a:solidFill>
                <a:latin typeface="Times New Roman" panose="02020603050405020304" pitchFamily="18" charset="0"/>
                <a:cs typeface="Times New Roman" panose="02020603050405020304" pitchFamily="18" charset="0"/>
              </a:rPr>
              <a:t>微</a:t>
            </a:r>
            <a:r>
              <a:rPr lang="zh-CN" altLang="zh-CN" sz="2200" smtClean="0">
                <a:solidFill>
                  <a:srgbClr val="000000"/>
                </a:solidFill>
                <a:latin typeface="Times New Roman" panose="02020603050405020304" pitchFamily="18" charset="0"/>
                <a:cs typeface="Times New Roman" panose="02020603050405020304" pitchFamily="18" charset="0"/>
              </a:rPr>
              <a:t>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我们已经作了雅正。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这两个孩子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一个是我当年最喜欢的徒弟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一个是我最好的朋友的女儿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我一定会玉成他们的这段姻缘。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9694" y="100151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649026"/>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惠顾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多用于商店对顾客的敬辞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不能用于自己对别人。</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蓬荜生辉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用以称谢别人来到自己家里或称谢别人题赠的字画送到自己家里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正确。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雅正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用于请别人修改自己的诗文等。句中说的是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修改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不可使用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雅正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玉成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使用对象有误。</a:t>
            </a:r>
            <a:endParaRPr lang="zh-CN" altLang="en-US" sz="2200"/>
          </a:p>
        </p:txBody>
      </p:sp>
    </p:spTree>
    <p:extLst>
      <p:ext uri="{BB962C8B-B14F-4D97-AF65-F5344CB8AC3E}">
        <p14:creationId xmlns:p14="http://schemas.microsoft.com/office/powerpoint/2010/main" val="60418732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a:p>
        </p:txBody>
      </p:sp>
      <p:sp>
        <p:nvSpPr>
          <p:cNvPr id="3" name="矩形 2"/>
          <p:cNvSpPr>
            <a:spLocks noChangeAspect="1"/>
          </p:cNvSpPr>
          <p:nvPr/>
        </p:nvSpPr>
        <p:spPr>
          <a:xfrm>
            <a:off x="508000" y="1063127"/>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21</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王明回复朋友陈力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前日拜读兄长大作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细细品味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忽而有感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不揣冒昧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拙见附后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无意冒犯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还望海涵。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小马最近工作比较辛苦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总是早出晚归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但不管早晚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母亲总是恭候在客厅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送出去迎回来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给了他满满的力量。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张教授发表完自己的意见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刘校长接着说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张教授的刍议很深刻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希望大家后续的发言更有针对性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更加精彩。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年龄越来越大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白发越来越多。人到老年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经常被人问及自己的贵庚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我觉得也是一件尴尬的事情。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06312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4772989"/>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恭候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恭敬地等候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不用于长辈对晚辈。</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刍议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谦辞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指自己的不成熟的言谈议论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亦指浅陋的议论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多用于第一人称的自谦之语。不用于别人。</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贵庚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问对方今年的年龄是多少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多用于问长辈的年龄和书面语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不用于自己。</a:t>
            </a:r>
            <a:endParaRPr lang="zh-CN" altLang="en-US" sz="2200"/>
          </a:p>
        </p:txBody>
      </p:sp>
    </p:spTree>
    <p:extLst>
      <p:ext uri="{BB962C8B-B14F-4D97-AF65-F5344CB8AC3E}">
        <p14:creationId xmlns:p14="http://schemas.microsoft.com/office/powerpoint/2010/main" val="874935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a:p>
        </p:txBody>
      </p:sp>
      <p:sp>
        <p:nvSpPr>
          <p:cNvPr id="3" name="矩形 2"/>
          <p:cNvSpPr>
            <a:spLocks noChangeAspect="1"/>
          </p:cNvSpPr>
          <p:nvPr/>
        </p:nvSpPr>
        <p:spPr>
          <a:xfrm>
            <a:off x="508000" y="1155188"/>
            <a:ext cx="8128000" cy="334245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杨老师年过七旬仍然笔耕不辍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作为他的高足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我们感到既自豪又惭愧。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王明肯定李昊的写作水平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您的文章写得真好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本世纪散文百家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您必能忝列其中。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我们学校要成立文学社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我们敬请您老担任我们社的顾问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如能得到您老的应允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将是我们莫大的荣幸。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今天的讲座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能够聆听诸位先贤的高论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我茅塞顿开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获益匪浅。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17597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5" name="矩形 4"/>
          <p:cNvSpPr>
            <a:spLocks noChangeAspect="1"/>
          </p:cNvSpPr>
          <p:nvPr/>
        </p:nvSpPr>
        <p:spPr>
          <a:xfrm>
            <a:off x="508000" y="4458785"/>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高足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赞扬别人的弟子本领高强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用作敬辞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不能用于自己。</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忝列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谦辞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表示自己位列其中辱没他人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心中有愧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此处错误作敬辞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名列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先贤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指的是已故的有才德的人。句中用来形容开讲座的人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显然错误。</a:t>
            </a:r>
            <a:endParaRPr lang="zh-CN" altLang="en-US" sz="2200"/>
          </a:p>
        </p:txBody>
      </p:sp>
    </p:spTree>
    <p:extLst>
      <p:ext uri="{BB962C8B-B14F-4D97-AF65-F5344CB8AC3E}">
        <p14:creationId xmlns:p14="http://schemas.microsoft.com/office/powerpoint/2010/main" val="22612772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11</a:t>
            </a:fld>
            <a:r>
              <a:rPr lang="en-US" altLang="zh-CN" smtClean="0"/>
              <a:t>-</a:t>
            </a:r>
            <a:endParaRPr lang="zh-CN" altLang="en-US"/>
          </a:p>
        </p:txBody>
      </p:sp>
      <p:sp>
        <p:nvSpPr>
          <p:cNvPr id="2" name="矩形 1"/>
          <p:cNvSpPr>
            <a:spLocks noChangeAspect="1"/>
          </p:cNvSpPr>
          <p:nvPr/>
        </p:nvSpPr>
        <p:spPr>
          <a:xfrm>
            <a:off x="508000" y="1491645"/>
            <a:ext cx="8128000" cy="252992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7</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使用得体的一项是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你千万不要担心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我会鼎力帮助你的。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家母年过</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身体健康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这是我们做儿女最大的欣慰。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这是我的原创作品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今天送给您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请您拜读指正。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星期天我正好有空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如果你方便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请来我府上聊一聊。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86749" y="191088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508000" y="3993103"/>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鼎力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大力。鼎力相助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大力相助。指别人对自己的大力帮助。敬辞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一般用于请人帮助时的客气话。家母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谦辞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对别人称自己的母亲。拜读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读别人作品或书信的敬辞。府上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是指对别人的家或老家的尊称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endParaRPr lang="zh-CN" altLang="en-US" sz="2200"/>
          </a:p>
        </p:txBody>
      </p:sp>
    </p:spTree>
    <p:extLst>
      <p:ext uri="{BB962C8B-B14F-4D97-AF65-F5344CB8AC3E}">
        <p14:creationId xmlns:p14="http://schemas.microsoft.com/office/powerpoint/2010/main" val="28181990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a:p>
        </p:txBody>
      </p:sp>
      <p:sp>
        <p:nvSpPr>
          <p:cNvPr id="3" name="矩形 2"/>
          <p:cNvSpPr>
            <a:spLocks noChangeAspect="1"/>
          </p:cNvSpPr>
          <p:nvPr/>
        </p:nvSpPr>
        <p:spPr>
          <a:xfrm>
            <a:off x="508000" y="1062058"/>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你家慈已经来找过我们领导了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我们还能说什么呢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下周一你就来我们公司上班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工资</a:t>
            </a:r>
            <a:r>
              <a:rPr lang="zh-CN" altLang="en-US" sz="2200" smtClean="0">
                <a:solidFill>
                  <a:srgbClr val="000000"/>
                </a:solidFill>
                <a:latin typeface="Times New Roman" panose="02020603050405020304" pitchFamily="18" charset="0"/>
                <a:cs typeface="Times New Roman" panose="02020603050405020304" pitchFamily="18" charset="0"/>
              </a:rPr>
              <a:t>暂定</a:t>
            </a:r>
            <a:r>
              <a:rPr lang="zh-CN" altLang="zh-CN" sz="2200" smtClean="0">
                <a:solidFill>
                  <a:srgbClr val="000000"/>
                </a:solidFill>
                <a:latin typeface="Times New Roman" panose="02020603050405020304" pitchFamily="18" charset="0"/>
                <a:cs typeface="Times New Roman" panose="02020603050405020304" pitchFamily="18" charset="0"/>
              </a:rPr>
              <a:t>为</a:t>
            </a:r>
            <a:r>
              <a:rPr lang="zh-CN" altLang="zh-CN" sz="2200">
                <a:solidFill>
                  <a:srgbClr val="000000"/>
                </a:solidFill>
                <a:latin typeface="Times New Roman" panose="02020603050405020304" pitchFamily="18" charset="0"/>
                <a:cs typeface="Times New Roman" panose="02020603050405020304" pitchFamily="18" charset="0"/>
              </a:rPr>
              <a:t>每月</a:t>
            </a:r>
            <a:r>
              <a:rPr lang="en-US" altLang="zh-CN" sz="2200">
                <a:solidFill>
                  <a:srgbClr val="000000"/>
                </a:solidFill>
                <a:latin typeface="Times New Roman" panose="02020603050405020304" pitchFamily="18" charset="0"/>
                <a:cs typeface="Times New Roman" panose="02020603050405020304" pitchFamily="18" charset="0"/>
              </a:rPr>
              <a:t>5 000</a:t>
            </a:r>
            <a:r>
              <a:rPr lang="zh-CN" altLang="zh-CN" sz="2200">
                <a:solidFill>
                  <a:srgbClr val="000000"/>
                </a:solidFill>
                <a:latin typeface="Times New Roman" panose="02020603050405020304" pitchFamily="18" charset="0"/>
                <a:cs typeface="Times New Roman" panose="02020603050405020304" pitchFamily="18" charset="0"/>
              </a:rPr>
              <a:t>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贤契大作我早已收到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我虽然看了三遍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但您是我的老师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我想谈自己的看法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又怕没有看懂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所以拖到了今天。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我令堂也是名牌大学毕业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十年前也曾出版过作品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对您发表的文章多有阅读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你们见了面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一定是有共同语言的。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现在分手无物相送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特选一张我在杭州拍的照片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敬请惠存。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这是当年搬家时朋友小刘在照片上给我写的留言。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0032" y="1073518"/>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5" name="矩形 4"/>
          <p:cNvSpPr>
            <a:spLocks noChangeAspect="1"/>
          </p:cNvSpPr>
          <p:nvPr/>
        </p:nvSpPr>
        <p:spPr>
          <a:xfrm>
            <a:off x="508000" y="4766174"/>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家慈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谦辞指自己的母亲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不用于别人。</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贤契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长辈对子侄辈或先生对门生弟子的爱称。不用于老师。</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令堂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指别人的母亲。不用于自己的。</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惠存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意思是请保存。多用于赠人照片、书籍等时所题的上款。正确。</a:t>
            </a:r>
            <a:endParaRPr lang="zh-CN" altLang="en-US" sz="2200"/>
          </a:p>
        </p:txBody>
      </p:sp>
    </p:spTree>
    <p:extLst>
      <p:ext uri="{BB962C8B-B14F-4D97-AF65-F5344CB8AC3E}">
        <p14:creationId xmlns:p14="http://schemas.microsoft.com/office/powerpoint/2010/main" val="26949048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a:p>
        </p:txBody>
      </p:sp>
      <p:sp>
        <p:nvSpPr>
          <p:cNvPr id="3" name="矩形 2"/>
          <p:cNvSpPr>
            <a:spLocks noChangeAspect="1"/>
          </p:cNvSpPr>
          <p:nvPr/>
        </p:nvSpPr>
        <p:spPr>
          <a:xfrm>
            <a:off x="508000" y="1412776"/>
            <a:ext cx="8128000" cy="293618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下面是一些常用的客套话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请选出表达准确、得体的一</a:t>
            </a:r>
            <a:r>
              <a:rPr lang="zh-CN" altLang="zh-CN"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拙作《老子补正》箭成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惶恐以赠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尚祈雅正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不吝赐教。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我校拟筹办</a:t>
            </a:r>
            <a:r>
              <a:rPr lang="en-US" altLang="zh-CN" sz="2200">
                <a:solidFill>
                  <a:srgbClr val="000000"/>
                </a:solidFill>
                <a:latin typeface="Times New Roman" panose="02020603050405020304" pitchFamily="18" charset="0"/>
                <a:cs typeface="Times New Roman" panose="02020603050405020304" pitchFamily="18" charset="0"/>
              </a:rPr>
              <a:t>150</a:t>
            </a:r>
            <a:r>
              <a:rPr lang="zh-CN" altLang="zh-CN" sz="2200">
                <a:solidFill>
                  <a:srgbClr val="000000"/>
                </a:solidFill>
                <a:latin typeface="Times New Roman" panose="02020603050405020304" pitchFamily="18" charset="0"/>
                <a:cs typeface="Times New Roman" panose="02020603050405020304" pitchFamily="18" charset="0"/>
              </a:rPr>
              <a:t>年校庆庆典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届时欢迎各兄弟学校莅临指导。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值此中秋佳节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令女出图之庆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聊备薄酒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以飨众亲朋好友。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本届湖湘文化研讨会在岳麓书院召开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推举您忝列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湖湘文化研究会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06802" y="1819120"/>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
        <p:nvSpPr>
          <p:cNvPr id="5" name="矩形 4"/>
          <p:cNvSpPr>
            <a:spLocks noChangeAspect="1"/>
          </p:cNvSpPr>
          <p:nvPr/>
        </p:nvSpPr>
        <p:spPr>
          <a:xfrm>
            <a:off x="508000" y="4310108"/>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莅临指导</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指上级对下级。此处用于兄弟学校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不当。</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称对方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且没有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令女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这一说法。</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忝列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是谦辞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意为有愧于排列在其中。不合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这一对象。</a:t>
            </a:r>
            <a:endParaRPr lang="zh-CN" altLang="en-US" sz="2200"/>
          </a:p>
        </p:txBody>
      </p:sp>
    </p:spTree>
    <p:extLst>
      <p:ext uri="{BB962C8B-B14F-4D97-AF65-F5344CB8AC3E}">
        <p14:creationId xmlns:p14="http://schemas.microsoft.com/office/powerpoint/2010/main" val="24512050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a:p>
        </p:txBody>
      </p:sp>
      <p:sp>
        <p:nvSpPr>
          <p:cNvPr id="3" name="矩形 2"/>
          <p:cNvSpPr>
            <a:spLocks noChangeAspect="1"/>
          </p:cNvSpPr>
          <p:nvPr/>
        </p:nvSpPr>
        <p:spPr>
          <a:xfrm>
            <a:off x="508000" y="1301404"/>
            <a:ext cx="8128000" cy="293618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明日老朽定让令郎略备薄酒一杯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在府上恭候您的光临。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八年前我们萍水相逢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未及倾诉衷肠就各奔东西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如今再会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真是久仰了。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刘老师年过七旬仍然笔耕不辍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作为他的高足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我们感到既自豪又惭愧。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张博士屈尊惠临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我们却未及时远迎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多有失礼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海涵海涵。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301404"/>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
        <p:nvSpPr>
          <p:cNvPr id="5" name="矩形 4"/>
          <p:cNvSpPr>
            <a:spLocks noChangeAspect="1"/>
          </p:cNvSpPr>
          <p:nvPr/>
        </p:nvSpPr>
        <p:spPr>
          <a:xfrm>
            <a:off x="508000" y="4198736"/>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令郎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是称呼别人的儿子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自己的儿子应该为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犬子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久仰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是初次见面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再次见面应为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久违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高足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是称呼别人的学生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称呼自己应直接改为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学生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屈尊惠临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敬称他人到来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用语得体。</a:t>
            </a:r>
            <a:endParaRPr lang="zh-CN" altLang="en-US" sz="2200"/>
          </a:p>
        </p:txBody>
      </p:sp>
    </p:spTree>
    <p:extLst>
      <p:ext uri="{BB962C8B-B14F-4D97-AF65-F5344CB8AC3E}">
        <p14:creationId xmlns:p14="http://schemas.microsoft.com/office/powerpoint/2010/main" val="266384352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a:p>
        </p:txBody>
      </p:sp>
      <p:sp>
        <p:nvSpPr>
          <p:cNvPr id="3" name="矩形 2"/>
          <p:cNvSpPr>
            <a:spLocks noChangeAspect="1"/>
          </p:cNvSpPr>
          <p:nvPr/>
        </p:nvSpPr>
        <p:spPr>
          <a:xfrm>
            <a:off x="508000" y="1085043"/>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下列句子语序排列最恰当的一组</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那时工作逼着你发言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你只好手忙脚乱地临时乱翻。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即使吞下来了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你又能发表出什么意见呢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那是应急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不是学习。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人一旦走上了工作岗位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现在这样专注地、系统地、全力以赴地学习的机会也就随之失去了。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匆忙中谁能把《约翰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克利斯朵夫》一口吞了</a:t>
            </a:r>
            <a:r>
              <a:rPr lang="zh-CN" altLang="zh-CN" sz="2200" smtClean="0">
                <a:solidFill>
                  <a:srgbClr val="000000"/>
                </a:solidFill>
                <a:latin typeface="Times New Roman" panose="02020603050405020304" pitchFamily="18" charset="0"/>
                <a:cs typeface="Times New Roman" panose="02020603050405020304" pitchFamily="18" charset="0"/>
              </a:rPr>
              <a:t>下</a:t>
            </a:r>
            <a:r>
              <a:rPr lang="zh-CN" altLang="en-US" sz="2200" smtClean="0">
                <a:solidFill>
                  <a:srgbClr val="000000"/>
                </a:solidFill>
                <a:latin typeface="Times New Roman" panose="02020603050405020304" pitchFamily="18" charset="0"/>
                <a:cs typeface="Times New Roman" panose="02020603050405020304" pitchFamily="18" charset="0"/>
              </a:rPr>
              <a:t>去</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等到工作临头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你发现罗曼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罗兰没有读过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高尔基没有读过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《离骚》没有读过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《故事新编》没有读过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但丁和普希金也没有读过。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离开了大学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你基本上失去了大学学习的条件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那时想起那一串长长的书单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你真是悔之莫及了。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④③⑤⑥②⑦①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⑦①③⑤⑥④②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④⑥①③⑤②⑦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④⑥③⑤⑦②①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353697" y="109543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40360857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本段文字在讲读书与工作的矛盾。首先提出话题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即工作之后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学习的机会就少了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应把</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放在最前面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然后说到面临工作你会发现自己很多名著没有读过</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在其后</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接着说工作的话题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在其后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工作逼着你发言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去准备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但那不是学习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应接</a:t>
            </a:r>
            <a:r>
              <a:rPr lang="zh-CN" altLang="zh-CN" sz="2200">
                <a:solidFill>
                  <a:srgbClr val="FF0000"/>
                </a:solidFill>
                <a:cs typeface="宋体" panose="02010600030101010101" pitchFamily="2" charset="-122"/>
              </a:rPr>
              <a:t>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然后举例说应急时很难匆忙地读完一本名著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应接</a:t>
            </a:r>
            <a:r>
              <a:rPr lang="zh-CN" altLang="zh-CN" sz="2200">
                <a:solidFill>
                  <a:srgbClr val="FF0000"/>
                </a:solidFill>
                <a:cs typeface="宋体" panose="02010600030101010101" pitchFamily="2" charset="-122"/>
              </a:rPr>
              <a:t>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后面又转折</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吞下来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接</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吞下来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最后收尾</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⑦</a:t>
            </a:r>
            <a:r>
              <a:rPr lang="zh-CN" altLang="zh-CN" sz="2200">
                <a:solidFill>
                  <a:srgbClr val="FF0000"/>
                </a:solidFill>
                <a:latin typeface="Times New Roman" panose="02020603050405020304" pitchFamily="18" charset="0"/>
                <a:cs typeface="Times New Roman" panose="02020603050405020304" pitchFamily="18" charset="0"/>
              </a:rPr>
              <a:t>在最末。所以应是</a:t>
            </a:r>
            <a:r>
              <a:rPr lang="zh-CN" altLang="zh-CN" sz="2200">
                <a:solidFill>
                  <a:srgbClr val="FF0000"/>
                </a:solidFill>
                <a:cs typeface="宋体" panose="02010600030101010101" pitchFamily="2" charset="-122"/>
              </a:rPr>
              <a:t>④⑥①③⑤②⑦</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46431585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a:p>
        </p:txBody>
      </p:sp>
      <p:sp>
        <p:nvSpPr>
          <p:cNvPr id="3" name="矩形 2"/>
          <p:cNvSpPr>
            <a:spLocks noChangeAspect="1"/>
          </p:cNvSpPr>
          <p:nvPr/>
        </p:nvSpPr>
        <p:spPr>
          <a:xfrm>
            <a:off x="508000" y="1092656"/>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在下面一段文字横线处填入语句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金山和焦山本来都是江中的岛屿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如今金山与北固山一样和陆地相连了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这里的好处是静中寓动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幽深中见雄伟。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山巅的郑板桥读书处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别峰庵也是游人流连的地方。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朝暾月色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断崖石壁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以及晓风涛声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都曾博得古人赞美。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焦山在江中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面对象山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背负大江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漫山修竹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终年常青。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而今吾人登临此山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望滔滔大江东去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巨轮渔艇往来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则又有一番意境。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而山寺中的明代木结构建筑与石坊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山间的摩崖石刻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更为此山生色不少。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④③⑥①②⑤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④③⑤①⑥②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⑤①④③⑥②</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⑤①④②③⑥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678735" y="109265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408352449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本语段大意是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金山和陆地相连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焦山则在江中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都有着优美的意境。</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中写道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古人</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中写道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而今吾人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两相对比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应放一起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故可排除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三项。同时</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中提到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山间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山巅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相衔接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和</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应排列在一起。</a:t>
            </a:r>
            <a:endParaRPr lang="zh-CN" altLang="en-US" sz="2200"/>
          </a:p>
        </p:txBody>
      </p:sp>
    </p:spTree>
    <p:extLst>
      <p:ext uri="{BB962C8B-B14F-4D97-AF65-F5344CB8AC3E}">
        <p14:creationId xmlns:p14="http://schemas.microsoft.com/office/powerpoint/2010/main" val="55911292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在下面一段文字横线处填入语句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书籍具有不朽的本质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在人类所有奋斗中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唯有书籍最能经受岁月的磨蚀。</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。就文学而言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只有经典名言方能经久传世。</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时间的作用淘汰了粗劣质品。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只要拂动书页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当时所言便历历在目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犹如耳闻。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庙宇与雕像在风雨中颓毁坍塌了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而经典之籍则与世长存。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伟大的思想能挣脱时光的束缚。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时至今日仍能新颖如故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熠熠生辉。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即使是千百年前的真知灼见。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①③④⑥⑤②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③④⑥⑤②①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③④②⑥⑤①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①③④②⑥⑤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668344" y="1091672"/>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43175780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该段文字论述了书籍的不朽和伟大思想的力量。通读可知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语段先写书籍的不朽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而只有</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是写经典书籍的不朽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所以应该放在最前面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两项。根据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即使是千百年前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时至今日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可知</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放在</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的前面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而这两句话是对</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的解释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所以应该是</a:t>
            </a:r>
            <a:r>
              <a:rPr lang="zh-CN" altLang="zh-CN" sz="2200">
                <a:solidFill>
                  <a:srgbClr val="FF0000"/>
                </a:solidFill>
                <a:cs typeface="宋体" panose="02010600030101010101" pitchFamily="2" charset="-122"/>
              </a:rPr>
              <a:t>④⑥⑤</a:t>
            </a:r>
            <a:r>
              <a:rPr lang="zh-CN" altLang="zh-CN" sz="2200">
                <a:solidFill>
                  <a:srgbClr val="FF0000"/>
                </a:solidFill>
                <a:latin typeface="Times New Roman" panose="02020603050405020304" pitchFamily="18" charset="0"/>
                <a:cs typeface="Times New Roman" panose="02020603050405020304" pitchFamily="18" charset="0"/>
              </a:rPr>
              <a:t>排在一起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10198298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a:p>
        </p:txBody>
      </p:sp>
      <p:sp>
        <p:nvSpPr>
          <p:cNvPr id="3" name="矩形 2"/>
          <p:cNvSpPr>
            <a:spLocks noChangeAspect="1"/>
          </p:cNvSpPr>
          <p:nvPr/>
        </p:nvSpPr>
        <p:spPr>
          <a:xfrm>
            <a:off x="508000" y="1118414"/>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在下面一段文字横线处填入语句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第二天一早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我便向祠中走去。</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我只能静听自己的脚步声在回廊间回响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从模糊走向清晰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又从清晰走向模糊。</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祠为粉墙灰瓦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回廊构架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中庭植松柏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东厢是碑廊。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所立石碑皆刻后人凭吊纪念文字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但康熙前的碑文已不可辨识。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石塑背后不远处是罗池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西侧乃柳侯祠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祠北有衣冠墓。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时值清晨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祠中寥无一人。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映入眼帘的一尊石塑近似昨夜梦境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底座镌刻的《荔子碑》《剑铭碑》皆先生手迹。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由此想到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柳宗元离去确已很远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连通向他的祭祀甬道也已坍圮散落。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④①⑤③②⑥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④⑤③①②⑥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⑤③①②⑥④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⑤⑥①②③④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657953" y="112914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328051173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12</a:t>
            </a:fld>
            <a:r>
              <a:rPr lang="en-US" altLang="zh-CN" smtClean="0"/>
              <a:t>-</a:t>
            </a:r>
            <a:endParaRPr lang="zh-CN" altLang="en-US"/>
          </a:p>
        </p:txBody>
      </p:sp>
      <p:sp>
        <p:nvSpPr>
          <p:cNvPr id="2" name="矩形 1"/>
          <p:cNvSpPr>
            <a:spLocks noChangeAspect="1"/>
          </p:cNvSpPr>
          <p:nvPr/>
        </p:nvSpPr>
        <p:spPr>
          <a:xfrm>
            <a:off x="508000" y="1094300"/>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8</a:t>
            </a:r>
            <a:r>
              <a:rPr lang="en-US" altLang="zh-CN" sz="2200" smtClean="0">
                <a:solidFill>
                  <a:srgbClr val="000000"/>
                </a:solidFill>
                <a:latin typeface="Times New Roman" panose="02020603050405020304" pitchFamily="18" charset="0"/>
                <a:cs typeface="Times New Roman" panose="02020603050405020304" pitchFamily="18" charset="0"/>
              </a:rPr>
              <a:t>.(2018·</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把下列句子组成语意连贯的语段</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排序最恰当的一项是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占据了长江流域的鄂北、湘南、川东等地区的楚国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拥有丰富的生漆资源。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为什么楚国的漆器制作会如此发达呢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再加上人工种植的漆树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把楚国称作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生漆之国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并不为过。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这些不得不从楚国的地理位置说起。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武当山、巫山、武陵山等山区中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有大面积的漆树林。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①③②④⑤</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①⑤②④③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②①④⑤③</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②④①⑤③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660507" y="1502805"/>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3" name="矩形 2"/>
          <p:cNvSpPr>
            <a:spLocks noChangeAspect="1"/>
          </p:cNvSpPr>
          <p:nvPr/>
        </p:nvSpPr>
        <p:spPr>
          <a:xfrm>
            <a:off x="508000" y="5158472"/>
            <a:ext cx="8128000" cy="1272271"/>
          </a:xfrm>
          <a:prstGeom prst="rect">
            <a:avLst/>
          </a:prstGeom>
        </p:spPr>
        <p:txBody>
          <a:bodyPr>
            <a:spAutoFit/>
          </a:bodyPr>
          <a:lstStyle/>
          <a:p>
            <a:pPr>
              <a:lnSpc>
                <a:spcPct val="120000"/>
              </a:lnSpc>
            </a:pP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句与</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句很明显是提问与回答的关系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因此相连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有大面积的漆树林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再加上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是递进关系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二者相连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两项。</a:t>
            </a:r>
            <a:endParaRPr lang="zh-CN" altLang="en-US" sz="2200"/>
          </a:p>
        </p:txBody>
      </p:sp>
    </p:spTree>
    <p:extLst>
      <p:ext uri="{BB962C8B-B14F-4D97-AF65-F5344CB8AC3E}">
        <p14:creationId xmlns:p14="http://schemas.microsoft.com/office/powerpoint/2010/main" val="4282083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该段文字写了自己早晨在柳宗元祠堂的所见。通读句子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通过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映入眼帘的一尊石塑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石塑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可知</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⑤③</a:t>
            </a:r>
            <a:r>
              <a:rPr lang="zh-CN" altLang="zh-CN" sz="2200">
                <a:solidFill>
                  <a:srgbClr val="FF0000"/>
                </a:solidFill>
                <a:latin typeface="Times New Roman" panose="02020603050405020304" pitchFamily="18" charset="0"/>
                <a:cs typeface="Times New Roman" panose="02020603050405020304" pitchFamily="18" charset="0"/>
              </a:rPr>
              <a:t>应该排在一起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项。句</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的后面写到祠堂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只有</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是写祠堂的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放在</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的后面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项。开头写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向祠中走去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后面应该是自己所见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并且</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和后面的句子放在一起更和谐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所以排除</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18783238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苏洵的《六国论》把六国灭亡的原因归结于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赂秦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单从某种视角看到了某些事实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便以为抓住了事物的全部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这是人类很容易陷入的误区。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因为从本质上讲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六国灭亡是由于不思改革进取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不采取富国强兵之策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从而陷入落后挨打的境地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被历史淘汰。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尽管文章在论证上、语气上给人势如破竹的感觉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但今天看来显然失之偏颇。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当然也有战略、策略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赂秦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等方面的种种具体原因。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②③①④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③②④①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②④③①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①②④③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27273" y="150556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24796405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该段文字重在论述六国灭亡的原因。其中</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是唯一的总结句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应该放在最后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两项</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是对</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的解释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所以应该放在后面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故排除</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297652667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a:p>
        </p:txBody>
      </p:sp>
      <p:sp>
        <p:nvSpPr>
          <p:cNvPr id="3" name="矩形 2"/>
          <p:cNvSpPr>
            <a:spLocks noChangeAspect="1"/>
          </p:cNvSpPr>
          <p:nvPr/>
        </p:nvSpPr>
        <p:spPr>
          <a:xfrm>
            <a:off x="508000" y="987302"/>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在下面一段文字横线处填入语句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悲和崇高都是审美范畴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它们之间有联系。</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在现实中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悲的领域比崇高的领域要窄得多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悲只涉及行为世界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而崇高既包括行为世界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又包括对象世界。</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悲和崇高的区别十分明显。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悲剧的崇高特征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是通过社会上新旧力量的矛盾冲突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显示新生力量与旧势力的抗争。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只有行为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人的行为或者艺术中所描绘的行为才可以具有悲的性质。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悲不说明对象本身的性质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只说明过程的性质。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悲剧是崇高的集中形态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是一种崇高的美。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崇山峻岭、汪洋大海可以是崇高的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但不可能是悲的。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⑤②①④⑥③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⑥③④①②⑤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⑤②④①⑥③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⑥③④②①⑤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668344" y="99146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extLst>
      <p:ext uri="{BB962C8B-B14F-4D97-AF65-F5344CB8AC3E}">
        <p14:creationId xmlns:p14="http://schemas.microsoft.com/office/powerpoint/2010/main" val="4586171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该段文字重在论述悲和崇高的关系。文段首句说悲和崇高之间有联系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下面句子中只有</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是说悲和崇高之间的联系的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紧承首句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放在其他句子之首。</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中说悲剧是一种崇高的美</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紧接着解释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悲剧的崇高特征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cs typeface="宋体" panose="02010600030101010101" pitchFamily="2" charset="-122"/>
              </a:rPr>
              <a:t>③④⑥</a:t>
            </a:r>
            <a:r>
              <a:rPr lang="zh-CN" altLang="zh-CN" sz="2200">
                <a:solidFill>
                  <a:srgbClr val="FF0000"/>
                </a:solidFill>
                <a:latin typeface="Times New Roman" panose="02020603050405020304" pitchFamily="18" charset="0"/>
                <a:cs typeface="Times New Roman" panose="02020603050405020304" pitchFamily="18" charset="0"/>
              </a:rPr>
              <a:t>内容都是谈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崇高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区别</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应该放在</a:t>
            </a:r>
            <a:r>
              <a:rPr lang="zh-CN" altLang="zh-CN" sz="2200">
                <a:solidFill>
                  <a:srgbClr val="FF0000"/>
                </a:solidFill>
                <a:cs typeface="宋体" panose="02010600030101010101" pitchFamily="2" charset="-122"/>
              </a:rPr>
              <a:t>③④⑥</a:t>
            </a:r>
            <a:r>
              <a:rPr lang="zh-CN" altLang="zh-CN" sz="2200">
                <a:solidFill>
                  <a:srgbClr val="FF0000"/>
                </a:solidFill>
                <a:latin typeface="Times New Roman" panose="02020603050405020304" pitchFamily="18" charset="0"/>
                <a:cs typeface="Times New Roman" panose="02020603050405020304" pitchFamily="18" charset="0"/>
              </a:rPr>
              <a:t>的前面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起过过渡作用。而在</a:t>
            </a:r>
            <a:r>
              <a:rPr lang="zh-CN" altLang="zh-CN" sz="2200">
                <a:solidFill>
                  <a:srgbClr val="FF0000"/>
                </a:solidFill>
                <a:cs typeface="宋体" panose="02010600030101010101" pitchFamily="2" charset="-122"/>
              </a:rPr>
              <a:t>③④⑥</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对应</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对象本身</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对应</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过程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顺序应为</a:t>
            </a:r>
            <a:r>
              <a:rPr lang="zh-CN" altLang="zh-CN" sz="2200">
                <a:solidFill>
                  <a:srgbClr val="FF0000"/>
                </a:solidFill>
                <a:cs typeface="宋体" panose="02010600030101010101" pitchFamily="2" charset="-122"/>
              </a:rPr>
              <a:t>④⑥③</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35368823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给下列句子排序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美籍华裔学者刘康指出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中国的国际形象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基本上是由美国为主的全球信息传播体系来塑造的。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中国如果想要提高国家形象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必须在国际上发出自己的声音。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我国媒介由于起步晚、技术弱等因素影响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在世界信息传播领域往往无法冲出西方媒体的包围圈。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随着中国社会的快速发展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国际媒体对中国的关注越来越多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对中国国家形象的影响也越来越大。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中国媒体的作用微不足道。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③②①⑤④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④⑤①③②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④①⑤③②</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③⑤②①④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148064" y="110240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19465605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该段文字重点论述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中国形象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因此不难断定第</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句是总体开头说中国形象的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所以可以排除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两项。</a:t>
            </a:r>
            <a:r>
              <a:rPr lang="zh-CN" altLang="zh-CN" sz="2200">
                <a:solidFill>
                  <a:srgbClr val="FF0000"/>
                </a:solidFill>
                <a:cs typeface="宋体" panose="02010600030101010101" pitchFamily="2" charset="-122"/>
              </a:rPr>
              <a:t>①⑤</a:t>
            </a:r>
            <a:r>
              <a:rPr lang="zh-CN" altLang="zh-CN" sz="2200">
                <a:solidFill>
                  <a:srgbClr val="FF0000"/>
                </a:solidFill>
                <a:latin typeface="Times New Roman" panose="02020603050405020304" pitchFamily="18" charset="0"/>
                <a:cs typeface="Times New Roman" panose="02020603050405020304" pitchFamily="18" charset="0"/>
              </a:rPr>
              <a:t>是有前后的逻辑顺序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关联紧密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a:t>
            </a:r>
            <a:r>
              <a:rPr lang="zh-CN" altLang="zh-CN" sz="2200">
                <a:solidFill>
                  <a:srgbClr val="FF0000"/>
                </a:solidFill>
                <a:cs typeface="宋体" panose="02010600030101010101" pitchFamily="2" charset="-122"/>
              </a:rPr>
              <a:t>⑤③</a:t>
            </a:r>
            <a:r>
              <a:rPr lang="zh-CN" altLang="zh-CN" sz="2200">
                <a:solidFill>
                  <a:srgbClr val="FF0000"/>
                </a:solidFill>
                <a:latin typeface="Times New Roman" panose="02020603050405020304" pitchFamily="18" charset="0"/>
                <a:cs typeface="Times New Roman" panose="02020603050405020304" pitchFamily="18" charset="0"/>
              </a:rPr>
              <a:t>应该排在一起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所以可以排除</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18563825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a:p>
        </p:txBody>
      </p:sp>
      <p:sp>
        <p:nvSpPr>
          <p:cNvPr id="3" name="矩形 2"/>
          <p:cNvSpPr>
            <a:spLocks noChangeAspect="1"/>
          </p:cNvSpPr>
          <p:nvPr/>
        </p:nvSpPr>
        <p:spPr>
          <a:xfrm>
            <a:off x="508000" y="987302"/>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依次填入下列横线处的句子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排列顺序最恰当的一项是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形成了一个稳定而持久的谱系。</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汉字本身内在的美学谱系与汉字观照世界的方式之间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存在着深刻的关联。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但汉字之所以能够长久地应对物质世界的变迁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自如地承担复杂的表达任务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自是与汉字的特点相关。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这当然会受到汉字创造时的物质条件的影响。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而这个过程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却在文字本身中如同活化石般被凝结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从而固定下来。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许慎说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古者包羲氏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视鸟兽之文与地之宜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近取诸身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于是始作《易》八卦。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近取诸身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昭示了文字与世界建立关系的过程。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①⑤④②③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③②①⑤④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⑤④①②③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③②⑤④①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637900" y="997693"/>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208755246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pPr>
            <a:r>
              <a:rPr lang="zh-CN" altLang="zh-CN" sz="2200">
                <a:solidFill>
                  <a:srgbClr val="FF0000"/>
                </a:solidFill>
                <a:cs typeface="宋体" panose="02010600030101010101" pitchFamily="2" charset="-122"/>
              </a:rPr>
              <a:t>③②</a:t>
            </a:r>
            <a:r>
              <a:rPr lang="zh-CN" altLang="zh-CN" sz="2200">
                <a:solidFill>
                  <a:srgbClr val="FF0000"/>
                </a:solidFill>
                <a:latin typeface="Times New Roman" panose="02020603050405020304" pitchFamily="18" charset="0"/>
                <a:cs typeface="Times New Roman" panose="02020603050405020304" pitchFamily="18" charset="0"/>
              </a:rPr>
              <a:t>剖析原因</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汉字本身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承接</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中最后一句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与汉字的特点相关</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具体证明</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中的汉字与世界的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深刻关联</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代词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这个过程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对应</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的最后一句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a:t>
            </a:r>
            <a:endParaRPr lang="zh-CN" altLang="en-US" sz="2200"/>
          </a:p>
        </p:txBody>
      </p:sp>
    </p:spTree>
    <p:extLst>
      <p:ext uri="{BB962C8B-B14F-4D97-AF65-F5344CB8AC3E}">
        <p14:creationId xmlns:p14="http://schemas.microsoft.com/office/powerpoint/2010/main" val="24340734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将下列编号的语句依次填入语段横线处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无活动部件飞机能够飞翔是依靠一种被称为电动力推进的过程实现的。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研究人员认为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如果这种技术实现在大尺寸上的运用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那么将能够产生出更安全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更安静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更易于维护的未来飞机。</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电动力推进的概念更难以可视化。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这与我们看到的无扇叶风扇所使用的概念相同。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与典型的旋转螺旋桨推进相比。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因为它的推进过程利用了所谓的离子风。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③④②①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①③②④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②③①④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③①④②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75629" y="1505566"/>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98128692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13</a:t>
            </a:fld>
            <a:r>
              <a:rPr lang="en-US" altLang="zh-CN" smtClean="0"/>
              <a:t>-</a:t>
            </a:r>
            <a:endParaRPr lang="zh-CN" altLang="en-US"/>
          </a:p>
        </p:txBody>
      </p:sp>
      <p:sp>
        <p:nvSpPr>
          <p:cNvPr id="2" name="矩形 1"/>
          <p:cNvSpPr>
            <a:spLocks noChangeAspect="1"/>
          </p:cNvSpPr>
          <p:nvPr/>
        </p:nvSpPr>
        <p:spPr>
          <a:xfrm>
            <a:off x="508000" y="1628800"/>
            <a:ext cx="8128000" cy="252992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9</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作家、作品、人物的对应关系错误的一项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莎士比亚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《哈姆雷特》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夏洛克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罗贯中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《三国演义》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王实甫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《西厢记》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崔莺莺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鲁迅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《祝福》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祥林嫂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938148" y="203764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3" name="矩形 2"/>
          <p:cNvSpPr>
            <a:spLocks noChangeAspect="1"/>
          </p:cNvSpPr>
          <p:nvPr/>
        </p:nvSpPr>
        <p:spPr>
          <a:xfrm>
            <a:off x="508000" y="4140649"/>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夏洛克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一个是莎士比亚笔下《威尼斯商人》里的反派夏洛克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是一个贪婪的吝啬鬼</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另一个是阿瑟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柯南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道尔笔下《福尔摩斯》里的夏洛克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福尔摩斯。</a:t>
            </a:r>
            <a:endParaRPr lang="zh-CN" altLang="en-US" sz="2200"/>
          </a:p>
        </p:txBody>
      </p:sp>
    </p:spTree>
    <p:extLst>
      <p:ext uri="{BB962C8B-B14F-4D97-AF65-F5344CB8AC3E}">
        <p14:creationId xmlns:p14="http://schemas.microsoft.com/office/powerpoint/2010/main" val="15303073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本段文字围绕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无活动部件飞机能够飞翔依靠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电动力推进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来写的。先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与典型的旋转螺旋桨推进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对比来写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再写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研究人员认为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的结论。由</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可知</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应在</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后</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因为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是对</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的解释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利用排除法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可得答案。</a:t>
            </a:r>
            <a:endParaRPr lang="zh-CN" altLang="en-US" sz="2200"/>
          </a:p>
        </p:txBody>
      </p:sp>
    </p:spTree>
    <p:extLst>
      <p:ext uri="{BB962C8B-B14F-4D97-AF65-F5344CB8AC3E}">
        <p14:creationId xmlns:p14="http://schemas.microsoft.com/office/powerpoint/2010/main" val="30327340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将下列编号的语句依次填入语段的横线处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规则意识的淡漠或者缺失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不仅仅是关乎个人素质的问题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没有成熟的规则意识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同样会影响人与人之间的交流成本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让合作变得艰难。</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增加了个体在社会运行中不可预料的风险。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因为没有规则意识契约精神就不可能成为社会主流。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往大处说是阻碍社会文明进步的硬伤。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往小处说将直接影响每个人的生活。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没有契约精神何谈文明。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④①⑤③②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③②⑤④①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④①③②⑤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③①④②⑤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06802" y="149517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326131455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本题可先把句子按照内容分类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一是</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往大处说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一是</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往小处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。那么</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②③⑤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为一组</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为一组。从内容上说</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往大处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应在第一组的首位</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应在</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前。这样就得出答案</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10937369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a:p>
        </p:txBody>
      </p:sp>
      <p:sp>
        <p:nvSpPr>
          <p:cNvPr id="3" name="矩形 2"/>
          <p:cNvSpPr>
            <a:spLocks noChangeAspect="1"/>
          </p:cNvSpPr>
          <p:nvPr/>
        </p:nvSpPr>
        <p:spPr>
          <a:xfrm>
            <a:off x="508000" y="1118414"/>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将下列编号的语句依次填入语段横线处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可以简单地把学会一类艺术分成两个部分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一是掌握理论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二是掌握实践。</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这一点既适用于音乐、医学、雕塑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也适用于爱情。</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只有通过长期的实践活动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一直到理论知识和实践经验融会贯通起来变成灵感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也就是掌握了艺术的灵魂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才能成为一名大师。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学医的人首先要认识人体的结构和各种疾病的征兆。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但光有理论还无法行医。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要成为大师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除了学习理论和实践外还有第三个必不可少的因素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即要把成为大师看得高于一切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这一目标必须占据他整个身心。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③②④①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②③④①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③②①④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②③①④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17193" y="1536739"/>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415811994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本段文字在阐述学会一类艺术的话题。前面提到一是掌握理论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二是掌握实践</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属于理论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在最前面</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说只有理论还不行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引出</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的还需要掌握实践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再阐述第三方面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在最后。所以选</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32493182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给下面句子排序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书法在诸艺术门类中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最具中国特色。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书法作为艺术还反映整个时代的审美风貌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如晋人尚韵、唐人尚法、宋人尚意、明人尚态。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其代表人物有蔡邕、张艺、钟繇、王羲之、王献之等。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书法作为一门艺术是在汉末魏晋时候出现的。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只有在中国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书法才是一门别开生面的艺术。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书法是以汉字为创作对象的平面造型艺术。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⑥①②③⑤④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④①②③⑤⑥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④⑥①③⑤②</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⑥①⑤④③②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137673" y="1508668"/>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38240307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段意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介绍书法艺术的特点。这是一段讲书法的文字。首先说什么是手法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在最前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因为书法的创作对象是汉字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最具中国特色</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紧随其后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正因为此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在中国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书法才是艺术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接下来是</a:t>
            </a:r>
            <a:r>
              <a:rPr lang="zh-CN" altLang="zh-CN" sz="2200">
                <a:solidFill>
                  <a:srgbClr val="FF0000"/>
                </a:solidFill>
                <a:cs typeface="宋体" panose="02010600030101010101" pitchFamily="2" charset="-122"/>
              </a:rPr>
              <a:t>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接着说它出现的时间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因此</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后面是</a:t>
            </a:r>
            <a:r>
              <a:rPr lang="zh-CN" altLang="zh-CN" sz="2200">
                <a:solidFill>
                  <a:srgbClr val="FF0000"/>
                </a:solidFill>
                <a:cs typeface="宋体" panose="02010600030101010101" pitchFamily="2" charset="-122"/>
              </a:rPr>
              <a:t>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然后说代表人物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最后说其实质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所以接下来是</a:t>
            </a:r>
            <a:r>
              <a:rPr lang="zh-CN" altLang="zh-CN" sz="2200">
                <a:solidFill>
                  <a:srgbClr val="FF0000"/>
                </a:solidFill>
                <a:cs typeface="宋体" panose="02010600030101010101" pitchFamily="2" charset="-122"/>
              </a:rPr>
              <a:t>③②</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3325004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a:p>
        </p:txBody>
      </p:sp>
      <p:sp>
        <p:nvSpPr>
          <p:cNvPr id="3" name="矩形 2"/>
          <p:cNvSpPr>
            <a:spLocks noChangeAspect="1"/>
          </p:cNvSpPr>
          <p:nvPr/>
        </p:nvSpPr>
        <p:spPr>
          <a:xfrm>
            <a:off x="508000" y="1133482"/>
            <a:ext cx="8128000" cy="537377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之称的台湾著名诗人洛夫看来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诗意的活着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不但是一个诗人的生命与美学实践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同时也是一个民族的生存境界与精神内涵的表现。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如以世俗眼光来看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这个时期也许是他们生命中、事业中最黯淡的岁月。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今天是一个需要诗的时代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因为这个世界太物质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太缺乏价值感、美感。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而诗人以优雅而真诚的语言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忠实地呈现出自己的内心世界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他们最高的使命是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但他们却活得有境界、有品位、有尊严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他们寂寞的生命点燃了历史上千万人心灵的光和热</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06802" y="153673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extLst>
      <p:ext uri="{BB962C8B-B14F-4D97-AF65-F5344CB8AC3E}">
        <p14:creationId xmlns:p14="http://schemas.microsoft.com/office/powerpoint/2010/main" val="257570595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a:p>
        </p:txBody>
      </p:sp>
      <p:sp>
        <p:nvSpPr>
          <p:cNvPr id="3" name="矩形 2"/>
          <p:cNvSpPr>
            <a:spLocks noChangeAspect="1"/>
          </p:cNvSpPr>
          <p:nvPr/>
        </p:nvSpPr>
        <p:spPr>
          <a:xfrm>
            <a:off x="508000" y="1052736"/>
            <a:ext cx="8128000" cy="249106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陶渊明罢官之后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采菊东篱下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王维晚年隐居终南山麓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杜甫因安史之乱流落成都。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③④①⑥②⑤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①⑥②⑤③④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①③④②⑤⑥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③①④⑥②⑤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543803"/>
            <a:ext cx="8128000" cy="2897332"/>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文段主要阐述台湾著名诗人洛夫对诗歌的见解。</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这个世界太物质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太缺乏价值感、美感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构成转折关系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其顺序为</a:t>
            </a:r>
            <a:r>
              <a:rPr lang="zh-CN" altLang="zh-CN" sz="2200">
                <a:solidFill>
                  <a:srgbClr val="FF0000"/>
                </a:solidFill>
                <a:cs typeface="宋体" panose="02010600030101010101" pitchFamily="2" charset="-122"/>
              </a:rPr>
              <a:t>③④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据此可排除</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这个时期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应是指</a:t>
            </a:r>
            <a:r>
              <a:rPr lang="zh-CN" altLang="zh-CN" sz="2200">
                <a:solidFill>
                  <a:srgbClr val="FF0000"/>
                </a:solidFill>
                <a:cs typeface="宋体" panose="02010600030101010101" pitchFamily="2" charset="-122"/>
              </a:rPr>
              <a:t>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陶渊明罢官之后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王维晚年隐居终南山麓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杜甫因安史之乱流落成都</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但他们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构成转折关系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故三者顺序为</a:t>
            </a:r>
            <a:r>
              <a:rPr lang="zh-CN" altLang="zh-CN" sz="2200">
                <a:solidFill>
                  <a:srgbClr val="FF0000"/>
                </a:solidFill>
                <a:cs typeface="宋体" panose="02010600030101010101" pitchFamily="2" charset="-122"/>
              </a:rPr>
              <a:t>⑥②⑤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据此可排除</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是举例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应在观点之后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a:t>
            </a:r>
            <a:r>
              <a:rPr lang="zh-CN" altLang="zh-CN" sz="2200">
                <a:solidFill>
                  <a:srgbClr val="FF0000"/>
                </a:solidFill>
                <a:cs typeface="宋体" panose="02010600030101010101" pitchFamily="2" charset="-122"/>
              </a:rPr>
              <a:t>⑥②⑤</a:t>
            </a:r>
            <a:r>
              <a:rPr lang="zh-CN" altLang="zh-CN" sz="2200">
                <a:solidFill>
                  <a:srgbClr val="FF0000"/>
                </a:solidFill>
                <a:latin typeface="Times New Roman" panose="02020603050405020304" pitchFamily="18" charset="0"/>
                <a:cs typeface="Times New Roman" panose="02020603050405020304" pitchFamily="18" charset="0"/>
              </a:rPr>
              <a:t>应在</a:t>
            </a:r>
            <a:r>
              <a:rPr lang="zh-CN" altLang="zh-CN" sz="2200">
                <a:solidFill>
                  <a:srgbClr val="FF0000"/>
                </a:solidFill>
                <a:cs typeface="宋体" panose="02010600030101010101" pitchFamily="2" charset="-122"/>
              </a:rPr>
              <a:t>③④</a:t>
            </a:r>
            <a:r>
              <a:rPr lang="zh-CN" altLang="zh-CN" sz="2200">
                <a:solidFill>
                  <a:srgbClr val="FF0000"/>
                </a:solidFill>
                <a:latin typeface="Times New Roman" panose="02020603050405020304" pitchFamily="18" charset="0"/>
                <a:cs typeface="Times New Roman" panose="02020603050405020304" pitchFamily="18" charset="0"/>
              </a:rPr>
              <a:t>之后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据此可排除</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29571033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a:p>
        </p:txBody>
      </p:sp>
      <p:sp>
        <p:nvSpPr>
          <p:cNvPr id="3" name="矩形 2"/>
          <p:cNvSpPr>
            <a:spLocks noChangeAspect="1"/>
          </p:cNvSpPr>
          <p:nvPr/>
        </p:nvSpPr>
        <p:spPr>
          <a:xfrm>
            <a:off x="508000" y="991119"/>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39</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下列句子排列顺序最恰当的一项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以娱乐为职能的大众文化得到蓬勃发展的机会。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文化领域却有全然不同的景观。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问题是怎样产生的呢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年代的中国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商品大潮汹涌而起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给社会经济生活带来无限生机。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曲高和寡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的精英文化则陷入举步维艰的境地。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原因有多方面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其中之一就是文化的二重性。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⑥⑤①②③</a:t>
            </a:r>
            <a:r>
              <a:rPr lang="zh-CN" altLang="zh-CN" sz="2200" smtClean="0">
                <a:solidFill>
                  <a:srgbClr val="000000"/>
                </a:solidFill>
                <a:latin typeface="NEU-BZ-S92"/>
                <a:cs typeface="宋体" panose="02010600030101010101" pitchFamily="2" charset="-122"/>
              </a:rPr>
              <a:t>④</a:t>
            </a:r>
            <a:r>
              <a:rPr lang="en-US" altLang="zh-CN" sz="2200" smtClean="0">
                <a:solidFill>
                  <a:srgbClr val="000000"/>
                </a:solidFill>
                <a:latin typeface="NEU-BZ-S92"/>
                <a:cs typeface="宋体" panose="02010600030101010101" pitchFamily="2" charset="-122"/>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④③⑤①②⑥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③①⑤④②</a:t>
            </a:r>
            <a:r>
              <a:rPr lang="zh-CN" altLang="zh-CN" sz="2200" smtClean="0">
                <a:solidFill>
                  <a:srgbClr val="000000"/>
                </a:solidFill>
                <a:latin typeface="NEU-BZ-S92"/>
                <a:cs typeface="宋体" panose="02010600030101010101" pitchFamily="2" charset="-122"/>
              </a:rPr>
              <a:t>⑥</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④②①⑤③⑥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374479" y="991119"/>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5" name="矩形 4"/>
          <p:cNvSpPr>
            <a:spLocks noChangeAspect="1"/>
          </p:cNvSpPr>
          <p:nvPr/>
        </p:nvSpPr>
        <p:spPr>
          <a:xfrm>
            <a:off x="508000" y="5044631"/>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本语段大意是</a:t>
            </a:r>
            <a:r>
              <a:rPr lang="en-US" altLang="zh-CN" sz="2200">
                <a:solidFill>
                  <a:srgbClr val="FF0000"/>
                </a:solidFill>
                <a:latin typeface="Times New Roman" panose="02020603050405020304" pitchFamily="18" charset="0"/>
              </a:rPr>
              <a:t>:20</a:t>
            </a:r>
            <a:r>
              <a:rPr lang="zh-CN" altLang="zh-CN" sz="2200">
                <a:solidFill>
                  <a:srgbClr val="FF0000"/>
                </a:solidFill>
                <a:latin typeface="Times New Roman" panose="02020603050405020304" pitchFamily="18" charset="0"/>
                <a:cs typeface="Times New Roman" panose="02020603050405020304" pitchFamily="18" charset="0"/>
              </a:rPr>
              <a:t>世纪</a:t>
            </a:r>
            <a:r>
              <a:rPr lang="en-US" altLang="zh-CN" sz="2200">
                <a:solidFill>
                  <a:srgbClr val="FF0000"/>
                </a:solidFill>
                <a:latin typeface="Times New Roman" panose="02020603050405020304" pitchFamily="18" charset="0"/>
              </a:rPr>
              <a:t>90</a:t>
            </a:r>
            <a:r>
              <a:rPr lang="zh-CN" altLang="zh-CN" sz="2200">
                <a:solidFill>
                  <a:srgbClr val="FF0000"/>
                </a:solidFill>
                <a:latin typeface="Times New Roman" panose="02020603050405020304" pitchFamily="18" charset="0"/>
                <a:cs typeface="Times New Roman" panose="02020603050405020304" pitchFamily="18" charset="0"/>
              </a:rPr>
              <a:t>年代的中国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商品大潮汹涌而起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给社会经济生活带来无限生机。</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引出话题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故放在句首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两项</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和</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都有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一方面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两句并列在一起</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提出问题</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回答问题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找出原因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a:t>
            </a:r>
            <a:r>
              <a:rPr lang="zh-CN" altLang="zh-CN" sz="2200">
                <a:solidFill>
                  <a:srgbClr val="FF0000"/>
                </a:solidFill>
                <a:cs typeface="宋体" panose="02010600030101010101" pitchFamily="2" charset="-122"/>
              </a:rPr>
              <a:t>③⑥</a:t>
            </a:r>
            <a:r>
              <a:rPr lang="zh-CN" altLang="zh-CN" sz="2200">
                <a:solidFill>
                  <a:srgbClr val="FF0000"/>
                </a:solidFill>
                <a:latin typeface="Times New Roman" panose="02020603050405020304" pitchFamily="18" charset="0"/>
                <a:cs typeface="Times New Roman" panose="02020603050405020304" pitchFamily="18" charset="0"/>
              </a:rPr>
              <a:t>在一起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6764819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14</a:t>
            </a:fld>
            <a:r>
              <a:rPr lang="en-US" altLang="zh-CN" smtClean="0"/>
              <a:t>-</a:t>
            </a:r>
            <a:endParaRPr lang="zh-CN" altLang="en-US"/>
          </a:p>
        </p:txBody>
      </p:sp>
      <p:sp>
        <p:nvSpPr>
          <p:cNvPr id="2" name="矩形 1"/>
          <p:cNvSpPr>
            <a:spLocks noChangeAspect="1"/>
          </p:cNvSpPr>
          <p:nvPr/>
        </p:nvSpPr>
        <p:spPr>
          <a:xfrm>
            <a:off x="508000" y="2071239"/>
            <a:ext cx="8128000" cy="252992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10</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没有运用比喻修辞手法的一项是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文艺创作是艰苦的创造性劳动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要深挖井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才能出甘泉。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没有求知欲的人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就像没有翅膀的鸟儿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永远飞不起来。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故乡是一个人最初的滋养之地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也是一个人运行的支点。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风吹老了树林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吹瘦了河流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吹散了村里那些熟悉的面孔。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817909" y="2479006"/>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3" name="矩形 2"/>
          <p:cNvSpPr>
            <a:spLocks noChangeAspect="1"/>
          </p:cNvSpPr>
          <p:nvPr/>
        </p:nvSpPr>
        <p:spPr>
          <a:xfrm>
            <a:off x="508000" y="4601162"/>
            <a:ext cx="3570208" cy="498598"/>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选项使用的修辞手法是</a:t>
            </a:r>
            <a:r>
              <a:rPr lang="zh-CN" altLang="zh-CN" sz="2200" smtClean="0">
                <a:solidFill>
                  <a:srgbClr val="FF0000"/>
                </a:solidFill>
                <a:latin typeface="Times New Roman" panose="02020603050405020304" pitchFamily="18" charset="0"/>
                <a:cs typeface="Times New Roman" panose="02020603050405020304" pitchFamily="18" charset="0"/>
              </a:rPr>
              <a:t>排比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086209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我爱小池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也爱溪流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是因为我爱它们的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。像一位开朗的小伙、活泼的姑娘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唱着欢快的歌儿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踏着轻快的脚步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走出群山迎接朝阳和大海。</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几种颜色的小鱼穿行其间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历历可数。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溪流蜿蜒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如一条银蛇。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小池清澈见底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汪汪一碧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宛如一块温润的碧玉。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时隐时现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游向远方。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绿油油的水草在水底轻轻晃动。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③⑤①④②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②③①⑤④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②④③⑤①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③⑤①②④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17193" y="1495175"/>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33667633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文段描绘了小池和溪流的美丽可爱之处。解析注意语段开头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我爱小池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也爱溪流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的先后顺序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依据前后照应一致的原则和比拟、比喻等修辞手法进行分析判断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可确定</a:t>
            </a:r>
            <a:r>
              <a:rPr lang="zh-CN" altLang="zh-CN" sz="2200">
                <a:solidFill>
                  <a:srgbClr val="FF0000"/>
                </a:solidFill>
                <a:cs typeface="宋体" panose="02010600030101010101" pitchFamily="2" charset="-122"/>
              </a:rPr>
              <a:t>③⑤①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写的是小池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为一个句群</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写的是小溪</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为一个句群。因为要先写小池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后写溪流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故而</a:t>
            </a:r>
            <a:r>
              <a:rPr lang="zh-CN" altLang="zh-CN" sz="2200">
                <a:solidFill>
                  <a:srgbClr val="FF0000"/>
                </a:solidFill>
                <a:cs typeface="宋体" panose="02010600030101010101" pitchFamily="2" charset="-122"/>
              </a:rPr>
              <a:t>③⑤①</a:t>
            </a:r>
            <a:r>
              <a:rPr lang="zh-CN" altLang="zh-CN" sz="2200">
                <a:solidFill>
                  <a:srgbClr val="FF0000"/>
                </a:solidFill>
                <a:latin typeface="Times New Roman" panose="02020603050405020304" pitchFamily="18" charset="0"/>
                <a:cs typeface="Times New Roman" panose="02020603050405020304" pitchFamily="18" charset="0"/>
              </a:rPr>
              <a:t>在前</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②④</a:t>
            </a:r>
            <a:r>
              <a:rPr lang="zh-CN" altLang="zh-CN" sz="2200">
                <a:solidFill>
                  <a:srgbClr val="FF0000"/>
                </a:solidFill>
                <a:latin typeface="Times New Roman" panose="02020603050405020304" pitchFamily="18" charset="0"/>
                <a:cs typeface="Times New Roman" panose="02020603050405020304" pitchFamily="18" charset="0"/>
              </a:rPr>
              <a:t>在后。据此即可得出答案。</a:t>
            </a:r>
            <a:endParaRPr lang="zh-CN" altLang="en-US" sz="2200"/>
          </a:p>
        </p:txBody>
      </p:sp>
    </p:spTree>
    <p:extLst>
      <p:ext uri="{BB962C8B-B14F-4D97-AF65-F5344CB8AC3E}">
        <p14:creationId xmlns:p14="http://schemas.microsoft.com/office/powerpoint/2010/main" val="2139598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a:p>
        </p:txBody>
      </p:sp>
      <p:sp>
        <p:nvSpPr>
          <p:cNvPr id="3" name="矩形 2"/>
          <p:cNvSpPr>
            <a:spLocks noChangeAspect="1"/>
          </p:cNvSpPr>
          <p:nvPr/>
        </p:nvSpPr>
        <p:spPr>
          <a:xfrm>
            <a:off x="508000" y="989491"/>
            <a:ext cx="8128000" cy="57261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依次填入下面语段横线处的句子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恰当的一组</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古人写评论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大致分三类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但纵有遗漏我想也无损于以下事实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即古代的文学评论一直以私人性、兴趣和偶然为特色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有兴致便写一点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则可能一辈子也想不起来写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没有谁处心积虑当什么批评家。</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读了好诗文、好词曲、好小说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逢着妙处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就忍不住批解一番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后来整理出来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好教别人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也知道妙在何处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为所编的作品集写一些说明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或出于情谊而替别人的书写推荐文字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创作之余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有些敝帚自珍的心得、体会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或不得不吐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或值得总结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或欲与友人交流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于是借书简、诗词、短论而发。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是为点评。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是为序跋类</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825030" y="1000223"/>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228248585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a:p>
        </p:txBody>
      </p:sp>
      <p:sp>
        <p:nvSpPr>
          <p:cNvPr id="3" name="矩形 2"/>
          <p:cNvSpPr>
            <a:spLocks noChangeAspect="1"/>
          </p:cNvSpPr>
          <p:nvPr/>
        </p:nvSpPr>
        <p:spPr>
          <a:xfrm>
            <a:off x="508000" y="1844824"/>
            <a:ext cx="8128000" cy="167853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①⑤②④③⑥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②⑥③④①⑤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③⑤①④②⑥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①④②⑤③⑥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523360"/>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文段主要阐明古代的文学评论一直以私人性、兴趣和偶然为特色。</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是</a:t>
            </a:r>
            <a:r>
              <a:rPr lang="zh-CN" altLang="zh-CN" sz="2200">
                <a:solidFill>
                  <a:srgbClr val="FF0000"/>
                </a:solidFill>
                <a:cs typeface="宋体" panose="02010600030101010101" pitchFamily="2" charset="-122"/>
              </a:rPr>
              <a:t>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序跋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的内容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二者紧密相连</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是</a:t>
            </a:r>
            <a:r>
              <a:rPr lang="zh-CN" altLang="zh-CN" sz="2200">
                <a:solidFill>
                  <a:srgbClr val="FF0000"/>
                </a:solidFill>
                <a:cs typeface="宋体" panose="02010600030101010101" pitchFamily="2" charset="-122"/>
              </a:rPr>
              <a:t>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点评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的内容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二者紧密相连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可知其顺序分别为</a:t>
            </a:r>
            <a:r>
              <a:rPr lang="zh-CN" altLang="zh-CN" sz="2200">
                <a:solidFill>
                  <a:srgbClr val="FF0000"/>
                </a:solidFill>
                <a:cs typeface="宋体" panose="02010600030101010101" pitchFamily="2" charset="-122"/>
              </a:rPr>
              <a:t>②⑥①⑤</a:t>
            </a:r>
            <a:r>
              <a:rPr lang="zh-CN" altLang="zh-CN" sz="2200">
                <a:solidFill>
                  <a:srgbClr val="FF0000"/>
                </a:solidFill>
                <a:latin typeface="Times New Roman" panose="02020603050405020304" pitchFamily="18" charset="0"/>
                <a:cs typeface="Times New Roman" panose="02020603050405020304" pitchFamily="18" charset="0"/>
              </a:rPr>
              <a:t>。据此可排除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a:t>
            </a:r>
            <a:endParaRPr lang="zh-CN" altLang="en-US" sz="2200"/>
          </a:p>
        </p:txBody>
      </p:sp>
    </p:spTree>
    <p:extLst>
      <p:ext uri="{BB962C8B-B14F-4D97-AF65-F5344CB8AC3E}">
        <p14:creationId xmlns:p14="http://schemas.microsoft.com/office/powerpoint/2010/main" val="33205431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书法是易学难精的艺术。作为一门传统艺术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。唯其如此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才能成为生活中真正的随心所欲不逾矩的书法大家。</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它要求笔墨有出处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结字有法度。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诚然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既定的法度有时会将书法限制死板。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传承是它显著的特征。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穿着汉唐服装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舞出时代风采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但是一流的书法家都是从法度中走出来的。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不像现代艺术那样可以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天马行空为所欲为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③①⑤④②⑥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①③⑤④②⑥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①③⑥②④⑤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③①⑥②⑤④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17193" y="1505566"/>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271728020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传统艺术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一词是一个重要的突破口</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句里提到的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这一显著特征刚好呼应了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传统艺术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故第一个句子应该是</a:t>
            </a:r>
            <a:r>
              <a:rPr lang="zh-CN" altLang="zh-CN" sz="2200">
                <a:solidFill>
                  <a:srgbClr val="FF0000"/>
                </a:solidFill>
                <a:cs typeface="宋体" panose="02010600030101010101" pitchFamily="2" charset="-122"/>
              </a:rPr>
              <a:t>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由此可排除</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两项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具体说明书法的特征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应该紧跟</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句所提到的显著特征</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与现代艺术的比较强化突出了书法的特征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有出处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有法度</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②⑤④</a:t>
            </a:r>
            <a:r>
              <a:rPr lang="zh-CN" altLang="zh-CN" sz="2200">
                <a:solidFill>
                  <a:srgbClr val="FF0000"/>
                </a:solidFill>
                <a:latin typeface="Times New Roman" panose="02020603050405020304" pitchFamily="18" charset="0"/>
                <a:cs typeface="Times New Roman" panose="02020603050405020304" pitchFamily="18" charset="0"/>
              </a:rPr>
              <a:t>为逻辑严密的小语段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其中</a:t>
            </a:r>
            <a:r>
              <a:rPr lang="zh-CN" altLang="zh-CN" sz="2200">
                <a:solidFill>
                  <a:srgbClr val="FF0000"/>
                </a:solidFill>
                <a:cs typeface="宋体" panose="02010600030101010101" pitchFamily="2" charset="-122"/>
              </a:rPr>
              <a:t>②⑤</a:t>
            </a:r>
            <a:r>
              <a:rPr lang="zh-CN" altLang="zh-CN" sz="2200">
                <a:solidFill>
                  <a:srgbClr val="FF0000"/>
                </a:solidFill>
                <a:latin typeface="Times New Roman" panose="02020603050405020304" pitchFamily="18" charset="0"/>
                <a:cs typeface="Times New Roman" panose="02020603050405020304" pitchFamily="18" charset="0"/>
              </a:rPr>
              <a:t>因为关联词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构成明显的转折的关系</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必在</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spTree>
    <p:extLst>
      <p:ext uri="{BB962C8B-B14F-4D97-AF65-F5344CB8AC3E}">
        <p14:creationId xmlns:p14="http://schemas.microsoft.com/office/powerpoint/2010/main" val="6082894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a:p>
        </p:txBody>
      </p:sp>
      <p:sp>
        <p:nvSpPr>
          <p:cNvPr id="3" name="矩形 2"/>
          <p:cNvSpPr>
            <a:spLocks noChangeAspect="1"/>
          </p:cNvSpPr>
          <p:nvPr/>
        </p:nvSpPr>
        <p:spPr>
          <a:xfrm>
            <a:off x="508000" y="1118414"/>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林冲想起离了这半里路上有个古庙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可以安身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我且去那里宿一夜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等到天明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却作理会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林冲把枪和酒葫芦放在纸堆上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却把葫芦冷酒提来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就将怀中牛肉下酒。</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入得里面看时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殿上塑着一尊金甲山神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两边一个判官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一个小鬼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侧边堆着一堆纸。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旁边止有一块大石头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掇将过来靠了门。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入得庙门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再把门掩上。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团团看来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又没邻舍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又无庙主。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把被卷了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花枪挑着酒葫芦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依旧把门拽上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望那庙里来。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⑤③④①②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④⑤③①②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④⑤③②①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⑤③②①④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17193" y="1536027"/>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67438717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pP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写进入山神庙里面所见景象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比门深入</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写掇石头靠门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门必须掩上才有这一靠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因此排在</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后</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③②</a:t>
            </a:r>
            <a:r>
              <a:rPr lang="zh-CN" altLang="zh-CN" sz="2200">
                <a:solidFill>
                  <a:srgbClr val="FF0000"/>
                </a:solidFill>
                <a:latin typeface="Times New Roman" panose="02020603050405020304" pitchFamily="18" charset="0"/>
                <a:cs typeface="Times New Roman" panose="02020603050405020304" pitchFamily="18" charset="0"/>
              </a:rPr>
              <a:t>写刚进门为避风雪立即掩门</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写在庙中活动</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写离开草料场前往山神庙。本文段选自《林教头风雪山神庙》一课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按照事情发展顺序和人物行动顺序来梳理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先是草料场草屋倒塌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林冲离开草料场前往山神庙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a:t>
            </a:r>
            <a:r>
              <a:rPr lang="zh-CN" altLang="zh-CN" sz="2200">
                <a:solidFill>
                  <a:srgbClr val="FF0000"/>
                </a:solidFill>
                <a:cs typeface="宋体" panose="02010600030101010101" pitchFamily="2" charset="-122"/>
              </a:rPr>
              <a:t>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接着是进入山神庙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掩门避风雪</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a:t>
            </a:r>
            <a:r>
              <a:rPr lang="zh-CN" altLang="zh-CN" sz="2200">
                <a:solidFill>
                  <a:srgbClr val="FF0000"/>
                </a:solidFill>
                <a:cs typeface="宋体" panose="02010600030101010101" pitchFamily="2" charset="-122"/>
              </a:rPr>
              <a:t>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跟着写门旁有石头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靠住门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a:t>
            </a:r>
            <a:r>
              <a:rPr lang="zh-CN" altLang="zh-CN" sz="2200">
                <a:solidFill>
                  <a:srgbClr val="FF0000"/>
                </a:solidFill>
                <a:cs typeface="宋体" panose="02010600030101010101" pitchFamily="2" charset="-122"/>
              </a:rPr>
              <a:t>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然后往山神庙里走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先瞧见殿上景象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a:t>
            </a:r>
            <a:r>
              <a:rPr lang="zh-CN" altLang="zh-CN" sz="2200">
                <a:solidFill>
                  <a:srgbClr val="FF0000"/>
                </a:solidFill>
                <a:cs typeface="宋体" panose="02010600030101010101" pitchFamily="2" charset="-122"/>
              </a:rPr>
              <a:t>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最后四下寻找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并无一人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。综上所述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排序为</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⑤③②①④</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4580661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a:p>
        </p:txBody>
      </p:sp>
      <p:sp>
        <p:nvSpPr>
          <p:cNvPr id="3" name="矩形 2"/>
          <p:cNvSpPr>
            <a:spLocks noChangeAspect="1"/>
          </p:cNvSpPr>
          <p:nvPr/>
        </p:nvSpPr>
        <p:spPr>
          <a:xfrm>
            <a:off x="508000" y="1118414"/>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大多数人选择网购的理由是省钱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网上买的比商场便宜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因为网络中新奇有趣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受人追捧的商品太多了。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但仔细一算账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更多的是没有什么用、图便宜或新奇买回来的闲置品。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事实的确如此。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所以普遍的现象是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消费者一开通网银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就沉溺于网购不能自拔。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虽然买回不少物美价廉的产品。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但很少有人只在网上购买单一货品。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⑥①④⑤②③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⑤②③⑥①④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③⑥①④⑤②</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①④③⑥⑤②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17193" y="152634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181468672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本段主要阐明网购并不省钱。</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网络省钱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的肯定放在最先</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⑥①</a:t>
            </a:r>
            <a:r>
              <a:rPr lang="zh-CN" altLang="zh-CN" sz="2200">
                <a:solidFill>
                  <a:srgbClr val="FF0000"/>
                </a:solidFill>
                <a:latin typeface="Times New Roman" panose="02020603050405020304" pitchFamily="18" charset="0"/>
                <a:cs typeface="Times New Roman" panose="02020603050405020304" pitchFamily="18" charset="0"/>
              </a:rPr>
              <a:t>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转入对网购负面影响的说明</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⑤②</a:t>
            </a:r>
            <a:r>
              <a:rPr lang="zh-CN" altLang="zh-CN" sz="2200">
                <a:solidFill>
                  <a:srgbClr val="FF0000"/>
                </a:solidFill>
                <a:latin typeface="Times New Roman" panose="02020603050405020304" pitchFamily="18" charset="0"/>
                <a:cs typeface="Times New Roman" panose="02020603050405020304" pitchFamily="18" charset="0"/>
              </a:rPr>
              <a:t>强调购买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闲置品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。由此可排除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a:t>
            </a:r>
            <a:endParaRPr lang="zh-CN" altLang="en-US" sz="2200"/>
          </a:p>
        </p:txBody>
      </p:sp>
    </p:spTree>
    <p:extLst>
      <p:ext uri="{BB962C8B-B14F-4D97-AF65-F5344CB8AC3E}">
        <p14:creationId xmlns:p14="http://schemas.microsoft.com/office/powerpoint/2010/main" val="25498014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15</a:t>
            </a:fld>
            <a:r>
              <a:rPr lang="en-US" altLang="zh-CN" smtClean="0"/>
              <a:t>-</a:t>
            </a:r>
            <a:endParaRPr lang="zh-CN" altLang="en-US"/>
          </a:p>
        </p:txBody>
      </p:sp>
      <p:sp>
        <p:nvSpPr>
          <p:cNvPr id="2" name="矩形 1"/>
          <p:cNvSpPr>
            <a:spLocks noChangeAspect="1"/>
          </p:cNvSpPr>
          <p:nvPr/>
        </p:nvSpPr>
        <p:spPr>
          <a:xfrm>
            <a:off x="508000" y="1700808"/>
            <a:ext cx="8128000" cy="252992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11</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使用得体的一项是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听说你要乔迁新居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若定好日期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届时我一定光临。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我叫小雨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今年芳龄</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很高兴今天能站在这里领奖。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这次活动承蒙贵公司慷慨解囊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热情相助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取得了圆满成功。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您曾多次索要我的墨宝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不好意思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有暇一定写好奉上。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828412" y="210638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508000" y="4191875"/>
            <a:ext cx="8128000" cy="131112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光临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是敬辞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不能用在自己身上。</a:t>
            </a:r>
            <a:r>
              <a:rPr lang="en-US" altLang="zh-CN" sz="2200">
                <a:solidFill>
                  <a:srgbClr val="FF0000"/>
                </a:solidFill>
                <a:latin typeface="Times New Roman" panose="02020603050405020304" pitchFamily="18" charset="0"/>
                <a:cs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承蒙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的主语应是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这次活动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墨宝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是敬辞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指别人的书法作品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不能用于</a:t>
            </a:r>
            <a:r>
              <a:rPr lang="zh-CN" altLang="zh-CN" sz="2200" smtClean="0">
                <a:solidFill>
                  <a:srgbClr val="FF0000"/>
                </a:solidFill>
                <a:latin typeface="Times New Roman" panose="02020603050405020304" pitchFamily="18" charset="0"/>
                <a:cs typeface="Times New Roman" panose="02020603050405020304" pitchFamily="18" charset="0"/>
              </a:rPr>
              <a:t>自己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547248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a:p>
        </p:txBody>
      </p:sp>
      <p:sp>
        <p:nvSpPr>
          <p:cNvPr id="3" name="矩形 2"/>
          <p:cNvSpPr>
            <a:spLocks noChangeAspect="1"/>
          </p:cNvSpPr>
          <p:nvPr/>
        </p:nvSpPr>
        <p:spPr>
          <a:xfrm>
            <a:off x="508000" y="1133482"/>
            <a:ext cx="8128000" cy="537377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依次填入在下面一段文字横线处的语句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鲁迅是除张爱玲之外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另一位让我感觉非常冷的作家。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构成了鲁迅的辨别度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他的冷和张爱玲的冷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还是有很大区别的。</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但如果你对鲁迅有一个整体性的阅读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你会发现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鲁迅的基础体温其实是非常高的。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他太克制了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克制得让人心疼。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为什么会这样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我的理解是他很克制。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读《呐喊》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我们不仅感受不到那种炙热而又摇晃的体温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我们感到了冷。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他的冷不是动态的、北风呼啸的那种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而是寂静的、天寒地冻的。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这是个触目惊心的矛盾。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27584" y="1536027"/>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7116099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a:p>
        </p:txBody>
      </p:sp>
      <p:sp>
        <p:nvSpPr>
          <p:cNvPr id="3" name="矩形 2"/>
          <p:cNvSpPr>
            <a:spLocks noChangeAspect="1"/>
          </p:cNvSpPr>
          <p:nvPr/>
        </p:nvSpPr>
        <p:spPr>
          <a:xfrm>
            <a:off x="508000" y="1628800"/>
            <a:ext cx="8128000" cy="167853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①⑥③②④⑤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⑤③②④①⑥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①③②④⑤⑥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⑤①⑥③②④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307336"/>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该段文字论述鲁迅先生的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。横线前后语句都提到了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。分析所给六个句子</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具体解释鲁迅的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是什么样的冷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和横线前的语句联系最紧密。</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是对</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的转折</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的矛盾</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是剖析矛盾的原因</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克制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紧承</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克制</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是举例具体说明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结尾又提到了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和横线后的语句联系紧密。</a:t>
            </a:r>
            <a:endParaRPr lang="zh-CN" altLang="en-US" sz="2200"/>
          </a:p>
        </p:txBody>
      </p:sp>
    </p:spTree>
    <p:extLst>
      <p:ext uri="{BB962C8B-B14F-4D97-AF65-F5344CB8AC3E}">
        <p14:creationId xmlns:p14="http://schemas.microsoft.com/office/powerpoint/2010/main" val="7298920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请将下列语句重新排序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他能辨别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他不能这样笼统地概括。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什么是中国诗的一般印象呢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一个只读中国诗的人决不会发现这个问题。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具有文学良心和鉴别力的人像严正的科学家一样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避免泛论、概论这种高帽子、空头大话。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他要把每个诗人的特殊、独特的美一一分辨出来。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发现这个问题的人一定是位外国读者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或者是位能欣赏外国诗的中国读者。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②⑥①④⑤③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④②①⑤③⑥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②⑥③①⑤④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②③⑥④⑤①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505825" y="130519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62071095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本段文字在讲有关中国诗的话题。</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只能做起句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引出话题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放在开头的位置。</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与</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相连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a:t>
            </a:r>
            <a:r>
              <a:rPr lang="zh-CN" altLang="zh-CN" sz="2200">
                <a:solidFill>
                  <a:srgbClr val="FF0000"/>
                </a:solidFill>
                <a:cs typeface="宋体" panose="02010600030101010101" pitchFamily="2" charset="-122"/>
              </a:rPr>
              <a:t>⑥</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发这个问题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承接</a:t>
            </a:r>
            <a:r>
              <a:rPr lang="zh-CN" altLang="zh-CN" sz="2200">
                <a:solidFill>
                  <a:srgbClr val="FF0000"/>
                </a:solidFill>
                <a:cs typeface="宋体" panose="02010600030101010101" pitchFamily="2" charset="-122"/>
              </a:rPr>
              <a:t>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所以是</a:t>
            </a:r>
            <a:r>
              <a:rPr lang="zh-CN" altLang="zh-CN" sz="2200">
                <a:solidFill>
                  <a:srgbClr val="FF0000"/>
                </a:solidFill>
                <a:cs typeface="宋体" panose="02010600030101010101" pitchFamily="2" charset="-122"/>
              </a:rPr>
              <a:t>②⑥③</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总说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辨别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不能笼统概括</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⑤④</a:t>
            </a:r>
            <a:r>
              <a:rPr lang="zh-CN" altLang="zh-CN" sz="2200">
                <a:solidFill>
                  <a:srgbClr val="FF0000"/>
                </a:solidFill>
                <a:latin typeface="Times New Roman" panose="02020603050405020304" pitchFamily="18" charset="0"/>
                <a:cs typeface="Times New Roman" panose="02020603050405020304" pitchFamily="18" charset="0"/>
              </a:rPr>
              <a:t>分别解说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所以是</a:t>
            </a:r>
            <a:r>
              <a:rPr lang="zh-CN" altLang="zh-CN" sz="2200">
                <a:solidFill>
                  <a:srgbClr val="FF0000"/>
                </a:solidFill>
                <a:cs typeface="宋体" panose="02010600030101010101" pitchFamily="2" charset="-122"/>
              </a:rPr>
              <a:t>①⑤④</a:t>
            </a:r>
            <a:r>
              <a:rPr lang="zh-CN" altLang="zh-CN" sz="2200">
                <a:solidFill>
                  <a:srgbClr val="FF0000"/>
                </a:solidFill>
                <a:latin typeface="Times New Roman" panose="02020603050405020304" pitchFamily="18" charset="0"/>
                <a:cs typeface="Times New Roman" panose="02020603050405020304" pitchFamily="18" charset="0"/>
              </a:rPr>
              <a:t>。综上语序是</a:t>
            </a:r>
            <a:r>
              <a:rPr lang="zh-CN" altLang="zh-CN" sz="2200">
                <a:solidFill>
                  <a:srgbClr val="FF0000"/>
                </a:solidFill>
                <a:cs typeface="宋体" panose="02010600030101010101" pitchFamily="2" charset="-122"/>
              </a:rPr>
              <a:t>②⑥③①⑤④</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41037068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a:p>
        </p:txBody>
      </p:sp>
      <p:sp>
        <p:nvSpPr>
          <p:cNvPr id="3" name="矩形 2"/>
          <p:cNvSpPr>
            <a:spLocks noChangeAspect="1"/>
          </p:cNvSpPr>
          <p:nvPr/>
        </p:nvSpPr>
        <p:spPr>
          <a:xfrm>
            <a:off x="508000" y="1118414"/>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继续往前走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看到了一条横江索桥。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我站得这么高还感觉到了它的砭肤冷气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估计它是从雪山赶来的。</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一看之下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先是惊吓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后是惊叹。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桥很高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桥索由麻绳、竹篾编成。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脚下的江流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从那么遥远的地方奔来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一派义无反顾的决绝势头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挟着寒风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凌厉锐进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跨上去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桥身就猛烈摆动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越犹豫进退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摆动就越大。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在这样高的地方偷看桥下会神志慌乱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但这是索桥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到处漏空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由不得你不看。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②④①③⑤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②④⑤①③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④①②⑤③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④⑤③②①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86749" y="153601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19993640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该段文字描写了一座铁索桥。对于桥的描写是从远到近的顺序。根据前面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看到横江索桥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桥很高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桥索由麻绳、竹篾编成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也是看到的内容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应该放在最前面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故排除</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两项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看完后是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跨上去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后面是</a:t>
            </a:r>
            <a:r>
              <a:rPr lang="zh-CN" altLang="zh-CN" sz="2200">
                <a:solidFill>
                  <a:srgbClr val="FF0000"/>
                </a:solidFill>
                <a:cs typeface="宋体" panose="02010600030101010101" pitchFamily="2" charset="-122"/>
              </a:rPr>
              <a:t>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根据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由不得你不看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一看之下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可知</a:t>
            </a:r>
            <a:r>
              <a:rPr lang="zh-CN" altLang="zh-CN" sz="2200">
                <a:solidFill>
                  <a:srgbClr val="FF0000"/>
                </a:solidFill>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放在</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的前面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endParaRPr lang="zh-CN" altLang="en-US" sz="2200"/>
          </a:p>
        </p:txBody>
      </p:sp>
      <p:pic>
        <p:nvPicPr>
          <p:cNvPr id="6" name="New picture"/>
          <p:cNvPicPr/>
          <p:nvPr/>
        </p:nvPicPr>
        <p:blipFill>
          <a:blip r:embed="rId2"/>
          <a:stretch>
            <a:fillRect/>
          </a:stretch>
        </p:blipFill>
        <p:spPr>
          <a:xfrm>
            <a:off x="12039600" y="11607800"/>
            <a:ext cx="330200" cy="241300"/>
          </a:xfrm>
          <a:prstGeom prst="cube">
            <a:avLst/>
          </a:prstGeom>
        </p:spPr>
      </p:pic>
    </p:spTree>
    <p:extLst>
      <p:ext uri="{BB962C8B-B14F-4D97-AF65-F5344CB8AC3E}">
        <p14:creationId xmlns:p14="http://schemas.microsoft.com/office/powerpoint/2010/main" val="78790484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16</a:t>
            </a:fld>
            <a:r>
              <a:rPr lang="en-US" altLang="zh-CN" smtClean="0"/>
              <a:t>-</a:t>
            </a:r>
            <a:endParaRPr lang="zh-CN" altLang="en-US"/>
          </a:p>
        </p:txBody>
      </p:sp>
      <p:sp>
        <p:nvSpPr>
          <p:cNvPr id="2" name="矩形 1"/>
          <p:cNvSpPr>
            <a:spLocks noChangeAspect="1"/>
          </p:cNvSpPr>
          <p:nvPr/>
        </p:nvSpPr>
        <p:spPr>
          <a:xfrm>
            <a:off x="508000" y="114552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12</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把下列句子组成语意连贯的语段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排序最恰当的一项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如想要人知道所说的是鹿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就精心画一只鹿。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人们习惯了这种图画之后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就把原来画的复杂图画简化成一定的图案符号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人们见到这个符号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也就知道它所代表的是什么了。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这些图画是非常生动逼真的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人们一看便知道画的是什么。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上古人常把所观察到的事物画在所居住洞穴的石壁上。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有时还同时画几件东西来表示一件事情。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④②③⑤①</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④③①⑤②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①③⑤②④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①⑤②④③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938877" y="154640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508000" y="5261653"/>
            <a:ext cx="8128000" cy="86600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总起句为首句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的指代词语上文都要先出现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然后再有所指。</a:t>
            </a:r>
            <a:endParaRPr lang="zh-CN" altLang="en-US" sz="2200"/>
          </a:p>
        </p:txBody>
      </p:sp>
    </p:spTree>
    <p:extLst>
      <p:ext uri="{BB962C8B-B14F-4D97-AF65-F5344CB8AC3E}">
        <p14:creationId xmlns:p14="http://schemas.microsoft.com/office/powerpoint/2010/main" val="23623008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17</a:t>
            </a:fld>
            <a:r>
              <a:rPr lang="en-US" altLang="zh-CN" smtClean="0"/>
              <a:t>-</a:t>
            </a:r>
            <a:endParaRPr lang="zh-CN" altLang="en-US"/>
          </a:p>
        </p:txBody>
      </p:sp>
      <p:sp>
        <p:nvSpPr>
          <p:cNvPr id="2" name="矩形 1"/>
          <p:cNvSpPr>
            <a:spLocks noChangeAspect="1"/>
          </p:cNvSpPr>
          <p:nvPr/>
        </p:nvSpPr>
        <p:spPr>
          <a:xfrm>
            <a:off x="508000" y="1268760"/>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13</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下列各项表述中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与其他三项意义都相反的一项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百余年来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有关藏经洞文物流散的所有论述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都很难还原历史的真实。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百余年来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有关藏经洞文物流散的所有论述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都并非不易还原历史的真实。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百余年来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有关藏经洞文物流散的所有论述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难道容易还原历史的真实吗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百余年来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有关藏经洞文物流散的所有论述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都不易还原历史的真实。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372475" y="168986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508000" y="5369819"/>
            <a:ext cx="8128000" cy="45974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表达的意思是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很容易还原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与其他三项相反。</a:t>
            </a:r>
            <a:r>
              <a:rPr lang="en-US" altLang="zh-CN" sz="2200">
                <a:solidFill>
                  <a:srgbClr val="FF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val="37443547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18</a:t>
            </a:fld>
            <a:r>
              <a:rPr lang="en-US" altLang="zh-CN" smtClean="0"/>
              <a:t>-</a:t>
            </a:r>
            <a:endParaRPr lang="zh-CN" altLang="en-US"/>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14</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国家体育总局局长刘鹏在北京申办冬季奥林匹克运动会的陈述会上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就冬奥会设施的环保问题作了如下陈述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按照往届冬奥会的通常做法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2022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年也将使用已有的造雪设施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以补充自然降雪的不足。在雪场运行高峰期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。造雪系统符合张家口和延庆地区体育、休闲、旅游业的长期发展</a:t>
            </a:r>
            <a:r>
              <a:rPr lang="en-US" altLang="zh-CN" sz="2200">
                <a:solidFill>
                  <a:srgbClr val="000000"/>
                </a:solidFill>
                <a:latin typeface="Times New Roman" panose="02020603050405020304" pitchFamily="18" charset="0"/>
                <a:cs typeface="Times New Roman" panose="02020603050405020304" pitchFamily="18" charset="0"/>
              </a:rPr>
              <a:t>,2022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年赛后将继续用于承办国际赛事和大众滑雪活动。</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382866" y="212246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23805454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19</a:t>
            </a:fld>
            <a:r>
              <a:rPr lang="en-US" altLang="zh-CN" smtClean="0"/>
              <a:t>-</a:t>
            </a:r>
            <a:endParaRPr lang="zh-CN" altLang="en-US"/>
          </a:p>
        </p:txBody>
      </p:sp>
      <p:sp>
        <p:nvSpPr>
          <p:cNvPr id="2" name="矩形 1"/>
          <p:cNvSpPr>
            <a:spLocks noChangeAspect="1"/>
          </p:cNvSpPr>
          <p:nvPr/>
        </p:nvSpPr>
        <p:spPr>
          <a:xfrm>
            <a:off x="508000" y="1340768"/>
            <a:ext cx="8128000" cy="328852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人工造雪用水量占当地供水量比例连</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都不到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对环境根本不可能有影响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到张家口滑雪的的人数预计将增长</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而张家口的滑雪场仍能确保安全运行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人工造雪用水量占当地供水量的比例最高也不到</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对环境几乎没有影响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因为对环境几乎没有影响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所以当地供水量的比例的</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用作了人工造雪用水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625099"/>
            <a:ext cx="8128000" cy="1311128"/>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根本不可能有影响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语气过于生硬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不符合陈述词的语体要求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不得体。</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不属于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冬奥会设施的环保问题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内容衔接有误。</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前后两分句无因果关系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endParaRPr lang="zh-CN" altLang="en-US" sz="2200"/>
          </a:p>
        </p:txBody>
      </p:sp>
    </p:spTree>
    <p:extLst>
      <p:ext uri="{BB962C8B-B14F-4D97-AF65-F5344CB8AC3E}">
        <p14:creationId xmlns:p14="http://schemas.microsoft.com/office/powerpoint/2010/main" val="147460535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a:t>
            </a:fld>
            <a:r>
              <a:rPr lang="en-US" altLang="zh-CN" smtClean="0"/>
              <a:t>-</a:t>
            </a:r>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593861108"/>
              </p:ext>
            </p:extLst>
          </p:nvPr>
        </p:nvGraphicFramePr>
        <p:xfrm>
          <a:off x="508000" y="1087315"/>
          <a:ext cx="8128000" cy="5777287"/>
        </p:xfrm>
        <a:graphic>
          <a:graphicData uri="http://schemas.openxmlformats.org/presentationml/2006/ole">
            <mc:AlternateContent xmlns:mc="http://schemas.openxmlformats.org/markup-compatibility/2006">
              <mc:Choice xmlns:v="urn:schemas-microsoft-com:vml" Requires="v">
                <p:oleObj spid="_x0000_s10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087315"/>
                        <a:ext cx="8128000" cy="5777287"/>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20</a:t>
            </a:fld>
            <a:r>
              <a:rPr lang="en-US" altLang="zh-CN" smtClean="0"/>
              <a:t>-</a:t>
            </a:r>
            <a:endParaRPr lang="zh-CN" altLang="en-US"/>
          </a:p>
        </p:txBody>
      </p:sp>
      <p:sp>
        <p:nvSpPr>
          <p:cNvPr id="2" name="矩形 1"/>
          <p:cNvSpPr>
            <a:spLocks noChangeAspect="1"/>
          </p:cNvSpPr>
          <p:nvPr/>
        </p:nvSpPr>
        <p:spPr>
          <a:xfrm>
            <a:off x="508000" y="1114353"/>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15</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填入下列文段中的句子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那个没有养成读书习惯的人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。他的生活是机械化的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他只跟几个朋友和相识者接触谈话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他只看见他周遭所发生的事情。</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如果那是一本好书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他便立刻接触到世界上一个最健谈的人。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或者对他发泄一些私人的悔恨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或者跟他讨论一些他从来不知道的学问或生活问题。</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他在这个监狱里是逃不出去的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可是当他拿起一本书的时候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他立刻走进一个不同的世界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以时间和空间而言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是受着他眼前的世界所禁锢的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这个谈话者引导他前进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带他到一个不同的国度或不同的时代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①④③②</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①③④②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③②④①</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③①②④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817193" y="1518318"/>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val="6836317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21</a:t>
            </a:fld>
            <a:r>
              <a:rPr lang="en-US" altLang="zh-CN" smtClean="0"/>
              <a:t>-</a:t>
            </a:r>
            <a:endParaRPr lang="zh-CN" altLang="en-US"/>
          </a:p>
        </p:txBody>
      </p:sp>
      <p:sp>
        <p:nvSpPr>
          <p:cNvPr id="3" name="矩形 2"/>
          <p:cNvSpPr>
            <a:spLocks noChangeAspect="1"/>
          </p:cNvSpPr>
          <p:nvPr/>
        </p:nvSpPr>
        <p:spPr>
          <a:xfrm>
            <a:off x="508000" y="1884774"/>
            <a:ext cx="8128000" cy="3342453"/>
          </a:xfrm>
          <a:prstGeom prst="rect">
            <a:avLst/>
          </a:prstGeom>
        </p:spPr>
        <p:txBody>
          <a:bodyPr>
            <a:spAutoFit/>
          </a:bodyPr>
          <a:lstStyle/>
          <a:p>
            <a:pPr>
              <a:lnSpc>
                <a:spcPct val="120000"/>
              </a:lnSpc>
            </a:pP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句概述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那个没有养成读书习惯的人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的生活状态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指出他在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时间和空间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两个层面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是受着他眼前的世界所禁锢的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时间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与下句中的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他的生活是机械化的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刻板的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空间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他只跟几个朋友和相识者接触谈话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他只看见他周遭所发生的事情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对应。</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句是前两个分句的总结句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在这个监狱里是逃不出去的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与总起句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受着他眼前的世界所禁锢的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前后呼应。</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句中的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当他拿起一本书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与下句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如果那是一本好书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呼应。</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句中的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这个谈话者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即是指代上句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世界上一个最健谈的人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故应放在该句之后。</a:t>
            </a:r>
            <a:endParaRPr lang="zh-CN" altLang="en-US" sz="2200"/>
          </a:p>
        </p:txBody>
      </p:sp>
    </p:spTree>
    <p:extLst>
      <p:ext uri="{BB962C8B-B14F-4D97-AF65-F5344CB8AC3E}">
        <p14:creationId xmlns:p14="http://schemas.microsoft.com/office/powerpoint/2010/main" val="183538592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22</a:t>
            </a:fld>
            <a:r>
              <a:rPr lang="en-US" altLang="zh-CN" smtClean="0"/>
              <a:t>-</a:t>
            </a:r>
            <a:endParaRPr lang="zh-CN" altLang="en-US"/>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依次填入下面语段横线处的语句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。本来是一个很丑的葫芦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经过大画家点铁成金的手腕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往往可以成为杰作。大醉大饱之后睡在床上放屁的乡下老太婆未必有什么风韵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但是我们谁不高兴看醉卧怡红院的刘姥姥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从前艺术家大半都怕用丑材料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近来艺术家才知道</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可以使美者更见其美。荷兰画家伦勃朗次喜欢画老朽人物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法国文学家波德莱尔喜欢拿死尸一类的事物做诗题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雕塑家罗丹和爱朴斯丹也常用自然界中为丑的人物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都是最显著的例子。</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071498" y="1895165"/>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val="21507068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23</a:t>
            </a:fld>
            <a:r>
              <a:rPr lang="en-US" altLang="zh-CN" smtClean="0"/>
              <a:t>-</a:t>
            </a:r>
            <a:endParaRPr lang="zh-CN" altLang="en-US"/>
          </a:p>
        </p:txBody>
      </p:sp>
      <p:sp>
        <p:nvSpPr>
          <p:cNvPr id="3" name="矩形 2"/>
          <p:cNvSpPr>
            <a:spLocks noChangeAspect="1"/>
          </p:cNvSpPr>
          <p:nvPr/>
        </p:nvSpPr>
        <p:spPr>
          <a:xfrm>
            <a:off x="508000" y="1988840"/>
            <a:ext cx="8128000" cy="167853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艺术美与自然丑关系密切　融自然丑于艺术美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自然丑也可以化为艺术美　融艺术美于自然丑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艺术美与自然丑关系密切　融艺术美于自然丑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自然丑也可以化为艺术美　融自然丑于艺术美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3681025"/>
            <a:ext cx="8128000" cy="1311128"/>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根据前后语境判断。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丑葫芦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变成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杰作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体现的是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自然丑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可以化为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艺术美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丑人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丑物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可以入诗入画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自然丑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融于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艺术美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zh-CN" altLang="zh-CN" sz="2200" smtClean="0">
                <a:solidFill>
                  <a:srgbClr val="FF0000"/>
                </a:solidFill>
                <a:latin typeface="Times New Roman" panose="02020603050405020304" pitchFamily="18" charset="0"/>
                <a:cs typeface="Times New Roman" panose="02020603050405020304" pitchFamily="18" charset="0"/>
              </a:rPr>
              <a:t>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98217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24</a:t>
            </a:fld>
            <a:r>
              <a:rPr lang="en-US" altLang="zh-CN" smtClean="0"/>
              <a:t>-</a:t>
            </a:r>
            <a:endParaRPr lang="zh-CN" altLang="en-US"/>
          </a:p>
        </p:txBody>
      </p:sp>
      <p:sp>
        <p:nvSpPr>
          <p:cNvPr id="2" name="矩形 1"/>
          <p:cNvSpPr>
            <a:spLocks noChangeAspect="1"/>
          </p:cNvSpPr>
          <p:nvPr/>
        </p:nvSpPr>
        <p:spPr>
          <a:xfrm>
            <a:off x="508000" y="1135135"/>
            <a:ext cx="8128000" cy="334245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填入下列横线处的句子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排序最恰当的一项是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在接触自然的过程中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由于相互间有某种联系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常常会产生一定的感悟和联想。看到流逝的江水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看到再生的小草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在寂静的山林里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面对暴风雨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会释放被压抑的情感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会想到时光的一去不返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会想到生命力的顽强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会平息烦躁的心情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②③①④</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①④②</a:t>
            </a:r>
            <a:r>
              <a:rPr lang="zh-CN" altLang="zh-CN" sz="2200" smtClean="0">
                <a:solidFill>
                  <a:srgbClr val="000000"/>
                </a:solidFill>
                <a:latin typeface="NEU-BZ-S92"/>
                <a:cs typeface="宋体" panose="02010600030101010101" pitchFamily="2" charset="-122"/>
              </a:rPr>
              <a:t>③</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②③④①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①④③②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516216" y="114552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7" name="矩形 6"/>
          <p:cNvSpPr>
            <a:spLocks noChangeAspect="1"/>
          </p:cNvSpPr>
          <p:nvPr/>
        </p:nvSpPr>
        <p:spPr>
          <a:xfrm>
            <a:off x="508000" y="4490468"/>
            <a:ext cx="8128000" cy="1717393"/>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填入句子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要注意衔接顺畅。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流逝的江水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象征某物不停向前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一去不返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句比较对应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再生的小草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象征着生命力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句比较对应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寂静的山林里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可以使人平静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句对应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暴风雨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象征发泄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句比较对应。</a:t>
            </a:r>
            <a:endParaRPr lang="zh-CN" altLang="en-US" sz="2200"/>
          </a:p>
        </p:txBody>
      </p:sp>
    </p:spTree>
    <p:extLst>
      <p:ext uri="{BB962C8B-B14F-4D97-AF65-F5344CB8AC3E}">
        <p14:creationId xmlns:p14="http://schemas.microsoft.com/office/powerpoint/2010/main" val="36136870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25</a:t>
            </a:fld>
            <a:r>
              <a:rPr lang="en-US" altLang="zh-CN" smtClean="0"/>
              <a:t>-</a:t>
            </a:r>
            <a:endParaRPr lang="zh-CN" altLang="en-US"/>
          </a:p>
        </p:txBody>
      </p:sp>
      <p:sp>
        <p:nvSpPr>
          <p:cNvPr id="2" name="矩形 1"/>
          <p:cNvSpPr>
            <a:spLocks noChangeAspect="1"/>
          </p:cNvSpPr>
          <p:nvPr/>
        </p:nvSpPr>
        <p:spPr>
          <a:xfrm>
            <a:off x="508000" y="1165096"/>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棵树就是一条竖立着的河流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树皮交错的纹路形如流水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从根部到梢头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就像从源头到下游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只是有些平静些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有些粗粝些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重现风雨波澜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枝枝杈杈是分支流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树干是主河道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像水一样光滑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③②④①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④②③①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②③①④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75629" y="1577632"/>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
        <p:nvSpPr>
          <p:cNvPr id="3" name="矩形 2"/>
          <p:cNvSpPr>
            <a:spLocks noChangeAspect="1"/>
          </p:cNvSpPr>
          <p:nvPr/>
        </p:nvSpPr>
        <p:spPr>
          <a:xfrm>
            <a:off x="508000" y="4874958"/>
            <a:ext cx="8128000" cy="1311128"/>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根据第一句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可以推断下文是要解释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树像河流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先总说树干</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再说枝枝杈杈</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平静些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水一样光滑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粗粝些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风雨波澜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因此顺序应为</a:t>
            </a:r>
            <a:r>
              <a:rPr lang="zh-CN" altLang="zh-CN" sz="2200">
                <a:solidFill>
                  <a:srgbClr val="FF0000"/>
                </a:solidFill>
                <a:latin typeface="NEU-BZ-S92"/>
                <a:cs typeface="宋体" panose="02010600030101010101" pitchFamily="2" charset="-122"/>
              </a:rPr>
              <a:t>③②④</a:t>
            </a:r>
            <a:r>
              <a:rPr lang="zh-CN" altLang="zh-CN" sz="2200" smtClean="0">
                <a:solidFill>
                  <a:srgbClr val="FF0000"/>
                </a:solidFill>
                <a:latin typeface="NEU-BZ-S92"/>
                <a:cs typeface="宋体" panose="02010600030101010101" pitchFamily="2" charset="-122"/>
              </a:rPr>
              <a:t>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5372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修辞题解题技巧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对于常见的八种修辞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比喻、比拟、借代、夸张、对偶、排比、设问、反问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其考查方式灵活多样。这也需要同学们能针对它们各自的特点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进行仔细的分析。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运用比喻时</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必须</a:t>
            </a: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并不是使用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的句子都是比喻句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有时表推测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有时表列举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有时表比较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有时表想象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比喻的目的在于形象、生动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所以内容除了要有相似性外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还要考虑通俗易懂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词的比喻义不是比喻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修辞中的比喻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只是在特定语境下的特定含义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它是临时的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而比喻义则是固定的。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借代的常见类型是多种多样的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特征代本体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部分代全体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具体代抽象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专名代泛称等。借代和借喻的区别一定要分清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如果侧重于相关性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则是借代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如果侧重于相似性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则是借喻。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a:p>
        </p:txBody>
      </p:sp>
      <p:sp>
        <p:nvSpPr>
          <p:cNvPr id="4" name="矩形 3"/>
          <p:cNvSpPr>
            <a:spLocks noChangeAspect="1"/>
          </p:cNvSpPr>
          <p:nvPr/>
        </p:nvSpPr>
        <p:spPr>
          <a:xfrm>
            <a:off x="508000" y="1294804"/>
            <a:ext cx="8128000" cy="4522392"/>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比拟和比喻也要注意区分。比拟是指把甲事物模拟成乙事物来写的一种修辞手法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包括拟人和拟物两种。在运用的词语上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比喻的本体、喻体都是名词、名词性短语、主谓短语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而比拟则大多由动词、动词性短语体现。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对于夸张这种修辞需要注意的是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一定要合乎情理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不能失去生活的基础和依据。比如要说某个人的耳朵灵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经常用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连一根针掉在地上都能听见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如果说成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连一根羽毛掉在地上都能听见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这就脱离了实际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如果说成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连一根铁棒掉在地上都能听见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这就属于夸张的度不够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因为它根本不能表现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耳朵灵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对偶这种修辞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同学们很熟悉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它要求形式整齐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富有节奏感。多做这方面的练习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有助于增强同学们的语言功底。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926626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排比修辞往往能起到增强语势的作用。在运用这种修辞时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需要注意的是用来构成排比的内容不能重复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不能互相包含。比如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山区绿化工程完工后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一车车的苹果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一车车的梨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一车车的水果就会大批量地往外运。在这个句子中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苹果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是不能并列到一起的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这种排比本身就是一个病句。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对于设问和反问的区别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有的同学有点模糊。其实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它们的区别很明显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设问就是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自问自答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反问就是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问中有答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。理解了这两句话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也就分清了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08849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语言表达简明之技巧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语言表达的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就是话语力求简练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不啰唆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不说多余的话。它反映了量的要求。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就是要把意思表达清楚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使对方准确理解其含意。它含有效果方面的要求。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去次留主法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围绕中心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突出重点。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要做到语言简明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首先是每一句话都要围绕既定中心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不要节外生枝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游离中心和话题的内容应删去。不过仅仅围绕中心还是不够的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还应该突出重点。俗话说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简明扼要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从表达上说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只有扼住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才能做到简明。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892920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3</a:t>
            </a:fld>
            <a:r>
              <a:rPr lang="en-US" altLang="zh-CN" smtClean="0"/>
              <a:t>-</a:t>
            </a:r>
            <a:endParaRPr lang="zh-CN" altLang="en-US"/>
          </a:p>
        </p:txBody>
      </p:sp>
      <p:sp>
        <p:nvSpPr>
          <p:cNvPr id="3" name="矩形 2"/>
          <p:cNvSpPr>
            <a:spLocks noChangeAspect="1"/>
          </p:cNvSpPr>
          <p:nvPr/>
        </p:nvSpPr>
        <p:spPr>
          <a:xfrm>
            <a:off x="508000" y="131998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没有运用比喻修辞的一项是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由于争夺阳光的需要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每一棵树都竭尽全力发展自己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竞相向上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呈现出一种充满活力的生命力。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再远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钢蓝色的山体便从浓艳的绿野中分离出来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组合成天边的一对坚硬而又披挂了深雪的高大尖顶营帐。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快乐是一抹微云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痛苦是压城的乌云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这不同的云彩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在你生命的天边重叠着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夕阳无限好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就给你造成一个美丽的黄昏。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也许心灵的沙化就无法抗拒。回忆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也会在沙漠中枯萎。徒然守着生命的冬天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苍白而贫瘠。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75629" y="1738882"/>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2" name="矩形 1"/>
          <p:cNvSpPr>
            <a:spLocks noChangeAspect="1"/>
          </p:cNvSpPr>
          <p:nvPr/>
        </p:nvSpPr>
        <p:spPr>
          <a:xfrm>
            <a:off x="508000" y="5410527"/>
            <a:ext cx="3280065"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项使用了拟人的手法</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把游离于话题之外的一句找出来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并说明理由。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春花秋月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夏云冬雪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造化多情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大自然的色彩是美好的。</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人类应该为永葆大自然的色彩美作出自己的努力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让大海永远蔚蓝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让草原永远青翠。</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但是人类不以自然美为满足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艺术美的着意创造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有待心灵的加工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注入艺术家的豪情。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色彩只有注入了画家的情感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才能成为审美对象。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　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本段文字谈的是自然色彩美和艺术美的关系问题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句谈的是环保问题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游离于话题之外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删掉它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语言就简洁了。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893443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a:p>
        </p:txBody>
      </p:sp>
      <p:sp>
        <p:nvSpPr>
          <p:cNvPr id="3" name="矩形 2"/>
          <p:cNvSpPr>
            <a:spLocks noChangeAspect="1"/>
          </p:cNvSpPr>
          <p:nvPr/>
        </p:nvSpPr>
        <p:spPr>
          <a:xfrm>
            <a:off x="508000" y="1149478"/>
            <a:ext cx="8128000" cy="5334922"/>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巧用替代法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善于概括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巧用指代。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无论是书面表达还是口头表达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都不能总是具体叙述而不作必要的概括。只有把必要的叙述和概括结合起来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表达才能简明。再者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运用必要的复指成分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也是表达中不可少的。不用复指成分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就会显得啰唆。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本着语言表达简明的原则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这是大家众所周知的。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控制物价的过快上涨是目前的当务之急。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请指出上面两句文字存在的问题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二者重复啰唆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当务之急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001268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wipe(down)">
                                      <p:cBhvr>
                                        <p:cTn id="7" dur="500"/>
                                        <p:tgtEl>
                                          <p:spTgt spid="3">
                                            <p:txEl>
                                              <p:pRg st="8" end="8"/>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9" end="9"/>
                                            </p:txEl>
                                          </p:spTgt>
                                        </p:tgtEl>
                                        <p:attrNameLst>
                                          <p:attrName>style.visibility</p:attrName>
                                        </p:attrNameLst>
                                      </p:cBhvr>
                                      <p:to>
                                        <p:strVal val="visible"/>
                                      </p:to>
                                    </p:set>
                                    <p:animEffect transition="in" filter="wipe(down)">
                                      <p:cBhvr>
                                        <p:cTn id="1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a:p>
        </p:txBody>
      </p:sp>
      <p:sp>
        <p:nvSpPr>
          <p:cNvPr id="3" name="矩形 2"/>
          <p:cNvSpPr>
            <a:spLocks noChangeAspect="1"/>
          </p:cNvSpPr>
          <p:nvPr/>
        </p:nvSpPr>
        <p:spPr>
          <a:xfrm>
            <a:off x="508000" y="1268760"/>
            <a:ext cx="8128000" cy="4967514"/>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消除歧义法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避免含糊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消除歧义。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在语言运用中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由于运用兼类词、多义词或语序不当、标点不当产生了歧义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从而影响了语意表达。为达到语意明确清晰的目的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就要消除歧义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注意遣词用句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避免语意含糊。消除歧义可以采取如下方法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添加语境法。如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班长说服了我和王佳一起去爬山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后边加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他自己却游泳去了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歧义即刻消除。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变换词语法。此法主要运用于以下情况造成的歧义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多义词的词义不确定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多音字的读音不确定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兼类词的词性不确定。如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同桌好说话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只要把句中的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就消除了歧义。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加注标点法。如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中国女排打败了俄罗斯队获得冠军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中国女排打败了俄罗斯队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获得冠军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表意就明确了</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306513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a:p>
        </p:txBody>
      </p:sp>
      <p:sp>
        <p:nvSpPr>
          <p:cNvPr id="3" name="矩形 2"/>
          <p:cNvSpPr>
            <a:spLocks noChangeAspect="1"/>
          </p:cNvSpPr>
          <p:nvPr/>
        </p:nvSpPr>
        <p:spPr>
          <a:xfrm>
            <a:off x="508000" y="2927398"/>
            <a:ext cx="8128000" cy="1257204"/>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调整语序法。如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李明是一位博闻强识的李教授的得意门生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调整为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李明是李教授的一位博闻强识的得意门生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歧义就可以消除了。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656454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删繁就简法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防止重复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删除多余。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要注意辨析语段中的词语是否存在词义包容、交叉或重复的情况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若有要考虑删除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还要尽量删除语段中可有可无的文字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以确保表达的简明。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下面语段中有些词语使用不简明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请找出需删去的词语。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市场管理员说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个体户收入悬殊很大。他们当中的多数是守法的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个别人有违法行为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对这些人已经依法给予了法律制裁。同时还要加强对他们的教育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绝不能让社会上那种坑害顾客的思想任其泛滥。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悬殊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就是相差很远的意思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可删去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可任意去掉其中的一个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可删去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954392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a:p>
        </p:txBody>
      </p:sp>
      <p:sp>
        <p:nvSpPr>
          <p:cNvPr id="3" name="矩形 2"/>
          <p:cNvSpPr>
            <a:spLocks noChangeAspect="1"/>
          </p:cNvSpPr>
          <p:nvPr/>
        </p:nvSpPr>
        <p:spPr>
          <a:xfrm>
            <a:off x="508000" y="1911735"/>
            <a:ext cx="8128000" cy="3288529"/>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语言表达得体之技巧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就是语言表达符合具体的情境、对象、语体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要求分清不同场合、不同时间、不同身份、不同对象、不同目的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选用恰当的语句来表情达意。语言得体的重点是分清文学类语体色彩、实用类语体色彩和口语类语体色彩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前两种属于书面语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并且还要正确应用日常交际中的谦辞、敬辞。表达得体要注意恰当地选用褒义词、贬义词、中性词。得体类题考查包括用词得体、分寸得当、身份相符、场合相配、角色转换、语体转换等。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22324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看准对象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掌握分寸。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语言交际总是双向的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既有说或写的一方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也有听或读的一方。因此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说、写者就不能一厢情愿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想说什么就说什么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想写什么就写什么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而要从对象的年龄、职业、思想、性格等不同特点出发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说恰当的话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写恰当的文字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对什么人说什么话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。同一个意思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对不同的人就应有不同的说法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同一个内容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对不同的对象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说话时的重点也应不同。例如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天宫一号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对接成功使得中国距离建立空间实验站的梦想又近了一步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记者采访公众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谈谈对此事的感想。如采访对象是中学生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就应联系自己的学习实际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侧重谈未来憧憬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天宫一号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对接成功极大地激发了我们中学生学习的兴趣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我们要以此为动力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好好学习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将来做一名科学家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让我们的太空探索科技走在世界最前列。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46905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a:p>
        </p:txBody>
      </p:sp>
      <p:sp>
        <p:nvSpPr>
          <p:cNvPr id="3" name="矩形 2"/>
          <p:cNvSpPr>
            <a:spLocks noChangeAspect="1"/>
          </p:cNvSpPr>
          <p:nvPr/>
        </p:nvSpPr>
        <p:spPr>
          <a:xfrm>
            <a:off x="508000" y="1147130"/>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如采访对象是中学教师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就应突出自己职业的特殊性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侧重谈理想任务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天宫一号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对接成功鼓舞了中华儿女的士气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这表明中国的科技在飞速发展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作为教育工作者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我们要积极投身于国家的教育事业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为我国科技的发展再上一个新台阶而做出自己应有的贡献。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适应场合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巧妙用语。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到什么山上唱什么歌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指的就是要适应不同的场合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说话用语巧妙自然。场合有种种不同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或悲痛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或欢乐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或正式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或随意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或紧张繁忙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或轻松愉快等。不同的场合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对语言运用有不同的要求。一般说来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在悲痛的场合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应该严肃、庄重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不能尽说些无关痛痒的话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在欢乐的场合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应该轻松、愉快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不能尽唠叨自己的苦恼、不满等。这是交际的总体氛围对说话内容的制约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要根据具体的场合选择明智的、充满内涵和智慧的语言。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75200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a:p>
        </p:txBody>
      </p:sp>
      <p:sp>
        <p:nvSpPr>
          <p:cNvPr id="3" name="矩形 2"/>
          <p:cNvSpPr>
            <a:spLocks noChangeAspect="1"/>
          </p:cNvSpPr>
          <p:nvPr/>
        </p:nvSpPr>
        <p:spPr>
          <a:xfrm>
            <a:off x="508000" y="1884774"/>
            <a:ext cx="8128000" cy="3342453"/>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把握语体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准确用语。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不同的语体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往往运用不同的语言材料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以适应各自不同的语境和交际需要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从而形成各自不同的语言特点。比如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文言词语典雅、简洁、庄重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在比较庄重的书面语体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如公文事务语体中经常使用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方言词语、俚词俗语等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简明、通俗、易懂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在口头语体或书面语体的文艺语体中经常使用。又如科技语体、政论语体常常使用长句、常式句、完全句等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而口头语体、文艺语体则常常使用短句、变式句、省略句等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722686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Times New Roman" panose="02020603050405020304" pitchFamily="18" charset="0"/>
                <a:cs typeface="Times New Roman" panose="02020603050405020304" pitchFamily="18" charset="0"/>
              </a:rPr>
              <a:t>如果</a:t>
            </a:r>
            <a:r>
              <a:rPr lang="zh-CN" altLang="zh-CN" sz="2200">
                <a:solidFill>
                  <a:srgbClr val="000000"/>
                </a:solidFill>
                <a:latin typeface="Times New Roman" panose="02020603050405020304" pitchFamily="18" charset="0"/>
                <a:cs typeface="Times New Roman" panose="02020603050405020304" pitchFamily="18" charset="0"/>
              </a:rPr>
              <a:t>在口语性较强的文章里硬要使用一些书面语就会影响语言表达的准确性。例如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电影《林则徐》中的林则徐召见外商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申明中国政府关于严禁贩卖鸦片的命令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如有违令者</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船货交公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人即正法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。有外商问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中国官员答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正法就是杀头。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林则徐说的是法令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所以用的是庄严典雅的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官员是口头对话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所以用了浅显易懂的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两种说法和各自的语体都很协调。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34817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4</a:t>
            </a:fld>
            <a:r>
              <a:rPr lang="en-US" altLang="zh-CN" smtClean="0"/>
              <a:t>-</a:t>
            </a:r>
            <a:endParaRPr lang="zh-CN" altLang="en-US"/>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在下面文段横线处依次填入的词语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家庭伦理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作为调节整个家庭成员由于血缘、姻缘、收养等基本关系</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出的行为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是整个社会伦理中最基本、最核心的道德规范。中国封建社会长期处于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家国一体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的社会结构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这一结构的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很大程度上就依赖于家庭制度的稳定和发展。</a:t>
            </a:r>
            <a:r>
              <a:rPr lang="en-US" altLang="zh-CN" sz="220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演变　原则　延续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演变　准则　延伸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衍生　准则　延续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衍生　原则　延伸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897313" y="171119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293660659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有的放矢。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语言的表达应有明确的目的性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目的决定了语言得体的尺度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决定了语言表达的方式。能根据表达目的选用合理的表达方式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就是所谓的有的放矢。即使是同一内容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因不同的表达目的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在内容的取舍和侧重点等方面也应有所不同。例如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同样要到电视台应聘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假如你想应聘记者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那么在面试的时候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你就应当侧重于介绍自己的书面表达能力、口头表达能力和观察、分析、应变等能力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因为这几方面的能力是作为记者必须具备的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如果你要应聘的是电视节目主持人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那么在面试的时候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你就应当突出自己口齿清楚、声音响亮、普通话标准、相貌端庄等特点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因为主持人既要用语言向观众传播信息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又要将个人形象展示在荧屏上。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194156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面陈转述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恰当运用。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当面陈述和请人转述是两种不同的表达方式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要恰当运用。面陈时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根据双方的关系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把陈述的内容讲清就行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这种表达方式相对简单一些。请人代转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涉及第三人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不仅叙述角度变了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时间、地点、称谓等因素也变了。这种表达方式复杂一些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必须考虑变化了的各因素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综合运用以上各种方法恰当表述。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注意遣词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谦敬恰当。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汉语中不少词有明显的倾向性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有的用于自谦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称为谦辞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有的用于他人表示敬意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称为敬辞。积累一些谦辞、敬辞的使用常识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是备考的一大捷径。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3056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常见谦辞有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自己的意见。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鄙见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自己的见解。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用于对别人称比自己辈分低或年龄小的亲属。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舍侄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称自己的侄子。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舍弟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称自己的弟弟。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称自己的亲人。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舍间、舍下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称自己的家。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956746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用于对别人称比自己辈分高或年纪大的亲属。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家父、家严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称自己的父亲。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家母、家慈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称自己的母亲。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家兄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称自己的兄长。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敝人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谦称自己。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敝姓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谦称自己的姓。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敝校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谦称自己的学校。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愚兄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向比自己年轻的人称自己。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愚见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自己的见解。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04449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拙笔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谦称自己的文字或书画。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拙著、拙作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谦称自己的文章。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拙见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谦称自己的见解。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地位低的人自称。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小店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谦称自己</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smtClean="0">
                <a:solidFill>
                  <a:srgbClr val="000000"/>
                </a:solidFill>
                <a:latin typeface="Times New Roman" panose="02020603050405020304" pitchFamily="18" charset="0"/>
                <a:cs typeface="Times New Roman" panose="02020603050405020304" pitchFamily="18" charset="0"/>
              </a:rPr>
              <a:t>店铺</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敢问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用于向对方询问问题。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敢请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用于请求对方做某事。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敢烦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用于麻烦对方做某事。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4313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a:p>
        </p:txBody>
      </p:sp>
      <p:sp>
        <p:nvSpPr>
          <p:cNvPr id="3" name="矩形 2"/>
          <p:cNvSpPr>
            <a:spLocks noChangeAspect="1"/>
          </p:cNvSpPr>
          <p:nvPr/>
        </p:nvSpPr>
        <p:spPr>
          <a:xfrm>
            <a:off x="508000" y="1135830"/>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见教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客套话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见谅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客套话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表示请人谅解。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其他谦辞。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久违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好久没见。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久仰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仰慕已久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初次见面时说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错爱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表示感谢对方的关心、爱护。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刍荛之见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称自己浅陋的看法。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过奖、过誉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用于自己受到表扬或夸奖时的话。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寒门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称自己贫寒的家庭。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寒舍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称自己的家。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cs typeface="Times New Roman" panose="02020603050405020304" pitchFamily="18" charset="0"/>
              </a:rPr>
              <a:t>马齿徒增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称自己白白增长年岁。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cs typeface="Times New Roman" panose="02020603050405020304" pitchFamily="18" charset="0"/>
              </a:rPr>
              <a:t>涂鸦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称自己字写得不好或画画得不好。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61430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常见敬辞有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令堂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尊称对方的母亲。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令尊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尊称对方的父亲。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令嫒、令爱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尊称对方的女儿。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令郎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尊称对方的儿子。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令兄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尊称对方的兄长。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令阃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尊称对方的妻子</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11471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a:p>
        </p:txBody>
      </p:sp>
      <p:sp>
        <p:nvSpPr>
          <p:cNvPr id="4" name="矩形 3"/>
          <p:cNvSpPr>
            <a:spLocks noChangeAspect="1"/>
          </p:cNvSpPr>
          <p:nvPr/>
        </p:nvSpPr>
        <p:spPr>
          <a:xfrm>
            <a:off x="508000" y="1268760"/>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拜读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读对方作品。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拜会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和对方见面。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拜望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看望或探望对方。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拜托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请对方帮忙。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拜识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结识对方。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拜辞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告辞对方。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奉告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告诉对方。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奉还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归还对方的物品。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奉送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赠送对方礼物。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奉劝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劝告对方。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92080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惠赠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指对方赠予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财物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惠存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多用于送对方相片、书籍等纪念品。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惠顾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商家称顾客到来。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惠临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指对方到自己这里来。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惠允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指对方允许自己做某事。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垂问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多指长辈或上级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对自己的询问。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垂爱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多指长辈或上级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对自己的爱护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多用于书信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垂询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多指顾客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对本企业事务的询问。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多指长辈或上级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对自己的思念。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垂怜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多指长辈或上级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对自己的怜爱或同情。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339195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a:p>
        </p:txBody>
      </p:sp>
      <p:sp>
        <p:nvSpPr>
          <p:cNvPr id="3" name="矩形 2"/>
          <p:cNvSpPr>
            <a:spLocks noChangeAspect="1"/>
          </p:cNvSpPr>
          <p:nvPr/>
        </p:nvSpPr>
        <p:spPr>
          <a:xfrm>
            <a:off x="508000" y="1104766"/>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贵姓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询问对方的姓。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贵庚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询问对方的年龄。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贵恙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称对方的病。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贵干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询问对方干什么。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贵子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含祝福之意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称对方的儿子。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高就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询问对方在哪里工作。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高龄、高寿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指老人家年龄。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高见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指对方的见解。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高攀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和他人交朋友或结成亲戚。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高堂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称对方父母。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高足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称对方的学生或徒弟。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48613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5</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演变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意思是变化发展。衍生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指演变而产生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从母体物质得到的新物质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如经过取代或水解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。原则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是指经过长期经验总结所得出的合理化的现象。准则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准许的原则。延续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照原来的样子持续下去。延伸</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指在宽度、大小、范围上向外延长、伸展。</a:t>
            </a:r>
            <a:endParaRPr lang="zh-CN" altLang="en-US" sz="2200"/>
          </a:p>
        </p:txBody>
      </p:sp>
    </p:spTree>
    <p:extLst>
      <p:ext uri="{BB962C8B-B14F-4D97-AF65-F5344CB8AC3E}">
        <p14:creationId xmlns:p14="http://schemas.microsoft.com/office/powerpoint/2010/main" val="8829860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称对方到来。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光顾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商家多用以欢迎顾客。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宝号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称对方的店铺。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宝眷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称对方的家眷。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字一族。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呈正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指把自己的作品送交别人批评指正。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呈报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指用公文向上级报告。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呈请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指用公文向上级请示。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24843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a:p>
        </p:txBody>
      </p:sp>
      <p:sp>
        <p:nvSpPr>
          <p:cNvPr id="3" name="矩形 2"/>
          <p:cNvSpPr>
            <a:spLocks noChangeAspect="1"/>
          </p:cNvSpPr>
          <p:nvPr/>
        </p:nvSpPr>
        <p:spPr>
          <a:xfrm>
            <a:off x="508000" y="1210400"/>
            <a:ext cx="8128000" cy="452239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其他敬辞。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璧还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用于归还对方物品。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俯就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请对方同意担任某一职务。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斧正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请对方修改文章。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恭候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用于等待对方。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借问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用于向别人打听事情。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千金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称别人的女儿。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雅正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把自己的诗文书画等送人时表示请对方指教。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cs typeface="Times New Roman" panose="02020603050405020304" pitchFamily="18" charset="0"/>
              </a:rPr>
              <a:t>鼎力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用于向对方表示感谢。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cs typeface="Times New Roman" panose="02020603050405020304" pitchFamily="18" charset="0"/>
              </a:rPr>
              <a:t>华诞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称对方的生日。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cs typeface="Times New Roman" panose="02020603050405020304" pitchFamily="18" charset="0"/>
              </a:rPr>
              <a:t>海涵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用于请人原谅时。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03708190"/>
              </p:ext>
            </p:extLst>
          </p:nvPr>
        </p:nvGraphicFramePr>
        <p:xfrm>
          <a:off x="309880" y="5698262"/>
          <a:ext cx="8128000" cy="756326"/>
        </p:xfrm>
        <a:graphic>
          <a:graphicData uri="http://schemas.openxmlformats.org/presentationml/2006/ole">
            <mc:AlternateContent xmlns:mc="http://schemas.openxmlformats.org/markup-compatibility/2006">
              <mc:Choice xmlns:v="urn:schemas-microsoft-com:vml" Requires="v">
                <p:oleObj spid="_x0000_s1039"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309880" y="5698262"/>
                        <a:ext cx="8128000" cy="756326"/>
                      </a:xfrm>
                      <a:prstGeom prst="rect">
                        <a:avLst/>
                      </a:prstGeom>
                    </p:spPr>
                  </p:pic>
                </p:oleObj>
              </mc:Fallback>
            </mc:AlternateContent>
          </a:graphicData>
        </a:graphic>
      </p:graphicFrame>
    </p:spTree>
    <p:extLst>
      <p:ext uri="{BB962C8B-B14F-4D97-AF65-F5344CB8AC3E}">
        <p14:creationId xmlns:p14="http://schemas.microsoft.com/office/powerpoint/2010/main" val="211900943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选句衔接题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要注意保持统一的话题。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各句要围绕着一个共同的中心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如果东拉西扯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话题突然转移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语言就不连贯。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要注意合理的句序。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一段话不仅要围绕一个核心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言之有序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按照各句与中心的关系以及各句之间的关系合理地组织起来。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要注意过渡、衔接和呼应。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一段话常常包含几层意思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各层意思间如果出现了脱节现象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上下文就连不起来。此外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还要注意语意和语气上的联系等。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635947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a:p>
        </p:txBody>
      </p:sp>
      <p:sp>
        <p:nvSpPr>
          <p:cNvPr id="3" name="矩形 2"/>
          <p:cNvSpPr>
            <a:spLocks noChangeAspect="1"/>
          </p:cNvSpPr>
          <p:nvPr/>
        </p:nvSpPr>
        <p:spPr>
          <a:xfrm>
            <a:off x="508000" y="1000181"/>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【方法总结】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保持陈述对象一致。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有的衔接题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命题人有意在选项中把陈述对象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偷梁换柱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使前后陈述对象发生改变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以干扰作答。这时就要注意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随时保持陈述对象一致。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填到下面横线处的句子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与上下句衔接最恰当的一项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smtClean="0">
                <a:solidFill>
                  <a:srgbClr val="000000"/>
                </a:solidFill>
                <a:latin typeface="NEU-BZ-S92"/>
                <a:ea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公安干警及时赶到现场侦察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在家里犯罪嫌疑人被抓获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全部赃物和赃款也同时起获。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在犯罪嫌疑人家里将其抓获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全部赃物和赃款也同时起获。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犯罪嫌疑人在家里被抓获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并起获了全部赃款和赃物。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在犯罪嫌疑人家里将其抓获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并起获了全部赃款和赃物。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项的前一个分句将陈述对象换成了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犯罪嫌疑人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项的后一个分句则换成了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赃物和赃款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项与原句保持了</a:t>
            </a:r>
            <a:r>
              <a:rPr lang="zh-CN" altLang="zh-CN" sz="2200" smtClean="0">
                <a:solidFill>
                  <a:srgbClr val="000000"/>
                </a:solidFill>
                <a:latin typeface="Times New Roman" panose="02020603050405020304" pitchFamily="18" charset="0"/>
                <a:cs typeface="Times New Roman" panose="02020603050405020304" pitchFamily="18" charset="0"/>
              </a:rPr>
              <a:t>一致</a:t>
            </a:r>
            <a:r>
              <a:rPr lang="zh-CN" altLang="en-US"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854381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wipe(down)">
                                      <p:cBhvr>
                                        <p:cTn id="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保持句式一致。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只有保持句式一致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才能使整个句子</a:t>
            </a:r>
            <a:r>
              <a:rPr lang="zh-CN" altLang="zh-CN" sz="2200" smtClean="0">
                <a:solidFill>
                  <a:srgbClr val="000000"/>
                </a:solidFill>
                <a:latin typeface="Times New Roman" panose="02020603050405020304" pitchFamily="18" charset="0"/>
                <a:cs typeface="Times New Roman" panose="02020603050405020304" pitchFamily="18" charset="0"/>
              </a:rPr>
              <a:t>语</a:t>
            </a:r>
            <a:r>
              <a:rPr lang="zh-CN" altLang="en-US" sz="2200" smtClean="0">
                <a:solidFill>
                  <a:srgbClr val="000000"/>
                </a:solidFill>
                <a:latin typeface="Times New Roman" panose="02020603050405020304" pitchFamily="18" charset="0"/>
                <a:cs typeface="Times New Roman" panose="02020603050405020304" pitchFamily="18" charset="0"/>
              </a:rPr>
              <a:t>意</a:t>
            </a:r>
            <a:r>
              <a:rPr lang="zh-CN" altLang="zh-CN" sz="2200" smtClean="0">
                <a:solidFill>
                  <a:srgbClr val="000000"/>
                </a:solidFill>
                <a:latin typeface="Times New Roman" panose="02020603050405020304" pitchFamily="18" charset="0"/>
                <a:cs typeface="Times New Roman" panose="02020603050405020304" pitchFamily="18" charset="0"/>
              </a:rPr>
              <a:t>流畅</a:t>
            </a:r>
            <a:r>
              <a:rPr lang="zh-CN" altLang="zh-CN" sz="2200">
                <a:solidFill>
                  <a:srgbClr val="000000"/>
                </a:solidFill>
                <a:latin typeface="Times New Roman" panose="02020603050405020304" pitchFamily="18" charset="0"/>
                <a:cs typeface="Times New Roman" panose="02020603050405020304" pitchFamily="18" charset="0"/>
              </a:rPr>
              <a:t>、节奏感强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取得好的表达效果。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下列各句括号内的两种表述分别编为四组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表述全都恰当的一组是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每逢深秋时节</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置身山顶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俯瞰槐榆丹枫</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置身山顶俯瞰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槐榆丹枫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松竹山茶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色彩绚丽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美景尽览。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赵院长总保持着学者的风度</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脊背挺直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面容和蔼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挺直的脊背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和蔼的面容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金丝眼镜后面一双含笑的眼睛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头发梳理得很整齐。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75524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因为</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句括号后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松竹山茶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是名词性的四字短语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项后半部分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俯瞰槐榆丹枫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是动宾结构</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项后半部分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槐榆丹枫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才是名词性的四字短语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比</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更恰当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句括号前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学者的风度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是偏正结构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项是主谓短语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项才是两个偏正短语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662622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a:p>
        </p:txBody>
      </p:sp>
      <p:sp>
        <p:nvSpPr>
          <p:cNvPr id="3" name="矩形 2"/>
          <p:cNvSpPr>
            <a:spLocks noChangeAspect="1"/>
          </p:cNvSpPr>
          <p:nvPr/>
        </p:nvSpPr>
        <p:spPr>
          <a:xfrm>
            <a:off x="508000" y="1275375"/>
            <a:ext cx="8128000" cy="456124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注意前后照应。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有些题的某个选项与前面或后面能够相互照应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使结构严谨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中心明确。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在下文横线处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依次填入的词语最恰当的一项是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便告别那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我得到了真诚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便告别那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我得到了希望之舟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便告别那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我得到了那光亮的一闪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便告别那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黑暗的深渊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貌似善良的虚假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深恶痛绝的狡诈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犹豫之岸的彷徨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③②①④</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④②①③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②③④①</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③②④</a:t>
            </a:r>
            <a:r>
              <a:rPr lang="zh-CN" altLang="zh-CN" sz="2200" smtClean="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488508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a:p>
        </p:txBody>
      </p:sp>
      <p:sp>
        <p:nvSpPr>
          <p:cNvPr id="4" name="矩形 3"/>
          <p:cNvSpPr>
            <a:spLocks noChangeAspect="1"/>
          </p:cNvSpPr>
          <p:nvPr/>
        </p:nvSpPr>
        <p:spPr>
          <a:xfrm>
            <a:off x="508000" y="2716732"/>
            <a:ext cx="8128000" cy="1717393"/>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分析原题结构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我得到了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便告别了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后面所填内容正好和前者有对应关系。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黑暗的深渊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光亮的一闪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貌似善良的虚假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深恶痛绝的狡诈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犹豫之岸的彷徨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希望之舟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照应</a:t>
            </a:r>
            <a:r>
              <a:rPr lang="zh-CN" altLang="en-US"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833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a:p>
        </p:txBody>
      </p:sp>
      <p:sp>
        <p:nvSpPr>
          <p:cNvPr id="3" name="矩形 2"/>
          <p:cNvSpPr>
            <a:spLocks noChangeAspect="1"/>
          </p:cNvSpPr>
          <p:nvPr/>
        </p:nvSpPr>
        <p:spPr>
          <a:xfrm>
            <a:off x="508000" y="987953"/>
            <a:ext cx="8128000" cy="572611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保持语境统一。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有的衔接题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从其他角度都无可挑剔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我们就应从语境的角度入手加以区别、分析。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填入下面横线处的句子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与上下文衔接最恰当的一项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smtClean="0">
                <a:solidFill>
                  <a:srgbClr val="000000"/>
                </a:solidFill>
                <a:latin typeface="NEU-BZ-S92"/>
                <a:ea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崖壁下有几处坟地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坟前立着的石碑许多已经破碎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字迹模糊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枯水季节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伏在江里的石头有的已经露出水面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周围一片寂静。</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一列青黛崭削的石壁夹江高矗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被夕阳烘炙成一道五彩的</a:t>
            </a:r>
            <a:r>
              <a:rPr lang="zh-CN" altLang="zh-CN" sz="2200" smtClean="0">
                <a:solidFill>
                  <a:srgbClr val="000000"/>
                </a:solidFill>
                <a:latin typeface="Times New Roman" panose="02020603050405020304" pitchFamily="18" charset="0"/>
                <a:cs typeface="Times New Roman" panose="02020603050405020304" pitchFamily="18" charset="0"/>
              </a:rPr>
              <a:t>屏障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没有太阳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天气相当冷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藤萝叶子多已萎落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显得这</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带</a:t>
            </a:r>
            <a:r>
              <a:rPr lang="zh-CN" altLang="zh-CN" sz="2200" smtClean="0">
                <a:solidFill>
                  <a:srgbClr val="000000"/>
                </a:solidFill>
                <a:latin typeface="Times New Roman" panose="02020603050405020304" pitchFamily="18" charset="0"/>
                <a:cs typeface="Times New Roman" panose="02020603050405020304" pitchFamily="18" charset="0"/>
              </a:rPr>
              <a:t>崖壁</a:t>
            </a:r>
            <a:r>
              <a:rPr lang="zh-CN" altLang="zh-CN" sz="2200">
                <a:solidFill>
                  <a:srgbClr val="000000"/>
                </a:solidFill>
                <a:latin typeface="Times New Roman" panose="02020603050405020304" pitchFamily="18" charset="0"/>
                <a:cs typeface="Times New Roman" panose="02020603050405020304" pitchFamily="18" charset="0"/>
              </a:rPr>
              <a:t>十分</a:t>
            </a:r>
            <a:r>
              <a:rPr lang="zh-CN" altLang="zh-CN" sz="2200" smtClean="0">
                <a:solidFill>
                  <a:srgbClr val="000000"/>
                </a:solidFill>
                <a:latin typeface="Times New Roman" panose="02020603050405020304" pitchFamily="18" charset="0"/>
                <a:cs typeface="Times New Roman" panose="02020603050405020304" pitchFamily="18" charset="0"/>
              </a:rPr>
              <a:t>瘦削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在夕阳的照射下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枯草和落叶闪着不定的光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崖壁像一道巨大的屏障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矗立在江</a:t>
            </a:r>
            <a:r>
              <a:rPr lang="zh-CN" altLang="zh-CN" sz="2200" smtClean="0">
                <a:solidFill>
                  <a:srgbClr val="000000"/>
                </a:solidFill>
                <a:latin typeface="Times New Roman" panose="02020603050405020304" pitchFamily="18" charset="0"/>
                <a:cs typeface="Times New Roman" panose="02020603050405020304" pitchFamily="18" charset="0"/>
              </a:rPr>
              <a:t>对岸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一行白帆闪着透明的羽翼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从下游上来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山门半掩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一道阳光射在对岸的峭壁</a:t>
            </a:r>
            <a:r>
              <a:rPr lang="zh-CN" altLang="zh-CN" sz="2200" smtClean="0">
                <a:solidFill>
                  <a:srgbClr val="000000"/>
                </a:solidFill>
                <a:latin typeface="Times New Roman" panose="02020603050405020304" pitchFamily="18" charset="0"/>
                <a:cs typeface="Times New Roman" panose="02020603050405020304" pitchFamily="18" charset="0"/>
              </a:rPr>
              <a:t>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68797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这是一道典型的语境测试题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从语法和语句搭配的习惯看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各选项都可以。但从语境角度分析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情况就不同了。题材反映的是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几处坟地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破碎的石碑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字迹模糊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四周寂静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营造了一种萧条、肃杀、破败的氛围。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项火热灿烂的景象</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项清新明朗的景色都与语境不合</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项描绘的景色虽然跟下一句一致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但角度不对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矗立在江对岸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又怎能望到江对岸坟地石碑上的模糊字迹呢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不合情理。因而只有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项才与下句情境最衔接。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538562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6</a:t>
            </a:fld>
            <a:r>
              <a:rPr lang="en-US" altLang="zh-CN" smtClean="0"/>
              <a:t>-</a:t>
            </a:r>
            <a:endParaRPr lang="zh-CN" altLang="en-US"/>
          </a:p>
        </p:txBody>
      </p:sp>
      <p:sp>
        <p:nvSpPr>
          <p:cNvPr id="2" name="矩形 1"/>
          <p:cNvSpPr>
            <a:spLocks noChangeAspect="1"/>
          </p:cNvSpPr>
          <p:nvPr/>
        </p:nvSpPr>
        <p:spPr>
          <a:xfrm>
            <a:off x="508000" y="1166308"/>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我是陈三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今天感冒了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鼻涕橫流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非常难受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特向老师请假一天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请务必批准。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请假条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截至昨日晚上十点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当地的海啸已经造成逾一千人失踪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逾三万人流离失所。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广播稿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小偷王某、赵某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乘月黑风高之夜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潜入本居民小区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盗取了不少金银珠宝等贵重物品。请丢失物品的居民前往本派出所认领。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环球中学女子排球队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你们在第九届全市中学生女子锦标赛中夺得了冠军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为我校争得了荣誉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谨向你们表示热烈的祝贺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贺电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937873" y="1176699"/>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3" name="矩形 2"/>
          <p:cNvSpPr>
            <a:spLocks noChangeAspect="1"/>
          </p:cNvSpPr>
          <p:nvPr/>
        </p:nvSpPr>
        <p:spPr>
          <a:xfrm>
            <a:off x="508000" y="5272044"/>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务必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用词不礼貌。</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广播稿太书面化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不合适。</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本派出所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用词不当。</a:t>
            </a:r>
            <a:endParaRPr lang="zh-CN" altLang="en-US" sz="2200"/>
          </a:p>
        </p:txBody>
      </p:sp>
    </p:spTree>
    <p:extLst>
      <p:ext uri="{BB962C8B-B14F-4D97-AF65-F5344CB8AC3E}">
        <p14:creationId xmlns:p14="http://schemas.microsoft.com/office/powerpoint/2010/main" val="23311564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a:p>
        </p:txBody>
      </p:sp>
      <p:sp>
        <p:nvSpPr>
          <p:cNvPr id="3" name="矩形 2"/>
          <p:cNvSpPr>
            <a:spLocks noChangeAspect="1"/>
          </p:cNvSpPr>
          <p:nvPr/>
        </p:nvSpPr>
        <p:spPr>
          <a:xfrm>
            <a:off x="508000" y="992388"/>
            <a:ext cx="8240464" cy="5780044"/>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分清因果条件。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有的衔接题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从原句中抽出语句后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打乱顺序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重新排列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以干扰作答。这时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我们就应看一下分句及成分间的因果条件先后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然后加以分析作答。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　填入下面横线处的几句话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排列最恰当的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zh-CN" altLang="zh-CN" sz="2200" smtClean="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鲁迅先生认为生活是文艺创作的唯一源泉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他教人们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用自己的眼睛去读世间的这部活书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所以他主张要扩大眼界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扩大生活范围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和现实社会接触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使所读的书活起来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才不致于提起笔来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搜罗枯肠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无从下笔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才有丰厚的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库存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才有丰厚的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库存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才不致于提起笔来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搜罗枯肠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无从下笔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生活有丰厚的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库存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这样才不致于提起笔来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搜罗枯肠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无从下笔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才不致于提起笔来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搜罗枯肠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无从下笔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因为生活有丰厚的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库存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3334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承前指鲁迅的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用自己的眼睛去读世间的这部活书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而这句话是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有丰厚的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库存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的前提条件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因而首先排除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两项。又因为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库存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不致于提起笔来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搜罗枯肠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无从下笔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故应选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79426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a:p>
        </p:txBody>
      </p:sp>
      <p:sp>
        <p:nvSpPr>
          <p:cNvPr id="3" name="矩形 2"/>
          <p:cNvSpPr>
            <a:spLocks noChangeAspect="1"/>
          </p:cNvSpPr>
          <p:nvPr/>
        </p:nvSpPr>
        <p:spPr>
          <a:xfrm>
            <a:off x="508000" y="986533"/>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符合表达习惯。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有的句子或短语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原本没有先后顺序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人们在平时说话表达时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约定俗成已有了先后顺序。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　下列括号内的两种表述分别变为四组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表述全都恰当的一组是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他大量地阅读书籍</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中国的、外国的、古典的、现当代的、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现当代的、古典的、中国的、外国的、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文学的、哲学的、历史的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经过三年的准备</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cs typeface="Times New Roman" panose="02020603050405020304" pitchFamily="18" charset="0"/>
              </a:rPr>
              <a:t>年秋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他开始创作《平凡的世界》第一部。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奶奶年轻时天资聪明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心灵手巧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能读书写字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而且做得一手好女红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做得一手好女红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而且能读书写字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很被村里人看重。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	B.</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	D.</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936585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我们一般习惯的说法是先古代的、后现代的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先中国的、后外国的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两项。</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女子首先说能不能做一手好女红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然后才说能不能读书识字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6414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a:p>
        </p:txBody>
      </p:sp>
      <p:sp>
        <p:nvSpPr>
          <p:cNvPr id="3" name="矩形 2"/>
          <p:cNvSpPr>
            <a:spLocks noChangeAspect="1"/>
          </p:cNvSpPr>
          <p:nvPr/>
        </p:nvSpPr>
        <p:spPr>
          <a:xfrm>
            <a:off x="508000" y="986533"/>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语脉紧承。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后者紧承前者说下去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使句子显得结构严谨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浑然一体。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　下列括号内的两种表述分别编为四组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表述全都恰当的一组是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我们初上船的时候</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天色未断黑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那漾漾的柔波是这样的恬静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委婉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那漾漾的柔波是这样恬静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委婉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天色还未断黑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我们一面有海阔天空之想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一面又憧憬着纸醉金迷之境了。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江流如带</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从远处飘来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波光闪闪、雄浑、强健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波光闪闪、雄浑、强健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从远处飘来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带着一股野性。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	B.</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	D.</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 A(</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句的顺序紧承前者的语脉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两项。</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从远处飘来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紧承前者江流如带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结构比较严谨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因此应选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0131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wipe(down)">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a:p>
        </p:txBody>
      </p:sp>
      <p:sp>
        <p:nvSpPr>
          <p:cNvPr id="3" name="矩形 2"/>
          <p:cNvSpPr>
            <a:spLocks noChangeAspect="1"/>
          </p:cNvSpPr>
          <p:nvPr/>
        </p:nvSpPr>
        <p:spPr>
          <a:xfrm>
            <a:off x="508000" y="1132062"/>
            <a:ext cx="8128000" cy="5334922"/>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语句排序题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语句</a:t>
            </a:r>
            <a:r>
              <a:rPr lang="zh-CN" altLang="zh-CN" sz="2200" smtClean="0">
                <a:solidFill>
                  <a:srgbClr val="000000"/>
                </a:solidFill>
                <a:latin typeface="Times New Roman" panose="02020603050405020304" pitchFamily="18" charset="0"/>
                <a:cs typeface="Times New Roman" panose="02020603050405020304" pitchFamily="18" charset="0"/>
              </a:rPr>
              <a:t>排序</a:t>
            </a:r>
            <a:r>
              <a:rPr lang="zh-CN" altLang="en-US" sz="2200" smtClean="0">
                <a:solidFill>
                  <a:srgbClr val="000000"/>
                </a:solidFill>
                <a:latin typeface="Times New Roman" panose="02020603050405020304" pitchFamily="18" charset="0"/>
                <a:cs typeface="Times New Roman" panose="02020603050405020304" pitchFamily="18" charset="0"/>
              </a:rPr>
              <a:t>题</a:t>
            </a:r>
            <a:r>
              <a:rPr lang="zh-CN" altLang="zh-CN" sz="2200" smtClean="0">
                <a:solidFill>
                  <a:srgbClr val="000000"/>
                </a:solidFill>
                <a:latin typeface="Times New Roman" panose="02020603050405020304" pitchFamily="18" charset="0"/>
                <a:cs typeface="Times New Roman" panose="02020603050405020304" pitchFamily="18" charset="0"/>
              </a:rPr>
              <a:t>指</a:t>
            </a:r>
            <a:r>
              <a:rPr lang="zh-CN" altLang="zh-CN" sz="2200">
                <a:solidFill>
                  <a:srgbClr val="000000"/>
                </a:solidFill>
                <a:latin typeface="Times New Roman" panose="02020603050405020304" pitchFamily="18" charset="0"/>
                <a:cs typeface="Times New Roman" panose="02020603050405020304" pitchFamily="18" charset="0"/>
              </a:rPr>
              <a:t>的是语句排序型试题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就是要求考生根据语句隐含的信息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将几个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一般是</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个或</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打乱顺序的语句重新排序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从而使文段表达流畅、完整通顺的试题。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广东学业水平测试的排序类连贯题主要是语境类试题。语境类试题在题干语句中设置了语言环境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在排序的基础上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又增加了与整个语境协调的考查。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认真阅读语句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明确体裁和中心。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解答语句排序型试题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首先要认真阅读每一个语句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把握语句特点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明确体裁。其次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明确材料的中心。思考语句是围绕什么中心展开的。抓住了中心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就抓住了要害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然后我们可以根据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来确定首句或尾句。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158727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明确材料结构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理清答题思路。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不同体裁的文章思路也会有所不同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记叙文的句序常常以时间空间或事情的发展过程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起因、经过和结果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议论文的句序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常常把观点放在前面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把材料句放在中间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把总结句放在后面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结构形式为提出问题、分析问题、解决问题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说明文同议论文一样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往往把事理句放在前面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把材料句放在后面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因为材料是用来说明事理的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材料的内部又遵循一定的顺序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时间、空间、逻辑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。理清思路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有利于从整体上大体理顺句序。一段写景的顺序由观察的角度决定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是俯视、仰视还是平视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是从远到近还是从上到下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是移步换景还是定点观察。写景的句子常用比喻、拟人等修辞手法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采用整散结合的句式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讲究押韵、平仄、对称等。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74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a:p>
        </p:txBody>
      </p:sp>
      <p:sp>
        <p:nvSpPr>
          <p:cNvPr id="4" name="矩形 3"/>
          <p:cNvSpPr>
            <a:spLocks noChangeAspect="1"/>
          </p:cNvSpPr>
          <p:nvPr/>
        </p:nvSpPr>
        <p:spPr>
          <a:xfrm>
            <a:off x="508000" y="1107724"/>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抓住语言标志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把握句子间的逻辑关系。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从局部看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句与句之间往往呈现出并列、承接、解说、对比、递进、转折、因果、总分等逻辑关系。而这些关系往往体现在一些语言标志上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如关联词语的呼应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或并列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或因果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暗示性词语的使用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表示并列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与此相反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反过来说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表示相反、相对关系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中间不可插入别的词语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表示主次轻重的顺序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不可倒置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表示时间先后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综上所述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表示要提出结论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诸如此类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表示综合等。有指代意义的词语往往紧跟在所指代的内容后面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句子之间的过渡、对应关系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内容上、形式上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也往往体现语言顺序的一致性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陈述对象前后一致。抓住这些语言标志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可以把握句与句之间的逻辑关系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有利于尽可能多地确定出必然相连接的句子。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24574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连读语感检验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确定正确答案。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有的题干语句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句间关系比较隐晦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甚至多有分岔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可以多解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在排定语序时仍要经意而为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不可草率。因此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通过前面三步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已将几个语句初步排成了片段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这时要将它们连起来读一读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看语意是否连贯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有没有不对劲的地方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即予调整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直到感觉流畅为止。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【方法总结】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前后勾连法。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排序题给出的语句无论从内容上还是形式上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都会具有一定的关联性。这种关联性主要体现在语句在篇章结构中的作用上。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嵌入式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勾前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它的作用就承前启后。只有这样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才能使句子的衔接紧密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脉络贯通。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52124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把下列带序号的句子组合成语意连贯的一段话并填入横线处。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奥林匹亚的废墟之美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究竟属于哪种美呢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因而残垣断壁失去部分的构图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也就容易让人通过想象获得。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也许废墟和残垣断壁本身就是美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这种美与其整体建筑结构左右对称有关。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不论是帕台农神庙还是厄瑞克特翁庙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我们推想它失去的部分时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不是依据实感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而是依据这种想象。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我们的感动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就是看到残缺美的感动。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这想象的喜悦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不是所谓空想的诗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而是悟性的陶醉。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47270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7</a:t>
            </a:fld>
            <a:r>
              <a:rPr lang="en-US" altLang="zh-CN" smtClean="0"/>
              <a:t>-</a:t>
            </a:r>
            <a:endParaRPr lang="zh-CN" altLang="en-US"/>
          </a:p>
        </p:txBody>
      </p:sp>
      <p:sp>
        <p:nvSpPr>
          <p:cNvPr id="2" name="矩形 1"/>
          <p:cNvSpPr>
            <a:spLocks noChangeAspect="1"/>
          </p:cNvSpPr>
          <p:nvPr/>
        </p:nvSpPr>
        <p:spPr>
          <a:xfrm>
            <a:off x="508000" y="1073518"/>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把下列句子组成语意连贯的语段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排序最恰当的一项是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但童话和寓言的总根子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还是在古代神话。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因而原始社会前期的这类神话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流传演变到了后世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就成了童话或寓言。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最早的一批神话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是一批动物、植物故事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尤其描述禽言兽语的动物故事是神话的核心。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先秦诸子中有些寓言是以讲述动物故事为主的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说不定便是古代神话的转化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狐假虎威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鹬蚌相争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早期原始先民用神话思维的眼光看世界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就其活泼生动的表现形式看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略近于童话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就其内容含意来看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又略近于寓言。</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③①④⑤②</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③④⑤②①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④③①⑤②</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④⑤②③①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185345" y="149517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28186433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a:p>
        </p:txBody>
      </p:sp>
      <p:sp>
        <p:nvSpPr>
          <p:cNvPr id="3" name="矩形 2"/>
          <p:cNvSpPr>
            <a:spLocks noChangeAspect="1"/>
          </p:cNvSpPr>
          <p:nvPr/>
        </p:nvSpPr>
        <p:spPr>
          <a:xfrm>
            <a:off x="508000" y="2513599"/>
            <a:ext cx="8128000" cy="2123658"/>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zh-CN" altLang="zh-CN" sz="2200">
                <a:solidFill>
                  <a:srgbClr val="000000"/>
                </a:solidFill>
                <a:latin typeface="NEU-BZ-S92"/>
                <a:cs typeface="宋体" panose="02010600030101010101" pitchFamily="2" charset="-122"/>
              </a:rPr>
              <a:t>②③⑤④①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该题的第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句特别需要关注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因为它的开头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这想象的喜悦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勾前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紧承</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句末尾的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而是依据这种想象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悟性的陶醉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连接着</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句的开头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③⑤④</a:t>
            </a:r>
            <a:r>
              <a:rPr lang="zh-CN" altLang="zh-CN" sz="2200">
                <a:solidFill>
                  <a:srgbClr val="000000"/>
                </a:solidFill>
                <a:latin typeface="Times New Roman" panose="02020603050405020304" pitchFamily="18" charset="0"/>
                <a:cs typeface="Times New Roman" panose="02020603050405020304" pitchFamily="18" charset="0"/>
              </a:rPr>
              <a:t>就形成了一个近似顶真修辞格的勾前连后的句</a:t>
            </a:r>
            <a:r>
              <a:rPr lang="zh-CN" altLang="zh-CN" sz="2200" smtClean="0">
                <a:solidFill>
                  <a:srgbClr val="000000"/>
                </a:solidFill>
                <a:latin typeface="Times New Roman" panose="02020603050405020304" pitchFamily="18" charset="0"/>
                <a:cs typeface="Times New Roman" panose="02020603050405020304" pitchFamily="18" charset="0"/>
              </a:rPr>
              <a:t>群</a:t>
            </a:r>
            <a:r>
              <a:rPr lang="zh-CN" altLang="en-US"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079088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层次分解法。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将语句排序后所得到的答案是一个片段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这个片段所表达的内容就可能存在着不同的层次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多个句子的排序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为确保其快捷性和精确性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必须首先从大的方面把握其内部层次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粗排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然后再在同一层次内调整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。如果标点符号已经明确表明了层次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则更要牢牢抓住。最后把这几个层次的语句组合成正确答案。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同理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在给句子排顺序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感到比较困难时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我们还可以先将意思上有紧密联系的句子组合成句子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化零为整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然后按照这段话的思路和层次把句子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进行组接整合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从而完成排序。这实质上是层次分解法的具体运用。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66693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a:p>
        </p:txBody>
      </p:sp>
      <p:sp>
        <p:nvSpPr>
          <p:cNvPr id="3" name="矩形 2"/>
          <p:cNvSpPr>
            <a:spLocks noChangeAspect="1"/>
          </p:cNvSpPr>
          <p:nvPr/>
        </p:nvSpPr>
        <p:spPr>
          <a:xfrm>
            <a:off x="508000" y="1160778"/>
            <a:ext cx="8128000" cy="537377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把下列句子组成语意连贯的一段文字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排序最恰当的一项是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《禹贡》主要以山脉、河流和海洋为自然分界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把所描述的地区分为九州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不受当时诸侯割据形势的局限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把广大地区作为一个整体来研究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分别阐述九州的山川、湖泽、土壤、物产等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是自然区划思想的萌芽。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主要论述疆域、政区建制沿革的著作不断涌现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除正史有地理志外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各省、府、州、县也多编有地方志。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《山经》以山为纲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综述远及黄河和长江流域之外的广大地区的自然条件。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班固所著《汉书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地理志》是中国第一部疆域地理著作。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中国最早的区域地理著作是战国前后出现的《山经》和《禹贡》。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583933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⑤③①④②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⑤③①②④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④②③⑤①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④②③①⑤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供排序的句子分为三个层次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句为第一层次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中国最早的区域地理著作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《山经》和《禹贡》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③①</a:t>
            </a:r>
            <a:r>
              <a:rPr lang="zh-CN" altLang="zh-CN" sz="2200">
                <a:solidFill>
                  <a:srgbClr val="000000"/>
                </a:solidFill>
                <a:latin typeface="Times New Roman" panose="02020603050405020304" pitchFamily="18" charset="0"/>
                <a:cs typeface="Times New Roman" panose="02020603050405020304" pitchFamily="18" charset="0"/>
              </a:rPr>
              <a:t>句为第二层次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《禹贡》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②④</a:t>
            </a:r>
            <a:r>
              <a:rPr lang="zh-CN" altLang="zh-CN" sz="2200">
                <a:solidFill>
                  <a:srgbClr val="000000"/>
                </a:solidFill>
                <a:latin typeface="Times New Roman" panose="02020603050405020304" pitchFamily="18" charset="0"/>
                <a:cs typeface="Times New Roman" panose="02020603050405020304" pitchFamily="18" charset="0"/>
              </a:rPr>
              <a:t>句为第三层次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中国区域地理著作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此后的发展情况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句则是对</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句的例证。这样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五句话就形成了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三个鲜明的层次。据此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五句话应排列为</a:t>
            </a:r>
            <a:r>
              <a:rPr lang="zh-CN" altLang="zh-CN" sz="2200">
                <a:solidFill>
                  <a:srgbClr val="000000"/>
                </a:solidFill>
                <a:latin typeface="NEU-BZ-S92"/>
                <a:cs typeface="宋体" panose="02010600030101010101" pitchFamily="2" charset="-122"/>
              </a:rPr>
              <a:t>⑤③①②④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559141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a:p>
        </p:txBody>
      </p:sp>
      <p:sp>
        <p:nvSpPr>
          <p:cNvPr id="3" name="矩形 2"/>
          <p:cNvSpPr>
            <a:spLocks noChangeAspect="1"/>
          </p:cNvSpPr>
          <p:nvPr/>
        </p:nvSpPr>
        <p:spPr>
          <a:xfrm>
            <a:off x="508000" y="978740"/>
            <a:ext cx="8128000" cy="5780044"/>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行文脉络分析法。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就是分析行文的逻辑关系。只要行文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就会体现出一定的逻辑关系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无论叙事、状物还是说理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在行文时都要遵循生活的逻辑、自然的逻辑和思维的逻辑。如果在表述的过程中违背了这些事理的逻辑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就必然会影响到语句的连贯性。因此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通过对行文脉络的分析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就可以确定语句的排列顺序。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依次填入下面横线处的语句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它要求一个人应有高尚的道德追求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勇于承担对他人、对社会的道德义务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是做人的尊严、价值和品质的总和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正确处理个人与他人、个人与社会的关系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是指人与动物相区别的内在规定性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做到自尊、自爱、自强、</a:t>
            </a:r>
            <a:r>
              <a:rPr lang="zh-CN" altLang="zh-CN" sz="2200" smtClean="0">
                <a:solidFill>
                  <a:srgbClr val="000000"/>
                </a:solidFill>
                <a:latin typeface="Times New Roman" panose="02020603050405020304" pitchFamily="18" charset="0"/>
                <a:cs typeface="Times New Roman" panose="02020603050405020304" pitchFamily="18" charset="0"/>
              </a:rPr>
              <a:t>自律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791460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③⑥①④⑤②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③⑤①②⑥④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⑤②①⑥④③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⑤③①②④⑥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因为一个人有了</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高尚的道德追求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才能够做到</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勇于承担对他人、对社会的道德义务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正因为能够勇于承担</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对他人、对社会的道德义务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才能够做到</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正确处理个人与他人、个人与社会的关系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正因为能够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有高尚的道德追求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勇于承担对他人、对社会的道德义务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正确处理个人与他人、个人与社会的关系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才能够做到</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自尊、自爱、自强、自律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该题第二个句号前的四道横线上应依次填上</a:t>
            </a:r>
            <a:r>
              <a:rPr lang="zh-CN" altLang="zh-CN" sz="2200">
                <a:solidFill>
                  <a:srgbClr val="000000"/>
                </a:solidFill>
                <a:latin typeface="NEU-BZ-S92"/>
                <a:cs typeface="宋体" panose="02010600030101010101" pitchFamily="2" charset="-122"/>
              </a:rPr>
              <a:t>①②④⑥</a:t>
            </a:r>
            <a:r>
              <a:rPr lang="zh-CN" altLang="zh-CN" sz="2200">
                <a:solidFill>
                  <a:srgbClr val="000000"/>
                </a:solidFill>
                <a:latin typeface="Times New Roman" panose="02020603050405020304" pitchFamily="18" charset="0"/>
                <a:cs typeface="Times New Roman" panose="02020603050405020304" pitchFamily="18" charset="0"/>
              </a:rPr>
              <a:t>。而</a:t>
            </a:r>
            <a:r>
              <a:rPr lang="zh-CN" altLang="zh-CN" sz="2200">
                <a:solidFill>
                  <a:srgbClr val="000000"/>
                </a:solidFill>
                <a:latin typeface="NEU-BZ-S92"/>
                <a:cs typeface="宋体" panose="02010600030101010101" pitchFamily="2" charset="-122"/>
              </a:rPr>
              <a:t>⑤③</a:t>
            </a:r>
            <a:r>
              <a:rPr lang="zh-CN" altLang="zh-CN" sz="2200">
                <a:solidFill>
                  <a:srgbClr val="000000"/>
                </a:solidFill>
                <a:latin typeface="Times New Roman" panose="02020603050405020304" pitchFamily="18" charset="0"/>
                <a:cs typeface="Times New Roman" panose="02020603050405020304" pitchFamily="18" charset="0"/>
              </a:rPr>
              <a:t>则是对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的界定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界定范畴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界定内涵。为此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该题第一个句号前的两道横线上应依次填上</a:t>
            </a:r>
            <a:r>
              <a:rPr lang="zh-CN" altLang="zh-CN" sz="2200">
                <a:solidFill>
                  <a:srgbClr val="000000"/>
                </a:solidFill>
                <a:latin typeface="NEU-BZ-S92"/>
                <a:cs typeface="宋体" panose="02010600030101010101" pitchFamily="2" charset="-122"/>
              </a:rPr>
              <a:t>⑤③</a:t>
            </a:r>
            <a:r>
              <a:rPr lang="zh-CN" altLang="zh-CN" sz="2200">
                <a:solidFill>
                  <a:srgbClr val="000000"/>
                </a:solidFill>
                <a:latin typeface="Times New Roman" panose="02020603050405020304" pitchFamily="18" charset="0"/>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148132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a:p>
        </p:txBody>
      </p:sp>
      <p:sp>
        <p:nvSpPr>
          <p:cNvPr id="5" name="矩形 4"/>
          <p:cNvSpPr>
            <a:spLocks noChangeAspect="1"/>
          </p:cNvSpPr>
          <p:nvPr/>
        </p:nvSpPr>
        <p:spPr>
          <a:xfrm>
            <a:off x="508000" y="1708603"/>
            <a:ext cx="8128000" cy="3748719"/>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关联词语提示法。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关联词语在我们做语言理解与表达的题目的时候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有很大的帮助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能帮助我们更快地找到重点句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主旨句。同样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关联词语所代表的语义关系在语段中是逻辑关联的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在句子拆分以后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我们可以通过关联词语来找到它的上下句。所以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做语言理解与表达的题目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常用关联词必须熟记熟背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张口就来。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关联词语在语句中有强化语意关系的作用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等连词引起的句子常常处在后续位置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这就为我们排定句子的前后顺序提供了一条线索。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3738546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a:p>
        </p:txBody>
      </p:sp>
      <p:sp>
        <p:nvSpPr>
          <p:cNvPr id="4" name="矩形 3"/>
          <p:cNvSpPr>
            <a:spLocks noChangeAspect="1"/>
          </p:cNvSpPr>
          <p:nvPr/>
        </p:nvSpPr>
        <p:spPr>
          <a:xfrm>
            <a:off x="508000" y="1132062"/>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铁路客车动车组先进的计算机网络控制技术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。列车防火系统也很先进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重要设施都附有防火装置。</a:t>
            </a:r>
            <a:r>
              <a:rPr lang="en-US" altLang="zh-CN" sz="220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并与地面通讯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实现地面对列车的监控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能实现对动车组各个系统的控制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一旦出现异常情况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动车组即可自动减速或停车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同时对系统进行监视和故障诊断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无需人为干预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②①⑤④③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②④①③⑤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⑤③④②①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⑤④①③②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82497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a:p>
        </p:txBody>
      </p:sp>
      <p:sp>
        <p:nvSpPr>
          <p:cNvPr id="3" name="矩形 2"/>
          <p:cNvSpPr>
            <a:spLocks noChangeAspect="1"/>
          </p:cNvSpPr>
          <p:nvPr/>
        </p:nvSpPr>
        <p:spPr>
          <a:xfrm>
            <a:off x="508000" y="2513599"/>
            <a:ext cx="8128000" cy="2123658"/>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该题</a:t>
            </a:r>
            <a:r>
              <a:rPr lang="zh-CN" altLang="zh-CN" sz="2200">
                <a:solidFill>
                  <a:srgbClr val="000000"/>
                </a:solidFill>
                <a:latin typeface="NEU-BZ-S92"/>
                <a:cs typeface="宋体" panose="02010600030101010101" pitchFamily="2" charset="-122"/>
              </a:rPr>
              <a:t>①②④</a:t>
            </a:r>
            <a:r>
              <a:rPr lang="zh-CN" altLang="zh-CN" sz="2200">
                <a:solidFill>
                  <a:srgbClr val="000000"/>
                </a:solidFill>
                <a:latin typeface="Times New Roman" panose="02020603050405020304" pitchFamily="18" charset="0"/>
                <a:cs typeface="Times New Roman" panose="02020603050405020304" pitchFamily="18" charset="0"/>
              </a:rPr>
              <a:t>句讲的是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动车组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的优越性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而依据</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句开头的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句开头的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这个句群的内部排序应为</a:t>
            </a:r>
            <a:r>
              <a:rPr lang="zh-CN" altLang="zh-CN" sz="2200">
                <a:solidFill>
                  <a:srgbClr val="000000"/>
                </a:solidFill>
                <a:latin typeface="NEU-BZ-S92"/>
                <a:cs typeface="宋体" panose="02010600030101010101" pitchFamily="2" charset="-122"/>
              </a:rPr>
              <a:t>②④①</a:t>
            </a:r>
            <a:r>
              <a:rPr lang="zh-CN" altLang="zh-CN" sz="2200">
                <a:solidFill>
                  <a:srgbClr val="000000"/>
                </a:solidFill>
                <a:latin typeface="Times New Roman" panose="02020603050405020304" pitchFamily="18" charset="0"/>
                <a:cs typeface="Times New Roman" panose="02020603050405020304" pitchFamily="18" charset="0"/>
              </a:rPr>
              <a:t>。而</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句开头的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表明这是一种突发情况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无需人为干预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照应的正是</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自动减速或停车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横线上的五句话应排列为</a:t>
            </a:r>
            <a:r>
              <a:rPr lang="zh-CN" altLang="zh-CN" sz="2200">
                <a:solidFill>
                  <a:srgbClr val="000000"/>
                </a:solidFill>
                <a:latin typeface="NEU-BZ-S92"/>
                <a:cs typeface="宋体" panose="02010600030101010101" pitchFamily="2" charset="-122"/>
              </a:rPr>
              <a:t>②④①③⑤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故选</a:t>
            </a:r>
            <a:r>
              <a:rPr lang="en-US" altLang="zh-CN" sz="2200" smtClean="0">
                <a:solidFill>
                  <a:srgbClr val="000000"/>
                </a:solidFill>
                <a:latin typeface="Times New Roman" panose="02020603050405020304" pitchFamily="18" charset="0"/>
                <a:cs typeface="Times New Roman" panose="02020603050405020304" pitchFamily="18" charset="0"/>
              </a:rPr>
              <a:t>B</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081881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a:p>
        </p:txBody>
      </p:sp>
      <p:sp>
        <p:nvSpPr>
          <p:cNvPr id="3" name="矩形 2"/>
          <p:cNvSpPr>
            <a:spLocks noChangeAspect="1"/>
          </p:cNvSpPr>
          <p:nvPr/>
        </p:nvSpPr>
        <p:spPr>
          <a:xfrm>
            <a:off x="508000" y="1681641"/>
            <a:ext cx="8128000" cy="374871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名词代词确认法。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在片段阅读中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代词指代题是一种命题形式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我们在做语句排序型试题的时候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也可以充分运用这些代词来帮助我们加快确定语句的顺序。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为了保持句子在表意上的简洁性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往往在后续句子中使用代词来指代前文已经陈述、说明的内容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这就为我们排定句子的前后顺序提供了一个路标。同样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如果句子中出现有表示动作主体的名词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同时还有代词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那么我们可以判定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肯定名词在前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指代这个名词意义的代词在名词句子之后了。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921544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8</a:t>
            </a:fld>
            <a:r>
              <a:rPr lang="en-US" altLang="zh-CN" smtClean="0"/>
              <a:t>-</a:t>
            </a:r>
            <a:endParaRPr lang="zh-CN" altLang="en-US"/>
          </a:p>
        </p:txBody>
      </p:sp>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解答此题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需要联系各句先后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判断首尾连接的句子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然后运用排除法解题。</a:t>
            </a:r>
            <a:endParaRPr lang="zh-CN" altLang="en-US" sz="2200"/>
          </a:p>
        </p:txBody>
      </p:sp>
    </p:spTree>
    <p:extLst>
      <p:ext uri="{BB962C8B-B14F-4D97-AF65-F5344CB8AC3E}">
        <p14:creationId xmlns:p14="http://schemas.microsoft.com/office/powerpoint/2010/main" val="124453327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　排列下面句子的顺序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使之成为语意连贯的一段</a:t>
            </a:r>
            <a:r>
              <a:rPr lang="zh-CN" altLang="zh-CN" sz="2200" smtClean="0">
                <a:solidFill>
                  <a:srgbClr val="000000"/>
                </a:solidFill>
                <a:latin typeface="Times New Roman" panose="02020603050405020304" pitchFamily="18" charset="0"/>
                <a:cs typeface="Times New Roman" panose="02020603050405020304" pitchFamily="18" charset="0"/>
              </a:rPr>
              <a:t>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最</a:t>
            </a:r>
            <a:r>
              <a:rPr lang="zh-CN" altLang="zh-CN" sz="2200">
                <a:solidFill>
                  <a:srgbClr val="000000"/>
                </a:solidFill>
                <a:latin typeface="Times New Roman" panose="02020603050405020304" pitchFamily="18" charset="0"/>
                <a:cs typeface="Times New Roman" panose="02020603050405020304" pitchFamily="18" charset="0"/>
              </a:rPr>
              <a:t>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他穿着很旧的布马褂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破皮鞋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显得很寒酸。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现在是躲在乡下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教着几个学生糊口。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回到故乡之后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又受着轻蔑、排斥、窘迫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几乎无地自容。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但因为有时觉得很气闷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所以也乘了航船进城了。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谈起自己的经历来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他说他后来没有学费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不能再留学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便回来了。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③⑤①②④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①②⑤④③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⑤②①④③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①⑤③②④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902996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文中只有</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句出现了代词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而其他几个句子都省略了主语。因此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这两个句子肯定是比较靠前的。比较一下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句是引入一个人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介绍他的外貌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接下来才可能出现他谈自己的经历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句应该是放在段落首句的。这样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就能很快找出首句来。那么我们就可以排除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项。接下来只要对比一下二者的不同之处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把不同的地方分别连起来读一读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就能从中选出正确选项了。很明显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句后面接</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句比接</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句要符合逻辑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42982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分组对比法。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我们从语言的本身找到这样一些标志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能帮助我们先把某些句子的顺序给确定下来。但在解答语句排序型试题的具体过程中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有时还需要综合运用多种排序手段和方法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这就需要将上述方法灵活运用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机智操作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以提升排序的精确性和快捷性。同时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由于题目是单选题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我们没有必要完全靠自己的知识一个一个排序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而是可以通过已定的顺序来对照一下选项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排除一些无关选项。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855055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　将以下句子重新排列组合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任何心理活动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任何创作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也许都具有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一次性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揣度别人是很困难的。子非鱼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安知鱼之乐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作者的回顾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事后的创作谈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能在多大程度上与实际创作情状复合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是值得怀疑的。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甚至揣度自己也未见得容易多少。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人不能把脚两次伸进同一条河里。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比方说这篇小说写过这么久了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尽管我现在能尽力回忆当时写作的心境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但时过境迁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当时的心境是绝对不可能再完整准确地重现了。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③⑥⑤②④①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⑤①⑥③②④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①⑥③⑤②④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②④⑥③⑤①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041765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本题关键在于明了各句的性质。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句是作者的结论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其他句子是得出结论的依据。这一结论是对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创作活动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循着这一顺序和思路看其他句子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②④</a:t>
            </a:r>
            <a:r>
              <a:rPr lang="zh-CN" altLang="zh-CN" sz="2200">
                <a:solidFill>
                  <a:srgbClr val="000000"/>
                </a:solidFill>
                <a:latin typeface="Times New Roman" panose="02020603050405020304" pitchFamily="18" charset="0"/>
                <a:cs typeface="Times New Roman" panose="02020603050405020304" pitchFamily="18" charset="0"/>
              </a:rPr>
              <a:t>说的是心理活动、</a:t>
            </a:r>
            <a:r>
              <a:rPr lang="zh-CN" altLang="zh-CN" sz="2200">
                <a:solidFill>
                  <a:srgbClr val="000000"/>
                </a:solidFill>
                <a:latin typeface="NEU-BZ-S92"/>
                <a:cs typeface="宋体" panose="02010600030101010101" pitchFamily="2" charset="-122"/>
              </a:rPr>
              <a:t>③⑥</a:t>
            </a:r>
            <a:r>
              <a:rPr lang="zh-CN" altLang="zh-CN" sz="2200">
                <a:solidFill>
                  <a:srgbClr val="000000"/>
                </a:solidFill>
                <a:latin typeface="Times New Roman" panose="02020603050405020304" pitchFamily="18" charset="0"/>
                <a:cs typeface="Times New Roman" panose="02020603050405020304" pitchFamily="18" charset="0"/>
              </a:rPr>
              <a:t>说的是创作活动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则可知材料的顺序是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先谈心理活动</a:t>
            </a:r>
            <a:r>
              <a:rPr lang="zh-CN" altLang="zh-CN" sz="2200">
                <a:solidFill>
                  <a:srgbClr val="000000"/>
                </a:solidFill>
                <a:latin typeface="NEU-BZ-S92"/>
                <a:cs typeface="宋体" panose="02010600030101010101" pitchFamily="2" charset="-122"/>
              </a:rPr>
              <a:t>②④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后谈创作活动</a:t>
            </a:r>
            <a:r>
              <a:rPr lang="zh-CN" altLang="zh-CN" sz="2200">
                <a:solidFill>
                  <a:srgbClr val="000000"/>
                </a:solidFill>
                <a:latin typeface="NEU-BZ-S92"/>
                <a:cs typeface="宋体" panose="02010600030101010101" pitchFamily="2" charset="-122"/>
              </a:rPr>
              <a:t>⑥③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再用众所周知的哲理</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作佐证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最后得出自己的结论</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因此正确答案选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243004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对下列句子运用的修辞手法判断正确的一项是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你们这些土偶木梗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你们高坐在神位上有什么德能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人生自古谁无死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留取丹心照汗青。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经过风暴、雷击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有一棵大树已横倒在地下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像一条巨龙似的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但是枝叶茂盛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生命力强。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看吧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狂风紧紧抱起一层层巨浪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恶狠狠地把它们甩到悬崖上。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反问　</a:t>
            </a:r>
            <a:r>
              <a:rPr lang="zh-CN" altLang="en-US" sz="2200" smtClean="0">
                <a:solidFill>
                  <a:srgbClr val="000000"/>
                </a:solidFill>
                <a:latin typeface="Times New Roman" panose="02020603050405020304" pitchFamily="18" charset="0"/>
                <a:cs typeface="Times New Roman" panose="02020603050405020304" pitchFamily="18" charset="0"/>
              </a:rPr>
              <a:t>设</a:t>
            </a:r>
            <a:r>
              <a:rPr lang="zh-CN" altLang="zh-CN" sz="2200" smtClean="0">
                <a:solidFill>
                  <a:srgbClr val="000000"/>
                </a:solidFill>
                <a:latin typeface="Times New Roman" panose="02020603050405020304" pitchFamily="18" charset="0"/>
                <a:cs typeface="Times New Roman" panose="02020603050405020304" pitchFamily="18" charset="0"/>
              </a:rPr>
              <a:t>问</a:t>
            </a:r>
            <a:r>
              <a:rPr lang="zh-CN" altLang="zh-CN" sz="2200">
                <a:solidFill>
                  <a:srgbClr val="000000"/>
                </a:solidFill>
                <a:latin typeface="Times New Roman" panose="02020603050405020304" pitchFamily="18" charset="0"/>
                <a:cs typeface="Times New Roman" panose="02020603050405020304" pitchFamily="18" charset="0"/>
              </a:rPr>
              <a:t>　拟人　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设问　借代　比喻　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反问　比喻　拟人　比喻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反问　借代　比喻　拟人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660232" y="1509337"/>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句子是无疑而问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是反问的修辞。</a:t>
            </a:r>
            <a:r>
              <a:rPr lang="en-US" altLang="zh-CN" sz="2200">
                <a:solidFill>
                  <a:srgbClr val="FF0000"/>
                </a:solidFill>
                <a:latin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诗句中的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汗青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是古代在竹简上书写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先以火烤竹去湿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再刮去竹青部分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以便于书写和防蛀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称为汗青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因此后世把著作完成叫作汗青。借指史册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是借代的修辞。</a:t>
            </a:r>
            <a:r>
              <a:rPr lang="en-US" altLang="zh-CN" sz="2200">
                <a:solidFill>
                  <a:srgbClr val="FF0000"/>
                </a:solidFill>
                <a:latin typeface="Times New Roman" panose="02020603050405020304" pitchFamily="18" charset="0"/>
              </a:rPr>
              <a:t>(3)</a:t>
            </a:r>
            <a:r>
              <a:rPr lang="zh-CN" altLang="zh-CN" sz="2200">
                <a:solidFill>
                  <a:srgbClr val="FF0000"/>
                </a:solidFill>
                <a:latin typeface="Times New Roman" panose="02020603050405020304" pitchFamily="18" charset="0"/>
                <a:cs typeface="Times New Roman" panose="02020603050405020304" pitchFamily="18" charset="0"/>
              </a:rPr>
              <a:t>句子中把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有一棵大树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一条巨龙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生动形象地写出了大树的顽强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是比喻的修辞。</a:t>
            </a:r>
            <a:r>
              <a:rPr lang="en-US" altLang="zh-CN" sz="2200">
                <a:solidFill>
                  <a:srgbClr val="FF0000"/>
                </a:solidFill>
                <a:latin typeface="Times New Roman" panose="02020603050405020304" pitchFamily="18" charset="0"/>
              </a:rPr>
              <a:t>(4)</a:t>
            </a:r>
            <a:r>
              <a:rPr lang="zh-CN" altLang="zh-CN" sz="2200">
                <a:solidFill>
                  <a:srgbClr val="FF0000"/>
                </a:solidFill>
                <a:latin typeface="Times New Roman" panose="02020603050405020304" pitchFamily="18" charset="0"/>
                <a:cs typeface="Times New Roman" panose="02020603050405020304" pitchFamily="18" charset="0"/>
              </a:rPr>
              <a:t>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抱起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甩到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拟人化的词语可以看出是拟人的修辞手法。</a:t>
            </a:r>
            <a:endParaRPr lang="zh-CN" altLang="en-US" sz="2200"/>
          </a:p>
        </p:txBody>
      </p:sp>
    </p:spTree>
    <p:extLst>
      <p:ext uri="{BB962C8B-B14F-4D97-AF65-F5344CB8AC3E}">
        <p14:creationId xmlns:p14="http://schemas.microsoft.com/office/powerpoint/2010/main" val="72838093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a:p>
        </p:txBody>
      </p:sp>
      <p:sp>
        <p:nvSpPr>
          <p:cNvPr id="3" name="矩形 2"/>
          <p:cNvSpPr>
            <a:spLocks noChangeAspect="1"/>
          </p:cNvSpPr>
          <p:nvPr/>
        </p:nvSpPr>
        <p:spPr>
          <a:xfrm>
            <a:off x="508000" y="991119"/>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选出对下列句子运用的修辞手法判断正确的一项</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秋冬之际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树上的叶子落光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抬头就能看到高树顶上的许多鸟窝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宛如一个个黑色蘑菇。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丝瓜似乎心中有数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无言静观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它怡然泰然悠然坦然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仿佛含笑面对秋阳。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新荷初露田田叶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垂柳始曳丝丝烟。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我仿佛能看到富士山的雪峰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听到恒河里的涛声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闻到牛津的</a:t>
            </a:r>
            <a:r>
              <a:rPr lang="zh-CN" altLang="zh-CN" sz="2200" smtClean="0">
                <a:solidFill>
                  <a:srgbClr val="000000"/>
                </a:solidFill>
                <a:latin typeface="Times New Roman" panose="02020603050405020304" pitchFamily="18" charset="0"/>
                <a:cs typeface="Times New Roman" panose="02020603050405020304" pitchFamily="18" charset="0"/>
              </a:rPr>
              <a:t>花香。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比喻　拟人　对偶　</a:t>
            </a:r>
            <a:r>
              <a:rPr lang="zh-CN" altLang="zh-CN" sz="2200" smtClean="0">
                <a:solidFill>
                  <a:srgbClr val="000000"/>
                </a:solidFill>
                <a:latin typeface="Times New Roman" panose="02020603050405020304" pitchFamily="18" charset="0"/>
                <a:cs typeface="Times New Roman" panose="02020603050405020304" pitchFamily="18" charset="0"/>
              </a:rPr>
              <a:t>排比</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　排比　对偶　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排比　对偶　比喻　</a:t>
            </a:r>
            <a:r>
              <a:rPr lang="zh-CN" altLang="zh-CN" sz="2200" smtClean="0">
                <a:solidFill>
                  <a:srgbClr val="000000"/>
                </a:solidFill>
                <a:latin typeface="Times New Roman" panose="02020603050405020304" pitchFamily="18" charset="0"/>
                <a:cs typeface="Times New Roman" panose="02020603050405020304" pitchFamily="18" charset="0"/>
              </a:rPr>
              <a:t>拟人</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拟人　排比　比喻　对偶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897038" y="99111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5043620"/>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比喻。把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鸟窝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黑色蘑菇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拟人。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心中有数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无言静观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怡然泰然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悠然坦然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含笑面对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这些词语把丝瓜人格化了。</a:t>
            </a:r>
            <a:r>
              <a:rPr lang="en-US" altLang="zh-CN" sz="2200">
                <a:solidFill>
                  <a:srgbClr val="FF0000"/>
                </a:solidFill>
                <a:latin typeface="Times New Roman" panose="02020603050405020304" pitchFamily="18" charset="0"/>
              </a:rPr>
              <a:t>(3)</a:t>
            </a:r>
            <a:r>
              <a:rPr lang="zh-CN" altLang="zh-CN" sz="2200">
                <a:solidFill>
                  <a:srgbClr val="FF0000"/>
                </a:solidFill>
                <a:latin typeface="Times New Roman" panose="02020603050405020304" pitchFamily="18" charset="0"/>
                <a:cs typeface="Times New Roman" panose="02020603050405020304" pitchFamily="18" charset="0"/>
              </a:rPr>
              <a:t>对偶。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新荷初露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垂柳始曳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田田叶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丝丝烟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(4)</a:t>
            </a:r>
            <a:r>
              <a:rPr lang="zh-CN" altLang="zh-CN" sz="2200">
                <a:solidFill>
                  <a:srgbClr val="FF0000"/>
                </a:solidFill>
                <a:latin typeface="Times New Roman" panose="02020603050405020304" pitchFamily="18" charset="0"/>
                <a:cs typeface="Times New Roman" panose="02020603050405020304" pitchFamily="18" charset="0"/>
              </a:rPr>
              <a:t>排比。看句式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看到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听到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闻到</a:t>
            </a:r>
            <a:r>
              <a:rPr lang="en-US" altLang="zh-CN" sz="2200">
                <a:solidFill>
                  <a:srgbClr val="FF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val="35475104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a:p>
        </p:txBody>
      </p:sp>
      <p:sp>
        <p:nvSpPr>
          <p:cNvPr id="3" name="矩形 2"/>
          <p:cNvSpPr>
            <a:spLocks noChangeAspect="1"/>
          </p:cNvSpPr>
          <p:nvPr/>
        </p:nvSpPr>
        <p:spPr>
          <a:xfrm>
            <a:off x="508000" y="1155188"/>
            <a:ext cx="8128000" cy="293618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下面的句子用了哪些修辞手法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正确的一组</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这巴掌大的地方住不了人。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雨像牛毛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像花针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像细雨。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难道你没有一点同情心吗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较弱的花儿在暴雨中瑟瑟发抖。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比喻　拟人　反问　</a:t>
            </a:r>
            <a:r>
              <a:rPr lang="zh-CN" altLang="zh-CN" sz="2200" smtClean="0">
                <a:solidFill>
                  <a:srgbClr val="000000"/>
                </a:solidFill>
                <a:latin typeface="Times New Roman" panose="02020603050405020304" pitchFamily="18" charset="0"/>
                <a:cs typeface="Times New Roman" panose="02020603050405020304" pitchFamily="18" charset="0"/>
              </a:rPr>
              <a:t>夸张</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夸张　比喻　设问　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夸张　排比　反问　</a:t>
            </a:r>
            <a:r>
              <a:rPr lang="zh-CN" altLang="zh-CN" sz="2200" smtClean="0">
                <a:solidFill>
                  <a:srgbClr val="000000"/>
                </a:solidFill>
                <a:latin typeface="Times New Roman" panose="02020603050405020304" pitchFamily="18" charset="0"/>
                <a:cs typeface="Times New Roman" panose="02020603050405020304" pitchFamily="18" charset="0"/>
              </a:rPr>
              <a:t>拟人</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　拟人　设问　夸张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402644" y="116557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5" name="矩形 4"/>
          <p:cNvSpPr>
            <a:spLocks noChangeAspect="1"/>
          </p:cNvSpPr>
          <p:nvPr/>
        </p:nvSpPr>
        <p:spPr>
          <a:xfrm>
            <a:off x="508000" y="4091376"/>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句中用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巴掌大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形容地方小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运用了夸张的修辞手法</a:t>
            </a:r>
            <a:r>
              <a:rPr lang="en-US" altLang="zh-CN" sz="2200">
                <a:solidFill>
                  <a:srgbClr val="FF0000"/>
                </a:solidFill>
                <a:latin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句中运用了比喻和排比的修辞手法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牛毛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花针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细丝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同时这三个比喻又构成了排比</a:t>
            </a:r>
            <a:r>
              <a:rPr lang="en-US" altLang="zh-CN" sz="2200">
                <a:solidFill>
                  <a:srgbClr val="FF0000"/>
                </a:solidFill>
                <a:latin typeface="Times New Roman" panose="02020603050405020304" pitchFamily="18" charset="0"/>
              </a:rPr>
              <a:t>;(3)</a:t>
            </a:r>
            <a:r>
              <a:rPr lang="zh-CN" altLang="zh-CN" sz="2200">
                <a:solidFill>
                  <a:srgbClr val="FF0000"/>
                </a:solidFill>
                <a:latin typeface="Times New Roman" panose="02020603050405020304" pitchFamily="18" charset="0"/>
                <a:cs typeface="Times New Roman" panose="02020603050405020304" pitchFamily="18" charset="0"/>
              </a:rPr>
              <a:t>句意思是说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你没有同情心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答案藏在问话之中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所以是运用了反问的修辞手法</a:t>
            </a:r>
            <a:r>
              <a:rPr lang="en-US" altLang="zh-CN" sz="2200">
                <a:solidFill>
                  <a:srgbClr val="FF0000"/>
                </a:solidFill>
                <a:latin typeface="Times New Roman" panose="02020603050405020304" pitchFamily="18" charset="0"/>
              </a:rPr>
              <a:t>;(4)</a:t>
            </a:r>
            <a:r>
              <a:rPr lang="zh-CN" altLang="zh-CN" sz="2200">
                <a:solidFill>
                  <a:srgbClr val="FF0000"/>
                </a:solidFill>
                <a:latin typeface="Times New Roman" panose="02020603050405020304" pitchFamily="18" charset="0"/>
                <a:cs typeface="Times New Roman" panose="02020603050405020304" pitchFamily="18" charset="0"/>
              </a:rPr>
              <a:t>句中把花儿当作人来写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生动形象地写出了花儿在暴雨中可怜的样子。</a:t>
            </a:r>
            <a:endParaRPr lang="zh-CN" altLang="en-US" sz="2200"/>
          </a:p>
        </p:txBody>
      </p:sp>
    </p:spTree>
    <p:extLst>
      <p:ext uri="{BB962C8B-B14F-4D97-AF65-F5344CB8AC3E}">
        <p14:creationId xmlns:p14="http://schemas.microsoft.com/office/powerpoint/2010/main" val="8153437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a:p>
        </p:txBody>
      </p:sp>
      <p:sp>
        <p:nvSpPr>
          <p:cNvPr id="3" name="矩形 2"/>
          <p:cNvSpPr>
            <a:spLocks noChangeAspect="1"/>
          </p:cNvSpPr>
          <p:nvPr/>
        </p:nvSpPr>
        <p:spPr>
          <a:xfrm>
            <a:off x="508000" y="1145526"/>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判断下面三句诗的修辞手法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有的人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他活着别人就不能活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他活着为了多数人更好地活。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有的人骑在人民头上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我多伟大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有的人情愿做野草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等着地下的火烧。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对比　比喻　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对比　引用　夸张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对比　引用　比喻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对比　排比　比喻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855388"/>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句子将两种人的活法进行对比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他活着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反复出现两次</a:t>
            </a:r>
            <a:r>
              <a:rPr lang="en-US" altLang="zh-CN" sz="2200">
                <a:solidFill>
                  <a:srgbClr val="FF0000"/>
                </a:solidFill>
                <a:latin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句子引用了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有的人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表现其不可一世的丑态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是引用</a:t>
            </a:r>
            <a:r>
              <a:rPr lang="en-US" altLang="zh-CN" sz="2200">
                <a:solidFill>
                  <a:srgbClr val="FF0000"/>
                </a:solidFill>
                <a:latin typeface="Times New Roman" panose="02020603050405020304" pitchFamily="18" charset="0"/>
              </a:rPr>
              <a:t>;(3)</a:t>
            </a:r>
            <a:r>
              <a:rPr lang="zh-CN" altLang="zh-CN" sz="2200">
                <a:solidFill>
                  <a:srgbClr val="FF0000"/>
                </a:solidFill>
                <a:latin typeface="Times New Roman" panose="02020603050405020304" pitchFamily="18" charset="0"/>
                <a:cs typeface="Times New Roman" panose="02020603050405020304" pitchFamily="18" charset="0"/>
              </a:rPr>
              <a:t>句子将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有的人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比作是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野草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运用的是比喻的修辞手法。</a:t>
            </a:r>
            <a:endParaRPr lang="zh-CN" altLang="en-US" sz="2200"/>
          </a:p>
        </p:txBody>
      </p:sp>
      <p:sp>
        <p:nvSpPr>
          <p:cNvPr id="5" name="矩形 4"/>
          <p:cNvSpPr>
            <a:spLocks noChangeAspect="1"/>
          </p:cNvSpPr>
          <p:nvPr/>
        </p:nvSpPr>
        <p:spPr>
          <a:xfrm>
            <a:off x="6114612" y="1145526"/>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Tree>
    <p:extLst>
      <p:ext uri="{BB962C8B-B14F-4D97-AF65-F5344CB8AC3E}">
        <p14:creationId xmlns:p14="http://schemas.microsoft.com/office/powerpoint/2010/main" val="19897201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9</a:t>
            </a:fld>
            <a:r>
              <a:rPr lang="en-US" altLang="zh-CN" smtClean="0"/>
              <a:t>-</a:t>
            </a:r>
            <a:endParaRPr lang="zh-CN" altLang="en-US"/>
          </a:p>
        </p:txBody>
      </p:sp>
      <p:sp>
        <p:nvSpPr>
          <p:cNvPr id="2" name="矩形 1"/>
          <p:cNvSpPr>
            <a:spLocks noChangeAspect="1"/>
          </p:cNvSpPr>
          <p:nvPr/>
        </p:nvSpPr>
        <p:spPr>
          <a:xfrm>
            <a:off x="508000" y="1196411"/>
            <a:ext cx="8128000" cy="410105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下列的文学常识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孟子的散文想象奇妙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文笔汪洋恣肆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具有浪漫主义的艺术风格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对后世文学语言影响很大。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杜甫主要生活在开元盛世到安史之乱之间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他的诗广泛反映了这一时期的社会生活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韩愈是唐代古文运动的倡导者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他的散文气势雄健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苏轼称他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文起八代之衰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后人列他为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唐宋八大家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《三国演义》是中国现存最早的长篇章回小说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描写了汉末三国时期近百年间各个社会集团之间政治、军事、外交斗争的生动画面。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482764" y="1186361"/>
            <a:ext cx="44319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3" name="矩形 2"/>
          <p:cNvSpPr>
            <a:spLocks noChangeAspect="1"/>
          </p:cNvSpPr>
          <p:nvPr/>
        </p:nvSpPr>
        <p:spPr>
          <a:xfrm>
            <a:off x="508000" y="5279602"/>
            <a:ext cx="8128000" cy="86600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孟子散文属于现实主义风格</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诸子百家中庄子的作品最具浪漫主义风格。</a:t>
            </a:r>
            <a:endParaRPr lang="zh-CN" altLang="en-US" sz="2200"/>
          </a:p>
        </p:txBody>
      </p:sp>
    </p:spTree>
    <p:extLst>
      <p:ext uri="{BB962C8B-B14F-4D97-AF65-F5344CB8AC3E}">
        <p14:creationId xmlns:p14="http://schemas.microsoft.com/office/powerpoint/2010/main" val="4978537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判断下列各句所用修辞手法完全正确的一</a:t>
            </a:r>
            <a:r>
              <a:rPr lang="zh-CN" altLang="zh-CN" sz="2200" smtClean="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上野的樱花烂熳的时节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望去确也像绯红的轻云。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于是点上一支烟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再继续写些为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正义君子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之流所深恶痛疾的文字。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在没有受教育之前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我正像大雾中的航船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既没有指南针也没有探测仪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无从知道海港已经非常临近。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大自然有时会向她的儿女开战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在她那温柔美丽的外表下面还隐藏着利爪哩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比喻　引用　排比　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拟人　反语　比喻　比喻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比喻　反语　比喻　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拟人　引用　排比　反语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320974" y="111245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25701568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把樱花比作绯红的轻云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运用的是比喻的修辞手法。</a:t>
            </a:r>
            <a:r>
              <a:rPr lang="en-US" altLang="zh-CN" sz="2200">
                <a:solidFill>
                  <a:srgbClr val="FF0000"/>
                </a:solidFill>
                <a:latin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正义君子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指的是国民党的御用文人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此处是反语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所以运用的是反语的修辞手法。</a:t>
            </a:r>
            <a:r>
              <a:rPr lang="en-US" altLang="zh-CN" sz="2200">
                <a:solidFill>
                  <a:srgbClr val="FF0000"/>
                </a:solidFill>
                <a:latin typeface="Times New Roman" panose="02020603050405020304" pitchFamily="18" charset="0"/>
              </a:rPr>
              <a:t>(3)</a:t>
            </a:r>
            <a:r>
              <a:rPr lang="zh-CN" altLang="zh-CN" sz="2200">
                <a:solidFill>
                  <a:srgbClr val="FF0000"/>
                </a:solidFill>
                <a:latin typeface="Times New Roman" panose="02020603050405020304" pitchFamily="18" charset="0"/>
                <a:cs typeface="Times New Roman" panose="02020603050405020304" pitchFamily="18" charset="0"/>
              </a:rPr>
              <a:t>把没有受教育的自己比作了大雾中的航船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运用了比喻的修辞手法。</a:t>
            </a:r>
            <a:r>
              <a:rPr lang="en-US" altLang="zh-CN" sz="2200">
                <a:solidFill>
                  <a:srgbClr val="FF0000"/>
                </a:solidFill>
                <a:latin typeface="Times New Roman" panose="02020603050405020304" pitchFamily="18" charset="0"/>
              </a:rPr>
              <a:t>(4)</a:t>
            </a:r>
            <a:r>
              <a:rPr lang="zh-CN" altLang="zh-CN" sz="2200">
                <a:solidFill>
                  <a:srgbClr val="FF0000"/>
                </a:solidFill>
                <a:latin typeface="Times New Roman" panose="02020603050405020304" pitchFamily="18" charset="0"/>
                <a:cs typeface="Times New Roman" panose="02020603050405020304" pitchFamily="18" charset="0"/>
              </a:rPr>
              <a:t>把大自然当作人来写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属于拟人修辞手法。</a:t>
            </a:r>
            <a:endParaRPr lang="zh-CN" altLang="en-US" sz="2200"/>
          </a:p>
        </p:txBody>
      </p:sp>
    </p:spTree>
    <p:extLst>
      <p:ext uri="{BB962C8B-B14F-4D97-AF65-F5344CB8AC3E}">
        <p14:creationId xmlns:p14="http://schemas.microsoft.com/office/powerpoint/2010/main" val="28090174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a:p>
        </p:txBody>
      </p:sp>
      <p:sp>
        <p:nvSpPr>
          <p:cNvPr id="3" name="矩形 2"/>
          <p:cNvSpPr>
            <a:spLocks noChangeAspect="1"/>
          </p:cNvSpPr>
          <p:nvPr/>
        </p:nvSpPr>
        <p:spPr>
          <a:xfrm>
            <a:off x="508000" y="1093571"/>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下列判断修辞手法完全正确的一项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你是中华民族的摇篮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我们民族的伟大精神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将要在你的哺育下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发扬滋长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东市买骏马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西市买鞍鞯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南市买辔头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北市买长鞭。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朔气传金柝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寒光照铁衣。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比喻　拟人　反复　对偶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比喻　拟人　互文　对偶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拟人　比喻　互文　对偶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比喻　拟人　排比　比喻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518495" y="1093912"/>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803433"/>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句子将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黄河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中华民族的摇篮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是比喻的修辞手法。</a:t>
            </a:r>
            <a:r>
              <a:rPr lang="en-US" altLang="zh-CN" sz="2200">
                <a:solidFill>
                  <a:srgbClr val="FF0000"/>
                </a:solidFill>
                <a:latin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句中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哺育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将黄河拟人化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是拟人的修辞手法。</a:t>
            </a:r>
            <a:r>
              <a:rPr lang="en-US" altLang="zh-CN" sz="2200">
                <a:solidFill>
                  <a:srgbClr val="FF0000"/>
                </a:solidFill>
                <a:latin typeface="Times New Roman" panose="02020603050405020304" pitchFamily="18" charset="0"/>
              </a:rPr>
              <a:t>(3)</a:t>
            </a:r>
            <a:r>
              <a:rPr lang="zh-CN" altLang="zh-CN" sz="2200">
                <a:solidFill>
                  <a:srgbClr val="FF0000"/>
                </a:solidFill>
                <a:latin typeface="Times New Roman" panose="02020603050405020304" pitchFamily="18" charset="0"/>
                <a:cs typeface="Times New Roman" panose="02020603050405020304" pitchFamily="18" charset="0"/>
              </a:rPr>
              <a:t>四个句子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以四个虚位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实则表现木兰准备有序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是互文的修辞手法。</a:t>
            </a:r>
            <a:r>
              <a:rPr lang="en-US" altLang="zh-CN" sz="2200">
                <a:solidFill>
                  <a:srgbClr val="FF0000"/>
                </a:solidFill>
                <a:latin typeface="Times New Roman" panose="02020603050405020304" pitchFamily="18" charset="0"/>
              </a:rPr>
              <a:t>(4)</a:t>
            </a:r>
            <a:r>
              <a:rPr lang="zh-CN" altLang="zh-CN" sz="2200">
                <a:solidFill>
                  <a:srgbClr val="FF0000"/>
                </a:solidFill>
                <a:latin typeface="Times New Roman" panose="02020603050405020304" pitchFamily="18" charset="0"/>
                <a:cs typeface="Times New Roman" panose="02020603050405020304" pitchFamily="18" charset="0"/>
              </a:rPr>
              <a:t>上下两个小句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结构相同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字数相等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语意相关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是对偶的修辞手法。</a:t>
            </a:r>
            <a:endParaRPr lang="zh-CN" altLang="en-US" sz="2200"/>
          </a:p>
        </p:txBody>
      </p:sp>
    </p:spTree>
    <p:extLst>
      <p:ext uri="{BB962C8B-B14F-4D97-AF65-F5344CB8AC3E}">
        <p14:creationId xmlns:p14="http://schemas.microsoft.com/office/powerpoint/2010/main" val="28443017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a:p>
        </p:txBody>
      </p:sp>
      <p:sp>
        <p:nvSpPr>
          <p:cNvPr id="3" name="矩形 2"/>
          <p:cNvSpPr>
            <a:spLocks noChangeAspect="1"/>
          </p:cNvSpPr>
          <p:nvPr/>
        </p:nvSpPr>
        <p:spPr>
          <a:xfrm>
            <a:off x="508000" y="1309255"/>
            <a:ext cx="8128000" cy="334245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对下面的句子所使用的修辞手法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苔痕上阶绿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草色入帘青。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予谓菊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花之隐逸者也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牡丹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花之富贵者也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花之君子者也。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苇子还是那么狠狠地往上钻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目标好像就是天上。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对偶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排比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排比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夸张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排比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对偶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反问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夸张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对偶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反问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236296" y="1299933"/>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4612852"/>
            <a:ext cx="8128000" cy="1272271"/>
          </a:xfrm>
          <a:prstGeom prst="rect">
            <a:avLst/>
          </a:prstGeom>
        </p:spPr>
        <p:txBody>
          <a:bodyPr>
            <a:spAutoFit/>
          </a:bodyPr>
          <a:lstStyle/>
          <a:p>
            <a:pPr>
              <a:lnSpc>
                <a:spcPct val="120000"/>
              </a:lnSpc>
            </a:pP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对偶。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苔痕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草色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阶绿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帘青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排比。三个结构相似的句子排列在一起。</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拟人。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狠狠地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目标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苇子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人格化了。</a:t>
            </a:r>
            <a:endParaRPr lang="zh-CN" altLang="en-US" sz="2200"/>
          </a:p>
        </p:txBody>
      </p:sp>
    </p:spTree>
    <p:extLst>
      <p:ext uri="{BB962C8B-B14F-4D97-AF65-F5344CB8AC3E}">
        <p14:creationId xmlns:p14="http://schemas.microsoft.com/office/powerpoint/2010/main" val="15359019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a:p>
        </p:txBody>
      </p:sp>
      <p:sp>
        <p:nvSpPr>
          <p:cNvPr id="3" name="矩形 2"/>
          <p:cNvSpPr>
            <a:spLocks noChangeAspect="1"/>
          </p:cNvSpPr>
          <p:nvPr/>
        </p:nvSpPr>
        <p:spPr>
          <a:xfrm>
            <a:off x="508000" y="1052736"/>
            <a:ext cx="8128000" cy="334245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对下面句子所使用的修辞手法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将军百战死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壮士十年归。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军书十二卷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卷卷有爷名。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油蛉在这里低唱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蟋蟀们在这里弹琴。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互文、对偶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顶真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比喻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对偶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夸张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互文、排比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对偶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反问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拟人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比喻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夸张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958655" y="1063127"/>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
        <p:nvSpPr>
          <p:cNvPr id="5" name="矩形 4"/>
          <p:cNvSpPr>
            <a:spLocks noChangeAspect="1"/>
          </p:cNvSpPr>
          <p:nvPr/>
        </p:nvSpPr>
        <p:spPr>
          <a:xfrm>
            <a:off x="508000" y="4395189"/>
            <a:ext cx="8128000" cy="2084801"/>
          </a:xfrm>
          <a:prstGeom prst="rect">
            <a:avLst/>
          </a:prstGeom>
        </p:spPr>
        <p:txBody>
          <a:bodyPr>
            <a:spAutoFit/>
          </a:bodyPr>
          <a:lstStyle/>
          <a:p>
            <a:pPr>
              <a:lnSpc>
                <a:spcPct val="120000"/>
              </a:lnSpc>
            </a:pP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句解释为将军和壮士经过千百次的战斗有的死了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有的胜利归来。互文见义又词性相对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意思相近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使用的是互文和对偶的修辞手法。</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句中前一句的句末为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下一句的第一个字为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此句使用的是顶真的修辞手法。</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句中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低唱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弹琴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是人的行为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此句使用的是拟人的修辞手法。</a:t>
            </a:r>
            <a:endParaRPr lang="zh-CN" altLang="en-US" sz="2200"/>
          </a:p>
        </p:txBody>
      </p:sp>
    </p:spTree>
    <p:extLst>
      <p:ext uri="{BB962C8B-B14F-4D97-AF65-F5344CB8AC3E}">
        <p14:creationId xmlns:p14="http://schemas.microsoft.com/office/powerpoint/2010/main" val="174560505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a:p>
        </p:txBody>
      </p:sp>
      <p:sp>
        <p:nvSpPr>
          <p:cNvPr id="3" name="矩形 2"/>
          <p:cNvSpPr>
            <a:spLocks noChangeAspect="1"/>
          </p:cNvSpPr>
          <p:nvPr/>
        </p:nvSpPr>
        <p:spPr>
          <a:xfrm>
            <a:off x="508000" y="1052736"/>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对句子修辞手法依次判断正确的一项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大海里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闪烁着一片鱼鳞似的银波。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根紧握在地下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叶相触在云间。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长城内外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惟余莽莽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大河上下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顿失滔滔。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太阳刚一出来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地上已经像下了火。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比喻　拟人　对偶　夸张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拟人　拟人　对偶　比喻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比喻　对偶　排比　比喻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拟人　对偶　排比　夸张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765692" y="1063127"/>
            <a:ext cx="44319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4762598"/>
            <a:ext cx="8128000" cy="1678536"/>
          </a:xfrm>
          <a:prstGeom prst="rect">
            <a:avLst/>
          </a:prstGeom>
        </p:spPr>
        <p:txBody>
          <a:bodyPr>
            <a:spAutoFit/>
          </a:bodyPr>
          <a:lstStyle/>
          <a:p>
            <a:pPr>
              <a:lnSpc>
                <a:spcPct val="120000"/>
              </a:lnSpc>
            </a:pP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句将大海里的波浪比作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鱼鳞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是比喻</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句中的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紧握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相触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将人的动作赋予给根与叶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是拟人</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句中的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长城内外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惟余莽莽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大河上下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顿失滔滔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句式相同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结构相同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词性相同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是对偶</a:t>
            </a:r>
            <a:r>
              <a:rPr lang="en-US" altLang="zh-CN" sz="2200">
                <a:solidFill>
                  <a:srgbClr val="FF0000"/>
                </a:solidFill>
                <a:latin typeface="Times New Roman" panose="02020603050405020304" pitchFamily="18" charset="0"/>
              </a:rPr>
              <a:t>;</a:t>
            </a:r>
            <a:r>
              <a:rPr lang="zh-CN" altLang="zh-CN" sz="2200">
                <a:solidFill>
                  <a:srgbClr val="FF0000"/>
                </a:solidFill>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句中将太阳出来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说成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地上已经像下了火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突出天气的炎热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是夸张。</a:t>
            </a:r>
            <a:endParaRPr lang="zh-CN" altLang="en-US" sz="2200"/>
          </a:p>
        </p:txBody>
      </p:sp>
    </p:spTree>
    <p:extLst>
      <p:ext uri="{BB962C8B-B14F-4D97-AF65-F5344CB8AC3E}">
        <p14:creationId xmlns:p14="http://schemas.microsoft.com/office/powerpoint/2010/main" val="186031018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a:p>
        </p:txBody>
      </p:sp>
      <p:sp>
        <p:nvSpPr>
          <p:cNvPr id="3" name="矩形 2"/>
          <p:cNvSpPr>
            <a:spLocks noChangeAspect="1"/>
          </p:cNvSpPr>
          <p:nvPr/>
        </p:nvSpPr>
        <p:spPr>
          <a:xfrm>
            <a:off x="508000" y="1309595"/>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对下面的一段文字依次运用的修辞手法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判断正确的一项是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我们应当心胸开阔如大海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应该乐于助人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与人为善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如果心眼儿比针鼻儿还小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老是斤斤计较个人的得失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怎么能与同学们相处得好呢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比喻　夸张　设问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排比　夸张　反问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夸张　对偶　设问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比喻　夸张　反问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17193" y="1710938"/>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5" name="矩形 4"/>
          <p:cNvSpPr>
            <a:spLocks noChangeAspect="1"/>
          </p:cNvSpPr>
          <p:nvPr/>
        </p:nvSpPr>
        <p:spPr>
          <a:xfrm>
            <a:off x="508000" y="5019457"/>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我们应当心胸开阔如大海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运用比喻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心眼儿比针鼻儿还小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运用夸张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怎么能与同学们相处得好呢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运用反问。</a:t>
            </a:r>
            <a:endParaRPr lang="zh-CN" altLang="en-US" sz="2200"/>
          </a:p>
        </p:txBody>
      </p:sp>
    </p:spTree>
    <p:extLst>
      <p:ext uri="{BB962C8B-B14F-4D97-AF65-F5344CB8AC3E}">
        <p14:creationId xmlns:p14="http://schemas.microsoft.com/office/powerpoint/2010/main" val="36705146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a:p>
        </p:txBody>
      </p:sp>
      <p:sp>
        <p:nvSpPr>
          <p:cNvPr id="3" name="矩形 2"/>
          <p:cNvSpPr>
            <a:spLocks noChangeAspect="1"/>
          </p:cNvSpPr>
          <p:nvPr/>
        </p:nvSpPr>
        <p:spPr>
          <a:xfrm>
            <a:off x="508000" y="1052736"/>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语言表达得体的一项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在高考励志班会上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学生代表发言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我们一定努力拼搏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永不言弃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用优异的成绩回报您的养育之恩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我最近搬了新家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于是对朋友们说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刚刚乔迁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欢迎大家到我的府上做客。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某读者收到作家的著作后回信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您寄赠的新作已经收到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拜读之后受益匪浅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感激之情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无以言表。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学校贴出通知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请补办了校园卡的师生在放假前把新卡拿回去。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404923" y="107385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5" name="矩形 4"/>
          <p:cNvSpPr>
            <a:spLocks noChangeAspect="1"/>
          </p:cNvSpPr>
          <p:nvPr/>
        </p:nvSpPr>
        <p:spPr>
          <a:xfrm>
            <a:off x="508000" y="4762598"/>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对父母用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养育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对老师应用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培育</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乔迁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称别人迁居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搬家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府上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敬称别人家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自己家用应改为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寒舍</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寄赠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感激之情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无以言表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用语谦虚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语言表达得体</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拿回去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太口语化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换用书面语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领取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在放假前尽快领取新卡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39561082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a:p>
        </p:txBody>
      </p:sp>
      <p:sp>
        <p:nvSpPr>
          <p:cNvPr id="3" name="矩形 2"/>
          <p:cNvSpPr>
            <a:spLocks noChangeAspect="1"/>
          </p:cNvSpPr>
          <p:nvPr/>
        </p:nvSpPr>
        <p:spPr>
          <a:xfrm>
            <a:off x="508000" y="1177457"/>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下面是四个日常生活交际情景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其中语言表达得体的一项是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令爱这次在省作文大赛中荣获一等奖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多亏您悉心指导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我代表全家感谢您。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中国政府主张国家无论大小都应承担必要的国际义务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小国也不能够蹬鼻子上脸。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护士拿着注射器说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我就给你扎出血来了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拙文《雨雪霏霏》在《收获》杂志上发表了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现抄寄给你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敬请雅正。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17193" y="1591319"/>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
        <p:nvSpPr>
          <p:cNvPr id="5" name="矩形 4"/>
          <p:cNvSpPr>
            <a:spLocks noChangeAspect="1"/>
          </p:cNvSpPr>
          <p:nvPr/>
        </p:nvSpPr>
        <p:spPr>
          <a:xfrm>
            <a:off x="508000" y="4872251"/>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令爱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对他人女儿的称呼</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不能用于自己的女儿。</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蹬鼻子上脸是生活俗语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用于国家的提议不合适。</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孩子打针本来就很害怕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护士还说会扎出血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这会加重孩子的恐惧程度。</a:t>
            </a:r>
            <a:endParaRPr lang="zh-CN" altLang="en-US" sz="2200"/>
          </a:p>
        </p:txBody>
      </p:sp>
    </p:spTree>
    <p:extLst>
      <p:ext uri="{BB962C8B-B14F-4D97-AF65-F5344CB8AC3E}">
        <p14:creationId xmlns:p14="http://schemas.microsoft.com/office/powerpoint/2010/main" val="17955413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a:p>
        </p:txBody>
      </p:sp>
      <p:sp>
        <p:nvSpPr>
          <p:cNvPr id="3" name="矩形 2"/>
          <p:cNvSpPr>
            <a:spLocks noChangeAspect="1"/>
          </p:cNvSpPr>
          <p:nvPr/>
        </p:nvSpPr>
        <p:spPr>
          <a:xfrm>
            <a:off x="508000" y="99111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如果生活和工作上遇到了什么难处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你只管开口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千万别见外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咱们昆仲之间何必客气。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为了迎接新的一年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本报社又开辟了几个新的栏目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祈求广大读者惠赐尊作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增光版面。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你身为师傅的入室大弟子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却做出这样羞耻之事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真是忝列门墙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做师弟的也为之汗颜。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不聊不知道啊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真没想到你的家姊和我的舍妹竟然是同学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她们都是保定女中的毕业生。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99111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64434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昆仲是称呼别人兄弟的敬辞。昆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古义为哥哥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胞兄。仲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则是弟弟的意思。不能用于自己。</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惠赐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为人所赠的敬辞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或指对方给予了好处。使用正确。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忝列门墙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谦辞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表示自己愧在师门。只能用于自己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不能用于他人。</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家姊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是称自己的姐姐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不能用于别人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舍妹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是称自己的妹妹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这里重复。</a:t>
            </a:r>
            <a:endParaRPr lang="zh-CN" altLang="en-US" sz="2200"/>
          </a:p>
        </p:txBody>
      </p:sp>
    </p:spTree>
    <p:extLst>
      <p:ext uri="{BB962C8B-B14F-4D97-AF65-F5344CB8AC3E}">
        <p14:creationId xmlns:p14="http://schemas.microsoft.com/office/powerpoint/2010/main" val="255578180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2014高优二轮模板">
  <a:themeElements>
    <a:clrScheme name="自定义 4">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Arial"/>
        <a:cs typeface="Arial"/>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1077</Paragraphs>
  <Slides>155</Slides>
  <Notes>24</Notes>
  <TotalTime>0</TotalTime>
  <HiddenSlides>0</HiddenSlides>
  <MMClips>0</MMClips>
  <ScaleCrop>0</ScaleCrop>
  <HeadingPairs>
    <vt:vector baseType="variant" size="4">
      <vt:variant>
        <vt:lpstr>Theme</vt:lpstr>
      </vt:variant>
      <vt:variant>
        <vt:i4>1</vt:i4>
      </vt:variant>
      <vt:variant>
        <vt:lpstr>Slide Titles</vt:lpstr>
      </vt:variant>
      <vt:variant>
        <vt:i4>155</vt:i4>
      </vt:variant>
    </vt:vector>
  </HeadingPairs>
  <TitlesOfParts>
    <vt:vector baseType="lpstr" size="156">
      <vt:lpstr>2014高优二轮模板</vt:lpstr>
      <vt:lpstr>专题四　语言综合表达</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2020-10-27T18:40:28.012</cp:lastPrinted>
  <dcterms:created xsi:type="dcterms:W3CDTF">2020-10-27T18:40:28Z</dcterms:created>
  <dcterms:modified xsi:type="dcterms:W3CDTF">2020-10-27T10:40:30Z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