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  <p:sldMasterId id="2147483672" r:id="rId3"/>
  </p:sldMasterIdLst>
  <p:notesMasterIdLst>
    <p:notesMasterId r:id="rId4"/>
  </p:notesMasterIdLst>
  <p:sldIdLst>
    <p:sldId id="806" r:id="rId5"/>
    <p:sldId id="258" r:id="rId6"/>
    <p:sldId id="756" r:id="rId7"/>
    <p:sldId id="809" r:id="rId8"/>
    <p:sldId id="786" r:id="rId9"/>
    <p:sldId id="784" r:id="rId10"/>
    <p:sldId id="787" r:id="rId11"/>
    <p:sldId id="789" r:id="rId12"/>
    <p:sldId id="792" r:id="rId13"/>
    <p:sldId id="812" r:id="rId14"/>
    <p:sldId id="817" r:id="rId15"/>
    <p:sldId id="819" r:id="rId16"/>
    <p:sldId id="816" r:id="rId17"/>
    <p:sldId id="820" r:id="rId18"/>
    <p:sldId id="818" r:id="rId19"/>
    <p:sldId id="821" r:id="rId20"/>
    <p:sldId id="837" r:id="rId21"/>
    <p:sldId id="839" r:id="rId22"/>
    <p:sldId id="841" r:id="rId23"/>
    <p:sldId id="797" r:id="rId24"/>
    <p:sldId id="798" r:id="rId25"/>
    <p:sldId id="824" r:id="rId26"/>
    <p:sldId id="829" r:id="rId27"/>
    <p:sldId id="804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fill>
          <a:solidFill>
            <a:schemeClr val="accent4">
              <a:alpha val="20000"/>
            </a:schemeClr>
          </a:solidFill>
        </a:fill>
      </a:tcStyle>
    </a:band1H>
    <a:band1V>
      <a:tcStyle>
        <a:fill>
          <a:solidFill>
            <a:schemeClr val="accent4">
              <a:alpha val="20000"/>
            </a:schemeClr>
          </a:solidFill>
        </a:fill>
      </a:tcStyle>
    </a:band1V>
    <a:lastCol>
      <a:tcTxStyle b="on"/>
    </a:lastCol>
    <a:firstCol>
      <a:tcTxStyle b="on"/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77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tags" Target="tags/tag1.xml" /><Relationship Id="rId3" Type="http://schemas.openxmlformats.org/officeDocument/2006/relationships/slideMaster" Target="slideMasters/slideMaster3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notesMaster" Target="notesMasters/notes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AC63C8-D726-4D8C-9A36-F5E3CC486533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76618-DE28-446A-AAD8-45B8B9C199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091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58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9755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4359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8362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397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2500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6741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4226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2725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0784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329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4271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9699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7319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632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18067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5136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5772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67890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4197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0169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850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3310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188032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11EA2-1937-4863-9820-D82479E9C305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9A792-B249-4DFA-9BEF-E33A7B68D6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11EA2-1937-4863-9820-D82479E9C305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9A792-B249-4DFA-9BEF-E33A7B68D6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11EA2-1937-4863-9820-D82479E9C305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9A792-B249-4DFA-9BEF-E33A7B68D6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18D63-59F0-4224-9A5F-F3D0BD2B151F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3CB10-DCB7-489F-A692-65910054D7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18D63-59F0-4224-9A5F-F3D0BD2B151F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3CB10-DCB7-489F-A692-65910054D7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18D63-59F0-4224-9A5F-F3D0BD2B151F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3CB10-DCB7-489F-A692-65910054D7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18D63-59F0-4224-9A5F-F3D0BD2B151F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3CB10-DCB7-489F-A692-65910054D7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18D63-59F0-4224-9A5F-F3D0BD2B151F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3CB10-DCB7-489F-A692-65910054D7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18D63-59F0-4224-9A5F-F3D0BD2B151F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3CB10-DCB7-489F-A692-65910054D7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18D63-59F0-4224-9A5F-F3D0BD2B151F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3CB10-DCB7-489F-A692-65910054D7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18D63-59F0-4224-9A5F-F3D0BD2B151F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3CB10-DCB7-489F-A692-65910054D7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11EA2-1937-4863-9820-D82479E9C305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9A792-B249-4DFA-9BEF-E33A7B68D6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18D63-59F0-4224-9A5F-F3D0BD2B151F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3CB10-DCB7-489F-A692-65910054D7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18D63-59F0-4224-9A5F-F3D0BD2B151F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3CB10-DCB7-489F-A692-65910054D7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18D63-59F0-4224-9A5F-F3D0BD2B151F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3CB10-DCB7-489F-A692-65910054D7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1544-3353-4B8A-BDF9-8BA847236FA3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BEB8F-7BB9-4A20-A457-4B1424C4BD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1544-3353-4B8A-BDF9-8BA847236FA3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BEB8F-7BB9-4A20-A457-4B1424C4BD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1544-3353-4B8A-BDF9-8BA847236FA3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BEB8F-7BB9-4A20-A457-4B1424C4BD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1544-3353-4B8A-BDF9-8BA847236FA3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BEB8F-7BB9-4A20-A457-4B1424C4BD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1544-3353-4B8A-BDF9-8BA847236FA3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BEB8F-7BB9-4A20-A457-4B1424C4BD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1544-3353-4B8A-BDF9-8BA847236FA3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BEB8F-7BB9-4A20-A457-4B1424C4BD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1544-3353-4B8A-BDF9-8BA847236FA3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BEB8F-7BB9-4A20-A457-4B1424C4BD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11EA2-1937-4863-9820-D82479E9C305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9A792-B249-4DFA-9BEF-E33A7B68D6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1544-3353-4B8A-BDF9-8BA847236FA3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BEB8F-7BB9-4A20-A457-4B1424C4BD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1544-3353-4B8A-BDF9-8BA847236FA3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BEB8F-7BB9-4A20-A457-4B1424C4BD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1544-3353-4B8A-BDF9-8BA847236FA3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BEB8F-7BB9-4A20-A457-4B1424C4BD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1544-3353-4B8A-BDF9-8BA847236FA3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BEB8F-7BB9-4A20-A457-4B1424C4BD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fade/>
  </p:transition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1_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fade/>
  </p:transition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fade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11EA2-1937-4863-9820-D82479E9C305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9A792-B249-4DFA-9BEF-E33A7B68D6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11EA2-1937-4863-9820-D82479E9C305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9A792-B249-4DFA-9BEF-E33A7B68D6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11EA2-1937-4863-9820-D82479E9C305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9A792-B249-4DFA-9BEF-E33A7B68D6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11EA2-1937-4863-9820-D82479E9C305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9A792-B249-4DFA-9BEF-E33A7B68D6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11EA2-1937-4863-9820-D82479E9C305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9A792-B249-4DFA-9BEF-E33A7B68D6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11EA2-1937-4863-9820-D82479E9C305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9A792-B249-4DFA-9BEF-E33A7B68D6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10" Type="http://schemas.openxmlformats.org/officeDocument/2006/relationships/slideLayout" Target="../slideLayouts/slideLayout32.xml" /><Relationship Id="rId11" Type="http://schemas.openxmlformats.org/officeDocument/2006/relationships/slideLayout" Target="../slideLayouts/slideLayout33.xml" /><Relationship Id="rId12" Type="http://schemas.openxmlformats.org/officeDocument/2006/relationships/slideLayout" Target="../slideLayouts/slideLayout34.xml" /><Relationship Id="rId13" Type="http://schemas.openxmlformats.org/officeDocument/2006/relationships/slideLayout" Target="../slideLayouts/slideLayout35.xml" /><Relationship Id="rId14" Type="http://schemas.openxmlformats.org/officeDocument/2006/relationships/slideLayout" Target="../slideLayouts/slideLayout36.xml" /><Relationship Id="rId15" Type="http://schemas.openxmlformats.org/officeDocument/2006/relationships/theme" Target="../theme/theme3.xml" /><Relationship Id="rId2" Type="http://schemas.openxmlformats.org/officeDocument/2006/relationships/slideLayout" Target="../slideLayouts/slideLayout24.xml" /><Relationship Id="rId3" Type="http://schemas.openxmlformats.org/officeDocument/2006/relationships/slideLayout" Target="../slideLayouts/slideLayout25.xml" /><Relationship Id="rId4" Type="http://schemas.openxmlformats.org/officeDocument/2006/relationships/slideLayout" Target="../slideLayouts/slideLayout26.xml" /><Relationship Id="rId5" Type="http://schemas.openxmlformats.org/officeDocument/2006/relationships/slideLayout" Target="../slideLayouts/slideLayout27.xml" /><Relationship Id="rId6" Type="http://schemas.openxmlformats.org/officeDocument/2006/relationships/slideLayout" Target="../slideLayouts/slideLayout28.xml" /><Relationship Id="rId7" Type="http://schemas.openxmlformats.org/officeDocument/2006/relationships/slideLayout" Target="../slideLayouts/slideLayout29.xml" /><Relationship Id="rId8" Type="http://schemas.openxmlformats.org/officeDocument/2006/relationships/slideLayout" Target="../slideLayouts/slideLayout30.xml" /><Relationship Id="rId9" Type="http://schemas.openxmlformats.org/officeDocument/2006/relationships/slideLayout" Target="../slideLayouts/slideLayout3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811EA2-1937-4863-9820-D82479E9C305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99A792-B249-4DFA-9BEF-E33A7B68D6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18D63-59F0-4224-9A5F-F3D0BD2B151F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53CB10-DCB7-489F-A692-65910054D7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fade/>
  </p:transition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CD1544-3353-4B8A-BDF9-8BA847236FA3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7BEB8F-7BB9-4A20-A457-4B1424C4BD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  <p:transition spd="slow">
    <p:fade/>
  </p:transition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1.png" /><Relationship Id="rId4" Type="http://schemas.openxmlformats.org/officeDocument/2006/relationships/image" Target="../media/image16.png" /><Relationship Id="rId5" Type="http://schemas.openxmlformats.org/officeDocument/2006/relationships/image" Target="../media/image17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1.png" /><Relationship Id="rId4" Type="http://schemas.openxmlformats.org/officeDocument/2006/relationships/image" Target="../media/image16.png" /><Relationship Id="rId5" Type="http://schemas.openxmlformats.org/officeDocument/2006/relationships/image" Target="../media/image23.png" /><Relationship Id="rId6" Type="http://schemas.openxmlformats.org/officeDocument/2006/relationships/image" Target="../media/image17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1.png" /><Relationship Id="rId4" Type="http://schemas.openxmlformats.org/officeDocument/2006/relationships/image" Target="../media/image16.png" /><Relationship Id="rId5" Type="http://schemas.openxmlformats.org/officeDocument/2006/relationships/image" Target="../media/image17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1.png" /><Relationship Id="rId4" Type="http://schemas.openxmlformats.org/officeDocument/2006/relationships/image" Target="../media/image16.png" /><Relationship Id="rId5" Type="http://schemas.openxmlformats.org/officeDocument/2006/relationships/image" Target="../media/image24.png" /><Relationship Id="rId6" Type="http://schemas.openxmlformats.org/officeDocument/2006/relationships/image" Target="../media/image17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1.png" /><Relationship Id="rId4" Type="http://schemas.openxmlformats.org/officeDocument/2006/relationships/image" Target="../media/image16.png" /><Relationship Id="rId5" Type="http://schemas.openxmlformats.org/officeDocument/2006/relationships/image" Target="../media/image17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1.png" /><Relationship Id="rId4" Type="http://schemas.openxmlformats.org/officeDocument/2006/relationships/image" Target="../media/image25.png" /><Relationship Id="rId5" Type="http://schemas.openxmlformats.org/officeDocument/2006/relationships/image" Target="../media/image16.png" /><Relationship Id="rId6" Type="http://schemas.openxmlformats.org/officeDocument/2006/relationships/image" Target="../media/image17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1.png" /><Relationship Id="rId4" Type="http://schemas.openxmlformats.org/officeDocument/2006/relationships/image" Target="../media/image16.png" /><Relationship Id="rId5" Type="http://schemas.openxmlformats.org/officeDocument/2006/relationships/image" Target="../media/image17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1.png" /><Relationship Id="rId4" Type="http://schemas.openxmlformats.org/officeDocument/2006/relationships/image" Target="../media/image16.png" /><Relationship Id="rId5" Type="http://schemas.openxmlformats.org/officeDocument/2006/relationships/image" Target="../media/image17.png" /><Relationship Id="rId6" Type="http://schemas.openxmlformats.org/officeDocument/2006/relationships/image" Target="../media/image26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1.png" /><Relationship Id="rId4" Type="http://schemas.openxmlformats.org/officeDocument/2006/relationships/image" Target="../media/image16.png" /><Relationship Id="rId5" Type="http://schemas.openxmlformats.org/officeDocument/2006/relationships/image" Target="../media/image17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1.png" /><Relationship Id="rId4" Type="http://schemas.openxmlformats.org/officeDocument/2006/relationships/image" Target="../media/image16.png" /><Relationship Id="rId5" Type="http://schemas.openxmlformats.org/officeDocument/2006/relationships/image" Target="../media/image17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8.png" /><Relationship Id="rId11" Type="http://schemas.openxmlformats.org/officeDocument/2006/relationships/image" Target="../media/image9.png" /><Relationship Id="rId12" Type="http://schemas.openxmlformats.org/officeDocument/2006/relationships/image" Target="../media/image10.png" /><Relationship Id="rId13" Type="http://schemas.openxmlformats.org/officeDocument/2006/relationships/image" Target="../media/image11.png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image" Target="../media/image3.png" /><Relationship Id="rId6" Type="http://schemas.openxmlformats.org/officeDocument/2006/relationships/image" Target="../media/image4.png" /><Relationship Id="rId7" Type="http://schemas.openxmlformats.org/officeDocument/2006/relationships/image" Target="../media/image5.png" /><Relationship Id="rId8" Type="http://schemas.openxmlformats.org/officeDocument/2006/relationships/image" Target="../media/image6.png" /><Relationship Id="rId9" Type="http://schemas.openxmlformats.org/officeDocument/2006/relationships/image" Target="../media/image7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1.png" /><Relationship Id="rId4" Type="http://schemas.openxmlformats.org/officeDocument/2006/relationships/image" Target="../media/image12.png" /><Relationship Id="rId5" Type="http://schemas.openxmlformats.org/officeDocument/2006/relationships/image" Target="../media/image13.png" /><Relationship Id="rId6" Type="http://schemas.openxmlformats.org/officeDocument/2006/relationships/image" Target="../media/image14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1.png" /><Relationship Id="rId4" Type="http://schemas.openxmlformats.org/officeDocument/2006/relationships/image" Target="../media/image16.png" /><Relationship Id="rId5" Type="http://schemas.openxmlformats.org/officeDocument/2006/relationships/image" Target="../media/image17.png" /><Relationship Id="rId6" Type="http://schemas.openxmlformats.org/officeDocument/2006/relationships/image" Target="../media/image27.jpeg" /><Relationship Id="rId7" Type="http://schemas.openxmlformats.org/officeDocument/2006/relationships/image" Target="../media/image28.jpeg" /><Relationship Id="rId8" Type="http://schemas.openxmlformats.org/officeDocument/2006/relationships/image" Target="../media/image29.jpeg" /><Relationship Id="rId9" Type="http://schemas.openxmlformats.org/officeDocument/2006/relationships/image" Target="../media/image30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1.png" /><Relationship Id="rId4" Type="http://schemas.openxmlformats.org/officeDocument/2006/relationships/image" Target="../media/image16.png" /><Relationship Id="rId5" Type="http://schemas.openxmlformats.org/officeDocument/2006/relationships/image" Target="../media/image17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1.png" /><Relationship Id="rId4" Type="http://schemas.openxmlformats.org/officeDocument/2006/relationships/image" Target="../media/image16.png" /><Relationship Id="rId5" Type="http://schemas.openxmlformats.org/officeDocument/2006/relationships/image" Target="../media/image17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notesSlide" Target="../notesSlides/notesSlide24.xml" /><Relationship Id="rId3" Type="http://schemas.openxmlformats.org/officeDocument/2006/relationships/image" Target="../media/image1.png" /><Relationship Id="rId4" Type="http://schemas.openxmlformats.org/officeDocument/2006/relationships/image" Target="../media/image31.png" /><Relationship Id="rId5" Type="http://schemas.openxmlformats.org/officeDocument/2006/relationships/image" Target="../media/image32.png" /><Relationship Id="rId6" Type="http://schemas.openxmlformats.org/officeDocument/2006/relationships/image" Target="../media/image3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.png" /><Relationship Id="rId4" Type="http://schemas.openxmlformats.org/officeDocument/2006/relationships/image" Target="../media/image12.png" /><Relationship Id="rId5" Type="http://schemas.openxmlformats.org/officeDocument/2006/relationships/image" Target="../media/image13.png" /><Relationship Id="rId6" Type="http://schemas.openxmlformats.org/officeDocument/2006/relationships/image" Target="../media/image14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.png" /><Relationship Id="rId4" Type="http://schemas.openxmlformats.org/officeDocument/2006/relationships/image" Target="../media/image15.png" /><Relationship Id="rId5" Type="http://schemas.openxmlformats.org/officeDocument/2006/relationships/image" Target="../media/image16.png" /><Relationship Id="rId6" Type="http://schemas.openxmlformats.org/officeDocument/2006/relationships/image" Target="../media/image17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.png" /><Relationship Id="rId4" Type="http://schemas.openxmlformats.org/officeDocument/2006/relationships/image" Target="../media/image18.png" /><Relationship Id="rId5" Type="http://schemas.openxmlformats.org/officeDocument/2006/relationships/image" Target="../media/image19.png" /><Relationship Id="rId6" Type="http://schemas.openxmlformats.org/officeDocument/2006/relationships/image" Target="../media/image20.png" /><Relationship Id="rId7" Type="http://schemas.openxmlformats.org/officeDocument/2006/relationships/image" Target="../media/image21.png" /><Relationship Id="rId8" Type="http://schemas.openxmlformats.org/officeDocument/2006/relationships/image" Target="../media/image16.png" /><Relationship Id="rId9" Type="http://schemas.openxmlformats.org/officeDocument/2006/relationships/image" Target="../media/image17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1.png" /><Relationship Id="rId4" Type="http://schemas.openxmlformats.org/officeDocument/2006/relationships/image" Target="../media/image16.png" /><Relationship Id="rId5" Type="http://schemas.openxmlformats.org/officeDocument/2006/relationships/image" Target="../media/image17.png" /><Relationship Id="rId6" Type="http://schemas.openxmlformats.org/officeDocument/2006/relationships/image" Target="../media/image22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1.png" /><Relationship Id="rId4" Type="http://schemas.openxmlformats.org/officeDocument/2006/relationships/image" Target="../media/image12.png" /><Relationship Id="rId5" Type="http://schemas.openxmlformats.org/officeDocument/2006/relationships/image" Target="../media/image13.png" /><Relationship Id="rId6" Type="http://schemas.openxmlformats.org/officeDocument/2006/relationships/image" Target="../media/image14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.png" /><Relationship Id="rId4" Type="http://schemas.openxmlformats.org/officeDocument/2006/relationships/image" Target="../media/image16.png" /><Relationship Id="rId5" Type="http://schemas.openxmlformats.org/officeDocument/2006/relationships/image" Target="../media/image17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1.png" /><Relationship Id="rId4" Type="http://schemas.openxmlformats.org/officeDocument/2006/relationships/image" Target="../media/image12.png" /><Relationship Id="rId5" Type="http://schemas.openxmlformats.org/officeDocument/2006/relationships/image" Target="../media/image13.png" /><Relationship Id="rId6" Type="http://schemas.openxmlformats.org/officeDocument/2006/relationships/image" Target="../media/image14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0" name="文本框 79"/>
          <p:cNvSpPr txBox="1"/>
          <p:nvPr/>
        </p:nvSpPr>
        <p:spPr>
          <a:xfrm>
            <a:off x="3501762" y="1341252"/>
            <a:ext cx="5082360" cy="538466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pPr defTabSz="914400"/>
            <a:r>
              <a:rPr lang="zh-CN" altLang="en-US" sz="2900" b="1">
                <a:solidFill>
                  <a:srgbClr val="72932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初中学段 语文</a:t>
            </a:r>
            <a:r>
              <a:rPr lang="zh-CN" altLang="en-US" sz="2900" b="1" smtClean="0">
                <a:solidFill>
                  <a:srgbClr val="72932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学科 </a:t>
            </a:r>
            <a:r>
              <a:rPr lang="zh-CN" altLang="en-US" sz="29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</a:t>
            </a:r>
            <a:r>
              <a:rPr lang="zh-CN" altLang="en-US" sz="2900" b="1" smtClean="0">
                <a:solidFill>
                  <a:srgbClr val="72932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zh-CN" altLang="en-US" sz="2900" b="1">
                <a:solidFill>
                  <a:srgbClr val="72932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级</a:t>
            </a:r>
            <a:endParaRPr lang="en-US" altLang="zh-CN" sz="2900" b="1">
              <a:solidFill>
                <a:srgbClr val="72932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" y="522931"/>
            <a:ext cx="2076182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0129875" y="522931"/>
            <a:ext cx="206212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3" name="组合 18"/>
          <p:cNvGrpSpPr/>
          <p:nvPr/>
        </p:nvGrpSpPr>
        <p:grpSpPr>
          <a:xfrm>
            <a:off x="1663690" y="2504682"/>
            <a:ext cx="9227675" cy="1293853"/>
            <a:chOff x="3003290" y="2538515"/>
            <a:chExt cx="6175952" cy="1668408"/>
          </a:xfrm>
        </p:grpSpPr>
        <p:sp>
          <p:nvSpPr>
            <p:cNvPr id="8" name="矩形 7"/>
            <p:cNvSpPr/>
            <p:nvPr/>
          </p:nvSpPr>
          <p:spPr>
            <a:xfrm>
              <a:off x="3012758" y="2538515"/>
              <a:ext cx="6166484" cy="1659742"/>
            </a:xfrm>
            <a:prstGeom prst="rect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3009680" y="2547180"/>
              <a:ext cx="6166484" cy="1659743"/>
            </a:xfrm>
            <a:prstGeom prst="rect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TextBox 13"/>
            <p:cNvSpPr txBox="1">
              <a:spLocks noChangeArrowheads="1"/>
            </p:cNvSpPr>
            <p:nvPr/>
          </p:nvSpPr>
          <p:spPr bwMode="auto">
            <a:xfrm>
              <a:off x="3003290" y="2796337"/>
              <a:ext cx="6171911" cy="992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hangingPunct="1"/>
              <a:r>
                <a:rPr lang="zh-CN" altLang="en-US" sz="4400" spc="500">
                  <a:ln w="0"/>
                  <a:solidFill>
                    <a:prstClr val="white"/>
                  </a:solidFill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李旭科书法" panose="02000603000000000000" charset="-122"/>
                  <a:ea typeface="李旭科书法" panose="02000603000000000000" charset="-122"/>
                  <a:cs typeface="李旭科书法" panose="02000603000000000000" charset="-122"/>
                </a:rPr>
                <a:t>   </a:t>
              </a:r>
              <a:r>
                <a:rPr lang="zh-CN" altLang="en-US" sz="4400" spc="500" smtClean="0">
                  <a:ln w="0"/>
                  <a:solidFill>
                    <a:prstClr val="white"/>
                  </a:solidFill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李旭科书法" panose="02000603000000000000" charset="-122"/>
                  <a:ea typeface="李旭科书法" panose="02000603000000000000" charset="-122"/>
                  <a:cs typeface="李旭科书法" panose="02000603000000000000" charset="-122"/>
                </a:rPr>
                <a:t>  </a:t>
              </a:r>
              <a:r>
                <a:rPr lang="zh-CN" altLang="en-US" sz="4400" b="1" spc="500" smtClean="0">
                  <a:ln w="0"/>
                  <a:solidFill>
                    <a:srgbClr val="FF0000"/>
                  </a:solidFill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李旭科书法" panose="02000603000000000000" charset="-122"/>
                  <a:ea typeface="李旭科书法" panose="02000603000000000000" charset="-122"/>
                  <a:cs typeface="李旭科书法" panose="02000603000000000000" charset="-122"/>
                </a:rPr>
                <a:t>八上第二单元知识建构</a:t>
              </a:r>
              <a:endParaRPr lang="zh-CN" altLang="en-US" sz="4400" b="1" spc="500">
                <a:ln w="0"/>
                <a:solidFill>
                  <a:srgbClr val="FF0000"/>
                </a:solidFill>
                <a:latin typeface="等线" pitchFamily="2" charset="-122"/>
                <a:ea typeface="等线" pitchFamily="2" charset="-122"/>
                <a:cs typeface="李旭科书法" panose="02000603000000000000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9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995" y="-66107"/>
            <a:ext cx="1533735" cy="1225247"/>
          </a:xfrm>
          <a:prstGeom prst="rect">
            <a:avLst/>
          </a:prstGeom>
        </p:spPr>
      </p:pic>
      <p:sp>
        <p:nvSpPr>
          <p:cNvPr id="27" name="TextBox 17"/>
          <p:cNvSpPr txBox="1"/>
          <p:nvPr/>
        </p:nvSpPr>
        <p:spPr>
          <a:xfrm>
            <a:off x="4222985" y="356765"/>
            <a:ext cx="29835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300" normalizeH="0" baseline="0" noProof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  </a:t>
            </a:r>
            <a:r>
              <a:rPr kumimoji="0" lang="zh-CN" altLang="en-US" sz="4400" b="1" i="0" u="none" strike="noStrike" kern="1200" cap="none" spc="30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藤野先生</a:t>
            </a:r>
            <a:endParaRPr kumimoji="0" lang="zh-CN" altLang="en-US" sz="4400" b="1" i="0" u="none" strike="noStrike" kern="1200" cap="none" spc="30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汉仪家书简" panose="02010609000101010101" pitchFamily="49" charset="-122"/>
              <a:cs typeface="+mn-lt"/>
              <a:sym typeface="站酷快乐体2016修订版" panose="02010600030101010101" pitchFamily="2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11232" y="4390314"/>
            <a:ext cx="2433217" cy="2943936"/>
          </a:xfrm>
          <a:prstGeom prst="rect">
            <a:avLst/>
          </a:prstGeom>
        </p:spPr>
      </p:pic>
      <p:sp>
        <p:nvSpPr>
          <p:cNvPr id="3" name="文本框 26"/>
          <p:cNvSpPr txBox="1">
            <a:spLocks noChangeArrowheads="1"/>
          </p:cNvSpPr>
          <p:nvPr/>
        </p:nvSpPr>
        <p:spPr bwMode="auto">
          <a:xfrm>
            <a:off x="1207644" y="2725383"/>
            <a:ext cx="991444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spc="300" smtClean="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1.</a:t>
            </a:r>
            <a:r>
              <a:rPr lang="zh-CN" altLang="en-US" sz="2800" b="1" spc="300" smtClean="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梳理课文的主要内容，把握回忆性散文的基本特点。</a:t>
            </a:r>
            <a:endParaRPr lang="en-US" altLang="zh-CN" sz="2800" b="1" spc="300" smtClean="0">
              <a:solidFill>
                <a:srgbClr val="3F3F3F"/>
              </a:solidFill>
              <a:latin typeface="汉仪家书简" panose="02010609000101010101" pitchFamily="49" charset="-122"/>
              <a:ea typeface="汉仪家书简" panose="02010609000101010101" pitchFamily="49" charset="-122"/>
              <a:cs typeface="+mn-lt"/>
              <a:sym typeface="站酷快乐体2016修订版" panose="02010600030101010101" pitchFamily="2" charset="-122"/>
            </a:endParaRPr>
          </a:p>
          <a:p>
            <a:pPr marL="0" marR="0" lvl="0" indent="0" algn="l" defTabSz="914400" rtl="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spc="300" smtClean="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2.</a:t>
            </a:r>
            <a:r>
              <a:rPr lang="zh-CN" altLang="en-US" sz="2800" b="1" spc="300" smtClean="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透过事件理解作者的情感。</a:t>
            </a:r>
            <a:endParaRPr lang="en-US" altLang="zh-CN" sz="2800" b="1" spc="300" smtClean="0">
              <a:solidFill>
                <a:srgbClr val="3F3F3F"/>
              </a:solidFill>
              <a:latin typeface="汉仪家书简" panose="02010609000101010101" pitchFamily="49" charset="-122"/>
              <a:ea typeface="汉仪家书简" panose="02010609000101010101" pitchFamily="49" charset="-122"/>
              <a:cs typeface="+mn-lt"/>
              <a:sym typeface="站酷快乐体2016修订版" panose="02010600030101010101" pitchFamily="2" charset="-122"/>
            </a:endParaRPr>
          </a:p>
          <a:p>
            <a:pPr marL="0" marR="0" lvl="0" indent="0" algn="l" defTabSz="914400" rtl="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spc="300" smtClean="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3.</a:t>
            </a:r>
            <a:r>
              <a:rPr lang="zh-CN" altLang="en-US" sz="2800" b="1" spc="300" smtClean="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揣摩文章独特的语言风格。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190994" y="1571802"/>
            <a:ext cx="3664511" cy="549605"/>
          </a:xfrm>
          <a:prstGeom prst="rect">
            <a:avLst/>
          </a:prstGeom>
          <a:solidFill>
            <a:srgbClr val="F8DFD2"/>
          </a:solidFill>
          <a:ln>
            <a:solidFill>
              <a:schemeClr val="bg1"/>
            </a:solidFill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</a:rPr>
              <a:t>学习目标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7" name="TextBox 17"/>
          <p:cNvSpPr txBox="1"/>
          <p:nvPr/>
        </p:nvSpPr>
        <p:spPr>
          <a:xfrm>
            <a:off x="6803249" y="216806"/>
            <a:ext cx="5661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300" normalizeH="0" baseline="0" noProof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  </a:t>
            </a:r>
            <a:endParaRPr kumimoji="0" lang="zh-CN" altLang="en-US" sz="4400" b="1" i="0" u="none" strike="noStrike" kern="1200" cap="none" spc="30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汉仪家书简" panose="02010609000101010101" pitchFamily="49" charset="-122"/>
              <a:cs typeface="+mn-lt"/>
              <a:sym typeface="站酷快乐体2016修订版" panose="02010600030101010101" pitchFamily="2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995" y="-66107"/>
            <a:ext cx="1533735" cy="1225247"/>
          </a:xfrm>
          <a:prstGeom prst="rect">
            <a:avLst/>
          </a:prstGeom>
        </p:spPr>
      </p:pic>
      <p:pic>
        <p:nvPicPr>
          <p:cNvPr id="6" name="图片 5" descr="藤野先生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073933"/>
            <a:ext cx="12192000" cy="471013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11232" y="4390314"/>
            <a:ext cx="2433217" cy="294393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31429" y="2967135"/>
            <a:ext cx="2258008" cy="646331"/>
          </a:xfrm>
          <a:prstGeom prst="rect">
            <a:avLst/>
          </a:prstGeom>
          <a:solidFill>
            <a:srgbClr val="FF9999"/>
          </a:solidFill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3600" b="1" spc="300" smtClean="0">
                <a:solidFill>
                  <a:srgbClr val="2A20E8"/>
                </a:solidFill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藤野先生</a:t>
            </a:r>
            <a:endParaRPr lang="zh-CN" altLang="en-US" sz="3600" b="1" spc="300">
              <a:solidFill>
                <a:srgbClr val="2A20E8"/>
              </a:solidFill>
              <a:ea typeface="汉仪家书简" panose="02010609000101010101" pitchFamily="49" charset="-122"/>
              <a:cs typeface="+mn-lt"/>
              <a:sym typeface="站酷快乐体2016修订版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995" y="-66107"/>
            <a:ext cx="1533735" cy="1225247"/>
          </a:xfrm>
          <a:prstGeom prst="rect">
            <a:avLst/>
          </a:prstGeom>
        </p:spPr>
      </p:pic>
      <p:sp>
        <p:nvSpPr>
          <p:cNvPr id="27" name="TextBox 17"/>
          <p:cNvSpPr txBox="1"/>
          <p:nvPr/>
        </p:nvSpPr>
        <p:spPr>
          <a:xfrm>
            <a:off x="3772541" y="356765"/>
            <a:ext cx="38843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300" normalizeH="0" baseline="0" noProof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  </a:t>
            </a:r>
            <a:r>
              <a:rPr kumimoji="0" lang="zh-CN" altLang="en-US" sz="4000" b="1" i="0" u="none" strike="noStrike" kern="1200" cap="none" spc="300" normalizeH="0" baseline="0" noProof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回忆我的母亲</a:t>
            </a:r>
            <a:endParaRPr kumimoji="0" lang="zh-CN" altLang="en-US" sz="4400" b="1" i="0" u="none" strike="noStrike" kern="1200" cap="none" spc="30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汉仪家书简" panose="02010609000101010101" pitchFamily="49" charset="-122"/>
              <a:cs typeface="+mn-lt"/>
              <a:sym typeface="站酷快乐体2016修订版" panose="02010600030101010101" pitchFamily="2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11232" y="4390314"/>
            <a:ext cx="2433217" cy="2943936"/>
          </a:xfrm>
          <a:prstGeom prst="rect">
            <a:avLst/>
          </a:prstGeom>
        </p:spPr>
      </p:pic>
      <p:sp>
        <p:nvSpPr>
          <p:cNvPr id="3" name="文本框 26"/>
          <p:cNvSpPr txBox="1">
            <a:spLocks noChangeArrowheads="1"/>
          </p:cNvSpPr>
          <p:nvPr/>
        </p:nvSpPr>
        <p:spPr bwMode="auto">
          <a:xfrm>
            <a:off x="1226305" y="2464126"/>
            <a:ext cx="1010105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 spc="300" smtClean="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1.</a:t>
            </a:r>
            <a:r>
              <a:rPr lang="zh-CN" altLang="en-US" sz="2400" b="1" spc="300" smtClean="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抓住文章的主线，即母亲“勤劳的一生”，通过作者回忆的具体事例，感受母亲的品格。</a:t>
            </a:r>
            <a:endParaRPr lang="en-US" altLang="zh-CN" sz="2400" b="1" spc="300" smtClean="0">
              <a:solidFill>
                <a:srgbClr val="3F3F3F"/>
              </a:solidFill>
              <a:latin typeface="汉仪家书简" panose="02010609000101010101" pitchFamily="49" charset="-122"/>
              <a:ea typeface="汉仪家书简" panose="02010609000101010101" pitchFamily="49" charset="-122"/>
              <a:cs typeface="+mn-lt"/>
              <a:sym typeface="站酷快乐体2016修订版" panose="02010600030101010101" pitchFamily="2" charset="-122"/>
            </a:endParaRPr>
          </a:p>
          <a:p>
            <a:pPr marL="0" marR="0" lvl="0" indent="0" algn="l" defTabSz="914400" rtl="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 spc="300" smtClean="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2.</a:t>
            </a:r>
            <a:r>
              <a:rPr lang="zh-CN" altLang="en-US" sz="2400" b="1" spc="300" smtClean="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理解作者反复提及的“感谢母亲”，体会蕴藏在字里行间的对母亲的深情。</a:t>
            </a:r>
            <a:endParaRPr lang="en-US" altLang="zh-CN" sz="2400" b="1" spc="300" smtClean="0">
              <a:solidFill>
                <a:srgbClr val="3F3F3F"/>
              </a:solidFill>
              <a:latin typeface="汉仪家书简" panose="02010609000101010101" pitchFamily="49" charset="-122"/>
              <a:ea typeface="汉仪家书简" panose="02010609000101010101" pitchFamily="49" charset="-122"/>
              <a:cs typeface="+mn-lt"/>
              <a:sym typeface="站酷快乐体2016修订版" panose="02010600030101010101" pitchFamily="2" charset="-122"/>
            </a:endParaRPr>
          </a:p>
          <a:p>
            <a:pPr marL="0" marR="0" lvl="0" indent="0" algn="l" defTabSz="914400" rtl="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 spc="300" smtClean="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3.</a:t>
            </a:r>
            <a:r>
              <a:rPr lang="zh-CN" altLang="en-US" sz="2400" b="1" spc="300" smtClean="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找出议论抒情的句子，理解其含义，体会其表情达意的作用。</a:t>
            </a:r>
            <a:endParaRPr lang="en-US" altLang="zh-CN" sz="2400" b="1" spc="300" smtClean="0">
              <a:solidFill>
                <a:srgbClr val="3F3F3F"/>
              </a:solidFill>
              <a:latin typeface="汉仪家书简" panose="02010609000101010101" pitchFamily="49" charset="-122"/>
              <a:ea typeface="汉仪家书简" panose="02010609000101010101" pitchFamily="49" charset="-122"/>
              <a:cs typeface="+mn-lt"/>
              <a:sym typeface="站酷快乐体2016修订版" panose="02010600030101010101" pitchFamily="2" charset="-122"/>
            </a:endParaRPr>
          </a:p>
          <a:p>
            <a:pPr marL="0" marR="0" lvl="0" indent="0" algn="l" defTabSz="914400" rtl="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300" normalizeH="0" baseline="0" noProof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4.</a:t>
            </a:r>
            <a:r>
              <a:rPr kumimoji="0" lang="zh-CN" altLang="en-US" sz="2400" b="1" i="0" u="none" strike="noStrike" kern="1200" cap="none" spc="300" normalizeH="0" baseline="0" noProof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细读文章，体会作者质朴无华而又饱含深情的语言。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190994" y="1571802"/>
            <a:ext cx="3664511" cy="549605"/>
          </a:xfrm>
          <a:prstGeom prst="rect">
            <a:avLst/>
          </a:prstGeom>
          <a:solidFill>
            <a:srgbClr val="F8DFD2"/>
          </a:solidFill>
          <a:ln>
            <a:solidFill>
              <a:schemeClr val="bg1"/>
            </a:solidFill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</a:rPr>
              <a:t>学习目标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995" y="-66107"/>
            <a:ext cx="1533735" cy="1225247"/>
          </a:xfrm>
          <a:prstGeom prst="rect">
            <a:avLst/>
          </a:prstGeom>
        </p:spPr>
      </p:pic>
      <p:pic>
        <p:nvPicPr>
          <p:cNvPr id="8" name="图片 7" descr="回忆我的母亲 (3)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58677" y="0"/>
            <a:ext cx="9074646" cy="68580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9679" y="4282825"/>
            <a:ext cx="2433217" cy="2943936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995" y="-66107"/>
            <a:ext cx="1533735" cy="1225247"/>
          </a:xfrm>
          <a:prstGeom prst="rect">
            <a:avLst/>
          </a:prstGeom>
        </p:spPr>
      </p:pic>
      <p:sp>
        <p:nvSpPr>
          <p:cNvPr id="27" name="TextBox 17"/>
          <p:cNvSpPr txBox="1"/>
          <p:nvPr/>
        </p:nvSpPr>
        <p:spPr>
          <a:xfrm>
            <a:off x="3640293" y="356765"/>
            <a:ext cx="4148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300" normalizeH="0" baseline="0" noProof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  </a:t>
            </a:r>
            <a:r>
              <a:rPr kumimoji="0" lang="zh-CN" altLang="en-US" sz="4000" b="1" i="0" u="none" strike="noStrike" kern="1200" cap="none" spc="300" normalizeH="0" baseline="0" noProof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列夫</a:t>
            </a:r>
            <a:r>
              <a:rPr kumimoji="0" lang="en-US" altLang="zh-CN" sz="4000" b="1" i="0" u="none" strike="noStrike" kern="1200" cap="none" spc="300" normalizeH="0" baseline="0" noProof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·</a:t>
            </a:r>
            <a:r>
              <a:rPr kumimoji="0" lang="zh-CN" altLang="en-US" sz="4000" b="1" i="0" u="none" strike="noStrike" kern="1200" cap="none" spc="300" normalizeH="0" baseline="0" noProof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托尔斯泰</a:t>
            </a:r>
            <a:endParaRPr kumimoji="0" lang="zh-CN" altLang="en-US" sz="4400" b="1" i="0" u="none" strike="noStrike" kern="1200" cap="none" spc="30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汉仪家书简" panose="02010609000101010101" pitchFamily="49" charset="-122"/>
              <a:cs typeface="+mn-lt"/>
              <a:sym typeface="站酷快乐体2016修订版" panose="02010600030101010101" pitchFamily="2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11232" y="4390314"/>
            <a:ext cx="2433217" cy="2943936"/>
          </a:xfrm>
          <a:prstGeom prst="rect">
            <a:avLst/>
          </a:prstGeom>
        </p:spPr>
      </p:pic>
      <p:sp>
        <p:nvSpPr>
          <p:cNvPr id="3" name="文本框 26"/>
          <p:cNvSpPr txBox="1">
            <a:spLocks noChangeArrowheads="1"/>
          </p:cNvSpPr>
          <p:nvPr/>
        </p:nvSpPr>
        <p:spPr bwMode="auto">
          <a:xfrm>
            <a:off x="1002371" y="2800028"/>
            <a:ext cx="9541221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spc="300" smtClean="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1.</a:t>
            </a:r>
            <a:r>
              <a:rPr lang="zh-CN" altLang="en-US" sz="2800" b="1" spc="300" smtClean="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把握传主独特的外貌特征，进而探讨其精神世界，理解作者的评价。</a:t>
            </a:r>
            <a:endParaRPr lang="en-US" altLang="zh-CN" sz="2800" b="1" spc="300" smtClean="0">
              <a:solidFill>
                <a:srgbClr val="3F3F3F"/>
              </a:solidFill>
              <a:latin typeface="汉仪家书简" panose="02010609000101010101" pitchFamily="49" charset="-122"/>
              <a:ea typeface="汉仪家书简" panose="02010609000101010101" pitchFamily="49" charset="-122"/>
              <a:cs typeface="+mn-lt"/>
              <a:sym typeface="站酷快乐体2016修订版" panose="02010600030101010101" pitchFamily="2" charset="-122"/>
            </a:endParaRPr>
          </a:p>
          <a:p>
            <a:pPr marL="0" marR="0" lvl="0" indent="0" algn="l" defTabSz="914400" rtl="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spc="300" smtClean="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2.</a:t>
            </a:r>
            <a:r>
              <a:rPr lang="zh-CN" altLang="en-US" sz="2800" b="1" spc="300" smtClean="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整体把握作者的思路，体会先抑后扬的写作手法。</a:t>
            </a:r>
            <a:endParaRPr lang="en-US" altLang="zh-CN" sz="2800" b="1" spc="300" smtClean="0">
              <a:solidFill>
                <a:srgbClr val="3F3F3F"/>
              </a:solidFill>
              <a:latin typeface="汉仪家书简" panose="02010609000101010101" pitchFamily="49" charset="-122"/>
              <a:ea typeface="汉仪家书简" panose="02010609000101010101" pitchFamily="49" charset="-122"/>
              <a:cs typeface="+mn-lt"/>
              <a:sym typeface="站酷快乐体2016修订版" panose="02010600030101010101" pitchFamily="2" charset="-122"/>
            </a:endParaRPr>
          </a:p>
          <a:p>
            <a:pPr marL="0" marR="0" lvl="0" indent="0" algn="l" defTabSz="914400" rtl="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spc="300" smtClean="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3.</a:t>
            </a:r>
            <a:r>
              <a:rPr lang="zh-CN" altLang="en-US" sz="2800" b="1" spc="300" smtClean="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揣摩精彩的语言，品味修辞手法的表达效果，感受课文典雅优美、酣畅淋漓的语言风格。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190994" y="1571802"/>
            <a:ext cx="3664511" cy="549605"/>
          </a:xfrm>
          <a:prstGeom prst="rect">
            <a:avLst/>
          </a:prstGeom>
          <a:solidFill>
            <a:srgbClr val="F8DFD2"/>
          </a:solidFill>
          <a:ln>
            <a:solidFill>
              <a:schemeClr val="bg1"/>
            </a:solidFill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</a:rPr>
              <a:t>学习目标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 descr="列夫·托尔斯泰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37" y="261937"/>
            <a:ext cx="10906125" cy="633412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995" y="-66107"/>
            <a:ext cx="1533735" cy="122524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11232" y="4390314"/>
            <a:ext cx="2433217" cy="2943936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995" y="-66107"/>
            <a:ext cx="1533735" cy="1225247"/>
          </a:xfrm>
          <a:prstGeom prst="rect">
            <a:avLst/>
          </a:prstGeom>
        </p:spPr>
      </p:pic>
      <p:sp>
        <p:nvSpPr>
          <p:cNvPr id="27" name="TextBox 17"/>
          <p:cNvSpPr txBox="1"/>
          <p:nvPr/>
        </p:nvSpPr>
        <p:spPr>
          <a:xfrm>
            <a:off x="4049060" y="356765"/>
            <a:ext cx="33313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300" normalizeH="0" baseline="0" noProof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  </a:t>
            </a:r>
            <a:r>
              <a:rPr kumimoji="0" lang="zh-CN" altLang="en-US" sz="4000" b="1" i="0" u="none" strike="noStrike" kern="1200" cap="none" spc="300" normalizeH="0" baseline="0" noProof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美丽的颜色</a:t>
            </a:r>
            <a:endParaRPr kumimoji="0" lang="zh-CN" altLang="en-US" sz="4400" b="1" i="0" u="none" strike="noStrike" kern="1200" cap="none" spc="30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汉仪家书简" panose="02010609000101010101" pitchFamily="49" charset="-122"/>
              <a:cs typeface="+mn-lt"/>
              <a:sym typeface="站酷快乐体2016修订版" panose="02010600030101010101" pitchFamily="2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11232" y="4390314"/>
            <a:ext cx="2433217" cy="2943936"/>
          </a:xfrm>
          <a:prstGeom prst="rect">
            <a:avLst/>
          </a:prstGeom>
        </p:spPr>
      </p:pic>
      <p:sp>
        <p:nvSpPr>
          <p:cNvPr id="3" name="文本框 26"/>
          <p:cNvSpPr txBox="1">
            <a:spLocks noChangeArrowheads="1"/>
          </p:cNvSpPr>
          <p:nvPr/>
        </p:nvSpPr>
        <p:spPr bwMode="auto">
          <a:xfrm>
            <a:off x="1226306" y="2464126"/>
            <a:ext cx="892540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spc="300" smtClean="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1.</a:t>
            </a:r>
            <a:r>
              <a:rPr lang="zh-CN" altLang="en-US" sz="2800" b="1" spc="300" smtClean="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了解文中记述的居里夫人提炼镭的过程，感受科学家在艰苦条件下表现出的坚韧、忘我、淡泊的人格魅力。</a:t>
            </a:r>
            <a:endParaRPr lang="en-US" altLang="zh-CN" sz="2800" b="1" spc="300" smtClean="0">
              <a:solidFill>
                <a:srgbClr val="3F3F3F"/>
              </a:solidFill>
              <a:latin typeface="汉仪家书简" panose="02010609000101010101" pitchFamily="49" charset="-122"/>
              <a:ea typeface="汉仪家书简" panose="02010609000101010101" pitchFamily="49" charset="-122"/>
              <a:cs typeface="+mn-lt"/>
              <a:sym typeface="站酷快乐体2016修订版" panose="02010600030101010101" pitchFamily="2" charset="-122"/>
            </a:endParaRPr>
          </a:p>
          <a:p>
            <a:pPr marL="0" marR="0" lvl="0" indent="0" algn="l" defTabSz="914400" rtl="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spc="300" smtClean="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2.</a:t>
            </a:r>
            <a:r>
              <a:rPr lang="zh-CN" altLang="en-US" sz="2800" b="1" spc="300" smtClean="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把握本文作为传记的主要特点。</a:t>
            </a:r>
            <a:endParaRPr lang="en-US" altLang="zh-CN" sz="2800" b="1" spc="300" smtClean="0">
              <a:solidFill>
                <a:srgbClr val="3F3F3F"/>
              </a:solidFill>
              <a:latin typeface="汉仪家书简" panose="02010609000101010101" pitchFamily="49" charset="-122"/>
              <a:ea typeface="汉仪家书简" panose="02010609000101010101" pitchFamily="49" charset="-122"/>
              <a:cs typeface="+mn-lt"/>
              <a:sym typeface="站酷快乐体2016修订版" panose="02010600030101010101" pitchFamily="2" charset="-122"/>
            </a:endParaRPr>
          </a:p>
          <a:p>
            <a:pPr marL="0" marR="0" lvl="0" indent="0" algn="l" defTabSz="914400" rtl="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spc="300" smtClean="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3.</a:t>
            </a:r>
            <a:r>
              <a:rPr lang="zh-CN" altLang="en-US" sz="2800" b="1" spc="300" smtClean="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感受本文的语言风格，品味语言中的情味。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190994" y="1571802"/>
            <a:ext cx="3664511" cy="549605"/>
          </a:xfrm>
          <a:prstGeom prst="rect">
            <a:avLst/>
          </a:prstGeom>
          <a:solidFill>
            <a:srgbClr val="F8DFD2"/>
          </a:solidFill>
          <a:ln>
            <a:solidFill>
              <a:schemeClr val="bg1"/>
            </a:solidFill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</a:rPr>
              <a:t>学习目标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995" y="-66107"/>
            <a:ext cx="1533735" cy="122524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11232" y="4390314"/>
            <a:ext cx="2433217" cy="2943936"/>
          </a:xfrm>
          <a:prstGeom prst="rect">
            <a:avLst/>
          </a:prstGeom>
        </p:spPr>
      </p:pic>
      <p:pic>
        <p:nvPicPr>
          <p:cNvPr id="6" name="图片 5" descr="美丽的颜色1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4862" y="690562"/>
            <a:ext cx="10582275" cy="547687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995" y="-66107"/>
            <a:ext cx="1533735" cy="122524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11232" y="4390314"/>
            <a:ext cx="2433217" cy="294393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07008" y="1810512"/>
            <a:ext cx="88513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ea typeface="汉仪家书简"/>
              </a:rPr>
              <a:t>             </a:t>
            </a:r>
            <a:r>
              <a:rPr lang="zh-CN" altLang="en-US" sz="36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本单元的四篇课文既有共同点，又各具特色。请你仔细回顾，以表格的形式，展现四篇课文的异同。</a:t>
            </a:r>
            <a:endParaRPr lang="zh-CN" altLang="en-US" sz="36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33665" y="662473"/>
            <a:ext cx="3722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995" y="-66107"/>
            <a:ext cx="1533735" cy="122524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11232" y="4390314"/>
            <a:ext cx="2433217" cy="2943936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457198" y="1376998"/>
          <a:ext cx="11594510" cy="4970538"/>
        </p:xfrm>
        <a:graphic>
          <a:graphicData uri="http://schemas.openxmlformats.org/drawingml/2006/table">
            <a:tbl>
              <a:tblPr firstRow="1" bandCol="1">
                <a:tableStyleId>{D27102A9-8310-4765-A935-A1911B00CA55}</a:tableStyleId>
              </a:tblPr>
              <a:tblGrid>
                <a:gridCol w="1072763"/>
                <a:gridCol w="1565652"/>
                <a:gridCol w="1765636"/>
                <a:gridCol w="3051493"/>
                <a:gridCol w="2346865"/>
                <a:gridCol w="1792101"/>
              </a:tblGrid>
              <a:tr h="783509">
                <a:tc>
                  <a:txBody>
                    <a:bodyPr vert="horz" wrap="square"/>
                    <a:lstStyle/>
                    <a:p>
                      <a:endParaRPr lang="zh-CN" altLang="en-US" sz="2000" baseline="0">
                        <a:latin typeface="汉仪家书简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000" baseline="0">
                        <a:latin typeface="汉仪家书简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rgbClr val="6699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000" baseline="0" smtClean="0">
                          <a:latin typeface="汉仪家书简"/>
                        </a:rPr>
                        <a:t>《</a:t>
                      </a:r>
                      <a:r>
                        <a:rPr lang="zh-CN" altLang="en-US" sz="2000" baseline="0" smtClean="0">
                          <a:latin typeface="汉仪家书简"/>
                        </a:rPr>
                        <a:t>藤野先生</a:t>
                      </a:r>
                      <a:r>
                        <a:rPr lang="en-US" altLang="zh-CN" sz="2000" baseline="0" smtClean="0">
                          <a:latin typeface="汉仪家书简"/>
                        </a:rPr>
                        <a:t>》</a:t>
                      </a:r>
                      <a:endParaRPr lang="zh-CN" altLang="en-US" sz="2000" baseline="0">
                        <a:latin typeface="汉仪家书简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000" baseline="0" smtClean="0">
                          <a:latin typeface="汉仪家书简"/>
                        </a:rPr>
                        <a:t>《</a:t>
                      </a:r>
                      <a:r>
                        <a:rPr lang="zh-CN" altLang="en-US" sz="2000" baseline="0" smtClean="0">
                          <a:latin typeface="汉仪家书简"/>
                        </a:rPr>
                        <a:t>回忆我的母亲</a:t>
                      </a:r>
                      <a:r>
                        <a:rPr lang="en-US" altLang="zh-CN" sz="2000" baseline="0" smtClean="0">
                          <a:latin typeface="汉仪家书简"/>
                        </a:rPr>
                        <a:t>》</a:t>
                      </a:r>
                      <a:endParaRPr lang="zh-CN" altLang="en-US" sz="2000" baseline="0">
                        <a:latin typeface="汉仪家书简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000" baseline="0" smtClean="0">
                          <a:latin typeface="汉仪家书简"/>
                        </a:rPr>
                        <a:t>《</a:t>
                      </a:r>
                      <a:r>
                        <a:rPr lang="zh-CN" altLang="en-US" sz="2000" baseline="0" smtClean="0">
                          <a:latin typeface="汉仪家书简"/>
                        </a:rPr>
                        <a:t>列夫</a:t>
                      </a:r>
                      <a:r>
                        <a:rPr lang="en-US" altLang="zh-CN" sz="2000" baseline="0" smtClean="0">
                          <a:latin typeface="汉仪家书简"/>
                        </a:rPr>
                        <a:t>·</a:t>
                      </a:r>
                      <a:r>
                        <a:rPr lang="zh-CN" altLang="en-US" sz="2000" baseline="0" smtClean="0">
                          <a:latin typeface="汉仪家书简"/>
                        </a:rPr>
                        <a:t>托尔斯泰</a:t>
                      </a:r>
                      <a:r>
                        <a:rPr lang="en-US" altLang="zh-CN" sz="2000" baseline="0" smtClean="0">
                          <a:latin typeface="汉仪家书简"/>
                        </a:rPr>
                        <a:t>》</a:t>
                      </a:r>
                      <a:endParaRPr lang="zh-CN" altLang="en-US" sz="2000" baseline="0">
                        <a:latin typeface="汉仪家书简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000" baseline="0" smtClean="0">
                          <a:latin typeface="汉仪家书简"/>
                        </a:rPr>
                        <a:t>《</a:t>
                      </a:r>
                      <a:r>
                        <a:rPr lang="zh-CN" altLang="en-US" sz="2000" baseline="0" smtClean="0">
                          <a:latin typeface="汉仪家书简"/>
                        </a:rPr>
                        <a:t>美丽的颜色</a:t>
                      </a:r>
                      <a:r>
                        <a:rPr lang="en-US" altLang="zh-CN" sz="2000" baseline="0" smtClean="0">
                          <a:latin typeface="汉仪家书简"/>
                        </a:rPr>
                        <a:t>》</a:t>
                      </a:r>
                      <a:endParaRPr lang="zh-CN" altLang="en-US" sz="2000" baseline="0">
                        <a:latin typeface="汉仪家书简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FF"/>
                    </a:solidFill>
                  </a:tcPr>
                </a:tc>
              </a:tr>
              <a:tr h="690169">
                <a:tc rowSpan="2">
                  <a:txBody>
                    <a:bodyPr vert="horz" wrap="square"/>
                    <a:lstStyle/>
                    <a:p>
                      <a:r>
                        <a:rPr lang="zh-CN" altLang="en-US" sz="2000" b="1" baseline="0" smtClean="0">
                          <a:solidFill>
                            <a:srgbClr val="0070C0"/>
                          </a:solidFill>
                          <a:latin typeface="汉仪家书简"/>
                        </a:rPr>
                        <a:t>相同点</a:t>
                      </a:r>
                      <a:endParaRPr lang="zh-CN" altLang="en-US" sz="2000" b="1" baseline="0">
                        <a:solidFill>
                          <a:srgbClr val="0070C0"/>
                        </a:solidFill>
                        <a:latin typeface="汉仪家书简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2000" b="1" baseline="0" smtClean="0">
                          <a:solidFill>
                            <a:srgbClr val="FF9999"/>
                          </a:solidFill>
                          <a:latin typeface="汉仪家书简"/>
                        </a:rPr>
                        <a:t>内容主题</a:t>
                      </a:r>
                      <a:endParaRPr lang="zh-CN" altLang="en-US" sz="2000" b="1" baseline="0">
                        <a:solidFill>
                          <a:srgbClr val="FF9999"/>
                        </a:solidFill>
                        <a:latin typeface="汉仪家书简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000" baseline="0" smtClean="0">
                          <a:latin typeface="汉仪家书简"/>
                        </a:rPr>
                        <a:t>或追述自己人生道路上的难忘经历，或展现敬仰之人的品格和精神</a:t>
                      </a:r>
                      <a:endParaRPr lang="zh-CN" altLang="en-US" sz="2000" baseline="0">
                        <a:latin typeface="汉仪家书简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DFD2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DFD2"/>
                    </a:solidFill>
                  </a:tcPr>
                </a:tc>
              </a:tr>
              <a:tr h="690169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DFD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2000" b="1" baseline="0" smtClean="0">
                          <a:solidFill>
                            <a:srgbClr val="FF9999"/>
                          </a:solidFill>
                          <a:latin typeface="汉仪家书简"/>
                        </a:rPr>
                        <a:t>文体特点</a:t>
                      </a:r>
                      <a:endParaRPr lang="zh-CN" altLang="en-US" sz="2000" b="1" baseline="0">
                        <a:solidFill>
                          <a:srgbClr val="FF9999"/>
                        </a:solidFill>
                        <a:latin typeface="汉仪家书简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000" baseline="0" smtClean="0">
                          <a:latin typeface="汉仪家书简"/>
                        </a:rPr>
                        <a:t>都以记人为主，内容真实、事件典型，同时注重艺术表现</a:t>
                      </a:r>
                      <a:endParaRPr lang="zh-CN" altLang="en-US" sz="2000" baseline="0">
                        <a:latin typeface="汉仪家书简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DFD2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DFD2"/>
                    </a:solidFill>
                  </a:tcPr>
                </a:tc>
              </a:tr>
              <a:tr h="1191251">
                <a:tc rowSpan="2">
                  <a:txBody>
                    <a:bodyPr vert="horz" wrap="square"/>
                    <a:lstStyle/>
                    <a:p>
                      <a:r>
                        <a:rPr lang="zh-CN" altLang="en-US" sz="2000" b="1" baseline="0" smtClean="0">
                          <a:solidFill>
                            <a:srgbClr val="0070C0"/>
                          </a:solidFill>
                          <a:latin typeface="汉仪家书简"/>
                        </a:rPr>
                        <a:t>不同点</a:t>
                      </a:r>
                      <a:endParaRPr lang="zh-CN" altLang="en-US" sz="2000" b="1" baseline="0">
                        <a:solidFill>
                          <a:srgbClr val="0070C0"/>
                        </a:solidFill>
                        <a:latin typeface="汉仪家书简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2000" b="1" baseline="0" smtClean="0">
                          <a:solidFill>
                            <a:srgbClr val="FF9999"/>
                          </a:solidFill>
                          <a:latin typeface="汉仪家书简"/>
                        </a:rPr>
                        <a:t>刻画人物的方法</a:t>
                      </a:r>
                      <a:endParaRPr lang="zh-CN" altLang="en-US" sz="2000" b="1" baseline="0">
                        <a:solidFill>
                          <a:srgbClr val="FF9999"/>
                        </a:solidFill>
                        <a:latin typeface="汉仪家书简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000" baseline="0" smtClean="0">
                          <a:latin typeface="汉仪家书简"/>
                        </a:rPr>
                        <a:t>典型事例中</a:t>
                      </a:r>
                      <a:endParaRPr lang="en-US" altLang="zh-CN" sz="2000" baseline="0" smtClean="0">
                        <a:latin typeface="汉仪家书简"/>
                      </a:endParaRPr>
                    </a:p>
                    <a:p>
                      <a:pPr algn="ctr"/>
                      <a:r>
                        <a:rPr lang="zh-CN" altLang="en-US" sz="2000" baseline="0" smtClean="0">
                          <a:latin typeface="汉仪家书简"/>
                        </a:rPr>
                        <a:t>语言、动作</a:t>
                      </a:r>
                      <a:endParaRPr lang="en-US" altLang="zh-CN" sz="2000" baseline="0" smtClean="0">
                        <a:latin typeface="汉仪家书简"/>
                      </a:endParaRPr>
                    </a:p>
                    <a:p>
                      <a:pPr algn="ctr"/>
                      <a:r>
                        <a:rPr lang="zh-CN" altLang="en-US" sz="2000" baseline="0" smtClean="0">
                          <a:latin typeface="汉仪家书简"/>
                        </a:rPr>
                        <a:t>神态描写</a:t>
                      </a:r>
                      <a:endParaRPr lang="zh-CN" altLang="en-US" sz="2000" baseline="0">
                        <a:latin typeface="汉仪家书简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000" baseline="0" smtClean="0">
                          <a:latin typeface="汉仪家书简"/>
                        </a:rPr>
                        <a:t>通过对具体事例的回忆，</a:t>
                      </a:r>
                      <a:endParaRPr lang="en-US" altLang="zh-CN" sz="2000" baseline="0" smtClean="0">
                        <a:latin typeface="汉仪家书简"/>
                      </a:endParaRPr>
                    </a:p>
                    <a:p>
                      <a:pPr algn="ctr"/>
                      <a:r>
                        <a:rPr lang="zh-CN" altLang="en-US" sz="2000" baseline="0" smtClean="0">
                          <a:latin typeface="汉仪家书简"/>
                        </a:rPr>
                        <a:t>记叙中穿插议论和抒情</a:t>
                      </a:r>
                      <a:endParaRPr lang="zh-CN" altLang="en-US" sz="2000" baseline="0">
                        <a:latin typeface="汉仪家书简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000" baseline="0" smtClean="0">
                          <a:latin typeface="汉仪家书简"/>
                        </a:rPr>
                        <a:t>外貌描写</a:t>
                      </a:r>
                      <a:endParaRPr lang="en-US" altLang="zh-CN" sz="2000" baseline="0" smtClean="0">
                        <a:latin typeface="汉仪家书简"/>
                      </a:endParaRPr>
                    </a:p>
                    <a:p>
                      <a:pPr algn="ctr"/>
                      <a:r>
                        <a:rPr lang="zh-CN" altLang="en-US" sz="2000" baseline="0" smtClean="0">
                          <a:latin typeface="汉仪家书简"/>
                        </a:rPr>
                        <a:t>先抑后扬</a:t>
                      </a:r>
                      <a:endParaRPr lang="zh-CN" altLang="en-US" sz="2000" baseline="0">
                        <a:latin typeface="汉仪家书简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000" baseline="0" smtClean="0">
                          <a:latin typeface="汉仪家书简"/>
                        </a:rPr>
                        <a:t>叙述与引用</a:t>
                      </a:r>
                      <a:endParaRPr lang="en-US" altLang="zh-CN" sz="2000" baseline="0" smtClean="0">
                        <a:latin typeface="汉仪家书简"/>
                      </a:endParaRPr>
                    </a:p>
                    <a:p>
                      <a:pPr algn="ctr"/>
                      <a:r>
                        <a:rPr lang="zh-CN" altLang="en-US" sz="2000" baseline="0" smtClean="0">
                          <a:latin typeface="汉仪家书简"/>
                        </a:rPr>
                        <a:t>结合</a:t>
                      </a:r>
                      <a:endParaRPr lang="zh-CN" altLang="en-US" sz="2000" baseline="0">
                        <a:latin typeface="汉仪家书简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65974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DFD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2000" b="1" baseline="0" smtClean="0">
                          <a:solidFill>
                            <a:srgbClr val="FF9999"/>
                          </a:solidFill>
                          <a:latin typeface="汉仪家书简"/>
                        </a:rPr>
                        <a:t>语言特色</a:t>
                      </a:r>
                      <a:endParaRPr lang="zh-CN" altLang="en-US" sz="2000" b="1" baseline="0">
                        <a:solidFill>
                          <a:srgbClr val="FF9999"/>
                        </a:solidFill>
                        <a:latin typeface="汉仪家书简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000" baseline="0" smtClean="0">
                          <a:latin typeface="汉仪家书简"/>
                        </a:rPr>
                        <a:t>冷峻、犀利</a:t>
                      </a:r>
                      <a:endParaRPr lang="en-US" altLang="zh-CN" sz="2000" baseline="0" smtClean="0">
                        <a:latin typeface="汉仪家书简"/>
                      </a:endParaRPr>
                    </a:p>
                    <a:p>
                      <a:pPr algn="ctr"/>
                      <a:r>
                        <a:rPr lang="zh-CN" altLang="en-US" sz="2000" baseline="0" smtClean="0">
                          <a:latin typeface="汉仪家书简"/>
                        </a:rPr>
                        <a:t>富于感情色彩耐人寻味</a:t>
                      </a:r>
                      <a:endParaRPr lang="en-US" altLang="zh-CN" sz="2000" baseline="0" smtClean="0">
                        <a:latin typeface="汉仪家书简"/>
                      </a:endParaRPr>
                    </a:p>
                    <a:p>
                      <a:pPr algn="ctr"/>
                      <a:r>
                        <a:rPr lang="zh-CN" altLang="en-US" sz="2000" baseline="0" smtClean="0">
                          <a:latin typeface="汉仪家书简"/>
                        </a:rPr>
                        <a:t>反语</a:t>
                      </a:r>
                      <a:endParaRPr lang="en-US" altLang="zh-CN" sz="2000" baseline="0" smtClean="0">
                        <a:latin typeface="汉仪家书简"/>
                      </a:endParaRPr>
                    </a:p>
                    <a:p>
                      <a:pPr algn="ctr"/>
                      <a:r>
                        <a:rPr lang="zh-CN" altLang="en-US" sz="2000" baseline="0" smtClean="0">
                          <a:latin typeface="汉仪家书简"/>
                        </a:rPr>
                        <a:t>辛辣的讽刺</a:t>
                      </a:r>
                      <a:endParaRPr lang="zh-CN" altLang="en-US" sz="2000" baseline="0">
                        <a:latin typeface="汉仪家书简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000" baseline="0" smtClean="0">
                          <a:latin typeface="汉仪家书简"/>
                        </a:rPr>
                        <a:t>质朴无华，</a:t>
                      </a:r>
                      <a:endParaRPr lang="en-US" altLang="zh-CN" sz="2000" baseline="0" smtClean="0">
                        <a:latin typeface="汉仪家书简"/>
                      </a:endParaRPr>
                    </a:p>
                    <a:p>
                      <a:pPr algn="ctr"/>
                      <a:r>
                        <a:rPr lang="zh-CN" altLang="en-US" sz="2000" baseline="0" smtClean="0">
                          <a:latin typeface="汉仪家书简"/>
                        </a:rPr>
                        <a:t>蕴含真挚情感</a:t>
                      </a:r>
                      <a:endParaRPr lang="zh-CN" altLang="en-US" sz="2000" baseline="0">
                        <a:latin typeface="汉仪家书简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000" baseline="0" smtClean="0">
                          <a:latin typeface="汉仪家书简"/>
                        </a:rPr>
                        <a:t>浓墨重彩，</a:t>
                      </a:r>
                      <a:endParaRPr lang="en-US" altLang="zh-CN" sz="2000" baseline="0" smtClean="0">
                        <a:latin typeface="汉仪家书简"/>
                      </a:endParaRPr>
                    </a:p>
                    <a:p>
                      <a:pPr algn="ctr"/>
                      <a:r>
                        <a:rPr lang="zh-CN" altLang="en-US" sz="2000" baseline="0" smtClean="0">
                          <a:latin typeface="汉仪家书简"/>
                        </a:rPr>
                        <a:t>气势非凡；</a:t>
                      </a:r>
                      <a:endParaRPr lang="en-US" altLang="zh-CN" sz="2000" baseline="0" smtClean="0">
                        <a:latin typeface="汉仪家书简"/>
                      </a:endParaRPr>
                    </a:p>
                    <a:p>
                      <a:pPr algn="ctr"/>
                      <a:r>
                        <a:rPr lang="zh-CN" altLang="en-US" sz="2000" baseline="0" smtClean="0">
                          <a:latin typeface="汉仪家书简"/>
                        </a:rPr>
                        <a:t>比喻、夸张</a:t>
                      </a:r>
                      <a:endParaRPr lang="zh-CN" altLang="en-US" sz="2000" baseline="0">
                        <a:latin typeface="汉仪家书简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000" baseline="0" smtClean="0">
                          <a:latin typeface="汉仪家书简"/>
                        </a:rPr>
                        <a:t>平实客观，</a:t>
                      </a:r>
                      <a:endParaRPr lang="en-US" altLang="zh-CN" sz="2000" baseline="0" smtClean="0">
                        <a:latin typeface="汉仪家书简"/>
                      </a:endParaRPr>
                    </a:p>
                    <a:p>
                      <a:pPr algn="ctr"/>
                      <a:r>
                        <a:rPr lang="zh-CN" altLang="en-US" sz="2000" baseline="0" smtClean="0">
                          <a:latin typeface="汉仪家书简"/>
                        </a:rPr>
                        <a:t>洋溢着诗意、</a:t>
                      </a:r>
                      <a:endParaRPr lang="en-US" altLang="zh-CN" sz="2000" baseline="0" smtClean="0">
                        <a:latin typeface="汉仪家书简"/>
                      </a:endParaRPr>
                    </a:p>
                    <a:p>
                      <a:pPr algn="ctr"/>
                      <a:r>
                        <a:rPr lang="zh-CN" altLang="en-US" sz="2000" baseline="0" smtClean="0">
                          <a:latin typeface="汉仪家书简"/>
                        </a:rPr>
                        <a:t>温情</a:t>
                      </a:r>
                      <a:endParaRPr lang="zh-CN" altLang="en-US" sz="2000" baseline="0">
                        <a:latin typeface="汉仪家书简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00000">
            <a:off x="5794408" y="1599674"/>
            <a:ext cx="967107" cy="917716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00000">
            <a:off x="5800311" y="2611822"/>
            <a:ext cx="967107" cy="917716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00000">
            <a:off x="5800311" y="3652693"/>
            <a:ext cx="967107" cy="917716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00000">
            <a:off x="5790923" y="4693565"/>
            <a:ext cx="967107" cy="917716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554410" y="637319"/>
            <a:ext cx="4767246" cy="5583361"/>
            <a:chOff x="-322450" y="168871"/>
            <a:chExt cx="5413655" cy="634043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165120">
              <a:off x="-618408" y="3066073"/>
              <a:ext cx="2942875" cy="2350960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-237411" y="168871"/>
              <a:ext cx="5328616" cy="6340430"/>
              <a:chOff x="-237411" y="168871"/>
              <a:chExt cx="5328616" cy="6340430"/>
            </a:xfrm>
          </p:grpSpPr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1947025" y="4583954"/>
                <a:ext cx="1837411" cy="1743573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22969" y="3163758"/>
                <a:ext cx="2660207" cy="3345543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3549833">
                <a:off x="2491839" y="2556761"/>
                <a:ext cx="2350495" cy="1865085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861528">
                <a:off x="2114473" y="366144"/>
                <a:ext cx="2976732" cy="2378007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1366" y="244975"/>
                <a:ext cx="2031433" cy="2673808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5315199">
                <a:off x="390854" y="3108774"/>
                <a:ext cx="2765153" cy="3345543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7200000">
                <a:off x="2745222" y="1976022"/>
                <a:ext cx="1837411" cy="1743573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589177">
                <a:off x="2482345" y="3694120"/>
                <a:ext cx="2455705" cy="1598734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-611981" y="1331738"/>
                <a:ext cx="3724570" cy="2975429"/>
              </a:xfrm>
              <a:prstGeom prst="rect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5510183">
                <a:off x="1097483" y="597357"/>
                <a:ext cx="2455705" cy="1598734"/>
              </a:xfrm>
              <a:prstGeom prst="rect">
                <a:avLst/>
              </a:prstGeom>
            </p:spPr>
          </p:pic>
          <p:sp>
            <p:nvSpPr>
              <p:cNvPr id="18" name="矩形 17"/>
              <p:cNvSpPr/>
              <p:nvPr/>
            </p:nvSpPr>
            <p:spPr>
              <a:xfrm>
                <a:off x="1226671" y="1660073"/>
                <a:ext cx="2290125" cy="381863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27000" sx="104000" sy="104000" algn="c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5" name="TextBox 17"/>
          <p:cNvSpPr txBox="1"/>
          <p:nvPr/>
        </p:nvSpPr>
        <p:spPr>
          <a:xfrm>
            <a:off x="6725702" y="2820872"/>
            <a:ext cx="21916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300" normalizeH="0" baseline="0" noProof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文章概览</a:t>
            </a:r>
            <a:endParaRPr kumimoji="0" lang="id-ID" altLang="zh-CN" sz="3600" b="1" i="0" u="none" strike="noStrike" kern="1200" cap="none" spc="30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28" name="TextBox 17"/>
          <p:cNvSpPr txBox="1"/>
          <p:nvPr/>
        </p:nvSpPr>
        <p:spPr>
          <a:xfrm>
            <a:off x="6725702" y="3821447"/>
            <a:ext cx="21916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300" normalizeH="0" baseline="0" noProof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单课品析</a:t>
            </a:r>
            <a:endParaRPr kumimoji="0" lang="id-ID" altLang="zh-CN" sz="3600" b="1" i="0" u="none" strike="noStrike" kern="1200" cap="none" spc="30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31" name="TextBox 17"/>
          <p:cNvSpPr txBox="1"/>
          <p:nvPr/>
        </p:nvSpPr>
        <p:spPr>
          <a:xfrm>
            <a:off x="6725702" y="1795109"/>
            <a:ext cx="21916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300" normalizeH="0" baseline="0" noProof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单元介绍</a:t>
            </a:r>
            <a:endParaRPr kumimoji="0" lang="id-ID" sz="3600" b="1" i="0" u="none" strike="noStrike" kern="1200" cap="none" spc="30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34" name="TextBox 17"/>
          <p:cNvSpPr txBox="1"/>
          <p:nvPr/>
        </p:nvSpPr>
        <p:spPr>
          <a:xfrm>
            <a:off x="6725702" y="4854341"/>
            <a:ext cx="26933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300" normalizeH="0" baseline="0" noProof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语文知识点</a:t>
            </a:r>
            <a:endParaRPr kumimoji="0" lang="id-ID" altLang="zh-CN" sz="3600" b="1" i="0" u="none" strike="noStrike" kern="1200" cap="none" spc="30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991740" y="179510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01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991740" y="2794583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02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991740" y="383759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03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991740" y="4880615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04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2098439" y="2099518"/>
            <a:ext cx="411514" cy="2123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600" b="1" spc="30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</a:rPr>
              <a:t>目录</a:t>
            </a: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2966162" y="2547989"/>
            <a:ext cx="738664" cy="2554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rtlCol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spc="30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</a:rPr>
              <a:t>CONTENTS</a:t>
            </a:r>
          </a:p>
        </p:txBody>
      </p:sp>
    </p:spTree>
  </p:cSld>
  <p:clrMapOvr>
    <a:masterClrMapping/>
  </p:clrMapOvr>
  <p:transition spd="slow">
    <p:fade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17"/>
          <p:cNvSpPr txBox="1"/>
          <p:nvPr/>
        </p:nvSpPr>
        <p:spPr>
          <a:xfrm>
            <a:off x="3637138" y="1408480"/>
            <a:ext cx="501932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04 </a:t>
            </a:r>
            <a:r>
              <a:rPr kumimoji="0" lang="zh-CN" altLang="en-US" sz="5400" b="1" i="0" u="none" strike="noStrike" kern="1200" cap="none" spc="300" normalizeH="0" baseline="0" noProof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语文知识点</a:t>
            </a:r>
            <a:endParaRPr kumimoji="0" lang="zh-CN" altLang="en-US" sz="5400" b="1" i="0" u="none" strike="noStrike" kern="1200" cap="none" spc="30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+mn-ea"/>
              <a:sym typeface="站酷快乐体2016修订版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233646">
            <a:off x="5386450" y="4543877"/>
            <a:ext cx="1533799" cy="1455466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476815" y="2274589"/>
            <a:ext cx="9237696" cy="3460524"/>
            <a:chOff x="1476815" y="2274589"/>
            <a:chExt cx="9237696" cy="3460524"/>
          </a:xfrm>
        </p:grpSpPr>
        <p:grpSp>
          <p:nvGrpSpPr>
            <p:cNvPr id="14" name="组合 13"/>
            <p:cNvGrpSpPr/>
            <p:nvPr/>
          </p:nvGrpSpPr>
          <p:grpSpPr>
            <a:xfrm>
              <a:off x="1476815" y="2274589"/>
              <a:ext cx="4627293" cy="3403303"/>
              <a:chOff x="1369246" y="2492179"/>
              <a:chExt cx="4627293" cy="3403303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707486" y="2492179"/>
                <a:ext cx="4289053" cy="3403303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4953560">
                <a:off x="1083005" y="3122640"/>
                <a:ext cx="2846255" cy="2273774"/>
              </a:xfrm>
              <a:prstGeom prst="rect">
                <a:avLst/>
              </a:prstGeom>
            </p:spPr>
          </p:pic>
        </p:grpSp>
        <p:grpSp>
          <p:nvGrpSpPr>
            <p:cNvPr id="4" name="组合 3"/>
            <p:cNvGrpSpPr/>
            <p:nvPr/>
          </p:nvGrpSpPr>
          <p:grpSpPr>
            <a:xfrm>
              <a:off x="6133665" y="2331810"/>
              <a:ext cx="4580846" cy="3403303"/>
              <a:chOff x="6890244" y="2683602"/>
              <a:chExt cx="4580846" cy="3403303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90244" y="2683602"/>
                <a:ext cx="4289053" cy="3403303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646440" flipH="1">
                <a:off x="8911075" y="3248365"/>
                <a:ext cx="2846255" cy="2273774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1323" y="0"/>
            <a:ext cx="1533735" cy="1225247"/>
          </a:xfrm>
          <a:prstGeom prst="rect">
            <a:avLst/>
          </a:prstGeom>
        </p:spPr>
      </p:pic>
      <p:sp>
        <p:nvSpPr>
          <p:cNvPr id="27" name="TextBox 17"/>
          <p:cNvSpPr txBox="1"/>
          <p:nvPr/>
        </p:nvSpPr>
        <p:spPr>
          <a:xfrm>
            <a:off x="1260324" y="168883"/>
            <a:ext cx="4852611" cy="584775"/>
          </a:xfrm>
          <a:prstGeom prst="rect">
            <a:avLst/>
          </a:prstGeom>
          <a:solidFill>
            <a:srgbClr val="F8DFD2"/>
          </a:solidFill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zh-CN" altLang="en-US" sz="3200" b="1" smtClean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单元基础知识之</a:t>
            </a:r>
            <a:r>
              <a:rPr lang="zh-CN" altLang="en-US" sz="3200" b="1" spc="300" smtClean="0">
                <a:solidFill>
                  <a:srgbClr val="3F3F3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站酷快乐体2016修订版" panose="02010600030101010101" pitchFamily="2" charset="-122"/>
              </a:rPr>
              <a:t>文学常识</a:t>
            </a:r>
            <a:endParaRPr kumimoji="0" lang="zh-CN" altLang="en-US" sz="3200" b="1" i="0" u="none" strike="noStrike" kern="1200" cap="none" spc="30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站酷快乐体2016修订版" panose="02010600030101010101" pitchFamily="2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11232" y="4390314"/>
            <a:ext cx="2433217" cy="2943936"/>
          </a:xfrm>
          <a:prstGeom prst="rect">
            <a:avLst/>
          </a:prstGeom>
        </p:spPr>
      </p:pic>
      <p:pic>
        <p:nvPicPr>
          <p:cNvPr id="18" name="图片 17" descr="鲁迅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4481" y="818982"/>
            <a:ext cx="1035699" cy="1327797"/>
          </a:xfrm>
          <a:prstGeom prst="rect">
            <a:avLst/>
          </a:prstGeom>
        </p:spPr>
      </p:pic>
      <p:pic>
        <p:nvPicPr>
          <p:cNvPr id="19" name="图片 18" descr="朱德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5152" y="2355224"/>
            <a:ext cx="998376" cy="1382081"/>
          </a:xfrm>
          <a:prstGeom prst="rect">
            <a:avLst/>
          </a:prstGeom>
        </p:spPr>
      </p:pic>
      <p:pic>
        <p:nvPicPr>
          <p:cNvPr id="20" name="图片 19" descr="茨威格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5152" y="3881535"/>
            <a:ext cx="944104" cy="1343608"/>
          </a:xfrm>
          <a:prstGeom prst="rect">
            <a:avLst/>
          </a:prstGeom>
        </p:spPr>
      </p:pic>
      <p:pic>
        <p:nvPicPr>
          <p:cNvPr id="21" name="图片 20" descr="艾芙·居里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8928" y="5467739"/>
            <a:ext cx="906653" cy="115699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987419" y="1007706"/>
            <a:ext cx="9955765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鲁迅（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1881—1936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）生于浙江绍兴，原名周树人，字豫才，自第一篇小说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狂人日记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开始用鲁迅作笔名。著名作品集有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野草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朝花夕拾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呐喊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彷徨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故事新编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华盖集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坟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等。本文选自散文集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朝花夕拾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朱德（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1886—1976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），字玉阶，四川仪陇人。伟大的马克思主义者和无产阶级革命家、军事家，中国人民军队和中华人民共和国的卓越领导人。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1955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年被授予中华人民共和国元帅军衔。其主要著作收入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朱德选集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茨威格（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1881—1942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），奥地利作家、评论家。擅长写小说、人物传记。曾获诺贝尔文学奖，被公认为世界上最杰出的中短篇小说家之一。其代表作有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一个女人一生中的二十四小时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一个陌生女人的来信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成功的秘诀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象棋的故事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，传记有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三作家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罗曼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罗兰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艾芙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居里（</a:t>
            </a:r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1904-2007) 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：居里夫妇的小女儿，音乐教育家，人物传记作家。传记作品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居里夫人传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endParaRPr lang="zh-CN" altLang="en-US" b="1" smtClean="0"/>
          </a:p>
          <a:p>
            <a:endParaRPr lang="zh-CN" altLang="en-US" b="1" smtClean="0"/>
          </a:p>
          <a:p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1323" y="0"/>
            <a:ext cx="1533735" cy="1225247"/>
          </a:xfrm>
          <a:prstGeom prst="rect">
            <a:avLst/>
          </a:prstGeom>
        </p:spPr>
      </p:pic>
      <p:sp>
        <p:nvSpPr>
          <p:cNvPr id="27" name="TextBox 17"/>
          <p:cNvSpPr txBox="1"/>
          <p:nvPr/>
        </p:nvSpPr>
        <p:spPr>
          <a:xfrm>
            <a:off x="1257367" y="252858"/>
            <a:ext cx="5236739" cy="584775"/>
          </a:xfrm>
          <a:prstGeom prst="rect">
            <a:avLst/>
          </a:prstGeom>
          <a:solidFill>
            <a:srgbClr val="F8DFD2"/>
          </a:solidFill>
        </p:spPr>
        <p:txBody>
          <a:bodyPr wrap="square" rtlCol="0">
            <a:spAutoFit/>
          </a:bodyPr>
          <a:lstStyle/>
          <a:p>
            <a:pPr lvl="0" algn="ctr" defTabSz="963930"/>
            <a:r>
              <a:rPr lang="zh-CN" altLang="en-US" sz="3200" b="1" smtClean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单元基础知识之字音字形</a:t>
            </a:r>
            <a:endParaRPr lang="zh-CN" altLang="en-US" sz="3200" b="1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11232" y="4390314"/>
            <a:ext cx="2433217" cy="2943936"/>
          </a:xfrm>
          <a:prstGeom prst="rect">
            <a:avLst/>
          </a:prstGeom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478367" y="970384"/>
            <a:ext cx="11713633" cy="5887616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挟着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xié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 zhe]  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樱花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[yīng huā]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绯红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fēi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hóng]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2A20E8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宛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如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[wǎn rú]    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2A20E8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畸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形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jī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xíng]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掌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2A20E8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故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[zhǎng gù] 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2A20E8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落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[luò dì] 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不逊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[bù xùn] 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匿名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[nì míng]   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诘责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jié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zé]  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呜呼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[wū hū]    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教诲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[jiào 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huì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]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凄然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[qī rán] 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2A20E8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托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辞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[tuō cí]    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溺死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[nì sǐ] 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佃农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diàn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nóng]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劳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2A20E8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碌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[láo lù] 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私塾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[sī shú] 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周济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[zhōu 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jì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]   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宽厚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[kuān 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hòu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]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仁慈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[rén cí]   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慰勉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[wèi miǎn]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连夜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[lián yè]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不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2A20E8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辍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[bù 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chuò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]   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脸颊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[liǎn jiá]   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黝黑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yǒu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hēi]  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粗糙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[cū 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cāo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] 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2A20E8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崎岖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[qí qū]  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平庸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[píng yōng] 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滞留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[zhì liú]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愚钝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yú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dùn]   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蒙昧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[méng 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mèi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]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酒肆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[jiǔ sì] 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缰绳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[jiāng shéng]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胆怯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[dǎn qiè]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微妙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[wēi miào] 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2A20E8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燥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热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[zào rè] 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沥青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[lì qīng]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骤雨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[zhòu yǔ]   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窒息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zhì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xī]   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2A20E8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荧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光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[yíng guāng]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吹嘘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[chuī xū]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2A20E8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猝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cù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]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油光可鉴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[yóu guāng kě 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jiàn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]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抑扬顿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2A20E8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挫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[yì yáng dùn cuò] 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2A20E8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杳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无消息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yǎo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wú yīn xùn]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正人君子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[zhèng rén jūn zǐ]  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深恶痛疾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[shēn 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wù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tòng jí] 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筋疲力尽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jīn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pí lì jìn]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2A20E8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和颜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悦色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[hé yán yuè sè]   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藏污纳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2A20E8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垢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[cáng wū nà 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gòu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]  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2A20E8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鹤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立鸡群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[hè lì jī qún]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正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2A20E8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襟危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坐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[zhèng jīn wēi zuò]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2A20E8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诚惶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诚恐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[chéng 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huáng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chéng kǒng]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入木三分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[rù mù sān fēn]   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2A20E8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任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劳任怨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[rèn láo rèn yuàn]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为富不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2A20E8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仁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[wéi fù bù rén]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2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68680" y="731520"/>
            <a:ext cx="10607039" cy="6126480"/>
          </a:xfrm>
        </p:spPr>
        <p:txBody>
          <a:bodyPr>
            <a:normAutofit/>
          </a:bodyPr>
          <a:lstStyle/>
          <a:p>
            <a:pPr eaLnBrk="1" hangingPunct="1">
              <a:lnSpc>
                <a:spcPts val="1900"/>
              </a:lnSpc>
            </a:pPr>
            <a:r>
              <a:rPr lang="zh-CN" altLang="en-US" sz="2200" b="1" kern="1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杳无消息</a:t>
            </a:r>
            <a:r>
              <a:rPr lang="zh-CN" altLang="en-US" sz="2200" b="1" kern="1400" smtClean="0">
                <a:latin typeface="宋体" panose="02010600030101010101" pitchFamily="2" charset="-122"/>
                <a:ea typeface="宋体" panose="02010600030101010101" pitchFamily="2" charset="-122"/>
              </a:rPr>
              <a:t>：一直得不到一点消息。</a:t>
            </a:r>
          </a:p>
          <a:p>
            <a:pPr eaLnBrk="1" hangingPunct="1">
              <a:lnSpc>
                <a:spcPts val="1900"/>
              </a:lnSpc>
            </a:pPr>
            <a:r>
              <a:rPr lang="zh-CN" altLang="en-US" sz="2200" b="1" kern="1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深恶痛疾</a:t>
            </a:r>
            <a:r>
              <a:rPr lang="zh-CN" altLang="en-US" sz="2200" b="1" kern="1400" smtClean="0">
                <a:latin typeface="宋体" panose="02010600030101010101" pitchFamily="2" charset="-122"/>
                <a:ea typeface="宋体" panose="02010600030101010101" pitchFamily="2" charset="-122"/>
              </a:rPr>
              <a:t>：厌恶、痛恨到了极点。</a:t>
            </a:r>
          </a:p>
          <a:p>
            <a:pPr eaLnBrk="1" hangingPunct="1">
              <a:lnSpc>
                <a:spcPts val="1900"/>
              </a:lnSpc>
            </a:pPr>
            <a:r>
              <a:rPr lang="zh-CN" altLang="en-US" sz="2200" b="1" kern="1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油光可鉴</a:t>
            </a:r>
            <a:r>
              <a:rPr lang="zh-CN" altLang="en-US" sz="2200" b="1" kern="1400" smtClean="0">
                <a:latin typeface="宋体" panose="02010600030101010101" pitchFamily="2" charset="-122"/>
                <a:ea typeface="宋体" panose="02010600030101010101" pitchFamily="2" charset="-122"/>
              </a:rPr>
              <a:t>：形容非常光亮润泽。</a:t>
            </a:r>
          </a:p>
          <a:p>
            <a:pPr eaLnBrk="1" hangingPunct="1">
              <a:lnSpc>
                <a:spcPts val="1900"/>
              </a:lnSpc>
            </a:pPr>
            <a:r>
              <a:rPr lang="zh-CN" altLang="en-US" sz="2200" b="1" kern="1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抑扬顿挫</a:t>
            </a:r>
            <a:r>
              <a:rPr lang="zh-CN" altLang="en-US" sz="2200" b="1" kern="1400" smtClean="0">
                <a:latin typeface="宋体" panose="02010600030101010101" pitchFamily="2" charset="-122"/>
                <a:ea typeface="宋体" panose="02010600030101010101" pitchFamily="2" charset="-122"/>
              </a:rPr>
              <a:t>：指声音的高低起伏和停顿转折。     </a:t>
            </a:r>
          </a:p>
          <a:p>
            <a:pPr eaLnBrk="1" hangingPunct="1">
              <a:lnSpc>
                <a:spcPts val="1900"/>
              </a:lnSpc>
            </a:pPr>
            <a:r>
              <a:rPr lang="zh-CN" altLang="en-US" sz="2200" b="1" kern="1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正人君子</a:t>
            </a:r>
            <a:r>
              <a:rPr lang="zh-CN" altLang="en-US" sz="2200" b="1" kern="1400" smtClean="0">
                <a:latin typeface="宋体" panose="02010600030101010101" pitchFamily="2" charset="-122"/>
                <a:ea typeface="宋体" panose="02010600030101010101" pitchFamily="2" charset="-122"/>
              </a:rPr>
              <a:t>：指品行端正，正直的人。</a:t>
            </a:r>
            <a:endParaRPr lang="en-US" altLang="zh-CN" sz="2200" b="1" kern="14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1900"/>
              </a:lnSpc>
            </a:pPr>
            <a:r>
              <a:rPr lang="zh-CN" altLang="en-US" sz="2200" b="1" kern="1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为富不仁</a:t>
            </a:r>
            <a:r>
              <a:rPr lang="zh-CN" altLang="en-US" sz="2200" b="1" kern="1400" smtClean="0">
                <a:latin typeface="宋体" panose="02010600030101010101" pitchFamily="2" charset="-122"/>
                <a:ea typeface="宋体" panose="02010600030101010101" pitchFamily="2" charset="-122"/>
              </a:rPr>
              <a:t>：剥削者为了发财致富，心狠手毒，没有一点儿仁慈的心肠。</a:t>
            </a:r>
          </a:p>
          <a:p>
            <a:pPr>
              <a:lnSpc>
                <a:spcPts val="1900"/>
              </a:lnSpc>
            </a:pPr>
            <a:r>
              <a:rPr lang="zh-CN" altLang="en-US" sz="2200" b="1" kern="1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任劳任怨</a:t>
            </a:r>
            <a:r>
              <a:rPr lang="zh-CN" altLang="en-US" sz="2200" b="1" kern="1400" smtClean="0">
                <a:latin typeface="宋体" panose="02010600030101010101" pitchFamily="2" charset="-122"/>
                <a:ea typeface="宋体" panose="02010600030101010101" pitchFamily="2" charset="-122"/>
              </a:rPr>
              <a:t>：不怕吃苦，也不怕招怨。</a:t>
            </a:r>
            <a:endParaRPr lang="en-US" altLang="zh-CN" sz="2200" b="1" kern="14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1900"/>
              </a:lnSpc>
            </a:pPr>
            <a:r>
              <a:rPr lang="zh-CN" altLang="en-US" sz="2200" b="1" kern="1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藏污纳垢</a:t>
            </a:r>
            <a:r>
              <a:rPr lang="zh-CN" altLang="en-US" sz="2200" b="1" kern="1400" smtClean="0">
                <a:latin typeface="宋体" panose="02010600030101010101" pitchFamily="2" charset="-122"/>
                <a:ea typeface="宋体" panose="02010600030101010101" pitchFamily="2" charset="-122"/>
              </a:rPr>
              <a:t>：比喻包容坏人坏事。</a:t>
            </a:r>
          </a:p>
          <a:p>
            <a:pPr>
              <a:lnSpc>
                <a:spcPts val="1900"/>
              </a:lnSpc>
            </a:pPr>
            <a:r>
              <a:rPr lang="zh-CN" altLang="en-US" sz="2200" b="1" kern="1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鹤立鸡群</a:t>
            </a:r>
            <a:r>
              <a:rPr lang="zh-CN" altLang="en-US" sz="2200" b="1" kern="1400" smtClean="0">
                <a:latin typeface="宋体" panose="02010600030101010101" pitchFamily="2" charset="-122"/>
                <a:ea typeface="宋体" panose="02010600030101010101" pitchFamily="2" charset="-122"/>
              </a:rPr>
              <a:t>：比喻一个人的才能或仪表在一群人里显得很突出。</a:t>
            </a:r>
          </a:p>
          <a:p>
            <a:pPr>
              <a:lnSpc>
                <a:spcPts val="1900"/>
              </a:lnSpc>
            </a:pPr>
            <a:r>
              <a:rPr lang="zh-CN" altLang="en-US" sz="2200" b="1" kern="1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正襟危坐</a:t>
            </a:r>
            <a:r>
              <a:rPr lang="zh-CN" altLang="en-US" sz="2200" b="1" kern="1400" smtClean="0">
                <a:latin typeface="宋体" panose="02010600030101010101" pitchFamily="2" charset="-122"/>
                <a:ea typeface="宋体" panose="02010600030101010101" pitchFamily="2" charset="-122"/>
              </a:rPr>
              <a:t>：整理好衣襟，端端正正坐着，形容严肃或拘谨的样子。</a:t>
            </a:r>
          </a:p>
          <a:p>
            <a:pPr>
              <a:lnSpc>
                <a:spcPts val="1900"/>
              </a:lnSpc>
            </a:pPr>
            <a:r>
              <a:rPr lang="zh-CN" altLang="en-US" sz="2200" b="1" kern="1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诚惶诚恐</a:t>
            </a:r>
            <a:r>
              <a:rPr lang="zh-CN" altLang="en-US" sz="2200" b="1" kern="1400" smtClean="0">
                <a:latin typeface="宋体" panose="02010600030101010101" pitchFamily="2" charset="-122"/>
                <a:ea typeface="宋体" panose="02010600030101010101" pitchFamily="2" charset="-122"/>
              </a:rPr>
              <a:t>：形容小心谨慎以至于害怕不安的样子。</a:t>
            </a:r>
          </a:p>
          <a:p>
            <a:pPr>
              <a:lnSpc>
                <a:spcPts val="1900"/>
              </a:lnSpc>
            </a:pPr>
            <a:r>
              <a:rPr lang="zh-CN" altLang="en-US" sz="2200" b="1" kern="1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入木三分</a:t>
            </a:r>
            <a:r>
              <a:rPr lang="zh-CN" altLang="en-US" sz="2200" b="1" kern="1400" smtClean="0">
                <a:latin typeface="宋体" panose="02010600030101010101" pitchFamily="2" charset="-122"/>
                <a:ea typeface="宋体" panose="02010600030101010101" pitchFamily="2" charset="-122"/>
              </a:rPr>
              <a:t>：形容书法极有笔力。现多比喻分析问题很深刻。</a:t>
            </a:r>
          </a:p>
          <a:p>
            <a:pPr>
              <a:lnSpc>
                <a:spcPts val="1900"/>
              </a:lnSpc>
            </a:pPr>
            <a:r>
              <a:rPr lang="zh-CN" altLang="en-US" sz="2200" b="1" kern="1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和颜悦色</a:t>
            </a:r>
            <a:r>
              <a:rPr lang="zh-CN" altLang="en-US" sz="2200" b="1" kern="1400" smtClean="0">
                <a:latin typeface="宋体" panose="02010600030101010101" pitchFamily="2" charset="-122"/>
                <a:ea typeface="宋体" panose="02010600030101010101" pitchFamily="2" charset="-122"/>
              </a:rPr>
              <a:t>：和蔼喜悦的神色；和蔼可亲的面色。形容人开心。</a:t>
            </a:r>
          </a:p>
          <a:p>
            <a:pPr>
              <a:lnSpc>
                <a:spcPts val="1900"/>
              </a:lnSpc>
            </a:pPr>
            <a:r>
              <a:rPr lang="zh-CN" altLang="en-US" sz="2200" b="1" kern="1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筋疲力尽</a:t>
            </a:r>
            <a:r>
              <a:rPr lang="zh-CN" altLang="en-US" sz="2200" b="1" kern="1400" smtClean="0">
                <a:latin typeface="宋体" panose="02010600030101010101" pitchFamily="2" charset="-122"/>
                <a:ea typeface="宋体" panose="02010600030101010101" pitchFamily="2" charset="-122"/>
              </a:rPr>
              <a:t>：形容非常疲乏，一点力气也没有了。</a:t>
            </a:r>
          </a:p>
          <a:p>
            <a:pPr eaLnBrk="1" hangingPunct="1">
              <a:lnSpc>
                <a:spcPts val="1900"/>
              </a:lnSpc>
            </a:pPr>
            <a:endParaRPr lang="zh-CN" altLang="en-US" sz="2200" b="1" kern="140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34506" y="0"/>
            <a:ext cx="3430747" cy="523220"/>
          </a:xfrm>
          <a:prstGeom prst="rect">
            <a:avLst/>
          </a:prstGeom>
          <a:solidFill>
            <a:srgbClr val="F8DFD2"/>
          </a:solidFill>
        </p:spPr>
        <p:txBody>
          <a:bodyPr wrap="none">
            <a:spAutoFit/>
          </a:bodyPr>
          <a:lstStyle/>
          <a:p>
            <a:pPr lvl="0" algn="ctr" defTabSz="963930"/>
            <a:r>
              <a:rPr lang="zh-CN" altLang="en-US" sz="2800" b="1" smtClean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单元基础知识之成语</a:t>
            </a:r>
            <a:endParaRPr lang="zh-CN" altLang="en-US" sz="2800" b="1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1323" y="0"/>
            <a:ext cx="1533735" cy="122524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11232" y="4390314"/>
            <a:ext cx="2433217" cy="2943936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275912"/>
            <a:ext cx="4470400" cy="558208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7545" y="-14514"/>
            <a:ext cx="4134238" cy="5676698"/>
          </a:xfrm>
          <a:prstGeom prst="rect">
            <a:avLst/>
          </a:prstGeom>
        </p:spPr>
      </p:pic>
      <p:sp>
        <p:nvSpPr>
          <p:cNvPr id="21" name="直接连接符 20"/>
          <p:cNvSpPr>
            <a:spLocks noChangeShapeType="1"/>
          </p:cNvSpPr>
          <p:nvPr/>
        </p:nvSpPr>
        <p:spPr bwMode="auto">
          <a:xfrm>
            <a:off x="4411419" y="3891316"/>
            <a:ext cx="5497314" cy="40064"/>
          </a:xfrm>
          <a:prstGeom prst="line">
            <a:avLst/>
          </a:prstGeom>
          <a:noFill/>
          <a:ln w="6350">
            <a:solidFill>
              <a:schemeClr val="bg1"/>
            </a:solidFill>
            <a:prstDash val="lg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513574" y="1831173"/>
            <a:ext cx="6712722" cy="19389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你现在的付出，都会是一种沉淀，它们会默默铺路，只为让你成为更好的人。</a:t>
            </a:r>
            <a:endParaRPr kumimoji="0" lang="zh-CN" altLang="en-US" sz="4000" b="1" i="0" u="none" strike="noStrike" kern="1200" cap="none" spc="60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New picture"/>
          <p:cNvPicPr/>
          <p:nvPr/>
        </p:nvPicPr>
        <p:blipFill>
          <a:blip r:embed="rId6"/>
          <a:stretch>
            <a:fillRect/>
          </a:stretch>
        </p:blipFill>
        <p:spPr>
          <a:xfrm>
            <a:off x="12153900" y="115062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17"/>
          <p:cNvSpPr txBox="1"/>
          <p:nvPr/>
        </p:nvSpPr>
        <p:spPr>
          <a:xfrm>
            <a:off x="4004226" y="1408480"/>
            <a:ext cx="42851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01 </a:t>
            </a:r>
            <a:r>
              <a:rPr kumimoji="0" lang="zh-CN" altLang="en-US" sz="5400" b="1" i="0" u="none" strike="noStrike" kern="1200" cap="none" spc="300" normalizeH="0" baseline="0" noProof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单元介绍</a:t>
            </a:r>
            <a:endParaRPr kumimoji="0" lang="id-ID" sz="5400" b="1" i="0" u="none" strike="noStrike" kern="1200" cap="none" spc="30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+mn-ea"/>
              <a:sym typeface="站酷快乐体2016修订版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233646">
            <a:off x="5386450" y="4543877"/>
            <a:ext cx="1533799" cy="1455466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467671" y="2311165"/>
            <a:ext cx="9237696" cy="3405660"/>
            <a:chOff x="1476815" y="2329453"/>
            <a:chExt cx="9237696" cy="3405660"/>
          </a:xfrm>
        </p:grpSpPr>
        <p:grpSp>
          <p:nvGrpSpPr>
            <p:cNvPr id="14" name="组合 13"/>
            <p:cNvGrpSpPr/>
            <p:nvPr/>
          </p:nvGrpSpPr>
          <p:grpSpPr>
            <a:xfrm>
              <a:off x="1476815" y="2329453"/>
              <a:ext cx="4682157" cy="3403303"/>
              <a:chOff x="1369246" y="2547043"/>
              <a:chExt cx="4682157" cy="3403303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762350" y="2547043"/>
                <a:ext cx="4289053" cy="3403303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4953560">
                <a:off x="1083005" y="3122640"/>
                <a:ext cx="2846255" cy="2273774"/>
              </a:xfrm>
              <a:prstGeom prst="rect">
                <a:avLst/>
              </a:prstGeom>
            </p:spPr>
          </p:pic>
        </p:grpSp>
        <p:grpSp>
          <p:nvGrpSpPr>
            <p:cNvPr id="4" name="组合 3"/>
            <p:cNvGrpSpPr/>
            <p:nvPr/>
          </p:nvGrpSpPr>
          <p:grpSpPr>
            <a:xfrm>
              <a:off x="6133665" y="2331810"/>
              <a:ext cx="4580846" cy="3403303"/>
              <a:chOff x="6890244" y="2683602"/>
              <a:chExt cx="4580846" cy="3403303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90244" y="2683602"/>
                <a:ext cx="4289053" cy="3403303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646440" flipH="1">
                <a:off x="8911075" y="3248365"/>
                <a:ext cx="2846255" cy="2273774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60908" y="1489784"/>
            <a:ext cx="10992155" cy="3348898"/>
          </a:xfrm>
          <a:prstGeom prst="rect">
            <a:avLst/>
          </a:prstGeom>
          <a:noFill/>
        </p:spPr>
        <p:txBody>
          <a:bodyPr wrap="square" lIns="116111" tIns="58055" rIns="116111" bIns="58055" rtlCol="0">
            <a:spAutoFit/>
          </a:bodyPr>
          <a:lstStyle>
            <a:defPPr>
              <a:defRPr lang="zh-CN"/>
            </a:defPPr>
            <a:lvl1pPr marL="0" defTabSz="914400" eaLnBrk="1" latinLnBrk="0" hangingPunct="1">
              <a:defRPr sz="3200">
                <a:solidFill>
                  <a:schemeClr val="accent6">
                    <a:lumMod val="50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defRPr>
            </a:lvl1pPr>
            <a:lvl2pPr marL="457200" defTabSz="914400" eaLnBrk="1" latinLnBrk="0" hangingPunct="1">
              <a:defRPr sz="1800">
                <a:latin typeface="+mn-lt"/>
                <a:ea typeface="+mn-ea"/>
              </a:defRPr>
            </a:lvl2pPr>
            <a:lvl3pPr marL="914400" defTabSz="914400" eaLnBrk="1" latinLnBrk="0" hangingPunct="1">
              <a:defRPr sz="1800">
                <a:latin typeface="+mn-lt"/>
                <a:ea typeface="+mn-ea"/>
              </a:defRPr>
            </a:lvl3pPr>
            <a:lvl4pPr marL="1371600" defTabSz="914400" eaLnBrk="1" latinLnBrk="0" hangingPunct="1">
              <a:defRPr sz="1800">
                <a:latin typeface="+mn-lt"/>
                <a:ea typeface="+mn-ea"/>
              </a:defRPr>
            </a:lvl4pPr>
            <a:lvl5pPr marL="1828800"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sz="3000"/>
              <a:t>    </a:t>
            </a:r>
            <a:r>
              <a:rPr lang="zh-CN" altLang="en-US" sz="3000" b="1" smtClean="0"/>
              <a:t>本</a:t>
            </a:r>
            <a:r>
              <a:rPr lang="zh-CN" altLang="en-US" sz="3000" b="1"/>
              <a:t>单</a:t>
            </a:r>
            <a:r>
              <a:rPr lang="zh-CN" altLang="en-US" sz="3000" b="1" smtClean="0"/>
              <a:t>元的课文从内容主题看，都与“生活的记忆”“重要的他人”有关：或追述自己人生道路上的难忘经历，或展现敬仰之人的品格和精神。这些课文，感情醇厚，内涵深刻，艺术表达各有特色。</a:t>
            </a:r>
            <a:endParaRPr lang="en-US" altLang="zh-CN" sz="3000" b="1" smtClean="0"/>
          </a:p>
          <a:p>
            <a:r>
              <a:rPr lang="en-US" altLang="zh-CN" sz="3000" b="1" smtClean="0"/>
              <a:t>    </a:t>
            </a:r>
            <a:r>
              <a:rPr lang="zh-CN" altLang="en-US" sz="3000" b="1" smtClean="0"/>
              <a:t>历史不可“穿越”，却能在回忆性散文、传记中得以再现。</a:t>
            </a:r>
            <a:endParaRPr lang="en-US" altLang="zh-CN" sz="3000" b="1" smtClean="0"/>
          </a:p>
          <a:p>
            <a:endParaRPr lang="en-US" altLang="zh-CN" sz="3000" b="1" smtClean="0"/>
          </a:p>
          <a:p>
            <a:endParaRPr lang="zh-CN" altLang="en-US" sz="3000"/>
          </a:p>
        </p:txBody>
      </p:sp>
      <p:sp>
        <p:nvSpPr>
          <p:cNvPr id="7" name="文本框 6"/>
          <p:cNvSpPr txBox="1"/>
          <p:nvPr/>
        </p:nvSpPr>
        <p:spPr>
          <a:xfrm>
            <a:off x="2932547" y="553558"/>
            <a:ext cx="5111698" cy="700966"/>
          </a:xfrm>
          <a:prstGeom prst="rect">
            <a:avLst/>
          </a:prstGeom>
          <a:noFill/>
        </p:spPr>
        <p:txBody>
          <a:bodyPr wrap="none" lIns="116111" tIns="58055" rIns="116111" bIns="58055" rtlCol="0">
            <a:spAutoFit/>
          </a:bodyPr>
          <a:lstStyle/>
          <a:p>
            <a:pPr algn="ctr"/>
            <a:r>
              <a:rPr lang="zh-CN" altLang="en-US" sz="3800" b="1">
                <a:solidFill>
                  <a:schemeClr val="accent2">
                    <a:lumMod val="75000"/>
                  </a:schemeClr>
                </a:solidFill>
                <a:latin typeface="田英章楷书" panose="02010600040101010101" pitchFamily="2" charset="-122"/>
                <a:ea typeface="田英章楷书" panose="02010600040101010101" pitchFamily="2" charset="-122"/>
              </a:rPr>
              <a:t>本单元在教材中的位置</a:t>
            </a:r>
          </a:p>
        </p:txBody>
      </p:sp>
      <p:pic>
        <p:nvPicPr>
          <p:cNvPr id="52225" name="Picture 1" descr="C:\Users\Administrator.USER-20150310NF\AppData\Roaming\Tencent\Users\943947616\QQ\WinTemp\RichOle\)WK$7{FS@BWM{PE@}W0Y@03.pn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365388" y="4045755"/>
            <a:ext cx="10710049" cy="2393496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7990735" y="440580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C00000"/>
                </a:solidFill>
              </a:rPr>
              <a:t>回忆性散文</a:t>
            </a:r>
            <a:endParaRPr lang="zh-CN" altLang="en-US" sz="3200"/>
          </a:p>
        </p:txBody>
      </p:sp>
      <p:sp>
        <p:nvSpPr>
          <p:cNvPr id="10" name="矩形 9"/>
          <p:cNvSpPr/>
          <p:nvPr/>
        </p:nvSpPr>
        <p:spPr>
          <a:xfrm>
            <a:off x="8939927" y="5557393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C00000"/>
                </a:solidFill>
              </a:rPr>
              <a:t>传记</a:t>
            </a:r>
            <a:endParaRPr lang="zh-CN" altLang="en-US" sz="320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695" y="-67377"/>
            <a:ext cx="1533735" cy="122524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11232" y="4390314"/>
            <a:ext cx="2433217" cy="2943936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07927">
            <a:off x="1602029" y="2420395"/>
            <a:ext cx="1072967" cy="101816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07927">
            <a:off x="1609528" y="4255806"/>
            <a:ext cx="1122640" cy="106530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07927">
            <a:off x="6867155" y="2373483"/>
            <a:ext cx="1010144" cy="95855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07927">
            <a:off x="6893366" y="4202970"/>
            <a:ext cx="1086573" cy="103108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695" y="-67377"/>
            <a:ext cx="1533735" cy="1225247"/>
          </a:xfrm>
          <a:prstGeom prst="rect">
            <a:avLst/>
          </a:prstGeom>
        </p:spPr>
      </p:pic>
      <p:sp>
        <p:nvSpPr>
          <p:cNvPr id="27" name="TextBox 17"/>
          <p:cNvSpPr txBox="1"/>
          <p:nvPr/>
        </p:nvSpPr>
        <p:spPr>
          <a:xfrm>
            <a:off x="2274239" y="272079"/>
            <a:ext cx="7272469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4400" b="1" spc="300" smtClean="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文体特点</a:t>
            </a:r>
            <a:endParaRPr lang="en-US" altLang="zh-CN" sz="4400" b="1" spc="300" smtClean="0">
              <a:solidFill>
                <a:srgbClr val="3F3F3F"/>
              </a:solidFill>
              <a:latin typeface="汉仪家书简" panose="02010609000101010101" pitchFamily="49" charset="-122"/>
              <a:ea typeface="汉仪家书简" panose="02010609000101010101" pitchFamily="49" charset="-122"/>
              <a:cs typeface="+mn-ea"/>
              <a:sym typeface="站酷快乐体2016修订版" panose="02010600030101010101" pitchFamily="2" charset="-122"/>
            </a:endParaRPr>
          </a:p>
          <a:p>
            <a:pPr lvl="0" algn="ctr">
              <a:defRPr/>
            </a:pPr>
            <a:r>
              <a:rPr lang="en-US" altLang="zh-CN" sz="3200" b="1" spc="300" smtClean="0">
                <a:solidFill>
                  <a:srgbClr val="002060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——</a:t>
            </a:r>
            <a:r>
              <a:rPr lang="zh-CN" altLang="en-US" sz="3200" b="1" spc="300" smtClean="0">
                <a:solidFill>
                  <a:srgbClr val="C00000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回忆性散文</a:t>
            </a:r>
            <a:r>
              <a:rPr lang="en-US" altLang="zh-CN" sz="3200" b="1" spc="300" smtClean="0">
                <a:solidFill>
                  <a:srgbClr val="C00000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 </a:t>
            </a:r>
            <a:r>
              <a:rPr lang="zh-CN" altLang="en-US" sz="3200" b="1" spc="300" smtClean="0">
                <a:solidFill>
                  <a:srgbClr val="C00000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传记</a:t>
            </a:r>
            <a:endParaRPr lang="id-ID" altLang="zh-CN" sz="3200" b="1" spc="300" smtClean="0">
              <a:solidFill>
                <a:srgbClr val="C00000"/>
              </a:solidFill>
              <a:latin typeface="汉仪家书简" panose="02010609000101010101" pitchFamily="49" charset="-122"/>
              <a:ea typeface="汉仪家书简" panose="02010609000101010101" pitchFamily="49" charset="-122"/>
              <a:cs typeface="+mn-ea"/>
              <a:sym typeface="站酷快乐体2016修订版" panose="02010600030101010101" pitchFamily="2" charset="-122"/>
            </a:endParaRPr>
          </a:p>
          <a:p>
            <a:pPr lvl="0" algn="ctr">
              <a:defRPr/>
            </a:pPr>
            <a:endParaRPr kumimoji="0" lang="id-ID" sz="4000" b="1" i="0" u="none" strike="noStrike" kern="1200" cap="none" spc="30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+mn-ea"/>
              <a:sym typeface="站酷快乐体2016修订版" panose="02010600030101010101" pitchFamily="2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11232" y="4390314"/>
            <a:ext cx="2433217" cy="2943936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778318" y="2346581"/>
            <a:ext cx="9054018" cy="3101195"/>
            <a:chOff x="2361483" y="1647939"/>
            <a:chExt cx="9054018" cy="3101195"/>
          </a:xfrm>
        </p:grpSpPr>
        <p:sp>
          <p:nvSpPr>
            <p:cNvPr id="8" name="文本框 7"/>
            <p:cNvSpPr txBox="1"/>
            <p:nvPr/>
          </p:nvSpPr>
          <p:spPr>
            <a:xfrm>
              <a:off x="2361483" y="4143840"/>
              <a:ext cx="3399960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defRPr/>
              </a:pPr>
              <a:r>
                <a:rPr lang="zh-CN" altLang="en-US" sz="4000" b="1" spc="300" smtClean="0">
                  <a:latin typeface="汉仪家书简" panose="02010609000101010101" pitchFamily="49" charset="-122"/>
                  <a:ea typeface="汉仪家书简" panose="02010609000101010101" pitchFamily="49" charset="-122"/>
                  <a:cs typeface="+mn-lt"/>
                  <a:sym typeface="+mn-ea"/>
                </a:rPr>
                <a:t>内容真实</a:t>
              </a:r>
              <a:endParaRPr lang="zh-CN" altLang="en-US" sz="4000" b="1" spc="300"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+mn-ea"/>
              </a:endParaRPr>
            </a:p>
            <a:p>
              <a:pPr lvl="0" algn="l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defRPr/>
              </a:pPr>
              <a:r>
                <a:rPr lang="zh-CN" altLang="en-US" sz="1200" spc="300">
                  <a:solidFill>
                    <a:srgbClr val="3F3F3F"/>
                  </a:solidFill>
                  <a:latin typeface="汉仪家书简" panose="02010609000101010101" pitchFamily="49" charset="-122"/>
                  <a:ea typeface="汉仪家书简" panose="02010609000101010101" pitchFamily="49" charset="-122"/>
                  <a:cs typeface="+mn-lt"/>
                  <a:sym typeface="+mn-ea"/>
                </a:rPr>
                <a:t> 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365340" y="1647939"/>
              <a:ext cx="3399960" cy="1269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汉仪家书简" panose="02010609000101010101" pitchFamily="49" charset="-122"/>
                  <a:ea typeface="汉仪家书简" panose="02010609000101010101" pitchFamily="49" charset="-122"/>
                  <a:cs typeface="+mn-lt"/>
                </a:rPr>
                <a:t>记人为主</a:t>
              </a:r>
              <a:endParaRPr kumimoji="0" lang="en-US" altLang="zh-CN" sz="40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汉仪家书简" panose="02010609000101010101" pitchFamily="49" charset="-122"/>
                  <a:ea typeface="汉仪家书简" panose="02010609000101010101" pitchFamily="49" charset="-122"/>
                  <a:cs typeface="+mn-lt"/>
                </a:rPr>
                <a:t> 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646980" y="2074648"/>
              <a:ext cx="3378794" cy="5671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defRPr/>
              </a:pPr>
              <a:r>
                <a:rPr lang="zh-CN" altLang="en-US" sz="4000" b="1" spc="300" smtClean="0">
                  <a:solidFill>
                    <a:srgbClr val="3F3F3F"/>
                  </a:solidFill>
                  <a:latin typeface="汉仪家书简" panose="02010609000101010101" pitchFamily="49" charset="-122"/>
                  <a:ea typeface="汉仪家书简" panose="02010609000101010101" pitchFamily="49" charset="-122"/>
                  <a:cs typeface="+mn-ea"/>
                  <a:sym typeface="+mn-ea"/>
                </a:rPr>
                <a:t>事件典型</a:t>
              </a:r>
              <a:endParaRPr lang="zh-CN" altLang="en-US" sz="4000" b="1" spc="30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+mn-ea"/>
              </a:endParaRPr>
            </a:p>
            <a:p>
              <a:pPr lvl="0" algn="l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defRPr/>
              </a:pPr>
              <a:endParaRPr lang="zh-CN" altLang="en-US" sz="1200" spc="30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+mn-ea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721027" y="4056238"/>
              <a:ext cx="3694474" cy="627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defRPr/>
              </a:pPr>
              <a:r>
                <a:rPr lang="zh-CN" altLang="en-US" sz="4000" b="1" spc="300" smtClean="0">
                  <a:solidFill>
                    <a:srgbClr val="3F3F3F"/>
                  </a:solidFill>
                  <a:latin typeface="汉仪家书简" panose="02010609000101010101" pitchFamily="49" charset="-122"/>
                  <a:ea typeface="汉仪家书简" panose="02010609000101010101" pitchFamily="49" charset="-122"/>
                  <a:cs typeface="+mn-lt"/>
                  <a:sym typeface="+mn-ea"/>
                </a:rPr>
                <a:t>注重艺术表现</a:t>
              </a:r>
              <a:endParaRPr lang="zh-CN" altLang="en-US" sz="4000" b="1" spc="30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+mn-ea"/>
              </a:endParaRPr>
            </a:p>
            <a:p>
              <a:pPr lvl="0" algn="l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defRPr/>
              </a:pPr>
              <a:r>
                <a:rPr lang="zh-CN" altLang="en-US" sz="4000" spc="300">
                  <a:solidFill>
                    <a:srgbClr val="3F3F3F"/>
                  </a:solidFill>
                  <a:latin typeface="汉仪家书简" panose="02010609000101010101" pitchFamily="49" charset="-122"/>
                  <a:ea typeface="汉仪家书简" panose="02010609000101010101" pitchFamily="49" charset="-122"/>
                  <a:cs typeface="+mn-lt"/>
                  <a:sym typeface="+mn-ea"/>
                </a:rPr>
                <a:t> </a:t>
              </a: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987420" y="2761862"/>
            <a:ext cx="326571" cy="38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/>
              <a:t>1</a:t>
            </a: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989492" y="4662587"/>
            <a:ext cx="3193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mtClean="0"/>
              <a:t>2</a:t>
            </a:r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7205305" y="2740481"/>
            <a:ext cx="3193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mtClean="0"/>
              <a:t>3</a:t>
            </a: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7261288" y="4606604"/>
            <a:ext cx="3193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mtClean="0"/>
              <a:t>4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695" y="-67377"/>
            <a:ext cx="1533735" cy="1225247"/>
          </a:xfrm>
          <a:prstGeom prst="rect">
            <a:avLst/>
          </a:prstGeom>
        </p:spPr>
      </p:pic>
      <p:sp>
        <p:nvSpPr>
          <p:cNvPr id="27" name="TextBox 17"/>
          <p:cNvSpPr txBox="1"/>
          <p:nvPr/>
        </p:nvSpPr>
        <p:spPr>
          <a:xfrm>
            <a:off x="4537788" y="316866"/>
            <a:ext cx="26019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300" normalizeH="0" baseline="0" noProof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单元目标</a:t>
            </a:r>
            <a:endParaRPr kumimoji="0" lang="id-ID" sz="4400" b="1" i="0" u="none" strike="noStrike" kern="1200" cap="none" spc="30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+mn-ea"/>
              <a:sym typeface="站酷快乐体2016修订版" panose="02010600030101010101" pitchFamily="2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11232" y="4390314"/>
            <a:ext cx="2433217" cy="2943936"/>
          </a:xfrm>
          <a:prstGeom prst="rect">
            <a:avLst/>
          </a:prstGeom>
        </p:spPr>
      </p:pic>
      <p:sp>
        <p:nvSpPr>
          <p:cNvPr id="3" name="文本框 26"/>
          <p:cNvSpPr txBox="1">
            <a:spLocks noChangeArrowheads="1"/>
          </p:cNvSpPr>
          <p:nvPr/>
        </p:nvSpPr>
        <p:spPr bwMode="auto">
          <a:xfrm>
            <a:off x="2712159" y="1419367"/>
            <a:ext cx="7535065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ts val="3000"/>
              </a:lnSpc>
              <a:defRPr/>
            </a:pPr>
            <a:r>
              <a:rPr lang="en-US" altLang="zh-CN" sz="28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了解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回忆性散文</a:t>
            </a:r>
            <a:r>
              <a:rPr lang="zh-CN" altLang="en-US" sz="28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传记</a:t>
            </a:r>
            <a:r>
              <a:rPr lang="zh-CN" altLang="en-US" sz="28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呈现的各式各样的人生经历，从文中人物的生平事迹中汲取营养，丰富自己的生活体验。</a:t>
            </a:r>
            <a:endParaRPr lang="zh-CN" altLang="en-US" sz="2800" spc="30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站酷快乐体2016修订版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116">
            <a:off x="1550037" y="1346070"/>
            <a:ext cx="935956" cy="150035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116">
            <a:off x="1644186" y="3034111"/>
            <a:ext cx="935956" cy="150035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116">
            <a:off x="1603522" y="4868682"/>
            <a:ext cx="935956" cy="1500357"/>
          </a:xfrm>
          <a:prstGeom prst="rect">
            <a:avLst/>
          </a:prstGeom>
        </p:spPr>
      </p:pic>
      <p:sp>
        <p:nvSpPr>
          <p:cNvPr id="18" name="文本框 26"/>
          <p:cNvSpPr txBox="1">
            <a:spLocks noChangeArrowheads="1"/>
          </p:cNvSpPr>
          <p:nvPr/>
        </p:nvSpPr>
        <p:spPr bwMode="auto">
          <a:xfrm>
            <a:off x="2782263" y="3153679"/>
            <a:ext cx="7535065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ts val="3000"/>
              </a:lnSpc>
              <a:defRPr/>
            </a:pPr>
            <a:r>
              <a:rPr lang="en-US" altLang="zh-CN" sz="28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抓住回忆性散文和传记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内容真实</a:t>
            </a:r>
            <a:r>
              <a:rPr lang="zh-CN" altLang="en-US" sz="28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事件典型</a:t>
            </a:r>
            <a:r>
              <a:rPr lang="zh-CN" altLang="en-US" sz="28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注重细节</a:t>
            </a:r>
            <a:r>
              <a:rPr lang="zh-CN" altLang="en-US" sz="28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等特点，掌握阅读方法。</a:t>
            </a:r>
            <a:endParaRPr lang="zh-CN" altLang="en-US" sz="2800" spc="30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19" name="文本框 26"/>
          <p:cNvSpPr txBox="1">
            <a:spLocks noChangeArrowheads="1"/>
          </p:cNvSpPr>
          <p:nvPr/>
        </p:nvSpPr>
        <p:spPr bwMode="auto">
          <a:xfrm>
            <a:off x="2846271" y="5000767"/>
            <a:ext cx="7535065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ts val="3000"/>
              </a:lnSpc>
              <a:defRPr/>
            </a:pPr>
            <a:r>
              <a:rPr lang="en-US" altLang="zh-CN" sz="28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学习课文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刻画人物的方法</a:t>
            </a:r>
            <a:r>
              <a:rPr lang="zh-CN" altLang="en-US" sz="28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，尝试在自己的写作中借鉴运用；品味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风格多样的语言</a:t>
            </a:r>
            <a:r>
              <a:rPr lang="zh-CN" altLang="en-US" sz="28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，提高赏析能力。</a:t>
            </a:r>
            <a:endParaRPr lang="zh-CN" altLang="en-US" sz="2800" spc="30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站酷快乐体2016修订版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17"/>
          <p:cNvSpPr txBox="1"/>
          <p:nvPr/>
        </p:nvSpPr>
        <p:spPr>
          <a:xfrm>
            <a:off x="4004226" y="1408480"/>
            <a:ext cx="42851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02 </a:t>
            </a:r>
            <a:r>
              <a:rPr kumimoji="0" lang="zh-CN" altLang="en-US" sz="5400" b="1" i="0" u="none" strike="noStrike" kern="1200" cap="none" spc="300" normalizeH="0" baseline="0" noProof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文章概览</a:t>
            </a:r>
            <a:endParaRPr kumimoji="0" lang="zh-CN" altLang="en-US" sz="5400" b="1" i="0" u="none" strike="noStrike" kern="1200" cap="none" spc="30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+mn-ea"/>
              <a:sym typeface="站酷快乐体2016修订版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233646">
            <a:off x="5386450" y="4543877"/>
            <a:ext cx="1533799" cy="1455466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449383" y="2329453"/>
            <a:ext cx="9237696" cy="3405660"/>
            <a:chOff x="1476815" y="2329453"/>
            <a:chExt cx="9237696" cy="3405660"/>
          </a:xfrm>
        </p:grpSpPr>
        <p:grpSp>
          <p:nvGrpSpPr>
            <p:cNvPr id="14" name="组合 13"/>
            <p:cNvGrpSpPr/>
            <p:nvPr/>
          </p:nvGrpSpPr>
          <p:grpSpPr>
            <a:xfrm>
              <a:off x="1476815" y="2329453"/>
              <a:ext cx="4554141" cy="3403303"/>
              <a:chOff x="1369246" y="2547043"/>
              <a:chExt cx="4554141" cy="3403303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634334" y="2547043"/>
                <a:ext cx="4289053" cy="3403303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4953560">
                <a:off x="1083005" y="3122640"/>
                <a:ext cx="2846255" cy="2273774"/>
              </a:xfrm>
              <a:prstGeom prst="rect">
                <a:avLst/>
              </a:prstGeom>
            </p:spPr>
          </p:pic>
        </p:grpSp>
        <p:grpSp>
          <p:nvGrpSpPr>
            <p:cNvPr id="4" name="组合 3"/>
            <p:cNvGrpSpPr/>
            <p:nvPr/>
          </p:nvGrpSpPr>
          <p:grpSpPr>
            <a:xfrm>
              <a:off x="6133665" y="2331810"/>
              <a:ext cx="4580846" cy="3403303"/>
              <a:chOff x="6890244" y="2683602"/>
              <a:chExt cx="4580846" cy="3403303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90244" y="2683602"/>
                <a:ext cx="4289053" cy="3403303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646440" flipH="1">
                <a:off x="8911075" y="3248365"/>
                <a:ext cx="2846255" cy="2273774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695" y="-67377"/>
            <a:ext cx="1533735" cy="122524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11232" y="4390314"/>
            <a:ext cx="2433217" cy="2943936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1112533" y="1145774"/>
            <a:ext cx="596347" cy="609600"/>
          </a:xfrm>
          <a:prstGeom prst="rect">
            <a:avLst/>
          </a:prstGeom>
          <a:solidFill>
            <a:srgbClr val="C3E0D3"/>
          </a:solidFill>
          <a:ln>
            <a:noFill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</a:rPr>
              <a:t>1</a:t>
            </a:r>
          </a:p>
        </p:txBody>
      </p:sp>
      <p:sp>
        <p:nvSpPr>
          <p:cNvPr id="21" name="文本框 22"/>
          <p:cNvSpPr txBox="1">
            <a:spLocks noChangeArrowheads="1"/>
          </p:cNvSpPr>
          <p:nvPr/>
        </p:nvSpPr>
        <p:spPr bwMode="auto">
          <a:xfrm>
            <a:off x="1827445" y="1070891"/>
            <a:ext cx="3325236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2pPr marL="742950" indent="-285750"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sym typeface="微软雅黑" panose="020b0503020204020204" pitchFamily="34" charset="-122"/>
              </a:rPr>
              <a:t>《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sym typeface="微软雅黑" panose="020b0503020204020204" pitchFamily="34" charset="-122"/>
              </a:rPr>
              <a:t>藤野先生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sym typeface="微软雅黑" panose="020b0503020204020204" pitchFamily="34" charset="-122"/>
              </a:rPr>
              <a:t>》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22" name="矩形 23"/>
          <p:cNvSpPr>
            <a:spLocks noChangeArrowheads="1"/>
          </p:cNvSpPr>
          <p:nvPr/>
        </p:nvSpPr>
        <p:spPr bwMode="auto">
          <a:xfrm>
            <a:off x="1836588" y="1934892"/>
            <a:ext cx="4024715" cy="193899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300" normalizeH="0" baseline="0" noProof="0" smtClean="0">
                <a:ln>
                  <a:noFill/>
                </a:ln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文章重点叙述了与藤野先生的交往，歌颂了</a:t>
            </a:r>
            <a:r>
              <a:rPr kumimoji="0" lang="zh-CN" altLang="en-US" sz="2400" b="1" i="0" u="none" strike="noStrike" kern="1200" cap="none" spc="30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藤野先生的高尚品质</a:t>
            </a:r>
            <a:r>
              <a:rPr kumimoji="0" lang="zh-CN" altLang="en-US" sz="2400" b="1" i="0" u="none" strike="noStrike" kern="1200" cap="none" spc="300" normalizeH="0" baseline="0" noProof="0" smtClean="0">
                <a:ln>
                  <a:noFill/>
                </a:ln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，也提及自己思想变化的原因，洋溢着</a:t>
            </a:r>
            <a:r>
              <a:rPr kumimoji="0" lang="zh-CN" altLang="en-US" sz="2400" b="1" i="0" u="none" strike="noStrike" kern="1200" cap="none" spc="30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爱国之情</a:t>
            </a:r>
            <a:r>
              <a:rPr kumimoji="0" lang="zh-CN" altLang="en-US" sz="2400" b="1" i="0" u="none" strike="noStrike" kern="1200" cap="none" spc="300" normalizeH="0" baseline="0" noProof="0" smtClean="0">
                <a:ln>
                  <a:noFill/>
                </a:ln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。</a:t>
            </a:r>
            <a:endParaRPr kumimoji="0" lang="zh-CN" altLang="en-US" sz="2400" b="1" i="0" u="none" strike="noStrike" kern="1200" cap="none" spc="300" normalizeH="0" baseline="0" noProof="0">
              <a:ln>
                <a:noFill/>
              </a:ln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+mn-lt"/>
              <a:sym typeface="站酷快乐体2016修订版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02221" y="4022709"/>
            <a:ext cx="596347" cy="609600"/>
          </a:xfrm>
          <a:prstGeom prst="rect">
            <a:avLst/>
          </a:prstGeom>
          <a:solidFill>
            <a:srgbClr val="F8DFD2"/>
          </a:solidFill>
          <a:ln>
            <a:noFill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</a:rPr>
              <a:t>2</a:t>
            </a: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1873164" y="3938682"/>
            <a:ext cx="4005122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2pPr marL="742950" indent="-285750"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sym typeface="微软雅黑" panose="020b0503020204020204" pitchFamily="34" charset="-122"/>
              </a:rPr>
              <a:t>《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sym typeface="微软雅黑" panose="020b0503020204020204" pitchFamily="34" charset="-122"/>
              </a:rPr>
              <a:t>回忆我的母亲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sym typeface="微软雅黑" panose="020b0503020204020204" pitchFamily="34" charset="-122"/>
              </a:rPr>
              <a:t>》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763486" y="4656379"/>
            <a:ext cx="4320073" cy="193899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algn="l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2400" b="1" spc="300" smtClean="0"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文章以质朴无华的语言，回忆了母亲</a:t>
            </a:r>
            <a:r>
              <a:rPr lang="zh-CN" altLang="en-US" sz="2400" b="1" spc="300" smtClean="0">
                <a:solidFill>
                  <a:srgbClr val="C00000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勤劳的一生</a:t>
            </a:r>
            <a:r>
              <a:rPr lang="zh-CN" altLang="en-US" sz="2400" b="1" spc="300" smtClean="0"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，抒发了对母亲无限</a:t>
            </a:r>
            <a:r>
              <a:rPr lang="zh-CN" altLang="en-US" sz="2400" b="1" spc="300" smtClean="0">
                <a:solidFill>
                  <a:srgbClr val="C00000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敬爱</a:t>
            </a:r>
            <a:r>
              <a:rPr lang="zh-CN" altLang="en-US" sz="2400" b="1" spc="300" smtClean="0"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的深情，也表达了作者</a:t>
            </a:r>
            <a:r>
              <a:rPr lang="zh-CN" altLang="en-US" sz="2400" b="1" spc="300" smtClean="0">
                <a:solidFill>
                  <a:srgbClr val="C00000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尽忠</a:t>
            </a:r>
            <a:r>
              <a:rPr lang="zh-CN" altLang="en-US" sz="2400" b="1" spc="300" smtClean="0"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于民族和人民，尽忠于党的决心。</a:t>
            </a:r>
            <a:endParaRPr lang="zh-CN" altLang="en-US" sz="2400" b="1" spc="300">
              <a:latin typeface="汉仪家书简" panose="02010609000101010101" pitchFamily="49" charset="-122"/>
              <a:ea typeface="汉仪家书简" panose="02010609000101010101" pitchFamily="49" charset="-122"/>
              <a:cs typeface="+mn-lt"/>
              <a:sym typeface="站酷快乐体2016修订版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98095" y="1070442"/>
            <a:ext cx="596347" cy="609600"/>
          </a:xfrm>
          <a:prstGeom prst="rect">
            <a:avLst/>
          </a:prstGeom>
          <a:solidFill>
            <a:srgbClr val="F8DFD2"/>
          </a:solidFill>
          <a:ln>
            <a:noFill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</a:rPr>
              <a:t>3</a:t>
            </a:r>
          </a:p>
        </p:txBody>
      </p:sp>
      <p:sp>
        <p:nvSpPr>
          <p:cNvPr id="4" name="文本框 22"/>
          <p:cNvSpPr txBox="1">
            <a:spLocks noChangeArrowheads="1"/>
          </p:cNvSpPr>
          <p:nvPr/>
        </p:nvSpPr>
        <p:spPr bwMode="auto">
          <a:xfrm>
            <a:off x="7486742" y="1041279"/>
            <a:ext cx="4217577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2pPr marL="742950" indent="-285750"/>
          </a:lstStyle>
          <a:p>
            <a:pPr lvl="0"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sym typeface="微软雅黑" panose="020b0503020204020204" pitchFamily="34" charset="-122"/>
              </a:rPr>
              <a:t>《</a:t>
            </a:r>
            <a:r>
              <a:rPr lang="zh-CN" altLang="en-US" sz="3600" b="1" smtClean="0">
                <a:solidFill>
                  <a:srgbClr val="002060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sym typeface="微软雅黑" panose="020b0503020204020204" pitchFamily="34" charset="-122"/>
              </a:rPr>
              <a:t>列夫</a:t>
            </a:r>
            <a:r>
              <a:rPr lang="en-US" altLang="zh-CN" sz="3600" b="1" smtClean="0">
                <a:solidFill>
                  <a:srgbClr val="002060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sym typeface="微软雅黑" panose="020b0503020204020204" pitchFamily="34" charset="-122"/>
              </a:rPr>
              <a:t>·</a:t>
            </a:r>
            <a:r>
              <a:rPr lang="zh-CN" altLang="en-US" sz="3600" b="1" smtClean="0">
                <a:solidFill>
                  <a:srgbClr val="002060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sym typeface="微软雅黑" panose="020b0503020204020204" pitchFamily="34" charset="-122"/>
              </a:rPr>
              <a:t>托尔斯泰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sym typeface="微软雅黑" panose="020b0503020204020204" pitchFamily="34" charset="-122"/>
              </a:rPr>
              <a:t>》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5" name="矩形 23"/>
          <p:cNvSpPr>
            <a:spLocks noChangeArrowheads="1"/>
          </p:cNvSpPr>
          <p:nvPr/>
        </p:nvSpPr>
        <p:spPr bwMode="auto">
          <a:xfrm>
            <a:off x="7461504" y="1859560"/>
            <a:ext cx="4491010" cy="193899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algn="l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2400" b="1" spc="300" smtClean="0"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作者用它力透纸背而又妙趣横生的笔，为我们描绘了一幅大文豪托尔斯泰的</a:t>
            </a:r>
            <a:r>
              <a:rPr lang="zh-CN" altLang="en-US" sz="2400" b="1" spc="300" smtClean="0">
                <a:solidFill>
                  <a:srgbClr val="C00000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“肖像画”</a:t>
            </a:r>
            <a:r>
              <a:rPr lang="zh-CN" altLang="en-US" sz="2400" b="1" spc="300" smtClean="0"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，揭示出托尔斯泰深邃而卓越的</a:t>
            </a:r>
            <a:r>
              <a:rPr lang="zh-CN" altLang="en-US" sz="2400" b="1" spc="300" smtClean="0">
                <a:solidFill>
                  <a:srgbClr val="C00000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精神世界</a:t>
            </a:r>
            <a:r>
              <a:rPr lang="zh-CN" altLang="en-US" sz="2400" b="1" spc="300" smtClean="0"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。</a:t>
            </a:r>
            <a:endParaRPr lang="zh-CN" altLang="en-US" sz="2400" b="1" spc="300">
              <a:latin typeface="汉仪家书简" panose="02010609000101010101" pitchFamily="49" charset="-122"/>
              <a:ea typeface="汉仪家书简" panose="02010609000101010101" pitchFamily="49" charset="-122"/>
              <a:cs typeface="+mn-lt"/>
              <a:sym typeface="站酷快乐体2016修订版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680391" y="3933089"/>
            <a:ext cx="596347" cy="609600"/>
          </a:xfrm>
          <a:prstGeom prst="rect">
            <a:avLst/>
          </a:prstGeom>
          <a:solidFill>
            <a:srgbClr val="C3E0D3"/>
          </a:solidFill>
          <a:ln>
            <a:noFill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</a:rPr>
              <a:t>4</a:t>
            </a:r>
          </a:p>
        </p:txBody>
      </p:sp>
      <p:sp>
        <p:nvSpPr>
          <p:cNvPr id="30" name="文本框 22"/>
          <p:cNvSpPr txBox="1">
            <a:spLocks noChangeArrowheads="1"/>
          </p:cNvSpPr>
          <p:nvPr/>
        </p:nvSpPr>
        <p:spPr bwMode="auto">
          <a:xfrm>
            <a:off x="7669622" y="3894782"/>
            <a:ext cx="3979833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2pPr marL="742950" indent="-285750"/>
          </a:lstStyle>
          <a:p>
            <a:pPr lvl="0">
              <a:defRPr/>
            </a:pPr>
            <a:r>
              <a:rPr lang="en-US" altLang="zh-CN" sz="3600" b="1" smtClean="0">
                <a:solidFill>
                  <a:srgbClr val="002060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sym typeface="微软雅黑" panose="020b0503020204020204" pitchFamily="34" charset="-122"/>
              </a:rPr>
              <a:t>《</a:t>
            </a:r>
            <a:r>
              <a:rPr lang="zh-CN" altLang="en-US" sz="3600" b="1" smtClean="0">
                <a:solidFill>
                  <a:srgbClr val="002060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sym typeface="微软雅黑" panose="020b0503020204020204" pitchFamily="34" charset="-122"/>
              </a:rPr>
              <a:t>美丽的颜色</a:t>
            </a:r>
            <a:r>
              <a:rPr lang="en-US" altLang="zh-CN" sz="3600" b="1" smtClean="0">
                <a:solidFill>
                  <a:srgbClr val="002060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sym typeface="微软雅黑" panose="020b0503020204020204" pitchFamily="34" charset="-122"/>
              </a:rPr>
              <a:t>》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31" name="矩形 23"/>
          <p:cNvSpPr>
            <a:spLocks noChangeArrowheads="1"/>
          </p:cNvSpPr>
          <p:nvPr/>
        </p:nvSpPr>
        <p:spPr bwMode="auto">
          <a:xfrm>
            <a:off x="7571232" y="4549676"/>
            <a:ext cx="4620768" cy="230832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algn="l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2400" b="1" spc="300" smtClean="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作者用富有诗意的语言，记述了居里夫人在艰苦的条件下提取镭的过程，令读者既感受到科学研究、科学发现的艰辛，更为居里夫人</a:t>
            </a:r>
            <a:r>
              <a:rPr lang="zh-CN" altLang="en-US" sz="2400" b="1" spc="300" smtClean="0">
                <a:solidFill>
                  <a:srgbClr val="C00000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坚韧、乐观、淡泊</a:t>
            </a:r>
            <a:r>
              <a:rPr lang="zh-CN" altLang="en-US" sz="2400" b="1" spc="300" smtClean="0">
                <a:solidFill>
                  <a:srgbClr val="3F3F3F"/>
                </a:solidFill>
                <a:latin typeface="汉仪家书简" panose="02010609000101010101" pitchFamily="49" charset="-122"/>
                <a:ea typeface="汉仪家书简" panose="02010609000101010101" pitchFamily="49" charset="-122"/>
                <a:cs typeface="+mn-lt"/>
                <a:sym typeface="站酷快乐体2016修订版" panose="02010600030101010101" pitchFamily="2" charset="-122"/>
              </a:rPr>
              <a:t>的人格所感染。</a:t>
            </a:r>
            <a:endParaRPr lang="zh-CN" altLang="en-US" sz="2400" b="1" spc="300">
              <a:solidFill>
                <a:srgbClr val="3F3F3F"/>
              </a:solidFill>
              <a:latin typeface="汉仪家书简" panose="02010609000101010101" pitchFamily="49" charset="-122"/>
              <a:ea typeface="汉仪家书简" panose="02010609000101010101" pitchFamily="49" charset="-122"/>
              <a:cs typeface="+mn-lt"/>
              <a:sym typeface="站酷快乐体2016修订版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" grpId="0"/>
      <p:bldP spid="3" grpId="0"/>
      <p:bldP spid="4" grpId="0"/>
      <p:bldP spid="5" grpId="0"/>
      <p:bldP spid="29" grpId="0"/>
      <p:bldP spid="30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17"/>
          <p:cNvSpPr txBox="1"/>
          <p:nvPr/>
        </p:nvSpPr>
        <p:spPr>
          <a:xfrm>
            <a:off x="4004226" y="1408480"/>
            <a:ext cx="42851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30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03 </a:t>
            </a:r>
            <a:r>
              <a:rPr kumimoji="0" lang="zh-CN" altLang="en-US" sz="5400" b="1" i="0" u="none" strike="noStrike" kern="1200" cap="none" spc="300" normalizeH="0" baseline="0" noProof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汉仪家书简" panose="02010609000101010101" pitchFamily="49" charset="-122"/>
                <a:ea typeface="汉仪家书简" panose="02010609000101010101" pitchFamily="49" charset="-122"/>
                <a:cs typeface="+mn-ea"/>
                <a:sym typeface="站酷快乐体2016修订版" panose="02010600030101010101" pitchFamily="2" charset="-122"/>
              </a:rPr>
              <a:t>单课品析</a:t>
            </a:r>
            <a:endParaRPr kumimoji="0" lang="zh-CN" altLang="en-US" sz="5400" b="1" i="0" u="none" strike="noStrike" kern="1200" cap="none" spc="30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汉仪家书简" panose="02010609000101010101" pitchFamily="49" charset="-122"/>
              <a:ea typeface="汉仪家书简" panose="02010609000101010101" pitchFamily="49" charset="-122"/>
              <a:cs typeface="+mn-ea"/>
              <a:sym typeface="站酷快乐体2016修订版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233646">
            <a:off x="5386450" y="4543877"/>
            <a:ext cx="1533799" cy="1455466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476815" y="2331810"/>
            <a:ext cx="9237696" cy="3446666"/>
            <a:chOff x="1476815" y="2331810"/>
            <a:chExt cx="9237696" cy="3446666"/>
          </a:xfrm>
        </p:grpSpPr>
        <p:grpSp>
          <p:nvGrpSpPr>
            <p:cNvPr id="14" name="组合 13"/>
            <p:cNvGrpSpPr/>
            <p:nvPr/>
          </p:nvGrpSpPr>
          <p:grpSpPr>
            <a:xfrm>
              <a:off x="1476815" y="2375173"/>
              <a:ext cx="4572429" cy="3403303"/>
              <a:chOff x="1369246" y="2592763"/>
              <a:chExt cx="4572429" cy="3403303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652622" y="2592763"/>
                <a:ext cx="4289053" cy="3403303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4953560">
                <a:off x="1083005" y="3122640"/>
                <a:ext cx="2846255" cy="2273774"/>
              </a:xfrm>
              <a:prstGeom prst="rect">
                <a:avLst/>
              </a:prstGeom>
            </p:spPr>
          </p:pic>
        </p:grpSp>
        <p:grpSp>
          <p:nvGrpSpPr>
            <p:cNvPr id="4" name="组合 3"/>
            <p:cNvGrpSpPr/>
            <p:nvPr/>
          </p:nvGrpSpPr>
          <p:grpSpPr>
            <a:xfrm>
              <a:off x="6133665" y="2331810"/>
              <a:ext cx="4580846" cy="3403303"/>
              <a:chOff x="6890244" y="2683602"/>
              <a:chExt cx="4580846" cy="3403303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90244" y="2683602"/>
                <a:ext cx="4289053" cy="3403303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646440" flipH="1">
                <a:off x="8911075" y="3248365"/>
                <a:ext cx="2846255" cy="2273774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PRESENTATION_TITLE" val="手绘叶子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2_Office 主题​​">
  <a:themeElements>
    <a:clrScheme name="自定义 1014">
      <a:dk1>
        <a:srgbClr val="3F3F3F"/>
      </a:dk1>
      <a:lt1>
        <a:srgbClr val="FFFFFF"/>
      </a:lt1>
      <a:dk2>
        <a:srgbClr val="778495"/>
      </a:dk2>
      <a:lt2>
        <a:srgbClr val="F0F0F0"/>
      </a:lt2>
      <a:accent1>
        <a:srgbClr val="3F3F3F"/>
      </a:accent1>
      <a:accent2>
        <a:srgbClr val="D8D8D8"/>
      </a:accent2>
      <a:accent3>
        <a:srgbClr val="7B7B7B"/>
      </a:accent3>
      <a:accent4>
        <a:srgbClr val="A5A5A5"/>
      </a:accent4>
      <a:accent5>
        <a:srgbClr val="7F7F7F"/>
      </a:accent5>
      <a:accent6>
        <a:srgbClr val="595959"/>
      </a:accent6>
      <a:hlink>
        <a:srgbClr val="424242"/>
      </a:hlink>
      <a:folHlink>
        <a:srgbClr val="BFBFBF"/>
      </a:folHlink>
    </a:clrScheme>
    <a:fontScheme name="Temp">
      <a:majorFont>
        <a:latin typeface="迷你简卡通"/>
        <a:ea typeface="迷你简卡通"/>
        <a:cs typeface="Arial"/>
      </a:majorFont>
      <a:minorFont>
        <a:latin typeface="迷你简卡通"/>
        <a:ea typeface="迷你简卡通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110</Paragraphs>
  <Slides>24</Slides>
  <Notes>24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39">
      <vt:lpstr>Arial</vt:lpstr>
      <vt:lpstr>等线 Light</vt:lpstr>
      <vt:lpstr>等线</vt:lpstr>
      <vt:lpstr>迷你简卡通</vt:lpstr>
      <vt:lpstr>黑体</vt:lpstr>
      <vt:lpstr>Calibri</vt:lpstr>
      <vt:lpstr>宋体</vt:lpstr>
      <vt:lpstr>李旭科书法</vt:lpstr>
      <vt:lpstr>汉仪家书简</vt:lpstr>
      <vt:lpstr>站酷快乐体2016修订版</vt:lpstr>
      <vt:lpstr>华文隶书</vt:lpstr>
      <vt:lpstr>田英章楷书</vt:lpstr>
      <vt:lpstr>楷体</vt:lpstr>
      <vt:lpstr>微软雅黑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2021-05-03T13:31:48.626</cp:lastPrinted>
  <dcterms:created xsi:type="dcterms:W3CDTF">2021-05-03T13:31:48Z</dcterms:created>
  <dcterms:modified xsi:type="dcterms:W3CDTF">2021-05-03T05:31:58Z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