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21"/>
  </p:notesMasterIdLst>
  <p:sldIdLst>
    <p:sldId id="257" r:id="rId2"/>
    <p:sldId id="256" r:id="rId3"/>
    <p:sldId id="258" r:id="rId4"/>
    <p:sldId id="278" r:id="rId5"/>
    <p:sldId id="259" r:id="rId6"/>
    <p:sldId id="260" r:id="rId7"/>
    <p:sldId id="261" r:id="rId8"/>
    <p:sldId id="277" r:id="rId9"/>
    <p:sldId id="262" r:id="rId10"/>
    <p:sldId id="281" r:id="rId11"/>
    <p:sldId id="276" r:id="rId12"/>
    <p:sldId id="263" r:id="rId13"/>
    <p:sldId id="279" r:id="rId14"/>
    <p:sldId id="280" r:id="rId15"/>
    <p:sldId id="275" r:id="rId16"/>
    <p:sldId id="264" r:id="rId17"/>
    <p:sldId id="265" r:id="rId18"/>
    <p:sldId id="266" r:id="rId19"/>
    <p:sldId id="282"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162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B4ABB7-CB7B-4E22-A368-4FCABDA64EF8}" type="datetimeFigureOut">
              <a:rPr lang="zh-CN" altLang="en-US" smtClean="0"/>
              <a:pPr/>
              <a:t>2016-10-16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F1CEDC-40F8-49B6-A2C0-2AEB2C6CC70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CF1CEDC-40F8-49B6-A2C0-2AEB2C6CC702}" type="slidenum">
              <a:rPr lang="zh-CN" altLang="en-US" smtClean="0"/>
              <a:pPr/>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CF1CEDC-40F8-49B6-A2C0-2AEB2C6CC702}" type="slidenum">
              <a:rPr lang="zh-CN" altLang="en-US" smtClean="0"/>
              <a:pPr/>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64FCDC9E-48A8-413F-9F0B-27BA1DBFDBFE}" type="datetimeFigureOut">
              <a:rPr lang="zh-CN" altLang="en-US" smtClean="0"/>
              <a:pPr/>
              <a:t>2016-10-16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8630FF-C6E9-45F3-A796-2C7910D2F48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4FCDC9E-48A8-413F-9F0B-27BA1DBFDBFE}" type="datetimeFigureOut">
              <a:rPr lang="zh-CN" altLang="en-US" smtClean="0"/>
              <a:pPr/>
              <a:t>2016-10-16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8630FF-C6E9-45F3-A796-2C7910D2F484}"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4FCDC9E-48A8-413F-9F0B-27BA1DBFDBFE}" type="datetimeFigureOut">
              <a:rPr lang="zh-CN" altLang="en-US" smtClean="0"/>
              <a:pPr/>
              <a:t>2016-10-16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8630FF-C6E9-45F3-A796-2C7910D2F48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64FCDC9E-48A8-413F-9F0B-27BA1DBFDBFE}" type="datetimeFigureOut">
              <a:rPr lang="zh-CN" altLang="en-US" smtClean="0"/>
              <a:pPr/>
              <a:t>2016-10-16</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78630FF-C6E9-45F3-A796-2C7910D2F48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4FCDC9E-48A8-413F-9F0B-27BA1DBFDBFE}" type="datetimeFigureOut">
              <a:rPr lang="zh-CN" altLang="en-US" smtClean="0"/>
              <a:pPr/>
              <a:t>2016-10-16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8630FF-C6E9-45F3-A796-2C7910D2F48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4FCDC9E-48A8-413F-9F0B-27BA1DBFDBFE}" type="datetimeFigureOut">
              <a:rPr lang="zh-CN" altLang="en-US" smtClean="0"/>
              <a:pPr/>
              <a:t>2016-10-16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8630FF-C6E9-45F3-A796-2C7910D2F48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64FCDC9E-48A8-413F-9F0B-27BA1DBFDBFE}" type="datetimeFigureOut">
              <a:rPr lang="zh-CN" altLang="en-US" smtClean="0"/>
              <a:pPr/>
              <a:t>2016-10-16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8630FF-C6E9-45F3-A796-2C7910D2F48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64FCDC9E-48A8-413F-9F0B-27BA1DBFDBFE}" type="datetimeFigureOut">
              <a:rPr lang="zh-CN" altLang="en-US" smtClean="0"/>
              <a:pPr/>
              <a:t>2016-10-16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8630FF-C6E9-45F3-A796-2C7910D2F48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FCDC9E-48A8-413F-9F0B-27BA1DBFDBFE}" type="datetimeFigureOut">
              <a:rPr lang="zh-CN" altLang="en-US" smtClean="0"/>
              <a:pPr/>
              <a:t>2016-10-16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8630FF-C6E9-45F3-A796-2C7910D2F484}"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4FCDC9E-48A8-413F-9F0B-27BA1DBFDBFE}" type="datetimeFigureOut">
              <a:rPr lang="zh-CN" altLang="en-US" smtClean="0"/>
              <a:pPr/>
              <a:t>2016-10-16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8630FF-C6E9-45F3-A796-2C7910D2F48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4FCDC9E-48A8-413F-9F0B-27BA1DBFDBFE}" type="datetimeFigureOut">
              <a:rPr lang="zh-CN" altLang="en-US" smtClean="0"/>
              <a:pPr/>
              <a:t>2016-10-16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8630FF-C6E9-45F3-A796-2C7910D2F484}"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64FCDC9E-48A8-413F-9F0B-27BA1DBFDBFE}" type="datetimeFigureOut">
              <a:rPr lang="zh-CN" altLang="en-US" smtClean="0"/>
              <a:pPr/>
              <a:t>2016-10-16</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78630FF-C6E9-45F3-A796-2C7910D2F484}"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baike.sogou.com/lemma/ShowInnerLink.htm?lemmaId=439524&amp;ss_c=ssc.citiao.link" TargetMode="External"/><Relationship Id="rId3" Type="http://schemas.openxmlformats.org/officeDocument/2006/relationships/hyperlink" Target="http://baike.sogou.com/lemma/ShowInnerLink.htm?lemmaId=102821" TargetMode="External"/><Relationship Id="rId7" Type="http://schemas.openxmlformats.org/officeDocument/2006/relationships/hyperlink" Target="http://baike.sogou.com/lemma/ShowInnerLink.htm?lemmaId=62079" TargetMode="External"/><Relationship Id="rId2" Type="http://schemas.openxmlformats.org/officeDocument/2006/relationships/hyperlink" Target="http://baike.sogou.com/lemma/ShowInnerLink.htm?lemmaId=1171105&amp;ss_c=ssc.citiao.link" TargetMode="External"/><Relationship Id="rId1" Type="http://schemas.openxmlformats.org/officeDocument/2006/relationships/slideLayout" Target="../slideLayouts/slideLayout2.xml"/><Relationship Id="rId6" Type="http://schemas.openxmlformats.org/officeDocument/2006/relationships/hyperlink" Target="http://baike.sogou.com/lemma/ShowInnerLink.htm?lemmaId=70804957" TargetMode="External"/><Relationship Id="rId5" Type="http://schemas.openxmlformats.org/officeDocument/2006/relationships/hyperlink" Target="http://baike.sogou.com/lemma/ShowInnerLink.htm?lemmaId=75849393&amp;ss_c=ssc.citiao.link" TargetMode="External"/><Relationship Id="rId4" Type="http://schemas.openxmlformats.org/officeDocument/2006/relationships/hyperlink" Target="http://baike.sogou.com/lemma/ShowInnerLink.htm?lemmaId=7686326"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人生是一节一节台阶</a:t>
            </a:r>
            <a:endParaRPr lang="en-US" altLang="zh-CN" dirty="0" smtClean="0"/>
          </a:p>
          <a:p>
            <a:r>
              <a:rPr lang="zh-CN" altLang="en-US" dirty="0" smtClean="0"/>
              <a:t>许多人渴望在台阶上</a:t>
            </a:r>
            <a:endParaRPr lang="en-US" altLang="zh-CN" dirty="0" smtClean="0"/>
          </a:p>
          <a:p>
            <a:r>
              <a:rPr lang="zh-CN" altLang="en-US" dirty="0" smtClean="0"/>
              <a:t>找到自己的高度</a:t>
            </a:r>
            <a:endParaRPr lang="en-US" altLang="zh-CN" dirty="0" smtClean="0"/>
          </a:p>
          <a:p>
            <a:r>
              <a:rPr lang="zh-CN" altLang="en-US" dirty="0" smtClean="0"/>
              <a:t>父亲正是如此</a:t>
            </a:r>
            <a:endParaRPr lang="en-US" altLang="zh-CN" dirty="0" smtClean="0"/>
          </a:p>
          <a:p>
            <a:r>
              <a:rPr lang="zh-CN" altLang="en-US" dirty="0" smtClean="0"/>
              <a:t>可是果真吗？  </a:t>
            </a:r>
            <a:endParaRPr lang="en-US" altLang="zh-CN" dirty="0" smtClean="0"/>
          </a:p>
          <a:p>
            <a:r>
              <a:rPr lang="en-US" altLang="zh-CN" dirty="0" smtClean="0"/>
              <a:t>                                          </a:t>
            </a:r>
            <a:endParaRPr lang="zh-CN" altLang="en-US"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3600" dirty="0" smtClean="0">
                <a:solidFill>
                  <a:srgbClr val="FF0000"/>
                </a:solidFill>
              </a:rPr>
              <a:t>作者为什么在写老屋的三块青石板时用了那么多笔墨？</a:t>
            </a:r>
            <a:endParaRPr lang="en-US" altLang="zh-CN" sz="3600" dirty="0" smtClean="0">
              <a:solidFill>
                <a:srgbClr val="FF0000"/>
              </a:solidFill>
            </a:endParaRPr>
          </a:p>
          <a:p>
            <a:r>
              <a:rPr lang="zh-CN" altLang="en-US" dirty="0" smtClean="0"/>
              <a:t>写三块青石板的来历，可以表现出当年父亲的力气是多么大，后面写造新屋时父亲托石板闪了腰，前后形成对比。暗示了当年经济条件差。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r>
              <a:rPr lang="zh-CN" altLang="en-US" sz="5400" dirty="0" smtClean="0">
                <a:solidFill>
                  <a:srgbClr val="FF0000"/>
                </a:solidFill>
              </a:rPr>
              <a:t>父亲做了哪些事情？</a:t>
            </a:r>
            <a:endParaRPr lang="zh-CN" altLang="en-US" sz="5400" dirty="0">
              <a:solidFill>
                <a:srgbClr val="FF0000"/>
              </a:solidFill>
            </a:endParaRPr>
          </a:p>
        </p:txBody>
      </p:sp>
    </p:spTree>
  </p:cSld>
  <p:clrMapOvr>
    <a:masterClrMapping/>
  </p:clrMapOvr>
  <p:transition>
    <p:checke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solidFill>
                <a:srgbClr val="FFFF00"/>
              </a:solidFill>
            </a:endParaRPr>
          </a:p>
        </p:txBody>
      </p:sp>
      <p:pic>
        <p:nvPicPr>
          <p:cNvPr id="4" name="内容占位符 3" descr="a2ffdf1cfe0be0ce.gif"/>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3600" dirty="0" smtClean="0">
                <a:solidFill>
                  <a:srgbClr val="FF0000"/>
                </a:solidFill>
              </a:rPr>
              <a:t>把文章中的细节描写勾画出来，并说一说它的作用。</a:t>
            </a:r>
            <a:endParaRPr lang="en-US" altLang="zh-CN" sz="3600" dirty="0" smtClean="0">
              <a:solidFill>
                <a:srgbClr val="FF0000"/>
              </a:solidFill>
            </a:endParaRPr>
          </a:p>
          <a:p>
            <a:pPr>
              <a:buNone/>
            </a:pPr>
            <a:r>
              <a:rPr lang="en-US" altLang="zh-CN" sz="3600" dirty="0" smtClean="0">
                <a:solidFill>
                  <a:srgbClr val="FF0000"/>
                </a:solidFill>
              </a:rPr>
              <a:t> </a:t>
            </a:r>
            <a:endParaRPr lang="en-US" altLang="zh-CN" dirty="0" smtClean="0"/>
          </a:p>
          <a:p>
            <a:pPr>
              <a:buNone/>
            </a:pPr>
            <a:r>
              <a:rPr lang="zh-CN" altLang="en-US" sz="2800" dirty="0" smtClean="0"/>
              <a:t>       </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686320"/>
          </a:xfrm>
        </p:spPr>
        <p:txBody>
          <a:bodyPr>
            <a:normAutofit/>
          </a:bodyPr>
          <a:lstStyle/>
          <a:p>
            <a:pPr>
              <a:buNone/>
            </a:pPr>
            <a:r>
              <a:rPr lang="zh-CN" altLang="en-US" dirty="0" smtClean="0">
                <a:solidFill>
                  <a:srgbClr val="FF0000"/>
                </a:solidFill>
              </a:rPr>
              <a:t>“抬的时候，他的一只手按着腰。”</a:t>
            </a:r>
            <a:endParaRPr lang="en-US" altLang="zh-CN" dirty="0" smtClean="0">
              <a:solidFill>
                <a:srgbClr val="FF0000"/>
              </a:solidFill>
            </a:endParaRPr>
          </a:p>
          <a:p>
            <a:r>
              <a:rPr lang="zh-CN" altLang="en-US" dirty="0" smtClean="0"/>
              <a:t>         作用：表现出父亲争强好胜，不服老的性格；也与前文父亲的力气大形成对比，说明父亲的确老了。</a:t>
            </a:r>
            <a:endParaRPr lang="en-US" altLang="zh-CN" dirty="0" smtClean="0"/>
          </a:p>
          <a:p>
            <a:r>
              <a:rPr lang="zh-CN" altLang="en-US" dirty="0" smtClean="0">
                <a:solidFill>
                  <a:srgbClr val="FF0000"/>
                </a:solidFill>
              </a:rPr>
              <a:t>“我为他倒水，倒出的是一盆泥浆，木盆底上还积了一层沙。”</a:t>
            </a:r>
            <a:endParaRPr lang="en-US" altLang="zh-CN" dirty="0" smtClean="0">
              <a:solidFill>
                <a:srgbClr val="FF0000"/>
              </a:solidFill>
            </a:endParaRPr>
          </a:p>
          <a:p>
            <a:pPr>
              <a:buNone/>
            </a:pPr>
            <a:r>
              <a:rPr lang="en-US" altLang="zh-CN" dirty="0" smtClean="0"/>
              <a:t>             </a:t>
            </a:r>
            <a:r>
              <a:rPr lang="zh-CN" altLang="en-US" dirty="0" smtClean="0"/>
              <a:t>作用：生动，细腻，可以看出父亲生活和劳动的艰辛。</a:t>
            </a:r>
          </a:p>
          <a:p>
            <a:endParaRPr lang="en-US" altLang="zh-CN" dirty="0" smtClean="0"/>
          </a:p>
          <a:p>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80">
                                          <p:stCondLst>
                                            <p:cond delay="0"/>
                                          </p:stCondLst>
                                        </p:cTn>
                                        <p:tgtEl>
                                          <p:spTgt spid="3">
                                            <p:txEl>
                                              <p:pRg st="1" end="1"/>
                                            </p:txEl>
                                          </p:spTgt>
                                        </p:tgtEl>
                                      </p:cBhvr>
                                    </p:animEffect>
                                    <p:anim calcmode="lin" valueType="num">
                                      <p:cBhvr>
                                        <p:cTn id="13"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1" end="1"/>
                                            </p:txEl>
                                          </p:spTgt>
                                        </p:tgtEl>
                                      </p:cBhvr>
                                      <p:to x="100000" y="60000"/>
                                    </p:animScale>
                                    <p:animScale>
                                      <p:cBhvr>
                                        <p:cTn id="19" dur="166" decel="50000">
                                          <p:stCondLst>
                                            <p:cond delay="676"/>
                                          </p:stCondLst>
                                        </p:cTn>
                                        <p:tgtEl>
                                          <p:spTgt spid="3">
                                            <p:txEl>
                                              <p:pRg st="1" end="1"/>
                                            </p:txEl>
                                          </p:spTgt>
                                        </p:tgtEl>
                                      </p:cBhvr>
                                      <p:to x="100000" y="100000"/>
                                    </p:animScale>
                                    <p:animScale>
                                      <p:cBhvr>
                                        <p:cTn id="20" dur="26">
                                          <p:stCondLst>
                                            <p:cond delay="1312"/>
                                          </p:stCondLst>
                                        </p:cTn>
                                        <p:tgtEl>
                                          <p:spTgt spid="3">
                                            <p:txEl>
                                              <p:pRg st="1" end="1"/>
                                            </p:txEl>
                                          </p:spTgt>
                                        </p:tgtEl>
                                      </p:cBhvr>
                                      <p:to x="100000" y="80000"/>
                                    </p:animScale>
                                    <p:animScale>
                                      <p:cBhvr>
                                        <p:cTn id="21" dur="166" decel="50000">
                                          <p:stCondLst>
                                            <p:cond delay="1338"/>
                                          </p:stCondLst>
                                        </p:cTn>
                                        <p:tgtEl>
                                          <p:spTgt spid="3">
                                            <p:txEl>
                                              <p:pRg st="1" end="1"/>
                                            </p:txEl>
                                          </p:spTgt>
                                        </p:tgtEl>
                                      </p:cBhvr>
                                      <p:to x="100000" y="100000"/>
                                    </p:animScale>
                                    <p:animScale>
                                      <p:cBhvr>
                                        <p:cTn id="22" dur="26">
                                          <p:stCondLst>
                                            <p:cond delay="1642"/>
                                          </p:stCondLst>
                                        </p:cTn>
                                        <p:tgtEl>
                                          <p:spTgt spid="3">
                                            <p:txEl>
                                              <p:pRg st="1" end="1"/>
                                            </p:txEl>
                                          </p:spTgt>
                                        </p:tgtEl>
                                      </p:cBhvr>
                                      <p:to x="100000" y="90000"/>
                                    </p:animScale>
                                    <p:animScale>
                                      <p:cBhvr>
                                        <p:cTn id="23" dur="166" decel="50000">
                                          <p:stCondLst>
                                            <p:cond delay="1668"/>
                                          </p:stCondLst>
                                        </p:cTn>
                                        <p:tgtEl>
                                          <p:spTgt spid="3">
                                            <p:txEl>
                                              <p:pRg st="1" end="1"/>
                                            </p:txEl>
                                          </p:spTgt>
                                        </p:tgtEl>
                                      </p:cBhvr>
                                      <p:to x="100000" y="100000"/>
                                    </p:animScale>
                                    <p:animScale>
                                      <p:cBhvr>
                                        <p:cTn id="24" dur="26">
                                          <p:stCondLst>
                                            <p:cond delay="1808"/>
                                          </p:stCondLst>
                                        </p:cTn>
                                        <p:tgtEl>
                                          <p:spTgt spid="3">
                                            <p:txEl>
                                              <p:pRg st="1" end="1"/>
                                            </p:txEl>
                                          </p:spTgt>
                                        </p:tgtEl>
                                      </p:cBhvr>
                                      <p:to x="100000" y="95000"/>
                                    </p:animScale>
                                    <p:animScale>
                                      <p:cBhvr>
                                        <p:cTn id="25" dur="166" decel="50000">
                                          <p:stCondLst>
                                            <p:cond delay="1834"/>
                                          </p:stCondLst>
                                        </p:cTn>
                                        <p:tgtEl>
                                          <p:spTgt spid="3">
                                            <p:txEl>
                                              <p:pRg st="1" end="1"/>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checkerboard(across)">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wipe(down)">
                                      <p:cBhvr>
                                        <p:cTn id="35" dur="580">
                                          <p:stCondLst>
                                            <p:cond delay="0"/>
                                          </p:stCondLst>
                                        </p:cTn>
                                        <p:tgtEl>
                                          <p:spTgt spid="3">
                                            <p:txEl>
                                              <p:pRg st="3" end="3"/>
                                            </p:txEl>
                                          </p:spTgt>
                                        </p:tgtEl>
                                      </p:cBhvr>
                                    </p:animEffect>
                                    <p:anim calcmode="lin" valueType="num">
                                      <p:cBhvr>
                                        <p:cTn id="36"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41" dur="26">
                                          <p:stCondLst>
                                            <p:cond delay="650"/>
                                          </p:stCondLst>
                                        </p:cTn>
                                        <p:tgtEl>
                                          <p:spTgt spid="3">
                                            <p:txEl>
                                              <p:pRg st="3" end="3"/>
                                            </p:txEl>
                                          </p:spTgt>
                                        </p:tgtEl>
                                      </p:cBhvr>
                                      <p:to x="100000" y="60000"/>
                                    </p:animScale>
                                    <p:animScale>
                                      <p:cBhvr>
                                        <p:cTn id="42" dur="166" decel="50000">
                                          <p:stCondLst>
                                            <p:cond delay="676"/>
                                          </p:stCondLst>
                                        </p:cTn>
                                        <p:tgtEl>
                                          <p:spTgt spid="3">
                                            <p:txEl>
                                              <p:pRg st="3" end="3"/>
                                            </p:txEl>
                                          </p:spTgt>
                                        </p:tgtEl>
                                      </p:cBhvr>
                                      <p:to x="100000" y="100000"/>
                                    </p:animScale>
                                    <p:animScale>
                                      <p:cBhvr>
                                        <p:cTn id="43" dur="26">
                                          <p:stCondLst>
                                            <p:cond delay="1312"/>
                                          </p:stCondLst>
                                        </p:cTn>
                                        <p:tgtEl>
                                          <p:spTgt spid="3">
                                            <p:txEl>
                                              <p:pRg st="3" end="3"/>
                                            </p:txEl>
                                          </p:spTgt>
                                        </p:tgtEl>
                                      </p:cBhvr>
                                      <p:to x="100000" y="80000"/>
                                    </p:animScale>
                                    <p:animScale>
                                      <p:cBhvr>
                                        <p:cTn id="44" dur="166" decel="50000">
                                          <p:stCondLst>
                                            <p:cond delay="1338"/>
                                          </p:stCondLst>
                                        </p:cTn>
                                        <p:tgtEl>
                                          <p:spTgt spid="3">
                                            <p:txEl>
                                              <p:pRg st="3" end="3"/>
                                            </p:txEl>
                                          </p:spTgt>
                                        </p:tgtEl>
                                      </p:cBhvr>
                                      <p:to x="100000" y="100000"/>
                                    </p:animScale>
                                    <p:animScale>
                                      <p:cBhvr>
                                        <p:cTn id="45" dur="26">
                                          <p:stCondLst>
                                            <p:cond delay="1642"/>
                                          </p:stCondLst>
                                        </p:cTn>
                                        <p:tgtEl>
                                          <p:spTgt spid="3">
                                            <p:txEl>
                                              <p:pRg st="3" end="3"/>
                                            </p:txEl>
                                          </p:spTgt>
                                        </p:tgtEl>
                                      </p:cBhvr>
                                      <p:to x="100000" y="90000"/>
                                    </p:animScale>
                                    <p:animScale>
                                      <p:cBhvr>
                                        <p:cTn id="46" dur="166" decel="50000">
                                          <p:stCondLst>
                                            <p:cond delay="1668"/>
                                          </p:stCondLst>
                                        </p:cTn>
                                        <p:tgtEl>
                                          <p:spTgt spid="3">
                                            <p:txEl>
                                              <p:pRg st="3" end="3"/>
                                            </p:txEl>
                                          </p:spTgt>
                                        </p:tgtEl>
                                      </p:cBhvr>
                                      <p:to x="100000" y="100000"/>
                                    </p:animScale>
                                    <p:animScale>
                                      <p:cBhvr>
                                        <p:cTn id="47" dur="26">
                                          <p:stCondLst>
                                            <p:cond delay="1808"/>
                                          </p:stCondLst>
                                        </p:cTn>
                                        <p:tgtEl>
                                          <p:spTgt spid="3">
                                            <p:txEl>
                                              <p:pRg st="3" end="3"/>
                                            </p:txEl>
                                          </p:spTgt>
                                        </p:tgtEl>
                                      </p:cBhvr>
                                      <p:to x="100000" y="95000"/>
                                    </p:animScale>
                                    <p:animScale>
                                      <p:cBhvr>
                                        <p:cTn id="48"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p:txBody>
          <a:bodyPr>
            <a:normAutofit/>
          </a:bodyPr>
          <a:lstStyle/>
          <a:p>
            <a:r>
              <a:rPr lang="zh-CN" altLang="en-US" sz="4000" dirty="0" smtClean="0">
                <a:solidFill>
                  <a:srgbClr val="FF0000"/>
                </a:solidFill>
              </a:rPr>
              <a:t>造新屋前后，我家的台阶和我的父亲有什么变化？</a:t>
            </a:r>
            <a:endParaRPr lang="en-US" altLang="zh-CN" sz="4000" dirty="0" smtClean="0">
              <a:solidFill>
                <a:srgbClr val="FF0000"/>
              </a:solidFill>
            </a:endParaRPr>
          </a:p>
          <a:p>
            <a:r>
              <a:rPr lang="zh-CN" altLang="en-US" sz="3600" dirty="0" smtClean="0"/>
              <a:t>台阶的变化：三级青石板变成了九级的水泥台阶。</a:t>
            </a:r>
            <a:endParaRPr lang="en-US" altLang="zh-CN" sz="3600" dirty="0" smtClean="0"/>
          </a:p>
          <a:p>
            <a:r>
              <a:rPr lang="zh-CN" altLang="en-US" sz="3600" dirty="0" smtClean="0"/>
              <a:t>父亲的变化：年轻力壮的父亲老了。</a:t>
            </a:r>
            <a:endParaRPr lang="zh-CN" altLang="en-US" sz="3600" dirty="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4000" dirty="0" smtClean="0">
                <a:solidFill>
                  <a:srgbClr val="FF0000"/>
                </a:solidFill>
              </a:rPr>
              <a:t>新台阶砌好了，为什么父亲感觉处处不对劲了？</a:t>
            </a:r>
            <a:endParaRPr lang="en-US" altLang="zh-CN" sz="4000" dirty="0" smtClean="0">
              <a:solidFill>
                <a:srgbClr val="FF0000"/>
              </a:solidFill>
            </a:endParaRPr>
          </a:p>
          <a:p>
            <a:r>
              <a:rPr lang="zh-CN" altLang="en-US" sz="3600" dirty="0" smtClean="0">
                <a:solidFill>
                  <a:srgbClr val="FF0000"/>
                </a:solidFill>
              </a:rPr>
              <a:t>        </a:t>
            </a:r>
            <a:r>
              <a:rPr lang="zh-CN" altLang="en-US" sz="3600" dirty="0" smtClean="0"/>
              <a:t>台阶低，意味着经济地位低下，父亲由此形成自卑心理。这种自卑心理长期存在，难以一下子消除，所以台阶高了，反而处处感到不习惯，不对劲。</a:t>
            </a:r>
            <a:endParaRPr lang="en-US" altLang="zh-CN" sz="3600" dirty="0" smtClean="0"/>
          </a:p>
          <a:p>
            <a:endParaRPr lang="zh-CN" altLang="en-US" sz="4000"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sz="4000" dirty="0" smtClean="0">
                <a:solidFill>
                  <a:srgbClr val="FF0000"/>
                </a:solidFill>
              </a:rPr>
              <a:t>说说你对父亲这个人物形象的看法</a:t>
            </a:r>
            <a:endParaRPr lang="en-US" altLang="zh-CN" sz="4000" dirty="0" smtClean="0">
              <a:solidFill>
                <a:srgbClr val="FF0000"/>
              </a:solidFill>
            </a:endParaRPr>
          </a:p>
          <a:p>
            <a:r>
              <a:rPr lang="zh-CN" altLang="en-US" dirty="0" smtClean="0"/>
              <a:t>父亲是一个非常要强的农民。他有志气，不甘人后，他要自立于受人尊重的行列，他有长远的生活目标，他有愚公移山的精神和坚韧不拔的毅力。父亲是一个老实厚道的农民。他用辛勤的劳动兴家立业，不怕辛苦。同时，父亲身上有着传统中国农民所特有的谦卑。当九级台阶造好时，他却不好意思坐上去。</a:t>
            </a:r>
            <a:endParaRPr lang="zh-CN" altLang="en-US" sz="2000"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dirty="0" smtClean="0">
                <a:solidFill>
                  <a:srgbClr val="FF0000"/>
                </a:solidFill>
              </a:rPr>
              <a:t>议一议</a:t>
            </a:r>
            <a:endParaRPr lang="zh-CN" altLang="en-US" sz="5400" dirty="0">
              <a:solidFill>
                <a:srgbClr val="FF0000"/>
              </a:solidFill>
            </a:endParaRPr>
          </a:p>
        </p:txBody>
      </p:sp>
      <p:sp>
        <p:nvSpPr>
          <p:cNvPr id="3" name="内容占位符 2"/>
          <p:cNvSpPr>
            <a:spLocks noGrp="1"/>
          </p:cNvSpPr>
          <p:nvPr>
            <p:ph idx="1"/>
          </p:nvPr>
        </p:nvSpPr>
        <p:spPr/>
        <p:txBody>
          <a:bodyPr>
            <a:normAutofit/>
          </a:bodyPr>
          <a:lstStyle/>
          <a:p>
            <a:r>
              <a:rPr lang="zh-CN" altLang="en-US" sz="3600" dirty="0" smtClean="0">
                <a:solidFill>
                  <a:srgbClr val="FF0000"/>
                </a:solidFill>
              </a:rPr>
              <a:t>台阶造成了，父亲也为此付出了沉重的代价：人衰老了，身体也垮了，你认为父亲这样值得吗？</a:t>
            </a:r>
            <a:endParaRPr lang="zh-CN" altLang="en-US" sz="3600"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en-US" dirty="0" smtClean="0"/>
              <a:t>         朦胧时候</a:t>
            </a:r>
            <a:br>
              <a:rPr lang="zh-CN" altLang="en-US" dirty="0" smtClean="0"/>
            </a:br>
            <a:r>
              <a:rPr lang="zh-CN" altLang="en-US" dirty="0" smtClean="0"/>
              <a:t>　　父亲</a:t>
            </a:r>
            <a:br>
              <a:rPr lang="zh-CN" altLang="en-US" dirty="0" smtClean="0"/>
            </a:br>
            <a:r>
              <a:rPr lang="zh-CN" altLang="en-US" dirty="0" smtClean="0"/>
              <a:t>　　是一座大山</a:t>
            </a:r>
            <a:br>
              <a:rPr lang="zh-CN" altLang="en-US" dirty="0" smtClean="0"/>
            </a:br>
            <a:r>
              <a:rPr lang="zh-CN" altLang="en-US" dirty="0" smtClean="0"/>
              <a:t>　　坐在他肩头</a:t>
            </a:r>
            <a:br>
              <a:rPr lang="zh-CN" altLang="en-US" dirty="0" smtClean="0"/>
            </a:br>
            <a:r>
              <a:rPr lang="zh-CN" altLang="en-US" dirty="0" smtClean="0"/>
              <a:t>　　总能看的很远、很远</a:t>
            </a:r>
            <a:br>
              <a:rPr lang="zh-CN" altLang="en-US" dirty="0" smtClean="0"/>
            </a:br>
            <a:r>
              <a:rPr lang="zh-CN" altLang="en-US" dirty="0" smtClean="0"/>
              <a:t>　　懂事时</a:t>
            </a:r>
            <a:br>
              <a:rPr lang="zh-CN" altLang="en-US" dirty="0" smtClean="0"/>
            </a:br>
            <a:r>
              <a:rPr lang="zh-CN" altLang="en-US" dirty="0" smtClean="0"/>
              <a:t>　　父亲</a:t>
            </a:r>
            <a:br>
              <a:rPr lang="zh-CN" altLang="en-US" dirty="0" smtClean="0"/>
            </a:br>
            <a:r>
              <a:rPr lang="zh-CN" altLang="en-US" dirty="0" smtClean="0"/>
              <a:t>　　是一棵倔强的弯松</a:t>
            </a:r>
            <a:br>
              <a:rPr lang="zh-CN" altLang="en-US" dirty="0" smtClean="0"/>
            </a:br>
            <a:r>
              <a:rPr lang="zh-CN" altLang="en-US" dirty="0" smtClean="0"/>
              <a:t>　　这才发现</a:t>
            </a:r>
            <a:br>
              <a:rPr lang="zh-CN" altLang="en-US" dirty="0" smtClean="0"/>
            </a:br>
            <a:r>
              <a:rPr lang="zh-CN" altLang="en-US" dirty="0" smtClean="0"/>
              <a:t>　　我的分量是这样重、这样重</a:t>
            </a:r>
            <a:br>
              <a:rPr lang="zh-CN" altLang="en-US" dirty="0" smtClean="0"/>
            </a:br>
            <a:r>
              <a:rPr lang="zh-CN" altLang="en-US" dirty="0" smtClean="0"/>
              <a:t>　　而现在</a:t>
            </a:r>
            <a:br>
              <a:rPr lang="zh-CN" altLang="en-US" dirty="0" smtClean="0"/>
            </a:br>
            <a:r>
              <a:rPr lang="zh-CN" altLang="en-US" dirty="0" smtClean="0"/>
              <a:t>　　父亲啊</a:t>
            </a:r>
            <a:br>
              <a:rPr lang="zh-CN" altLang="en-US" dirty="0" smtClean="0"/>
            </a:br>
            <a:r>
              <a:rPr lang="zh-CN" altLang="en-US" dirty="0" smtClean="0"/>
              <a:t>　　你是一首深沉的诗</a:t>
            </a:r>
            <a:br>
              <a:rPr lang="zh-CN" altLang="en-US" dirty="0" smtClean="0"/>
            </a:br>
            <a:r>
              <a:rPr lang="zh-CN" altLang="en-US" dirty="0" smtClean="0"/>
              <a:t>　　我默默的读</a:t>
            </a:r>
            <a:br>
              <a:rPr lang="zh-CN" altLang="en-US" dirty="0" smtClean="0"/>
            </a:br>
            <a:r>
              <a:rPr lang="zh-CN" altLang="en-US" dirty="0" smtClean="0"/>
              <a:t>　　泪轻轻的流</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39266" name="Picture 2" descr="《台阶》PPT课件"/>
          <p:cNvPicPr>
            <a:picLocks noChangeAspect="1" noChangeArrowheads="1"/>
          </p:cNvPicPr>
          <p:nvPr/>
        </p:nvPicPr>
        <p:blipFill>
          <a:blip r:embed="rId2" cstate="print"/>
          <a:srcRect/>
          <a:stretch>
            <a:fillRect/>
          </a:stretch>
        </p:blipFill>
        <p:spPr bwMode="auto">
          <a:xfrm>
            <a:off x="47583" y="35686"/>
            <a:ext cx="9096417" cy="6822314"/>
          </a:xfrm>
          <a:prstGeom prst="rect">
            <a:avLst/>
          </a:prstGeom>
          <a:noFill/>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zh-CN" altLang="en-US" dirty="0" smtClean="0"/>
              <a:t>李森祥，</a:t>
            </a:r>
            <a:r>
              <a:rPr lang="en-US" altLang="zh-CN" dirty="0" smtClean="0"/>
              <a:t>1956</a:t>
            </a:r>
            <a:r>
              <a:rPr lang="zh-CN" altLang="en-US" dirty="0" smtClean="0"/>
              <a:t>年出生于</a:t>
            </a:r>
            <a:r>
              <a:rPr lang="zh-CN" altLang="en-US" dirty="0" smtClean="0">
                <a:hlinkClick r:id="rId2"/>
              </a:rPr>
              <a:t>浙江衢州</a:t>
            </a:r>
            <a:r>
              <a:rPr lang="zh-CN" altLang="en-US" dirty="0" smtClean="0"/>
              <a:t>，浙江省作协的作家。</a:t>
            </a:r>
            <a:r>
              <a:rPr lang="en-US" altLang="zh-CN" dirty="0" smtClean="0"/>
              <a:t>1975</a:t>
            </a:r>
            <a:r>
              <a:rPr lang="zh-CN" altLang="en-US" dirty="0" smtClean="0"/>
              <a:t>年入伍，曾在嘉兴军分区某部工作，少校。</a:t>
            </a:r>
            <a:r>
              <a:rPr lang="en-US" altLang="zh-CN" dirty="0" smtClean="0"/>
              <a:t>1986</a:t>
            </a:r>
            <a:r>
              <a:rPr lang="zh-CN" altLang="en-US" dirty="0" smtClean="0"/>
              <a:t>年</a:t>
            </a:r>
            <a:r>
              <a:rPr lang="en-US" altLang="zh-CN" dirty="0" smtClean="0"/>
              <a:t>《</a:t>
            </a:r>
            <a:r>
              <a:rPr lang="zh-CN" altLang="en-US" dirty="0" smtClean="0">
                <a:hlinkClick r:id="rId3"/>
              </a:rPr>
              <a:t>烟雨楼</a:t>
            </a:r>
            <a:r>
              <a:rPr lang="en-US" altLang="zh-CN" dirty="0" smtClean="0"/>
              <a:t>》</a:t>
            </a:r>
            <a:r>
              <a:rPr lang="zh-CN" altLang="en-US" dirty="0" smtClean="0"/>
              <a:t>杂志发表处女作</a:t>
            </a:r>
            <a:r>
              <a:rPr lang="en-US" altLang="zh-CN" dirty="0" smtClean="0"/>
              <a:t>《</a:t>
            </a:r>
            <a:r>
              <a:rPr lang="zh-CN" altLang="en-US" dirty="0" smtClean="0">
                <a:hlinkClick r:id="rId4"/>
              </a:rPr>
              <a:t>半个月亮爬上来</a:t>
            </a:r>
            <a:r>
              <a:rPr lang="en-US" altLang="zh-CN" dirty="0" smtClean="0"/>
              <a:t>》</a:t>
            </a:r>
            <a:r>
              <a:rPr lang="zh-CN" altLang="en-US" dirty="0" smtClean="0"/>
              <a:t>后迅速成长。近年来发表小说颇多，主要有</a:t>
            </a:r>
            <a:r>
              <a:rPr lang="en-US" altLang="zh-CN" dirty="0" smtClean="0"/>
              <a:t>《</a:t>
            </a:r>
            <a:r>
              <a:rPr lang="zh-CN" altLang="en-US" dirty="0" smtClean="0"/>
              <a:t>十八里营房</a:t>
            </a:r>
            <a:r>
              <a:rPr lang="en-US" altLang="zh-CN" dirty="0" smtClean="0"/>
              <a:t>》</a:t>
            </a:r>
            <a:r>
              <a:rPr lang="zh-CN" altLang="en-US" dirty="0" smtClean="0"/>
              <a:t>、</a:t>
            </a:r>
            <a:r>
              <a:rPr lang="en-US" altLang="zh-CN" dirty="0" smtClean="0"/>
              <a:t>《</a:t>
            </a:r>
            <a:r>
              <a:rPr lang="zh-CN" altLang="en-US" dirty="0" smtClean="0"/>
              <a:t>金奎银奎</a:t>
            </a:r>
            <a:r>
              <a:rPr lang="en-US" altLang="zh-CN" dirty="0" smtClean="0"/>
              <a:t>》</a:t>
            </a:r>
            <a:r>
              <a:rPr lang="zh-CN" altLang="en-US" dirty="0" smtClean="0"/>
              <a:t>、</a:t>
            </a:r>
            <a:r>
              <a:rPr lang="en-US" altLang="zh-CN" dirty="0" smtClean="0"/>
              <a:t>《</a:t>
            </a:r>
            <a:r>
              <a:rPr lang="zh-CN" altLang="en-US" dirty="0" smtClean="0">
                <a:hlinkClick r:id="rId5"/>
              </a:rPr>
              <a:t>小学老师</a:t>
            </a:r>
            <a:r>
              <a:rPr lang="en-US" altLang="zh-CN" dirty="0" smtClean="0"/>
              <a:t>》</a:t>
            </a:r>
            <a:r>
              <a:rPr lang="zh-CN" altLang="en-US" dirty="0" smtClean="0"/>
              <a:t>、</a:t>
            </a:r>
            <a:r>
              <a:rPr lang="en-US" altLang="zh-CN" dirty="0" smtClean="0"/>
              <a:t>《</a:t>
            </a:r>
            <a:r>
              <a:rPr lang="zh-CN" altLang="en-US" dirty="0" smtClean="0"/>
              <a:t>塌鼻大娘</a:t>
            </a:r>
            <a:r>
              <a:rPr lang="en-US" altLang="zh-CN" dirty="0" smtClean="0"/>
              <a:t>》</a:t>
            </a:r>
            <a:r>
              <a:rPr lang="zh-CN" altLang="en-US" dirty="0" smtClean="0"/>
              <a:t>。</a:t>
            </a:r>
            <a:r>
              <a:rPr lang="en-US" altLang="zh-CN" dirty="0" smtClean="0"/>
              <a:t>1987</a:t>
            </a:r>
            <a:r>
              <a:rPr lang="zh-CN" altLang="en-US" dirty="0" smtClean="0"/>
              <a:t>年开始文学创作，代表作有</a:t>
            </a:r>
            <a:r>
              <a:rPr lang="en-US" altLang="zh-CN" dirty="0" smtClean="0"/>
              <a:t>《</a:t>
            </a:r>
            <a:r>
              <a:rPr lang="zh-CN" altLang="en-US" dirty="0" smtClean="0"/>
              <a:t>小学老师</a:t>
            </a:r>
            <a:r>
              <a:rPr lang="en-US" altLang="zh-CN" dirty="0" smtClean="0"/>
              <a:t>》</a:t>
            </a:r>
            <a:r>
              <a:rPr lang="zh-CN" altLang="en-US" dirty="0" smtClean="0"/>
              <a:t>、</a:t>
            </a:r>
            <a:r>
              <a:rPr lang="en-US" altLang="zh-CN" dirty="0" smtClean="0"/>
              <a:t>《 </a:t>
            </a:r>
            <a:r>
              <a:rPr lang="zh-CN" altLang="en-US" dirty="0" smtClean="0">
                <a:hlinkClick r:id="rId6"/>
              </a:rPr>
              <a:t>抒情年代</a:t>
            </a:r>
            <a:r>
              <a:rPr lang="en-US" altLang="zh-CN" dirty="0" smtClean="0"/>
              <a:t>》</a:t>
            </a:r>
            <a:r>
              <a:rPr lang="zh-CN" altLang="en-US" dirty="0" smtClean="0"/>
              <a:t>、</a:t>
            </a:r>
            <a:r>
              <a:rPr lang="en-US" altLang="zh-CN" dirty="0" smtClean="0"/>
              <a:t>《</a:t>
            </a:r>
            <a:r>
              <a:rPr lang="zh-CN" altLang="en-US" dirty="0" smtClean="0"/>
              <a:t>情世诗文</a:t>
            </a:r>
            <a:r>
              <a:rPr lang="en-US" altLang="zh-CN" dirty="0" smtClean="0"/>
              <a:t>》 </a:t>
            </a:r>
            <a:r>
              <a:rPr lang="zh-CN" altLang="en-US" dirty="0" smtClean="0"/>
              <a:t>等，</a:t>
            </a:r>
            <a:r>
              <a:rPr lang="en-US" altLang="zh-CN" dirty="0" smtClean="0"/>
              <a:t>《</a:t>
            </a:r>
            <a:r>
              <a:rPr lang="zh-CN" altLang="en-US" dirty="0" smtClean="0">
                <a:hlinkClick r:id="rId7"/>
              </a:rPr>
              <a:t>台阶</a:t>
            </a:r>
            <a:r>
              <a:rPr lang="en-US" altLang="zh-CN" dirty="0" smtClean="0"/>
              <a:t>》</a:t>
            </a:r>
            <a:r>
              <a:rPr lang="zh-CN" altLang="en-US" dirty="0" smtClean="0"/>
              <a:t>是作者亲历农村生活的深刻感受，后被选入初中课本。</a:t>
            </a:r>
            <a:r>
              <a:rPr lang="en-US" altLang="zh-CN" dirty="0" smtClean="0"/>
              <a:t>1991</a:t>
            </a:r>
            <a:r>
              <a:rPr lang="zh-CN" altLang="en-US" dirty="0" smtClean="0"/>
              <a:t>年调南京军区政治部创作室任专业作家。</a:t>
            </a:r>
            <a:r>
              <a:rPr lang="en-US" altLang="zh-CN" dirty="0" smtClean="0"/>
              <a:t>《</a:t>
            </a:r>
            <a:r>
              <a:rPr lang="zh-CN" altLang="en-US" dirty="0" smtClean="0">
                <a:hlinkClick r:id="rId8"/>
              </a:rPr>
              <a:t>天下粮仓</a:t>
            </a:r>
            <a:r>
              <a:rPr lang="en-US" altLang="zh-CN" dirty="0" smtClean="0"/>
              <a:t>》</a:t>
            </a:r>
            <a:r>
              <a:rPr lang="zh-CN" altLang="en-US" dirty="0" smtClean="0"/>
              <a:t>是李森祥参与策划的一个剧本，当年在央视热播时，曾创下了</a:t>
            </a:r>
            <a:r>
              <a:rPr lang="en-US" altLang="zh-CN" dirty="0" smtClean="0"/>
              <a:t>10.6</a:t>
            </a:r>
            <a:r>
              <a:rPr lang="zh-CN" altLang="en-US" dirty="0" smtClean="0"/>
              <a:t>的收视率。　　</a:t>
            </a:r>
          </a:p>
          <a:p>
            <a:endParaRPr lang="zh-CN" altLang="en-US" dirty="0"/>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写作背景</a:t>
            </a:r>
            <a:endParaRPr lang="zh-CN" altLang="en-US" dirty="0">
              <a:solidFill>
                <a:srgbClr val="FF0000"/>
              </a:solidFill>
            </a:endParaRPr>
          </a:p>
        </p:txBody>
      </p:sp>
      <p:sp>
        <p:nvSpPr>
          <p:cNvPr id="3" name="内容占位符 2"/>
          <p:cNvSpPr>
            <a:spLocks noGrp="1"/>
          </p:cNvSpPr>
          <p:nvPr>
            <p:ph idx="1"/>
          </p:nvPr>
        </p:nvSpPr>
        <p:spPr>
          <a:xfrm>
            <a:off x="457200" y="1428736"/>
            <a:ext cx="8229600" cy="4857784"/>
          </a:xfrm>
        </p:spPr>
        <p:txBody>
          <a:bodyPr/>
          <a:lstStyle/>
          <a:p>
            <a:r>
              <a:rPr lang="zh-CN" altLang="en-US" dirty="0" smtClean="0"/>
              <a:t>本文选自小说集</a:t>
            </a:r>
            <a:r>
              <a:rPr lang="en-US" altLang="zh-CN" dirty="0" smtClean="0"/>
              <a:t>《</a:t>
            </a:r>
            <a:r>
              <a:rPr lang="zh-CN" altLang="en-US" dirty="0" smtClean="0"/>
              <a:t>台阶</a:t>
            </a:r>
            <a:r>
              <a:rPr lang="en-US" altLang="zh-CN" dirty="0" smtClean="0"/>
              <a:t>》</a:t>
            </a:r>
            <a:r>
              <a:rPr lang="zh-CN" altLang="en-US" dirty="0" smtClean="0"/>
              <a:t>。李森祥远离故乡，从戎军营，时空的距离，使他对故乡产生了一种极其亲切，真实的回忆。这种回忆成为李森祥小说的创作契机和灵感。他带着美学的思考，从容而艺术地审视故乡的人和事。李森祥以</a:t>
            </a:r>
            <a:r>
              <a:rPr lang="en-US" altLang="zh-CN" dirty="0" smtClean="0"/>
              <a:t>《</a:t>
            </a:r>
            <a:r>
              <a:rPr lang="zh-CN" altLang="en-US" dirty="0" smtClean="0"/>
              <a:t>台阶</a:t>
            </a:r>
            <a:r>
              <a:rPr lang="en-US" altLang="zh-CN" dirty="0" smtClean="0"/>
              <a:t>》</a:t>
            </a:r>
            <a:r>
              <a:rPr lang="zh-CN" altLang="en-US" dirty="0" smtClean="0"/>
              <a:t>为代表的前期小说，基本上侧重于“家族圈”的表现。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读准字音</a:t>
            </a:r>
            <a:endParaRPr lang="zh-CN" altLang="en-US" dirty="0">
              <a:solidFill>
                <a:srgbClr val="FF0000"/>
              </a:solidFill>
            </a:endParaRPr>
          </a:p>
        </p:txBody>
      </p:sp>
      <p:sp>
        <p:nvSpPr>
          <p:cNvPr id="3" name="内容占位符 2"/>
          <p:cNvSpPr>
            <a:spLocks noGrp="1"/>
          </p:cNvSpPr>
          <p:nvPr>
            <p:ph idx="1"/>
          </p:nvPr>
        </p:nvSpPr>
        <p:spPr/>
        <p:txBody>
          <a:bodyPr>
            <a:normAutofit/>
          </a:bodyPr>
          <a:lstStyle/>
          <a:p>
            <a:pPr>
              <a:buNone/>
            </a:pPr>
            <a:r>
              <a:rPr lang="zh-CN" altLang="en-US" dirty="0" smtClean="0"/>
              <a:t>凹凼             尴尬         硌         涎水       揩</a:t>
            </a:r>
            <a:endParaRPr lang="en-US" altLang="zh-CN" dirty="0" smtClean="0"/>
          </a:p>
          <a:p>
            <a:pPr>
              <a:buNone/>
            </a:pPr>
            <a:r>
              <a:rPr lang="zh-CN" altLang="en-US" dirty="0" smtClean="0"/>
              <a:t>                                                                                               嘎         撬          唿嗒          门槛</a:t>
            </a:r>
            <a:endParaRPr lang="en-US" altLang="zh-CN" dirty="0" smtClean="0"/>
          </a:p>
          <a:p>
            <a:pPr>
              <a:buNone/>
            </a:pPr>
            <a:endParaRPr lang="zh-CN" altLang="en-US" b="1" dirty="0" smtClean="0"/>
          </a:p>
          <a:p>
            <a:pPr>
              <a:buNone/>
            </a:pPr>
            <a:endParaRPr lang="zh-CN" altLang="en-US" b="1" dirty="0" smtClean="0"/>
          </a:p>
          <a:p>
            <a:pPr>
              <a:buNone/>
            </a:pPr>
            <a:endParaRPr lang="zh-CN" altLang="en-US" b="1" dirty="0" smtClean="0"/>
          </a:p>
          <a:p>
            <a:pPr>
              <a:buNone/>
            </a:pPr>
            <a:endParaRPr lang="zh-CN" altLang="en-US" b="1" dirty="0" smtClean="0"/>
          </a:p>
          <a:p>
            <a:pPr>
              <a:buNone/>
            </a:pPr>
            <a:endParaRPr lang="zh-CN" altLang="en-US" b="1" dirty="0"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词语释义</a:t>
            </a:r>
            <a:endParaRPr lang="zh-CN" altLang="en-US" dirty="0">
              <a:solidFill>
                <a:srgbClr val="FF0000"/>
              </a:solidFill>
            </a:endParaRPr>
          </a:p>
        </p:txBody>
      </p:sp>
      <p:sp>
        <p:nvSpPr>
          <p:cNvPr id="3" name="内容占位符 2"/>
          <p:cNvSpPr>
            <a:spLocks noGrp="1"/>
          </p:cNvSpPr>
          <p:nvPr>
            <p:ph idx="1"/>
          </p:nvPr>
        </p:nvSpPr>
        <p:spPr/>
        <p:txBody>
          <a:bodyPr/>
          <a:lstStyle/>
          <a:p>
            <a:r>
              <a:rPr lang="zh-CN" altLang="en-US" dirty="0" smtClean="0"/>
              <a:t>尴尬：神色，态度不自然。</a:t>
            </a:r>
            <a:endParaRPr lang="en-US" altLang="zh-CN" dirty="0" smtClean="0"/>
          </a:p>
          <a:p>
            <a:r>
              <a:rPr lang="zh-CN" altLang="en-US" dirty="0" smtClean="0"/>
              <a:t>微不足道：非常藐小，不值得一提。</a:t>
            </a:r>
            <a:endParaRPr lang="en-US" altLang="zh-CN" dirty="0" smtClean="0"/>
          </a:p>
          <a:p>
            <a:r>
              <a:rPr lang="zh-CN" altLang="en-US" dirty="0" smtClean="0"/>
              <a:t>大庭广众</a:t>
            </a:r>
            <a:r>
              <a:rPr lang="en-US" altLang="zh-CN" dirty="0" smtClean="0"/>
              <a:t>:</a:t>
            </a:r>
            <a:r>
              <a:rPr lang="zh-CN" altLang="en-US" dirty="0" smtClean="0"/>
              <a:t>人很多的公开场合。</a:t>
            </a:r>
            <a:endParaRPr lang="en-US" altLang="zh-CN" dirty="0" smtClean="0"/>
          </a:p>
          <a:p>
            <a:r>
              <a:rPr lang="zh-CN" altLang="en-US" dirty="0" smtClean="0"/>
              <a:t>涎水：口水。</a:t>
            </a:r>
            <a:endParaRPr lang="en-US" altLang="zh-CN" dirty="0" smtClean="0"/>
          </a:p>
          <a:p>
            <a:r>
              <a:rPr lang="zh-CN" altLang="en-US" dirty="0" smtClean="0"/>
              <a:t>揩：擦，抹</a:t>
            </a:r>
            <a:endParaRPr lang="en-US" altLang="zh-CN" dirty="0" smtClean="0"/>
          </a:p>
          <a:p>
            <a:endParaRPr lang="zh-CN" altLang="en-US" dirty="0"/>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solidFill>
                <a:srgbClr val="00B0F0"/>
              </a:solidFill>
            </a:endParaRPr>
          </a:p>
        </p:txBody>
      </p:sp>
      <p:sp>
        <p:nvSpPr>
          <p:cNvPr id="3" name="内容占位符 2"/>
          <p:cNvSpPr>
            <a:spLocks noGrp="1"/>
          </p:cNvSpPr>
          <p:nvPr>
            <p:ph idx="1"/>
          </p:nvPr>
        </p:nvSpPr>
        <p:spPr/>
        <p:txBody>
          <a:bodyPr/>
          <a:lstStyle/>
          <a:p>
            <a:pPr>
              <a:buNone/>
            </a:pPr>
            <a:r>
              <a:rPr lang="zh-CN" altLang="en-US" sz="4000" dirty="0" smtClean="0">
                <a:solidFill>
                  <a:srgbClr val="FF0000"/>
                </a:solidFill>
              </a:rPr>
              <a:t>用一句话概况故事内容</a:t>
            </a:r>
            <a:endParaRPr lang="en-US" altLang="zh-CN" sz="4000" dirty="0" smtClean="0">
              <a:solidFill>
                <a:srgbClr val="FF0000"/>
              </a:solidFill>
            </a:endParaRPr>
          </a:p>
          <a:p>
            <a:pPr>
              <a:buNone/>
            </a:pPr>
            <a:endParaRPr lang="en-US" altLang="zh-CN" dirty="0" smtClean="0">
              <a:solidFill>
                <a:srgbClr val="00B0F0"/>
              </a:solidFill>
            </a:endParaRPr>
          </a:p>
          <a:p>
            <a:pPr>
              <a:buNone/>
            </a:pPr>
            <a:r>
              <a:rPr lang="en-US" altLang="zh-CN" dirty="0" smtClean="0"/>
              <a:t>           </a:t>
            </a:r>
            <a:r>
              <a:rPr lang="zh-CN" altLang="en-US" dirty="0" smtClean="0"/>
              <a:t>本文主要讲了一位父亲为了提高自家的地位，不辞辛苦建高台阶，最终走向衰老的故事。</a:t>
            </a:r>
            <a:endParaRPr lang="en-US" altLang="zh-CN" dirty="0" smtClean="0"/>
          </a:p>
          <a:p>
            <a:endParaRPr lang="en-US" altLang="zh-CN" dirty="0" smtClean="0"/>
          </a:p>
          <a:p>
            <a:endParaRPr lang="en-US" altLang="zh-CN" dirty="0" smtClean="0"/>
          </a:p>
        </p:txBody>
      </p:sp>
    </p:spTree>
  </p:cSld>
  <p:clrMapOvr>
    <a:masterClrMapping/>
  </p:clrMapOvr>
  <p:transition>
    <p:wheel/>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r>
              <a:rPr lang="zh-CN" altLang="en-US" sz="4000" dirty="0" smtClean="0">
                <a:solidFill>
                  <a:srgbClr val="FF0000"/>
                </a:solidFill>
              </a:rPr>
              <a:t>文章已“台阶</a:t>
            </a:r>
            <a:r>
              <a:rPr lang="en-US" altLang="zh-CN" sz="4000" dirty="0" smtClean="0">
                <a:solidFill>
                  <a:srgbClr val="FF0000"/>
                </a:solidFill>
              </a:rPr>
              <a:t>"</a:t>
            </a:r>
            <a:r>
              <a:rPr lang="zh-CN" altLang="en-US" sz="4000" dirty="0" smtClean="0">
                <a:solidFill>
                  <a:srgbClr val="FF0000"/>
                </a:solidFill>
              </a:rPr>
              <a:t>为题有什么作用？</a:t>
            </a:r>
            <a:endParaRPr lang="en-US" altLang="zh-CN" sz="4000" dirty="0" smtClean="0">
              <a:solidFill>
                <a:srgbClr val="FF0000"/>
              </a:solidFill>
            </a:endParaRPr>
          </a:p>
          <a:p>
            <a:r>
              <a:rPr lang="en-US" altLang="zh-CN" sz="4000" dirty="0" smtClean="0">
                <a:solidFill>
                  <a:srgbClr val="FF0000"/>
                </a:solidFill>
              </a:rPr>
              <a:t> </a:t>
            </a:r>
            <a:r>
              <a:rPr lang="zh-CN" altLang="en-US" dirty="0" smtClean="0"/>
              <a:t>“台阶”是本文的线索，它富有一种象征意义，象征父亲的不懈追求，也象征着中国农民乃至整个中华民族在困境中求发展与崛起的一种精神。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C00000"/>
                </a:solidFill>
              </a:rPr>
              <a:t>整体感知</a:t>
            </a:r>
            <a:endParaRPr lang="zh-CN" altLang="en-US" dirty="0">
              <a:solidFill>
                <a:srgbClr val="C00000"/>
              </a:solidFill>
            </a:endParaRPr>
          </a:p>
        </p:txBody>
      </p:sp>
      <p:sp>
        <p:nvSpPr>
          <p:cNvPr id="12" name="内容占位符 11"/>
          <p:cNvSpPr>
            <a:spLocks noGrp="1"/>
          </p:cNvSpPr>
          <p:nvPr>
            <p:ph idx="1"/>
          </p:nvPr>
        </p:nvSpPr>
        <p:spPr/>
        <p:txBody>
          <a:bodyPr/>
          <a:lstStyle/>
          <a:p>
            <a:r>
              <a:rPr lang="zh-CN" altLang="en-US" dirty="0" smtClean="0">
                <a:solidFill>
                  <a:srgbClr val="FF0000"/>
                </a:solidFill>
              </a:rPr>
              <a:t>为什么父亲总觉得我们家的台阶低？</a:t>
            </a:r>
            <a:endParaRPr lang="en-US" altLang="zh-CN" dirty="0" smtClean="0">
              <a:solidFill>
                <a:srgbClr val="FF0000"/>
              </a:solidFill>
            </a:endParaRPr>
          </a:p>
          <a:p>
            <a:r>
              <a:rPr lang="zh-CN" altLang="en-US" dirty="0" smtClean="0"/>
              <a:t>        </a:t>
            </a:r>
            <a:endParaRPr lang="en-US" altLang="zh-CN" dirty="0" smtClean="0"/>
          </a:p>
          <a:p>
            <a:r>
              <a:rPr lang="en-US" altLang="zh-CN" dirty="0" smtClean="0"/>
              <a:t>        </a:t>
            </a:r>
            <a:r>
              <a:rPr lang="zh-CN" altLang="en-US" dirty="0" smtClean="0"/>
              <a:t>因为台阶是地位的标志，人家高的有几十级，自己家的只有</a:t>
            </a:r>
            <a:r>
              <a:rPr lang="en-US" altLang="zh-CN" dirty="0" smtClean="0"/>
              <a:t>3</a:t>
            </a:r>
            <a:r>
              <a:rPr lang="zh-CN" altLang="en-US" dirty="0" smtClean="0"/>
              <a:t>级，被人家小看，“没人说过他有地位，父亲也觉得自己没有地位，”想有地位却没有地位，所以觉得自己家的台阶低。</a:t>
            </a:r>
            <a:endParaRPr lang="en-US" altLang="zh-CN" dirty="0" smtClean="0"/>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 calcmode="lin" valueType="num">
                                      <p:cBhvr additive="base">
                                        <p:cTn id="13"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 calcmode="lin" valueType="num">
                                      <p:cBhvr additive="base">
                                        <p:cTn id="19"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206</TotalTime>
  <Words>1290</Words>
  <Application>Microsoft Office PowerPoint</Application>
  <PresentationFormat>全屏显示(4:3)</PresentationFormat>
  <Paragraphs>52</Paragraphs>
  <Slides>19</Slides>
  <Notes>2</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暗香扑面</vt:lpstr>
      <vt:lpstr>幻灯片 1</vt:lpstr>
      <vt:lpstr>幻灯片 2</vt:lpstr>
      <vt:lpstr>幻灯片 3</vt:lpstr>
      <vt:lpstr>写作背景</vt:lpstr>
      <vt:lpstr>读准字音</vt:lpstr>
      <vt:lpstr>词语释义</vt:lpstr>
      <vt:lpstr>幻灯片 7</vt:lpstr>
      <vt:lpstr>幻灯片 8</vt:lpstr>
      <vt:lpstr>整体感知</vt:lpstr>
      <vt:lpstr>幻灯片 10</vt:lpstr>
      <vt:lpstr>幻灯片 11</vt:lpstr>
      <vt:lpstr>幻灯片 12</vt:lpstr>
      <vt:lpstr>幻灯片 13</vt:lpstr>
      <vt:lpstr>幻灯片 14</vt:lpstr>
      <vt:lpstr>幻灯片 15</vt:lpstr>
      <vt:lpstr>幻灯片 16</vt:lpstr>
      <vt:lpstr>幻灯片 17</vt:lpstr>
      <vt:lpstr>议一议</vt:lpstr>
      <vt:lpstr>幻灯片 19</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User</cp:lastModifiedBy>
  <cp:revision>23</cp:revision>
  <dcterms:created xsi:type="dcterms:W3CDTF">2016-10-02T02:36:58Z</dcterms:created>
  <dcterms:modified xsi:type="dcterms:W3CDTF">2016-10-16T03:51:46Z</dcterms:modified>
</cp:coreProperties>
</file>