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78" r:id="rId4"/>
    <p:sldId id="273" r:id="rId5"/>
    <p:sldId id="272" r:id="rId6"/>
    <p:sldId id="257" r:id="rId7"/>
    <p:sldId id="258" r:id="rId8"/>
    <p:sldId id="259" r:id="rId9"/>
    <p:sldId id="262" r:id="rId10"/>
    <p:sldId id="277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8141"/>
    <a:srgbClr val="1D3187"/>
    <a:srgbClr val="A12143"/>
    <a:srgbClr val="8EB414"/>
    <a:srgbClr val="327036"/>
    <a:srgbClr val="C0283A"/>
    <a:srgbClr val="008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7"/>
    <p:restoredTop sz="99381"/>
  </p:normalViewPr>
  <p:slideViewPr>
    <p:cSldViewPr showGuides="1">
      <p:cViewPr varScale="1">
        <p:scale>
          <a:sx n="73" d="100"/>
          <a:sy n="73" d="100"/>
        </p:scale>
        <p:origin x="-14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audio" Target="../media/audio1.wav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ANABNR2"/>
          <p:cNvPicPr>
            <a:picLocks noChangeAspect="1"/>
          </p:cNvPicPr>
          <p:nvPr/>
        </p:nvPicPr>
        <p:blipFill>
          <a:blip r:embed="rId3"/>
          <a:srcRect l="-900" t="-1314" r="-2" b="-36961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1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sz="1400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4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 showMasterSp="0">
  <p:cSld name="标题和内容在文本之上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66800" y="423545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audio" Target="../media/audio1.wav"/><Relationship Id="rId15" Type="http://schemas.openxmlformats.org/officeDocument/2006/relationships/image" Target="../media/image4.png"/><Relationship Id="rId14" Type="http://schemas.openxmlformats.org/officeDocument/2006/relationships/image" Target="../media/image3.jpe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1026"/>
          <p:cNvSpPr>
            <a:spLocks noChangeArrowheads="1"/>
          </p:cNvSpPr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1027"/>
          <p:cNvSpPr>
            <a:spLocks noChangeArrowheads="1"/>
          </p:cNvSpPr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1028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4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1029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4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1030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9" name="Rectangle 10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>
                <a:solidFill>
                  <a:schemeClr val="tx2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80" name="Rectangle 10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>
                <a:solidFill>
                  <a:schemeClr val="tx2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3" name="Picture 1033" descr="anabnr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28725" y="0"/>
            <a:ext cx="791527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" name="Rectangle 1034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Rectangle 103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dirty="0">
                <a:solidFill>
                  <a:schemeClr val="tx2"/>
                </a:solidFill>
                <a:ea typeface="宋体" panose="02010600030101010101" pitchFamily="2" charset="-122"/>
              </a:rPr>
            </a:fld>
            <a:endParaRPr lang="en-US" altLang="zh-CN" sz="1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036" name="Rectangle 1036"/>
          <p:cNvSpPr>
            <a:spLocks noGrp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blinds dir="vert"/>
    <p:sndAc>
      <p:stSnd>
        <p:snd r:embed="rId16" name="applause.wav"/>
      </p:stSnd>
    </p:sndAc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370330" indent="-228600" algn="l" rtl="0" eaLnBrk="0" fontAlgn="base" hangingPunct="0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71323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kejian/yuwen/163/" TargetMode="External"/><Relationship Id="rId8" Type="http://schemas.openxmlformats.org/officeDocument/2006/relationships/hyperlink" Target="http://www.1ppt.com/kejian/yuwen/162/" TargetMode="External"/><Relationship Id="rId7" Type="http://schemas.openxmlformats.org/officeDocument/2006/relationships/hyperlink" Target="http://www.1ppt.com/kejian/yuwen/161/" TargetMode="External"/><Relationship Id="rId6" Type="http://schemas.openxmlformats.org/officeDocument/2006/relationships/hyperlink" Target="http://www.1ppt.com/kejian/yuwen/160/" TargetMode="External"/><Relationship Id="rId5" Type="http://schemas.openxmlformats.org/officeDocument/2006/relationships/hyperlink" Target="http://www.1ppt.com/kejian/yuwen/138/" TargetMode="External"/><Relationship Id="rId4" Type="http://schemas.openxmlformats.org/officeDocument/2006/relationships/hyperlink" Target="http://www.1ppt.com/kejian/yingyu/" TargetMode="External"/><Relationship Id="rId3" Type="http://schemas.openxmlformats.org/officeDocument/2006/relationships/hyperlink" Target="http://www.1ppt.com/kejian/shuxue/" TargetMode="External"/><Relationship Id="rId2" Type="http://schemas.openxmlformats.org/officeDocument/2006/relationships/hyperlink" Target="http://www.1ppt.com/kejian/yuwen/" TargetMode="Externa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5.jpeg"/><Relationship Id="rId15" Type="http://schemas.openxmlformats.org/officeDocument/2006/relationships/hyperlink" Target="http://www.1ppt.com/kejian/yuwen/167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kejian/yuwen/166/" TargetMode="External"/><Relationship Id="rId12" Type="http://schemas.openxmlformats.org/officeDocument/2006/relationships/hyperlink" Target="http://www.1ppt.com/" TargetMode="External"/><Relationship Id="rId11" Type="http://schemas.openxmlformats.org/officeDocument/2006/relationships/hyperlink" Target="http://www.1ppt.com/kejian/yuwen/165/" TargetMode="External"/><Relationship Id="rId10" Type="http://schemas.openxmlformats.org/officeDocument/2006/relationships/hyperlink" Target="http://www.1ppt.com/kejian/yuwen/164/" TargetMode="External"/><Relationship Id="rId1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microsoft.com/office/2007/relationships/media" Target="file:///C:\Documents%20and%20Settings\Administrator\&#26700;&#38754;\njs.mp3" TargetMode="External"/><Relationship Id="rId2" Type="http://schemas.openxmlformats.org/officeDocument/2006/relationships/audio" Target="file:///C:\Documents%20and%20Settings\Administrator\&#26700;&#38754;\njs.mp3" TargetMode="Externa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9.png"/><Relationship Id="rId2" Type="http://schemas.openxmlformats.org/officeDocument/2006/relationships/slide" Target="slide8.xml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ctrTitle"/>
          </p:nvPr>
        </p:nvSpPr>
        <p:spPr>
          <a:xfrm>
            <a:off x="1476375" y="1916113"/>
            <a:ext cx="6408738" cy="193516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kumimoji="1" lang="zh-CN" altLang="en-US" sz="11500" b="1" i="1" kern="1200" dirty="0">
                <a:solidFill>
                  <a:srgbClr val="008000"/>
                </a:solidFill>
                <a:latin typeface="+mj-lt"/>
                <a:ea typeface="隶书" panose="02010509060101010101" pitchFamily="49" charset="-122"/>
                <a:cs typeface="+mj-cs"/>
              </a:rPr>
              <a:t>鸟的天堂</a:t>
            </a:r>
            <a:endParaRPr kumimoji="1" lang="zh-CN" altLang="en-US" b="1" i="1" kern="1200" dirty="0">
              <a:solidFill>
                <a:srgbClr val="008000"/>
              </a:solidFill>
              <a:latin typeface="+mj-lt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14339" name="矩形 7"/>
          <p:cNvSpPr/>
          <p:nvPr/>
        </p:nvSpPr>
        <p:spPr>
          <a:xfrm>
            <a:off x="2411413" y="6021388"/>
            <a:ext cx="184150" cy="427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lvl="0" indent="-342900" eaLnBrk="1" hangingPunct="1">
              <a:lnSpc>
                <a:spcPct val="110000"/>
              </a:lnSpc>
            </a:pP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7"/>
          <p:cNvSpPr>
            <a:spLocks noGrp="1"/>
          </p:cNvSpPr>
          <p:nvPr>
            <p:ph type="title"/>
          </p:nvPr>
        </p:nvSpPr>
        <p:spPr>
          <a:xfrm>
            <a:off x="827088" y="1196975"/>
            <a:ext cx="7772400" cy="1143000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6600" b="1" dirty="0">
                <a:solidFill>
                  <a:srgbClr val="C0283A"/>
                </a:solidFill>
              </a:rPr>
              <a:t>探究：</a:t>
            </a:r>
            <a:endParaRPr lang="zh-CN" altLang="en-US" sz="6600" b="1" dirty="0">
              <a:solidFill>
                <a:srgbClr val="C0283A"/>
              </a:solidFill>
            </a:endParaRPr>
          </a:p>
        </p:txBody>
      </p:sp>
      <p:sp>
        <p:nvSpPr>
          <p:cNvPr id="16387" name="Rectangle 8"/>
          <p:cNvSpPr>
            <a:spLocks noGrp="1"/>
          </p:cNvSpPr>
          <p:nvPr>
            <p:ph idx="1"/>
          </p:nvPr>
        </p:nvSpPr>
        <p:spPr>
          <a:xfrm>
            <a:off x="468313" y="2997200"/>
            <a:ext cx="8131175" cy="240665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为什么说那“鸟的天堂”的确</a:t>
            </a:r>
            <a:endParaRPr lang="zh-CN" altLang="en-US" sz="4000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是鸟的天堂啊！</a:t>
            </a:r>
            <a:endParaRPr lang="zh-CN" altLang="en-US" sz="4000" b="1" dirty="0">
              <a:solidFill>
                <a:srgbClr val="FF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88" name="Rectangle 12"/>
          <p:cNvSpPr/>
          <p:nvPr/>
        </p:nvSpPr>
        <p:spPr>
          <a:xfrm>
            <a:off x="0" y="50133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comb dir="vert"/>
    <p:sndAc>
      <p:stSnd>
        <p:snd r:embed="rId1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132138" y="2330450"/>
            <a:ext cx="623888" cy="18732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www.1ppt.com/kejian/yingyu/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人教版一年级语文上册：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www.1ppt.com/kejian/yuwen/138/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人教版二年级语文上册：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www.1ppt.com/kejian/yuwen/160/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人教版三年级语文上册：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www.1ppt.com/kejian/yuwen/161/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人教版四年级语文上册：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www.1ppt.com/kejian/yuwen/162/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人教版五年级语文上册：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www.1ppt.com/kejian/yuwen/163/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人教版六年级语文上册：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www.1ppt.com/kejian/yuwen/164/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人教版七年级语文上册：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www.1ppt.com/kejian/yuwen/165/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人教版八年级语文上册：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/kejian/yuwen/166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人教版九年级语文上册：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www.1ppt.com/kejian/yuwen/167/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1" name="Picture 2" descr="zhaogui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51050" y="1412875"/>
            <a:ext cx="5505450" cy="3633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1026" descr="rendo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700213"/>
            <a:ext cx="4491037" cy="299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1028"/>
          <p:cNvSpPr txBox="1"/>
          <p:nvPr/>
        </p:nvSpPr>
        <p:spPr>
          <a:xfrm>
            <a:off x="2484438" y="5157788"/>
            <a:ext cx="4968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前来观鸟的人群</a:t>
            </a:r>
            <a:endParaRPr lang="zh-CN" altLang="en-US" sz="4400" b="1" dirty="0">
              <a:solidFill>
                <a:srgbClr val="008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2" descr="百鸟出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844675"/>
            <a:ext cx="4932362" cy="369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4"/>
          <p:cNvSpPr>
            <a:spLocks noGrp="1"/>
          </p:cNvSpPr>
          <p:nvPr>
            <p:ph type="title"/>
          </p:nvPr>
        </p:nvSpPr>
        <p:spPr>
          <a:xfrm>
            <a:off x="684213" y="692150"/>
            <a:ext cx="2819400" cy="762000"/>
          </a:xfrm>
          <a:ln/>
        </p:spPr>
        <p:txBody>
          <a:bodyPr vert="horz" wrap="square" lIns="91440" tIns="45720" rIns="91440" bIns="45720" anchor="b"/>
          <a:p>
            <a:pPr lvl="0" eaLnBrk="1" hangingPunct="1"/>
            <a:r>
              <a:rPr lang="zh-CN" altLang="en-US" sz="4800" dirty="0">
                <a:solidFill>
                  <a:srgbClr val="0309F5"/>
                </a:solidFill>
                <a:ea typeface="华文彩云" panose="02010800040101010101" pitchFamily="2" charset="-122"/>
              </a:rPr>
              <a:t>百鸟出巢</a:t>
            </a:r>
            <a:endParaRPr lang="zh-CN" altLang="en-US" sz="4800" dirty="0">
              <a:solidFill>
                <a:srgbClr val="0309F5"/>
              </a:solidFill>
              <a:ea typeface="华文彩云" panose="02010800040101010101" pitchFamily="2" charset="-122"/>
            </a:endParaRPr>
          </a:p>
        </p:txBody>
      </p:sp>
      <p:pic>
        <p:nvPicPr>
          <p:cNvPr id="5126" name="njs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750" y="551656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993" fill="hold"/>
                                        <p:tgtEl>
                                          <p:spTgt spid="5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50" name="Rectangle 6"/>
          <p:cNvSpPr>
            <a:spLocks noGrp="1"/>
          </p:cNvSpPr>
          <p:nvPr>
            <p:ph type="title"/>
          </p:nvPr>
        </p:nvSpPr>
        <p:spPr>
          <a:xfrm>
            <a:off x="990600" y="838200"/>
            <a:ext cx="7772400" cy="838200"/>
          </a:xfrm>
          <a:ln/>
        </p:spPr>
        <p:txBody>
          <a:bodyPr vert="horz" wrap="square" lIns="91440" tIns="45720" rIns="91440" bIns="45720" anchor="b"/>
          <a:p>
            <a:pPr algn="ctr" eaLnBrk="1" hangingPunct="1"/>
            <a:r>
              <a:rPr lang="zh-CN" altLang="en-US" sz="4000" b="1" dirty="0">
                <a:ea typeface="华文中宋" panose="02010600040101010101" pitchFamily="2" charset="-122"/>
              </a:rPr>
              <a:t>你会读了吗？</a:t>
            </a:r>
            <a:endParaRPr lang="zh-CN" altLang="en-US" sz="4000" b="1" dirty="0">
              <a:ea typeface="华文中宋" panose="02010600040101010101" pitchFamily="2" charset="-122"/>
            </a:endParaRPr>
          </a:p>
        </p:txBody>
      </p:sp>
      <p:sp>
        <p:nvSpPr>
          <p:cNvPr id="6151" name="Rectangle 7"/>
          <p:cNvSpPr>
            <a:spLocks noGrp="1"/>
          </p:cNvSpPr>
          <p:nvPr>
            <p:ph idx="1"/>
          </p:nvPr>
        </p:nvSpPr>
        <p:spPr>
          <a:xfrm>
            <a:off x="762000" y="1981200"/>
            <a:ext cx="77724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/>
              <a:t>            </a:t>
            </a:r>
            <a:r>
              <a:rPr lang="zh-CN" altLang="en-US" b="1" dirty="0">
                <a:solidFill>
                  <a:srgbClr val="5E71FA"/>
                </a:solidFill>
                <a:ea typeface="隶书" panose="02010509060101010101" pitchFamily="49" charset="-122"/>
                <a:hlinkClick r:id="rId1" action="ppaction://hlinksldjump"/>
              </a:rPr>
              <a:t>起初</a:t>
            </a:r>
            <a:r>
              <a:rPr lang="zh-CN" altLang="en-US" b="1" dirty="0">
                <a:solidFill>
                  <a:srgbClr val="A12143"/>
                </a:solidFill>
                <a:ea typeface="隶书" panose="02010509060101010101" pitchFamily="49" charset="-122"/>
              </a:rPr>
              <a:t>周围是静寂的。</a:t>
            </a:r>
            <a:r>
              <a:rPr lang="zh-CN" altLang="en-US" b="1" dirty="0">
                <a:solidFill>
                  <a:srgbClr val="5E71FA"/>
                </a:solidFill>
                <a:ea typeface="隶书" panose="02010509060101010101" pitchFamily="49" charset="-122"/>
                <a:hlinkClick r:id="rId1" action="ppaction://hlinksldjump"/>
              </a:rPr>
              <a:t>后来</a:t>
            </a:r>
            <a:r>
              <a:rPr lang="zh-CN" altLang="en-US" b="1" dirty="0">
                <a:solidFill>
                  <a:srgbClr val="A12143"/>
                </a:solidFill>
                <a:ea typeface="隶书" panose="02010509060101010101" pitchFamily="49" charset="-122"/>
              </a:rPr>
              <a:t>忽然起了一声鸟叫。我们把手一拍，便看见一只大鸟飞了起来。接着又看见第二只，第三只。我们继续拍掌，树上就变得热闹了，到处都是鸟声，到处都是鸟影。大的，小的，花的，黑的，</a:t>
            </a:r>
            <a:r>
              <a:rPr lang="zh-CN" altLang="en-US" b="1" dirty="0">
                <a:solidFill>
                  <a:srgbClr val="5E71FA"/>
                </a:solidFill>
                <a:ea typeface="隶书" panose="02010509060101010101" pitchFamily="49" charset="-122"/>
                <a:hlinkClick r:id="rId1" action="ppaction://hlinksldjump"/>
              </a:rPr>
              <a:t>有的</a:t>
            </a:r>
            <a:r>
              <a:rPr lang="zh-CN" altLang="en-US" b="1" dirty="0">
                <a:solidFill>
                  <a:srgbClr val="A12143"/>
                </a:solidFill>
                <a:ea typeface="隶书" panose="02010509060101010101" pitchFamily="49" charset="-122"/>
              </a:rPr>
              <a:t>站在树枝上，</a:t>
            </a:r>
            <a:r>
              <a:rPr lang="zh-CN" altLang="en-US" b="1" dirty="0">
                <a:solidFill>
                  <a:srgbClr val="5E71FA"/>
                </a:solidFill>
                <a:ea typeface="隶书" panose="02010509060101010101" pitchFamily="49" charset="-122"/>
                <a:hlinkClick r:id="rId1" action="ppaction://hlinksldjump"/>
              </a:rPr>
              <a:t>有的</a:t>
            </a:r>
            <a:r>
              <a:rPr lang="zh-CN" altLang="en-US" b="1" dirty="0">
                <a:solidFill>
                  <a:srgbClr val="A12143"/>
                </a:solidFill>
                <a:ea typeface="隶书" panose="02010509060101010101" pitchFamily="49" charset="-122"/>
              </a:rPr>
              <a:t>飞起来，</a:t>
            </a:r>
            <a:r>
              <a:rPr lang="zh-CN" altLang="en-US" b="1" dirty="0">
                <a:solidFill>
                  <a:srgbClr val="5E71FA"/>
                </a:solidFill>
                <a:ea typeface="隶书" panose="02010509060101010101" pitchFamily="49" charset="-122"/>
                <a:hlinkClick r:id="rId1" action="ppaction://hlinksldjump"/>
              </a:rPr>
              <a:t>有的</a:t>
            </a:r>
            <a:r>
              <a:rPr lang="zh-CN" altLang="en-US" b="1" dirty="0">
                <a:solidFill>
                  <a:srgbClr val="A12143"/>
                </a:solidFill>
                <a:ea typeface="隶书" panose="02010509060101010101" pitchFamily="49" charset="-122"/>
              </a:rPr>
              <a:t>在扑翅膀。</a:t>
            </a:r>
            <a:endParaRPr lang="zh-CN" altLang="en-US" b="1" dirty="0">
              <a:solidFill>
                <a:srgbClr val="A12143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1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1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1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1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762000" y="1600200"/>
            <a:ext cx="77724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/>
              <a:t>            </a:t>
            </a:r>
            <a:r>
              <a:rPr lang="zh-CN" altLang="en-US" sz="3600" b="1" dirty="0">
                <a:solidFill>
                  <a:srgbClr val="A12143"/>
                </a:solidFill>
                <a:ea typeface="楷体_GB2312" pitchFamily="49" charset="-122"/>
              </a:rPr>
              <a:t>我注意地看着，眼睛</a:t>
            </a:r>
            <a:r>
              <a:rPr lang="zh-CN" altLang="en-US" sz="3600" b="1" dirty="0">
                <a:solidFill>
                  <a:srgbClr val="5E71FA"/>
                </a:solidFill>
                <a:ea typeface="楷体_GB2312" pitchFamily="49" charset="-122"/>
                <a:hlinkClick r:id="rId1" action="ppaction://hlinksldjump"/>
              </a:rPr>
              <a:t>应接不睱</a:t>
            </a:r>
            <a:r>
              <a:rPr lang="zh-CN" altLang="en-US" sz="3600" b="1" dirty="0">
                <a:solidFill>
                  <a:srgbClr val="A12143"/>
                </a:solidFill>
                <a:ea typeface="楷体_GB2312" pitchFamily="49" charset="-122"/>
              </a:rPr>
              <a:t>，看清楚了这只，又错过了那只，看见了那只，另一只又飞起来了，一只</a:t>
            </a:r>
            <a:r>
              <a:rPr lang="zh-CN" altLang="en-US" sz="3600" b="1" dirty="0">
                <a:solidFill>
                  <a:srgbClr val="A12143"/>
                </a:solidFill>
                <a:ea typeface="楷体_GB2312" pitchFamily="49" charset="-122"/>
                <a:hlinkClick r:id="" action="ppaction://hlinkshowjump?jump=nextslide"/>
              </a:rPr>
              <a:t>画眉鸟</a:t>
            </a:r>
            <a:r>
              <a:rPr lang="zh-CN" altLang="en-US" sz="3600" b="1" dirty="0">
                <a:solidFill>
                  <a:srgbClr val="A12143"/>
                </a:solidFill>
                <a:ea typeface="楷体_GB2312" pitchFamily="49" charset="-122"/>
              </a:rPr>
              <a:t>飞了出来，被我们的掌声一吓，又飞进了叶丛，站在一根小枝上兴奋地叫着，那歌声真好听。</a:t>
            </a:r>
            <a:endParaRPr lang="zh-CN" altLang="en-US" sz="3600" b="1" dirty="0">
              <a:solidFill>
                <a:srgbClr val="A12143"/>
              </a:solidFill>
              <a:ea typeface="楷体_GB2312" pitchFamily="49" charset="-122"/>
            </a:endParaRPr>
          </a:p>
        </p:txBody>
      </p:sp>
      <p:pic>
        <p:nvPicPr>
          <p:cNvPr id="22531" name="Picture 5" descr="MCj04326680000[1]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725" y="5084763"/>
            <a:ext cx="1214438" cy="1214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d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67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7772400" cy="4419600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en-US" altLang="zh-CN" sz="4000" dirty="0">
                <a:solidFill>
                  <a:srgbClr val="333399"/>
                </a:solidFill>
                <a:ea typeface="楷体_GB2312" pitchFamily="49" charset="-122"/>
              </a:rPr>
              <a:t>           </a:t>
            </a:r>
            <a:r>
              <a:rPr lang="zh-CN" altLang="en-US" sz="4000" dirty="0">
                <a:solidFill>
                  <a:srgbClr val="A12143"/>
                </a:solidFill>
                <a:ea typeface="楷体_GB2312" pitchFamily="49" charset="-122"/>
              </a:rPr>
              <a:t>我们的船渐渐逼近榕树了。我有机会看清它的真面目，真是</a:t>
            </a:r>
            <a:r>
              <a:rPr lang="zh-CN" altLang="en-US" sz="4000" b="1" dirty="0">
                <a:solidFill>
                  <a:srgbClr val="3B1FE3"/>
                </a:solidFill>
                <a:ea typeface="楷体_GB2312" pitchFamily="49" charset="-122"/>
              </a:rPr>
              <a:t>一株</a:t>
            </a:r>
            <a:r>
              <a:rPr lang="zh-CN" altLang="en-US" sz="4000" dirty="0">
                <a:solidFill>
                  <a:srgbClr val="A12143"/>
                </a:solidFill>
                <a:ea typeface="楷体_GB2312" pitchFamily="49" charset="-122"/>
              </a:rPr>
              <a:t>大树，枝干的数目</a:t>
            </a:r>
            <a:r>
              <a:rPr lang="zh-CN" altLang="en-US" sz="4000" b="1" dirty="0">
                <a:solidFill>
                  <a:srgbClr val="3B1FE3"/>
                </a:solidFill>
                <a:ea typeface="楷体_GB2312" pitchFamily="49" charset="-122"/>
              </a:rPr>
              <a:t>不可计数</a:t>
            </a:r>
            <a:r>
              <a:rPr lang="zh-CN" altLang="en-US" sz="4000" dirty="0">
                <a:solidFill>
                  <a:srgbClr val="A12143"/>
                </a:solidFill>
                <a:ea typeface="楷体_GB2312" pitchFamily="49" charset="-122"/>
              </a:rPr>
              <a:t>。枝上又生根，有许多根直垂到地上，伸进泥土里。一部分树枝垂到水面，从远处看，就像一株大树卧在水面上。</a:t>
            </a:r>
            <a:endParaRPr lang="zh-CN" altLang="en-US" sz="4000" dirty="0">
              <a:solidFill>
                <a:srgbClr val="A12143"/>
              </a:solidFill>
              <a:ea typeface="楷体_GB2312" pitchFamily="49" charset="-122"/>
            </a:endParaRPr>
          </a:p>
          <a:p>
            <a:pPr eaLnBrk="1" hangingPunct="1">
              <a:buNone/>
            </a:pPr>
            <a:endParaRPr lang="en-US" altLang="zh-CN" sz="4000" dirty="0">
              <a:solidFill>
                <a:srgbClr val="A12143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Picture 7" descr="鸟的天堂全景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084888" y="4221163"/>
            <a:ext cx="2447925" cy="1835150"/>
          </a:xfrm>
          <a:ln/>
        </p:spPr>
      </p:pic>
      <p:sp>
        <p:nvSpPr>
          <p:cNvPr id="27651" name="Rectangle 8"/>
          <p:cNvSpPr>
            <a:spLocks noGrp="1"/>
          </p:cNvSpPr>
          <p:nvPr>
            <p:ph type="title"/>
          </p:nvPr>
        </p:nvSpPr>
        <p:spPr>
          <a:xfrm>
            <a:off x="755650" y="0"/>
            <a:ext cx="7705725" cy="4824413"/>
          </a:xfrm>
          <a:ln/>
        </p:spPr>
        <p:txBody>
          <a:bodyPr vert="horz" wrap="square" lIns="91440" tIns="45720" rIns="91440" bIns="45720" anchor="b"/>
          <a:p>
            <a:pPr lvl="0" eaLnBrk="1" hangingPunct="1"/>
            <a:r>
              <a:rPr lang="en-US" altLang="zh-CN" sz="3200" b="1" dirty="0">
                <a:solidFill>
                  <a:srgbClr val="FF150F"/>
                </a:solidFill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rgbClr val="FF150F"/>
                </a:solidFill>
                <a:ea typeface="楷体_GB2312" pitchFamily="49" charset="-122"/>
              </a:rPr>
              <a:t>榕树正在茂盛的时期，好像把它的全部生命力展示给我们看。那么多的绿叶，一簇堆在另一簇上面，不留一点缝隙。那翠绿的颜色，明亮地照耀着我们的眼睛，似乎</a:t>
            </a:r>
            <a:r>
              <a:rPr lang="zh-CN" altLang="en-US" sz="3200" b="1" u="sng" dirty="0">
                <a:solidFill>
                  <a:srgbClr val="FF150F"/>
                </a:solidFill>
                <a:ea typeface="楷体_GB2312" pitchFamily="49" charset="-122"/>
                <a:hlinkClick r:id="rId2" action="ppaction://hlinksldjump"/>
              </a:rPr>
              <a:t>每一片绿叶上都有一个新的生命在颤动</a:t>
            </a:r>
            <a:r>
              <a:rPr lang="zh-CN" altLang="en-US" sz="3200" b="1" dirty="0">
                <a:solidFill>
                  <a:srgbClr val="FF150F"/>
                </a:solidFill>
                <a:ea typeface="楷体_GB2312" pitchFamily="49" charset="-122"/>
              </a:rPr>
              <a:t>。这美丽的南国的树。</a:t>
            </a:r>
            <a:br>
              <a:rPr lang="zh-CN" altLang="en-US" sz="3200" b="1" dirty="0">
                <a:solidFill>
                  <a:srgbClr val="FF150F"/>
                </a:solidFill>
                <a:ea typeface="楷体_GB2312" pitchFamily="49" charset="-122"/>
              </a:rPr>
            </a:br>
            <a:endParaRPr lang="zh-CN" altLang="en-US" sz="3200" b="1" dirty="0">
              <a:solidFill>
                <a:srgbClr val="FF150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Nature">
  <a:themeElements>
    <a:clrScheme name="Nature 1">
      <a:dk1>
        <a:srgbClr val="666699"/>
      </a:dk1>
      <a:lt1>
        <a:srgbClr val="FFFFCC"/>
      </a:lt1>
      <a:dk2>
        <a:srgbClr val="687FCA"/>
      </a:dk2>
      <a:lt2>
        <a:srgbClr val="192449"/>
      </a:lt2>
      <a:accent1>
        <a:srgbClr val="C9DDF1"/>
      </a:accent1>
      <a:accent2>
        <a:srgbClr val="FAC164"/>
      </a:accent2>
      <a:accent3>
        <a:srgbClr val="B9C0E1"/>
      </a:accent3>
      <a:accent4>
        <a:srgbClr val="DADAAE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0</TotalTime>
  <Words>1043</Words>
  <Application>WPS 演示</Application>
  <PresentationFormat>全屏显示(4:3)</PresentationFormat>
  <Paragraphs>35</Paragraphs>
  <Slides>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楷体_GB2312</vt:lpstr>
      <vt:lpstr>隶书</vt:lpstr>
      <vt:lpstr>华文行楷</vt:lpstr>
      <vt:lpstr>微软雅黑</vt:lpstr>
      <vt:lpstr>华文中宋</vt:lpstr>
      <vt:lpstr>Calibri</vt:lpstr>
      <vt:lpstr>华文彩云</vt:lpstr>
      <vt:lpstr>Calibri</vt:lpstr>
      <vt:lpstr>新宋体</vt:lpstr>
      <vt:lpstr>Nature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鸟的天堂</dc:title>
  <dc:creator/>
  <cp:lastModifiedBy>zp</cp:lastModifiedBy>
  <cp:revision>28</cp:revision>
  <dcterms:created xsi:type="dcterms:W3CDTF">2004-12-01T04:49:15Z</dcterms:created>
  <dcterms:modified xsi:type="dcterms:W3CDTF">2016-12-12T08:16:02Z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