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372" r:id="rId4"/>
    <p:sldId id="261" r:id="rId5"/>
    <p:sldId id="353" r:id="rId7"/>
    <p:sldId id="274" r:id="rId8"/>
    <p:sldId id="313" r:id="rId9"/>
    <p:sldId id="359" r:id="rId10"/>
    <p:sldId id="374" r:id="rId11"/>
    <p:sldId id="375" r:id="rId12"/>
    <p:sldId id="376" r:id="rId13"/>
    <p:sldId id="360" r:id="rId14"/>
    <p:sldId id="365" r:id="rId15"/>
    <p:sldId id="380" r:id="rId16"/>
    <p:sldId id="393" r:id="rId17"/>
    <p:sldId id="362" r:id="rId18"/>
    <p:sldId id="363" r:id="rId19"/>
    <p:sldId id="326" r:id="rId20"/>
    <p:sldId id="379" r:id="rId21"/>
    <p:sldId id="377" r:id="rId22"/>
    <p:sldId id="378" r:id="rId23"/>
    <p:sldId id="361" r:id="rId24"/>
    <p:sldId id="402" r:id="rId25"/>
    <p:sldId id="327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3300"/>
    <a:srgbClr val="990000"/>
    <a:srgbClr val="EAEAEA"/>
    <a:srgbClr val="F9D607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339" autoAdjust="0"/>
  </p:normalViewPr>
  <p:slideViewPr>
    <p:cSldViewPr>
      <p:cViewPr varScale="1">
        <p:scale>
          <a:sx n="93" d="100"/>
          <a:sy n="93" d="100"/>
        </p:scale>
        <p:origin x="-1644" y="-102"/>
      </p:cViewPr>
      <p:guideLst>
        <p:guide orient="horz" pos="2436"/>
        <p:guide pos="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408870" y="754063"/>
            <a:ext cx="5856110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099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7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7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B748A08-3318-4014-948D-35ACE8654698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目录页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自定义页2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自定义页2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自定义页2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自定义页2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过渡页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自定义页2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自定义页2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自定义页2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自定义页2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自定义页2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过渡页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结束页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结束页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内容页1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内容页2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内容页2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内容页2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自定义页2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自定义页2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8870" y="754063"/>
            <a:ext cx="5856110" cy="3294062"/>
          </a:xfrm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过渡页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3862" y="2130425"/>
            <a:ext cx="10364275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517" y="3886200"/>
            <a:ext cx="8532966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242" y="274638"/>
            <a:ext cx="10973517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242" y="1600200"/>
            <a:ext cx="10973517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380" y="274638"/>
            <a:ext cx="2743379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242" y="274638"/>
            <a:ext cx="8058117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3862" y="2130425"/>
            <a:ext cx="10364275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517" y="3886200"/>
            <a:ext cx="8532966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265FC-DB4E-4D5D-8E38-A3DAC16E923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11B16-B3EC-431F-AAC4-1BBD653F78E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244" y="4406900"/>
            <a:ext cx="103642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244" y="2906713"/>
            <a:ext cx="103642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FCE14-D639-43B9-8889-E465C237713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242" y="1600200"/>
            <a:ext cx="540074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2011" y="1600200"/>
            <a:ext cx="540074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66D93-1231-4A3D-9B4E-BDD782542C9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242" y="1535113"/>
            <a:ext cx="538641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242" y="2174875"/>
            <a:ext cx="538641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762" y="1535113"/>
            <a:ext cx="538999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762" y="2174875"/>
            <a:ext cx="538999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5F374-D906-45FC-94AF-D72A61D20BA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E584C-F57B-4F5E-ABEF-09AD91F4913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89F01-5090-410B-8F9E-7990BC04D88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242" y="273050"/>
            <a:ext cx="401203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420" y="273050"/>
            <a:ext cx="681633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242" y="1435100"/>
            <a:ext cx="401203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03933-5648-4A72-B340-5DCB2DB7D96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242" y="274638"/>
            <a:ext cx="10973517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242" y="1600200"/>
            <a:ext cx="1097351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77" y="4800600"/>
            <a:ext cx="731448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77" y="612775"/>
            <a:ext cx="731448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77" y="5367338"/>
            <a:ext cx="731448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52959-878A-496E-A945-2DEE640205A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7A07F-490B-4172-9024-7514585A24D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380" y="274638"/>
            <a:ext cx="2743379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242" y="274638"/>
            <a:ext cx="8058117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FB3CD-E392-441C-B8FF-4D0043B896E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244" y="4406900"/>
            <a:ext cx="10364275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244" y="2906713"/>
            <a:ext cx="10364275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242" y="274638"/>
            <a:ext cx="10973517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242" y="1600200"/>
            <a:ext cx="5400748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2011" y="1600200"/>
            <a:ext cx="5400748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242" y="274638"/>
            <a:ext cx="10973517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242" y="1535113"/>
            <a:ext cx="538641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242" y="2174875"/>
            <a:ext cx="538641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762" y="1535113"/>
            <a:ext cx="5389996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762" y="2174875"/>
            <a:ext cx="5389996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242" y="274638"/>
            <a:ext cx="10973517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242" y="273050"/>
            <a:ext cx="4012036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420" y="273050"/>
            <a:ext cx="681633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242" y="1435100"/>
            <a:ext cx="4012036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77" y="4800600"/>
            <a:ext cx="7314483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77" y="612775"/>
            <a:ext cx="7314483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77" y="5367338"/>
            <a:ext cx="7314483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5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南平旅游项目PPT背景素材0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" y="3175"/>
            <a:ext cx="12193791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image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704" y="6278563"/>
            <a:ext cx="3338286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image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7788"/>
            <a:ext cx="1220275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image1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939" y="5302250"/>
            <a:ext cx="254448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242" y="274638"/>
            <a:ext cx="1097351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242" y="1600200"/>
            <a:ext cx="1097351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242" y="6245225"/>
            <a:ext cx="2845517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138" y="6245225"/>
            <a:ext cx="385972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242" y="6245225"/>
            <a:ext cx="2845517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5C193B9-00AD-4442-8304-83F1D377C26C}" type="slidenum">
              <a:rPr lang="zh-CN" altLang="en-US"/>
            </a:fld>
            <a:endParaRPr lang="en-US" altLang="zh-CN"/>
          </a:p>
        </p:txBody>
      </p:sp>
      <p:pic>
        <p:nvPicPr>
          <p:cNvPr id="2055" name="Picture 7" descr="南平旅游项目PPT背景0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72635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png"/><Relationship Id="rId7" Type="http://schemas.openxmlformats.org/officeDocument/2006/relationships/oleObject" Target="../embeddings/oleObject3.bin"/><Relationship Id="rId6" Type="http://schemas.openxmlformats.org/officeDocument/2006/relationships/image" Target="../media/image15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4.png"/><Relationship Id="rId3" Type="http://schemas.openxmlformats.org/officeDocument/2006/relationships/oleObject" Target="../embeddings/oleObject1.bin"/><Relationship Id="rId2" Type="http://schemas.openxmlformats.org/officeDocument/2006/relationships/slide" Target="slide2.xml"/><Relationship Id="rId11" Type="http://schemas.openxmlformats.org/officeDocument/2006/relationships/notesSlide" Target="../notesSlides/notesSlide9.xml"/><Relationship Id="rId10" Type="http://schemas.openxmlformats.org/officeDocument/2006/relationships/vmlDrawing" Target="../drawings/vmlDrawing1.v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slide" Target="slide10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slide" Target="slide10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slide" Target="slide10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slide" Target="slide10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slide" Target="slide10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slide" Target="slide10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3.wav"/><Relationship Id="rId2" Type="http://schemas.openxmlformats.org/officeDocument/2006/relationships/slide" Target="slide10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slide" Target="slide5.xml"/><Relationship Id="rId6" Type="http://schemas.openxmlformats.org/officeDocument/2006/relationships/slide" Target="slide4.xml"/><Relationship Id="rId5" Type="http://schemas.openxmlformats.org/officeDocument/2006/relationships/hyperlink" Target="file:///J:\&#25925;&#20107;&#26517;&#22836;%20&#26032;&#29256;\&#25925;&#20107;&#26517;&#22836;%20&#26032;&#29256;%20&#31532;6&#38598;%20&#21334;&#27833;&#32705;-&#22269;&#35821;720P.qsv" TargetMode="External"/><Relationship Id="rId4" Type="http://schemas.openxmlformats.org/officeDocument/2006/relationships/image" Target="../media/image2.png"/><Relationship Id="rId3" Type="http://schemas.openxmlformats.org/officeDocument/2006/relationships/image" Target="../media/image8.png"/><Relationship Id="rId2" Type="http://schemas.openxmlformats.org/officeDocument/2006/relationships/hyperlink" Target="file:///J:\&#21334;&#27833;&#32705;&#35835;&#38899;.mp4" TargetMode="Externa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C:/Users/Administrator/AppData/Local/Temp/HZ$D.666.561/HZ$D.666.562/http:/www.ywzk.com/zip/45-28-01.gif" TargetMode="Externa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slide" Target="slide8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slide" Target="slide8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 flipH="1">
            <a:off x="5902574" y="0"/>
            <a:ext cx="6295625" cy="68579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>
            <a:off x="1" y="-1"/>
            <a:ext cx="6384834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73935" y="1371600"/>
            <a:ext cx="666369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latin typeface="华文楷体" panose="02010600040101010101" charset="-122"/>
                <a:ea typeface="华文楷体" panose="02010600040101010101" charset="-122"/>
              </a:rPr>
              <a:t>卖油翁</a:t>
            </a:r>
            <a:endParaRPr lang="zh-CN" altLang="en-US" sz="96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77740" y="3078480"/>
            <a:ext cx="171831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欧阳修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image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08" y="725170"/>
            <a:ext cx="360362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右弧形箭头 7">
            <a:hlinkClick r:id="rId2" action="ppaction://hlinksldjump"/>
          </p:cNvPr>
          <p:cNvSpPr/>
          <p:nvPr/>
        </p:nvSpPr>
        <p:spPr>
          <a:xfrm>
            <a:off x="11561445" y="5711190"/>
            <a:ext cx="432435" cy="613410"/>
          </a:xfrm>
          <a:prstGeom prst="curvedLef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7" name="Group 24"/>
          <p:cNvGrpSpPr/>
          <p:nvPr/>
        </p:nvGrpSpPr>
        <p:grpSpPr>
          <a:xfrm>
            <a:off x="2519045" y="-368300"/>
            <a:ext cx="8533130" cy="7091680"/>
            <a:chOff x="657" y="799"/>
            <a:chExt cx="4581" cy="2803"/>
          </a:xfrm>
        </p:grpSpPr>
        <p:graphicFrame>
          <p:nvGraphicFramePr>
            <p:cNvPr id="28" name="Object 9"/>
            <p:cNvGraphicFramePr/>
            <p:nvPr/>
          </p:nvGraphicFramePr>
          <p:xfrm>
            <a:off x="657" y="799"/>
            <a:ext cx="4581" cy="28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" name="" r:id="rId3" imgW="7124700" imgH="4737100" progId="Photoshop.Image.7">
                    <p:embed/>
                  </p:oleObj>
                </mc:Choice>
                <mc:Fallback>
                  <p:oleObj name="" r:id="rId3" imgW="7124700" imgH="4737100" progId="Photoshop.Image.7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657" y="799"/>
                          <a:ext cx="4581" cy="28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" name="Group 23"/>
            <p:cNvGrpSpPr/>
            <p:nvPr/>
          </p:nvGrpSpPr>
          <p:grpSpPr>
            <a:xfrm>
              <a:off x="1383" y="1888"/>
              <a:ext cx="3402" cy="1224"/>
              <a:chOff x="1383" y="1888"/>
              <a:chExt cx="3402" cy="1224"/>
            </a:xfrm>
          </p:grpSpPr>
          <p:sp>
            <p:nvSpPr>
              <p:cNvPr id="32" name="Rectangle 12"/>
              <p:cNvSpPr/>
              <p:nvPr/>
            </p:nvSpPr>
            <p:spPr>
              <a:xfrm>
                <a:off x="1383" y="1888"/>
                <a:ext cx="3311" cy="4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eaLnBrk="1" hangingPunct="1"/>
                <a:endParaRPr lang="zh-CN" altLang="zh-CN" sz="4800" dirty="0">
                  <a:solidFill>
                    <a:schemeClr val="bg1"/>
                  </a:solidFill>
                  <a:latin typeface="Arial" panose="020B0604020202020204" pitchFamily="34" charset="0"/>
                  <a:ea typeface="华文隶书" panose="02010800040101010101" pitchFamily="2" charset="-122"/>
                </a:endParaRPr>
              </a:p>
            </p:txBody>
          </p:sp>
          <p:sp>
            <p:nvSpPr>
              <p:cNvPr id="33" name="Rectangle 19"/>
              <p:cNvSpPr/>
              <p:nvPr/>
            </p:nvSpPr>
            <p:spPr>
              <a:xfrm>
                <a:off x="3061" y="2931"/>
                <a:ext cx="1724" cy="1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eaLnBrk="1" hangingPunct="1"/>
                <a:endParaRPr lang="zh-CN" altLang="zh-CN" dirty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endParaRPr>
              </a:p>
            </p:txBody>
          </p:sp>
        </p:grpSp>
      </p:grpSp>
      <p:sp>
        <p:nvSpPr>
          <p:cNvPr id="34" name="Rectangle 15"/>
          <p:cNvSpPr>
            <a:spLocks noChangeArrowheads="1"/>
          </p:cNvSpPr>
          <p:nvPr/>
        </p:nvSpPr>
        <p:spPr bwMode="auto">
          <a:xfrm>
            <a:off x="2804160" y="690245"/>
            <a:ext cx="7404100" cy="512064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BBE0E3"/>
            </a:solidFill>
            <a:prstDash val="solid"/>
          </a:ln>
          <a:effectLst/>
        </p:spPr>
        <p:txBody>
          <a:bodyPr wrap="square" lIns="0" tIns="0" rIns="0" bIns="0" anchor="ctr" anchorCtr="1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n-ea"/>
              </a:rPr>
              <a:t>       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n-ea"/>
              </a:rPr>
              <a:t>陈尧咨擅长射箭，当时世上没有人能和他相比，他也凭着这一点自夸。一次，他曾在自家的园圃里射箭，有个卖油的老翁放下挑着的担子，站在一旁，不在意地斜着眼看他，久久地不离去。老翁见到陈尧咨射出的箭十支能中八九支，只不过微微地点点头赞许这情况。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n-ea"/>
              </a:rPr>
              <a:t>         康肃公问道：“你也会射箭吗？我射箭的本领不也很精湛吗？”老翁说：“没有什么别的奥秘，只不过是手熟罢了。”康肃公听后愤愤地说：“你怎么敢轻视我射箭的武艺！”老翁说：“凭着我倒油的经验就可懂得这个道理。”于是老翁取过一个葫芦立放在地上，用铜钱盖在它的口上，慢慢地用杓子把油倒进葫芦，油从铜钱的孔中注进去，却不沾湿铜钱。老人说：“我这点手艺也没有什么别的奥秘，只是手熟罢了。”陈尧咨见此，只好笑着将老翁打发走了。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ea"/>
            </a:endParaRPr>
          </a:p>
        </p:txBody>
      </p:sp>
      <p:grpSp>
        <p:nvGrpSpPr>
          <p:cNvPr id="35" name="Group 22"/>
          <p:cNvGrpSpPr/>
          <p:nvPr/>
        </p:nvGrpSpPr>
        <p:grpSpPr>
          <a:xfrm>
            <a:off x="2048510" y="-175260"/>
            <a:ext cx="755650" cy="6705600"/>
            <a:chOff x="431" y="527"/>
            <a:chExt cx="408" cy="3304"/>
          </a:xfrm>
        </p:grpSpPr>
        <p:graphicFrame>
          <p:nvGraphicFramePr>
            <p:cNvPr id="36" name="Object 11"/>
            <p:cNvGraphicFramePr/>
            <p:nvPr/>
          </p:nvGraphicFramePr>
          <p:xfrm>
            <a:off x="431" y="527"/>
            <a:ext cx="408" cy="33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" name="" r:id="rId5" imgW="1295400" imgH="5245100" progId="Photoshop.Image.7">
                    <p:embed/>
                  </p:oleObj>
                </mc:Choice>
                <mc:Fallback>
                  <p:oleObj name="" r:id="rId5" imgW="1295400" imgH="5245100" progId="Photoshop.Image.7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31" y="527"/>
                          <a:ext cx="408" cy="33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8" name="Rectangle 13"/>
            <p:cNvSpPr/>
            <p:nvPr/>
          </p:nvSpPr>
          <p:spPr>
            <a:xfrm>
              <a:off x="521" y="1117"/>
              <a:ext cx="260" cy="1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endParaRPr lang="zh-CN" altLang="zh-CN" dirty="0">
                <a:solidFill>
                  <a:schemeClr val="bg1"/>
                </a:solidFill>
                <a:latin typeface="Arial" panose="020B0604020202020204" pitchFamily="34" charset="0"/>
                <a:ea typeface="华文隶书" panose="02010800040101010101" pitchFamily="2" charset="-122"/>
              </a:endParaRPr>
            </a:p>
          </p:txBody>
        </p:sp>
      </p:grpSp>
      <p:grpSp>
        <p:nvGrpSpPr>
          <p:cNvPr id="39" name="Group 21"/>
          <p:cNvGrpSpPr/>
          <p:nvPr/>
        </p:nvGrpSpPr>
        <p:grpSpPr>
          <a:xfrm>
            <a:off x="2188845" y="-102235"/>
            <a:ext cx="668338" cy="6705600"/>
            <a:chOff x="703" y="527"/>
            <a:chExt cx="363" cy="3304"/>
          </a:xfrm>
        </p:grpSpPr>
        <p:graphicFrame>
          <p:nvGraphicFramePr>
            <p:cNvPr id="40" name="Object 10"/>
            <p:cNvGraphicFramePr/>
            <p:nvPr/>
          </p:nvGraphicFramePr>
          <p:xfrm>
            <a:off x="703" y="527"/>
            <a:ext cx="363" cy="33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" name="" r:id="rId7" imgW="1244600" imgH="5245100" progId="Photoshop.Image.7">
                    <p:embed/>
                  </p:oleObj>
                </mc:Choice>
                <mc:Fallback>
                  <p:oleObj name="" r:id="rId7" imgW="1244600" imgH="5245100" progId="Photoshop.Image.7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703" y="527"/>
                          <a:ext cx="363" cy="33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" name="Rectangle 20"/>
            <p:cNvSpPr/>
            <p:nvPr/>
          </p:nvSpPr>
          <p:spPr>
            <a:xfrm>
              <a:off x="787" y="1570"/>
              <a:ext cx="250" cy="139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 lvl="0" eaLnBrk="1" hangingPunct="1"/>
              <a:endParaRPr lang="zh-CN" altLang="zh-CN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604520" y="686435"/>
            <a:ext cx="59436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课文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翻译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740 0.005741 L 0.707865 0.015648 " pathEditMode="relative" rAng="0" ptsTypes="">
                                      <p:cBhvr>
                                        <p:cTn id="9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4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4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122" end="3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4">
                                            <p:txEl>
                                              <p:charRg st="122" end="3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4">
                                            <p:txEl>
                                              <p:charRg st="122" end="3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4">
                                            <p:txEl>
                                              <p:charRg st="122" end="3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 advAuto="1000" uiExpand="1" build="p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Group 3"/>
          <p:cNvGrpSpPr>
            <a:grpSpLocks noChangeAspect="1"/>
          </p:cNvGrpSpPr>
          <p:nvPr/>
        </p:nvGrpSpPr>
        <p:grpSpPr bwMode="auto">
          <a:xfrm>
            <a:off x="2495550" y="838200"/>
            <a:ext cx="8709025" cy="65088"/>
            <a:chOff x="0" y="0"/>
            <a:chExt cx="13714" cy="104"/>
          </a:xfrm>
        </p:grpSpPr>
        <p:pic>
          <p:nvPicPr>
            <p:cNvPr id="8196" name="Picture 4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7" name="Picture 5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8" name="Picture 6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3937000" y="198120"/>
            <a:ext cx="58254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0">
                <a:latin typeface="华文新魏" panose="02010800040101010101" charset="-122"/>
                <a:ea typeface="华文新魏" panose="02010800040101010101" charset="-122"/>
              </a:rPr>
              <a:t>课堂检测</a:t>
            </a:r>
            <a:endParaRPr lang="zh-CN" altLang="en-US" sz="3600" b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8" name="右弧形箭头 7">
            <a:hlinkClick r:id="rId2" action="ppaction://hlinksldjump"/>
          </p:cNvPr>
          <p:cNvSpPr/>
          <p:nvPr/>
        </p:nvSpPr>
        <p:spPr>
          <a:xfrm>
            <a:off x="11561445" y="5711190"/>
            <a:ext cx="432435" cy="613410"/>
          </a:xfrm>
          <a:prstGeom prst="curvedLef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2240915" y="1283970"/>
            <a:ext cx="646430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600" b="1" dirty="0">
                <a:latin typeface="华文楷体" panose="02010600040101010101" charset="-122"/>
                <a:ea typeface="华文楷体" panose="02010600040101010101" charset="-122"/>
              </a:rPr>
              <a:t>1.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解析“以”、“尔”的意思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2088515" y="2580005"/>
            <a:ext cx="3900170" cy="2651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150000"/>
              </a:spcBef>
            </a:pP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公亦</a:t>
            </a:r>
            <a:r>
              <a:rPr lang="zh-CN" altLang="en-US" sz="2800" b="1" dirty="0">
                <a:solidFill>
                  <a:srgbClr val="FF3399"/>
                </a:solidFill>
                <a:latin typeface="华文楷体" panose="02010600040101010101" charset="-122"/>
                <a:ea typeface="华文楷体" panose="02010600040101010101" charset="-122"/>
              </a:rPr>
              <a:t>以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此自矜   （          ）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1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以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我酌油知之   （          ）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150000"/>
              </a:spcBef>
            </a:pP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徐</a:t>
            </a:r>
            <a:r>
              <a:rPr lang="zh-CN" altLang="en-US" sz="2800" b="1" dirty="0">
                <a:solidFill>
                  <a:srgbClr val="FF3399"/>
                </a:solidFill>
                <a:latin typeface="华文楷体" panose="02010600040101010101" charset="-122"/>
                <a:ea typeface="华文楷体" panose="02010600040101010101" charset="-122"/>
              </a:rPr>
              <a:t>以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杓酌油沥   （          ）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7414" name="AutoShape 6"/>
          <p:cNvSpPr/>
          <p:nvPr/>
        </p:nvSpPr>
        <p:spPr>
          <a:xfrm>
            <a:off x="1750060" y="2753360"/>
            <a:ext cx="338455" cy="2305050"/>
          </a:xfrm>
          <a:prstGeom prst="leftBrace">
            <a:avLst>
              <a:gd name="adj1" fmla="val 7506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sz="2800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4904740" y="2580005"/>
            <a:ext cx="108394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因为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7417" name="Text Box 9"/>
          <p:cNvSpPr txBox="1"/>
          <p:nvPr/>
        </p:nvSpPr>
        <p:spPr>
          <a:xfrm>
            <a:off x="5121910" y="3646805"/>
            <a:ext cx="108458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凭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7418" name="Text Box 10"/>
          <p:cNvSpPr txBox="1"/>
          <p:nvPr/>
        </p:nvSpPr>
        <p:spPr>
          <a:xfrm>
            <a:off x="5121910" y="4713605"/>
            <a:ext cx="108458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用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7425" name="Text Box 17"/>
          <p:cNvSpPr txBox="1"/>
          <p:nvPr/>
        </p:nvSpPr>
        <p:spPr>
          <a:xfrm>
            <a:off x="6918325" y="2580005"/>
            <a:ext cx="3900170" cy="2651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150000"/>
              </a:spcBef>
            </a:pP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但手熟</a:t>
            </a:r>
            <a:r>
              <a:rPr lang="zh-CN" altLang="en-US" sz="2800" b="1" dirty="0">
                <a:solidFill>
                  <a:srgbClr val="FF3399"/>
                </a:solidFill>
                <a:latin typeface="华文楷体" panose="02010600040101010101" charset="-122"/>
                <a:ea typeface="华文楷体" panose="02010600040101010101" charset="-122"/>
              </a:rPr>
              <a:t>尔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（                    ）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150000"/>
              </a:spcBef>
            </a:pP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惟手熟</a:t>
            </a:r>
            <a:r>
              <a:rPr lang="zh-CN" altLang="en-US" sz="2800" b="1" dirty="0">
                <a:solidFill>
                  <a:srgbClr val="FF3399"/>
                </a:solidFill>
                <a:latin typeface="华文楷体" panose="02010600040101010101" charset="-122"/>
                <a:ea typeface="华文楷体" panose="02010600040101010101" charset="-122"/>
              </a:rPr>
              <a:t>尔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（          ）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150000"/>
              </a:spcBef>
            </a:pPr>
            <a:r>
              <a:rPr lang="zh-CN" altLang="en-US" sz="2800" b="1" dirty="0">
                <a:solidFill>
                  <a:srgbClr val="FF3399"/>
                </a:solidFill>
                <a:latin typeface="华文楷体" panose="02010600040101010101" charset="-122"/>
                <a:ea typeface="华文楷体" panose="02010600040101010101" charset="-122"/>
              </a:rPr>
              <a:t>尔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安敢轻吾射（          ）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7426" name="AutoShape 18"/>
          <p:cNvSpPr/>
          <p:nvPr/>
        </p:nvSpPr>
        <p:spPr>
          <a:xfrm>
            <a:off x="6562090" y="2768600"/>
            <a:ext cx="355600" cy="2331720"/>
          </a:xfrm>
          <a:prstGeom prst="leftBrace">
            <a:avLst>
              <a:gd name="adj1" fmla="val 7506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sz="2800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7427" name="Text Box 19"/>
          <p:cNvSpPr txBox="1"/>
          <p:nvPr/>
        </p:nvSpPr>
        <p:spPr>
          <a:xfrm>
            <a:off x="8705215" y="2580005"/>
            <a:ext cx="237807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通耳，罢了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7428" name="Text Box 20"/>
          <p:cNvSpPr txBox="1"/>
          <p:nvPr/>
        </p:nvSpPr>
        <p:spPr>
          <a:xfrm>
            <a:off x="8797925" y="3646805"/>
            <a:ext cx="108458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同上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7429" name="Text Box 21"/>
          <p:cNvSpPr txBox="1"/>
          <p:nvPr/>
        </p:nvSpPr>
        <p:spPr>
          <a:xfrm>
            <a:off x="9733915" y="4713605"/>
            <a:ext cx="108458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你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17414" grpId="0" bldLvl="0" animBg="1"/>
      <p:bldP spid="17416" grpId="0"/>
      <p:bldP spid="17417" grpId="0"/>
      <p:bldP spid="17418" grpId="0"/>
      <p:bldP spid="17425" grpId="0"/>
      <p:bldP spid="17426" grpId="0" bldLvl="0" animBg="1"/>
      <p:bldP spid="17427" grpId="0"/>
      <p:bldP spid="17428" grpId="0"/>
      <p:bldP spid="174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Group 3"/>
          <p:cNvGrpSpPr>
            <a:grpSpLocks noChangeAspect="1"/>
          </p:cNvGrpSpPr>
          <p:nvPr/>
        </p:nvGrpSpPr>
        <p:grpSpPr bwMode="auto">
          <a:xfrm>
            <a:off x="2495550" y="838200"/>
            <a:ext cx="8709025" cy="65088"/>
            <a:chOff x="0" y="0"/>
            <a:chExt cx="13714" cy="104"/>
          </a:xfrm>
        </p:grpSpPr>
        <p:pic>
          <p:nvPicPr>
            <p:cNvPr id="8196" name="Picture 4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7" name="Picture 5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8" name="Picture 6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3937000" y="198120"/>
            <a:ext cx="58254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0">
                <a:latin typeface="华文新魏" panose="02010800040101010101" charset="-122"/>
                <a:ea typeface="华文新魏" panose="02010800040101010101" charset="-122"/>
              </a:rPr>
              <a:t>课堂检测</a:t>
            </a:r>
            <a:endParaRPr lang="zh-CN" altLang="en-US" sz="3600" b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8" name="右弧形箭头 7">
            <a:hlinkClick r:id="rId2" action="ppaction://hlinksldjump"/>
          </p:cNvPr>
          <p:cNvSpPr/>
          <p:nvPr/>
        </p:nvSpPr>
        <p:spPr>
          <a:xfrm>
            <a:off x="11561445" y="5711190"/>
            <a:ext cx="432435" cy="613410"/>
          </a:xfrm>
          <a:prstGeom prst="curvedLef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2468245" y="903605"/>
            <a:ext cx="646430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600" b="1" dirty="0">
                <a:latin typeface="华文楷体" panose="02010600040101010101" charset="-122"/>
                <a:ea typeface="华文楷体" panose="02010600040101010101" charset="-122"/>
              </a:rPr>
              <a:t>2.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解释重点字词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7390" y="1569720"/>
            <a:ext cx="10371455" cy="475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射</a:t>
            </a:r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：善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射 </a:t>
            </a:r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                   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 汝亦知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射</a:t>
            </a:r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乎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 吾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射</a:t>
            </a:r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不亦精乎                  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以</a:t>
            </a:r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：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以</a:t>
            </a:r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此自矜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以</a:t>
            </a:r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我酌油知之                  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以</a:t>
            </a:r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钱覆其口                      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6388" name="AutoShape 4"/>
          <p:cNvSpPr/>
          <p:nvPr/>
        </p:nvSpPr>
        <p:spPr>
          <a:xfrm>
            <a:off x="4680585" y="2689225"/>
            <a:ext cx="152400" cy="762000"/>
          </a:xfrm>
          <a:prstGeom prst="rightBrace">
            <a:avLst>
              <a:gd name="adj1" fmla="val 41666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Line 6"/>
          <p:cNvSpPr/>
          <p:nvPr/>
        </p:nvSpPr>
        <p:spPr>
          <a:xfrm>
            <a:off x="2880043" y="2026285"/>
            <a:ext cx="18002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0" name="Line 7"/>
          <p:cNvSpPr/>
          <p:nvPr/>
        </p:nvSpPr>
        <p:spPr>
          <a:xfrm>
            <a:off x="4987608" y="3069908"/>
            <a:ext cx="6477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4" name="Line 12"/>
          <p:cNvSpPr/>
          <p:nvPr/>
        </p:nvSpPr>
        <p:spPr>
          <a:xfrm>
            <a:off x="5090478" y="4734243"/>
            <a:ext cx="1219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6" name="AutoShape 14"/>
          <p:cNvSpPr/>
          <p:nvPr/>
        </p:nvSpPr>
        <p:spPr>
          <a:xfrm>
            <a:off x="1658620" y="1800860"/>
            <a:ext cx="76200" cy="1780540"/>
          </a:xfrm>
          <a:prstGeom prst="leftBracket">
            <a:avLst>
              <a:gd name="adj" fmla="val 123369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7" name="AutoShape 15"/>
          <p:cNvSpPr/>
          <p:nvPr/>
        </p:nvSpPr>
        <p:spPr>
          <a:xfrm>
            <a:off x="1582420" y="4132580"/>
            <a:ext cx="76200" cy="1885315"/>
          </a:xfrm>
          <a:prstGeom prst="leftBracket">
            <a:avLst>
              <a:gd name="adj" fmla="val 131521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0" name="Line 22"/>
          <p:cNvSpPr/>
          <p:nvPr/>
        </p:nvSpPr>
        <p:spPr>
          <a:xfrm flipV="1">
            <a:off x="4660900" y="6017895"/>
            <a:ext cx="1666240" cy="63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3" name="AutoShape 25"/>
          <p:cNvSpPr/>
          <p:nvPr/>
        </p:nvSpPr>
        <p:spPr>
          <a:xfrm>
            <a:off x="4660900" y="4353560"/>
            <a:ext cx="152400" cy="762000"/>
          </a:xfrm>
          <a:prstGeom prst="rightBrace">
            <a:avLst>
              <a:gd name="adj1" fmla="val 41666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43905" y="2789555"/>
            <a:ext cx="114236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射术</a:t>
            </a:r>
            <a:endParaRPr lang="zh-CN" altLang="en-US" sz="36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15430" y="4445000"/>
            <a:ext cx="17132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凭借</a:t>
            </a:r>
            <a:endParaRPr lang="zh-CN" altLang="en-US" sz="32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35575" y="1569720"/>
            <a:ext cx="258762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射箭 </a:t>
            </a:r>
            <a:endParaRPr lang="zh-CN" altLang="en-US" sz="36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91935" y="5626100"/>
            <a:ext cx="18084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用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7" grpId="0"/>
      <p:bldP spid="4" grpId="0"/>
      <p:bldP spid="6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Group 3"/>
          <p:cNvGrpSpPr>
            <a:grpSpLocks noChangeAspect="1"/>
          </p:cNvGrpSpPr>
          <p:nvPr/>
        </p:nvGrpSpPr>
        <p:grpSpPr bwMode="auto">
          <a:xfrm>
            <a:off x="2495550" y="838200"/>
            <a:ext cx="8709025" cy="65088"/>
            <a:chOff x="0" y="0"/>
            <a:chExt cx="13714" cy="104"/>
          </a:xfrm>
        </p:grpSpPr>
        <p:pic>
          <p:nvPicPr>
            <p:cNvPr id="8196" name="Picture 4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7" name="Picture 5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8" name="Picture 6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3937000" y="198120"/>
            <a:ext cx="58254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0">
                <a:latin typeface="华文新魏" panose="02010800040101010101" charset="-122"/>
                <a:ea typeface="华文新魏" panose="02010800040101010101" charset="-122"/>
              </a:rPr>
              <a:t>课堂检测</a:t>
            </a:r>
            <a:endParaRPr lang="zh-CN" altLang="en-US" sz="3600" b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8" name="右弧形箭头 7">
            <a:hlinkClick r:id="rId2" action="ppaction://hlinksldjump"/>
          </p:cNvPr>
          <p:cNvSpPr/>
          <p:nvPr/>
        </p:nvSpPr>
        <p:spPr>
          <a:xfrm>
            <a:off x="11561445" y="5711190"/>
            <a:ext cx="432435" cy="613410"/>
          </a:xfrm>
          <a:prstGeom prst="curvedLef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2468245" y="903605"/>
            <a:ext cx="646430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600" b="1" dirty="0">
                <a:latin typeface="华文楷体" panose="02010600040101010101" charset="-122"/>
                <a:ea typeface="华文楷体" panose="02010600040101010101" charset="-122"/>
              </a:rPr>
              <a:t>2.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解释重点字词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1725" y="1543685"/>
            <a:ext cx="12170410" cy="4236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尝</a:t>
            </a:r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：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尝</a:t>
            </a:r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射于家圃                      </a:t>
            </a:r>
            <a:endParaRPr lang="zh-CN" altLang="en-US" sz="32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去</a:t>
            </a:r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：久而不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去  </a:t>
            </a:r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                </a:t>
            </a:r>
            <a:endParaRPr lang="zh-CN" altLang="en-US" sz="32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尔</a:t>
            </a:r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：但</a:t>
            </a:r>
            <a:r>
              <a:rPr lang="en-US" altLang="zh-CN" sz="3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(</a:t>
            </a:r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惟</a:t>
            </a:r>
            <a:r>
              <a:rPr lang="en-US" altLang="zh-CN" sz="3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)</a:t>
            </a:r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手熟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尔</a:t>
            </a:r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           </a:t>
            </a:r>
            <a:endParaRPr lang="zh-CN" altLang="en-US" sz="32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尔</a:t>
            </a:r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安敢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轻</a:t>
            </a:r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吾射                  </a:t>
            </a:r>
            <a:endParaRPr lang="zh-CN" altLang="en-US" sz="32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颔：</a:t>
            </a:r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但微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颔</a:t>
            </a:r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之 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                 </a:t>
            </a:r>
            <a:endParaRPr lang="zh-CN" altLang="en-US" sz="32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杓</a:t>
            </a:r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：以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杓</a:t>
            </a:r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酌油                          </a:t>
            </a:r>
            <a:endParaRPr lang="zh-CN" altLang="en-US" sz="36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14975" y="1666875"/>
            <a:ext cx="215963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曾经</a:t>
            </a:r>
            <a:endParaRPr lang="zh-CN" altLang="en-US" sz="36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14975" y="2306955"/>
            <a:ext cx="171894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离开</a:t>
            </a:r>
            <a:endParaRPr lang="zh-CN" altLang="en-US" sz="36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4975" y="2947035"/>
            <a:ext cx="38950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语气词，通“耳”</a:t>
            </a:r>
            <a:endParaRPr lang="zh-CN" altLang="en-US" sz="36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14975" y="3689350"/>
            <a:ext cx="71640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你    把</a:t>
            </a:r>
            <a:r>
              <a:rPr lang="en-US" altLang="zh-CN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看轻，形容词意动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5514975" y="4457065"/>
            <a:ext cx="50812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点头，名词活用为动词</a:t>
            </a:r>
            <a:endParaRPr lang="zh-CN" altLang="en-US" sz="36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14975" y="5140325"/>
            <a:ext cx="486600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同“勺”，</a:t>
            </a:r>
            <a:r>
              <a:rPr lang="en-US" altLang="zh-CN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sháo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1" grpId="0"/>
      <p:bldP spid="12" grpId="0"/>
      <p:bldP spid="3" grpId="0"/>
      <p:bldP spid="4" grpId="0"/>
      <p:bldP spid="6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Group 3"/>
          <p:cNvGrpSpPr>
            <a:grpSpLocks noChangeAspect="1"/>
          </p:cNvGrpSpPr>
          <p:nvPr/>
        </p:nvGrpSpPr>
        <p:grpSpPr bwMode="auto">
          <a:xfrm>
            <a:off x="1672590" y="838200"/>
            <a:ext cx="8709025" cy="65088"/>
            <a:chOff x="0" y="0"/>
            <a:chExt cx="13714" cy="104"/>
          </a:xfrm>
        </p:grpSpPr>
        <p:pic>
          <p:nvPicPr>
            <p:cNvPr id="8196" name="Picture 4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7" name="Picture 5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8" name="Picture 6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06" name="Text Box 2"/>
          <p:cNvSpPr txBox="1"/>
          <p:nvPr/>
        </p:nvSpPr>
        <p:spPr>
          <a:xfrm>
            <a:off x="1908175" y="1282383"/>
            <a:ext cx="564197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有卖油翁释担而立，睨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之</a:t>
            </a:r>
            <a:endParaRPr lang="zh-CN" altLang="en-US" sz="3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1507" name="Text Box 3"/>
          <p:cNvSpPr txBox="1"/>
          <p:nvPr/>
        </p:nvSpPr>
        <p:spPr>
          <a:xfrm>
            <a:off x="1763713" y="2722245"/>
            <a:ext cx="3124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以我酌油知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之</a:t>
            </a:r>
            <a:endParaRPr lang="zh-CN" altLang="en-US" sz="3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1508" name="Text Box 4"/>
          <p:cNvSpPr txBox="1"/>
          <p:nvPr/>
        </p:nvSpPr>
        <p:spPr>
          <a:xfrm>
            <a:off x="1808163" y="4162108"/>
            <a:ext cx="36115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徐以杓酌油沥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之</a:t>
            </a:r>
            <a:endParaRPr lang="zh-CN" altLang="en-US" sz="3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1822450" y="5601970"/>
            <a:ext cx="3124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康肃笑而遣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之</a:t>
            </a:r>
            <a:endParaRPr lang="zh-CN" altLang="en-US" sz="3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1510" name="Text Box 6"/>
          <p:cNvSpPr txBox="1"/>
          <p:nvPr/>
        </p:nvSpPr>
        <p:spPr>
          <a:xfrm>
            <a:off x="7549833" y="1282700"/>
            <a:ext cx="4098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代词，代指陈尧咨</a:t>
            </a:r>
            <a:endParaRPr lang="zh-CN" altLang="en-US" sz="3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1512" name="Text Box 8"/>
          <p:cNvSpPr txBox="1"/>
          <p:nvPr/>
        </p:nvSpPr>
        <p:spPr>
          <a:xfrm>
            <a:off x="6067108" y="4256723"/>
            <a:ext cx="36115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代词，代指葫芦</a:t>
            </a:r>
            <a:endParaRPr lang="zh-CN" altLang="en-US" sz="3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1513" name="Text Box 9"/>
          <p:cNvSpPr txBox="1"/>
          <p:nvPr/>
        </p:nvSpPr>
        <p:spPr>
          <a:xfrm>
            <a:off x="6067425" y="5552758"/>
            <a:ext cx="409892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代词，代指卖油翁</a:t>
            </a:r>
            <a:endParaRPr lang="zh-CN" altLang="en-US" sz="3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89218" y="2565400"/>
            <a:ext cx="691515" cy="70104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C0C0C0">
                <a:alpha val="80000"/>
              </a:srgbClr>
            </a:outerShdw>
          </a:effec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n-cs"/>
              </a:rPr>
              <a:t>之</a:t>
            </a:r>
            <a:endParaRPr kumimoji="0" lang="zh-CN" altLang="en-US" sz="4000" b="1" i="0" u="none" strike="noStrike" kern="1200" cap="none" spc="0" normalizeH="0" baseline="0" noProof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</a:endParaRPr>
          </a:p>
        </p:txBody>
      </p:sp>
      <p:sp>
        <p:nvSpPr>
          <p:cNvPr id="21515" name="AutoShape 11"/>
          <p:cNvSpPr/>
          <p:nvPr/>
        </p:nvSpPr>
        <p:spPr bwMode="auto">
          <a:xfrm>
            <a:off x="1187450" y="1425258"/>
            <a:ext cx="144463" cy="4679950"/>
          </a:xfrm>
          <a:prstGeom prst="leftBracket">
            <a:avLst>
              <a:gd name="adj" fmla="val 269962"/>
            </a:avLst>
          </a:prstGeom>
          <a:noFill/>
          <a:ln w="19050">
            <a:solidFill>
              <a:schemeClr val="tx1"/>
            </a:solidFill>
            <a:round/>
          </a:ln>
          <a:effectLst>
            <a:outerShdw dist="35921" dir="2700000" algn="ctr" rotWithShape="0">
              <a:srgbClr val="C0C0C0">
                <a:alpha val="80000"/>
              </a:srgbClr>
            </a:outerShdw>
          </a:effectLst>
        </p:spPr>
        <p:txBody>
          <a:bodyPr wrap="none"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</a:endParaRPr>
          </a:p>
        </p:txBody>
      </p:sp>
      <p:sp>
        <p:nvSpPr>
          <p:cNvPr id="21511" name="Text Box 7"/>
          <p:cNvSpPr txBox="1"/>
          <p:nvPr/>
        </p:nvSpPr>
        <p:spPr>
          <a:xfrm>
            <a:off x="6067425" y="2723198"/>
            <a:ext cx="6049963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代词，代指射技精湛的道理</a:t>
            </a:r>
            <a:endParaRPr lang="zh-CN" altLang="en-US" sz="3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37000" y="198120"/>
            <a:ext cx="58254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0">
                <a:latin typeface="华文新魏" panose="02010800040101010101" charset="-122"/>
                <a:ea typeface="华文新魏" panose="02010800040101010101" charset="-122"/>
              </a:rPr>
              <a:t>课堂检测</a:t>
            </a:r>
            <a:endParaRPr lang="zh-CN" altLang="en-US" sz="3600" b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/>
      <p:bldP spid="21509" grpId="0"/>
      <p:bldP spid="21510" grpId="0"/>
      <p:bldP spid="21512" grpId="0"/>
      <p:bldP spid="21513" grpId="0"/>
      <p:bldP spid="215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新模板\国粹\04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810" y="641985"/>
            <a:ext cx="30734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7" descr="image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18" y="1123950"/>
            <a:ext cx="3671887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Text Box 11"/>
          <p:cNvSpPr txBox="1">
            <a:spLocks noChangeArrowheads="1"/>
          </p:cNvSpPr>
          <p:nvPr/>
        </p:nvSpPr>
        <p:spPr bwMode="auto">
          <a:xfrm>
            <a:off x="756920" y="288290"/>
            <a:ext cx="3828415" cy="835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5400" b="0">
                <a:latin typeface="华文新魏" panose="02010800040101010101" charset="-122"/>
                <a:ea typeface="华文新魏" panose="02010800040101010101" charset="-122"/>
              </a:rPr>
              <a:t>3.</a:t>
            </a:r>
            <a:r>
              <a:rPr lang="zh-CN" altLang="en-US" sz="5400" b="0">
                <a:latin typeface="华文新魏" panose="02010800040101010101" charset="-122"/>
                <a:ea typeface="华文新魏" panose="02010800040101010101" charset="-122"/>
              </a:rPr>
              <a:t>翻译句子</a:t>
            </a:r>
            <a:endParaRPr lang="zh-CN" altLang="en-US" sz="5400" b="0"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14" name="Group 3"/>
          <p:cNvGrpSpPr>
            <a:grpSpLocks noChangeAspect="1"/>
          </p:cNvGrpSpPr>
          <p:nvPr/>
        </p:nvGrpSpPr>
        <p:grpSpPr bwMode="auto">
          <a:xfrm>
            <a:off x="431165" y="2763520"/>
            <a:ext cx="11571605" cy="76200"/>
            <a:chOff x="0" y="0"/>
            <a:chExt cx="13714" cy="104"/>
          </a:xfrm>
        </p:grpSpPr>
        <p:pic>
          <p:nvPicPr>
            <p:cNvPr id="15" name="Picture 4" descr="image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5" descr="image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6" descr="image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3"/>
          <p:cNvGrpSpPr>
            <a:grpSpLocks noChangeAspect="1"/>
          </p:cNvGrpSpPr>
          <p:nvPr/>
        </p:nvGrpSpPr>
        <p:grpSpPr bwMode="auto">
          <a:xfrm>
            <a:off x="430530" y="4124960"/>
            <a:ext cx="11572240" cy="76200"/>
            <a:chOff x="0" y="0"/>
            <a:chExt cx="13714" cy="104"/>
          </a:xfrm>
        </p:grpSpPr>
        <p:pic>
          <p:nvPicPr>
            <p:cNvPr id="6" name="Picture 4" descr="image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 descr="image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6" descr="image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3"/>
          <p:cNvGrpSpPr>
            <a:grpSpLocks noChangeAspect="1"/>
          </p:cNvGrpSpPr>
          <p:nvPr/>
        </p:nvGrpSpPr>
        <p:grpSpPr bwMode="auto">
          <a:xfrm>
            <a:off x="281940" y="5606415"/>
            <a:ext cx="11570970" cy="76200"/>
            <a:chOff x="0" y="0"/>
            <a:chExt cx="13714" cy="104"/>
          </a:xfrm>
        </p:grpSpPr>
        <p:pic>
          <p:nvPicPr>
            <p:cNvPr id="10" name="Picture 4" descr="image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5" descr="image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" descr="image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28" name="Text Box 4"/>
          <p:cNvSpPr txBox="1"/>
          <p:nvPr/>
        </p:nvSpPr>
        <p:spPr>
          <a:xfrm>
            <a:off x="457835" y="1925955"/>
            <a:ext cx="337248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150000"/>
              </a:spcBef>
            </a:pP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公亦以此自矜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6630" name="Text Box 6"/>
          <p:cNvSpPr txBox="1"/>
          <p:nvPr/>
        </p:nvSpPr>
        <p:spPr>
          <a:xfrm>
            <a:off x="5511800" y="1925955"/>
            <a:ext cx="549910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他也因此自己夸耀自己。</a:t>
            </a:r>
            <a:endParaRPr lang="zh-CN" altLang="en-US" sz="3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6632" name="Text Box 8"/>
          <p:cNvSpPr txBox="1"/>
          <p:nvPr/>
        </p:nvSpPr>
        <p:spPr>
          <a:xfrm>
            <a:off x="5773420" y="4794885"/>
            <a:ext cx="582422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凭我倒油就知道这个道理。</a:t>
            </a:r>
            <a:endParaRPr lang="zh-CN" altLang="en-US" sz="3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6631" name="Text Box 7"/>
          <p:cNvSpPr txBox="1"/>
          <p:nvPr/>
        </p:nvSpPr>
        <p:spPr>
          <a:xfrm>
            <a:off x="1776095" y="3561715"/>
            <a:ext cx="1083310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你也懂得射箭吗？我射箭的技艺不也是很精湛吗？</a:t>
            </a:r>
            <a:endParaRPr lang="zh-CN" altLang="en-US" sz="3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835" y="3078480"/>
            <a:ext cx="61899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1" hangingPunct="1"/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汝亦知射乎？吾射不亦精乎？</a:t>
            </a:r>
            <a:endParaRPr lang="zh-CN" altLang="en-US" sz="36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835" y="4794885"/>
            <a:ext cx="65278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1" hangingPunct="1"/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以我酌油知之。</a:t>
            </a:r>
            <a:endParaRPr lang="zh-CN" altLang="en-US" sz="36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30" grpId="0"/>
      <p:bldP spid="26632" grpId="0"/>
      <p:bldP spid="26631" grpId="0"/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Group 3"/>
          <p:cNvGrpSpPr>
            <a:grpSpLocks noChangeAspect="1"/>
          </p:cNvGrpSpPr>
          <p:nvPr/>
        </p:nvGrpSpPr>
        <p:grpSpPr bwMode="auto">
          <a:xfrm>
            <a:off x="2495550" y="838200"/>
            <a:ext cx="8709025" cy="65088"/>
            <a:chOff x="0" y="0"/>
            <a:chExt cx="13714" cy="104"/>
          </a:xfrm>
        </p:grpSpPr>
        <p:pic>
          <p:nvPicPr>
            <p:cNvPr id="8196" name="Picture 4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7" name="Picture 5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8" name="Picture 6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3937000" y="198120"/>
            <a:ext cx="58254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0">
                <a:latin typeface="华文新魏" panose="02010800040101010101" charset="-122"/>
                <a:ea typeface="华文新魏" panose="02010800040101010101" charset="-122"/>
              </a:rPr>
              <a:t>思考探究</a:t>
            </a:r>
            <a:endParaRPr lang="zh-CN" altLang="en-US" sz="3600" b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5675" y="1064895"/>
            <a:ext cx="1072388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</a:rPr>
              <a:t>1.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说说文中两个人物给你留下了怎样的印象？你明白了一个什么道理？</a:t>
            </a:r>
            <a:endParaRPr lang="zh-CN" altLang="en-US" sz="2800" b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8" name="右弧形箭头 7">
            <a:hlinkClick r:id="rId2" action="ppaction://hlinksldjump"/>
          </p:cNvPr>
          <p:cNvSpPr/>
          <p:nvPr/>
        </p:nvSpPr>
        <p:spPr>
          <a:xfrm>
            <a:off x="11561445" y="5711190"/>
            <a:ext cx="432435" cy="613410"/>
          </a:xfrm>
          <a:prstGeom prst="curvedLef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Text Box 7"/>
          <p:cNvSpPr txBox="1"/>
          <p:nvPr/>
        </p:nvSpPr>
        <p:spPr>
          <a:xfrm>
            <a:off x="955675" y="2505075"/>
            <a:ext cx="457200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陈尧咨：善射、自矜</a:t>
            </a:r>
            <a:endParaRPr lang="zh-CN" altLang="en-US" sz="3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8440" name="Text Box 8"/>
          <p:cNvSpPr txBox="1"/>
          <p:nvPr/>
        </p:nvSpPr>
        <p:spPr>
          <a:xfrm>
            <a:off x="6462395" y="2505075"/>
            <a:ext cx="474218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卖油翁：技高、谦虚</a:t>
            </a:r>
            <a:endParaRPr lang="zh-CN" altLang="en-US" sz="3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8441" name="Text Box 9"/>
          <p:cNvSpPr txBox="1"/>
          <p:nvPr/>
        </p:nvSpPr>
        <p:spPr>
          <a:xfrm>
            <a:off x="565150" y="3935730"/>
            <a:ext cx="393255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道理：熟能生巧</a:t>
            </a:r>
            <a:endParaRPr lang="zh-CN" altLang="en-US" sz="3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51630" y="3528695"/>
            <a:ext cx="7527925" cy="179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eaLnBrk="0" hangingPunct="0"/>
            <a:r>
              <a:rPr lang="zh-CN" altLang="en-US" sz="28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我们要返观自身，用熟能生巧的道理指导我们自己的学习。在学习上一定要勤学苦练，精益求精，决不能骄傲自满，一切基本功是靠练出来的，苦练才能出高技。</a:t>
            </a:r>
            <a:endParaRPr lang="zh-CN" altLang="en-US" sz="28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  <p:bldP spid="18440" grpId="0"/>
      <p:bldP spid="18441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Group 3"/>
          <p:cNvGrpSpPr>
            <a:grpSpLocks noChangeAspect="1"/>
          </p:cNvGrpSpPr>
          <p:nvPr/>
        </p:nvGrpSpPr>
        <p:grpSpPr bwMode="auto">
          <a:xfrm>
            <a:off x="2495550" y="838200"/>
            <a:ext cx="8709025" cy="65088"/>
            <a:chOff x="0" y="0"/>
            <a:chExt cx="13714" cy="104"/>
          </a:xfrm>
        </p:grpSpPr>
        <p:pic>
          <p:nvPicPr>
            <p:cNvPr id="8196" name="Picture 4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7" name="Picture 5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8" name="Picture 6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3937000" y="198120"/>
            <a:ext cx="58254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0">
                <a:latin typeface="华文新魏" panose="02010800040101010101" charset="-122"/>
                <a:ea typeface="华文新魏" panose="02010800040101010101" charset="-122"/>
              </a:rPr>
              <a:t>思考探究</a:t>
            </a:r>
            <a:endParaRPr lang="zh-CN" altLang="en-US" sz="3600" b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5675" y="1064895"/>
            <a:ext cx="81495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/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</a:rPr>
              <a:t>2.</a:t>
            </a:r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文中为什么详写卖油翁打油的动作？</a:t>
            </a:r>
            <a:endParaRPr sz="36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8" name="右弧形箭头 7">
            <a:hlinkClick r:id="rId2" action="ppaction://hlinksldjump"/>
          </p:cNvPr>
          <p:cNvSpPr/>
          <p:nvPr/>
        </p:nvSpPr>
        <p:spPr>
          <a:xfrm>
            <a:off x="11561445" y="5711190"/>
            <a:ext cx="432435" cy="613410"/>
          </a:xfrm>
          <a:prstGeom prst="curvedLef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7925" y="2160270"/>
            <a:ext cx="8585200" cy="3383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eaLnBrk="0" hangingPunct="0"/>
            <a:r>
              <a:rPr lang="zh-CN" altLang="en-US" sz="36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动作描写（细节描写）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，</a:t>
            </a:r>
            <a:r>
              <a:rPr lang="zh-CN" altLang="en-US" sz="3600" b="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打油虽是小事，但卖油翁却能熟练操作，不用漏斗，用油提直接向油瓶倒油而不外溢。这个动作本身就具体而生动地说明了熟能生巧的道理，是中心思想之所在，所以必须详写。</a:t>
            </a:r>
            <a:endParaRPr lang="zh-CN" altLang="en-US" sz="3600" b="0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Group 3"/>
          <p:cNvGrpSpPr>
            <a:grpSpLocks noChangeAspect="1"/>
          </p:cNvGrpSpPr>
          <p:nvPr/>
        </p:nvGrpSpPr>
        <p:grpSpPr bwMode="auto">
          <a:xfrm>
            <a:off x="2495550" y="838200"/>
            <a:ext cx="8709025" cy="65088"/>
            <a:chOff x="0" y="0"/>
            <a:chExt cx="13714" cy="104"/>
          </a:xfrm>
        </p:grpSpPr>
        <p:pic>
          <p:nvPicPr>
            <p:cNvPr id="8196" name="Picture 4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7" name="Picture 5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8" name="Picture 6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3937000" y="198120"/>
            <a:ext cx="58254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0">
                <a:latin typeface="华文新魏" panose="02010800040101010101" charset="-122"/>
                <a:ea typeface="华文新魏" panose="02010800040101010101" charset="-122"/>
              </a:rPr>
              <a:t>思考探究</a:t>
            </a:r>
            <a:endParaRPr lang="zh-CN" altLang="en-US" sz="3600" b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095" y="903605"/>
            <a:ext cx="107238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</a:rPr>
              <a:t>3.</a:t>
            </a:r>
            <a:r>
              <a:rPr sz="3600">
                <a:latin typeface="华文楷体" panose="02010600040101010101" charset="-122"/>
                <a:ea typeface="华文楷体" panose="02010600040101010101" charset="-122"/>
              </a:rPr>
              <a:t>作者写了射箭和酌油这两件事，都是详写吗？</a:t>
            </a:r>
            <a:endParaRPr sz="36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8" name="右弧形箭头 7">
            <a:hlinkClick r:id="rId2" action="ppaction://hlinksldjump"/>
          </p:cNvPr>
          <p:cNvSpPr/>
          <p:nvPr/>
        </p:nvSpPr>
        <p:spPr>
          <a:xfrm>
            <a:off x="11561445" y="5711190"/>
            <a:ext cx="432435" cy="613410"/>
          </a:xfrm>
          <a:prstGeom prst="curvedLef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8" name="Rectangle 12"/>
          <p:cNvSpPr/>
          <p:nvPr/>
        </p:nvSpPr>
        <p:spPr>
          <a:xfrm>
            <a:off x="1267460" y="2223135"/>
            <a:ext cx="510286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333399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3200" b="1" dirty="0">
                <a:solidFill>
                  <a:srgbClr val="333399"/>
                </a:solidFill>
                <a:latin typeface="华文楷体" panose="02010600040101010101" charset="-122"/>
                <a:ea typeface="华文楷体" panose="02010600040101010101" charset="-122"/>
              </a:rPr>
              <a:t>陈康肃公尧咨善射，当世无双，公亦以此自矜”</a:t>
            </a:r>
            <a:endParaRPr lang="zh-CN" altLang="en-US" sz="3200" b="1" dirty="0">
              <a:solidFill>
                <a:srgbClr val="333399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9952" name="Rectangle 16"/>
          <p:cNvSpPr/>
          <p:nvPr/>
        </p:nvSpPr>
        <p:spPr>
          <a:xfrm>
            <a:off x="1748155" y="3731260"/>
            <a:ext cx="407289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6699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3200" b="1" dirty="0">
                <a:solidFill>
                  <a:srgbClr val="FF6699"/>
                </a:solidFill>
                <a:latin typeface="华文楷体" panose="02010600040101010101" charset="-122"/>
                <a:ea typeface="华文楷体" panose="02010600040101010101" charset="-122"/>
              </a:rPr>
              <a:t>尝射于家圃”</a:t>
            </a:r>
            <a:endParaRPr lang="zh-CN" altLang="en-US" sz="3200" b="1" dirty="0">
              <a:solidFill>
                <a:srgbClr val="FF6699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9953" name="Rectangle 17"/>
          <p:cNvSpPr/>
          <p:nvPr/>
        </p:nvSpPr>
        <p:spPr>
          <a:xfrm>
            <a:off x="2044065" y="4699635"/>
            <a:ext cx="417893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6600FF"/>
                </a:solidFill>
                <a:latin typeface="华文楷体" panose="02010600040101010101" charset="-122"/>
                <a:ea typeface="华文楷体" panose="02010600040101010101" charset="-122"/>
              </a:rPr>
              <a:t>陈尧咨的两句话</a:t>
            </a:r>
            <a:endParaRPr lang="zh-CN" altLang="en-US" sz="3200" b="1" dirty="0">
              <a:solidFill>
                <a:srgbClr val="66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9954" name="AutoShape 18"/>
          <p:cNvSpPr/>
          <p:nvPr/>
        </p:nvSpPr>
        <p:spPr>
          <a:xfrm>
            <a:off x="7536180" y="1880235"/>
            <a:ext cx="2895600" cy="1219200"/>
          </a:xfrm>
          <a:prstGeom prst="cloudCallout">
            <a:avLst>
              <a:gd name="adj1" fmla="val -84319"/>
              <a:gd name="adj2" fmla="val 33986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solidFill>
                  <a:srgbClr val="3333FF"/>
                </a:solidFill>
                <a:latin typeface="华文楷体" panose="02010600040101010101" charset="-122"/>
                <a:ea typeface="华文楷体" panose="02010600040101010101" charset="-122"/>
              </a:rPr>
              <a:t>交代故事的背景</a:t>
            </a:r>
            <a:endParaRPr lang="zh-CN" altLang="en-US" sz="2800" b="1" dirty="0">
              <a:solidFill>
                <a:srgbClr val="3333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9955" name="AutoShape 19"/>
          <p:cNvSpPr/>
          <p:nvPr/>
        </p:nvSpPr>
        <p:spPr>
          <a:xfrm>
            <a:off x="6469380" y="4699635"/>
            <a:ext cx="3800475" cy="1066800"/>
          </a:xfrm>
          <a:prstGeom prst="cloudCallout">
            <a:avLst>
              <a:gd name="adj1" fmla="val -76065"/>
              <a:gd name="adj2" fmla="val -13542"/>
            </a:avLst>
          </a:prstGeom>
          <a:gradFill rotWithShape="1">
            <a:gsLst>
              <a:gs pos="0">
                <a:srgbClr val="5E9EFF">
                  <a:alpha val="100000"/>
                </a:srgbClr>
              </a:gs>
              <a:gs pos="39999">
                <a:srgbClr val="85C2FF">
                  <a:alpha val="100000"/>
                </a:srgbClr>
              </a:gs>
              <a:gs pos="70000">
                <a:srgbClr val="C4D6EB">
                  <a:alpha val="100000"/>
                </a:srgbClr>
              </a:gs>
              <a:gs pos="100000">
                <a:srgbClr val="FFEBFA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引出“但手熟尔”的结论</a:t>
            </a:r>
            <a:endParaRPr lang="zh-CN" altLang="en-US" sz="2800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9957" name="AutoShape 21"/>
          <p:cNvSpPr/>
          <p:nvPr/>
        </p:nvSpPr>
        <p:spPr>
          <a:xfrm>
            <a:off x="6850380" y="3480435"/>
            <a:ext cx="3048000" cy="762000"/>
          </a:xfrm>
          <a:prstGeom prst="cloudCallout">
            <a:avLst>
              <a:gd name="adj1" fmla="val -93593"/>
              <a:gd name="adj2" fmla="val 43958"/>
            </a:avLst>
          </a:prstGeom>
          <a:gradFill rotWithShape="1">
            <a:gsLst>
              <a:gs pos="0">
                <a:srgbClr val="00FFCC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dirty="0">
                <a:solidFill>
                  <a:srgbClr val="000066"/>
                </a:solidFill>
                <a:latin typeface="华文楷体" panose="02010600040101010101" charset="-122"/>
                <a:ea typeface="华文楷体" panose="02010600040101010101" charset="-122"/>
              </a:rPr>
              <a:t>引出卖油翁</a:t>
            </a:r>
            <a:endParaRPr lang="zh-CN" altLang="en-US" sz="2800" dirty="0">
              <a:solidFill>
                <a:srgbClr val="000066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9942" name="Rectangle 6"/>
          <p:cNvSpPr/>
          <p:nvPr/>
        </p:nvSpPr>
        <p:spPr>
          <a:xfrm>
            <a:off x="1278255" y="1543685"/>
            <a:ext cx="7050405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不是，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射箭是略写，酌油是详写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。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70" decel="100000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770" decel="100000"/>
                                        <p:tgtEl>
                                          <p:spTgt spid="3995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8" grpId="0"/>
      <p:bldP spid="39952" grpId="0"/>
      <p:bldP spid="39953" grpId="0"/>
      <p:bldP spid="39954" grpId="0" bldLvl="0" animBg="1"/>
      <p:bldP spid="39955" grpId="0" bldLvl="0" animBg="1"/>
      <p:bldP spid="39957" grpId="0" bldLvl="0" animBg="1"/>
      <p:bldP spid="399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Group 3"/>
          <p:cNvGrpSpPr>
            <a:grpSpLocks noChangeAspect="1"/>
          </p:cNvGrpSpPr>
          <p:nvPr/>
        </p:nvGrpSpPr>
        <p:grpSpPr bwMode="auto">
          <a:xfrm>
            <a:off x="2094230" y="1285240"/>
            <a:ext cx="8709025" cy="65088"/>
            <a:chOff x="0" y="0"/>
            <a:chExt cx="13714" cy="104"/>
          </a:xfrm>
        </p:grpSpPr>
        <p:pic>
          <p:nvPicPr>
            <p:cNvPr id="8196" name="Picture 4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7" name="Picture 5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8" name="Picture 6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3937000" y="198120"/>
            <a:ext cx="58254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0">
                <a:latin typeface="华文新魏" panose="02010800040101010101" charset="-122"/>
                <a:ea typeface="华文新魏" panose="02010800040101010101" charset="-122"/>
              </a:rPr>
              <a:t>思考探究</a:t>
            </a:r>
            <a:endParaRPr lang="zh-CN" altLang="en-US" sz="3600" b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9900" y="838200"/>
            <a:ext cx="127596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</a:rPr>
              <a:t>4.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结合课文，分析两个人物形象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8" name="右弧形箭头 7">
            <a:hlinkClick r:id="rId2" action="ppaction://hlinksldjump"/>
          </p:cNvPr>
          <p:cNvSpPr/>
          <p:nvPr/>
        </p:nvSpPr>
        <p:spPr>
          <a:xfrm>
            <a:off x="11263630" y="5750560"/>
            <a:ext cx="432435" cy="613410"/>
          </a:xfrm>
          <a:prstGeom prst="curvedLeftArrow">
            <a:avLst>
              <a:gd name="adj1" fmla="val 39128"/>
              <a:gd name="adj2" fmla="val 50000"/>
              <a:gd name="adj3" fmla="val 25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4" name="Text Box 14"/>
          <p:cNvSpPr txBox="1"/>
          <p:nvPr/>
        </p:nvSpPr>
        <p:spPr>
          <a:xfrm>
            <a:off x="2969895" y="1835785"/>
            <a:ext cx="3200400" cy="944880"/>
          </a:xfrm>
          <a:prstGeom prst="rect">
            <a:avLst/>
          </a:prstGeom>
          <a:solidFill>
            <a:srgbClr val="33CCCC"/>
          </a:solidFill>
          <a:ln w="2857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睨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之、但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微颔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之。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/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 无他，但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手熟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尔。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495" name="AutoShape 15"/>
          <p:cNvSpPr/>
          <p:nvPr/>
        </p:nvSpPr>
        <p:spPr>
          <a:xfrm>
            <a:off x="6222365" y="1835468"/>
            <a:ext cx="228600" cy="762000"/>
          </a:xfrm>
          <a:prstGeom prst="rightBrace">
            <a:avLst>
              <a:gd name="adj1" fmla="val 2777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496" name="Text Box 16"/>
          <p:cNvSpPr txBox="1"/>
          <p:nvPr/>
        </p:nvSpPr>
        <p:spPr>
          <a:xfrm>
            <a:off x="6603365" y="1802130"/>
            <a:ext cx="990600" cy="944880"/>
          </a:xfrm>
          <a:prstGeom prst="rect">
            <a:avLst/>
          </a:prstGeom>
          <a:solidFill>
            <a:srgbClr val="33CCCC"/>
          </a:solidFill>
          <a:ln w="2857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稳重谦虚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497" name="Text Box 17"/>
          <p:cNvSpPr txBox="1"/>
          <p:nvPr/>
        </p:nvSpPr>
        <p:spPr>
          <a:xfrm>
            <a:off x="1497965" y="4378643"/>
            <a:ext cx="1295400" cy="518160"/>
          </a:xfrm>
          <a:prstGeom prst="rect">
            <a:avLst/>
          </a:prstGeom>
          <a:solidFill>
            <a:srgbClr val="33CCCC"/>
          </a:solidFill>
          <a:ln w="2857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康肃公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498" name="AutoShape 18"/>
          <p:cNvSpPr/>
          <p:nvPr/>
        </p:nvSpPr>
        <p:spPr>
          <a:xfrm>
            <a:off x="2817178" y="3845243"/>
            <a:ext cx="152400" cy="1828800"/>
          </a:xfrm>
          <a:prstGeom prst="leftBrace">
            <a:avLst>
              <a:gd name="adj1" fmla="val 10000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499" name="Text Box 19"/>
          <p:cNvSpPr txBox="1"/>
          <p:nvPr/>
        </p:nvSpPr>
        <p:spPr>
          <a:xfrm>
            <a:off x="3021965" y="3540443"/>
            <a:ext cx="2438400" cy="2438400"/>
          </a:xfrm>
          <a:prstGeom prst="rect">
            <a:avLst/>
          </a:prstGeom>
          <a:solidFill>
            <a:srgbClr val="33CCCC"/>
          </a:solidFill>
          <a:ln w="2857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自矜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汝亦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知射乎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尔安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敢轻吾射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笑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而遣之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500" name="Text Box 20"/>
          <p:cNvSpPr txBox="1"/>
          <p:nvPr/>
        </p:nvSpPr>
        <p:spPr>
          <a:xfrm>
            <a:off x="6003290" y="3626168"/>
            <a:ext cx="990600" cy="518160"/>
          </a:xfrm>
          <a:prstGeom prst="rect">
            <a:avLst/>
          </a:prstGeom>
          <a:solidFill>
            <a:srgbClr val="33CCCC"/>
          </a:solidFill>
          <a:ln w="2857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骄傲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501" name="Line 21"/>
          <p:cNvSpPr/>
          <p:nvPr/>
        </p:nvSpPr>
        <p:spPr>
          <a:xfrm flipV="1">
            <a:off x="3936365" y="3859530"/>
            <a:ext cx="18288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02" name="AutoShape 22"/>
          <p:cNvSpPr/>
          <p:nvPr/>
        </p:nvSpPr>
        <p:spPr>
          <a:xfrm>
            <a:off x="5307965" y="4454843"/>
            <a:ext cx="76200" cy="609600"/>
          </a:xfrm>
          <a:prstGeom prst="rightBrace">
            <a:avLst>
              <a:gd name="adj1" fmla="val 6666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503" name="Text Box 23"/>
          <p:cNvSpPr txBox="1"/>
          <p:nvPr/>
        </p:nvSpPr>
        <p:spPr>
          <a:xfrm>
            <a:off x="5989003" y="4454843"/>
            <a:ext cx="990600" cy="518160"/>
          </a:xfrm>
          <a:prstGeom prst="rect">
            <a:avLst/>
          </a:prstGeom>
          <a:solidFill>
            <a:srgbClr val="33CCCC"/>
          </a:solidFill>
          <a:ln w="2857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自负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504" name="Line 24"/>
          <p:cNvSpPr/>
          <p:nvPr/>
        </p:nvSpPr>
        <p:spPr>
          <a:xfrm>
            <a:off x="5384165" y="4759643"/>
            <a:ext cx="6096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05" name="Text Box 25"/>
          <p:cNvSpPr txBox="1"/>
          <p:nvPr/>
        </p:nvSpPr>
        <p:spPr>
          <a:xfrm>
            <a:off x="5974715" y="5064443"/>
            <a:ext cx="990600" cy="518160"/>
          </a:xfrm>
          <a:prstGeom prst="rect">
            <a:avLst/>
          </a:prstGeom>
          <a:solidFill>
            <a:srgbClr val="33CCCC"/>
          </a:solidFill>
          <a:ln w="2857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赞许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506" name="Text Box 26"/>
          <p:cNvSpPr txBox="1"/>
          <p:nvPr/>
        </p:nvSpPr>
        <p:spPr>
          <a:xfrm>
            <a:off x="5993765" y="5750243"/>
            <a:ext cx="990600" cy="518160"/>
          </a:xfrm>
          <a:prstGeom prst="rect">
            <a:avLst/>
          </a:prstGeom>
          <a:solidFill>
            <a:srgbClr val="33CCCC"/>
          </a:solidFill>
          <a:ln w="2857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解嘲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507" name="Line 27"/>
          <p:cNvSpPr/>
          <p:nvPr/>
        </p:nvSpPr>
        <p:spPr>
          <a:xfrm>
            <a:off x="4698365" y="5750243"/>
            <a:ext cx="838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08" name="Line 28"/>
          <p:cNvSpPr/>
          <p:nvPr/>
        </p:nvSpPr>
        <p:spPr>
          <a:xfrm>
            <a:off x="5612765" y="5826443"/>
            <a:ext cx="304800" cy="304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509" name="Line 29"/>
          <p:cNvSpPr/>
          <p:nvPr/>
        </p:nvSpPr>
        <p:spPr>
          <a:xfrm flipV="1">
            <a:off x="5584190" y="5369243"/>
            <a:ext cx="381000" cy="304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510" name="AutoShape 30"/>
          <p:cNvSpPr/>
          <p:nvPr/>
        </p:nvSpPr>
        <p:spPr>
          <a:xfrm>
            <a:off x="7979728" y="2321243"/>
            <a:ext cx="76200" cy="3429000"/>
          </a:xfrm>
          <a:prstGeom prst="rightBracket">
            <a:avLst>
              <a:gd name="adj" fmla="val 375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514" name="Text Box 34"/>
          <p:cNvSpPr txBox="1"/>
          <p:nvPr/>
        </p:nvSpPr>
        <p:spPr>
          <a:xfrm>
            <a:off x="1497965" y="1939290"/>
            <a:ext cx="1295400" cy="518160"/>
          </a:xfrm>
          <a:prstGeom prst="rect">
            <a:avLst/>
          </a:prstGeom>
          <a:solidFill>
            <a:srgbClr val="33CCCC"/>
          </a:solidFill>
          <a:ln w="2857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卖油翁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515" name="Text Box 35"/>
          <p:cNvSpPr txBox="1"/>
          <p:nvPr/>
        </p:nvSpPr>
        <p:spPr>
          <a:xfrm>
            <a:off x="8255953" y="3335655"/>
            <a:ext cx="1752600" cy="1158240"/>
          </a:xfrm>
          <a:prstGeom prst="rect">
            <a:avLst/>
          </a:prstGeom>
          <a:solidFill>
            <a:srgbClr val="33CCCC"/>
          </a:solidFill>
          <a:ln w="2857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latin typeface="华文楷体" panose="02010600040101010101" charset="-122"/>
                <a:ea typeface="华文楷体" panose="02010600040101010101" charset="-122"/>
              </a:rPr>
              <a:t>由人及己</a:t>
            </a:r>
            <a:endParaRPr lang="zh-CN" altLang="en-US" sz="28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  谈感想</a:t>
            </a:r>
            <a:endParaRPr lang="zh-CN" altLang="en-US" sz="2800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517" name="AutoShape 37"/>
          <p:cNvSpPr/>
          <p:nvPr/>
        </p:nvSpPr>
        <p:spPr>
          <a:xfrm>
            <a:off x="1726565" y="2549843"/>
            <a:ext cx="863600" cy="1657350"/>
          </a:xfrm>
          <a:prstGeom prst="upDownArrowCallout">
            <a:avLst>
              <a:gd name="adj1" fmla="val 25000"/>
              <a:gd name="adj2" fmla="val 25000"/>
              <a:gd name="adj3" fmla="val 23988"/>
              <a:gd name="adj4" fmla="val 50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1800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518" name="Text Box 38"/>
          <p:cNvSpPr txBox="1"/>
          <p:nvPr/>
        </p:nvSpPr>
        <p:spPr>
          <a:xfrm>
            <a:off x="1875790" y="2930843"/>
            <a:ext cx="609600" cy="9366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对比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519" name="AutoShape 39"/>
          <p:cNvSpPr/>
          <p:nvPr/>
        </p:nvSpPr>
        <p:spPr>
          <a:xfrm>
            <a:off x="2869565" y="1878330"/>
            <a:ext cx="76200" cy="685800"/>
          </a:xfrm>
          <a:prstGeom prst="leftBrace">
            <a:avLst>
              <a:gd name="adj1" fmla="val 7500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0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385" decel="1000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385" decel="100000"/>
                                        <p:tgtEl>
                                          <p:spTgt spid="205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5" dur="385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7" dur="385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9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385" decel="100000"/>
                                        <p:tgtEl>
                                          <p:spTgt spid="205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385" decel="100000"/>
                                        <p:tgtEl>
                                          <p:spTgt spid="205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4" dur="385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6" dur="385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4" grpId="0" bldLvl="0" animBg="1"/>
      <p:bldP spid="20495" grpId="0" bldLvl="0" animBg="1"/>
      <p:bldP spid="20496" grpId="0" bldLvl="0" animBg="1"/>
      <p:bldP spid="20497" grpId="0" bldLvl="0" animBg="1"/>
      <p:bldP spid="20498" grpId="0" bldLvl="0" animBg="1"/>
      <p:bldP spid="20499" grpId="0" bldLvl="0" animBg="1"/>
      <p:bldP spid="20500" grpId="0" bldLvl="0" animBg="1"/>
      <p:bldP spid="20502" grpId="0" bldLvl="0" animBg="1"/>
      <p:bldP spid="20503" grpId="0" bldLvl="0" animBg="1"/>
      <p:bldP spid="20505" grpId="0" bldLvl="0" animBg="1"/>
      <p:bldP spid="20506" grpId="0" bldLvl="0" animBg="1"/>
      <p:bldP spid="20510" grpId="0" bldLvl="0" animBg="1"/>
      <p:bldP spid="20514" grpId="0" bldLvl="0" animBg="1"/>
      <p:bldP spid="20515" grpId="0" bldLvl="0" animBg="1"/>
      <p:bldP spid="20517" grpId="0" bldLvl="0" animBg="1"/>
      <p:bldP spid="20518" grpId="0"/>
      <p:bldP spid="205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0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90" y="544830"/>
            <a:ext cx="4381500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image10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588" y="2291398"/>
            <a:ext cx="360362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397760" y="2043430"/>
            <a:ext cx="1203325" cy="1432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>
                <a:latin typeface="微软雅黑" panose="020B0503020204020204" pitchFamily="34" charset="-122"/>
                <a:ea typeface="华文行楷" panose="02010800040101010101" pitchFamily="2" charset="-122"/>
              </a:rPr>
              <a:t>预习</a:t>
            </a:r>
            <a:endParaRPr lang="zh-CN" altLang="en-US" sz="4400">
              <a:latin typeface="微软雅黑" panose="020B0503020204020204" pitchFamily="34" charset="-122"/>
              <a:ea typeface="华文行楷" panose="02010800040101010101" pitchFamily="2" charset="-122"/>
            </a:endParaRPr>
          </a:p>
        </p:txBody>
      </p:sp>
      <p:pic>
        <p:nvPicPr>
          <p:cNvPr id="4103" name="Picture 7" descr="image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730" y="2760345"/>
            <a:ext cx="3561715" cy="8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 descr="image10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588" y="1239203"/>
            <a:ext cx="360362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3" name="矩形 20"/>
          <p:cNvSpPr>
            <a:spLocks noChangeArrowheads="1"/>
          </p:cNvSpPr>
          <p:nvPr/>
        </p:nvSpPr>
        <p:spPr bwMode="auto">
          <a:xfrm>
            <a:off x="6662738" y="2120265"/>
            <a:ext cx="1556385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</a:rPr>
              <a:t>纠字音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084" name="矩形 21"/>
          <p:cNvSpPr>
            <a:spLocks noChangeArrowheads="1"/>
          </p:cNvSpPr>
          <p:nvPr/>
        </p:nvSpPr>
        <p:spPr bwMode="auto">
          <a:xfrm>
            <a:off x="8219123" y="2119948"/>
            <a:ext cx="1556385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</a:rPr>
              <a:t>划节奏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085" name="矩形 22"/>
          <p:cNvSpPr>
            <a:spLocks noChangeArrowheads="1"/>
          </p:cNvSpPr>
          <p:nvPr/>
        </p:nvSpPr>
        <p:spPr bwMode="auto">
          <a:xfrm>
            <a:off x="7051675" y="1239203"/>
            <a:ext cx="1556385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</a:rPr>
              <a:t>小故事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2" name="Picture 3" descr="image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730" y="1879600"/>
            <a:ext cx="3561715" cy="8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 descr="image10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588" y="3138488"/>
            <a:ext cx="360362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image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730" y="3568065"/>
            <a:ext cx="3561715" cy="8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6663055" y="3009900"/>
            <a:ext cx="20535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熟读成诵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7" name="Picture 11" descr="image10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588" y="4069398"/>
            <a:ext cx="360362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image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730" y="4412615"/>
            <a:ext cx="3561715" cy="8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6663055" y="3726180"/>
            <a:ext cx="36842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熟悉作者及字义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531 -0.320092 L -0.000781 0.015464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" y="16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437 -0.326666 L -0.004687 0.008890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" y="16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5" grpId="0"/>
      <p:bldP spid="3083" grpId="0"/>
      <p:bldP spid="3084" grpId="0"/>
      <p:bldP spid="6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Group 3"/>
          <p:cNvGrpSpPr>
            <a:grpSpLocks noChangeAspect="1"/>
          </p:cNvGrpSpPr>
          <p:nvPr/>
        </p:nvGrpSpPr>
        <p:grpSpPr bwMode="auto">
          <a:xfrm>
            <a:off x="2663190" y="960120"/>
            <a:ext cx="8709025" cy="65088"/>
            <a:chOff x="0" y="0"/>
            <a:chExt cx="13714" cy="104"/>
          </a:xfrm>
        </p:grpSpPr>
        <p:pic>
          <p:nvPicPr>
            <p:cNvPr id="8196" name="Picture 4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7" name="Picture 5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8" name="Picture 6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3937000" y="198120"/>
            <a:ext cx="58254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0">
                <a:latin typeface="华文新魏" panose="02010800040101010101" charset="-122"/>
                <a:ea typeface="华文新魏" panose="02010800040101010101" charset="-122"/>
              </a:rPr>
              <a:t>拓展想象</a:t>
            </a:r>
            <a:endParaRPr lang="zh-CN" altLang="en-US" sz="3600" b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1988" name="Text Box 4"/>
          <p:cNvSpPr txBox="1"/>
          <p:nvPr/>
        </p:nvSpPr>
        <p:spPr>
          <a:xfrm>
            <a:off x="718820" y="1888490"/>
            <a:ext cx="10769600" cy="2286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600" b="1" dirty="0">
                <a:latin typeface="华文楷体" panose="02010600040101010101" charset="-122"/>
                <a:ea typeface="华文楷体" panose="02010600040101010101" charset="-122"/>
              </a:rPr>
              <a:t>        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据说陈尧咨把卖油翁打发走之后，一个人在院子里踱来踱去，他在想些什么？他又会做些什么？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/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       要求同学们在把握住人物性格的基础上，展开合理想象，写一篇</a:t>
            </a:r>
            <a:r>
              <a:rPr lang="en-US" altLang="zh-CN" sz="3600" dirty="0">
                <a:latin typeface="华文楷体" panose="02010600040101010101" charset="-122"/>
                <a:ea typeface="华文楷体" panose="02010600040101010101" charset="-122"/>
              </a:rPr>
              <a:t>200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字左右的小短文。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ywzk.com/zip/45-28-01.g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40335" y="-78740"/>
            <a:ext cx="11824335" cy="666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4573270" y="2278380"/>
            <a:ext cx="3045460" cy="1432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800" b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谢谢</a:t>
            </a:r>
            <a:endParaRPr lang="zh-CN" altLang="en-US" sz="8800" b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9219" name="Picture 3" descr="00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975" y="2525713"/>
            <a:ext cx="9398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00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535" y="2525713"/>
            <a:ext cx="9398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WordArt 10"/>
          <p:cNvSpPr>
            <a:spLocks noChangeArrowheads="1" noChangeShapeType="1" noTextEdit="1"/>
          </p:cNvSpPr>
          <p:nvPr/>
        </p:nvSpPr>
        <p:spPr bwMode="auto">
          <a:xfrm>
            <a:off x="2198688" y="3101975"/>
            <a:ext cx="7850187" cy="504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zh-CN" altLang="en-US" sz="1600" i="1" kern="10">
              <a:solidFill>
                <a:srgbClr val="33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9218" grpId="0"/>
      <p:bldP spid="921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新模板\国粹\04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005" y="1123950"/>
            <a:ext cx="30734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image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43" y="1126490"/>
            <a:ext cx="360362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7" descr="image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20" y="1608455"/>
            <a:ext cx="2861945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Text Box 11"/>
          <p:cNvSpPr txBox="1">
            <a:spLocks noChangeArrowheads="1"/>
          </p:cNvSpPr>
          <p:nvPr/>
        </p:nvSpPr>
        <p:spPr bwMode="auto">
          <a:xfrm>
            <a:off x="756920" y="772795"/>
            <a:ext cx="2722245" cy="918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5400" b="0">
                <a:latin typeface="华文新魏" panose="02010800040101010101" charset="-122"/>
                <a:ea typeface="华文新魏" panose="02010800040101010101" charset="-122"/>
              </a:rPr>
              <a:t>纠</a:t>
            </a:r>
            <a:r>
              <a:rPr lang="zh-CN" altLang="en-US" sz="6000" b="0">
                <a:latin typeface="华文新魏" panose="02010800040101010101" charset="-122"/>
                <a:ea typeface="华文新魏" panose="02010800040101010101" charset="-122"/>
              </a:rPr>
              <a:t>字音</a:t>
            </a:r>
            <a:endParaRPr lang="zh-CN" altLang="en-US" sz="6000" b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0242" name="Text Box 2"/>
          <p:cNvSpPr txBox="1"/>
          <p:nvPr/>
        </p:nvSpPr>
        <p:spPr>
          <a:xfrm>
            <a:off x="4129088" y="1126173"/>
            <a:ext cx="5358130" cy="47853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4400" dirty="0">
                <a:latin typeface="华文楷体" panose="02010600040101010101" charset="-122"/>
                <a:ea typeface="华文楷体" panose="02010600040101010101" charset="-122"/>
              </a:rPr>
              <a:t>矜　　圃　　睨　　</a:t>
            </a:r>
            <a:endParaRPr lang="zh-CN" altLang="en-US" sz="44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algn="l" eaLnBrk="1" hangingPunct="1"/>
            <a:endParaRPr lang="zh-CN" altLang="en-US" sz="44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algn="l" eaLnBrk="1" hangingPunct="1"/>
            <a:r>
              <a:rPr lang="zh-CN" altLang="en-US" sz="4400" dirty="0">
                <a:latin typeface="华文楷体" panose="02010600040101010101" charset="-122"/>
                <a:ea typeface="华文楷体" panose="02010600040101010101" charset="-122"/>
              </a:rPr>
              <a:t>矢        颔        </a:t>
            </a:r>
            <a:r>
              <a:rPr lang="zh-CN" altLang="en-US" sz="4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覆</a:t>
            </a:r>
            <a:endParaRPr lang="zh-CN" altLang="en-US" sz="44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algn="l" eaLnBrk="1" hangingPunct="1"/>
            <a:endParaRPr lang="zh-CN" altLang="en-US" sz="44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algn="l" eaLnBrk="1" hangingPunct="1"/>
            <a:r>
              <a:rPr lang="zh-CN" altLang="en-US" sz="4400" dirty="0">
                <a:latin typeface="华文楷体" panose="02010600040101010101" charset="-122"/>
                <a:ea typeface="华文楷体" panose="02010600040101010101" charset="-122"/>
              </a:rPr>
              <a:t>忿　　酌　　 </a:t>
            </a:r>
            <a:r>
              <a:rPr lang="zh-CN" altLang="en-US" sz="4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沥</a:t>
            </a:r>
            <a:r>
              <a:rPr lang="zh-CN" altLang="en-US" sz="4400" dirty="0">
                <a:latin typeface="华文楷体" panose="02010600040101010101" charset="-122"/>
                <a:ea typeface="华文楷体" panose="02010600040101010101" charset="-122"/>
              </a:rPr>
              <a:t>　　</a:t>
            </a:r>
            <a:endParaRPr lang="zh-CN" altLang="en-US" sz="44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algn="l" eaLnBrk="1" hangingPunct="1"/>
            <a:endParaRPr lang="zh-CN" altLang="en-US" sz="44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algn="l" eaLnBrk="1" hangingPunct="1"/>
            <a:r>
              <a:rPr lang="zh-CN" altLang="en-US" sz="4400" dirty="0">
                <a:latin typeface="华文楷体" panose="02010600040101010101" charset="-122"/>
                <a:ea typeface="华文楷体" panose="02010600040101010101" charset="-122"/>
              </a:rPr>
              <a:t>遣        杓        </a:t>
            </a:r>
            <a:endParaRPr lang="zh-CN" altLang="en-US" sz="4400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grpSp>
        <p:nvGrpSpPr>
          <p:cNvPr id="6" name="Group 17"/>
          <p:cNvGrpSpPr/>
          <p:nvPr/>
        </p:nvGrpSpPr>
        <p:grpSpPr>
          <a:xfrm>
            <a:off x="4129829" y="572135"/>
            <a:ext cx="4757603" cy="4586751"/>
            <a:chOff x="1557" y="527"/>
            <a:chExt cx="3129" cy="2817"/>
          </a:xfrm>
        </p:grpSpPr>
        <p:sp>
          <p:nvSpPr>
            <p:cNvPr id="10247" name="Text Box 4"/>
            <p:cNvSpPr txBox="1"/>
            <p:nvPr/>
          </p:nvSpPr>
          <p:spPr>
            <a:xfrm>
              <a:off x="1580" y="531"/>
              <a:ext cx="484" cy="3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algn="ctr" eaLnBrk="1" hangingPunct="1"/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j</a:t>
              </a:r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ī</a:t>
              </a:r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endParaRPr lang="en-US" altLang="zh-CN" sz="3600" dirty="0">
                <a:solidFill>
                  <a:srgbClr val="00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248" name="Text Box 5"/>
            <p:cNvSpPr txBox="1"/>
            <p:nvPr/>
          </p:nvSpPr>
          <p:spPr>
            <a:xfrm>
              <a:off x="2657" y="531"/>
              <a:ext cx="541" cy="3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algn="ctr" eaLnBrk="1" hangingPunct="1"/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ŭ</a:t>
              </a:r>
              <a:endParaRPr lang="en-US" altLang="zh-CN" sz="3600" dirty="0">
                <a:solidFill>
                  <a:srgbClr val="00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249" name="Text Box 6"/>
            <p:cNvSpPr txBox="1"/>
            <p:nvPr/>
          </p:nvSpPr>
          <p:spPr>
            <a:xfrm>
              <a:off x="3742" y="527"/>
              <a:ext cx="454" cy="3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algn="ctr" eaLnBrk="1" hangingPunct="1"/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ì</a:t>
              </a:r>
              <a:endParaRPr lang="en-US" altLang="zh-CN" sz="3600" dirty="0">
                <a:solidFill>
                  <a:srgbClr val="00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250" name="Text Box 7"/>
            <p:cNvSpPr txBox="1"/>
            <p:nvPr/>
          </p:nvSpPr>
          <p:spPr>
            <a:xfrm>
              <a:off x="1580" y="1408"/>
              <a:ext cx="553" cy="3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algn="ctr" eaLnBrk="1" hangingPunct="1"/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sh</a:t>
              </a:r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ĭ</a:t>
              </a:r>
              <a:endParaRPr lang="en-US" altLang="zh-CN" sz="3600" dirty="0">
                <a:solidFill>
                  <a:srgbClr val="00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251" name="Text Box 8"/>
            <p:cNvSpPr txBox="1"/>
            <p:nvPr/>
          </p:nvSpPr>
          <p:spPr>
            <a:xfrm>
              <a:off x="2657" y="1426"/>
              <a:ext cx="660" cy="3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eaLnBrk="1" hangingPunct="1"/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à</a:t>
              </a:r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endParaRPr lang="en-US" altLang="zh-CN" sz="3600" dirty="0">
                <a:solidFill>
                  <a:srgbClr val="00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252" name="Text Box 9"/>
            <p:cNvSpPr txBox="1"/>
            <p:nvPr/>
          </p:nvSpPr>
          <p:spPr>
            <a:xfrm>
              <a:off x="1557" y="2140"/>
              <a:ext cx="690" cy="3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eaLnBrk="1" hangingPunct="1"/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è</a:t>
              </a:r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endParaRPr lang="en-US" altLang="zh-CN" sz="3600" dirty="0">
                <a:solidFill>
                  <a:srgbClr val="00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253" name="Text Box 10"/>
            <p:cNvSpPr txBox="1"/>
            <p:nvPr/>
          </p:nvSpPr>
          <p:spPr>
            <a:xfrm>
              <a:off x="2526" y="2140"/>
              <a:ext cx="803" cy="3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eaLnBrk="1" hangingPunct="1"/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zhuó</a:t>
              </a:r>
              <a:endParaRPr lang="en-US" altLang="zh-CN" sz="3600" dirty="0">
                <a:solidFill>
                  <a:srgbClr val="00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254" name="Text Box 11"/>
            <p:cNvSpPr txBox="1"/>
            <p:nvPr/>
          </p:nvSpPr>
          <p:spPr>
            <a:xfrm>
              <a:off x="3866" y="1426"/>
              <a:ext cx="500" cy="3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eaLnBrk="1" hangingPunct="1"/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ù</a:t>
              </a:r>
              <a:endParaRPr lang="en-US" altLang="zh-CN" sz="3600" dirty="0">
                <a:solidFill>
                  <a:srgbClr val="00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255" name="Text Box 12"/>
            <p:cNvSpPr txBox="1"/>
            <p:nvPr/>
          </p:nvSpPr>
          <p:spPr>
            <a:xfrm>
              <a:off x="2657" y="2951"/>
              <a:ext cx="752" cy="3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eaLnBrk="1" hangingPunct="1"/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sh</a:t>
              </a:r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á</a:t>
              </a:r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o</a:t>
              </a:r>
              <a:endParaRPr lang="en-US" altLang="zh-CN" sz="3600" dirty="0">
                <a:solidFill>
                  <a:srgbClr val="00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256" name="Text Box 13"/>
            <p:cNvSpPr txBox="1"/>
            <p:nvPr/>
          </p:nvSpPr>
          <p:spPr>
            <a:xfrm>
              <a:off x="3928" y="2140"/>
              <a:ext cx="758" cy="3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eaLnBrk="1" hangingPunct="1"/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sz="3600" dirty="0">
                  <a:solidFill>
                    <a:srgbClr val="00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ì</a:t>
              </a:r>
              <a:endParaRPr lang="en-US" altLang="zh-CN" sz="3600" dirty="0">
                <a:solidFill>
                  <a:srgbClr val="00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7" name="Text Box 9"/>
          <p:cNvSpPr txBox="1"/>
          <p:nvPr/>
        </p:nvSpPr>
        <p:spPr>
          <a:xfrm>
            <a:off x="3990340" y="4518660"/>
            <a:ext cx="132842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600" dirty="0">
                <a:solidFill>
                  <a:srgbClr val="00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qiǎn</a:t>
            </a:r>
            <a:endParaRPr lang="en-US" altLang="zh-CN" sz="3600" dirty="0">
              <a:solidFill>
                <a:srgbClr val="00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 noChangeAspect="1"/>
          </p:cNvGrpSpPr>
          <p:nvPr/>
        </p:nvGrpSpPr>
        <p:grpSpPr bwMode="auto">
          <a:xfrm>
            <a:off x="984250" y="838200"/>
            <a:ext cx="3521710" cy="76200"/>
            <a:chOff x="0" y="0"/>
            <a:chExt cx="13714" cy="104"/>
          </a:xfrm>
        </p:grpSpPr>
        <p:pic>
          <p:nvPicPr>
            <p:cNvPr id="6160" name="Picture 3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1" name="Picture 4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2" name="Picture 5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47" name="Picture 6" descr="image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45" y="289560"/>
            <a:ext cx="405765" cy="33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 Box 10"/>
          <p:cNvSpPr txBox="1">
            <a:spLocks noChangeArrowheads="1"/>
          </p:cNvSpPr>
          <p:nvPr/>
        </p:nvSpPr>
        <p:spPr bwMode="auto">
          <a:xfrm>
            <a:off x="3515995" y="1981200"/>
            <a:ext cx="512508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>
                <a:latin typeface="华文楷体" panose="02010600040101010101" charset="-122"/>
                <a:ea typeface="华文楷体" panose="02010600040101010101" charset="-122"/>
                <a:sym typeface="Arial" panose="020B0604020202020204" pitchFamily="34" charset="0"/>
              </a:rPr>
              <a:t>五分钟，读一读</a:t>
            </a:r>
            <a:endParaRPr lang="zh-CN" altLang="en-US" sz="5400">
              <a:latin typeface="华文楷体" panose="02010600040101010101" charset="-122"/>
              <a:ea typeface="华文楷体" panose="02010600040101010101" charset="-122"/>
              <a:sym typeface="Arial" panose="020B0604020202020204" pitchFamily="34" charset="0"/>
            </a:endParaRPr>
          </a:p>
        </p:txBody>
      </p:sp>
      <p:pic>
        <p:nvPicPr>
          <p:cNvPr id="6152" name="Picture 2" descr="F:\office\《水墨画鲤鱼》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4" t="55647" r="73386" b="37013"/>
          <a:stretch>
            <a:fillRect/>
          </a:stretch>
        </p:blipFill>
        <p:spPr bwMode="auto">
          <a:xfrm>
            <a:off x="1397000" y="1624013"/>
            <a:ext cx="28575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2" descr="F:\office\《水墨画鲤鱼》\0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4" t="55647" r="73386" b="37013"/>
          <a:stretch>
            <a:fillRect/>
          </a:stretch>
        </p:blipFill>
        <p:spPr bwMode="auto">
          <a:xfrm>
            <a:off x="1365250" y="3286125"/>
            <a:ext cx="2857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2" descr="F:\office\《水墨画鲤鱼》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4" t="55647" r="73386" b="37013"/>
          <a:stretch>
            <a:fillRect/>
          </a:stretch>
        </p:blipFill>
        <p:spPr bwMode="auto">
          <a:xfrm>
            <a:off x="1365250" y="4873625"/>
            <a:ext cx="28575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9" name="Text Box 18"/>
          <p:cNvSpPr txBox="1">
            <a:spLocks noChangeArrowheads="1"/>
          </p:cNvSpPr>
          <p:nvPr/>
        </p:nvSpPr>
        <p:spPr bwMode="auto">
          <a:xfrm>
            <a:off x="1127125" y="635"/>
            <a:ext cx="3737610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6600" b="0">
                <a:latin typeface="华文新魏" panose="02010800040101010101" charset="-122"/>
                <a:ea typeface="华文新魏" panose="02010800040101010101" charset="-122"/>
                <a:sym typeface="Arial" panose="020B0604020202020204" pitchFamily="34" charset="0"/>
              </a:rPr>
              <a:t>读读背背</a:t>
            </a:r>
            <a:endParaRPr lang="zh-CN" altLang="en-US" sz="6600" b="0">
              <a:latin typeface="华文新魏" panose="02010800040101010101" charset="-122"/>
              <a:ea typeface="华文新魏" panose="02010800040101010101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79875" y="3468370"/>
            <a:ext cx="305816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latin typeface="华文楷体" panose="02010600040101010101" charset="-122"/>
                <a:ea typeface="华文楷体" panose="02010600040101010101" charset="-122"/>
              </a:rPr>
              <a:t>竞赛背诵</a:t>
            </a:r>
            <a:endParaRPr lang="zh-CN" altLang="en-US" sz="5400">
              <a:latin typeface="华文楷体" panose="02010600040101010101" charset="-122"/>
              <a:ea typeface="华文楷体" panose="0201060004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331287" y="3200106"/>
            <a:ext cx="7944680" cy="108588"/>
            <a:chOff x="2710069" y="3274113"/>
            <a:chExt cx="13026889" cy="198294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等腰三角形 28"/>
            <p:cNvSpPr/>
            <p:nvPr/>
          </p:nvSpPr>
          <p:spPr>
            <a:xfrm rot="16200000" flipH="1">
              <a:off x="4975318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11488763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28729" y="1835502"/>
            <a:ext cx="1187616" cy="1205520"/>
            <a:chOff x="3398194" y="32102"/>
            <a:chExt cx="1187616" cy="1205520"/>
          </a:xfrm>
        </p:grpSpPr>
        <p:sp>
          <p:nvSpPr>
            <p:cNvPr id="4" name="文本框 3"/>
            <p:cNvSpPr txBox="1"/>
            <p:nvPr/>
          </p:nvSpPr>
          <p:spPr>
            <a:xfrm>
              <a:off x="3737155" y="311015"/>
              <a:ext cx="38090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 smtClean="0">
                  <a:latin typeface="+mj-ea"/>
                  <a:ea typeface="+mj-ea"/>
                </a:rPr>
                <a:t>1</a:t>
              </a:r>
              <a:endParaRPr lang="zh-CN" altLang="en-US" sz="4400" b="1" dirty="0">
                <a:latin typeface="+mj-ea"/>
                <a:ea typeface="+mj-ea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98" t="26078" r="26219" b="25723"/>
            <a:stretch>
              <a:fillRect/>
            </a:stretch>
          </p:blipFill>
          <p:spPr>
            <a:xfrm rot="704150">
              <a:off x="3398194" y="32102"/>
              <a:ext cx="1187616" cy="1205520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1328729" y="3161764"/>
            <a:ext cx="1187616" cy="1205520"/>
            <a:chOff x="3411446" y="1417508"/>
            <a:chExt cx="1187616" cy="1205520"/>
          </a:xfrm>
        </p:grpSpPr>
        <p:sp>
          <p:nvSpPr>
            <p:cNvPr id="15" name="文本框 14"/>
            <p:cNvSpPr txBox="1"/>
            <p:nvPr/>
          </p:nvSpPr>
          <p:spPr>
            <a:xfrm>
              <a:off x="3737155" y="1670384"/>
              <a:ext cx="5121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 smtClean="0">
                  <a:latin typeface="+mj-ea"/>
                  <a:ea typeface="+mj-ea"/>
                </a:rPr>
                <a:t>2</a:t>
              </a:r>
              <a:endParaRPr lang="zh-CN" altLang="en-US" sz="4400" b="1" dirty="0">
                <a:latin typeface="+mj-ea"/>
                <a:ea typeface="+mj-ea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98" t="26078" r="26219" b="25723"/>
            <a:stretch>
              <a:fillRect/>
            </a:stretch>
          </p:blipFill>
          <p:spPr>
            <a:xfrm rot="704150">
              <a:off x="3411446" y="1417508"/>
              <a:ext cx="1187616" cy="1205520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1968702" y="4258413"/>
            <a:ext cx="7944680" cy="108588"/>
            <a:chOff x="2710069" y="3274113"/>
            <a:chExt cx="13026889" cy="198294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2" name="等腰三角形 21"/>
            <p:cNvSpPr/>
            <p:nvPr/>
          </p:nvSpPr>
          <p:spPr>
            <a:xfrm rot="16200000" flipH="1">
              <a:off x="4975318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11488763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 noChangeAspect="1"/>
          </p:cNvGrpSpPr>
          <p:nvPr/>
        </p:nvGrpSpPr>
        <p:grpSpPr bwMode="auto">
          <a:xfrm>
            <a:off x="984250" y="838200"/>
            <a:ext cx="7661275" cy="76200"/>
            <a:chOff x="0" y="0"/>
            <a:chExt cx="13714" cy="104"/>
          </a:xfrm>
        </p:grpSpPr>
        <p:pic>
          <p:nvPicPr>
            <p:cNvPr id="7187" name="Picture 3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8" name="Picture 4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9" name="Picture 5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1717675" y="97155"/>
            <a:ext cx="677037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5400" b="0">
                <a:latin typeface="华文新魏" panose="02010800040101010101" charset="-122"/>
                <a:ea typeface="华文新魏" panose="02010800040101010101" charset="-122"/>
                <a:sym typeface="Arial" panose="020B0604020202020204" pitchFamily="34" charset="0"/>
              </a:rPr>
              <a:t>熟悉作者，预习课文</a:t>
            </a:r>
            <a:endParaRPr lang="zh-CN" altLang="en-US" sz="5400" b="0">
              <a:latin typeface="华文新魏" panose="02010800040101010101" charset="-122"/>
              <a:ea typeface="华文新魏" panose="02010800040101010101" charset="-122"/>
              <a:sym typeface="Arial" panose="020B0604020202020204" pitchFamily="34" charset="0"/>
            </a:endParaRPr>
          </a:p>
        </p:txBody>
      </p:sp>
      <p:pic>
        <p:nvPicPr>
          <p:cNvPr id="7172" name="Picture 7" descr="image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404813"/>
            <a:ext cx="360363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8" descr="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963" y="2153920"/>
            <a:ext cx="5857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8" descr="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963" y="3249295"/>
            <a:ext cx="5857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955165" y="1779905"/>
            <a:ext cx="838898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latin typeface="华文楷体" panose="02010600040101010101" charset="-122"/>
                <a:ea typeface="华文楷体" panose="02010600040101010101" charset="-122"/>
              </a:rPr>
              <a:t>根据工具书查找资料</a:t>
            </a:r>
            <a:endParaRPr lang="zh-CN" altLang="en-US" sz="54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35480" y="2939415"/>
            <a:ext cx="840867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latin typeface="华文楷体" panose="02010600040101010101" charset="-122"/>
                <a:ea typeface="华文楷体" panose="02010600040101010101" charset="-122"/>
              </a:rPr>
              <a:t>作者信息，重要字义  </a:t>
            </a:r>
            <a:endParaRPr lang="zh-CN" altLang="en-US" sz="5400">
              <a:latin typeface="华文楷体" panose="02010600040101010101" charset="-122"/>
              <a:ea typeface="华文楷体" panose="0201060004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523567" y="2694011"/>
            <a:ext cx="7944680" cy="108588"/>
            <a:chOff x="2710069" y="3274113"/>
            <a:chExt cx="13026889" cy="198294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等腰三角形 28"/>
            <p:cNvSpPr/>
            <p:nvPr/>
          </p:nvSpPr>
          <p:spPr>
            <a:xfrm rot="16200000" flipH="1">
              <a:off x="4975318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11488763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523567" y="3763986"/>
            <a:ext cx="7944680" cy="108588"/>
            <a:chOff x="2710069" y="3274113"/>
            <a:chExt cx="13026889" cy="198294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等腰三角形 7"/>
            <p:cNvSpPr/>
            <p:nvPr/>
          </p:nvSpPr>
          <p:spPr>
            <a:xfrm rot="16200000" flipH="1">
              <a:off x="4975318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1488763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 noChangeAspect="1"/>
          </p:cNvGrpSpPr>
          <p:nvPr/>
        </p:nvGrpSpPr>
        <p:grpSpPr bwMode="auto">
          <a:xfrm>
            <a:off x="984250" y="838200"/>
            <a:ext cx="6376035" cy="76200"/>
            <a:chOff x="0" y="0"/>
            <a:chExt cx="13714" cy="104"/>
          </a:xfrm>
        </p:grpSpPr>
        <p:pic>
          <p:nvPicPr>
            <p:cNvPr id="7187" name="Picture 3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8" name="Picture 4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9" name="Picture 5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1717675" y="97155"/>
            <a:ext cx="299910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5400" b="0">
                <a:latin typeface="华文新魏" panose="02010800040101010101" charset="-122"/>
                <a:ea typeface="华文新魏" panose="02010800040101010101" charset="-122"/>
                <a:sym typeface="Arial" panose="020B0604020202020204" pitchFamily="34" charset="0"/>
              </a:rPr>
              <a:t>预习检查</a:t>
            </a:r>
            <a:endParaRPr lang="zh-CN" altLang="en-US" sz="5400" b="0">
              <a:latin typeface="华文新魏" panose="02010800040101010101" charset="-122"/>
              <a:ea typeface="华文新魏" panose="02010800040101010101" charset="-122"/>
              <a:sym typeface="Arial" panose="020B0604020202020204" pitchFamily="34" charset="0"/>
            </a:endParaRPr>
          </a:p>
        </p:txBody>
      </p:sp>
      <p:pic>
        <p:nvPicPr>
          <p:cNvPr id="7172" name="Picture 7" descr="image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404813"/>
            <a:ext cx="360363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右弧形箭头 4">
            <a:hlinkClick r:id="rId3" action="ppaction://hlinksldjump"/>
          </p:cNvPr>
          <p:cNvSpPr/>
          <p:nvPr/>
        </p:nvSpPr>
        <p:spPr>
          <a:xfrm>
            <a:off x="11561445" y="5711190"/>
            <a:ext cx="432435" cy="613410"/>
          </a:xfrm>
          <a:prstGeom prst="curvedLef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2" name="Rectangle 2"/>
          <p:cNvSpPr>
            <a:spLocks noGrp="1"/>
          </p:cNvSpPr>
          <p:nvPr>
            <p:ph idx="1"/>
          </p:nvPr>
        </p:nvSpPr>
        <p:spPr>
          <a:xfrm>
            <a:off x="-198120" y="1028700"/>
            <a:ext cx="12320270" cy="542417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sz="3600" b="1" dirty="0">
                <a:latin typeface="华文楷体" panose="02010600040101010101" charset="-122"/>
                <a:ea typeface="华文楷体" panose="02010600040101010101" charset="-122"/>
              </a:rPr>
              <a:t>   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欧阳修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          字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永叔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，号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醉翁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，晚年又号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六一居士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（意即藏书一万卷，金石拓片一千件，琴一张，棋一局，酒一壶，醉翁一人），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谥号文忠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，唐宋八大家之一。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　　　他是北宋文学革新运动的领导人物，为文以韩愈为宗，倡导写平实朴素的古文，创立了平易流畅、委曲婉转的文章风格，为北宋文学的发展作出了卓越贡献。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　　　他是一位有着多方面文学才能的作家，在散文、诗、词、史传方面自成一家，留传后世的有</a:t>
            </a:r>
            <a:r>
              <a:rPr lang="en-US" altLang="zh-CN" sz="3600" b="1" dirty="0">
                <a:latin typeface="华文楷体" panose="02010600040101010101" charset="-122"/>
                <a:ea typeface="华文楷体" panose="02010600040101010101" charset="-122"/>
              </a:rPr>
              <a:t>《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六一诗话</a:t>
            </a:r>
            <a:r>
              <a:rPr lang="en-US" altLang="zh-CN" sz="3600" b="1" dirty="0">
                <a:latin typeface="华文楷体" panose="02010600040101010101" charset="-122"/>
                <a:ea typeface="华文楷体" panose="02010600040101010101" charset="-122"/>
              </a:rPr>
              <a:t>》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、</a:t>
            </a:r>
            <a:r>
              <a:rPr lang="en-US" altLang="zh-CN" sz="3600" b="1" dirty="0">
                <a:latin typeface="华文楷体" panose="02010600040101010101" charset="-122"/>
                <a:ea typeface="华文楷体" panose="02010600040101010101" charset="-122"/>
              </a:rPr>
              <a:t>《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欧阳文忠公全集</a:t>
            </a:r>
            <a:r>
              <a:rPr lang="en-US" altLang="zh-CN" sz="3600" b="1" dirty="0">
                <a:latin typeface="华文楷体" panose="02010600040101010101" charset="-122"/>
                <a:ea typeface="华文楷体" panose="02010600040101010101" charset="-122"/>
              </a:rPr>
              <a:t>》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</a:rPr>
              <a:t>。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46082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charRg st="68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46082">
                                            <p:txEl>
                                              <p:charRg st="68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charRg st="141" end="2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46082">
                                            <p:txEl>
                                              <p:charRg st="141" end="2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 noChangeAspect="1"/>
          </p:cNvGrpSpPr>
          <p:nvPr/>
        </p:nvGrpSpPr>
        <p:grpSpPr bwMode="auto">
          <a:xfrm>
            <a:off x="984250" y="838200"/>
            <a:ext cx="6376035" cy="76200"/>
            <a:chOff x="0" y="0"/>
            <a:chExt cx="13714" cy="104"/>
          </a:xfrm>
        </p:grpSpPr>
        <p:pic>
          <p:nvPicPr>
            <p:cNvPr id="7187" name="Picture 3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8" name="Picture 4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9" name="Picture 5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1717675" y="97155"/>
            <a:ext cx="299910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5400" b="0">
                <a:latin typeface="华文新魏" panose="02010800040101010101" charset="-122"/>
                <a:ea typeface="华文新魏" panose="02010800040101010101" charset="-122"/>
                <a:sym typeface="Arial" panose="020B0604020202020204" pitchFamily="34" charset="0"/>
              </a:rPr>
              <a:t>预习检查</a:t>
            </a:r>
            <a:endParaRPr lang="zh-CN" altLang="en-US" sz="5400" b="0">
              <a:latin typeface="华文新魏" panose="02010800040101010101" charset="-122"/>
              <a:ea typeface="华文新魏" panose="02010800040101010101" charset="-122"/>
              <a:sym typeface="Arial" panose="020B0604020202020204" pitchFamily="34" charset="0"/>
            </a:endParaRPr>
          </a:p>
        </p:txBody>
      </p:sp>
      <p:pic>
        <p:nvPicPr>
          <p:cNvPr id="7172" name="Picture 7" descr="image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404813"/>
            <a:ext cx="360363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右弧形箭头 4">
            <a:hlinkClick r:id="rId3" action="ppaction://hlinksldjump"/>
          </p:cNvPr>
          <p:cNvSpPr/>
          <p:nvPr/>
        </p:nvSpPr>
        <p:spPr>
          <a:xfrm>
            <a:off x="11561445" y="5711190"/>
            <a:ext cx="432435" cy="613410"/>
          </a:xfrm>
          <a:prstGeom prst="curvedLef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Text Box 2"/>
          <p:cNvSpPr txBox="1"/>
          <p:nvPr/>
        </p:nvSpPr>
        <p:spPr>
          <a:xfrm>
            <a:off x="755650" y="1557655"/>
            <a:ext cx="1046099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150000"/>
              </a:spcBef>
            </a:pPr>
            <a:r>
              <a:rPr lang="en-US" altLang="zh-CN" sz="3200" b="1" dirty="0">
                <a:latin typeface="华文楷体" panose="02010600040101010101" charset="-122"/>
                <a:ea typeface="华文楷体" panose="02010600040101010101" charset="-122"/>
              </a:rPr>
              <a:t>    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陈康肃公</a:t>
            </a: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善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射，当世无双，公亦</a:t>
            </a: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以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此自</a:t>
            </a: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矜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。</a:t>
            </a: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尝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射于家圃，有卖油翁</a:t>
            </a: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释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担而立，</a:t>
            </a:r>
            <a:r>
              <a:rPr lang="zh-CN" altLang="en-US" sz="3200" b="1" dirty="0">
                <a:solidFill>
                  <a:srgbClr val="FF3399"/>
                </a:solidFill>
                <a:latin typeface="华文楷体" panose="02010600040101010101" charset="-122"/>
                <a:ea typeface="华文楷体" panose="02010600040101010101" charset="-122"/>
              </a:rPr>
              <a:t>睨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之，久而不去。见其发</a:t>
            </a:r>
            <a:r>
              <a:rPr lang="zh-CN" altLang="en-US" sz="3200" b="1" dirty="0">
                <a:solidFill>
                  <a:srgbClr val="FF3399"/>
                </a:solidFill>
                <a:latin typeface="华文楷体" panose="02010600040101010101" charset="-122"/>
                <a:ea typeface="华文楷体" panose="02010600040101010101" charset="-122"/>
              </a:rPr>
              <a:t>矢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十中八九，</a:t>
            </a:r>
            <a:r>
              <a:rPr lang="zh-CN" altLang="en-US" sz="3200" b="1" dirty="0">
                <a:solidFill>
                  <a:srgbClr val="FF3399"/>
                </a:solidFill>
                <a:latin typeface="华文楷体" panose="02010600040101010101" charset="-122"/>
                <a:ea typeface="华文楷体" panose="02010600040101010101" charset="-122"/>
              </a:rPr>
              <a:t>但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微</a:t>
            </a:r>
            <a:r>
              <a:rPr lang="zh-CN" altLang="en-US" sz="3200" b="1" dirty="0">
                <a:solidFill>
                  <a:srgbClr val="FF3399"/>
                </a:solidFill>
                <a:latin typeface="华文楷体" panose="02010600040101010101" charset="-122"/>
                <a:ea typeface="华文楷体" panose="02010600040101010101" charset="-122"/>
              </a:rPr>
              <a:t>颔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之。</a:t>
            </a:r>
            <a:endParaRPr lang="zh-CN" altLang="en-US" sz="32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1268" name="Text Box 3"/>
          <p:cNvSpPr txBox="1"/>
          <p:nvPr/>
        </p:nvSpPr>
        <p:spPr>
          <a:xfrm>
            <a:off x="539750" y="3068955"/>
            <a:ext cx="11021060" cy="2529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100000"/>
              </a:spcBef>
            </a:pPr>
            <a:r>
              <a:rPr lang="en-US" altLang="zh-CN" sz="3200" b="1" dirty="0">
                <a:latin typeface="华文楷体" panose="02010600040101010101" charset="-122"/>
                <a:ea typeface="华文楷体" panose="02010600040101010101" charset="-122"/>
              </a:rPr>
              <a:t>        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康肃问曰：“</a:t>
            </a: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汝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亦知射乎？吾射不亦精乎？”翁曰：“无他，但手熟</a:t>
            </a: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尔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。”康肃</a:t>
            </a: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忿然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曰：“</a:t>
            </a: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尔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安敢轻吾射！”翁曰：“</a:t>
            </a: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以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我</a:t>
            </a: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酌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油知之。”乃取一葫芦</a:t>
            </a: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置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于地，</a:t>
            </a: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以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钱覆其口，徐以</a:t>
            </a: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杓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酌油</a:t>
            </a: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沥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之，自钱孔入，而钱不湿。因曰：“我亦无他，</a:t>
            </a: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惟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手熟尔。”康肃笑而</a:t>
            </a: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遣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之。</a:t>
            </a:r>
            <a:endParaRPr lang="zh-CN" altLang="en-US" sz="32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6390" y="915035"/>
            <a:ext cx="219392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读课文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Group 3"/>
          <p:cNvGrpSpPr>
            <a:grpSpLocks noChangeAspect="1"/>
          </p:cNvGrpSpPr>
          <p:nvPr/>
        </p:nvGrpSpPr>
        <p:grpSpPr bwMode="auto">
          <a:xfrm>
            <a:off x="2495550" y="838200"/>
            <a:ext cx="8709025" cy="65088"/>
            <a:chOff x="0" y="0"/>
            <a:chExt cx="13714" cy="104"/>
          </a:xfrm>
        </p:grpSpPr>
        <p:pic>
          <p:nvPicPr>
            <p:cNvPr id="8196" name="Picture 4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7" name="Picture 5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8" name="Picture 6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3937000" y="198120"/>
            <a:ext cx="58254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0">
                <a:latin typeface="华文新魏" panose="02010800040101010101" charset="-122"/>
                <a:ea typeface="华文新魏" panose="02010800040101010101" charset="-122"/>
              </a:rPr>
              <a:t>思考探究，课文精讲</a:t>
            </a:r>
            <a:endParaRPr lang="zh-CN" altLang="en-US" sz="3600" b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8" name="右弧形箭头 7">
            <a:hlinkClick r:id="rId2" action="ppaction://hlinksldjump"/>
          </p:cNvPr>
          <p:cNvSpPr/>
          <p:nvPr/>
        </p:nvSpPr>
        <p:spPr>
          <a:xfrm>
            <a:off x="11561445" y="5711190"/>
            <a:ext cx="432435" cy="613410"/>
          </a:xfrm>
          <a:prstGeom prst="curvedLef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4" name="Text Box 8"/>
          <p:cNvSpPr txBox="1"/>
          <p:nvPr/>
        </p:nvSpPr>
        <p:spPr>
          <a:xfrm>
            <a:off x="8041640" y="1509078"/>
            <a:ext cx="1223963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擅长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585" name="Text Box 9"/>
          <p:cNvSpPr txBox="1"/>
          <p:nvPr/>
        </p:nvSpPr>
        <p:spPr>
          <a:xfrm>
            <a:off x="7680643" y="2453640"/>
            <a:ext cx="6477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凭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586" name="Text Box 10"/>
          <p:cNvSpPr txBox="1"/>
          <p:nvPr/>
        </p:nvSpPr>
        <p:spPr>
          <a:xfrm>
            <a:off x="9113838" y="2453640"/>
            <a:ext cx="1223962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夸耀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587" name="Text Box 11"/>
          <p:cNvSpPr txBox="1"/>
          <p:nvPr/>
        </p:nvSpPr>
        <p:spPr>
          <a:xfrm>
            <a:off x="7524115" y="3538220"/>
            <a:ext cx="96202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曾经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589" name="Text Box 13"/>
          <p:cNvSpPr txBox="1"/>
          <p:nvPr/>
        </p:nvSpPr>
        <p:spPr>
          <a:xfrm>
            <a:off x="9034145" y="3538220"/>
            <a:ext cx="138366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  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放下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590" name="Text Box 14"/>
          <p:cNvSpPr txBox="1"/>
          <p:nvPr/>
        </p:nvSpPr>
        <p:spPr>
          <a:xfrm>
            <a:off x="8041323" y="4615180"/>
            <a:ext cx="1296987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斜眼看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591" name="Text Box 15"/>
          <p:cNvSpPr txBox="1"/>
          <p:nvPr/>
        </p:nvSpPr>
        <p:spPr>
          <a:xfrm>
            <a:off x="9135110" y="5409565"/>
            <a:ext cx="102108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只是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594" name="Text Box 18"/>
          <p:cNvSpPr txBox="1"/>
          <p:nvPr/>
        </p:nvSpPr>
        <p:spPr>
          <a:xfrm>
            <a:off x="7762875" y="5409565"/>
            <a:ext cx="56578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箭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031" name="Text Box 7"/>
          <p:cNvSpPr txBox="1"/>
          <p:nvPr/>
        </p:nvSpPr>
        <p:spPr>
          <a:xfrm>
            <a:off x="567690" y="1404620"/>
            <a:ext cx="5655945" cy="478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150000"/>
              </a:spcBef>
            </a:pP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陈康肃公</a:t>
            </a: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善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射，当世无双，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150000"/>
              </a:spcBef>
            </a:pP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公亦</a:t>
            </a: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以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此自</a:t>
            </a: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矜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。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1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尝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射于家圃，有卖油翁</a:t>
            </a: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释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担而立，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150000"/>
              </a:spcBef>
            </a:pPr>
            <a:r>
              <a:rPr lang="zh-CN" altLang="en-US" sz="2800" b="1" dirty="0">
                <a:solidFill>
                  <a:srgbClr val="FF3399"/>
                </a:solidFill>
                <a:latin typeface="华文楷体" panose="02010600040101010101" charset="-122"/>
                <a:ea typeface="华文楷体" panose="02010600040101010101" charset="-122"/>
              </a:rPr>
              <a:t>睨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之，久而不去。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150000"/>
              </a:spcBef>
            </a:pP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见其发</a:t>
            </a:r>
            <a:r>
              <a:rPr lang="zh-CN" altLang="en-US" sz="2800" b="1" dirty="0">
                <a:solidFill>
                  <a:srgbClr val="FF3399"/>
                </a:solidFill>
                <a:latin typeface="华文楷体" panose="02010600040101010101" charset="-122"/>
                <a:ea typeface="华文楷体" panose="02010600040101010101" charset="-122"/>
              </a:rPr>
              <a:t>矢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十中八九，</a:t>
            </a:r>
            <a:r>
              <a:rPr lang="zh-CN" altLang="en-US" sz="2800" b="1" dirty="0">
                <a:solidFill>
                  <a:srgbClr val="FF3399"/>
                </a:solidFill>
                <a:latin typeface="华文楷体" panose="02010600040101010101" charset="-122"/>
                <a:ea typeface="华文楷体" panose="02010600040101010101" charset="-122"/>
              </a:rPr>
              <a:t>但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微</a:t>
            </a:r>
            <a:r>
              <a:rPr lang="zh-CN" altLang="en-US" sz="2800" b="1" dirty="0">
                <a:solidFill>
                  <a:srgbClr val="FF3399"/>
                </a:solidFill>
                <a:latin typeface="华文楷体" panose="02010600040101010101" charset="-122"/>
                <a:ea typeface="华文楷体" panose="02010600040101010101" charset="-122"/>
              </a:rPr>
              <a:t>颔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之。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593" name="Text Box 17"/>
          <p:cNvSpPr txBox="1"/>
          <p:nvPr/>
        </p:nvSpPr>
        <p:spPr>
          <a:xfrm>
            <a:off x="5972810" y="5927725"/>
            <a:ext cx="536194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下巴颏，这里是“点头”的意思。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/>
      <p:bldP spid="24585" grpId="0"/>
      <p:bldP spid="24586" grpId="0"/>
      <p:bldP spid="24587" grpId="0"/>
      <p:bldP spid="24589" grpId="0"/>
      <p:bldP spid="24590" grpId="0"/>
      <p:bldP spid="24591" grpId="0"/>
      <p:bldP spid="24594" grpId="0"/>
      <p:bldP spid="2459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Group 3"/>
          <p:cNvGrpSpPr>
            <a:grpSpLocks noChangeAspect="1"/>
          </p:cNvGrpSpPr>
          <p:nvPr/>
        </p:nvGrpSpPr>
        <p:grpSpPr bwMode="auto">
          <a:xfrm>
            <a:off x="2495550" y="838200"/>
            <a:ext cx="8709025" cy="65088"/>
            <a:chOff x="0" y="0"/>
            <a:chExt cx="13714" cy="104"/>
          </a:xfrm>
        </p:grpSpPr>
        <p:pic>
          <p:nvPicPr>
            <p:cNvPr id="8196" name="Picture 4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7" name="Picture 5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8" name="Picture 6" descr="image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3937000" y="198120"/>
            <a:ext cx="58254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0">
                <a:latin typeface="华文新魏" panose="02010800040101010101" charset="-122"/>
                <a:ea typeface="华文新魏" panose="02010800040101010101" charset="-122"/>
              </a:rPr>
              <a:t>思考探究，课文精讲</a:t>
            </a:r>
            <a:endParaRPr lang="zh-CN" altLang="en-US" sz="3600" b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8" name="右弧形箭头 7">
            <a:hlinkClick r:id="rId2" action="ppaction://hlinksldjump"/>
          </p:cNvPr>
          <p:cNvSpPr/>
          <p:nvPr/>
        </p:nvSpPr>
        <p:spPr>
          <a:xfrm>
            <a:off x="11561445" y="5711190"/>
            <a:ext cx="432435" cy="613410"/>
          </a:xfrm>
          <a:prstGeom prst="curvedLef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9235123" y="1230313"/>
            <a:ext cx="719137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你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485" name="Text Box 5"/>
          <p:cNvSpPr txBox="1"/>
          <p:nvPr/>
        </p:nvSpPr>
        <p:spPr>
          <a:xfrm>
            <a:off x="7579360" y="2339658"/>
            <a:ext cx="1008063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罢了    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486" name="Text Box 6"/>
          <p:cNvSpPr txBox="1"/>
          <p:nvPr/>
        </p:nvSpPr>
        <p:spPr>
          <a:xfrm>
            <a:off x="8825865" y="2339975"/>
            <a:ext cx="224663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恼怒的样子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487" name="Text Box 7"/>
          <p:cNvSpPr txBox="1"/>
          <p:nvPr/>
        </p:nvSpPr>
        <p:spPr>
          <a:xfrm>
            <a:off x="11204258" y="2339658"/>
            <a:ext cx="7191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8" name="Text Box 8"/>
          <p:cNvSpPr txBox="1"/>
          <p:nvPr/>
        </p:nvSpPr>
        <p:spPr>
          <a:xfrm>
            <a:off x="8515985" y="3610928"/>
            <a:ext cx="71913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凭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489" name="Text Box 9"/>
          <p:cNvSpPr txBox="1"/>
          <p:nvPr/>
        </p:nvSpPr>
        <p:spPr>
          <a:xfrm>
            <a:off x="10100310" y="3610928"/>
            <a:ext cx="71913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倒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490" name="Text Box 10"/>
          <p:cNvSpPr txBox="1"/>
          <p:nvPr/>
        </p:nvSpPr>
        <p:spPr>
          <a:xfrm>
            <a:off x="7205345" y="4772660"/>
            <a:ext cx="71913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放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491" name="Text Box 11"/>
          <p:cNvSpPr txBox="1"/>
          <p:nvPr/>
        </p:nvSpPr>
        <p:spPr>
          <a:xfrm>
            <a:off x="8246428" y="4772660"/>
            <a:ext cx="719137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用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492" name="Text Box 12"/>
          <p:cNvSpPr txBox="1"/>
          <p:nvPr/>
        </p:nvSpPr>
        <p:spPr>
          <a:xfrm>
            <a:off x="9443403" y="4772660"/>
            <a:ext cx="1008062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勺子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493" name="Text Box 13"/>
          <p:cNvSpPr txBox="1"/>
          <p:nvPr/>
        </p:nvSpPr>
        <p:spPr>
          <a:xfrm>
            <a:off x="10819765" y="4772660"/>
            <a:ext cx="13684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注入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4" name="Text Box 14"/>
          <p:cNvSpPr txBox="1"/>
          <p:nvPr/>
        </p:nvSpPr>
        <p:spPr>
          <a:xfrm>
            <a:off x="8515668" y="5711190"/>
            <a:ext cx="719137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只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495" name="Text Box 15"/>
          <p:cNvSpPr txBox="1"/>
          <p:nvPr/>
        </p:nvSpPr>
        <p:spPr>
          <a:xfrm>
            <a:off x="9848215" y="5710873"/>
            <a:ext cx="1223963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打发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2291" name="Text Box 2"/>
          <p:cNvSpPr txBox="1"/>
          <p:nvPr/>
        </p:nvSpPr>
        <p:spPr>
          <a:xfrm>
            <a:off x="366395" y="1070610"/>
            <a:ext cx="6657340" cy="5212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100000"/>
              </a:spcBef>
            </a:pPr>
            <a:r>
              <a:rPr lang="en-US" altLang="zh-CN" sz="2800" b="1" dirty="0">
                <a:latin typeface="华文楷体" panose="02010600040101010101" charset="-122"/>
                <a:ea typeface="华文楷体" panose="02010600040101010101" charset="-122"/>
              </a:rPr>
              <a:t>        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康肃问曰：“</a:t>
            </a: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汝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亦知射乎？吾射不亦精乎？”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100000"/>
              </a:spcBef>
            </a:pP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翁曰：“无他，但手熟</a:t>
            </a: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尔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。”康肃</a:t>
            </a: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忿然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曰：“</a:t>
            </a: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尔</a:t>
            </a:r>
            <a:endParaRPr lang="zh-CN" altLang="en-US" sz="2800" b="1" dirty="0">
              <a:solidFill>
                <a:srgbClr val="FF0066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100000"/>
              </a:spcBef>
            </a:pP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安敢轻吾射！”翁曰：“</a:t>
            </a: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以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我</a:t>
            </a: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酌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油知之。”乃取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spcBef>
                <a:spcPct val="100000"/>
              </a:spcBef>
            </a:pP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一葫芦</a:t>
            </a: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置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于地，</a:t>
            </a: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以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钱覆其口，徐以</a:t>
            </a: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杓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酌油</a:t>
            </a: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沥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之，自钱孔入，而钱不湿。因曰：“我亦无他，</a:t>
            </a: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惟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手熟尔。”康肃笑而</a:t>
            </a: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遣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之。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  <p:bldP spid="20486" grpId="0"/>
      <p:bldP spid="20487" grpId="0"/>
      <p:bldP spid="20488" grpId="0"/>
      <p:bldP spid="20489" grpId="0"/>
      <p:bldP spid="20490" grpId="0"/>
      <p:bldP spid="20491" grpId="0"/>
      <p:bldP spid="20492" grpId="0"/>
      <p:bldP spid="20493" grpId="0"/>
      <p:bldP spid="20494" grpId="0"/>
      <p:bldP spid="20495" grpId="0"/>
    </p:bld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2416</Words>
  <Application>WPS 演示</Application>
  <PresentationFormat>自定义</PresentationFormat>
  <Paragraphs>316</Paragraphs>
  <Slides>22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华文楷体</vt:lpstr>
      <vt:lpstr>微软雅黑</vt:lpstr>
      <vt:lpstr>华文行楷</vt:lpstr>
      <vt:lpstr>华文新魏</vt:lpstr>
      <vt:lpstr>Times New Roman</vt:lpstr>
      <vt:lpstr>华文隶书</vt:lpstr>
      <vt:lpstr>自定义设计方案</vt:lpstr>
      <vt:lpstr>自定义设计方案_3</vt:lpstr>
      <vt:lpstr>Photoshop.Image.7</vt:lpstr>
      <vt:lpstr>Photoshop.Image.7</vt:lpstr>
      <vt:lpstr>Photoshop.Image.7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creator>丫丫精饰</dc:creator>
  <cp:keywords>https://cyppt.taobao.com/</cp:keywords>
  <dc:description>https://cyppt.taobao.com/</dc:description>
  <dc:subject>丫丫精饰</dc:subject>
  <cp:category>https://cyppt.taobao.com/</cp:category>
  <cp:lastModifiedBy>Administrator</cp:lastModifiedBy>
  <cp:revision>28</cp:revision>
  <dcterms:created xsi:type="dcterms:W3CDTF">2007-07-30T05:27:00Z</dcterms:created>
  <dcterms:modified xsi:type="dcterms:W3CDTF">2017-03-08T02:17:15Z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