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580" r:id="rId4"/>
    <p:sldId id="581" r:id="rId5"/>
    <p:sldId id="582" r:id="rId6"/>
    <p:sldId id="583" r:id="rId7"/>
    <p:sldId id="585" r:id="rId8"/>
    <p:sldId id="418" r:id="rId9"/>
    <p:sldId id="399" r:id="rId10"/>
    <p:sldId id="379" r:id="rId11"/>
    <p:sldId id="594" r:id="rId12"/>
    <p:sldId id="423" r:id="rId13"/>
    <p:sldId id="532" r:id="rId14"/>
    <p:sldId id="438" r:id="rId15"/>
    <p:sldId id="436" r:id="rId16"/>
    <p:sldId id="579" r:id="rId17"/>
    <p:sldId id="439" r:id="rId18"/>
    <p:sldId id="465" r:id="rId19"/>
    <p:sldId id="354" r:id="rId20"/>
    <p:sldId id="462" r:id="rId21"/>
    <p:sldId id="539" r:id="rId22"/>
    <p:sldId id="440" r:id="rId23"/>
    <p:sldId id="458" r:id="rId24"/>
    <p:sldId id="466" r:id="rId25"/>
    <p:sldId id="542" r:id="rId26"/>
    <p:sldId id="540" r:id="rId27"/>
    <p:sldId id="441" r:id="rId28"/>
    <p:sldId id="356" r:id="rId29"/>
    <p:sldId id="467" r:id="rId30"/>
    <p:sldId id="541" r:id="rId31"/>
    <p:sldId id="463" r:id="rId32"/>
    <p:sldId id="543" r:id="rId33"/>
    <p:sldId id="460" r:id="rId34"/>
    <p:sldId id="468" r:id="rId35"/>
    <p:sldId id="544" r:id="rId36"/>
    <p:sldId id="457" r:id="rId37"/>
    <p:sldId id="545" r:id="rId38"/>
    <p:sldId id="546" r:id="rId39"/>
    <p:sldId id="547" r:id="rId40"/>
    <p:sldId id="630" r:id="rId41"/>
    <p:sldId id="631" r:id="rId42"/>
    <p:sldId id="632" r:id="rId43"/>
    <p:sldId id="633" r:id="rId44"/>
    <p:sldId id="634" r:id="rId45"/>
    <p:sldId id="635" r:id="rId46"/>
    <p:sldId id="636" r:id="rId47"/>
    <p:sldId id="637" r:id="rId48"/>
    <p:sldId id="638" r:id="rId49"/>
    <p:sldId id="639" r:id="rId50"/>
    <p:sldId id="640" r:id="rId51"/>
    <p:sldId id="641" r:id="rId52"/>
    <p:sldId id="642" r:id="rId53"/>
    <p:sldId id="643" r:id="rId54"/>
    <p:sldId id="644" r:id="rId55"/>
    <p:sldId id="645" r:id="rId56"/>
    <p:sldId id="592" r:id="rId57"/>
    <p:sldId id="593" r:id="rId58"/>
    <p:sldId id="652" r:id="rId59"/>
    <p:sldId id="626" r:id="rId60"/>
    <p:sldId id="627" r:id="rId61"/>
    <p:sldId id="625" r:id="rId62"/>
    <p:sldId id="628" r:id="rId63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9">
          <p15:clr>
            <a:srgbClr val="A4A3A4"/>
          </p15:clr>
        </p15:guide>
        <p15:guide id="2" pos="369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96" y="186"/>
      </p:cViewPr>
      <p:guideLst>
        <p:guide orient="horz" pos="2109"/>
        <p:guide pos="36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296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tags" Target="tags/tag3.xml" /><Relationship Id="rId65" Type="http://schemas.openxmlformats.org/officeDocument/2006/relationships/presProps" Target="presProps.xml" /><Relationship Id="rId66" Type="http://schemas.openxmlformats.org/officeDocument/2006/relationships/viewProps" Target="viewProps.xml" /><Relationship Id="rId67" Type="http://schemas.openxmlformats.org/officeDocument/2006/relationships/theme" Target="theme/theme1.xml" /><Relationship Id="rId68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5059713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51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79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952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88288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audio" Target="../media/audio11.wav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tags" Target="../tags/tag1.xml" /><Relationship Id="rId4" Type="http://schemas.openxmlformats.org/officeDocument/2006/relationships/image" Target="../media/image5.jpeg" /><Relationship Id="rId5" Type="http://schemas.openxmlformats.org/officeDocument/2006/relationships/tags" Target="../tags/tag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Relationship Id="rId3" Type="http://schemas.openxmlformats.org/officeDocument/2006/relationships/audio" Target="../media/audio22.wav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jpeg" /><Relationship Id="rId3" Type="http://schemas.openxmlformats.org/officeDocument/2006/relationships/image" Target="../media/image11.emf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Picture 2" descr="幻灯no6"/>
          <p:cNvPicPr>
            <a:picLocks noChangeAspect="1"/>
          </p:cNvPicPr>
          <p:nvPr/>
        </p:nvPicPr>
        <p:blipFill>
          <a:blip r:embed="rId2">
            <a:lum bright="12000" contrast="-30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Titre 1"/>
          <p:cNvSpPr/>
          <p:nvPr/>
        </p:nvSpPr>
        <p:spPr>
          <a:xfrm>
            <a:off x="3216275" y="1916113"/>
            <a:ext cx="5815013" cy="1470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buFontTx/>
            </a:pPr>
            <a:br>
              <a:rPr lang="en-US" altLang="zh-CN" sz="800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</a:br>
            <a:r>
              <a:rPr lang="zh-CN" altLang="en-US" sz="800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  <a:t>兰 亭 集 序</a:t>
            </a:r>
            <a:br>
              <a:rPr lang="zh-CN" altLang="en-US" sz="8000">
                <a:solidFill>
                  <a:srgbClr val="006600"/>
                </a:solidFill>
                <a:latin typeface="Arial" panose="020b0604020202020204" pitchFamily="34" charset="0"/>
                <a:ea typeface="华文琥珀" pitchFamily="2" charset="-122"/>
              </a:rPr>
            </a:br>
            <a:endParaRPr lang="fr-CA" altLang="zh-CN" sz="8000">
              <a:solidFill>
                <a:srgbClr val="006600"/>
              </a:solidFill>
              <a:latin typeface="Arial" panose="020b0604020202020204" pitchFamily="34" charset="0"/>
              <a:ea typeface="华文琥珀" pitchFamily="2" charset="-122"/>
            </a:endParaRPr>
          </a:p>
        </p:txBody>
      </p:sp>
      <p:sp>
        <p:nvSpPr>
          <p:cNvPr id="3075" name="Sous-titre 2"/>
          <p:cNvSpPr/>
          <p:nvPr/>
        </p:nvSpPr>
        <p:spPr>
          <a:xfrm>
            <a:off x="5808663" y="3644900"/>
            <a:ext cx="2232025" cy="792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FontTx/>
            </a:pPr>
            <a:r>
              <a:rPr lang="zh-CN" altLang="fr-CA" sz="4800" b="1">
                <a:latin typeface="Georgia" panose="02040502050405020303" pitchFamily="18" charset="0"/>
                <a:ea typeface="华文新魏" pitchFamily="2" charset="-122"/>
              </a:rPr>
              <a:t>王羲之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776413" y="3789363"/>
            <a:ext cx="78486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10天干</a:t>
            </a:r>
            <a:r>
              <a:rPr kumimoji="0" lang="zh-CN" altLang="en-US" sz="3200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847850" y="4581525"/>
            <a:ext cx="73342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12地支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2204403" y="1557338"/>
            <a:ext cx="613410" cy="1524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华文新魏" pitchFamily="2" charset="-122"/>
              </a:rPr>
              <a:t>纪年法</a:t>
            </a:r>
          </a:p>
        </p:txBody>
      </p:sp>
      <p:sp>
        <p:nvSpPr>
          <p:cNvPr id="9221" name="AutoShape 5"/>
          <p:cNvSpPr/>
          <p:nvPr/>
        </p:nvSpPr>
        <p:spPr>
          <a:xfrm>
            <a:off x="3124200" y="1524000"/>
            <a:ext cx="228600" cy="1752600"/>
          </a:xfrm>
          <a:prstGeom prst="leftBrace">
            <a:avLst>
              <a:gd name="adj1" fmla="val 63746"/>
              <a:gd name="adj2" fmla="val 50000"/>
            </a:avLst>
          </a:prstGeom>
          <a:noFill/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432175" y="1485900"/>
            <a:ext cx="3429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王公年次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纪年法　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360738" y="1981200"/>
            <a:ext cx="34575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干支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纪年法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359150" y="2997200"/>
            <a:ext cx="34575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公元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纪年法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359150" y="2492375"/>
            <a:ext cx="34575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帝王年号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纪年法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800600" y="188913"/>
            <a:ext cx="2663825" cy="792163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itchFamily="2" charset="-122"/>
                <a:cs typeface="+mn-cs"/>
              </a:rPr>
              <a:t> 纪年法</a:t>
            </a:r>
          </a:p>
        </p:txBody>
      </p:sp>
      <p:sp>
        <p:nvSpPr>
          <p:cNvPr id="9227" name="Text Box 11"/>
          <p:cNvSpPr txBox="1"/>
          <p:nvPr/>
        </p:nvSpPr>
        <p:spPr>
          <a:xfrm>
            <a:off x="5448300" y="1054100"/>
            <a:ext cx="5040313" cy="52197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赵惠文王十六年，廉颇为赵将。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9228" name="Text Box 12"/>
          <p:cNvSpPr txBox="1"/>
          <p:nvPr/>
        </p:nvSpPr>
        <p:spPr>
          <a:xfrm>
            <a:off x="5953125" y="2565400"/>
            <a:ext cx="2387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“庆历四年春”</a:t>
            </a:r>
          </a:p>
        </p:txBody>
      </p:sp>
      <p:sp>
        <p:nvSpPr>
          <p:cNvPr id="9229" name="Text Box 13"/>
          <p:cNvSpPr txBox="1"/>
          <p:nvPr/>
        </p:nvSpPr>
        <p:spPr>
          <a:xfrm>
            <a:off x="6096000" y="1557338"/>
            <a:ext cx="4394200" cy="7683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十年春，齐师伐我 </a:t>
            </a:r>
            <a:r>
              <a:rPr lang="zh-CN" altLang="en-US" sz="20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【鲁庄公十年（公元前684年）】</a:t>
            </a:r>
            <a:endParaRPr lang="zh-CN" altLang="en-US" sz="20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8113713" y="2565400"/>
            <a:ext cx="2430463" cy="4603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4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永和九年</a:t>
            </a:r>
            <a:r>
              <a:rPr kumimoji="0" lang="zh-CN" altLang="en-US" sz="2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1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岁在</a:t>
            </a:r>
            <a:r>
              <a:rPr kumimoji="0" lang="zh-CN" altLang="en-US" sz="1000" b="1" u="sng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癸丑</a:t>
            </a:r>
            <a:endParaRPr kumimoji="0" lang="zh-CN" altLang="en-US" sz="100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5592763" y="1989138"/>
            <a:ext cx="2735263" cy="4603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000" b="1" u="sng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永和九年</a:t>
            </a:r>
            <a:r>
              <a:rPr kumimoji="0" lang="zh-CN" altLang="en-US" sz="10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岁在</a:t>
            </a:r>
            <a:r>
              <a:rPr kumimoji="0" lang="zh-CN" altLang="en-US" sz="2400" b="1" u="sng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癸丑</a:t>
            </a:r>
            <a:endParaRPr kumimoji="0" lang="zh-CN" altLang="en-US" sz="240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8185150" y="2276475"/>
            <a:ext cx="23590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  <a:ea typeface="楷体_GB2312" pitchFamily="49" charset="-122"/>
              </a:rPr>
              <a:t>永和：晋穆帝年号</a:t>
            </a:r>
          </a:p>
        </p:txBody>
      </p:sp>
      <p:sp>
        <p:nvSpPr>
          <p:cNvPr id="9233" name="Text Box 17"/>
          <p:cNvSpPr txBox="1"/>
          <p:nvPr/>
        </p:nvSpPr>
        <p:spPr>
          <a:xfrm>
            <a:off x="5448300" y="2927350"/>
            <a:ext cx="3384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庆历是宋仁宗赵祯的年号</a:t>
            </a:r>
          </a:p>
        </p:txBody>
      </p:sp>
      <p:sp>
        <p:nvSpPr>
          <p:cNvPr id="9234" name="Text Box 18"/>
          <p:cNvSpPr txBox="1"/>
          <p:nvPr/>
        </p:nvSpPr>
        <p:spPr>
          <a:xfrm>
            <a:off x="3863975" y="3790950"/>
            <a:ext cx="45370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甲乙丙丁戊已庚辛壬癸</a:t>
            </a:r>
          </a:p>
        </p:txBody>
      </p:sp>
      <p:sp>
        <p:nvSpPr>
          <p:cNvPr id="9235" name="Text Box 19"/>
          <p:cNvSpPr txBox="1"/>
          <p:nvPr/>
        </p:nvSpPr>
        <p:spPr>
          <a:xfrm>
            <a:off x="3863975" y="4581525"/>
            <a:ext cx="57610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子丑寅卯辰巳午未申酉戌亥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1992313" y="5445125"/>
            <a:ext cx="5129213" cy="95313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按干支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纪年 </a:t>
            </a: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2014年是</a:t>
            </a:r>
            <a:r>
              <a:rPr kumimoji="0" lang="zh-CN" altLang="en-US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       </a:t>
            </a:r>
          </a:p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2015年是</a:t>
            </a:r>
            <a:r>
              <a:rPr kumimoji="0" lang="zh-CN" altLang="en-US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</a:t>
            </a:r>
          </a:p>
        </p:txBody>
      </p:sp>
      <p:sp>
        <p:nvSpPr>
          <p:cNvPr id="9237" name="Text Box 21"/>
          <p:cNvSpPr txBox="1"/>
          <p:nvPr/>
        </p:nvSpPr>
        <p:spPr>
          <a:xfrm>
            <a:off x="5592763" y="5445125"/>
            <a:ext cx="1150937" cy="52197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>
                <a:latin typeface="Times New Roman" panose="02020603050405020304" pitchFamily="18" charset="0"/>
                <a:ea typeface="华文新魏" pitchFamily="2" charset="-122"/>
              </a:rPr>
              <a:t>甲</a:t>
            </a:r>
            <a:r>
              <a:rPr lang="zh-CN" altLang="en-US" b="1">
                <a:latin typeface="黑体" panose="02010609060101010101" pitchFamily="49" charset="-122"/>
                <a:ea typeface="华文新魏" pitchFamily="2" charset="-122"/>
              </a:rPr>
              <a:t>午</a:t>
            </a:r>
          </a:p>
        </p:txBody>
      </p:sp>
      <p:sp>
        <p:nvSpPr>
          <p:cNvPr id="9238" name="Text Box 22"/>
          <p:cNvSpPr txBox="1"/>
          <p:nvPr/>
        </p:nvSpPr>
        <p:spPr>
          <a:xfrm>
            <a:off x="5592763" y="6021388"/>
            <a:ext cx="1150937" cy="52197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b="1">
                <a:latin typeface="Times New Roman" panose="02020603050405020304" pitchFamily="18" charset="0"/>
                <a:ea typeface="华文新魏" pitchFamily="2" charset="-122"/>
              </a:rPr>
              <a:t>乙</a:t>
            </a:r>
            <a:r>
              <a:rPr lang="zh-CN" altLang="en-US" b="1">
                <a:latin typeface="黑体" panose="02010609060101010101" pitchFamily="49" charset="-122"/>
                <a:ea typeface="华文新魏" pitchFamily="2" charset="-122"/>
              </a:rPr>
              <a:t>未</a:t>
            </a:r>
          </a:p>
        </p:txBody>
      </p:sp>
      <p:sp>
        <p:nvSpPr>
          <p:cNvPr id="9239" name="Line 23"/>
          <p:cNvSpPr/>
          <p:nvPr/>
        </p:nvSpPr>
        <p:spPr>
          <a:xfrm>
            <a:off x="5735638" y="1485900"/>
            <a:ext cx="2016125" cy="0"/>
          </a:xfrm>
          <a:prstGeom prst="line">
            <a:avLst/>
          </a:prstGeom>
          <a:noFill/>
          <a:ln w="3810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0" name="AutoShape 24"/>
          <p:cNvSpPr/>
          <p:nvPr/>
        </p:nvSpPr>
        <p:spPr>
          <a:xfrm>
            <a:off x="3863975" y="3860800"/>
            <a:ext cx="576263" cy="482600"/>
          </a:xfrm>
          <a:prstGeom prst="octagon">
            <a:avLst>
              <a:gd name="adj" fmla="val 29287"/>
            </a:avLst>
          </a:prstGeom>
          <a:noFill/>
          <a:ln w="38100" cap="flat" cmpd="dbl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1" name="AutoShape 25"/>
          <p:cNvSpPr/>
          <p:nvPr/>
        </p:nvSpPr>
        <p:spPr>
          <a:xfrm>
            <a:off x="6311900" y="4654550"/>
            <a:ext cx="576263" cy="482600"/>
          </a:xfrm>
          <a:prstGeom prst="octagon">
            <a:avLst>
              <a:gd name="adj" fmla="val 29287"/>
            </a:avLst>
          </a:prstGeom>
          <a:noFill/>
          <a:ln w="38100" cap="flat" cmpd="dbl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5591175" y="3068638"/>
            <a:ext cx="3241675" cy="460375"/>
          </a:xfrm>
          <a:prstGeom prst="rect">
            <a:avLst/>
          </a:prstGeom>
          <a:solidFill>
            <a:srgbClr val="CCECFF"/>
          </a:solidFill>
          <a:ln w="9525">
            <a:noFill/>
            <a:beve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4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2014年12月13日</a:t>
            </a:r>
            <a:endParaRPr kumimoji="0" lang="zh-CN" altLang="en-US" sz="100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7" grpId="0"/>
      <p:bldP spid="9228" grpId="0"/>
      <p:bldP spid="9228" grpId="1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40" grpId="0"/>
      <p:bldP spid="9241" grpId="0"/>
      <p:bldP spid="9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矩形 1"/>
          <p:cNvSpPr/>
          <p:nvPr/>
        </p:nvSpPr>
        <p:spPr>
          <a:xfrm>
            <a:off x="1952625" y="214313"/>
            <a:ext cx="2225040" cy="7067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课文研读</a:t>
            </a:r>
          </a:p>
        </p:txBody>
      </p:sp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1881188" y="1754188"/>
            <a:ext cx="8429625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永和九年，岁在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癸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丑，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暮春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之初，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会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会稽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山阴之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兰亭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事也。群贤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毕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至，少长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咸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集。此地有崇山峻岭，茂林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修竹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，又有清流激湍，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映带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左右，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引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为流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觞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曲水，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列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坐其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次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。虽无</a:t>
            </a:r>
            <a:r>
              <a:rPr kumimoji="0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丝竹管弦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，一觞一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咏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，亦足以畅叙幽情。    </a:t>
            </a:r>
          </a:p>
        </p:txBody>
      </p:sp>
      <p:sp>
        <p:nvSpPr>
          <p:cNvPr id="15363" name="矩形 3"/>
          <p:cNvSpPr/>
          <p:nvPr/>
        </p:nvSpPr>
        <p:spPr>
          <a:xfrm>
            <a:off x="2024063" y="1143000"/>
            <a:ext cx="1792605" cy="52197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</a:p>
        </p:txBody>
      </p:sp>
      <p:sp>
        <p:nvSpPr>
          <p:cNvPr id="11269" name="矩形 4"/>
          <p:cNvSpPr/>
          <p:nvPr/>
        </p:nvSpPr>
        <p:spPr>
          <a:xfrm>
            <a:off x="5024438" y="1643063"/>
            <a:ext cx="643890" cy="460375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ɡuǐ</a:t>
            </a:r>
            <a:endParaRPr lang="en-US" altLang="zh-CN" sz="240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7464425" y="1268413"/>
            <a:ext cx="2786063" cy="829945"/>
          </a:xfrm>
          <a:prstGeom prst="rect">
            <a:avLst/>
          </a:prstGeom>
          <a:solidFill>
            <a:srgbClr val="CCFFFF"/>
          </a:solidFill>
          <a:ln w="9525">
            <a:solidFill>
              <a:srgbClr val="3333CC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介词结构“于会稽山阴之兰亭”后置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5880100" y="1268413"/>
            <a:ext cx="1428750" cy="829945"/>
          </a:xfrm>
          <a:prstGeom prst="rect">
            <a:avLst/>
          </a:prstGeom>
          <a:solidFill>
            <a:srgbClr val="CCFFFF"/>
          </a:solidFill>
          <a:ln w="9525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春季的末一个月</a:t>
            </a: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3792538" y="2565400"/>
            <a:ext cx="162401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一种祭礼</a:t>
            </a:r>
          </a:p>
        </p:txBody>
      </p:sp>
      <p:sp>
        <p:nvSpPr>
          <p:cNvPr id="11273" name="矩形 8"/>
          <p:cNvSpPr>
            <a:spLocks noChangeArrowheads="1"/>
          </p:cNvSpPr>
          <p:nvPr/>
        </p:nvSpPr>
        <p:spPr bwMode="auto">
          <a:xfrm>
            <a:off x="3359150" y="3429000"/>
            <a:ext cx="182403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高高的竹子</a:t>
            </a:r>
          </a:p>
        </p:txBody>
      </p:sp>
      <p:sp>
        <p:nvSpPr>
          <p:cNvPr id="11274" name="矩形 9"/>
          <p:cNvSpPr>
            <a:spLocks noChangeArrowheads="1"/>
          </p:cNvSpPr>
          <p:nvPr/>
        </p:nvSpPr>
        <p:spPr bwMode="auto">
          <a:xfrm>
            <a:off x="7608888" y="2565400"/>
            <a:ext cx="4889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都</a:t>
            </a:r>
          </a:p>
        </p:txBody>
      </p:sp>
      <p:sp>
        <p:nvSpPr>
          <p:cNvPr id="11275" name="Arc 11"/>
          <p:cNvSpPr/>
          <p:nvPr/>
        </p:nvSpPr>
        <p:spPr bwMode="auto">
          <a:xfrm>
            <a:off x="9480550" y="2565400"/>
            <a:ext cx="936625" cy="460375"/>
          </a:xfrm>
          <a:custGeom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CFFFF"/>
          </a:solidFill>
          <a:ln w="9525">
            <a:solidFill>
              <a:srgbClr val="002060"/>
            </a:solidFill>
            <a:rou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县名</a:t>
            </a:r>
          </a:p>
        </p:txBody>
      </p:sp>
      <p:sp>
        <p:nvSpPr>
          <p:cNvPr id="11276" name="矩形 11"/>
          <p:cNvSpPr>
            <a:spLocks noChangeArrowheads="1"/>
          </p:cNvSpPr>
          <p:nvPr/>
        </p:nvSpPr>
        <p:spPr bwMode="auto">
          <a:xfrm>
            <a:off x="6959600" y="3429000"/>
            <a:ext cx="18764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映衬、围绕</a:t>
            </a:r>
          </a:p>
        </p:txBody>
      </p:sp>
      <p:sp>
        <p:nvSpPr>
          <p:cNvPr id="11277" name="矩形 12"/>
          <p:cNvSpPr>
            <a:spLocks noChangeArrowheads="1"/>
          </p:cNvSpPr>
          <p:nvPr/>
        </p:nvSpPr>
        <p:spPr bwMode="auto">
          <a:xfrm>
            <a:off x="2352675" y="4294188"/>
            <a:ext cx="94773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酒杯</a:t>
            </a:r>
          </a:p>
        </p:txBody>
      </p:sp>
      <p:sp>
        <p:nvSpPr>
          <p:cNvPr id="11278" name="矩形 13"/>
          <p:cNvSpPr>
            <a:spLocks noChangeArrowheads="1"/>
          </p:cNvSpPr>
          <p:nvPr/>
        </p:nvSpPr>
        <p:spPr bwMode="auto">
          <a:xfrm>
            <a:off x="3792538" y="4294188"/>
            <a:ext cx="87471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排列</a:t>
            </a:r>
          </a:p>
        </p:txBody>
      </p:sp>
      <p:sp>
        <p:nvSpPr>
          <p:cNvPr id="11279" name="矩形 14"/>
          <p:cNvSpPr>
            <a:spLocks noChangeArrowheads="1"/>
          </p:cNvSpPr>
          <p:nvPr/>
        </p:nvSpPr>
        <p:spPr bwMode="auto">
          <a:xfrm>
            <a:off x="5087938" y="4294188"/>
            <a:ext cx="10810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旁边</a:t>
            </a:r>
          </a:p>
        </p:txBody>
      </p:sp>
      <p:sp>
        <p:nvSpPr>
          <p:cNvPr id="11280" name="矩形 15"/>
          <p:cNvSpPr>
            <a:spLocks noChangeArrowheads="1"/>
          </p:cNvSpPr>
          <p:nvPr/>
        </p:nvSpPr>
        <p:spPr bwMode="auto">
          <a:xfrm>
            <a:off x="6743700" y="4365625"/>
            <a:ext cx="10080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乐器</a:t>
            </a:r>
          </a:p>
        </p:txBody>
      </p:sp>
      <p:sp>
        <p:nvSpPr>
          <p:cNvPr id="11281" name="矩形 16"/>
          <p:cNvSpPr>
            <a:spLocks noChangeArrowheads="1"/>
          </p:cNvSpPr>
          <p:nvPr/>
        </p:nvSpPr>
        <p:spPr bwMode="auto">
          <a:xfrm>
            <a:off x="8040688" y="5157788"/>
            <a:ext cx="93503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繁盛</a:t>
            </a:r>
          </a:p>
        </p:txBody>
      </p:sp>
      <p:sp>
        <p:nvSpPr>
          <p:cNvPr id="11282" name="矩形 17"/>
          <p:cNvSpPr>
            <a:spLocks noChangeArrowheads="1"/>
          </p:cNvSpPr>
          <p:nvPr/>
        </p:nvSpPr>
        <p:spPr bwMode="auto">
          <a:xfrm>
            <a:off x="1631950" y="5157788"/>
            <a:ext cx="93503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作诗</a:t>
            </a:r>
          </a:p>
        </p:txBody>
      </p:sp>
      <p:sp>
        <p:nvSpPr>
          <p:cNvPr id="11283" name="矩形 18"/>
          <p:cNvSpPr/>
          <p:nvPr/>
        </p:nvSpPr>
        <p:spPr>
          <a:xfrm>
            <a:off x="8185150" y="4294188"/>
            <a:ext cx="2197100" cy="39878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省略动词的宾语</a:t>
            </a:r>
          </a:p>
        </p:txBody>
      </p:sp>
      <p:sp>
        <p:nvSpPr>
          <p:cNvPr id="11284" name="矩形 19"/>
          <p:cNvSpPr>
            <a:spLocks noChangeArrowheads="1"/>
          </p:cNvSpPr>
          <p:nvPr/>
        </p:nvSpPr>
        <p:spPr bwMode="auto">
          <a:xfrm>
            <a:off x="2711450" y="2565400"/>
            <a:ext cx="9302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举行</a:t>
            </a:r>
          </a:p>
        </p:txBody>
      </p:sp>
      <p:sp>
        <p:nvSpPr>
          <p:cNvPr id="11285" name="矩形 20"/>
          <p:cNvSpPr>
            <a:spLocks noChangeArrowheads="1"/>
          </p:cNvSpPr>
          <p:nvPr/>
        </p:nvSpPr>
        <p:spPr bwMode="auto">
          <a:xfrm>
            <a:off x="1774825" y="2636838"/>
            <a:ext cx="5778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的</a:t>
            </a:r>
          </a:p>
        </p:txBody>
      </p:sp>
      <p:sp>
        <p:nvSpPr>
          <p:cNvPr id="11286" name="矩形 21"/>
          <p:cNvSpPr>
            <a:spLocks noChangeArrowheads="1"/>
          </p:cNvSpPr>
          <p:nvPr/>
        </p:nvSpPr>
        <p:spPr bwMode="auto">
          <a:xfrm>
            <a:off x="5880100" y="2565400"/>
            <a:ext cx="5762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都</a:t>
            </a:r>
          </a:p>
        </p:txBody>
      </p:sp>
      <p:sp>
        <p:nvSpPr>
          <p:cNvPr id="11287" name="曲线 436"/>
          <p:cNvSpPr/>
          <p:nvPr/>
        </p:nvSpPr>
        <p:spPr>
          <a:xfrm>
            <a:off x="8185150" y="2133600"/>
            <a:ext cx="2390775" cy="593725"/>
          </a:xfrm>
          <a:custGeom>
            <a:cxnLst>
              <a:cxn ang="0">
                <a:pos x="219" y="3075"/>
              </a:cxn>
              <a:cxn ang="0">
                <a:pos x="2959" y="3075"/>
              </a:cxn>
              <a:cxn ang="0">
                <a:pos x="3174" y="18431"/>
              </a:cxn>
              <a:cxn ang="0">
                <a:pos x="18839" y="18940"/>
              </a:cxn>
              <a:cxn ang="0">
                <a:pos x="16974" y="14477"/>
              </a:cxn>
            </a:cxnLst>
            <a:rect l="0" t="0" r="0" b="0"/>
            <a:pathLst>
              <a:path w="21600" h="21600">
                <a:moveTo>
                  <a:pt x="219" y="3075"/>
                </a:moveTo>
                <a:cubicBezTo>
                  <a:pt x="761" y="2775"/>
                  <a:pt x="2366" y="0"/>
                  <a:pt x="2959" y="3075"/>
                </a:cubicBezTo>
                <a:cubicBezTo>
                  <a:pt x="3552" y="6151"/>
                  <a:pt x="0" y="15263"/>
                  <a:pt x="3174" y="18431"/>
                </a:cubicBezTo>
                <a:cubicBezTo>
                  <a:pt x="6348" y="21600"/>
                  <a:pt x="16079" y="19726"/>
                  <a:pt x="18839" y="18940"/>
                </a:cubicBezTo>
                <a:cubicBezTo>
                  <a:pt x="21600" y="18154"/>
                  <a:pt x="17659" y="15379"/>
                  <a:pt x="16974" y="14477"/>
                </a:cubicBezTo>
              </a:path>
            </a:pathLst>
          </a:custGeom>
          <a:noFill/>
          <a:ln w="38100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8" name="Text Box 24"/>
          <p:cNvSpPr txBox="1"/>
          <p:nvPr/>
        </p:nvSpPr>
        <p:spPr>
          <a:xfrm>
            <a:off x="9480550" y="3502025"/>
            <a:ext cx="693420" cy="39878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楷体_GB2312" pitchFamily="49" charset="-122"/>
              </a:rPr>
              <a:t>清流</a:t>
            </a:r>
          </a:p>
        </p:txBody>
      </p:sp>
      <p:sp>
        <p:nvSpPr>
          <p:cNvPr id="11289" name="勾3 438"/>
          <p:cNvSpPr/>
          <p:nvPr/>
        </p:nvSpPr>
        <p:spPr>
          <a:xfrm>
            <a:off x="9625013" y="3717925"/>
            <a:ext cx="576262" cy="282575"/>
          </a:xfrm>
          <a:custGeom>
            <a:cxnLst>
              <a:cxn ang="0">
                <a:pos x="1360" y="54"/>
              </a:cxn>
              <a:cxn ang="0">
                <a:pos x="1216" y="169"/>
              </a:cxn>
              <a:cxn ang="0">
                <a:pos x="1076" y="299"/>
              </a:cxn>
              <a:cxn ang="0">
                <a:pos x="941" y="443"/>
              </a:cxn>
              <a:cxn ang="0">
                <a:pos x="813" y="602"/>
              </a:cxn>
              <a:cxn ang="0">
                <a:pos x="693" y="765"/>
              </a:cxn>
              <a:cxn ang="0">
                <a:pos x="594" y="930"/>
              </a:cxn>
              <a:cxn ang="0">
                <a:pos x="511" y="1091"/>
              </a:cxn>
              <a:cxn ang="0">
                <a:pos x="446" y="1251"/>
              </a:cxn>
              <a:cxn ang="0">
                <a:pos x="375" y="1300"/>
              </a:cxn>
              <a:cxn ang="0">
                <a:pos x="325" y="1339"/>
              </a:cxn>
              <a:cxn ang="0">
                <a:pos x="298" y="1337"/>
              </a:cxn>
              <a:cxn ang="0">
                <a:pos x="279" y="1276"/>
              </a:cxn>
              <a:cxn ang="0">
                <a:pos x="240" y="1178"/>
              </a:cxn>
              <a:cxn ang="0">
                <a:pos x="204" y="1088"/>
              </a:cxn>
              <a:cxn ang="0">
                <a:pos x="171" y="1013"/>
              </a:cxn>
              <a:cxn ang="0">
                <a:pos x="140" y="953"/>
              </a:cxn>
              <a:cxn ang="0">
                <a:pos x="111" y="907"/>
              </a:cxn>
              <a:cxn ang="0">
                <a:pos x="86" y="873"/>
              </a:cxn>
              <a:cxn ang="0">
                <a:pos x="58" y="848"/>
              </a:cxn>
              <a:cxn ang="0">
                <a:pos x="29" y="832"/>
              </a:cxn>
              <a:cxn ang="0">
                <a:pos x="0" y="825"/>
              </a:cxn>
              <a:cxn ang="0">
                <a:pos x="38" y="790"/>
              </a:cxn>
              <a:cxn ang="0">
                <a:pos x="77" y="765"/>
              </a:cxn>
              <a:cxn ang="0">
                <a:pos x="109" y="752"/>
              </a:cxn>
              <a:cxn ang="0">
                <a:pos x="142" y="746"/>
              </a:cxn>
              <a:cxn ang="0">
                <a:pos x="184" y="761"/>
              </a:cxn>
              <a:cxn ang="0">
                <a:pos x="231" y="806"/>
              </a:cxn>
              <a:cxn ang="0">
                <a:pos x="277" y="878"/>
              </a:cxn>
              <a:cxn ang="0">
                <a:pos x="327" y="980"/>
              </a:cxn>
              <a:cxn ang="0">
                <a:pos x="409" y="982"/>
              </a:cxn>
              <a:cxn ang="0">
                <a:pos x="507" y="823"/>
              </a:cxn>
              <a:cxn ang="0">
                <a:pos x="615" y="669"/>
              </a:cxn>
              <a:cxn ang="0">
                <a:pos x="732" y="524"/>
              </a:cxn>
              <a:cxn ang="0">
                <a:pos x="859" y="385"/>
              </a:cxn>
              <a:cxn ang="0">
                <a:pos x="989" y="259"/>
              </a:cxn>
              <a:cxn ang="0">
                <a:pos x="1124" y="144"/>
              </a:cxn>
              <a:cxn ang="0">
                <a:pos x="1260" y="44"/>
              </a:cxn>
            </a:cxnLst>
            <a:rect l="0" t="0" r="0" b="0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  <p:bldP spid="11279" grpId="0"/>
      <p:bldP spid="11280" grpId="0"/>
      <p:bldP spid="11281" grpId="0"/>
      <p:bldP spid="11282" grpId="0"/>
      <p:bldP spid="11283" grpId="0"/>
      <p:bldP spid="11284" grpId="0"/>
      <p:bldP spid="11285" grpId="0"/>
      <p:bldP spid="11286" grpId="0"/>
      <p:bldP spid="112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2"/>
          <p:cNvSpPr txBox="1"/>
          <p:nvPr/>
        </p:nvSpPr>
        <p:spPr>
          <a:xfrm>
            <a:off x="1631950" y="333375"/>
            <a:ext cx="8928100" cy="255333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254000"/>
            <a:r>
              <a:rPr lang="zh-CN" altLang="en-US" sz="3200">
                <a:latin typeface="Times New Roman" panose="02020603050405020304" pitchFamily="18" charset="0"/>
                <a:ea typeface="华文行楷" pitchFamily="2" charset="-122"/>
              </a:rPr>
              <a:t>     永和九年，岁在癸丑，暮春之初，会于会稽山阴之兰亭，修禊事也。群贤毕至，少长咸集。此地有崇山峻岭，茂林修竹；又有清流激湍，映带左右，引以为流觞曲水，列坐其次。虽无丝竹管弦之盛，一觞一咏，亦足以畅叙幽情。</a:t>
            </a:r>
          </a:p>
        </p:txBody>
      </p:sp>
      <p:sp>
        <p:nvSpPr>
          <p:cNvPr id="12291" name="Text Box 3"/>
          <p:cNvSpPr txBox="1"/>
          <p:nvPr/>
        </p:nvSpPr>
        <p:spPr>
          <a:xfrm>
            <a:off x="1558925" y="3141663"/>
            <a:ext cx="8931275" cy="310769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254000"/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永和九年，时在癸丑之年，三月上旬，我们会集在会稽山阴的兰亭，为了做禊事。众多贤才都汇聚到这里，年龄大的小的都聚集在这里。兰亭这地方有高峻的山峰，茂盛的树林，高高的竹子。又有清澈湍急的溪流，(如同青罗带一般)环绕在亭子的四周，引(溪水)作为流觞的曲水，排列坐在曲水旁边，虽然没有热闹的音乐，喝点酒作点诗，也足够来畅快叙述内心深处的感情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1703388" y="1125538"/>
            <a:ext cx="8712200" cy="206121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719455" defTabSz="914400">
              <a:tabLst>
                <a:tab pos="2327275"/>
              </a:tabLst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第一段前两句话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华文行楷" pitchFamily="2" charset="-122"/>
              </a:rPr>
              <a:t>永和九年，岁在癸丑，暮春之初，会于会稽山阴之兰亭，修禊事也。群贤毕至，少长咸集。</a:t>
            </a:r>
            <a:r>
              <a:rPr lang="en-US" altLang="zh-CN" sz="3200" b="1">
                <a:latin typeface="Times New Roman" panose="02020603050405020304" pitchFamily="18" charset="0"/>
                <a:ea typeface="华文行楷" pitchFamily="2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交代了什么内容?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rPr>
              <a:t>有何作用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?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774825" y="3357563"/>
            <a:ext cx="8497888" cy="186309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719455" defTabSz="914400">
              <a:lnSpc>
                <a:spcPct val="120000"/>
              </a:lnSpc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提示</a:t>
            </a:r>
            <a:r>
              <a:rPr kumimoji="0" lang="en-US" altLang="zh-CN" sz="3200" b="1" kern="1200" cap="none" spc="0" normalizeH="0" baseline="0" noProof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Arial" panose="020b0604020202020204" pitchFamily="34" charset="0"/>
              </a:rPr>
              <a:t>: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先交代了聚会的</a:t>
            </a:r>
            <a:r>
              <a:rPr kumimoji="0" lang="zh-CN" altLang="en-US" sz="3200" b="1" kern="1200" cap="none" spc="0" normalizeH="0" baseline="0" noProof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时间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、</a:t>
            </a:r>
            <a:r>
              <a:rPr kumimoji="0" lang="zh-CN" altLang="en-US" sz="3200" b="1" kern="1200" cap="none" spc="0" normalizeH="0" baseline="0" noProof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地点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、</a:t>
            </a:r>
            <a:r>
              <a:rPr kumimoji="0" lang="zh-CN" altLang="en-US" sz="3200" b="1" kern="1200" cap="none" spc="0" normalizeH="0" baseline="0" noProof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事由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和</a:t>
            </a:r>
            <a:r>
              <a:rPr kumimoji="0" lang="zh-CN" altLang="en-US" sz="3200" b="1" kern="1200" cap="none" spc="0" normalizeH="0" baseline="0" noProof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与会者</a:t>
            </a:r>
            <a:r>
              <a:rPr kumimoji="0" lang="en-US" altLang="zh-CN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,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楷体" panose="02010609060101010101" pitchFamily="49" charset="-122"/>
              </a:rPr>
              <a:t>又描绘了兰亭集会热闹欢乐的场景</a:t>
            </a:r>
            <a:r>
              <a:rPr kumimoji="0" lang="en-US" altLang="zh-CN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Times New Roman" panose="02020603050405020304" pitchFamily="18" charset="0"/>
              </a:rPr>
              <a:t>,</a:t>
            </a:r>
            <a:r>
              <a:rPr kumimoji="0" lang="zh-CN" altLang="en-US" sz="3200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楷体" panose="02010609060101010101" pitchFamily="49" charset="-122"/>
              </a:rPr>
              <a:t>为后文的抒情作铺垫。</a:t>
            </a:r>
            <a:endParaRPr kumimoji="0" lang="zh-CN" altLang="en-US" sz="3200" b="1" kern="1200" cap="none" spc="0" normalizeH="0" baseline="0" noProof="0" smtClean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1847850" y="188913"/>
            <a:ext cx="2225040" cy="7067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矩形 1"/>
          <p:cNvSpPr/>
          <p:nvPr/>
        </p:nvSpPr>
        <p:spPr>
          <a:xfrm>
            <a:off x="1952625" y="214313"/>
            <a:ext cx="2225040" cy="7067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课文研读</a:t>
            </a: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1881188" y="1754188"/>
            <a:ext cx="8429625" cy="2676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日也，天朗气清，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惠风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和畅，仰观宇宙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之大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，俯察品类之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所以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游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目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怀，足以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极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视听之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娱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信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可乐也。</a:t>
            </a:r>
          </a:p>
        </p:txBody>
      </p:sp>
      <p:sp>
        <p:nvSpPr>
          <p:cNvPr id="18435" name="矩形 3"/>
          <p:cNvSpPr/>
          <p:nvPr/>
        </p:nvSpPr>
        <p:spPr>
          <a:xfrm>
            <a:off x="2024063" y="1143000"/>
            <a:ext cx="1792605" cy="52197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第2自然段</a:t>
            </a:r>
          </a:p>
        </p:txBody>
      </p:sp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5448300" y="1701800"/>
            <a:ext cx="129540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3333CC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和风</a:t>
            </a:r>
          </a:p>
        </p:txBody>
      </p:sp>
      <p:sp>
        <p:nvSpPr>
          <p:cNvPr id="15366" name="矩形 6"/>
          <p:cNvSpPr>
            <a:spLocks noChangeArrowheads="1"/>
          </p:cNvSpPr>
          <p:nvPr/>
        </p:nvSpPr>
        <p:spPr bwMode="auto">
          <a:xfrm>
            <a:off x="2352675" y="1773238"/>
            <a:ext cx="71913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70C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这</a:t>
            </a:r>
          </a:p>
        </p:txBody>
      </p:sp>
      <p:sp>
        <p:nvSpPr>
          <p:cNvPr id="15367" name="矩形 11"/>
          <p:cNvSpPr>
            <a:spLocks noChangeArrowheads="1"/>
          </p:cNvSpPr>
          <p:nvPr/>
        </p:nvSpPr>
        <p:spPr bwMode="auto">
          <a:xfrm>
            <a:off x="3287713" y="2565400"/>
            <a:ext cx="11572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繁多</a:t>
            </a:r>
          </a:p>
        </p:txBody>
      </p:sp>
      <p:sp>
        <p:nvSpPr>
          <p:cNvPr id="15368" name="矩形 12"/>
          <p:cNvSpPr>
            <a:spLocks noChangeArrowheads="1"/>
          </p:cNvSpPr>
          <p:nvPr/>
        </p:nvSpPr>
        <p:spPr bwMode="auto">
          <a:xfrm>
            <a:off x="5232400" y="2638425"/>
            <a:ext cx="18002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使动用法</a:t>
            </a:r>
          </a:p>
        </p:txBody>
      </p:sp>
      <p:sp>
        <p:nvSpPr>
          <p:cNvPr id="15369" name="矩形 13"/>
          <p:cNvSpPr>
            <a:spLocks noChangeArrowheads="1"/>
          </p:cNvSpPr>
          <p:nvPr/>
        </p:nvSpPr>
        <p:spPr bwMode="auto">
          <a:xfrm>
            <a:off x="7464425" y="2565400"/>
            <a:ext cx="9366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极尽</a:t>
            </a:r>
          </a:p>
        </p:txBody>
      </p:sp>
      <p:sp>
        <p:nvSpPr>
          <p:cNvPr id="15370" name="矩形 14"/>
          <p:cNvSpPr>
            <a:spLocks noChangeArrowheads="1"/>
          </p:cNvSpPr>
          <p:nvPr/>
        </p:nvSpPr>
        <p:spPr bwMode="auto">
          <a:xfrm>
            <a:off x="8688388" y="2565400"/>
            <a:ext cx="10810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欢乐</a:t>
            </a:r>
          </a:p>
        </p:txBody>
      </p:sp>
      <p:sp>
        <p:nvSpPr>
          <p:cNvPr id="15371" name="矩形 15"/>
          <p:cNvSpPr>
            <a:spLocks noChangeArrowheads="1"/>
          </p:cNvSpPr>
          <p:nvPr/>
        </p:nvSpPr>
        <p:spPr bwMode="auto">
          <a:xfrm>
            <a:off x="8616950" y="3502025"/>
            <a:ext cx="194310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确实、的确</a:t>
            </a:r>
          </a:p>
        </p:txBody>
      </p:sp>
      <p:sp>
        <p:nvSpPr>
          <p:cNvPr id="15373" name="矩形 20"/>
          <p:cNvSpPr>
            <a:spLocks noChangeArrowheads="1"/>
          </p:cNvSpPr>
          <p:nvPr/>
        </p:nvSpPr>
        <p:spPr bwMode="auto">
          <a:xfrm>
            <a:off x="8472488" y="1628775"/>
            <a:ext cx="20891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定语后置句？</a:t>
            </a:r>
          </a:p>
        </p:txBody>
      </p:sp>
      <p:sp>
        <p:nvSpPr>
          <p:cNvPr id="15374" name="Text Box 14"/>
          <p:cNvSpPr txBox="1"/>
          <p:nvPr/>
        </p:nvSpPr>
        <p:spPr>
          <a:xfrm>
            <a:off x="4511675" y="2636838"/>
            <a:ext cx="693420" cy="39878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  <a:ea typeface="楷体_GB2312" pitchFamily="49" charset="-122"/>
              </a:rPr>
              <a:t>用来</a:t>
            </a:r>
          </a:p>
        </p:txBody>
      </p:sp>
      <p:sp>
        <p:nvSpPr>
          <p:cNvPr id="15375" name="Line 15"/>
          <p:cNvSpPr/>
          <p:nvPr/>
        </p:nvSpPr>
        <p:spPr>
          <a:xfrm>
            <a:off x="9048750" y="2565400"/>
            <a:ext cx="936625" cy="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5376" name="Line 16"/>
          <p:cNvSpPr/>
          <p:nvPr/>
        </p:nvSpPr>
        <p:spPr>
          <a:xfrm>
            <a:off x="3216275" y="3429000"/>
            <a:ext cx="936625" cy="1588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  <p:bldP spid="15369" grpId="0"/>
      <p:bldP spid="15370" grpId="0"/>
      <p:bldP spid="15371" grpId="0"/>
      <p:bldP spid="15373" grpId="0"/>
      <p:bldP spid="153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 Box 2"/>
          <p:cNvSpPr txBox="1"/>
          <p:nvPr/>
        </p:nvSpPr>
        <p:spPr>
          <a:xfrm>
            <a:off x="1992313" y="404813"/>
            <a:ext cx="8351837" cy="156845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254000" defTabSz="914400">
              <a:tabLst>
                <a:tab pos="1879600"/>
              </a:tabLst>
            </a:pPr>
            <a:r>
              <a:rPr lang="zh-CN" altLang="en-US" sz="3200">
                <a:latin typeface="Times New Roman" panose="02020603050405020304" pitchFamily="18" charset="0"/>
                <a:ea typeface="华文行楷" pitchFamily="2" charset="-122"/>
              </a:rPr>
              <a:t>     是日也，天朗气清，惠风和畅，仰观宇宙之大，俯察品类之盛，所以游目骋怀，足以极视听之娱，信可乐也。</a:t>
            </a:r>
          </a:p>
        </p:txBody>
      </p:sp>
      <p:sp>
        <p:nvSpPr>
          <p:cNvPr id="16387" name="Text Box 3"/>
          <p:cNvSpPr txBox="1"/>
          <p:nvPr/>
        </p:nvSpPr>
        <p:spPr>
          <a:xfrm>
            <a:off x="2063750" y="2276475"/>
            <a:ext cx="8316913" cy="25533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254000"/>
            <a:r>
              <a:rPr lang="en-US" altLang="zh-CN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这一天，天气晴朗，空气清新，和风习习，温暖舒畅。仰望浩大无边的宇宙，俯察大地上繁多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品类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的万物，纵目远眺，胸怀开阔，足够来极尽视听的欢娱，实在是人生的一大乐事。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774825" y="1701800"/>
            <a:ext cx="8458200" cy="64516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前两自然段使用了怎样的表达方式？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424113" y="2565400"/>
            <a:ext cx="73914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记叙（叙事）、描写、抒情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847850" y="3429000"/>
            <a:ext cx="8351838" cy="64516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</a:t>
            </a:r>
            <a:r>
              <a:rPr kumimoji="0" lang="zh-CN" altLang="en-US" sz="36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华文新魏" pitchFamily="2" charset="-122"/>
                <a:cs typeface="+mn-cs"/>
              </a:rPr>
              <a:t>一部分</a:t>
            </a:r>
            <a:r>
              <a:rPr kumimoji="0" lang="zh-CN" altLang="en-US" sz="36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写了哪些内容？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847850" y="4437063"/>
            <a:ext cx="8367713" cy="2030095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62230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叙事、写景，先叙述集会的时间、地点，然后点染出兰亭优美的自然环境。 </a:t>
            </a:r>
          </a:p>
          <a:p>
            <a:pPr marR="0" indent="62230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总</a:t>
            </a:r>
            <a:r>
              <a:rPr kumimoji="0" lang="zh-CN" altLang="en-US" sz="36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体上写</a:t>
            </a:r>
            <a:r>
              <a:rPr kumimoji="0" lang="en-US" sz="36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聚会的盛况</a:t>
            </a:r>
            <a:r>
              <a:rPr kumimoji="0" lang="zh-CN" altLang="en-US" sz="3600" b="1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20485" name="矩形 2"/>
          <p:cNvSpPr/>
          <p:nvPr/>
        </p:nvSpPr>
        <p:spPr>
          <a:xfrm>
            <a:off x="2711450" y="404813"/>
            <a:ext cx="6624638" cy="82994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第一部分（</a:t>
            </a:r>
            <a:r>
              <a:rPr lang="en-US" altLang="zh-CN" sz="4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2711450" y="2492375"/>
            <a:ext cx="4572000" cy="3600450"/>
          </a:xfrm>
          <a:solidFill>
            <a:srgbClr val="FFFF99"/>
          </a:solidFill>
          <a:ln>
            <a:solidFill>
              <a:srgbClr val="F25E6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15875" marR="0" lvl="0" indent="603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汤显祖的《牡丹亭》里唱道：</a:t>
            </a:r>
          </a:p>
          <a:p>
            <a:pPr marL="15875" marR="0" lvl="0" indent="603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良辰美景奈何天，</a:t>
            </a:r>
          </a:p>
          <a:p>
            <a:pPr marL="15875" marR="0" lvl="0" indent="603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    赏心乐事谁家院.</a:t>
            </a:r>
          </a:p>
          <a:p>
            <a:pPr marL="15875" marR="0" lvl="0" indent="603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说明人生有</a:t>
            </a:r>
            <a:r>
              <a:rPr kumimoji="0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仿宋" pitchFamily="2" charset="-122"/>
                <a:ea typeface="黑体" panose="02010609060101010101" pitchFamily="49" charset="-122"/>
                <a:cs typeface="+mn-cs"/>
              </a:rPr>
              <a:t>四大美事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：</a:t>
            </a:r>
          </a:p>
          <a:p>
            <a:pPr marL="15875" marR="0" lvl="0" indent="603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良辰、美景、赏心、乐事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华文仿宋" pitchFamily="2" charset="-122"/>
                <a:ea typeface="华文仿宋" pitchFamily="2" charset="-122"/>
                <a:cs typeface="+mn-cs"/>
              </a:rPr>
              <a:t>。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华文仿宋" pitchFamily="2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824788" y="3500438"/>
            <a:ext cx="1008063" cy="1106805"/>
          </a:xfrm>
          <a:prstGeom prst="rect">
            <a:avLst/>
          </a:prstGeom>
          <a:solidFill>
            <a:srgbClr val="FFFF00"/>
          </a:solidFill>
          <a:ln w="76200" cmpd="tri">
            <a:solidFill>
              <a:schemeClr val="folHlink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66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乐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524000" y="333375"/>
            <a:ext cx="9001125" cy="58356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200" b="1" kern="1200" cap="none" spc="0" normalizeH="0" baseline="0" noProof="0" smtClean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zh-CN" altLang="en-US" sz="3200" b="1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叙述兰亭宴集的情况，以一“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200" b="1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”字为基调。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319963" y="260350"/>
            <a:ext cx="855663" cy="64516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560513" y="1485900"/>
            <a:ext cx="8929688" cy="583565"/>
          </a:xfrm>
          <a:prstGeom prst="rect">
            <a:avLst/>
          </a:prstGeom>
          <a:solidFill>
            <a:srgbClr val="FFFF99"/>
          </a:solidFill>
          <a:ln w="9525">
            <a:noFill/>
            <a:bevel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tabLst>
                <a:tab pos="5103495"/>
              </a:tabLst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思考：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作者为什么“</a:t>
            </a:r>
            <a:r>
              <a:rPr kumimoji="0" lang="zh-CN" altLang="en-US" sz="32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”？</a:t>
            </a:r>
            <a:endParaRPr kumimoji="0" lang="zh-CN" altLang="en-US" sz="3200" b="1" kern="1200" cap="none" spc="0" normalizeH="0" baseline="0" noProof="0" smtClean="0">
              <a:effectLst>
                <a:outerShdw blurRad="38100" dist="38100" dir="2700000" algn="tl">
                  <a:srgbClr val="FFFFFF"/>
                </a:outerShdw>
              </a:effectLst>
              <a:latin typeface="黑体" panose="0201060906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0" name="Line 8"/>
          <p:cNvSpPr/>
          <p:nvPr/>
        </p:nvSpPr>
        <p:spPr>
          <a:xfrm>
            <a:off x="3719513" y="3933825"/>
            <a:ext cx="1223962" cy="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8441" name="Line 9"/>
          <p:cNvSpPr/>
          <p:nvPr/>
        </p:nvSpPr>
        <p:spPr>
          <a:xfrm>
            <a:off x="3648075" y="4437063"/>
            <a:ext cx="1368425" cy="1587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3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2">
                                          <p:stCondLst>
                                            <p:cond delay="327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2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2">
                                          <p:stCondLst>
                                            <p:cond delay="824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2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uiExpand="1" build="p" animBg="1"/>
      <p:bldP spid="18436" grpId="0"/>
      <p:bldP spid="18438" grpId="0"/>
      <p:bldP spid="184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1524000" y="404813"/>
            <a:ext cx="9144000" cy="6119813"/>
          </a:xfrm>
          <a:noFill/>
        </p:spPr>
        <p:txBody>
          <a:bodyPr vert="horz" wrap="square" lIns="91440" tIns="45720" rIns="91440" bIns="45720" numCol="1" anchor="t" anchorCtr="0" compatLnSpc="1"/>
          <a:lstStyle/>
          <a:p>
            <a:pPr marL="20955" marR="0" lvl="0" indent="598805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.作者依据什么说这次聚会“信可乐也”?“信可乐也”起到什么作用?</a:t>
            </a:r>
          </a:p>
          <a:p>
            <a:pPr marL="20955" marR="0" lvl="0" indent="598805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0955" marR="0" lvl="0" indent="598805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作者描述了这次聚会的“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五乐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”。作者感到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人贤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(群贤毕至,少长咸集)、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良辰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(天朗气清,惠风和畅)、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美景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(崇山峻岭,茂林修竹;清流急湍)、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乐事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(一觞一咏,畅叙幽情)、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赏心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(仰观俯察,游目骋怀),五事齐备,所以认为这次聚会“信可乐也”。</a:t>
            </a:r>
          </a:p>
          <a:p>
            <a:pPr marL="20955" marR="0" lvl="0" indent="598805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“信可乐也”一句是对聚会情景的总结,突出了情感的主旋律——“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”。在平缓的语气、沉稳的笔势中透露着作者内心的喜悦及高爽的气节、沉稳的性格。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4872038" y="5229225"/>
            <a:ext cx="1655763" cy="1568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9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1703388" y="787400"/>
            <a:ext cx="8605838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夫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相与，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俯仰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一世。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或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取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诸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怀抱，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悟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言一室之内；或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寄所托，放浪形骸之外。虽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趣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舍万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，静躁不同，当其欣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所遇，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得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于己，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快然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足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，不知老之将至；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及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其所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既倦，情随事迁，感慨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之矣。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之所欣，俯仰之间，已为陈迹，犹不能不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以之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兴怀，况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短随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化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，终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期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于尽！古人云：“死生亦大矣”，岂不痛哉！ </a:t>
            </a:r>
          </a:p>
        </p:txBody>
      </p:sp>
      <p:sp>
        <p:nvSpPr>
          <p:cNvPr id="23554" name="矩形 2"/>
          <p:cNvSpPr/>
          <p:nvPr/>
        </p:nvSpPr>
        <p:spPr>
          <a:xfrm>
            <a:off x="1858963" y="214313"/>
            <a:ext cx="1792605" cy="521970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1703388" y="765175"/>
            <a:ext cx="24606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助词，引起下文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2640013" y="765175"/>
            <a:ext cx="15843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主谓之间</a:t>
            </a: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4224338" y="549275"/>
            <a:ext cx="21605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一俯一仰之间</a:t>
            </a:r>
          </a:p>
        </p:txBody>
      </p:sp>
      <p:sp>
        <p:nvSpPr>
          <p:cNvPr id="20487" name="矩形 6"/>
          <p:cNvSpPr>
            <a:spLocks noChangeArrowheads="1"/>
          </p:cNvSpPr>
          <p:nvPr/>
        </p:nvSpPr>
        <p:spPr bwMode="auto">
          <a:xfrm>
            <a:off x="6672263" y="692150"/>
            <a:ext cx="9286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之于</a:t>
            </a:r>
          </a:p>
        </p:txBody>
      </p:sp>
      <p:sp>
        <p:nvSpPr>
          <p:cNvPr id="20488" name="矩形 7"/>
          <p:cNvSpPr>
            <a:spLocks noChangeArrowheads="1"/>
          </p:cNvSpPr>
          <p:nvPr/>
        </p:nvSpPr>
        <p:spPr bwMode="auto">
          <a:xfrm>
            <a:off x="7969250" y="765175"/>
            <a:ext cx="14541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通“晤”</a:t>
            </a:r>
          </a:p>
        </p:txBody>
      </p:sp>
      <p:sp>
        <p:nvSpPr>
          <p:cNvPr id="20489" name="矩形 8"/>
          <p:cNvSpPr>
            <a:spLocks noChangeArrowheads="1"/>
          </p:cNvSpPr>
          <p:nvPr/>
        </p:nvSpPr>
        <p:spPr bwMode="auto">
          <a:xfrm>
            <a:off x="5519738" y="1628775"/>
            <a:ext cx="12858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有的人</a:t>
            </a:r>
          </a:p>
        </p:txBody>
      </p:sp>
      <p:sp>
        <p:nvSpPr>
          <p:cNvPr id="20490" name="矩形 9"/>
          <p:cNvSpPr>
            <a:spLocks noChangeArrowheads="1"/>
          </p:cNvSpPr>
          <p:nvPr/>
        </p:nvSpPr>
        <p:spPr bwMode="auto">
          <a:xfrm>
            <a:off x="5664200" y="1628775"/>
            <a:ext cx="331311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通“取”，取得 ？</a:t>
            </a:r>
          </a:p>
        </p:txBody>
      </p:sp>
      <p:sp>
        <p:nvSpPr>
          <p:cNvPr id="20491" name="矩形 10"/>
          <p:cNvSpPr>
            <a:spLocks noChangeArrowheads="1"/>
          </p:cNvSpPr>
          <p:nvPr/>
        </p:nvSpPr>
        <p:spPr bwMode="auto">
          <a:xfrm>
            <a:off x="8975725" y="1628775"/>
            <a:ext cx="12858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不一样</a:t>
            </a:r>
          </a:p>
        </p:txBody>
      </p:sp>
      <p:sp>
        <p:nvSpPr>
          <p:cNvPr id="20492" name="矩形 13"/>
          <p:cNvSpPr>
            <a:spLocks noChangeArrowheads="1"/>
          </p:cNvSpPr>
          <p:nvPr/>
        </p:nvSpPr>
        <p:spPr bwMode="auto">
          <a:xfrm>
            <a:off x="8328025" y="2493963"/>
            <a:ext cx="10826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满足</a:t>
            </a:r>
          </a:p>
        </p:txBody>
      </p:sp>
      <p:sp>
        <p:nvSpPr>
          <p:cNvPr id="20493" name="矩形 14"/>
          <p:cNvSpPr>
            <a:spLocks noChangeArrowheads="1"/>
          </p:cNvSpPr>
          <p:nvPr/>
        </p:nvSpPr>
        <p:spPr bwMode="auto">
          <a:xfrm>
            <a:off x="3143250" y="2493963"/>
            <a:ext cx="16446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对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…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事情</a:t>
            </a:r>
          </a:p>
        </p:txBody>
      </p:sp>
      <p:sp>
        <p:nvSpPr>
          <p:cNvPr id="20494" name="矩形 15"/>
          <p:cNvSpPr>
            <a:spLocks noChangeArrowheads="1"/>
          </p:cNvSpPr>
          <p:nvPr/>
        </p:nvSpPr>
        <p:spPr bwMode="auto">
          <a:xfrm>
            <a:off x="3935413" y="3357563"/>
            <a:ext cx="18716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动词，到达</a:t>
            </a:r>
          </a:p>
        </p:txBody>
      </p:sp>
      <p:sp>
        <p:nvSpPr>
          <p:cNvPr id="20495" name="矩形 16"/>
          <p:cNvSpPr>
            <a:spLocks noChangeArrowheads="1"/>
          </p:cNvSpPr>
          <p:nvPr/>
        </p:nvSpPr>
        <p:spPr bwMode="auto">
          <a:xfrm>
            <a:off x="2711450" y="3357563"/>
            <a:ext cx="9366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等到</a:t>
            </a:r>
          </a:p>
        </p:txBody>
      </p:sp>
      <p:sp>
        <p:nvSpPr>
          <p:cNvPr id="20496" name="矩形 17"/>
          <p:cNvSpPr>
            <a:spLocks noChangeArrowheads="1"/>
          </p:cNvSpPr>
          <p:nvPr/>
        </p:nvSpPr>
        <p:spPr bwMode="auto">
          <a:xfrm>
            <a:off x="3935413" y="5013325"/>
            <a:ext cx="13176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到、及</a:t>
            </a:r>
          </a:p>
        </p:txBody>
      </p:sp>
      <p:sp>
        <p:nvSpPr>
          <p:cNvPr id="20497" name="矩形 18"/>
          <p:cNvSpPr>
            <a:spLocks noChangeArrowheads="1"/>
          </p:cNvSpPr>
          <p:nvPr/>
        </p:nvSpPr>
        <p:spPr bwMode="auto">
          <a:xfrm>
            <a:off x="9264650" y="3357563"/>
            <a:ext cx="11525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先前</a:t>
            </a:r>
          </a:p>
        </p:txBody>
      </p:sp>
      <p:sp>
        <p:nvSpPr>
          <p:cNvPr id="20498" name="矩形 19"/>
          <p:cNvSpPr>
            <a:spLocks noChangeArrowheads="1"/>
          </p:cNvSpPr>
          <p:nvPr/>
        </p:nvSpPr>
        <p:spPr bwMode="auto">
          <a:xfrm>
            <a:off x="7896225" y="3357563"/>
            <a:ext cx="9302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附着</a:t>
            </a:r>
          </a:p>
        </p:txBody>
      </p:sp>
      <p:sp>
        <p:nvSpPr>
          <p:cNvPr id="20499" name="矩形 20"/>
          <p:cNvSpPr>
            <a:spLocks noChangeArrowheads="1"/>
          </p:cNvSpPr>
          <p:nvPr/>
        </p:nvSpPr>
        <p:spPr bwMode="auto">
          <a:xfrm>
            <a:off x="6745288" y="4221163"/>
            <a:ext cx="1652588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以：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因</a:t>
            </a:r>
          </a:p>
        </p:txBody>
      </p:sp>
      <p:sp>
        <p:nvSpPr>
          <p:cNvPr id="20500" name="矩形 21"/>
          <p:cNvSpPr>
            <a:spLocks noChangeArrowheads="1"/>
          </p:cNvSpPr>
          <p:nvPr/>
        </p:nvSpPr>
        <p:spPr bwMode="auto">
          <a:xfrm>
            <a:off x="7248525" y="5013325"/>
            <a:ext cx="324167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之，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指代“向之”句</a:t>
            </a:r>
          </a:p>
        </p:txBody>
      </p:sp>
      <p:sp>
        <p:nvSpPr>
          <p:cNvPr id="20501" name="矩形 22"/>
          <p:cNvSpPr>
            <a:spLocks noChangeArrowheads="1"/>
          </p:cNvSpPr>
          <p:nvPr/>
        </p:nvSpPr>
        <p:spPr bwMode="auto">
          <a:xfrm>
            <a:off x="2495550" y="5013325"/>
            <a:ext cx="12366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自然</a:t>
            </a:r>
          </a:p>
        </p:txBody>
      </p:sp>
      <p:sp>
        <p:nvSpPr>
          <p:cNvPr id="20502" name="矩形 16"/>
          <p:cNvSpPr>
            <a:spLocks noChangeArrowheads="1"/>
          </p:cNvSpPr>
          <p:nvPr/>
        </p:nvSpPr>
        <p:spPr bwMode="auto">
          <a:xfrm>
            <a:off x="1774825" y="5086350"/>
            <a:ext cx="5762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beve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长</a:t>
            </a:r>
          </a:p>
        </p:txBody>
      </p:sp>
      <p:sp>
        <p:nvSpPr>
          <p:cNvPr id="20503" name="矩形 14"/>
          <p:cNvSpPr>
            <a:spLocks noChangeArrowheads="1"/>
          </p:cNvSpPr>
          <p:nvPr/>
        </p:nvSpPr>
        <p:spPr bwMode="auto">
          <a:xfrm>
            <a:off x="2352675" y="1628775"/>
            <a:ext cx="14398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bevel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就，则</a:t>
            </a:r>
          </a:p>
        </p:txBody>
      </p:sp>
      <p:sp>
        <p:nvSpPr>
          <p:cNvPr id="20504" name="矩形 11"/>
          <p:cNvSpPr>
            <a:spLocks noChangeArrowheads="1"/>
          </p:cNvSpPr>
          <p:nvPr/>
        </p:nvSpPr>
        <p:spPr bwMode="auto">
          <a:xfrm>
            <a:off x="3721100" y="2493963"/>
            <a:ext cx="28797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一时满意（得意）。</a:t>
            </a:r>
          </a:p>
        </p:txBody>
      </p:sp>
      <p:sp>
        <p:nvSpPr>
          <p:cNvPr id="20505" name="矩形 12"/>
          <p:cNvSpPr>
            <a:spLocks noChangeArrowheads="1"/>
          </p:cNvSpPr>
          <p:nvPr/>
        </p:nvSpPr>
        <p:spPr bwMode="auto">
          <a:xfrm>
            <a:off x="6456363" y="2493963"/>
            <a:ext cx="18002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高兴的样子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4" grpId="1"/>
      <p:bldP spid="20485" grpId="0"/>
      <p:bldP spid="20486" grpId="0"/>
      <p:bldP spid="20487" grpId="0"/>
      <p:bldP spid="20488" grpId="0"/>
      <p:bldP spid="20489" grpId="0"/>
      <p:bldP spid="20489" grpId="1"/>
      <p:bldP spid="20490" grpId="0"/>
      <p:bldP spid="20491" grpId="0"/>
      <p:bldP spid="20492" grpId="0"/>
      <p:bldP spid="20493" grpId="0"/>
      <p:bldP spid="20493" grpId="1"/>
      <p:bldP spid="20494" grpId="0"/>
      <p:bldP spid="20495" grpId="0"/>
      <p:bldP spid="20496" grpId="0"/>
      <p:bldP spid="20497" grpId="0"/>
      <p:bldP spid="20498" grpId="0"/>
      <p:bldP spid="20499" grpId="0"/>
      <p:bldP spid="20500" grpId="0"/>
      <p:bldP spid="20501" grpId="0"/>
      <p:bldP spid="20502" grpId="0"/>
      <p:bldP spid="20503" grpId="0"/>
      <p:bldP spid="20504" grpId="0"/>
      <p:bldP spid="205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0" name="Picture 2" descr="ltf23b.jpg (25343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16840"/>
            <a:ext cx="2119313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3643630" y="1659573"/>
            <a:ext cx="6553200" cy="3538220"/>
          </a:xfrm>
          <a:prstGeom prst="rect">
            <a:avLst/>
          </a:prstGeom>
          <a:solidFill>
            <a:schemeClr val="bg1"/>
          </a:solidFill>
          <a:ln w="9525">
            <a:solidFill>
              <a:srgbClr val="FF33CC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黑体" panose="02010609060101010101" pitchFamily="49" charset="-122"/>
                <a:cs typeface="+mn-cs"/>
              </a:rPr>
              <a:t>王羲之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：东晋</a:t>
            </a:r>
            <a:r>
              <a:rPr kumimoji="0" lang="en-US" altLang="zh-CN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人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，书法家、文学家。字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逸少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，为官至右军将军，世称“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王右军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”。</a:t>
            </a:r>
            <a:endParaRPr kumimoji="0" lang="en-US" altLang="zh-CN" sz="3200" b="1" kern="1200" cap="none" spc="0" normalizeH="0" baseline="0" noProof="0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  <a:p>
            <a:pPr marR="0" defTabSz="914400">
              <a:buClrTx/>
              <a:buSzTx/>
              <a:defRPr/>
            </a:pPr>
            <a:r>
              <a:rPr kumimoji="0" lang="en-US" altLang="zh-CN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他的行草书最能体现雄逸流动的艺术美。论者称其笔势“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飘若浮云，矫若惊龙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”。后世誉之为“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书圣</a:t>
            </a:r>
            <a:r>
              <a:rPr kumimoji="0" lang="zh-CN" altLang="en-US" sz="3200" b="1" kern="1200" cap="none" spc="0" normalizeH="0" baseline="0" noProof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2"/>
          <p:cNvSpPr txBox="1"/>
          <p:nvPr/>
        </p:nvSpPr>
        <p:spPr>
          <a:xfrm>
            <a:off x="1631950" y="44450"/>
            <a:ext cx="8928100" cy="293433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indent="254000">
              <a:lnSpc>
                <a:spcPct val="110000"/>
              </a:lnSpc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  夫人之相与，俯仰一世，或取诸怀抱，晤言一室之内；或因寄所托，放浪形骸之外。虽取舍万殊，静躁不同，当其欣于所遇，暂得于己，快然自足，不知老之将至。及其所之既倦，情随事迁，感慨系之矣。向之所欣，俯仰之间，已为陈迹，犹不能不以之兴怀。况修短随化，终期于尽。古人云：“死生亦大矣。”岂不</a:t>
            </a:r>
            <a:r>
              <a:rPr lang="zh-CN" altLang="en-US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痛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哉！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31950" y="3070225"/>
            <a:ext cx="8931275" cy="374396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254000" defTabSz="914400">
              <a:lnSpc>
                <a:spcPct val="110000"/>
              </a:lnSpc>
              <a:buClrTx/>
              <a:buSzTx/>
              <a:defRPr/>
            </a:pPr>
            <a:r>
              <a:rPr kumimoji="0" lang="zh-CN" altLang="en-US" sz="2400" b="1" kern="1200" cap="none" spc="0" normalizeH="0" baseline="0" noProof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人们彼此亲近交往，很快便度过一生。有的人喜欢反躬内省，满足于一室之内的晤谈；有的人则寄托于外物，生活狂放不羁。虽然他们或内或外的取舍千差万别，好静好动的性格各不相同，但当他们遇到可喜的事情，得意于一时，感到欣然自足时，竟然都会忘记衰老即将要到来之事。等到对已获取的东西发生厌倦，情事变迁，又不免会引发无限的感慨。以往所得到的欢欣，很快就成为历史的陈迹，人们对此尚且不能不为之感念伤怀，更何况人的一生长短听凭造化，而终究要归结于穷尽呢！古人说：“死生是件大事。”这怎么能不让人</a:t>
            </a:r>
            <a:r>
              <a:rPr kumimoji="0" lang="zh-CN" altLang="en-US" sz="24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痛心</a:t>
            </a:r>
            <a:r>
              <a:rPr kumimoji="0" lang="zh-CN" altLang="en-US" sz="2400" b="1" kern="1200" cap="none" spc="0" normalizeH="0" baseline="0" noProof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啊！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774825" y="1484313"/>
            <a:ext cx="8569325" cy="316928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kern="1200" cap="none" spc="0" normalizeH="0" baseline="0" noProof="0" smtClean="0">
                <a:solidFill>
                  <a:srgbClr val="000066"/>
                </a:solidFill>
                <a:latin typeface="Tahoma" panose="020b0604030504040204" pitchFamily="34" charset="0"/>
                <a:ea typeface="华文行楷" pitchFamily="2" charset="-122"/>
                <a:cs typeface="+mn-cs"/>
              </a:rPr>
              <a:t>   </a:t>
            </a:r>
            <a:r>
              <a:rPr kumimoji="0" lang="zh-CN" altLang="en-US" kern="1200" cap="none" spc="0" normalizeH="0" baseline="0" noProof="0" smtClean="0">
                <a:solidFill>
                  <a:srgbClr val="000066"/>
                </a:solidFill>
                <a:latin typeface="Tahoma" panose="020b0604030504040204" pitchFamily="34" charset="0"/>
                <a:ea typeface="华文行楷" pitchFamily="2" charset="-122"/>
                <a:cs typeface="+mn-cs"/>
              </a:rPr>
              <a:t> </a:t>
            </a:r>
            <a:r>
              <a:rPr kumimoji="0" lang="zh-CN" altLang="en-US" sz="3200" kern="1200" cap="none" spc="0" normalizeH="0" baseline="0" noProof="0" smtClean="0">
                <a:solidFill>
                  <a:srgbClr val="000066"/>
                </a:solidFill>
                <a:latin typeface="Tahoma" panose="020b0604030504040204" pitchFamily="34" charset="0"/>
                <a:ea typeface="华文行楷" pitchFamily="2" charset="-122"/>
                <a:cs typeface="+mn-cs"/>
              </a:rPr>
              <a:t> </a:t>
            </a:r>
            <a:r>
              <a:rPr kumimoji="0" lang="en-US" altLang="zh-CN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(1)  </a:t>
            </a: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提出普遍性命题：“人之相与，俯仰一世。”</a:t>
            </a: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(2)  </a:t>
            </a: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两种处世，一种情怀：静者躁者不管生活方式怎样不同，人总是留恋于有生之乐。</a:t>
            </a:r>
          </a:p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   </a:t>
            </a:r>
            <a:r>
              <a:rPr kumimoji="0" lang="en-US" altLang="zh-CN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(3)  </a:t>
            </a: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由生说到死：水到渠成地提出基本观点：“</a:t>
            </a:r>
            <a:r>
              <a:rPr kumimoji="0" lang="zh-CN" altLang="en-US" sz="36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死生亦大矣</a:t>
            </a:r>
            <a:r>
              <a:rPr kumimoji="0" lang="zh-CN" altLang="en-US" sz="3200" b="1" kern="1200" cap="none" spc="0" normalizeH="0" baseline="0" noProof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仿宋" pitchFamily="2" charset="-122"/>
                <a:ea typeface="华文仿宋" pitchFamily="2" charset="-122"/>
                <a:cs typeface="+mn-cs"/>
              </a:rPr>
              <a:t>”。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727416" y="260350"/>
            <a:ext cx="2224405" cy="58356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第三段思路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774825" y="1196975"/>
            <a:ext cx="84582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、第三段使用了哪种表达方式？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8759825" y="1196975"/>
            <a:ext cx="1296988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议论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774825" y="2565400"/>
            <a:ext cx="8535988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、第三段写了怎样的内容？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919288" y="3500438"/>
            <a:ext cx="82296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由良辰美景引发对乐忧、生死的感慨。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847850" y="4292600"/>
            <a:ext cx="8535988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、第三段</a:t>
            </a: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基调是那个字</a:t>
            </a:r>
            <a:r>
              <a:rPr kumimoji="0" 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？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7824788" y="4508500"/>
            <a:ext cx="1655763" cy="1568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9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4"/>
          <p:cNvSpPr txBox="1"/>
          <p:nvPr/>
        </p:nvSpPr>
        <p:spPr>
          <a:xfrm>
            <a:off x="8746490" y="2349500"/>
            <a:ext cx="1721485" cy="43195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华文行楷" pitchFamily="2" charset="-122"/>
              </a:rPr>
              <a:t>死生亦大矣         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华文行楷" pitchFamily="2" charset="-122"/>
              </a:rPr>
              <a:t>岂不</a:t>
            </a:r>
          </a:p>
        </p:txBody>
      </p:sp>
      <p:sp>
        <p:nvSpPr>
          <p:cNvPr id="24587" name="Rectangle 2"/>
          <p:cNvSpPr>
            <a:spLocks noGrp="1"/>
          </p:cNvSpPr>
          <p:nvPr>
            <p:ph type="title"/>
          </p:nvPr>
        </p:nvSpPr>
        <p:spPr>
          <a:xfrm>
            <a:off x="1992313" y="1557338"/>
            <a:ext cx="4895850" cy="647700"/>
          </a:xfrm>
          <a:noFill/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.俯仰人生,为何而痛?</a:t>
            </a:r>
          </a:p>
        </p:txBody>
      </p:sp>
      <p:sp>
        <p:nvSpPr>
          <p:cNvPr id="24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2781300"/>
            <a:ext cx="6551613" cy="2952750"/>
          </a:xfrm>
          <a:noFill/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俯仰一世，老之将至   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人生短暂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所之既倦，情随事迁   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世事无常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向之所欣，已为陈迹   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往事不再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之痛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修短随化，终期于尽   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生死难测</a:t>
            </a:r>
            <a:r>
              <a:rPr kumimoji="0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之痛</a:t>
            </a:r>
          </a:p>
        </p:txBody>
      </p:sp>
      <p:sp>
        <p:nvSpPr>
          <p:cNvPr id="24589" name="Rectangle 6"/>
          <p:cNvSpPr>
            <a:spLocks noChangeArrowheads="1"/>
          </p:cNvSpPr>
          <p:nvPr/>
        </p:nvSpPr>
        <p:spPr bwMode="auto">
          <a:xfrm>
            <a:off x="1993900" y="260350"/>
            <a:ext cx="7631113" cy="7937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思考：痛之由</a:t>
            </a:r>
          </a:p>
        </p:txBody>
      </p:sp>
      <p:sp>
        <p:nvSpPr>
          <p:cNvPr id="24590" name="Text Box 15"/>
          <p:cNvSpPr txBox="1"/>
          <p:nvPr/>
        </p:nvSpPr>
        <p:spPr>
          <a:xfrm>
            <a:off x="8904288" y="4724400"/>
            <a:ext cx="936625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华文行楷" pitchFamily="2" charset="-122"/>
              </a:rPr>
              <a:t>哉</a:t>
            </a:r>
          </a:p>
        </p:txBody>
      </p:sp>
      <p:sp>
        <p:nvSpPr>
          <p:cNvPr id="27654" name="AutoShape 16"/>
          <p:cNvSpPr/>
          <p:nvPr/>
        </p:nvSpPr>
        <p:spPr>
          <a:xfrm>
            <a:off x="8472488" y="3141663"/>
            <a:ext cx="287337" cy="2087562"/>
          </a:xfrm>
          <a:prstGeom prst="rightBrace">
            <a:avLst>
              <a:gd name="adj1" fmla="val 57987"/>
              <a:gd name="adj2" fmla="val 48736"/>
            </a:avLst>
          </a:prstGeom>
          <a:noFill/>
          <a:ln w="571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8472488" y="3213100"/>
            <a:ext cx="1655763" cy="1568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9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7" grpId="0"/>
      <p:bldP spid="24590" grpId="0"/>
      <p:bldP spid="245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1"/>
          <p:cNvSpPr/>
          <p:nvPr/>
        </p:nvSpPr>
        <p:spPr>
          <a:xfrm>
            <a:off x="1776413" y="117475"/>
            <a:ext cx="2021205" cy="58356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</a:p>
        </p:txBody>
      </p:sp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1776413" y="1268413"/>
            <a:ext cx="8643938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每览昔人兴感之由，若合一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契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，未尝不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临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文嗟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悼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，不能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喻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之于怀。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死生为虚诞，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齐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彭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殇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妄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作。后之视今，亦犹今之视昔。悲夫！故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列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叙时人，录其所述，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虽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世殊事异，所以兴怀，其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致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一也。后之览者，亦将有感于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斯文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5375275" y="838200"/>
            <a:ext cx="2435225" cy="82994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符契。两半，可合在一起</a:t>
            </a: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8401050" y="1214438"/>
            <a:ext cx="83820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面对</a:t>
            </a:r>
          </a:p>
        </p:txBody>
      </p:sp>
      <p:sp>
        <p:nvSpPr>
          <p:cNvPr id="25606" name="矩形 5"/>
          <p:cNvSpPr>
            <a:spLocks noChangeArrowheads="1"/>
          </p:cNvSpPr>
          <p:nvPr/>
        </p:nvSpPr>
        <p:spPr bwMode="auto">
          <a:xfrm>
            <a:off x="9337675" y="1196975"/>
            <a:ext cx="122555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悲伤</a:t>
            </a:r>
          </a:p>
        </p:txBody>
      </p:sp>
      <p:sp>
        <p:nvSpPr>
          <p:cNvPr id="25607" name="矩形 6"/>
          <p:cNvSpPr>
            <a:spLocks noChangeArrowheads="1"/>
          </p:cNvSpPr>
          <p:nvPr/>
        </p:nvSpPr>
        <p:spPr bwMode="auto">
          <a:xfrm>
            <a:off x="2279650" y="2060575"/>
            <a:ext cx="86360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明白</a:t>
            </a:r>
          </a:p>
        </p:txBody>
      </p:sp>
      <p:sp>
        <p:nvSpPr>
          <p:cNvPr id="25608" name="矩形 7"/>
          <p:cNvSpPr>
            <a:spLocks noChangeArrowheads="1"/>
          </p:cNvSpPr>
          <p:nvPr/>
        </p:nvSpPr>
        <p:spPr bwMode="auto">
          <a:xfrm>
            <a:off x="3937000" y="2133600"/>
            <a:ext cx="9366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本来</a:t>
            </a:r>
          </a:p>
        </p:txBody>
      </p:sp>
      <p:sp>
        <p:nvSpPr>
          <p:cNvPr id="25609" name="矩形 8"/>
          <p:cNvSpPr>
            <a:spLocks noChangeArrowheads="1"/>
          </p:cNvSpPr>
          <p:nvPr/>
        </p:nvSpPr>
        <p:spPr bwMode="auto">
          <a:xfrm>
            <a:off x="5087938" y="2133600"/>
            <a:ext cx="5472113" cy="414020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一、齐，作动词。把</a:t>
            </a:r>
            <a:r>
              <a:rPr kumimoji="0" lang="en-US" altLang="zh-CN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宋体" panose="02010600030101010101" pitchFamily="2" charset="-122"/>
              </a:rPr>
              <a:t>…</a:t>
            </a:r>
            <a:r>
              <a:rPr kumimoji="0" lang="zh-CN" altLang="en-US" sz="21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看做一样（相等）</a:t>
            </a:r>
          </a:p>
        </p:txBody>
      </p:sp>
      <p:sp>
        <p:nvSpPr>
          <p:cNvPr id="25610" name="矩形 9"/>
          <p:cNvSpPr>
            <a:spLocks noChangeArrowheads="1"/>
          </p:cNvSpPr>
          <p:nvPr/>
        </p:nvSpPr>
        <p:spPr bwMode="auto">
          <a:xfrm>
            <a:off x="6600825" y="2133600"/>
            <a:ext cx="29305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未成年而死去的人</a:t>
            </a:r>
          </a:p>
        </p:txBody>
      </p:sp>
      <p:sp>
        <p:nvSpPr>
          <p:cNvPr id="25611" name="矩形 10"/>
          <p:cNvSpPr>
            <a:spLocks noChangeArrowheads="1"/>
          </p:cNvSpPr>
          <p:nvPr/>
        </p:nvSpPr>
        <p:spPr bwMode="auto">
          <a:xfrm>
            <a:off x="9048750" y="2925763"/>
            <a:ext cx="1439863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无根据</a:t>
            </a:r>
          </a:p>
        </p:txBody>
      </p:sp>
      <p:sp>
        <p:nvSpPr>
          <p:cNvPr id="25612" name="矩形 11"/>
          <p:cNvSpPr>
            <a:spLocks noChangeArrowheads="1"/>
          </p:cNvSpPr>
          <p:nvPr/>
        </p:nvSpPr>
        <p:spPr bwMode="auto">
          <a:xfrm>
            <a:off x="6816725" y="4652963"/>
            <a:ext cx="1079500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情趣</a:t>
            </a:r>
          </a:p>
        </p:txBody>
      </p:sp>
      <p:sp>
        <p:nvSpPr>
          <p:cNvPr id="25613" name="矩形 12"/>
          <p:cNvSpPr>
            <a:spLocks noChangeArrowheads="1"/>
          </p:cNvSpPr>
          <p:nvPr/>
        </p:nvSpPr>
        <p:spPr bwMode="auto">
          <a:xfrm>
            <a:off x="7392988" y="3789363"/>
            <a:ext cx="1304925" cy="46037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一个个</a:t>
            </a:r>
          </a:p>
        </p:txBody>
      </p:sp>
      <p:sp>
        <p:nvSpPr>
          <p:cNvPr id="25614" name="矩形 13"/>
          <p:cNvSpPr>
            <a:spLocks noChangeArrowheads="1"/>
          </p:cNvSpPr>
          <p:nvPr/>
        </p:nvSpPr>
        <p:spPr bwMode="auto">
          <a:xfrm>
            <a:off x="2495550" y="3789363"/>
            <a:ext cx="1079500" cy="521970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纵使</a:t>
            </a:r>
          </a:p>
        </p:txBody>
      </p:sp>
      <p:sp>
        <p:nvSpPr>
          <p:cNvPr id="25615" name="矩形 14"/>
          <p:cNvSpPr>
            <a:spLocks noChangeArrowheads="1"/>
          </p:cNvSpPr>
          <p:nvPr/>
        </p:nvSpPr>
        <p:spPr bwMode="auto">
          <a:xfrm>
            <a:off x="2927350" y="5518150"/>
            <a:ext cx="2233613" cy="953135"/>
          </a:xfrm>
          <a:prstGeom prst="rect">
            <a:avLst/>
          </a:prstGeom>
          <a:solidFill>
            <a:srgbClr val="CCFFFF"/>
          </a:solidFill>
          <a:ln w="9525">
            <a:solidFill>
              <a:srgbClr val="002060"/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这次（集会）的诗文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  <p:bldP spid="25607" grpId="0"/>
      <p:bldP spid="25608" grpId="0"/>
      <p:bldP spid="25609" grpId="0"/>
      <p:bldP spid="25609" grpId="1"/>
      <p:bldP spid="25610" grpId="0"/>
      <p:bldP spid="25611" grpId="0"/>
      <p:bldP spid="25612" grpId="0"/>
      <p:bldP spid="25613" grpId="0"/>
      <p:bldP spid="25614" grpId="0"/>
      <p:bldP spid="256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631950" y="333375"/>
            <a:ext cx="8928100" cy="255333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25400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200" kern="1200" cap="none" spc="0" normalizeH="0" baseline="0" noProof="0" smtClean="0">
                <a:latin typeface="Times New Roman" panose="02020603050405020304" pitchFamily="18" charset="0"/>
                <a:ea typeface="华文行楷" pitchFamily="2" charset="-122"/>
                <a:cs typeface="+mn-cs"/>
              </a:rPr>
              <a:t>每览昔人兴感之由，若合一契，未尝不临文嗟悼，不能喻之于怀。固知一死生为虚诞，齐彭殇为妄作。后之视今，亦犹今之视昔。</a:t>
            </a:r>
            <a:r>
              <a:rPr kumimoji="0" lang="zh-CN" altLang="en-US" sz="3200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悲</a:t>
            </a:r>
            <a:r>
              <a:rPr kumimoji="0" lang="zh-CN" altLang="en-US" sz="3200" kern="1200" cap="none" spc="0" normalizeH="0" baseline="0" noProof="0" smtClean="0">
                <a:latin typeface="Times New Roman" panose="02020603050405020304" pitchFamily="18" charset="0"/>
                <a:ea typeface="华文行楷" pitchFamily="2" charset="-122"/>
                <a:cs typeface="+mn-cs"/>
              </a:rPr>
              <a:t>夫！故列叙时人，录其所述，虽世殊事异，所以兴怀，其致一也。后之览者，亦将有感于斯文。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558925" y="3141663"/>
            <a:ext cx="8931275" cy="357695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indent="254000" defTabSz="914400">
              <a:lnSpc>
                <a:spcPct val="90000"/>
              </a:lnSpc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每当看到前人所发感慨的缘由和我们竟像一张符契那样一致，总难免要在前人的文章面前嗟叹一番，不过心里却弄不明白这是怎么回事。我当然知道把死和生混为一谈是虚诞的，把长寿与夭亡等量齐观是荒谬的。后人看待今人，也就像今人看待前人，这正是事情的可悲之处。所以我要</a:t>
            </a:r>
            <a:r>
              <a:rPr kumimoji="0" lang="zh-CN" altLang="en-US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楷体_GB2312" pitchFamily="49" charset="-122"/>
                <a:cs typeface="+mn-cs"/>
              </a:rPr>
              <a:t>一一</a:t>
            </a:r>
            <a:r>
              <a:rPr kumimoji="0" lang="zh-CN" altLang="en-US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列出到会者的姓名，录下他们所作的诗篇。尽管时代有别，行事各异，但触发人们情怀的动因，</a:t>
            </a:r>
            <a:r>
              <a:rPr kumimoji="0" lang="zh-CN" altLang="en-US" b="1" kern="1200" cap="none" spc="0" normalizeH="0" baseline="0" noProof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他们的思想情趣是一样的</a:t>
            </a:r>
            <a:r>
              <a:rPr kumimoji="0" lang="zh-CN" altLang="en-US" b="1" kern="1200" cap="none" spc="0" normalizeH="0" baseline="0" noProof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。后人阅读这些诗篇，恐怕也会由此引发同样的感慨吧。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35413" y="476250"/>
            <a:ext cx="3459163" cy="719138"/>
          </a:xfrm>
          <a:solidFill>
            <a:srgbClr val="FFFF99"/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第四段思路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1847850" y="2060575"/>
            <a:ext cx="8496300" cy="2663825"/>
          </a:xfrm>
          <a:solidFill>
            <a:srgbClr val="FFFF99"/>
          </a:solidFill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sz="4000" b="1">
                <a:solidFill>
                  <a:srgbClr val="000066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）写古今人对生死的感慨；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）写后人对生死的感慨；       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</a:t>
            </a:r>
            <a:r>
              <a:rPr lang="en-US" altLang="zh-CN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）概括作序目的：使后人了解“我”</a:t>
            </a:r>
          </a:p>
          <a:p>
            <a:pPr eaLnBrk="1" hangingPunct="1">
              <a:buNone/>
            </a:pPr>
            <a:r>
              <a:rPr lang="zh-CN" altLang="en-US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的感触。</a:t>
            </a:r>
          </a:p>
        </p:txBody>
      </p:sp>
      <p:sp>
        <p:nvSpPr>
          <p:cNvPr id="27652" name="Text Box 4"/>
          <p:cNvSpPr txBox="1"/>
          <p:nvPr/>
        </p:nvSpPr>
        <p:spPr>
          <a:xfrm>
            <a:off x="9691688" y="2205038"/>
            <a:ext cx="736600" cy="2193925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/>
            <a:r>
              <a:rPr lang="zh-CN" altLang="en-US" sz="3600">
                <a:solidFill>
                  <a:srgbClr val="FF3300"/>
                </a:solidFill>
                <a:latin typeface="Tahoma" panose="020b0604030504040204" pitchFamily="34" charset="0"/>
                <a:ea typeface="华文行楷" pitchFamily="2" charset="-122"/>
              </a:rPr>
              <a:t>步步推进</a:t>
            </a:r>
          </a:p>
        </p:txBody>
      </p:sp>
      <p:sp>
        <p:nvSpPr>
          <p:cNvPr id="30724" name="Line 5"/>
          <p:cNvSpPr/>
          <p:nvPr/>
        </p:nvSpPr>
        <p:spPr>
          <a:xfrm flipH="1">
            <a:off x="10344150" y="1989138"/>
            <a:ext cx="0" cy="3024187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25" name="Line 6"/>
          <p:cNvSpPr/>
          <p:nvPr/>
        </p:nvSpPr>
        <p:spPr>
          <a:xfrm flipH="1">
            <a:off x="10344150" y="1917700"/>
            <a:ext cx="0" cy="3241675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26" name="Line 7"/>
          <p:cNvSpPr/>
          <p:nvPr/>
        </p:nvSpPr>
        <p:spPr>
          <a:xfrm flipH="1">
            <a:off x="10199688" y="1700213"/>
            <a:ext cx="73025" cy="3529012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27" name="Line 8"/>
          <p:cNvSpPr/>
          <p:nvPr/>
        </p:nvSpPr>
        <p:spPr>
          <a:xfrm flipH="1">
            <a:off x="8832850" y="2060575"/>
            <a:ext cx="215900" cy="3097213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28" name="Line 9"/>
          <p:cNvSpPr/>
          <p:nvPr/>
        </p:nvSpPr>
        <p:spPr>
          <a:xfrm flipH="1">
            <a:off x="10272713" y="1844675"/>
            <a:ext cx="73025" cy="2809875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29" name="Line 10"/>
          <p:cNvSpPr/>
          <p:nvPr/>
        </p:nvSpPr>
        <p:spPr>
          <a:xfrm flipH="1">
            <a:off x="10417175" y="1484313"/>
            <a:ext cx="250825" cy="649287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0" name="Line 11"/>
          <p:cNvSpPr/>
          <p:nvPr/>
        </p:nvSpPr>
        <p:spPr>
          <a:xfrm flipH="1">
            <a:off x="10201275" y="1773238"/>
            <a:ext cx="0" cy="2951162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1" name="AutoShape 12"/>
          <p:cNvSpPr/>
          <p:nvPr/>
        </p:nvSpPr>
        <p:spPr>
          <a:xfrm>
            <a:off x="3432175" y="2276475"/>
            <a:ext cx="71438" cy="2447925"/>
          </a:xfrm>
          <a:prstGeom prst="leftBrace">
            <a:avLst>
              <a:gd name="adj1" fmla="val 284918"/>
              <a:gd name="adj2" fmla="val 50000"/>
            </a:avLst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32" name="Line 13"/>
          <p:cNvSpPr/>
          <p:nvPr/>
        </p:nvSpPr>
        <p:spPr>
          <a:xfrm flipH="1">
            <a:off x="10128250" y="1341438"/>
            <a:ext cx="0" cy="273685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3" name="Line 14"/>
          <p:cNvSpPr/>
          <p:nvPr/>
        </p:nvSpPr>
        <p:spPr>
          <a:xfrm flipH="1">
            <a:off x="9120188" y="5300663"/>
            <a:ext cx="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4" name="Rectangle 15"/>
          <p:cNvSpPr/>
          <p:nvPr/>
        </p:nvSpPr>
        <p:spPr>
          <a:xfrm>
            <a:off x="9553575" y="5157788"/>
            <a:ext cx="936625" cy="13684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35" name="Line 16"/>
          <p:cNvSpPr/>
          <p:nvPr/>
        </p:nvSpPr>
        <p:spPr>
          <a:xfrm flipH="1">
            <a:off x="9048750" y="2276475"/>
            <a:ext cx="0" cy="73025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6" name="Line 17"/>
          <p:cNvSpPr/>
          <p:nvPr/>
        </p:nvSpPr>
        <p:spPr>
          <a:xfrm flipH="1">
            <a:off x="9048750" y="2420938"/>
            <a:ext cx="0" cy="71437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30737" name="Line 18"/>
          <p:cNvSpPr/>
          <p:nvPr/>
        </p:nvSpPr>
        <p:spPr>
          <a:xfrm flipH="1">
            <a:off x="9048750" y="3213100"/>
            <a:ext cx="0" cy="0"/>
          </a:xfrm>
          <a:prstGeom prst="line">
            <a:avLst/>
          </a:prstGeom>
          <a:ln w="9525" cap="flat" cmpd="sng">
            <a:solidFill>
              <a:srgbClr val="F25E6C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0738" name="Text Box 19"/>
          <p:cNvSpPr txBox="1"/>
          <p:nvPr/>
        </p:nvSpPr>
        <p:spPr>
          <a:xfrm>
            <a:off x="9695498" y="2205038"/>
            <a:ext cx="459740" cy="18716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 algn="ctr"/>
            <a:endParaRPr lang="zh-CN" altLang="en-US" sz="1800"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27668" name="Line 20"/>
          <p:cNvSpPr/>
          <p:nvPr/>
        </p:nvSpPr>
        <p:spPr>
          <a:xfrm flipH="1">
            <a:off x="9480550" y="2205038"/>
            <a:ext cx="1588" cy="2160587"/>
          </a:xfrm>
          <a:prstGeom prst="line">
            <a:avLst/>
          </a:prstGeom>
          <a:ln w="7620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3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3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3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828800" y="609600"/>
            <a:ext cx="84582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第四段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使用了哪种表达方式？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3792538" y="1628775"/>
            <a:ext cx="2967038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议论、记叙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828800" y="2559050"/>
            <a:ext cx="84582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</a:t>
            </a:r>
            <a:r>
              <a:rPr kumimoji="0" lang="zh-CN" alt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四段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写了怎样的内容？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495550" y="3573463"/>
            <a:ext cx="6638925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对生命价值的思考和写序目的。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847850" y="4437063"/>
            <a:ext cx="84582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0" 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</a:t>
            </a:r>
            <a:r>
              <a:rPr kumimoji="0" lang="zh-CN" altLang="en-US" sz="360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四段</a:t>
            </a: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基调是那个字</a:t>
            </a:r>
            <a:r>
              <a:rPr kumimoji="0" 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？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7967663" y="4508500"/>
            <a:ext cx="1655763" cy="15684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buClrTx/>
              <a:buSzTx/>
              <a:defRPr/>
            </a:pPr>
            <a:r>
              <a:rPr kumimoji="0" lang="zh-CN" altLang="en-US" sz="96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xfrm>
            <a:off x="1703388" y="1700213"/>
            <a:ext cx="8785225" cy="3600450"/>
          </a:xfrm>
          <a:noFill/>
        </p:spPr>
        <p:txBody>
          <a:bodyPr vert="horz" wrap="square" lIns="91440" tIns="45720" rIns="91440" bIns="45720" numCol="1" anchor="t" anchorCtr="0" compatLnSpc="1"/>
          <a:lstStyle/>
          <a:p>
            <a:pPr marL="9525" marR="0" lvl="0" indent="-9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38375"/>
              </a:tabLst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endParaRPr kumimoji="0" lang="zh-CN" altLang="en-US" sz="4800" b="1" i="0" u="none" strike="noStrike" kern="0" cap="none" spc="0" normalizeH="0" baseline="0" noProof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9525" marR="0" lvl="0" indent="-9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38375"/>
              </a:tabLst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   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抒情、议论。由欣赏良辰美景、流觞畅饮，而引发出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乐与忧、生与死的感慨。 </a:t>
            </a: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</a:p>
          <a:p>
            <a:pPr marL="9525" marR="0" lvl="0" indent="-95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38375"/>
              </a:tabLst>
              <a:defRPr/>
            </a:pPr>
            <a:endParaRPr kumimoji="0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279650" y="404813"/>
            <a:ext cx="7764780" cy="922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54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第二部分（</a:t>
            </a:r>
            <a:r>
              <a:rPr kumimoji="0" lang="en-US" sz="54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54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sz="54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5400" b="1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自然段）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1703388" y="1052513"/>
            <a:ext cx="8785225" cy="4927600"/>
          </a:xfrm>
          <a:noFill/>
        </p:spPr>
        <p:txBody>
          <a:bodyPr vert="horz" wrap="square" lIns="91440" tIns="45720" rIns="91440" bIns="45720" numCol="1" anchor="t" anchorCtr="0" compatLnSpc="1"/>
          <a:lstStyle/>
          <a:p>
            <a:pPr marL="6350" marR="0" lvl="0" indent="29845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如何理解“固知一死生为虚诞,齐彭殇为妄作”?</a:t>
            </a:r>
          </a:p>
          <a:p>
            <a:pPr marL="6350" marR="0" lvl="0" indent="29845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6350" marR="0" lvl="0" indent="298450" algn="l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东晋名士们多崇尚老庄,大谈玄理,不务实际,思想虚无,认为死就是生,生就是死。对此,作者作了委婉的批判:生和死是两码事,不能等同起来,人生不应消极无为。这表明了他对生死问题的看重,暗含有生之年应当做些实事的积极进取之心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</a:p>
        </p:txBody>
      </p:sp>
      <p:sp>
        <p:nvSpPr>
          <p:cNvPr id="33794" name="矩形 1"/>
          <p:cNvSpPr/>
          <p:nvPr/>
        </p:nvSpPr>
        <p:spPr>
          <a:xfrm>
            <a:off x="1847850" y="188913"/>
            <a:ext cx="2225040" cy="7067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问题探究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Text Box 3"/>
          <p:cNvSpPr txBox="1"/>
          <p:nvPr/>
        </p:nvSpPr>
        <p:spPr>
          <a:xfrm>
            <a:off x="3648075" y="765175"/>
            <a:ext cx="48974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  <a:buFontTx/>
            </a:pPr>
            <a:r>
              <a:rPr lang="en-US" altLang="zh-CN" sz="32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兰亭集序</a:t>
            </a:r>
            <a:r>
              <a:rPr lang="en-US" altLang="zh-CN" sz="32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b="1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图片 4" descr="《兰亭集序》书法.jpg"/>
          <p:cNvPicPr>
            <a:picLocks noChangeAspect="1"/>
          </p:cNvPicPr>
          <p:nvPr/>
        </p:nvPicPr>
        <p:blipFill>
          <a:blip r:embed="rId2"/>
          <a:srcRect r="6683"/>
          <a:stretch>
            <a:fillRect/>
          </a:stretch>
        </p:blipFill>
        <p:spPr>
          <a:xfrm>
            <a:off x="1524000" y="1773238"/>
            <a:ext cx="9144000" cy="3368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3575050" y="5516563"/>
            <a:ext cx="54737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2400" b="1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唐人冯承素摹本，北京故宫博物院收藏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2530475" cy="776287"/>
          </a:xfrm>
          <a:solidFill>
            <a:srgbClr val="0000FF"/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bg1"/>
                </a:solidFill>
                <a:ea typeface="华文新魏" pitchFamily="2" charset="-122"/>
              </a:rPr>
              <a:t>思路：</a:t>
            </a:r>
          </a:p>
        </p:txBody>
      </p:sp>
      <p:sp>
        <p:nvSpPr>
          <p:cNvPr id="32779" name="Text Box 11"/>
          <p:cNvSpPr txBox="1"/>
          <p:nvPr/>
        </p:nvSpPr>
        <p:spPr>
          <a:xfrm>
            <a:off x="4583113" y="1412875"/>
            <a:ext cx="115252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天地</a:t>
            </a:r>
          </a:p>
        </p:txBody>
      </p:sp>
      <p:sp>
        <p:nvSpPr>
          <p:cNvPr id="32780" name="Text Box 12"/>
          <p:cNvSpPr txBox="1"/>
          <p:nvPr/>
        </p:nvSpPr>
        <p:spPr>
          <a:xfrm>
            <a:off x="4583113" y="2852738"/>
            <a:ext cx="1152525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人生</a:t>
            </a:r>
          </a:p>
        </p:txBody>
      </p:sp>
      <p:sp>
        <p:nvSpPr>
          <p:cNvPr id="32781" name="Text Box 13"/>
          <p:cNvSpPr txBox="1"/>
          <p:nvPr/>
        </p:nvSpPr>
        <p:spPr>
          <a:xfrm>
            <a:off x="4583113" y="4508500"/>
            <a:ext cx="1223962" cy="64516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古今</a:t>
            </a:r>
          </a:p>
        </p:txBody>
      </p:sp>
      <p:sp>
        <p:nvSpPr>
          <p:cNvPr id="32782" name="Oval 14"/>
          <p:cNvSpPr>
            <a:spLocks noChangeArrowheads="1"/>
          </p:cNvSpPr>
          <p:nvPr/>
        </p:nvSpPr>
        <p:spPr bwMode="auto">
          <a:xfrm>
            <a:off x="7104063" y="1412875"/>
            <a:ext cx="936625" cy="86518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itchFamily="2" charset="-122"/>
                <a:cs typeface="+mn-cs"/>
              </a:rPr>
              <a:t>乐</a:t>
            </a:r>
          </a:p>
        </p:txBody>
      </p:sp>
      <p:sp>
        <p:nvSpPr>
          <p:cNvPr id="32783" name="Oval 15"/>
          <p:cNvSpPr/>
          <p:nvPr/>
        </p:nvSpPr>
        <p:spPr>
          <a:xfrm>
            <a:off x="7104063" y="2781300"/>
            <a:ext cx="914400" cy="9144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 b="1">
                <a:solidFill>
                  <a:srgbClr val="660033"/>
                </a:solidFill>
                <a:latin typeface="Times New Roman" panose="02020603050405020304" pitchFamily="18" charset="0"/>
                <a:ea typeface="华文行楷" pitchFamily="2" charset="-122"/>
              </a:rPr>
              <a:t>痛</a:t>
            </a:r>
          </a:p>
        </p:txBody>
      </p:sp>
      <p:sp>
        <p:nvSpPr>
          <p:cNvPr id="32784" name="Oval 16"/>
          <p:cNvSpPr/>
          <p:nvPr/>
        </p:nvSpPr>
        <p:spPr>
          <a:xfrm>
            <a:off x="7104063" y="4437063"/>
            <a:ext cx="914400" cy="914400"/>
          </a:xfrm>
          <a:prstGeom prst="ellipse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4000" b="1">
                <a:latin typeface="Times New Roman" panose="02020603050405020304" pitchFamily="18" charset="0"/>
                <a:ea typeface="华文行楷" pitchFamily="2" charset="-122"/>
              </a:rPr>
              <a:t>悲</a:t>
            </a:r>
          </a:p>
        </p:txBody>
      </p:sp>
      <p:sp>
        <p:nvSpPr>
          <p:cNvPr id="34824" name="AutoShape 17"/>
          <p:cNvSpPr/>
          <p:nvPr/>
        </p:nvSpPr>
        <p:spPr>
          <a:xfrm>
            <a:off x="5880100" y="1700213"/>
            <a:ext cx="1008063" cy="215900"/>
          </a:xfrm>
          <a:prstGeom prst="rightArrow">
            <a:avLst>
              <a:gd name="adj1" fmla="val 50000"/>
              <a:gd name="adj2" fmla="val 116641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5" name="AutoShape 18"/>
          <p:cNvSpPr/>
          <p:nvPr/>
        </p:nvSpPr>
        <p:spPr>
          <a:xfrm>
            <a:off x="5880100" y="3141663"/>
            <a:ext cx="1008063" cy="215900"/>
          </a:xfrm>
          <a:prstGeom prst="rightArrow">
            <a:avLst>
              <a:gd name="adj1" fmla="val 50000"/>
              <a:gd name="adj2" fmla="val 116641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6" name="AutoShape 19"/>
          <p:cNvSpPr/>
          <p:nvPr/>
        </p:nvSpPr>
        <p:spPr>
          <a:xfrm>
            <a:off x="5880100" y="4724400"/>
            <a:ext cx="1008063" cy="215900"/>
          </a:xfrm>
          <a:prstGeom prst="rightArrow">
            <a:avLst>
              <a:gd name="adj1" fmla="val 50000"/>
              <a:gd name="adj2" fmla="val 116641"/>
            </a:avLst>
          </a:prstGeom>
          <a:solidFill>
            <a:srgbClr val="CC3300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sz="4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7" name="Line 20"/>
          <p:cNvSpPr/>
          <p:nvPr/>
        </p:nvSpPr>
        <p:spPr>
          <a:xfrm>
            <a:off x="3432175" y="3284538"/>
            <a:ext cx="1079500" cy="0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4828" name="Line 21"/>
          <p:cNvSpPr/>
          <p:nvPr/>
        </p:nvSpPr>
        <p:spPr>
          <a:xfrm flipV="1">
            <a:off x="3503613" y="1628775"/>
            <a:ext cx="1008062" cy="1296988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4829" name="Line 22"/>
          <p:cNvSpPr/>
          <p:nvPr/>
        </p:nvSpPr>
        <p:spPr>
          <a:xfrm>
            <a:off x="3432175" y="3573463"/>
            <a:ext cx="1008063" cy="1296987"/>
          </a:xfrm>
          <a:prstGeom prst="line">
            <a:avLst/>
          </a:prstGeom>
          <a:ln w="63500" cap="flat" cmpd="sng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4830" name="Text Box 24"/>
          <p:cNvSpPr txBox="1"/>
          <p:nvPr/>
        </p:nvSpPr>
        <p:spPr>
          <a:xfrm>
            <a:off x="8401050" y="1484313"/>
            <a:ext cx="2016125" cy="70675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 2段</a:t>
            </a:r>
          </a:p>
        </p:txBody>
      </p:sp>
      <p:sp>
        <p:nvSpPr>
          <p:cNvPr id="34831" name="Text Box 25"/>
          <p:cNvSpPr txBox="1"/>
          <p:nvPr/>
        </p:nvSpPr>
        <p:spPr>
          <a:xfrm>
            <a:off x="8616950" y="2997200"/>
            <a:ext cx="1512888" cy="70675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3 段</a:t>
            </a:r>
          </a:p>
        </p:txBody>
      </p:sp>
      <p:sp>
        <p:nvSpPr>
          <p:cNvPr id="34832" name="Text Box 26"/>
          <p:cNvSpPr txBox="1"/>
          <p:nvPr/>
        </p:nvSpPr>
        <p:spPr>
          <a:xfrm>
            <a:off x="8616950" y="4581525"/>
            <a:ext cx="1439863" cy="70675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4 段</a:t>
            </a:r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2127568" y="1844675"/>
            <a:ext cx="1106170" cy="31521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60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俯仰一生</a:t>
            </a: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4872038" y="333375"/>
            <a:ext cx="5256213" cy="58928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1355F9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  <a:cs typeface="+mn-cs"/>
              </a:rPr>
              <a:t> 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1355F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楷体_GB2312" pitchFamily="49" charset="-122"/>
                <a:cs typeface="+mn-cs"/>
              </a:rPr>
              <a:t>思想观点：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楷体_GB2312" pitchFamily="49" charset="-122"/>
                <a:cs typeface="+mn-cs"/>
              </a:rPr>
              <a:t>死生亦大矣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楷体_GB2312" pitchFamily="49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  <p:bldP spid="32780" grpId="0"/>
      <p:bldP spid="32781" grpId="0"/>
      <p:bldP spid="32782" grpId="0"/>
      <p:bldP spid="32783" grpId="0"/>
      <p:bldP spid="32784" grpId="0"/>
      <p:bldP spid="3279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1704975" y="190500"/>
            <a:ext cx="8712200" cy="6453188"/>
          </a:xfrm>
          <a:noFill/>
          <a:ln>
            <a:solidFill>
              <a:schemeClr val="folHlink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640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文中作者的感情是如何由“乐”转“痛”,而又转“悲”的呢?</a:t>
            </a:r>
          </a:p>
          <a:p>
            <a:pPr marL="0" marR="0" lvl="0" indent="640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兰亭集会是快乐的,作者从兰亭集会联想到现今人们的相处往来。尽管人们为人处世的方法千差万别,但总的不外乎两种:一种是“当其欣于所遇,暂得于己,快然自足,不知老之将至”;另一种则是当对所遇事物产生厌倦时,感情随事物的变化而变化,无端的感慨就产生了。于是作者提出“修短随化,终期于尽”,再联想到庄子所说的“死生亦大矣”,不禁发出了“岂不痛哉”的感慨。</a:t>
            </a:r>
          </a:p>
          <a:p>
            <a:pPr marL="0" marR="0" lvl="0" indent="64008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第四段作者推测未来人的感情变化也必和古今人一样,等到现在的一切成为历史的陈迹,未来人也会像我们现在一样临今人之文而感叹,如此无情的变迁再次引起作者“悲夫”的感慨。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828800" y="228600"/>
            <a:ext cx="8458200" cy="64516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kumimoji="0" lang="en-US" sz="3600" b="1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你怎样理解作者的人生观？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828800" y="990600"/>
            <a:ext cx="8839200" cy="5631180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王羲之的人生观不消极，悲叹并不等于悲观，历史上悲叹人生的往往是最富有创造价值的人士，比如曹操、李白，曹操在的诗中写道“对酒当歌， 人生几何，譬如朝露</a:t>
            </a:r>
            <a:r>
              <a:rPr kumimoji="0" lang="en-US" sz="3600" b="1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去日苦多”，但这并不妨碍他成为乱世英雄。正是因为他们对人生充满了执着，对岁月的流逝才如此悲叹。王羲之的文章多在是“消极其表，执着其里”，王羲之在书法上的卓越成就正是他对抗人生虚无的最执着的努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Rectangle 2" descr="Large confetti"/>
          <p:cNvSpPr>
            <a:spLocks noGrp="1"/>
          </p:cNvSpPr>
          <p:nvPr>
            <p:ph type="title"/>
          </p:nvPr>
        </p:nvSpPr>
        <p:spPr>
          <a:xfrm>
            <a:off x="3287713" y="260350"/>
            <a:ext cx="3838575" cy="876300"/>
          </a:xfrm>
        </p:spPr>
        <p:txBody>
          <a:bodyPr vert="horz" wrap="square" lIns="91440" tIns="45720" rIns="91440" bIns="45720" anchor="b" anchorCtr="0"/>
          <a:lstStyle/>
          <a:p>
            <a:pPr eaLnBrk="1" hangingPunct="1"/>
            <a:r>
              <a:rPr lang="zh-CN" altLang="en-US" sz="6000">
                <a:solidFill>
                  <a:schemeClr val="accent2"/>
                </a:solidFill>
                <a:ea typeface="华文行楷" pitchFamily="2" charset="-122"/>
              </a:rPr>
              <a:t>对偶修辞</a:t>
            </a:r>
            <a:endParaRPr lang="zh-TW" altLang="en-US" sz="6000">
              <a:solidFill>
                <a:schemeClr val="accent2"/>
              </a:solidFill>
              <a:ea typeface="华文行楷" pitchFamily="2" charset="-122"/>
            </a:endParaRPr>
          </a:p>
        </p:txBody>
      </p:sp>
      <p:sp>
        <p:nvSpPr>
          <p:cNvPr id="38915" name="矩形 5"/>
          <p:cNvSpPr>
            <a:spLocks noChangeArrowheads="1"/>
          </p:cNvSpPr>
          <p:nvPr/>
        </p:nvSpPr>
        <p:spPr bwMode="auto">
          <a:xfrm>
            <a:off x="1847850" y="1428750"/>
            <a:ext cx="8177213" cy="4471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句型上的分类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句中对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：同一句上下两个词语互相对偶。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例如：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楷体_GB2312" pitchFamily="49" charset="-122"/>
                <a:cs typeface="+mn-cs"/>
              </a:rPr>
              <a:t>清流激湍、游目骋怀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单句对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：上下两句互相对偶。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例如：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崇山峻岭，茂林修竹。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群贤毕至，少长咸集。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隔句对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：第一句对第三句，第二句对第四句。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例如：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或取诸怀抱，悟言一室之内；</a:t>
            </a:r>
          </a:p>
          <a:p>
            <a:pPr marL="0" marR="0" lvl="0" indent="0" algn="l" defTabSz="914400" rtl="0" eaLnBrk="1" fontAlgn="base" latinLnBrk="0" hangingPunct="1">
              <a:lnSpc>
                <a:spcPct val="11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或因寄所托，放浪形骸之外。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idx="1"/>
          </p:nvPr>
        </p:nvSpPr>
        <p:spPr>
          <a:xfrm>
            <a:off x="1992313" y="2060575"/>
            <a:ext cx="8229600" cy="2306638"/>
          </a:xfrm>
          <a:noFill/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放浪形骸</a:t>
            </a:r>
            <a:r>
              <a:rPr kumimoji="0" lang="zh-CN" altLang="en-US" sz="36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行为放纵，不受世俗礼法的束缚。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情随事迁</a:t>
            </a:r>
            <a:r>
              <a:rPr kumimoji="0" lang="zh-CN" altLang="en-US" sz="3600" b="1" i="1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思想感情随着情况的变迁而发生变化。</a:t>
            </a:r>
          </a:p>
        </p:txBody>
      </p:sp>
      <p:sp>
        <p:nvSpPr>
          <p:cNvPr id="38914" name="WordArt 3"/>
          <p:cNvSpPr/>
          <p:nvPr/>
        </p:nvSpPr>
        <p:spPr>
          <a:xfrm>
            <a:off x="3503613" y="549275"/>
            <a:ext cx="4211637" cy="836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出自本文的成语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3575050" y="0"/>
            <a:ext cx="3384550" cy="82994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800" kern="1200" cap="none" spc="0" normalizeH="0" baseline="0" noProof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词类活用</a:t>
            </a:r>
            <a:r>
              <a:rPr kumimoji="0" lang="zh-CN" altLang="en-US" sz="4800" kern="1200" cap="none" spc="0" normalizeH="0" baseline="0" noProof="0" smtClean="0">
                <a:latin typeface="Times New Roman" panose="02020603050405020304" pitchFamily="18" charset="0"/>
                <a:ea typeface="华文行楷" pitchFamily="2" charset="-122"/>
                <a:cs typeface="+mn-cs"/>
              </a:rPr>
              <a:t>：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620963" y="908050"/>
            <a:ext cx="4987925" cy="5835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①名词活用为动词：</a:t>
            </a:r>
          </a:p>
        </p:txBody>
      </p:sp>
      <p:sp>
        <p:nvSpPr>
          <p:cNvPr id="45060" name="Text Box 4"/>
          <p:cNvSpPr txBox="1"/>
          <p:nvPr/>
        </p:nvSpPr>
        <p:spPr>
          <a:xfrm>
            <a:off x="2640013" y="1700213"/>
            <a:ext cx="4629150" cy="52197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觞</a:t>
            </a:r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一咏　</a:t>
            </a:r>
            <a:r>
              <a:rPr lang="zh-CN" altLang="en-US" b="1">
                <a:latin typeface="Times New Roman" panose="02020603050405020304" pitchFamily="18" charset="0"/>
                <a:ea typeface="仿宋_GB2312" pitchFamily="49" charset="-122"/>
              </a:rPr>
              <a:t>　觞：喝酒。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619375" y="2362200"/>
            <a:ext cx="5564188" cy="5835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②形容词活用为名词：</a:t>
            </a:r>
          </a:p>
        </p:txBody>
      </p:sp>
      <p:sp>
        <p:nvSpPr>
          <p:cNvPr id="45062" name="Text Box 6"/>
          <p:cNvSpPr txBox="1"/>
          <p:nvPr/>
        </p:nvSpPr>
        <p:spPr>
          <a:xfrm>
            <a:off x="2640013" y="3068638"/>
            <a:ext cx="7004050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群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贤</a:t>
            </a:r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毕至　　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贤：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仿宋_GB2312" pitchFamily="49" charset="-122"/>
              </a:rPr>
              <a:t>有才有德之人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sp>
        <p:nvSpPr>
          <p:cNvPr id="39942" name="Text Box 7"/>
          <p:cNvSpPr txBox="1"/>
          <p:nvPr/>
        </p:nvSpPr>
        <p:spPr>
          <a:xfrm>
            <a:off x="2763838" y="3794125"/>
            <a:ext cx="74358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2640013" y="3860800"/>
            <a:ext cx="7488237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少长</a:t>
            </a:r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咸集　　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少：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仿宋_GB2312" pitchFamily="49" charset="-122"/>
              </a:rPr>
              <a:t>少者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；　长：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仿宋_GB2312" pitchFamily="49" charset="-122"/>
              </a:rPr>
              <a:t>长者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sp>
        <p:nvSpPr>
          <p:cNvPr id="39944" name="Text Box 9"/>
          <p:cNvSpPr txBox="1"/>
          <p:nvPr/>
        </p:nvSpPr>
        <p:spPr>
          <a:xfrm>
            <a:off x="2619375" y="4441825"/>
            <a:ext cx="75803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66" name="Text Box 10"/>
          <p:cNvSpPr txBox="1"/>
          <p:nvPr/>
        </p:nvSpPr>
        <p:spPr>
          <a:xfrm>
            <a:off x="2711450" y="4797425"/>
            <a:ext cx="7580313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无丝竹管弦之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盛</a:t>
            </a:r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　　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盛：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仿宋_GB2312" pitchFamily="49" charset="-122"/>
              </a:rPr>
              <a:t>热闹的场面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  <p:sp>
        <p:nvSpPr>
          <p:cNvPr id="45067" name="Text Box 11"/>
          <p:cNvSpPr txBox="1"/>
          <p:nvPr/>
        </p:nvSpPr>
        <p:spPr>
          <a:xfrm>
            <a:off x="2711450" y="5661025"/>
            <a:ext cx="7185025" cy="58356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死生亦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大</a:t>
            </a:r>
            <a:r>
              <a:rPr lang="zh-CN" altLang="en-US" sz="3200" b="1">
                <a:latin typeface="Times New Roman" panose="02020603050405020304" pitchFamily="18" charset="0"/>
                <a:ea typeface="华文行楷" pitchFamily="2" charset="-122"/>
              </a:rPr>
              <a:t>矣　　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大：</a:t>
            </a:r>
            <a:r>
              <a:rPr lang="zh-CN" altLang="en-US" sz="3200" b="1">
                <a:solidFill>
                  <a:srgbClr val="800000"/>
                </a:solidFill>
                <a:latin typeface="Times New Roman" panose="02020603050405020304" pitchFamily="18" charset="0"/>
                <a:ea typeface="仿宋_GB2312" pitchFamily="49" charset="-122"/>
              </a:rPr>
              <a:t>大事</a:t>
            </a:r>
            <a:r>
              <a:rPr lang="zh-CN" altLang="en-US" sz="3200" b="1">
                <a:latin typeface="Times New Roman" panose="02020603050405020304" pitchFamily="18" charset="0"/>
                <a:ea typeface="仿宋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4" grpId="0"/>
      <p:bldP spid="45066" grpId="0"/>
      <p:bldP spid="4506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2474913" y="769938"/>
            <a:ext cx="7077075" cy="70675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③数词活用为动词：</a:t>
            </a:r>
          </a:p>
        </p:txBody>
      </p:sp>
      <p:sp>
        <p:nvSpPr>
          <p:cNvPr id="46083" name="Text Box 3"/>
          <p:cNvSpPr txBox="1"/>
          <p:nvPr/>
        </p:nvSpPr>
        <p:spPr>
          <a:xfrm>
            <a:off x="2439988" y="1773238"/>
            <a:ext cx="8193087" cy="52197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所以兴怀，其致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一</a:t>
            </a:r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也　</a:t>
            </a:r>
            <a:r>
              <a:rPr lang="zh-CN" altLang="en-US" b="1">
                <a:latin typeface="Times New Roman" panose="02020603050405020304" pitchFamily="18" charset="0"/>
                <a:ea typeface="仿宋_GB2312" pitchFamily="49" charset="-122"/>
              </a:rPr>
              <a:t>一：用做动词，是一样的。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425700" y="2492375"/>
            <a:ext cx="7272338" cy="70675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④意动用法：</a:t>
            </a:r>
          </a:p>
        </p:txBody>
      </p:sp>
      <p:sp>
        <p:nvSpPr>
          <p:cNvPr id="46085" name="Text Box 5"/>
          <p:cNvSpPr txBox="1"/>
          <p:nvPr/>
        </p:nvSpPr>
        <p:spPr>
          <a:xfrm>
            <a:off x="2351088" y="3419475"/>
            <a:ext cx="8064500" cy="95313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1)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齐</a:t>
            </a:r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彭殇为妄作　</a:t>
            </a:r>
          </a:p>
          <a:p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齐：形容词用作意动词，以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---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为齐，看作相等。</a:t>
            </a:r>
          </a:p>
        </p:txBody>
      </p:sp>
      <p:sp>
        <p:nvSpPr>
          <p:cNvPr id="40965" name="Text Box 6"/>
          <p:cNvSpPr txBox="1"/>
          <p:nvPr/>
        </p:nvSpPr>
        <p:spPr>
          <a:xfrm>
            <a:off x="2547938" y="5300663"/>
            <a:ext cx="74358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6087" name="Text Box 7"/>
          <p:cNvSpPr txBox="1"/>
          <p:nvPr/>
        </p:nvSpPr>
        <p:spPr>
          <a:xfrm>
            <a:off x="2279650" y="4797425"/>
            <a:ext cx="8064500" cy="11684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en-US" altLang="zh-CN" b="1">
                <a:latin typeface="Times New Roman" panose="02020603050405020304" pitchFamily="18" charset="0"/>
                <a:ea typeface="华文行楷" pitchFamily="2" charset="-122"/>
              </a:rPr>
              <a:t>2)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一</a:t>
            </a:r>
            <a:r>
              <a:rPr lang="zh-CN" altLang="en-US" b="1">
                <a:latin typeface="Times New Roman" panose="02020603050405020304" pitchFamily="18" charset="0"/>
                <a:ea typeface="华文行楷" pitchFamily="2" charset="-122"/>
              </a:rPr>
              <a:t>死生为虚诞　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一：数词用作意动词，以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---</a:t>
            </a:r>
            <a:r>
              <a:rPr lang="zh-CN" altLang="en-US" b="1">
                <a:latin typeface="仿宋_GB2312" pitchFamily="49" charset="-122"/>
                <a:ea typeface="仿宋_GB2312" pitchFamily="49" charset="-122"/>
              </a:rPr>
              <a:t>为一，看做一样。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Text Box 2"/>
          <p:cNvSpPr txBox="1"/>
          <p:nvPr/>
        </p:nvSpPr>
        <p:spPr>
          <a:xfrm>
            <a:off x="1847850" y="260350"/>
            <a:ext cx="2520950" cy="706755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句式</a:t>
            </a:r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：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558925" y="1346200"/>
            <a:ext cx="4195763" cy="5835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①介词结构后置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：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566988" y="2060575"/>
            <a:ext cx="7850188" cy="52197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会</a:t>
            </a:r>
            <a:r>
              <a:rPr kumimoji="0" lang="zh-CN" altLang="en-US" b="1" u="sng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于会稽山阴之兰亭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（于会稽山阴之兰亭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会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）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547938" y="2714625"/>
            <a:ext cx="7869238" cy="52197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不能喻之</a:t>
            </a:r>
            <a:r>
              <a:rPr kumimoji="0" lang="zh-CN" altLang="en-US" b="1" u="sng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于怀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　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（于怀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不能喻之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）</a:t>
            </a: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619375" y="3362325"/>
            <a:ext cx="7797800" cy="52197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亦将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有感</a:t>
            </a:r>
            <a:r>
              <a:rPr kumimoji="0" lang="zh-CN" altLang="en-US" b="1" u="sng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于斯文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（于斯文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有感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）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1558925" y="4005263"/>
            <a:ext cx="3311525" cy="5835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②定语后置</a:t>
            </a:r>
            <a:r>
              <a:rPr kumimoji="0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：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2619375" y="4802188"/>
            <a:ext cx="7724775" cy="52197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仰观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宇宙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之</a:t>
            </a:r>
            <a:r>
              <a:rPr kumimoji="0" lang="zh-CN" altLang="en-US" b="1" u="sng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大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　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（广大的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宇宙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）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2690813" y="5522913"/>
            <a:ext cx="7581900" cy="52197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俯察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新魏" pitchFamily="2" charset="-122"/>
                <a:cs typeface="+mn-cs"/>
              </a:rPr>
              <a:t>品类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之</a:t>
            </a:r>
            <a:r>
              <a:rPr kumimoji="0" lang="zh-CN" altLang="en-US" b="1" u="sng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盛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　　　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　（丰富的</a:t>
            </a:r>
            <a:r>
              <a:rPr kumimoji="0" lang="zh-CN" altLang="en-US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万物</a:t>
            </a:r>
            <a:r>
              <a:rPr kumimoji="0" lang="zh-CN" altLang="en-US" b="1" kern="1200" cap="none" spc="0" normalizeH="0" baseline="0" noProof="0" smtClean="0"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65125" y="316865"/>
            <a:ext cx="109880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第一部分：（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）记叙宴集盛况（乐）</a:t>
            </a: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暮春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之初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春末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于会稽山阴之兰亭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动词 集会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状语后置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）群贤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少长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咸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集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全，都</a:t>
            </a: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此地有崇山峻岭，茂林</a:t>
            </a:r>
            <a:r>
              <a:rPr lang="zh-CN" altLang="zh-CN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</a:t>
            </a:r>
            <a:r>
              <a:rPr lang="zh-CN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竹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高高的</a:t>
            </a:r>
            <a:endParaRPr lang="zh-CN" altLang="zh-CN" sz="32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又有清流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激湍</a:t>
            </a:r>
            <a:r>
              <a:rPr lang="zh-CN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映带</a:t>
            </a:r>
            <a:r>
              <a:rPr lang="zh-CN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左右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景物互相映衬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引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流觞曲水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汲引，引来 省略句</a:t>
            </a: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列坐其</a:t>
            </a:r>
            <a:r>
              <a:rPr lang="zh-CN" altLang="zh-CN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旁边</a:t>
            </a:r>
          </a:p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）虽无丝竹管弦之盛，一觞一咏，亦足以畅叙幽情。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即使没有盛大的音乐，然而临流饮酒，对酒赋诗，也足以舒畅地抒发深远高雅的情思。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829945" y="1021715"/>
            <a:ext cx="10377170" cy="3491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（</a:t>
            </a:r>
            <a:r>
              <a:rPr lang="en-US" altLang="zh-CN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9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）是日也，天朗气清，惠风和畅，仰观宇宙之大，俯察品类之盛，所以游目骋怀，足以极视听之娱，信可乐也。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这一天，天气晴朗，和风舒畅，抬头仰望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广阔的宇宙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，俯身察看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兴盛繁茂的万物种类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，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借以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放眼纵观，舒展胸怀，足以尽享视和听的乐趣，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实在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是快乐啊</a:t>
            </a:r>
            <a:r>
              <a:rPr lang="zh-CN" altLang="en-US" sz="3200" b="1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Text Box 2"/>
          <p:cNvSpPr txBox="1"/>
          <p:nvPr/>
        </p:nvSpPr>
        <p:spPr>
          <a:xfrm>
            <a:off x="3641725" y="13176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46" name="Picture 3" descr="5dd571fe77c008745d6008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670" y="-27305"/>
            <a:ext cx="47244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" name="Picture 2" descr="22056379175066036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71945" y="0"/>
            <a:ext cx="49037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97180" y="233680"/>
            <a:ext cx="11398885" cy="8060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b="1">
                <a:sym typeface="+mn-ea"/>
              </a:rPr>
              <a:t>第二部分：（</a:t>
            </a:r>
            <a:r>
              <a:rPr lang="en-US" altLang="zh-CN" sz="3200" b="1">
                <a:sym typeface="+mn-ea"/>
              </a:rPr>
              <a:t>3</a:t>
            </a:r>
            <a:r>
              <a:rPr lang="zh-CN" altLang="en-US" sz="3200" b="1">
                <a:sym typeface="+mn-ea"/>
              </a:rPr>
              <a:t>）抒发宴会后的人生感慨（痛）</a:t>
            </a:r>
          </a:p>
          <a:p>
            <a:pPr algn="l"/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1</a:t>
            </a:r>
            <a:r>
              <a:rPr lang="zh-CN" altLang="en-US" sz="3200" b="1">
                <a:sym typeface="+mn-ea"/>
              </a:rPr>
              <a:t>）夫人之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相与  </a:t>
            </a:r>
            <a:r>
              <a:rPr lang="zh-CN" altLang="en-US" sz="3200" b="1">
                <a:sym typeface="+mn-ea"/>
              </a:rPr>
              <a:t>              </a:t>
            </a:r>
            <a:r>
              <a:rPr lang="zh-CN" altLang="en-US" sz="3200" b="1">
                <a:solidFill>
                  <a:srgbClr val="FF0000"/>
                </a:solidFill>
                <a:latin typeface="+mn-lt"/>
                <a:ea typeface="+mn-ea"/>
                <a:cs typeface="+mn-cs"/>
                <a:sym typeface="+mn-ea"/>
              </a:rPr>
              <a:t>相处，相交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     </a:t>
            </a:r>
            <a:endParaRPr lang="zh-CN" altLang="en-US" sz="3200" b="1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l"/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2</a:t>
            </a:r>
            <a:r>
              <a:rPr lang="zh-CN" altLang="en-US" sz="3200" b="1">
                <a:sym typeface="+mn-ea"/>
              </a:rPr>
              <a:t>）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或</a:t>
            </a:r>
            <a:r>
              <a:rPr lang="zh-CN" altLang="en-US" sz="3200" b="1">
                <a:sym typeface="+mn-ea"/>
              </a:rPr>
              <a:t>取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诸</a:t>
            </a:r>
            <a:r>
              <a:rPr lang="zh-CN" altLang="en-US" sz="3200" b="1">
                <a:sym typeface="+mn-ea"/>
              </a:rPr>
              <a:t>怀抱   </a:t>
            </a:r>
            <a:r>
              <a:rPr lang="en-US" altLang="zh-CN" sz="3200" b="1">
                <a:sym typeface="+mn-ea"/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兼词，“之”“于”</a:t>
            </a:r>
          </a:p>
          <a:p>
            <a:pPr algn="l"/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3</a:t>
            </a:r>
            <a:r>
              <a:rPr lang="zh-CN" altLang="en-US" sz="3200" b="1">
                <a:sym typeface="+mn-ea"/>
              </a:rPr>
              <a:t>）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悟言一室之内（句式）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省略句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悟言（于）一室之内</a:t>
            </a:r>
          </a:p>
          <a:p>
            <a:pPr algn="l"/>
            <a:r>
              <a:rPr lang="zh-CN" altLang="en-US" sz="3200" b="1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）及其所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既倦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           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求得</a:t>
            </a:r>
          </a:p>
          <a:p>
            <a:pPr algn="l"/>
            <a:r>
              <a:rPr lang="zh-CN" altLang="en-US" sz="3200" b="1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向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之所欣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               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过去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以前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sym typeface="+mn-ea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）况修短随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化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               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指自然</a:t>
            </a:r>
          </a:p>
          <a:p>
            <a:pPr marR="0" lvl="0" indent="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None/>
              <a:defRPr/>
            </a:pPr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7</a:t>
            </a:r>
            <a:r>
              <a:rPr lang="zh-CN" altLang="en-US" sz="3200" b="1">
                <a:sym typeface="+mn-ea"/>
              </a:rPr>
              <a:t>）</a:t>
            </a:r>
            <a:r>
              <a:rPr lang="zh-CN" altLang="en-US" sz="32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sym typeface="+mn-ea"/>
              </a:rPr>
              <a:t>虽趣舍万殊，静躁不同，当其欣于所遇，暂得于己，快然自足，不知老之将至。</a:t>
            </a:r>
            <a:endParaRPr kumimoji="0" lang="en-US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R="0" lvl="0" indent="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None/>
              <a:defRPr/>
            </a:pP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尽管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人们的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取舍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千差万别，性情也有沉静躁动的差异，但当他们对</a:t>
            </a:r>
            <a:r>
              <a:rPr lang="zh-CN" altLang="en-US" sz="32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sym typeface="+mn-ea"/>
              </a:rPr>
              <a:t>遇到的事物感到欢欣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，心里感到暂时的得意，快乐而自足，竟不觉得人生的暮年已即将到来</a:t>
            </a:r>
            <a:r>
              <a:rPr lang="zh-CN" altLang="en-US" sz="3200" b="1" noProof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ea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indent="720725" algn="just">
              <a:lnSpc>
                <a:spcPct val="150000"/>
              </a:lnSpc>
              <a:tabLst>
                <a:tab pos="2249805"/>
              </a:tabLst>
            </a:pPr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31470" y="505460"/>
            <a:ext cx="1152842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第三部分（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）：交代作序的目的（悲）</a:t>
            </a:r>
          </a:p>
          <a:p>
            <a:pPr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）每览昔人兴感之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由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，若合一契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原因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）未尝不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临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文嗟悼，不能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之于怀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面对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明白，理解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（不可理喻）  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）故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叙时人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一一记下</a:t>
            </a:r>
          </a:p>
          <a:p>
            <a:pPr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（4）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虽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世殊事异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即使</a:t>
            </a:r>
          </a:p>
          <a:p>
            <a:pPr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所以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兴怀，其致一也。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zh-CN" sz="32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的原因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）亦将有感于斯文（句式）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状语后置</a:t>
            </a:r>
          </a:p>
          <a:p>
            <a:pPr>
              <a:buNone/>
            </a:pP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）固知一死生为虚诞，齐彭殇为妄作。</a:t>
            </a:r>
          </a:p>
          <a:p>
            <a:pPr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（我）本来就知道把死生看成完全一样的说法是虚妄荒诞的，把长寿和夭亡看成是平等的说法是荒谬的。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内容占位符 2"/>
          <p:cNvSpPr>
            <a:spLocks noGrp="1"/>
          </p:cNvSpPr>
          <p:nvPr>
            <p:ph idx="4294967295"/>
          </p:nvPr>
        </p:nvSpPr>
        <p:spPr>
          <a:xfrm>
            <a:off x="229870" y="283845"/>
            <a:ext cx="11732260" cy="5616575"/>
          </a:xfrm>
        </p:spPr>
        <p:txBody>
          <a:bodyPr vert="horz" wrap="square" lIns="91440" tIns="45720" rIns="91440" bIns="45720" numCol="1" rtlCol="0" anchor="t" anchorCtr="0" compatLnSpc="1">
            <a:normAutofit fontScale="90000" lnSpcReduction="20000"/>
          </a:bodyPr>
          <a:lstStyle/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一词多义：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修：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茂林</a:t>
            </a:r>
            <a:r>
              <a:rPr lang="zh-CN" altLang="en-US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竹          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高高的      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况</a:t>
            </a:r>
            <a:r>
              <a:rPr lang="zh-CN" altLang="en-US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修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短随化        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寿命长 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乃重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修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岳阳楼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修建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修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守战之具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修理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次：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引以为流觞曲水，列坐其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次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旁边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太上不辱先，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其次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不辱身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然后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陈胜、吴广皆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次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当行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动词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编入</a:t>
            </a:r>
            <a:endParaRPr kumimoji="0" lang="en-US" altLang="zh-CN" sz="2800" b="1" i="0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又间令吴广之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次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所旁丛祠中</a:t>
            </a: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驻扎</a:t>
            </a: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³"/>
              <a:defRPr/>
            </a:pP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矩形 28673"/>
          <p:cNvSpPr/>
          <p:nvPr/>
        </p:nvSpPr>
        <p:spPr>
          <a:xfrm>
            <a:off x="-97155" y="188595"/>
            <a:ext cx="109137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indent="228600" defTabSz="914400"/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一：</a:t>
            </a:r>
          </a:p>
          <a:p>
            <a:pPr indent="228600" defTabSz="914400"/>
            <a:r>
              <a:rPr lang="zh-CN" altLang="en-US" sz="3200" b="1">
                <a:latin typeface="Arial" panose="020b0604020202020204" pitchFamily="34" charset="0"/>
              </a:rPr>
              <a:t>①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</a:rPr>
              <a:t>觞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</a:rPr>
              <a:t>咏，亦足以畅叙幽情。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副词，有时，或者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 defTabSz="914400"/>
            <a:r>
              <a:rPr lang="zh-CN" altLang="en-US" sz="3200" b="1">
                <a:latin typeface="Arial" panose="020b0604020202020204" pitchFamily="34" charset="0"/>
              </a:rPr>
              <a:t>②故知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</a:rPr>
              <a:t>死生为虚诞。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数词的意动用法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看得一样</a:t>
            </a:r>
          </a:p>
          <a:p>
            <a:pPr indent="228600" defTabSz="914400"/>
            <a:r>
              <a:rPr lang="zh-CN" altLang="en-US" sz="3200" b="1">
                <a:latin typeface="Arial" panose="020b0604020202020204" pitchFamily="34" charset="0"/>
              </a:rPr>
              <a:t>③所以兴怀，其致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</a:rPr>
              <a:t>也。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形容词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一致</a:t>
            </a:r>
          </a:p>
          <a:p>
            <a:pPr indent="228600" defTabSz="914400"/>
            <a:r>
              <a:rPr lang="zh-CN" altLang="en-US" sz="3200" b="1">
                <a:latin typeface="Arial" panose="020b0604020202020204" pitchFamily="34" charset="0"/>
              </a:rPr>
              <a:t>④六王毕，四海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</a:rPr>
              <a:t>。  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数词作动词</a:t>
            </a:r>
            <a:r>
              <a:rPr lang="en-US" altLang="zh-CN" sz="3200" b="1">
                <a:latin typeface="Arial" panose="020b0604020202020204" pitchFamily="34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统一</a:t>
            </a:r>
          </a:p>
          <a:p>
            <a:pPr indent="228600" defTabSz="914400"/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致：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①所以兴怀，其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一也。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情致</a:t>
            </a:r>
            <a:r>
              <a:rPr lang="zh-CN" altLang="en-US" sz="2800" b="1">
                <a:latin typeface="Arial" panose="020b0604020202020204" pitchFamily="34" charset="0"/>
              </a:rPr>
              <a:t>    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②一篇之中，三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意焉。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③家贫，无以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书以观。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④假舆马者，非利足也，而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千里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达到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⑤不爱珍器重宝肥饶之地，以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天下之士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招致</a:t>
            </a:r>
            <a:r>
              <a:rPr lang="zh-CN" altLang="en-US" sz="2800" b="1">
                <a:latin typeface="Arial" panose="020b0604020202020204" pitchFamily="34" charset="0"/>
              </a:rPr>
              <a:t>      </a:t>
            </a:r>
          </a:p>
          <a:p>
            <a:pPr indent="228600" defTabSz="914400"/>
            <a:r>
              <a:rPr lang="zh-CN" altLang="en-US" sz="2800" b="1">
                <a:latin typeface="Arial" panose="020b0604020202020204" pitchFamily="34" charset="0"/>
              </a:rPr>
              <a:t>⑥专心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en-US" sz="2800" b="1">
                <a:latin typeface="Arial" panose="020b0604020202020204" pitchFamily="34" charset="0"/>
              </a:rPr>
              <a:t>志</a:t>
            </a:r>
            <a:r>
              <a:rPr lang="zh-CN" altLang="en-US" sz="2800">
                <a:latin typeface="Arial" panose="020b0604020202020204" pitchFamily="34" charset="0"/>
              </a:rPr>
              <a:t>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集中于某个方面</a:t>
            </a:r>
          </a:p>
        </p:txBody>
      </p:sp>
      <p:sp>
        <p:nvSpPr>
          <p:cNvPr id="28675" name="文本框 28674"/>
          <p:cNvSpPr txBox="1"/>
          <p:nvPr/>
        </p:nvSpPr>
        <p:spPr>
          <a:xfrm>
            <a:off x="4724781" y="1752748"/>
            <a:ext cx="380894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11336469" y="5584862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8677" name="图片 28676" descr="200422235237800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8194" y="0"/>
            <a:ext cx="1828292" cy="68576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27965" y="182245"/>
            <a:ext cx="1116774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名句默写：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永和九年，岁在癸丑，暮春之初，</a:t>
            </a:r>
          </a:p>
          <a:p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会于会稽山阴之兰亭，修禊事也。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群贤毕至，少长咸集。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此地有崇山峻岭，茂林修竹，又有清流激湍，映带左右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天朗气清，惠风和畅。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夫人之相与，俯仰一世。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或取诸怀抱，悟言一室之内；或因寄所托，放浪形骸之外。</a:t>
            </a:r>
          </a:p>
          <a:p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7.向之所欣，俯仰之间，已为陈迹，犹不能不以之兴怀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夫人之相与，俯仰一世。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况修短随化，终期于尽。</a:t>
            </a:r>
          </a:p>
          <a:p>
            <a:r>
              <a:rPr lang="en-US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3200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死生亦大矣。</a:t>
            </a:r>
          </a:p>
          <a:p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固知一死生为虚诞，齐彭殇为妄作。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Picture 2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04175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51875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79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7100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63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40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17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94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7188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6475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13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1700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4" name="Picture 14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9400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5" name="Picture 15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2200" y="6308725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6" name="Picture 16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17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69250" y="-22225"/>
            <a:ext cx="6858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18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51875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19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97988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0" name="Picture 20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71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1" name="Picture 21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6388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2" name="Picture 22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4088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icture 23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83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4" name="Picture 24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9488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25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7188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Picture 26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19963" y="-22225"/>
            <a:ext cx="685800" cy="54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7" name="Picture 27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717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8" name="Picture 28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94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9" name="Picture 29" descr="背景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2200" y="0"/>
            <a:ext cx="68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0" name="WordArt 30"/>
          <p:cNvSpPr>
            <a:spLocks noChangeArrowheads="1" noChangeShapeType="1"/>
          </p:cNvSpPr>
          <p:nvPr/>
        </p:nvSpPr>
        <p:spPr bwMode="auto">
          <a:xfrm>
            <a:off x="1492250" y="-166688"/>
            <a:ext cx="1435100" cy="2444751"/>
          </a:xfrm>
          <a:prstGeom prst="rect">
            <a:avLst/>
          </a:prstGeom>
        </p:spPr>
        <p:txBody>
          <a:bodyPr wrap="none" fromWordArt="1">
            <a:prstTxWarp prst="textFadeLeft">
              <a:avLst>
                <a:gd name="adj" fmla="val 33333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000000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998"/>
                    </a:srgbClr>
                  </a:outerShdw>
                </a:effectLst>
                <a:uLnTx/>
                <a:uFillTx/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乐</a:t>
            </a: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2927350" y="336550"/>
            <a:ext cx="1441450" cy="5507990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楷体" panose="02010609060101010101" pitchFamily="49" charset="-122"/>
                <a:cs typeface="+mn-cs"/>
              </a:rPr>
              <a:t>良辰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楷体" panose="02010609060101010101" pitchFamily="49" charset="-122"/>
                <a:cs typeface="+mn-cs"/>
              </a:rPr>
              <a:t>美景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楷体" panose="02010609060101010101" pitchFamily="49" charset="-122"/>
                <a:cs typeface="+mn-cs"/>
              </a:rPr>
              <a:t>赏心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楷体" panose="02010609060101010101" pitchFamily="49" charset="-122"/>
                <a:cs typeface="+mn-cs"/>
              </a:rPr>
              <a:t>乐事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4943475" y="260350"/>
            <a:ext cx="4586288" cy="645160"/>
          </a:xfrm>
          <a:prstGeom prst="rect">
            <a:avLst/>
          </a:prstGeom>
          <a:noFill/>
          <a:ln w="9525" cmpd="sng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天朗气清，惠风和畅</a:t>
            </a:r>
          </a:p>
        </p:txBody>
      </p:sp>
      <p:sp>
        <p:nvSpPr>
          <p:cNvPr id="22561" name="Text Box 33"/>
          <p:cNvSpPr txBox="1">
            <a:spLocks noChangeArrowheads="1"/>
          </p:cNvSpPr>
          <p:nvPr/>
        </p:nvSpPr>
        <p:spPr bwMode="auto">
          <a:xfrm>
            <a:off x="4873625" y="1196975"/>
            <a:ext cx="4679950" cy="11988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崇山峻岭，茂林修竹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清流急湍，映带左右</a:t>
            </a:r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4800600" y="2925763"/>
            <a:ext cx="4752975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仰观俯察 ，游目骋怀</a:t>
            </a:r>
          </a:p>
        </p:txBody>
      </p:sp>
      <p:sp>
        <p:nvSpPr>
          <p:cNvPr id="22563" name="Text Box 35"/>
          <p:cNvSpPr txBox="1">
            <a:spLocks noChangeArrowheads="1"/>
          </p:cNvSpPr>
          <p:nvPr/>
        </p:nvSpPr>
        <p:spPr bwMode="auto">
          <a:xfrm>
            <a:off x="4727575" y="4365625"/>
            <a:ext cx="4681538" cy="64516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流觞曲水， 一觞一咏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/>
      <p:bldP spid="22560" grpId="0"/>
      <p:bldP spid="22561" grpId="0"/>
      <p:bldP spid="22562" grpId="0"/>
      <p:bldP spid="2256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1945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945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34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1945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29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073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5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946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6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946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7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图片 1946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78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6" name="图片 1946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39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图片 1946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8" name="图片 1946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07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9" name="图片 1946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68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0" name="图片 1946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29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1" name="图片 1947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90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2" name="图片 1947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551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3" name="图片 1947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4" name="图片 1947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5" name="图片 1947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52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6" name="图片 1947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5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7" name="图片 1947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6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8" name="图片 1947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7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79" name="图片 1947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78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0" name="图片 1947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39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1" name="图片 1948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2" name="图片 1948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683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3" name="图片 1948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90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4" name="图片 1948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551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85" name="图片 1948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86" name="矩形 19485"/>
          <p:cNvSpPr/>
          <p:nvPr/>
        </p:nvSpPr>
        <p:spPr>
          <a:xfrm>
            <a:off x="1749141" y="609431"/>
            <a:ext cx="798195" cy="2666259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喜爱某物时</a:t>
            </a:r>
          </a:p>
        </p:txBody>
      </p:sp>
      <p:sp>
        <p:nvSpPr>
          <p:cNvPr id="19487" name="矩形 19486"/>
          <p:cNvSpPr/>
          <p:nvPr/>
        </p:nvSpPr>
        <p:spPr>
          <a:xfrm>
            <a:off x="1749141" y="3505814"/>
            <a:ext cx="798195" cy="2666259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厌倦该物时</a:t>
            </a:r>
          </a:p>
        </p:txBody>
      </p:sp>
      <p:sp>
        <p:nvSpPr>
          <p:cNvPr id="19488" name="矩形 19487"/>
          <p:cNvSpPr/>
          <p:nvPr/>
        </p:nvSpPr>
        <p:spPr>
          <a:xfrm>
            <a:off x="2783808" y="469770"/>
            <a:ext cx="7465526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他们陶醉于一时的快乐，追求暂时的满足。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可就在这满足和陶醉中，岁月流逝，青春已经不再，而功业无成，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作者自然发出人生的感慨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不知老之将至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"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7200" b="1">
              <a:effectLst>
                <a:outerShdw blurRad="38100" dist="38100" dir="2700000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489" name="矩形 19488"/>
          <p:cNvSpPr/>
          <p:nvPr/>
        </p:nvSpPr>
        <p:spPr>
          <a:xfrm>
            <a:off x="2783808" y="3783549"/>
            <a:ext cx="7389347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人生就是这样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永无止境地追求满足而又不断地厌倦，既充满了快乐也充满了无尽的烦恼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，怎能不感慨万分。</a:t>
            </a:r>
            <a:r>
              <a:rPr lang="zh-CN" altLang="en-US" sz="4800">
                <a:solidFill>
                  <a:srgbClr val="00FFCC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7200">
              <a:solidFill>
                <a:srgbClr val="00FFCC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6" grpId="0"/>
      <p:bldP spid="19487" grpId="0"/>
      <p:bldP spid="19488" grpId="0"/>
      <p:bldP spid="1948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2" name="图片 2048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34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048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29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2048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073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5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048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6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2048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7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2048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78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2048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39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2049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图片 2049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07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图片 2049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68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图片 2049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29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5" name="图片 2049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902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6" name="图片 2049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551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7" name="图片 2049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8" name="图片 2049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9" name="图片 2049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52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0" name="图片 2049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95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1" name="图片 2050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6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2" name="图片 2050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17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3" name="图片 2050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78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4" name="图片 2050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39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5" name="图片 2050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6" name="图片 2050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683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7" name="图片 2050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902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8" name="图片 2050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551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9" name="图片 2050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0" name="矩形 20509"/>
          <p:cNvSpPr/>
          <p:nvPr/>
        </p:nvSpPr>
        <p:spPr>
          <a:xfrm>
            <a:off x="1517293" y="533252"/>
            <a:ext cx="1290320" cy="2590081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时光流逝，好景不再时</a:t>
            </a:r>
          </a:p>
        </p:txBody>
      </p:sp>
      <p:sp>
        <p:nvSpPr>
          <p:cNvPr id="20511" name="矩形 20510"/>
          <p:cNvSpPr/>
          <p:nvPr/>
        </p:nvSpPr>
        <p:spPr>
          <a:xfrm>
            <a:off x="1525270" y="3351869"/>
            <a:ext cx="761788" cy="286131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面临死亡时</a:t>
            </a:r>
          </a:p>
        </p:txBody>
      </p:sp>
      <p:sp>
        <p:nvSpPr>
          <p:cNvPr id="20512" name="矩形 20511"/>
          <p:cNvSpPr/>
          <p:nvPr/>
        </p:nvSpPr>
        <p:spPr>
          <a:xfrm>
            <a:off x="2820310" y="764963"/>
            <a:ext cx="784642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1" charset="-122"/>
                <a:ea typeface="幼圆" pitchFamily="1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盛会已化为历历在目的往事，过去曾有的欢乐，已如流水向东而去，这真是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“胜景不常，胜筵难再”“好花不常开”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，这怎能不让人黯然神伤。</a:t>
            </a:r>
            <a:r>
              <a:rPr lang="zh-CN" altLang="en-US" sz="320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0513" name="矩形 20512"/>
          <p:cNvSpPr/>
          <p:nvPr/>
        </p:nvSpPr>
        <p:spPr>
          <a:xfrm>
            <a:off x="2515595" y="3501052"/>
            <a:ext cx="8151136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1" charset="-122"/>
                <a:ea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幼圆" pitchFamily="1" charset="-122"/>
                <a:ea typeface="楷体_GB2312" pitchFamily="49" charset="-122"/>
              </a:rPr>
              <a:t>生命短暂，在死亡面前显得渺小而脆弱；无法抗拒死亡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，也无法回避对“死亡”的思考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，作者在对“死亡”的观照中，再次感受到人生之痛。</a:t>
            </a:r>
            <a:r>
              <a:rPr lang="zh-CN" altLang="en-US" sz="3200">
                <a:solidFill>
                  <a:srgbClr val="00FF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0" grpId="0"/>
      <p:bldP spid="20511" grpId="0"/>
      <p:bldP spid="20512" grpId="0"/>
      <p:bldP spid="205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7" name="图片 21506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4115245"/>
            <a:ext cx="9217640" cy="2742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矩形 21509"/>
          <p:cNvSpPr/>
          <p:nvPr/>
        </p:nvSpPr>
        <p:spPr>
          <a:xfrm>
            <a:off x="1525270" y="1471204"/>
            <a:ext cx="9141461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511" name="图片 215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5" y="635"/>
            <a:ext cx="12304395" cy="6857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2529"/>
          <p:cNvSpPr txBox="1"/>
          <p:nvPr/>
        </p:nvSpPr>
        <p:spPr>
          <a:xfrm>
            <a:off x="2515595" y="1020480"/>
            <a:ext cx="1706880" cy="193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景雅</a:t>
            </a:r>
          </a:p>
          <a:p>
            <a:endParaRPr lang="zh-CN" altLang="en-US" sz="6000">
              <a:solidFill>
                <a:srgbClr val="0000FF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2515595" y="2848772"/>
            <a:ext cx="170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人雅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2439416" y="4602472"/>
            <a:ext cx="170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事雅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4800960" y="1477553"/>
            <a:ext cx="944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信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可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乐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也</a:t>
            </a:r>
          </a:p>
        </p:txBody>
      </p:sp>
      <p:sp>
        <p:nvSpPr>
          <p:cNvPr id="22534" name="文本框 22533"/>
          <p:cNvSpPr txBox="1"/>
          <p:nvPr/>
        </p:nvSpPr>
        <p:spPr>
          <a:xfrm>
            <a:off x="6400715" y="1020480"/>
            <a:ext cx="170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latin typeface="Times New Roman" panose="02020603050405020304" pitchFamily="18" charset="0"/>
                <a:ea typeface="隶书" pitchFamily="1" charset="-122"/>
              </a:rPr>
              <a:t>景陈</a:t>
            </a:r>
          </a:p>
        </p:txBody>
      </p:sp>
      <p:sp>
        <p:nvSpPr>
          <p:cNvPr id="22535" name="文本框 22534"/>
          <p:cNvSpPr txBox="1"/>
          <p:nvPr/>
        </p:nvSpPr>
        <p:spPr>
          <a:xfrm>
            <a:off x="6400715" y="2848772"/>
            <a:ext cx="170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latin typeface="Times New Roman" panose="02020603050405020304" pitchFamily="18" charset="0"/>
                <a:ea typeface="隶书" pitchFamily="1" charset="-122"/>
              </a:rPr>
              <a:t>人老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6400715" y="4526293"/>
            <a:ext cx="1706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>
                <a:latin typeface="Times New Roman" panose="02020603050405020304" pitchFamily="18" charset="0"/>
                <a:ea typeface="隶书" pitchFamily="1" charset="-122"/>
              </a:rPr>
              <a:t>事迁</a:t>
            </a:r>
          </a:p>
        </p:txBody>
      </p:sp>
      <p:sp>
        <p:nvSpPr>
          <p:cNvPr id="22537" name="文本框 22536"/>
          <p:cNvSpPr txBox="1"/>
          <p:nvPr/>
        </p:nvSpPr>
        <p:spPr>
          <a:xfrm>
            <a:off x="8609902" y="1477553"/>
            <a:ext cx="944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6000" b="1">
                <a:latin typeface="Times New Roman" panose="02020603050405020304" pitchFamily="18" charset="0"/>
                <a:ea typeface="隶书" pitchFamily="1" charset="-122"/>
              </a:rPr>
              <a:t>岂</a:t>
            </a:r>
          </a:p>
          <a:p>
            <a:r>
              <a:rPr lang="zh-CN" altLang="en-US" sz="6000" b="1">
                <a:latin typeface="Times New Roman" panose="02020603050405020304" pitchFamily="18" charset="0"/>
                <a:ea typeface="隶书" pitchFamily="1" charset="-122"/>
              </a:rPr>
              <a:t>不</a:t>
            </a:r>
          </a:p>
          <a:p>
            <a:r>
              <a:rPr lang="zh-CN" altLang="en-US" sz="6000" b="1">
                <a:latin typeface="Times New Roman" panose="02020603050405020304" pitchFamily="18" charset="0"/>
                <a:ea typeface="隶书" pitchFamily="1" charset="-122"/>
              </a:rPr>
              <a:t>痛</a:t>
            </a:r>
          </a:p>
          <a:p>
            <a:r>
              <a:rPr lang="zh-CN" altLang="en-US" sz="6000" b="1">
                <a:latin typeface="Times New Roman" panose="02020603050405020304" pitchFamily="18" charset="0"/>
                <a:ea typeface="隶书" pitchFamily="1" charset="-122"/>
              </a:rPr>
              <a:t>哉</a:t>
            </a:r>
          </a:p>
        </p:txBody>
      </p:sp>
      <p:sp>
        <p:nvSpPr>
          <p:cNvPr id="22538" name="直接连接符 22537"/>
          <p:cNvSpPr/>
          <p:nvPr/>
        </p:nvSpPr>
        <p:spPr>
          <a:xfrm>
            <a:off x="4191529" y="1706089"/>
            <a:ext cx="609431" cy="1523577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539" name="直接连接符 22538"/>
          <p:cNvSpPr/>
          <p:nvPr/>
        </p:nvSpPr>
        <p:spPr>
          <a:xfrm>
            <a:off x="4267708" y="3505814"/>
            <a:ext cx="457073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540" name="直接连接符 22539"/>
          <p:cNvSpPr/>
          <p:nvPr/>
        </p:nvSpPr>
        <p:spPr>
          <a:xfrm flipV="1">
            <a:off x="4191529" y="3734351"/>
            <a:ext cx="533252" cy="129504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541" name="直接连接符 22540"/>
          <p:cNvSpPr/>
          <p:nvPr/>
        </p:nvSpPr>
        <p:spPr>
          <a:xfrm>
            <a:off x="8076650" y="1858447"/>
            <a:ext cx="685610" cy="1371219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542" name="直接连接符 22541"/>
          <p:cNvSpPr/>
          <p:nvPr/>
        </p:nvSpPr>
        <p:spPr>
          <a:xfrm>
            <a:off x="8152829" y="3535968"/>
            <a:ext cx="457073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2543" name="直接连接符 22542"/>
          <p:cNvSpPr/>
          <p:nvPr/>
        </p:nvSpPr>
        <p:spPr>
          <a:xfrm flipV="1">
            <a:off x="8076650" y="3840683"/>
            <a:ext cx="609431" cy="1218861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22544" name="图片 2254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5" name="图片 2254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29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6" name="图片 2254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7668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7" name="图片 2254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5188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8" name="图片 2254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9" name="图片 2254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85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0" name="图片 2254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96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1" name="图片 2255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48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2" name="图片 2255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3" name="图片 2255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52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4" name="图片 2255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040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5" name="图片 2255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148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6" name="图片 2255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81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7" name="图片 2255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333" y="0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8" name="图片 2255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7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59" name="图片 2255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3645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0" name="图片 2255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165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1" name="图片 2256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83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2" name="图片 22561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938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3" name="图片 22562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458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4" name="图片 22563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978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5" name="图片 22564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498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6" name="图片 22565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7018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7" name="图片 22566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6125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8" name="图片 22567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9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69" name="图片 22568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310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70" name="图片 22569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360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71" name="图片 22570" descr="背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121" y="6308561"/>
            <a:ext cx="685610" cy="5491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  <p:bldP spid="225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Picture 2" descr="de4e02a0cefe03bf9152ee4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0"/>
            <a:ext cx="56435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" name="Picture 2" descr="018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-27305"/>
            <a:ext cx="454501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从文章内容上看，开头两段概述了兰亭集会的情况，作者为什么会有“信可乐也”的感受？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16" y="2656242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明确   ①前来聚会的人多，“群贤毕至，少长咸集”。②聚会的地点环境优美，“有崇山峻岭，茂林修竹，又有清流激湍，映带左右”。③聚会时的活动高雅有趣，“流觞曲水”“畅叙幽情”。④聚会时天气晴朗，正值春日，“天朗气清，惠风和畅”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第三段作者的感情是怎样由“乐”转“痛”的？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16" y="2656242"/>
            <a:ext cx="10972800" cy="961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明确   作者由“信可乐也”的感觉，联想到人的两种不同的生存状态，忽然感到“不知老之将至”，因此感慨横生，引出人生苦短的悲叹。“死生亦大矣”，自然转而为“痛”。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“固知一死生为虚诞，齐彭殇为妄作。”这句表达了作者怎样的生死观？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16" y="2656242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明确  作者认为，不管人以怎样的方式活着，生命都在不知不觉中逝去，而寿命的长短只能听凭造化，最终归于结束。所以生就是生，活着能享受乐趣；死就是死，死后一切皆无。活着和死去是人生大事，二者不可等量齐观。暗含有生之年应当做些实事，不宜空谈玄理之意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93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体会感情，赏析写法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605614" y="847036"/>
            <a:ext cx="11291728" cy="1633096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charset="-122"/>
                <a:ea typeface="微软雅黑" panose="020b0503020204020204" charset="-122"/>
              </a:rPr>
              <a:t>全文共四段，从表达方式上看，前两段和后两段有什么不同？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1616" y="2656242"/>
            <a:ext cx="10972800" cy="961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明确    前两段以描写为主，借景抒情；后两段以议论为主，抒发自己的人生感悟。</a:t>
            </a: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2135188" y="115888"/>
            <a:ext cx="777240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>
                <a:solidFill>
                  <a:srgbClr val="FF0000"/>
                </a:solidFill>
              </a:rPr>
              <a:t>感悟人生</a:t>
            </a:r>
          </a:p>
        </p:txBody>
      </p:sp>
      <p:sp>
        <p:nvSpPr>
          <p:cNvPr id="43010" name="Rectangle 3"/>
          <p:cNvSpPr>
            <a:spLocks noGrp="1"/>
          </p:cNvSpPr>
          <p:nvPr>
            <p:ph idx="1"/>
          </p:nvPr>
        </p:nvSpPr>
        <p:spPr>
          <a:xfrm>
            <a:off x="1524000" y="2349500"/>
            <a:ext cx="8675688" cy="230505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   对酒当歌，人生几何？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       譬如朝露，去日苦多。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  <a:r>
              <a:rPr lang="en-US" altLang="zh-CN"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曹操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短歌行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992313" y="1196975"/>
            <a:ext cx="8249285" cy="12299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人生天地之间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若白驹之过郤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隙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),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忽然而已。 </a:t>
            </a:r>
          </a:p>
          <a:p>
            <a:pPr>
              <a:buFontTx/>
            </a:pP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en-US" altLang="zh-CN">
                <a:latin typeface="宋体" panose="02010600030101010101" pitchFamily="2" charset="-122"/>
                <a:ea typeface="黑体" panose="02010609060101010101" pitchFamily="49" charset="-122"/>
              </a:rPr>
              <a:t>——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庄子</a:t>
            </a:r>
            <a:r>
              <a:rPr lang="en-US" altLang="zh-CN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知北游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012" name="Text Box 5"/>
          <p:cNvSpPr txBox="1"/>
          <p:nvPr/>
        </p:nvSpPr>
        <p:spPr>
          <a:xfrm>
            <a:off x="2279650" y="4149725"/>
            <a:ext cx="7967980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Font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人生到处知何似，应似飞鸿踏雪泥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>
              <a:buFont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泥上偶然留指爪，鸿飞哪复计东西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</a:p>
          <a:p>
            <a:pPr>
              <a:buFont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en-US" altLang="zh-CN" sz="320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苏轼 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和子由渑池怀旧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Text Box 2"/>
          <p:cNvSpPr txBox="1"/>
          <p:nvPr/>
        </p:nvSpPr>
        <p:spPr>
          <a:xfrm>
            <a:off x="2782888" y="260350"/>
            <a:ext cx="7345362" cy="1876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“魏晋风度”一词实出自</a:t>
            </a:r>
            <a:r>
              <a:rPr lang="zh-CN" altLang="en-US" b="1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鲁迅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那场著名的演讲。晋人在我们印象里轻裘缓带，不鞋而屐。他们“简约云澹，超然绝俗”。那种名士风范确实是真名士自风流，为后世景仰。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44034" name="Text Box 3"/>
          <p:cNvSpPr txBox="1"/>
          <p:nvPr/>
        </p:nvSpPr>
        <p:spPr>
          <a:xfrm>
            <a:off x="2640013" y="2205038"/>
            <a:ext cx="7488237" cy="43999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Tx/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       正如曹操所说“对酒当歌，人生几何，譬如朝露，去日苦多”这种对生死存亡的重视和哀伤，对人生短促的感慨，弥漫了整个魏晋的天空，当是时“悲凉之雾，遍被华林”（鲁迅）。魏晋时代长期的战乱，离愁，太轻易的生离死别，妻离子散让他们意识到生命的短暂和可贵。所以当他们意识到生命的长度不可以增加时，他们只能选择拓展生命的宽度。这时节，各种张扬的，个性的，甚至夸张的生命个体被重视，被渲染，被接受。</a:t>
            </a:r>
            <a:r>
              <a:rPr lang="zh-CN" altLang="en-US" sz="1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4035" name="Text Box 4"/>
          <p:cNvSpPr txBox="1"/>
          <p:nvPr/>
        </p:nvSpPr>
        <p:spPr>
          <a:xfrm>
            <a:off x="1770380" y="1341438"/>
            <a:ext cx="798195" cy="22606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>
              <a:buFontTx/>
            </a:pPr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魏晋风度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73025" y="-27305"/>
            <a:ext cx="1211897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>
                <a:ea typeface="宋体" panose="02010600030101010101" pitchFamily="2" charset="-122"/>
              </a:rPr>
              <a:t>1.记述兰亭集会的时间是“</a:t>
            </a:r>
            <a:r>
              <a:rPr lang="en-US" u="sng">
                <a:latin typeface="宋体" panose="02010600030101010101" pitchFamily="2" charset="-122"/>
              </a:rPr>
              <a:t>   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  </a:t>
            </a:r>
            <a:r>
              <a:rPr lang="zh-CN">
                <a:ea typeface="宋体" panose="02010600030101010101" pitchFamily="2" charset="-122"/>
              </a:rPr>
              <a:t>”，地点是“</a:t>
            </a:r>
            <a:r>
              <a:rPr lang="en-US" u="sng">
                <a:latin typeface="宋体" panose="02010600030101010101" pitchFamily="2" charset="-122"/>
              </a:rPr>
              <a:t>          </a:t>
            </a:r>
            <a:r>
              <a:rPr lang="zh-CN">
                <a:ea typeface="宋体" panose="02010600030101010101" pitchFamily="2" charset="-122"/>
              </a:rPr>
              <a:t>”，事由是“</a:t>
            </a:r>
            <a:r>
              <a:rPr lang="en-US" u="sng">
                <a:latin typeface="宋体" panose="02010600030101010101" pitchFamily="2" charset="-122"/>
              </a:rPr>
              <a:t>                        </a:t>
            </a:r>
            <a:r>
              <a:rPr lang="zh-CN">
                <a:ea typeface="宋体" panose="02010600030101010101" pitchFamily="2" charset="-122"/>
              </a:rPr>
              <a:t>”。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2</a:t>
            </a:r>
            <a:r>
              <a:rPr lang="zh-CN">
                <a:ea typeface="宋体" panose="02010600030101010101" pitchFamily="2" charset="-122"/>
              </a:rPr>
              <a:t>.写兰亭集会各路英才，老少皆有盛况的两句是“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</a:t>
            </a:r>
            <a:r>
              <a:rPr lang="zh-CN">
                <a:ea typeface="宋体" panose="02010600030101010101" pitchFamily="2" charset="-122"/>
              </a:rPr>
              <a:t>”。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3</a:t>
            </a:r>
            <a:r>
              <a:rPr lang="zh-CN">
                <a:ea typeface="宋体" panose="02010600030101010101" pitchFamily="2" charset="-122"/>
              </a:rPr>
              <a:t>.表现兰亭环境优美的四句是：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4</a:t>
            </a:r>
            <a:r>
              <a:rPr lang="zh-CN">
                <a:ea typeface="宋体" panose="02010600030101010101" pitchFamily="2" charset="-122"/>
              </a:rPr>
              <a:t>.表现兰亭集会那天气候宜人的两句是：</a:t>
            </a:r>
            <a:r>
              <a:rPr lang="en-US" u="sng">
                <a:latin typeface="宋体" panose="02010600030101010101" pitchFamily="2" charset="-122"/>
              </a:rPr>
              <a:t>   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     </a:t>
            </a:r>
            <a:r>
              <a:rPr lang="zh-CN">
                <a:ea typeface="宋体" panose="02010600030101010101" pitchFamily="2" charset="-122"/>
              </a:rPr>
              <a:t>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5</a:t>
            </a:r>
            <a:r>
              <a:rPr lang="zh-CN">
                <a:ea typeface="宋体" panose="02010600030101010101" pitchFamily="2" charset="-122"/>
              </a:rPr>
              <a:t>.我们在感叹时光流逝时，往往会说“光阴似箭，日月如梭”。《兰亭集序》中有一句相似的感叹：</a:t>
            </a:r>
            <a:r>
              <a:rPr lang="en-US" u="sng">
                <a:latin typeface="宋体" panose="02010600030101010101" pitchFamily="2" charset="-122"/>
              </a:rPr>
              <a:t>      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           </a:t>
            </a:r>
            <a:r>
              <a:rPr lang="zh-CN">
                <a:ea typeface="宋体" panose="02010600030101010101" pitchFamily="2" charset="-122"/>
              </a:rPr>
              <a:t>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6</a:t>
            </a:r>
            <a:r>
              <a:rPr lang="zh-CN">
                <a:ea typeface="宋体" panose="02010600030101010101" pitchFamily="2" charset="-122"/>
              </a:rPr>
              <a:t>.王羲之将世人大体分为两类“静者”和“躁者”，并形象地概括了两类人的生活内容“静躁不同”，“静”指他在文中说的“</a:t>
            </a:r>
            <a:r>
              <a:rPr lang="en-US" u="sng">
                <a:latin typeface="宋体" panose="02010600030101010101" pitchFamily="2" charset="-122"/>
              </a:rPr>
              <a:t>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”，“躁”指“</a:t>
            </a:r>
            <a:r>
              <a:rPr lang="en-US" u="sng">
                <a:latin typeface="宋体" panose="02010600030101010101" pitchFamily="2" charset="-122"/>
              </a:rPr>
              <a:t>    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   </a:t>
            </a:r>
            <a:r>
              <a:rPr lang="zh-CN">
                <a:ea typeface="宋体" panose="02010600030101010101" pitchFamily="2" charset="-122"/>
              </a:rPr>
              <a:t>”。</a:t>
            </a:r>
            <a:r>
              <a:rPr lang="en-US">
                <a:latin typeface="宋体" panose="02010600030101010101" pitchFamily="2" charset="-122"/>
              </a:rPr>
              <a:t> </a:t>
            </a:r>
          </a:p>
          <a:p>
            <a:r>
              <a:rPr lang="en-US">
                <a:latin typeface="宋体" panose="02010600030101010101" pitchFamily="2" charset="-122"/>
              </a:rPr>
              <a:t>7</a:t>
            </a:r>
            <a:r>
              <a:rPr lang="zh-CN">
                <a:ea typeface="宋体" panose="02010600030101010101" pitchFamily="2" charset="-122"/>
              </a:rPr>
              <a:t>.我们喜欢的事物由生到灭，时间极其短暂，自然也会令人生发感慨，正如王羲之《兰亭集序》中所写：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</a:t>
            </a:r>
            <a:r>
              <a:rPr lang="zh-CN">
                <a:ea typeface="宋体" panose="02010600030101010101" pitchFamily="2" charset="-122"/>
              </a:rPr>
              <a:t>。</a:t>
            </a:r>
            <a:endParaRPr lang="en-US">
              <a:latin typeface="宋体" panose="02010600030101010101" pitchFamily="2" charset="-122"/>
            </a:endParaRPr>
          </a:p>
          <a:p>
            <a:r>
              <a:rPr lang="en-US">
                <a:latin typeface="宋体" panose="02010600030101010101" pitchFamily="2" charset="-122"/>
              </a:rPr>
              <a:t>8</a:t>
            </a:r>
            <a:r>
              <a:rPr lang="zh-CN">
                <a:ea typeface="宋体" panose="02010600030101010101" pitchFamily="2" charset="-122"/>
              </a:rPr>
              <a:t>.王羲之在《兰亭集序》谈到了自己的生死观：“</a:t>
            </a:r>
            <a:r>
              <a:rPr lang="en-US" u="sng">
                <a:latin typeface="宋体" panose="02010600030101010101" pitchFamily="2" charset="-122"/>
              </a:rPr>
              <a:t> 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 </a:t>
            </a:r>
            <a:r>
              <a:rPr lang="zh-CN">
                <a:ea typeface="宋体" panose="02010600030101010101" pitchFamily="2" charset="-122"/>
              </a:rPr>
              <a:t>”，人生是短暂的；“</a:t>
            </a:r>
            <a:r>
              <a:rPr lang="en-US" u="sng">
                <a:latin typeface="宋体" panose="02010600030101010101" pitchFamily="2" charset="-122"/>
              </a:rPr>
              <a:t> 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  </a:t>
            </a:r>
            <a:r>
              <a:rPr lang="zh-CN">
                <a:ea typeface="宋体" panose="02010600030101010101" pitchFamily="2" charset="-122"/>
              </a:rPr>
              <a:t>”，死亡是自然规律，谁都不可能长生不老，并引用《庄子·德充符》中的“</a:t>
            </a:r>
            <a:r>
              <a:rPr lang="en-US" u="sng">
                <a:latin typeface="宋体" panose="02010600030101010101" pitchFamily="2" charset="-122"/>
              </a:rPr>
              <a:t>        </a:t>
            </a:r>
            <a:r>
              <a:rPr lang="zh-CN">
                <a:ea typeface="宋体" panose="02010600030101010101" pitchFamily="2" charset="-122"/>
              </a:rPr>
              <a:t>”来表达了自己的看法；批评了当时士大夫们在生死问题上所崇尚的虚无倾向，他说：“</a:t>
            </a:r>
            <a:r>
              <a:rPr lang="en-US" u="sng">
                <a:latin typeface="宋体" panose="02010600030101010101" pitchFamily="2" charset="-122"/>
              </a:rPr>
              <a:t>      </a:t>
            </a:r>
            <a:r>
              <a:rPr lang="zh-CN">
                <a:ea typeface="宋体" panose="02010600030101010101" pitchFamily="2" charset="-122"/>
              </a:rPr>
              <a:t>，</a:t>
            </a:r>
            <a:r>
              <a:rPr lang="en-US" u="sng">
                <a:latin typeface="宋体" panose="02010600030101010101" pitchFamily="2" charset="-122"/>
              </a:rPr>
              <a:t>     </a:t>
            </a:r>
            <a:r>
              <a:rPr lang="zh-CN">
                <a:ea typeface="宋体" panose="02010600030101010101" pitchFamily="2" charset="-122"/>
              </a:rPr>
              <a:t>”。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内容占位符 2"/>
          <p:cNvSpPr>
            <a:spLocks noGrp="1"/>
          </p:cNvSpPr>
          <p:nvPr>
            <p:ph idx="1"/>
          </p:nvPr>
        </p:nvSpPr>
        <p:spPr>
          <a:xfrm>
            <a:off x="455930" y="161925"/>
            <a:ext cx="11130280" cy="652780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zh-CN" altLang="en-US" sz="2800"/>
              <a:t>名句默写</a:t>
            </a:r>
          </a:p>
          <a:p>
            <a:pPr marL="0" indent="0">
              <a:buNone/>
            </a:pPr>
            <a:r>
              <a:rPr lang="zh-CN" altLang="en-US" sz="2800"/>
              <a:t>1.记述兰亭集会的时间是“</a:t>
            </a:r>
            <a:r>
              <a:rPr lang="zh-CN" altLang="zh-CN" sz="2800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永和九年，岁在癸丑，暮春之初</a:t>
            </a:r>
            <a:r>
              <a:rPr lang="zh-CN" altLang="en-US" sz="2800"/>
              <a:t>”，地点是“</a:t>
            </a:r>
            <a:r>
              <a:rPr lang="zh-CN" altLang="en-US" sz="2800">
                <a:solidFill>
                  <a:srgbClr val="FF0000"/>
                </a:solidFill>
              </a:rPr>
              <a:t>会于会稽山阴之兰亭</a:t>
            </a:r>
            <a:r>
              <a:rPr lang="zh-CN" altLang="en-US" sz="2800"/>
              <a:t>”，事由是“</a:t>
            </a:r>
            <a:r>
              <a:rPr lang="zh-CN" altLang="en-US" sz="2800">
                <a:solidFill>
                  <a:srgbClr val="FF0000"/>
                </a:solidFill>
              </a:rPr>
              <a:t>修禊事也</a:t>
            </a:r>
            <a:r>
              <a:rPr lang="zh-CN" altLang="en-US" sz="2800"/>
              <a:t>”。</a:t>
            </a:r>
          </a:p>
          <a:p>
            <a:pPr marL="0" indent="0">
              <a:buNone/>
            </a:pPr>
            <a:r>
              <a:rPr lang="zh-CN" altLang="en-US" sz="2800"/>
              <a:t>2.写兰亭集会各路英才，老少皆有盛况的两句是“</a:t>
            </a:r>
            <a:r>
              <a:rPr lang="zh-CN" altLang="en-US" sz="2800">
                <a:solidFill>
                  <a:srgbClr val="FF0000"/>
                </a:solidFill>
              </a:rPr>
              <a:t>群贤毕至，少长咸集</a:t>
            </a:r>
            <a:r>
              <a:rPr lang="zh-CN" altLang="en-US" sz="2800"/>
              <a:t>”。</a:t>
            </a:r>
          </a:p>
          <a:p>
            <a:pPr marL="0" indent="0">
              <a:buNone/>
            </a:pPr>
            <a:r>
              <a:rPr lang="zh-CN" altLang="en-US" sz="2800"/>
              <a:t>3.表现兰亭环境优美的四句是：</a:t>
            </a:r>
            <a:r>
              <a:rPr lang="zh-CN" altLang="en-US" sz="2800">
                <a:solidFill>
                  <a:srgbClr val="FF0000"/>
                </a:solidFill>
              </a:rPr>
              <a:t>此地有崇山峻岭，茂林修竹，又有清流激湍，映带左右</a:t>
            </a:r>
            <a:r>
              <a:rPr lang="zh-CN" altLang="en-US" sz="2800"/>
              <a:t>。</a:t>
            </a:r>
          </a:p>
          <a:p>
            <a:pPr marL="0" indent="0">
              <a:buNone/>
            </a:pPr>
            <a:r>
              <a:rPr lang="en-US" altLang="zh-CN" sz="2800"/>
              <a:t>4</a:t>
            </a:r>
            <a:r>
              <a:rPr lang="zh-CN" altLang="en-US" sz="2800"/>
              <a:t>.表现兰亭集会那天气候宜人的两句是：</a:t>
            </a:r>
            <a:r>
              <a:rPr lang="zh-CN" altLang="en-US" sz="2800">
                <a:solidFill>
                  <a:srgbClr val="FF0000"/>
                </a:solidFill>
              </a:rPr>
              <a:t>天朗气清，惠风和畅</a:t>
            </a:r>
            <a:r>
              <a:rPr lang="zh-CN" altLang="en-US" sz="2800"/>
              <a:t>。</a:t>
            </a:r>
          </a:p>
          <a:p>
            <a:pPr marL="0" indent="0">
              <a:buNone/>
            </a:pPr>
            <a:r>
              <a:rPr lang="en-US" altLang="zh-CN" sz="2800"/>
              <a:t>5</a:t>
            </a:r>
            <a:r>
              <a:rPr lang="zh-CN" altLang="en-US" sz="2800"/>
              <a:t>.我们在感叹时光流逝时，往往会说“光阴似箭，日月如梭”。《兰亭集序》中有一句相似的感叹：</a:t>
            </a:r>
            <a:r>
              <a:rPr lang="zh-CN" altLang="en-US" sz="2800">
                <a:solidFill>
                  <a:srgbClr val="FF0000"/>
                </a:solidFill>
              </a:rPr>
              <a:t>夫人之相与，俯仰一世</a:t>
            </a:r>
            <a:r>
              <a:rPr lang="zh-CN" altLang="en-US" sz="2800"/>
              <a:t>。</a:t>
            </a: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内容占位符 2"/>
          <p:cNvSpPr>
            <a:spLocks noGrp="1"/>
          </p:cNvSpPr>
          <p:nvPr>
            <p:ph idx="1"/>
          </p:nvPr>
        </p:nvSpPr>
        <p:spPr>
          <a:xfrm>
            <a:off x="405765" y="373380"/>
            <a:ext cx="11452860" cy="6132195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2800"/>
              <a:t>6</a:t>
            </a:r>
            <a:r>
              <a:rPr lang="zh-CN" altLang="en-US" sz="2800"/>
              <a:t>.王羲之将世人大体分为两类“静者”和“躁者”，并形象地概括了两类人的生活内容“静躁不同”，“静”指他在文中说的“</a:t>
            </a:r>
            <a:r>
              <a:rPr lang="zh-CN" altLang="en-US" sz="2800">
                <a:solidFill>
                  <a:srgbClr val="FF0000"/>
                </a:solidFill>
              </a:rPr>
              <a:t>或取诸怀抱，悟言一室之内</a:t>
            </a:r>
            <a:r>
              <a:rPr lang="zh-CN" altLang="en-US" sz="2800"/>
              <a:t>”，“躁”指“</a:t>
            </a:r>
            <a:r>
              <a:rPr lang="zh-CN" altLang="en-US" sz="2800">
                <a:solidFill>
                  <a:srgbClr val="FF0000"/>
                </a:solidFill>
              </a:rPr>
              <a:t>或因寄所托，放浪形骸之外</a:t>
            </a:r>
            <a:r>
              <a:rPr lang="zh-CN" altLang="en-US" sz="2800"/>
              <a:t>”。</a:t>
            </a:r>
          </a:p>
          <a:p>
            <a:pPr marL="0" indent="0">
              <a:buNone/>
            </a:pPr>
            <a:r>
              <a:rPr lang="en-US" altLang="zh-CN" sz="2800"/>
              <a:t>7</a:t>
            </a:r>
            <a:r>
              <a:rPr lang="zh-CN" altLang="en-US" sz="2800"/>
              <a:t>.我们喜欢的事物由生到灭，时间极其短暂，自然也会令人生发感慨，正如王羲之《兰亭集序》中所写：</a:t>
            </a:r>
            <a:r>
              <a:rPr lang="zh-CN" altLang="en-US" sz="2800">
                <a:solidFill>
                  <a:srgbClr val="FF0000"/>
                </a:solidFill>
              </a:rPr>
              <a:t>向之所欣，俯仰之间，已为陈迹，犹不能不以之兴怀</a:t>
            </a:r>
            <a:r>
              <a:rPr lang="zh-CN" altLang="en-US" sz="2800"/>
              <a:t>。</a:t>
            </a:r>
          </a:p>
          <a:p>
            <a:pPr marL="0" indent="0">
              <a:buNone/>
            </a:pPr>
            <a:r>
              <a:rPr lang="zh-CN" altLang="en-US" sz="2800"/>
              <a:t>8.王羲之在《兰亭集序》谈到了自己的生死观：“</a:t>
            </a:r>
            <a:r>
              <a:rPr lang="zh-CN" altLang="en-US" sz="2800">
                <a:solidFill>
                  <a:srgbClr val="FF0000"/>
                </a:solidFill>
              </a:rPr>
              <a:t>夫人之相与，俯仰一世</a:t>
            </a:r>
            <a:r>
              <a:rPr lang="zh-CN" altLang="en-US" sz="2800"/>
              <a:t>”，人生是短暂的；“</a:t>
            </a:r>
            <a:r>
              <a:rPr lang="zh-CN" altLang="en-US" sz="2800">
                <a:solidFill>
                  <a:srgbClr val="FF0000"/>
                </a:solidFill>
              </a:rPr>
              <a:t>况修短随化，终期于尽</a:t>
            </a:r>
            <a:r>
              <a:rPr lang="zh-CN" altLang="en-US" sz="2800"/>
              <a:t>”，死亡是自然规律，谁都不可能长生不老，并引用《庄子·德充符》中的“</a:t>
            </a:r>
            <a:r>
              <a:rPr lang="zh-CN" altLang="en-US" sz="2800">
                <a:solidFill>
                  <a:srgbClr val="FF0000"/>
                </a:solidFill>
              </a:rPr>
              <a:t>死生亦大矣</a:t>
            </a:r>
            <a:r>
              <a:rPr lang="zh-CN" altLang="en-US" sz="2800"/>
              <a:t>”来表达了自己的看法；批评了当时士大夫们在生死问题上所崇尚的虚无倾向，他说：“</a:t>
            </a:r>
            <a:r>
              <a:rPr lang="zh-CN" altLang="en-US" sz="2800">
                <a:solidFill>
                  <a:srgbClr val="FF0000"/>
                </a:solidFill>
              </a:rPr>
              <a:t>固知一死生为虚诞，齐彭殇为妄作。</a:t>
            </a:r>
            <a:r>
              <a:rPr lang="zh-CN" altLang="en-US" sz="2800"/>
              <a:t>”</a:t>
            </a: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2097088" y="401638"/>
            <a:ext cx="7969250" cy="6116637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zh-CN" altLang="en-US" sz="2400"/>
              <a:t>文本探究</a:t>
            </a:r>
          </a:p>
          <a:p>
            <a:pPr marL="0" indent="0">
              <a:buNone/>
            </a:pPr>
            <a:r>
              <a:rPr lang="en-US" altLang="zh-CN" sz="2400"/>
              <a:t>1.</a:t>
            </a:r>
            <a:r>
              <a:rPr lang="zh-CN" altLang="en-US" sz="2400"/>
              <a:t> 良辰	暮春之初 天朗气清 惠风和畅</a:t>
            </a:r>
          </a:p>
          <a:p>
            <a:pPr marL="0" indent="0">
              <a:buNone/>
            </a:pPr>
            <a:r>
              <a:rPr lang="zh-CN" altLang="en-US" sz="2400"/>
              <a:t>    美景	崇山峻岭 茂林修竹 清流急湍</a:t>
            </a:r>
          </a:p>
          <a:p>
            <a:pPr marL="0" indent="0">
              <a:buNone/>
            </a:pPr>
            <a:r>
              <a:rPr lang="zh-CN" altLang="en-US" sz="2400"/>
              <a:t>    赏心	仰观俯察 游目骋怀 视听之娱</a:t>
            </a:r>
          </a:p>
          <a:p>
            <a:pPr marL="0" indent="0">
              <a:buNone/>
            </a:pPr>
            <a:r>
              <a:rPr lang="zh-CN" altLang="en-US" sz="2400"/>
              <a:t>    乐事	流觞曲水 一觞一咏 畅叙幽情</a:t>
            </a:r>
          </a:p>
          <a:p>
            <a:pPr marL="0" indent="0">
              <a:buNone/>
            </a:pPr>
            <a:r>
              <a:rPr lang="en-US" altLang="zh-CN" sz="2400"/>
              <a:t>2.</a:t>
            </a:r>
            <a:r>
              <a:rPr lang="zh-CN" altLang="en-US" sz="2400"/>
              <a:t>人之相与，俯仰一世 ------------人生短暂</a:t>
            </a:r>
          </a:p>
          <a:p>
            <a:pPr marL="0" indent="0">
              <a:buNone/>
            </a:pPr>
            <a:r>
              <a:rPr lang="zh-CN" altLang="en-US" sz="2400"/>
              <a:t>欣于所遇，快然自足</a:t>
            </a:r>
          </a:p>
          <a:p>
            <a:pPr marL="0" indent="0">
              <a:buNone/>
            </a:pPr>
            <a:r>
              <a:rPr lang="zh-CN" altLang="en-US" sz="2400"/>
              <a:t>所之既倦，感慨系之————欲望永不能满足（世事无常）</a:t>
            </a:r>
          </a:p>
          <a:p>
            <a:pPr marL="0" indent="0">
              <a:buNone/>
            </a:pPr>
            <a:r>
              <a:rPr lang="zh-CN" altLang="en-US" sz="2400"/>
              <a:t>向之所欣，已为陈迹  ----------世事变化之快</a:t>
            </a:r>
          </a:p>
          <a:p>
            <a:pPr marL="0" indent="0">
              <a:buNone/>
            </a:pPr>
            <a:r>
              <a:rPr lang="zh-CN" altLang="en-US" sz="2400"/>
              <a:t>修短随化，终期于尽  ---------生命终归于毁灭</a:t>
            </a:r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</a:rPr>
              <a:t>明确：  痛 ——————  生命短暂，世事无常  </a:t>
            </a:r>
          </a:p>
          <a:p>
            <a:pPr marL="0" indent="0">
              <a:buNone/>
            </a:pPr>
            <a:r>
              <a:rPr lang="en-US" altLang="zh-CN" sz="2400"/>
              <a:t>3.</a:t>
            </a:r>
            <a:r>
              <a:rPr lang="zh-CN" altLang="en-US" sz="2400"/>
              <a:t>“固知一死生为虚诞，齐彭殇为妄作。”</a:t>
            </a:r>
          </a:p>
          <a:p>
            <a:pPr marL="0" indent="0">
              <a:buNone/>
            </a:pPr>
            <a:r>
              <a:rPr lang="zh-CN" altLang="en-US" sz="2400"/>
              <a:t>作者批判了时人的人生虚化的思想，认为生就是生，死即死，不可等同视之。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23570" y="692785"/>
            <a:ext cx="11356975" cy="49542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R="0" indent="630555" algn="ctr" defTabSz="914400">
              <a:spcBef>
                <a:spcPct val="50000"/>
              </a:spcBef>
              <a:buClrTx/>
              <a:buSzTx/>
              <a:tabLst>
                <a:tab pos="2506345"/>
              </a:tabLst>
              <a:defRPr/>
            </a:pPr>
            <a:r>
              <a:rPr kumimoji="0" lang="zh-CN" altLang="en-US" sz="4400" b="1" kern="1200" cap="none" spc="0" normalizeH="0" baseline="0" noProof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文章背景</a:t>
            </a:r>
          </a:p>
          <a:p>
            <a:pPr marR="0" indent="630555" defTabSz="914400">
              <a:spcBef>
                <a:spcPct val="50000"/>
              </a:spcBef>
              <a:buClrTx/>
              <a:buSzTx/>
              <a:tabLst>
                <a:tab pos="2506345"/>
              </a:tabLst>
              <a:defRPr/>
            </a:pP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 古人每年三月初三，为求消灾除凶，到水边嬉游，称为</a:t>
            </a:r>
            <a:r>
              <a:rPr kumimoji="0" lang="zh-CN" altLang="en-US" sz="3200" b="1" kern="1200" cap="none" spc="0" normalizeH="0" baseline="0" noProof="0" smtClean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修禊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。东晋永和九年</a:t>
            </a:r>
            <a:r>
              <a:rPr kumimoji="0" lang="en-US" altLang="zh-CN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(353)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年三月初三日， 大书法家王羲之和当时名士谢安、孙绰等</a:t>
            </a:r>
            <a:r>
              <a:rPr kumimoji="0" lang="en-US" altLang="zh-CN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41 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人来到这里修禊，举行了一次别开生面的诗歌会。一群文人雅士，置身于崇山峻岭，茂林修竹之中，众皆列坐曲水两侧，将酒觞置于清流之上，任其飘流，停在谁的前面，谁就即兴赋诗，否则罚酒。最后，王羲之将</a:t>
            </a:r>
            <a:r>
              <a:rPr kumimoji="0" lang="en-US" altLang="zh-CN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37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首诗汇集起来，编成一本集子，并借酒兴写了一篇</a:t>
            </a:r>
            <a:r>
              <a:rPr kumimoji="0" lang="en-US" altLang="zh-CN" sz="3200" b="1" u="sng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324</a:t>
            </a:r>
            <a:r>
              <a:rPr kumimoji="0" lang="zh-CN" altLang="en-US" sz="3200" b="1" u="sng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 的序文，这就是著名的</a:t>
            </a:r>
            <a:r>
              <a:rPr kumimoji="0" lang="en-US" altLang="zh-CN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兰亭集序</a:t>
            </a:r>
            <a:r>
              <a:rPr kumimoji="0" lang="en-US" altLang="zh-CN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。 为“</a:t>
            </a:r>
            <a:r>
              <a:rPr kumimoji="0" lang="zh-CN" altLang="en-US" sz="3200" b="1" u="sng" kern="1200" cap="none" spc="0" normalizeH="0" baseline="0" noProof="0" smtClean="0">
                <a:solidFill>
                  <a:srgbClr val="CC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天下第一行书</a:t>
            </a:r>
            <a:r>
              <a:rPr kumimoji="0" lang="zh-CN" altLang="en-US" sz="3200" b="1" kern="1200" cap="none" spc="0" normalizeH="0" baseline="0" noProof="0" smtClean="0">
                <a:latin typeface="宋体" panose="02010600030101010101" pitchFamily="2" charset="-122"/>
                <a:cs typeface="宋体" panose="02010600030101010101" pitchFamily="2" charset="-122"/>
              </a:rPr>
              <a:t>”。</a:t>
            </a:r>
            <a:r>
              <a:rPr kumimoji="0" lang="zh-CN" altLang="en-US" sz="3200" b="1" kern="1200" cap="none" spc="0" normalizeH="0" baseline="0" noProof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内容占位符 2"/>
          <p:cNvSpPr>
            <a:spLocks noGrp="1"/>
          </p:cNvSpPr>
          <p:nvPr>
            <p:ph idx="1"/>
          </p:nvPr>
        </p:nvSpPr>
        <p:spPr>
          <a:xfrm>
            <a:off x="1765300" y="133350"/>
            <a:ext cx="8413750" cy="6372225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zh-CN" altLang="en-US" sz="2800"/>
              <a:t> 深度思考</a:t>
            </a:r>
            <a:r>
              <a:rPr lang="en-US" altLang="zh-CN" sz="2800"/>
              <a:t>: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</a:rPr>
              <a:t>人生苦短，人之共叹。但大多数却经受了人生的考验，创造了瑰丽的人生。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曹操：对酒当歌，人生几何？抒发的恰恰是建功立业的决心。</a:t>
            </a:r>
          </a:p>
          <a:p>
            <a:pPr marL="0" indent="0">
              <a:buNone/>
            </a:pPr>
            <a:r>
              <a:rPr lang="zh-CN" altLang="en-US" sz="2400"/>
              <a:t>苏轼：人生如梦，却表达的恰恰是建功立业的渴望。</a:t>
            </a:r>
          </a:p>
          <a:p>
            <a:pPr marL="0" indent="0">
              <a:buNone/>
            </a:pPr>
            <a:r>
              <a:rPr lang="zh-CN" altLang="en-US" sz="2400"/>
              <a:t>李白虽“人生在世不称意”，却高唱“长风破浪会有时”。</a:t>
            </a:r>
          </a:p>
          <a:p>
            <a:pPr marL="0" indent="0">
              <a:buNone/>
            </a:pPr>
            <a:r>
              <a:rPr lang="zh-CN" altLang="en-US" sz="2400"/>
              <a:t>毛泽东叹“天若有情天亦老，人间正道是沧桑”。</a:t>
            </a:r>
          </a:p>
          <a:p>
            <a:pPr marL="0" indent="0">
              <a:buNone/>
            </a:pPr>
            <a:r>
              <a:rPr lang="zh-CN" altLang="en-US" sz="2400"/>
              <a:t>孔子曰：“不知生，焉知死。”</a:t>
            </a:r>
          </a:p>
          <a:p>
            <a:pPr marL="0" indent="0">
              <a:buNone/>
            </a:pPr>
            <a:r>
              <a:rPr lang="zh-CN" altLang="en-US" sz="2400"/>
              <a:t>司马迁曰：“人固有一死，或重于泰山，或轻于鸿毛。” </a:t>
            </a:r>
          </a:p>
          <a:p>
            <a:pPr marL="0" indent="0">
              <a:buNone/>
            </a:pPr>
            <a:r>
              <a:rPr lang="zh-CN" altLang="en-US" sz="2400"/>
              <a:t>泰戈尔说：“天空不留下鸟的痕迹，但我已飞过。”</a:t>
            </a:r>
          </a:p>
          <a:p>
            <a:pPr marL="0" indent="0">
              <a:buNone/>
            </a:pPr>
            <a:r>
              <a:rPr lang="zh-CN" altLang="en-US" sz="2400"/>
              <a:t>史铁生：“死是一件不必急于求成的事，死是一个必然会降临的节日。”</a:t>
            </a:r>
          </a:p>
          <a:p>
            <a:pPr marL="0" indent="0">
              <a:buNone/>
            </a:pPr>
            <a:r>
              <a:rPr lang="zh-CN" altLang="en-US" sz="2400"/>
              <a:t>奥斯特洛夫斯基：“人最宝贵的是生命，生命对于每个人只有一次……”</a:t>
            </a:r>
          </a:p>
        </p:txBody>
      </p:sp>
      <p:pic>
        <p:nvPicPr>
          <p:cNvPr id="4813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47600" y="12344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AutoShape 2"/>
          <p:cNvSpPr/>
          <p:nvPr/>
        </p:nvSpPr>
        <p:spPr>
          <a:xfrm>
            <a:off x="5159375" y="2205038"/>
            <a:ext cx="288925" cy="1655762"/>
          </a:xfrm>
          <a:prstGeom prst="leftBrace">
            <a:avLst>
              <a:gd name="adj1" fmla="val 47650"/>
              <a:gd name="adj2" fmla="val 47403"/>
            </a:avLst>
          </a:prstGeom>
          <a:noFill/>
          <a:ln w="762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992313" y="1341438"/>
            <a:ext cx="70866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序</a:t>
            </a:r>
            <a:r>
              <a:rPr kumimoji="0" lang="zh-CN" altLang="en-US" sz="3600" b="1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）－－－－</a:t>
            </a:r>
            <a:r>
              <a:rPr kumimoji="0" lang="zh-CN" altLang="en-US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跋</a:t>
            </a:r>
            <a:r>
              <a:rPr kumimoji="0" lang="zh-CN" altLang="en-US" sz="3600" b="1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           ）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631950" y="3644900"/>
            <a:ext cx="2016125" cy="1506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序</a:t>
            </a:r>
          </a:p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200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按体裁分</a:t>
            </a:r>
            <a:r>
              <a:rPr kumimoji="0" lang="en-US" altLang="zh-CN" sz="3200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b="1" kern="1200" cap="none" spc="0" normalizeH="0" baseline="0" noProof="0" smtClean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7173" name="AutoShape 5"/>
          <p:cNvSpPr/>
          <p:nvPr/>
        </p:nvSpPr>
        <p:spPr>
          <a:xfrm>
            <a:off x="3576638" y="2854325"/>
            <a:ext cx="287337" cy="3240088"/>
          </a:xfrm>
          <a:prstGeom prst="leftBrace">
            <a:avLst>
              <a:gd name="adj1" fmla="val 93760"/>
              <a:gd name="adj2" fmla="val 50000"/>
            </a:avLst>
          </a:prstGeom>
          <a:noFill/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4872038" y="188913"/>
            <a:ext cx="1511300" cy="990600"/>
          </a:xfrm>
          <a:prstGeom prst="rect">
            <a:avLst/>
          </a:prstGeom>
          <a:noFill/>
          <a:ln w="12700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itchFamily="2" charset="-122"/>
                <a:cs typeface="+mn-cs"/>
              </a:rPr>
              <a:t> </a:t>
            </a: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华文行楷" pitchFamily="2" charset="-122"/>
                <a:cs typeface="+mn-cs"/>
              </a:rPr>
              <a:t>序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2927350" y="1341438"/>
            <a:ext cx="11525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前言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7464425" y="1341438"/>
            <a:ext cx="110109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itchFamily="2" charset="-122"/>
                <a:cs typeface="+mn-cs"/>
              </a:rPr>
              <a:t>后记</a:t>
            </a:r>
          </a:p>
        </p:txBody>
      </p:sp>
      <p:sp>
        <p:nvSpPr>
          <p:cNvPr id="7178" name="Rectangle 10"/>
          <p:cNvSpPr/>
          <p:nvPr/>
        </p:nvSpPr>
        <p:spPr>
          <a:xfrm>
            <a:off x="6240463" y="4365625"/>
            <a:ext cx="3889375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写在诗、词前介绍背景或写作缘由的文字</a:t>
            </a:r>
          </a:p>
        </p:txBody>
      </p:sp>
      <p:sp>
        <p:nvSpPr>
          <p:cNvPr id="7179" name="Rectangle 11"/>
          <p:cNvSpPr/>
          <p:nvPr/>
        </p:nvSpPr>
        <p:spPr>
          <a:xfrm>
            <a:off x="5735638" y="5661025"/>
            <a:ext cx="40322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楷体_GB2312" pitchFamily="49" charset="-122"/>
              </a:rPr>
              <a:t>临别赠言性质的文字</a:t>
            </a:r>
          </a:p>
        </p:txBody>
      </p:sp>
      <p:sp>
        <p:nvSpPr>
          <p:cNvPr id="7181" name="Text Box 13"/>
          <p:cNvSpPr txBox="1"/>
          <p:nvPr/>
        </p:nvSpPr>
        <p:spPr>
          <a:xfrm>
            <a:off x="3863975" y="2492375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书序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5664200" y="2133600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自序</a:t>
            </a:r>
          </a:p>
        </p:txBody>
      </p:sp>
      <p:sp>
        <p:nvSpPr>
          <p:cNvPr id="7183" name="Text Box 15"/>
          <p:cNvSpPr txBox="1"/>
          <p:nvPr/>
        </p:nvSpPr>
        <p:spPr>
          <a:xfrm>
            <a:off x="5664200" y="3213100"/>
            <a:ext cx="12954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 他序</a:t>
            </a:r>
          </a:p>
        </p:txBody>
      </p:sp>
      <p:sp>
        <p:nvSpPr>
          <p:cNvPr id="7184" name="Text Box 16"/>
          <p:cNvSpPr txBox="1"/>
          <p:nvPr/>
        </p:nvSpPr>
        <p:spPr>
          <a:xfrm>
            <a:off x="3865563" y="4438650"/>
            <a:ext cx="223043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诗、词序</a:t>
            </a:r>
          </a:p>
        </p:txBody>
      </p:sp>
      <p:sp>
        <p:nvSpPr>
          <p:cNvPr id="7185" name="Text Box 17"/>
          <p:cNvSpPr txBox="1"/>
          <p:nvPr/>
        </p:nvSpPr>
        <p:spPr>
          <a:xfrm>
            <a:off x="3937000" y="5589588"/>
            <a:ext cx="16541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赠序：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/>
      <p:bldP spid="7173" grpId="0"/>
      <p:bldP spid="7176" grpId="0"/>
      <p:bldP spid="7177" grpId="0"/>
      <p:bldP spid="7178" grpId="0"/>
      <p:bldP spid="7179" grpId="0"/>
      <p:bldP spid="7181" grpId="0"/>
      <p:bldP spid="7182" grpId="0"/>
      <p:bldP spid="7183" grpId="0"/>
      <p:bldP spid="7184" grpId="0"/>
      <p:bldP spid="71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2063750" y="0"/>
            <a:ext cx="777240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/>
              <a:t>            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847850" y="981075"/>
            <a:ext cx="4103688" cy="5661025"/>
          </a:xfrm>
          <a:noFill/>
          <a:ln>
            <a:solidFill>
              <a:srgbClr val="F25E6C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岁在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癸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丑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会稽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修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禊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清流激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湍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流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觞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曲水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丝竹管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弦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游目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骋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怀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人之相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与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6527800" y="260350"/>
            <a:ext cx="30988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b="1">
              <a:latin typeface="Tahoma" panose="020b0604030504040204" pitchFamily="34" charset="0"/>
              <a:ea typeface="华文行楷" pitchFamily="2" charset="-122"/>
            </a:endParaRPr>
          </a:p>
          <a:p>
            <a:endParaRPr lang="zh-CN" altLang="en-US" b="1">
              <a:latin typeface="Tahoma" panose="020b0604030504040204" pitchFamily="34" charset="0"/>
              <a:ea typeface="华文行楷" pitchFamily="2" charset="-122"/>
            </a:endParaRPr>
          </a:p>
          <a:p>
            <a:endParaRPr lang="zh-CN" altLang="en-US" b="1">
              <a:latin typeface="Tahoma" panose="020b0604030504040204" pitchFamily="34" charset="0"/>
              <a:ea typeface="华文行楷" pitchFamily="2" charset="-122"/>
            </a:endParaRPr>
          </a:p>
          <a:p>
            <a:endParaRPr lang="zh-CN" altLang="en-US"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12292" name="Text Box 6"/>
          <p:cNvSpPr txBox="1"/>
          <p:nvPr/>
        </p:nvSpPr>
        <p:spPr>
          <a:xfrm>
            <a:off x="6228398" y="39052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ctr"/>
            <a:endParaRPr lang="zh-CN" altLang="en-US" sz="1800">
              <a:latin typeface="Tahoma" panose="020b0604030504040204" pitchFamily="34" charset="0"/>
              <a:ea typeface="华文行楷" pitchFamily="2" charset="-122"/>
            </a:endParaRPr>
          </a:p>
        </p:txBody>
      </p:sp>
      <p:sp>
        <p:nvSpPr>
          <p:cNvPr id="8199" name="Rectangle 7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096000" y="981075"/>
            <a:ext cx="4321175" cy="5688013"/>
          </a:xfrm>
          <a:prstGeom prst="rect">
            <a:avLst/>
          </a:prstGeom>
          <a:noFill/>
          <a:ln w="9525">
            <a:solidFill>
              <a:srgbClr val="F25E6C"/>
            </a:solidFill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悟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晤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放浪形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骸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趣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舍万殊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曾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不知 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感慨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系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之 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临文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嗟悼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彭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殇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虚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诞</a:t>
            </a:r>
          </a:p>
        </p:txBody>
      </p:sp>
      <p:sp>
        <p:nvSpPr>
          <p:cNvPr id="8200" name="Rectangle 8"/>
          <p:cNvSpPr>
            <a:spLocks noGrp="1" noChangeArrowheads="1"/>
          </p:cNvSpPr>
          <p:nvPr/>
        </p:nvSpPr>
        <p:spPr bwMode="auto">
          <a:xfrm>
            <a:off x="4367213" y="981075"/>
            <a:ext cx="1728788" cy="5688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guǐ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kuàijī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xì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tuān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shāng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xián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chěng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yǔ</a:t>
            </a:r>
          </a:p>
        </p:txBody>
      </p:sp>
      <p:sp>
        <p:nvSpPr>
          <p:cNvPr id="8201" name="Rectangle 9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740775" y="981075"/>
            <a:ext cx="1927225" cy="5688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wù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hái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q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ū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zēng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xì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jiē dào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shāng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dàn</a:t>
            </a:r>
          </a:p>
        </p:txBody>
      </p:sp>
      <p:sp>
        <p:nvSpPr>
          <p:cNvPr id="12296" name="Rectangle 10"/>
          <p:cNvSpPr/>
          <p:nvPr/>
        </p:nvSpPr>
        <p:spPr>
          <a:xfrm>
            <a:off x="4800600" y="115888"/>
            <a:ext cx="2016125" cy="836612"/>
          </a:xfrm>
          <a:prstGeom prst="rect">
            <a:avLst/>
          </a:prstGeom>
          <a:noFill/>
          <a:ln w="12700" cap="flat" cmpd="sng">
            <a:solidFill>
              <a:srgbClr val="00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>
              <a:spcBef>
                <a:spcPct val="50000"/>
              </a:spcBef>
              <a:buFontTx/>
            </a:pPr>
            <a:r>
              <a:rPr lang="zh-CN" altLang="en-US" sz="5400" b="1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chemeClr val="folHlink"/>
                </a:solidFill>
                <a:latin typeface="华文行楷" pitchFamily="2" charset="-122"/>
                <a:ea typeface="华文行楷" pitchFamily="2" charset="-122"/>
              </a:rPr>
              <a:t>认读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82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82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82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820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8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8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8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8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82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82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82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82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uiExpand="1" build="p" animBg="1"/>
      <p:bldP spid="8201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Rectangle 2" descr="Large confetti"/>
          <p:cNvSpPr>
            <a:spLocks noGrp="1"/>
          </p:cNvSpPr>
          <p:nvPr>
            <p:ph type="title"/>
          </p:nvPr>
        </p:nvSpPr>
        <p:spPr>
          <a:xfrm>
            <a:off x="3935413" y="692150"/>
            <a:ext cx="2852737" cy="785813"/>
          </a:xfrm>
          <a:solidFill>
            <a:srgbClr val="002060"/>
          </a:solidFill>
        </p:spPr>
        <p:txBody>
          <a:bodyPr vert="horz" wrap="square" lIns="91440" tIns="45720" rIns="91440" bIns="45720" anchor="b" anchorCtr="0"/>
          <a:lstStyle/>
          <a:p>
            <a:pPr eaLnBrk="1" hangingPunct="1"/>
            <a:r>
              <a:rPr lang="zh-CN" altLang="en-US" sz="4000" b="1">
                <a:solidFill>
                  <a:srgbClr val="FFFFFF"/>
                </a:solidFill>
              </a:rPr>
              <a:t>传统习俗</a:t>
            </a:r>
            <a:endParaRPr lang="zh-TW" altLang="en-US" sz="4000" b="1">
              <a:solidFill>
                <a:srgbClr val="FFFFFF"/>
              </a:solidFill>
            </a:endParaRPr>
          </a:p>
        </p:txBody>
      </p:sp>
      <p:sp>
        <p:nvSpPr>
          <p:cNvPr id="62467" name="矩形 4"/>
          <p:cNvSpPr/>
          <p:nvPr/>
        </p:nvSpPr>
        <p:spPr>
          <a:xfrm>
            <a:off x="2381250" y="1717675"/>
            <a:ext cx="7429500" cy="3709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元宵：元月十五，赏灯吃汤圆。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修禊：三月三日，临水宴饮、洗涤不祥。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寒食：约在清明节前一、二日，禁火寒食。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端午：五月五日。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七夕：七月七日。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中秋：八月十五日。</a:t>
            </a:r>
          </a:p>
          <a:p>
            <a:pPr>
              <a:lnSpc>
                <a:spcPct val="120000"/>
              </a:lnSpc>
              <a:buFontTx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重阳：九月九日，登高、赏菊、饮酒、敬老。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0800,&quot;width&quot;:7440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7722.500787401575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00"/>
      </a:hlink>
      <a:folHlink>
        <a:srgbClr val="FF3300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442</Paragraphs>
  <Slides>60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baseType="lpstr" size="82">
      <vt:lpstr>Arial</vt:lpstr>
      <vt:lpstr>Times New Roman</vt:lpstr>
      <vt:lpstr>宋体</vt:lpstr>
      <vt:lpstr>Calibri</vt:lpstr>
      <vt:lpstr>华文琥珀</vt:lpstr>
      <vt:lpstr>Georgia</vt:lpstr>
      <vt:lpstr>华文新魏</vt:lpstr>
      <vt:lpstr>黑体</vt:lpstr>
      <vt:lpstr>楷体_GB2312</vt:lpstr>
      <vt:lpstr>华文行楷</vt:lpstr>
      <vt:lpstr>Tahoma</vt:lpstr>
      <vt:lpstr>楷体</vt:lpstr>
      <vt:lpstr>华文仿宋</vt:lpstr>
      <vt:lpstr>Wingdings</vt:lpstr>
      <vt:lpstr>仿宋_GB2312</vt:lpstr>
      <vt:lpstr>Wingdings 2</vt:lpstr>
      <vt:lpstr>Batang</vt:lpstr>
      <vt:lpstr>幼圆</vt:lpstr>
      <vt:lpstr>隶书</vt:lpstr>
      <vt:lpstr>印品黑体</vt:lpstr>
      <vt:lpstr>微软雅黑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</vt:lpstr>
      <vt:lpstr>传统习俗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4.俯仰人生,为何而痛?</vt:lpstr>
      <vt:lpstr>PowerPoint Presentation</vt:lpstr>
      <vt:lpstr>PowerPoint Presentation</vt:lpstr>
      <vt:lpstr>第四段思路</vt:lpstr>
      <vt:lpstr>PowerPoint Presentation</vt:lpstr>
      <vt:lpstr>PowerPoint Presentation</vt:lpstr>
      <vt:lpstr>PowerPoint Presentation</vt:lpstr>
      <vt:lpstr>思路：</vt:lpstr>
      <vt:lpstr>PowerPoint Presentation</vt:lpstr>
      <vt:lpstr>PowerPoint Presentation</vt:lpstr>
      <vt:lpstr>对偶修辞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感悟人生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2021-07-24T16:52:04.897</cp:lastPrinted>
  <dcterms:created xsi:type="dcterms:W3CDTF">2021-07-24T16:52:04Z</dcterms:created>
  <dcterms:modified xsi:type="dcterms:W3CDTF">2021-07-24T08:52:07Z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