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2" r:id="rId5"/>
    <p:sldId id="263" r:id="rId6"/>
    <p:sldId id="264" r:id="rId7"/>
    <p:sldId id="272" r:id="rId8"/>
    <p:sldId id="265" r:id="rId9"/>
    <p:sldId id="266" r:id="rId10"/>
    <p:sldId id="273" r:id="rId11"/>
    <p:sldId id="267" r:id="rId12"/>
    <p:sldId id="268" r:id="rId13"/>
    <p:sldId id="279" r:id="rId14"/>
    <p:sldId id="278" r:id="rId15"/>
    <p:sldId id="277" r:id="rId16"/>
    <p:sldId id="269" r:id="rId17"/>
    <p:sldId id="274" r:id="rId18"/>
    <p:sldId id="275" r:id="rId19"/>
    <p:sldId id="270" r:id="rId20"/>
    <p:sldId id="271" r:id="rId21"/>
    <p:sldId id="280" r:id="rId22"/>
    <p:sldId id="28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aoqingju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>
        <p:scale>
          <a:sx n="80" d="100"/>
          <a:sy n="80" d="100"/>
        </p:scale>
        <p:origin x="-111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13" y="4091544"/>
            <a:ext cx="4317019" cy="11605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586" y="1484784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屈原（节选）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732" y="1302158"/>
            <a:ext cx="954026" cy="8046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43161" y="4379414"/>
            <a:ext cx="2987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郭沫若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一部分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写了靳尚和郑詹尹秉承南后意旨，密谋毒死屈原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写了屈原内心的独白，表现了他的坚贞不屈和浩然正气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结合文章的写作背景，谈谈本文的写作目的是什么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问题探究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97" y="3356992"/>
            <a:ext cx="842395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作者借屈原的口呼唤和歌颂风、雷、电，表达了一种怎样的思想感情？结合文章内容简要分析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、雷、电的呼唤和歌颂，表现了作者对黑暗世界的强烈愤懑和摧毁黑暗的热切希望，也表明了作者对光明未来的热烈追求。在“比铁还沉重”“比铁还坚固”的黑暗和残酷的现实面前，作者深深忧虑祖国的前途，热切地祈求咆哮的风、轰隆隆的雷、长剑一般的电这些伟大的自然力，来变革现实，把黑暗的世界“吹动”“爆炸”“劈开”，从而创造一个“没有阴谋、没有污秽、没有自私自利”的世界，迎来“没有限制的自由”和“多么灿烂的、多么炫目的光明”。在神奇的想象中，主体和客体、人和自然合二为一，表达了作者对光明的热烈追求，显示了作者摧毁一切黑暗的愤激情绪和斗争决心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188021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文章前两段的舞台说明有什么作用？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交代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了舞台场景、人物、道具等要素，为人物出场表演做铺垫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品味语言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“风！你咆哮吧！咆哮吧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应该你尽力咆哮的时候”本段文字运用了哪些修辞手法？表达了屈原怎样的思想感情？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呼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告、反复和拟人。写出了屈原对风的热切呼唤，表达了他对黑暗世界的愤懑和对光明的热烈追求。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  告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呼告，是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在行文中直呼文中的人或物的一种修辞手法。也就是对本来不在面前的人或物直接呼唤，并且跟他（它）说话。一般可分为呼人、呼物两种形式。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1"/>
            <a:ext cx="8229600" cy="417646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想象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瑰丽奇特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中屈原的独白部分想象奇特，气势恢宏，体现了革命浪漫主义的风格。作者进行大胆的艺术虚构，展开神奇的想象，运用夸张、象征等艺术手法，让屈原同宇宙间伟大的自然力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风、雷、电结合在一起，物我同化，使主人公具有了摧毁一切黑暗的力量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写作特色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象征，感情含蓄、深沉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象征意义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、雷、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                    变革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现实的伟大力量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洞庭湖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、长江、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东海      人民群众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屈原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坚定的信念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916832"/>
            <a:ext cx="7920880" cy="394989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多种修辞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手法。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多处运用拟人、呼告等修辞手法，直接有力地表达了爱憎的情感，增强了语句的气势和表达效果。运用反复、排比等修辞手法，增强了独白的抒情效果，具有诗的形式美，回环往复，荡气回肠，铿锵有力。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本文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描写了靳尚与郑詹尹密谋毒杀屈原，后重点写了屈原歌颂风、雷、电，怒斥神鬼偶像的内心独白。文章以奇特的想象、宏伟的气魄、雷霆万钧的气势，塑造了伟大的爱国诗人屈原的形象，表达了作者痛恨黑暗、向往光明、忠于祖国、热爱人民的思想感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通过本节课的学习，我们对屈原有了更深层次的理解，对象征手法的运用有了更多的认识。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课堂小结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 smtClean="0"/>
              <a:t>1.</a:t>
            </a:r>
            <a:r>
              <a:rPr lang="zh-CN" altLang="zh-CN" sz="2400" dirty="0" smtClean="0"/>
              <a:t>请写出下列句子所运用的修辞手法。</a:t>
            </a:r>
            <a:endParaRPr lang="zh-CN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）我这熊熊地燃烧着的生命，我这快要使我全身炸裂的怒火，难道就不能迸射出光明了吗？</a:t>
            </a:r>
            <a:r>
              <a:rPr lang="en-US" altLang="zh-CN" sz="2400" dirty="0" smtClean="0"/>
              <a:t>()</a:t>
            </a:r>
            <a:endParaRPr lang="zh-CN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）鼓动吧，风！咆哮吧，雷！闪耀吧，电！把一切沉睡在黑暗怀里的东西，毁灭，毁灭，毁灭呀！</a:t>
            </a:r>
            <a:r>
              <a:rPr lang="en-US" altLang="zh-CN" sz="2400" dirty="0" smtClean="0"/>
              <a:t>() </a:t>
            </a:r>
            <a:endParaRPr lang="zh-CN" altLang="zh-CN" sz="2400" dirty="0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课堂小练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内容占位符 1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032478"/>
            <a:ext cx="5815614" cy="4117501"/>
          </a:xfrm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258" cy="58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新课导入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92896"/>
            <a:ext cx="20162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你心目中的屈原是一个什么样的形象呢？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/>
              <a:t>1.</a:t>
            </a:r>
            <a:r>
              <a:rPr lang="zh-CN" altLang="zh-CN" sz="2800" dirty="0"/>
              <a:t>请写出下列句子所运用的修辞手法。</a:t>
            </a:r>
            <a:endParaRPr lang="zh-CN" altLang="zh-CN" sz="2800" dirty="0"/>
          </a:p>
          <a:p>
            <a:pPr marL="0" indent="0">
              <a:buNone/>
            </a:pPr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）我这熊熊地燃烧着的生命，我这快要使我全身炸裂的怒火，难道就不能迸射出光明了吗</a:t>
            </a:r>
            <a:r>
              <a:rPr lang="zh-CN" altLang="zh-CN" sz="2800" dirty="0" smtClean="0"/>
              <a:t>？</a:t>
            </a:r>
            <a:r>
              <a:rPr lang="en-US" altLang="zh-CN" sz="2800" dirty="0" smtClean="0"/>
              <a:t> 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                                                                     (               )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zh-CN" altLang="zh-CN" sz="2800" dirty="0" smtClean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）鼓动吧，风！咆哮吧，雷！闪耀吧，电！把一切沉睡在黑暗怀里的东西，毁灭，毁灭，毁灭呀</a:t>
            </a:r>
            <a:r>
              <a:rPr lang="zh-CN" altLang="zh-CN" sz="2800" dirty="0" smtClean="0"/>
              <a:t>！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                                                                    (               ) </a:t>
            </a:r>
            <a:endParaRPr lang="zh-CN" altLang="zh-CN" sz="2800" dirty="0"/>
          </a:p>
          <a:p>
            <a:pPr marL="0" indent="0">
              <a:lnSpc>
                <a:spcPct val="150000"/>
              </a:lnSpc>
              <a:buNone/>
            </a:pP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课堂小练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2280" y="3356992"/>
            <a:ext cx="10855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反问</a:t>
            </a:r>
            <a:endParaRPr lang="zh-CN" altLang="en-US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89699" y="4725144"/>
            <a:ext cx="10855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呼告</a:t>
            </a:r>
            <a:endParaRPr lang="en-US" altLang="zh-CN" sz="32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zh-CN" altLang="en-US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排比</a:t>
            </a:r>
            <a:endParaRPr lang="en-US" altLang="zh-CN" sz="32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zh-CN" altLang="en-US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反复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08912" cy="5040560"/>
          </a:xfrm>
        </p:spPr>
        <p:txBody>
          <a:bodyPr>
            <a:noAutofit/>
          </a:bodyPr>
          <a:lstStyle/>
          <a:p>
            <a:pPr marL="0" indent="0">
              <a:lnSpc>
                <a:spcPts val="3400"/>
              </a:lnSpc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说法错误的一项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4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戏剧是一种综合性的舞台艺术，它借助文学、音乐、舞蹈、美术等艺术手段塑造人物形象，揭示社会矛盾，反映社会现实，展现人的价值取向。 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4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戏剧按作品类型可分为悲剧、喜剧、正剧等，按题材内容可分为历史剧、现代剧、哲理剧、童话剧等。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4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戏剧不像小说、散文那样可以不受时间和空间的限制，它要求时间、人物、情节、场景高度集中在舞台范围内。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4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台词，就是剧中人物所说的话，包括对话、独白、旁白。旁白是剧中人物独自抒发个人情感和愿望时说的话；独白是剧中某个角色背着台上其他剧中人从旁侧对观众说的话。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0036" y="908720"/>
            <a:ext cx="771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识记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有关郭沫若、屈原的文学常识，积累文中的重点字词，了解戏剧文学的特点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把握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戏剧冲突，分析人物形象，学习多种修辞手法和象征手法的运用，体会剧本炽热的语言及雷霆万钧的气势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屈原对黑暗的抨击和对光明的追求，学习屈原爱国爱民的思想和英勇无畏的斗争精神。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学习目标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5896" y="2060848"/>
            <a:ext cx="4680520" cy="432048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郭沫若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1892—1978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原名郭开贞，四川乐山人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作家、诗人、历史学家、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古文字学家。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代表作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诗集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女神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，历史剧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屈原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虎符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棠棣之花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74" y="2564904"/>
            <a:ext cx="2981895" cy="278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屈原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这部历史剧创作于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1942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是郭沫若历史剧的代表作。郭沫若借屈原的悲剧，展示了光明与黑暗、正义与邪恶、爱国与卖国的不可调和的矛盾与斗争，揭露了国民党统治下的黑暗现实，抒发了人民的愤恨之情。本文节选自剧本第五幕第二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背景材料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    剧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话剧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以对话为主的戏剧形式，主要叙述手段为演员在台上无伴奏的对白或独白。话剧艺术具有以下几个特点：第一，舞台性。话剧演出要借助舞台完成。第二，直观性。话剧先通过演员的姿态、动作、对话、独白等表演，直接作用于观众的视觉和听觉；再通过化妆、服饰等手段，使观众直接观赏到剧中人物的外貌特征。第三，综合性。话剧是一种综合性的艺术，借助所塑造的具体艺术形象，向观众展现社会生活情景。第四，对话性。话剧通过大量的舞台对话展现剧情、塑造人物和表达主题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365994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伫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立（</a:t>
            </a:r>
            <a:r>
              <a:rPr lang="en-US" altLang="zh-CN" b="1" dirty="0" err="1" smtClean="0">
                <a:solidFill>
                  <a:srgbClr val="0000FF"/>
                </a:solidFill>
                <a:latin typeface="+mj-ea"/>
                <a:ea typeface="+mj-ea"/>
              </a:rPr>
              <a:t>zhù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睥睨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pì</a:t>
            </a:r>
            <a:r>
              <a:rPr lang="en-US" altLang="zh-CN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nì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徘徊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pái</a:t>
            </a:r>
            <a:r>
              <a:rPr lang="en-US" altLang="zh-CN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huái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lán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qǐ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    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射（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bèng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待（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nüè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国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殇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shāng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咆哮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páo</a:t>
            </a:r>
            <a:r>
              <a:rPr lang="en-US" altLang="zh-CN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xiào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鞳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鞳（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tāng</a:t>
            </a:r>
            <a:r>
              <a:rPr lang="en-US" altLang="zh-CN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tà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  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众取宠（</a:t>
            </a:r>
            <a:r>
              <a:rPr lang="en-US" altLang="zh-CN" b="1" dirty="0" err="1">
                <a:solidFill>
                  <a:srgbClr val="0000FF"/>
                </a:solidFill>
                <a:latin typeface="+mj-ea"/>
                <a:ea typeface="+mj-ea"/>
              </a:rPr>
              <a:t>huá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重点字注音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952328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为国牺牲的人。文中指这些人死后变成的神灵。殇，战死者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诡谲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狡诈，狡黠。文中指鬼鬼祟祟的样子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名望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好的名声；声望。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愤愤不平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非常气愤，心中不服。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非难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指摘和责问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口实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假托的理由；可以利用的借口。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小题大做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比喻把小事当作大事来办，有不值得这样做或有意扩大事态的意思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哗众取宠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用言论行动迎合众人，以博得好感或拥护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大义灭亲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为了维护正义，对违反国家人民利益的亲人不徇私情，使受国法制裁。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伫立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长时间地站着。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睥睨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眼睛斜着看，形容高傲的样子。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重点词语解释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徘徊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在一个地方来回地走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浩浩荡荡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原形容水势广阔浩大。后用来形容人群、事物等声势壮、规模大。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镗镗鞳鞳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拟声词。原指钟鼓等的声音，文中形容波涛声。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犀利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（武器、言语等）锋利；锐利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拜手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男子跪拜礼的一种。跪下后，两手拱合，俯头至手与心平，而不至地，故称“拜手”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稽首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古代的一种跪拜礼，叩头至地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土偶木梗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即土偶木偶。文中指用泥土塑成和用木头雕刻而成的神像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拖泥带水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形容说话、写文章不简洁或做事不干脆。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3113</Words>
  <Application>WPS 演示</Application>
  <PresentationFormat>全屏显示(4:3)</PresentationFormat>
  <Paragraphs>129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Franklin Gothic Medium</vt:lpstr>
      <vt:lpstr>黑体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lirongjuan</dc:creator>
  <cp:lastModifiedBy>qw</cp:lastModifiedBy>
  <cp:revision>25</cp:revision>
  <dcterms:created xsi:type="dcterms:W3CDTF">2018-09-13T02:31:00Z</dcterms:created>
  <dcterms:modified xsi:type="dcterms:W3CDTF">2018-12-08T10:46:55Z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