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</p:sldMasterIdLst>
  <p:notesMasterIdLst>
    <p:notesMasterId r:id="rId41"/>
  </p:notesMasterIdLst>
  <p:sldIdLst>
    <p:sldId id="476" r:id="rId5"/>
    <p:sldId id="256" r:id="rId6"/>
    <p:sldId id="410" r:id="rId7"/>
    <p:sldId id="360" r:id="rId8"/>
    <p:sldId id="440" r:id="rId9"/>
    <p:sldId id="408" r:id="rId10"/>
    <p:sldId id="308" r:id="rId11"/>
    <p:sldId id="384" r:id="rId12"/>
    <p:sldId id="405" r:id="rId13"/>
    <p:sldId id="312" r:id="rId14"/>
    <p:sldId id="354" r:id="rId15"/>
    <p:sldId id="406" r:id="rId16"/>
    <p:sldId id="355" r:id="rId17"/>
    <p:sldId id="322" r:id="rId18"/>
    <p:sldId id="356" r:id="rId19"/>
    <p:sldId id="409" r:id="rId20"/>
    <p:sldId id="469" r:id="rId21"/>
    <p:sldId id="470" r:id="rId22"/>
    <p:sldId id="357" r:id="rId23"/>
    <p:sldId id="358" r:id="rId24"/>
    <p:sldId id="479" r:id="rId25"/>
    <p:sldId id="271" r:id="rId26"/>
    <p:sldId id="327" r:id="rId27"/>
    <p:sldId id="344" r:id="rId28"/>
    <p:sldId id="471" r:id="rId29"/>
    <p:sldId id="414" r:id="rId30"/>
    <p:sldId id="345" r:id="rId31"/>
    <p:sldId id="472" r:id="rId32"/>
    <p:sldId id="473" r:id="rId33"/>
    <p:sldId id="412" r:id="rId34"/>
    <p:sldId id="413" r:id="rId35"/>
    <p:sldId id="474" r:id="rId36"/>
    <p:sldId id="336" r:id="rId37"/>
    <p:sldId id="348" r:id="rId38"/>
    <p:sldId id="478" r:id="rId39"/>
    <p:sldId id="477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86" d="100"/>
          <a:sy n="86" d="100"/>
        </p:scale>
        <p:origin x="-1494" y="-78"/>
      </p:cViewPr>
      <p:guideLst>
        <p:guide orient="horz" pos="2187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8" descr="22458PICkZz_1024"/>
          <p:cNvPicPr>
            <a:picLocks noChangeAspect="1"/>
          </p:cNvPicPr>
          <p:nvPr/>
        </p:nvPicPr>
        <p:blipFill>
          <a:blip r:embed="rId12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/>
        </p:nvPicPr>
        <p:blipFill>
          <a:blip r:embed="rId1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6" descr="22458PICkZz_1024"/>
          <p:cNvPicPr>
            <a:picLocks noChangeAspect="1"/>
          </p:cNvPicPr>
          <p:nvPr/>
        </p:nvPicPr>
        <p:blipFill>
          <a:blip r:embed="rId12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1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itchFamily="65" charset="-122"/>
                <a:cs typeface="+mn-cs"/>
              </a:rPr>
              <a:t>www.youyi100.com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方正大黑_GBK" pitchFamily="65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" altLang="en-US" dirty="0"/>
              <a:t>单击此处编辑母版文本样式</a:t>
            </a:r>
            <a:endParaRPr lang="" altLang="en-US" dirty="0"/>
          </a:p>
          <a:p>
            <a:pPr lvl="1" indent="-171450"/>
            <a:r>
              <a:rPr lang="" altLang="en-US" dirty="0"/>
              <a:t>第二级</a:t>
            </a:r>
            <a:endParaRPr lang="" altLang="en-US" dirty="0"/>
          </a:p>
          <a:p>
            <a:pPr lvl="2" indent="-171450"/>
            <a:r>
              <a:rPr lang="" altLang="en-US" dirty="0"/>
              <a:t>第三级</a:t>
            </a:r>
            <a:endParaRPr lang="" altLang="en-US" dirty="0"/>
          </a:p>
          <a:p>
            <a:pPr lvl="3" indent="-171450"/>
            <a:r>
              <a:rPr lang="" altLang="en-US" dirty="0"/>
              <a:t>第四级</a:t>
            </a:r>
            <a:endParaRPr lang="" altLang="en-US" dirty="0"/>
          </a:p>
          <a:p>
            <a:pPr lvl="4" indent="-171450"/>
            <a:r>
              <a:rPr lang="" altLang="en-US" dirty="0"/>
              <a:t>第五级</a:t>
            </a:r>
            <a:endParaRPr lang="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967265-6C6C-4A17-A011-FF19E97128CC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18" descr="22458PICkZz_1024"/>
          <p:cNvPicPr>
            <a:picLocks noChangeAspect="1"/>
          </p:cNvPicPr>
          <p:nvPr/>
        </p:nvPicPr>
        <p:blipFill>
          <a:blip r:embed="rId12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54280" descr="优翼不带字1"/>
          <p:cNvPicPr>
            <a:picLocks noChangeAspect="1"/>
          </p:cNvPicPr>
          <p:nvPr/>
        </p:nvPicPr>
        <p:blipFill>
          <a:blip r:embed="rId1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16" descr="22458PICkZz_1024"/>
          <p:cNvPicPr>
            <a:picLocks noChangeAspect="1"/>
          </p:cNvPicPr>
          <p:nvPr/>
        </p:nvPicPr>
        <p:blipFill>
          <a:blip r:embed="rId12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1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itchFamily="65" charset="-122"/>
                <a:cs typeface="+mn-cs"/>
              </a:rPr>
              <a:t>www.youyi100.com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方正大黑_GBK" pitchFamily="65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media" Target="file:///C:\Users\doudou\Desktop\&#20154;&#20843;&#35821;&#19978;\1.&#31934;&#21697;&#25945;&#23398;&#35838;&#20214;\1.&#35838;&#25991;&#35838;&#20214;\1%20&#28040;&#24687;&#20108;&#21017;\1.mpg" TargetMode="External"/><Relationship Id="rId1" Type="http://schemas.openxmlformats.org/officeDocument/2006/relationships/video" Target="file:///C:\Users\doudou\Desktop\&#20154;&#20843;&#35821;&#19978;\1.&#31934;&#21697;&#25945;&#23398;&#35838;&#20214;\1.&#35838;&#25991;&#35838;&#20214;\1%20&#28040;&#24687;&#20108;&#21017;\1.m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9"/>
          <p:cNvGrpSpPr/>
          <p:nvPr/>
        </p:nvGrpSpPr>
        <p:grpSpPr>
          <a:xfrm>
            <a:off x="109538" y="481013"/>
            <a:ext cx="2319337" cy="700087"/>
            <a:chOff x="138" y="461"/>
            <a:chExt cx="1461" cy="441"/>
          </a:xfrm>
        </p:grpSpPr>
        <p:pic>
          <p:nvPicPr>
            <p:cNvPr id="5122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7172" name="图片 2" descr="1324394S6-6"/>
          <p:cNvPicPr>
            <a:picLocks noChangeAspect="1"/>
          </p:cNvPicPr>
          <p:nvPr/>
        </p:nvPicPr>
        <p:blipFill>
          <a:blip r:embed="rId2"/>
          <a:srcRect l="1437" t="769" r="726" b="24538"/>
          <a:stretch>
            <a:fillRect/>
          </a:stretch>
        </p:blipFill>
        <p:spPr>
          <a:xfrm>
            <a:off x="5421313" y="1711325"/>
            <a:ext cx="3006725" cy="3598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99"/>
          <p:cNvSpPr txBox="1"/>
          <p:nvPr/>
        </p:nvSpPr>
        <p:spPr>
          <a:xfrm>
            <a:off x="538163" y="1438275"/>
            <a:ext cx="4783137" cy="4522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1949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日，国民党政府最后拒绝在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国内和平协定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最后修正案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上签字。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日，毛泽东和朱德发布了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向全国进军的命令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》，渡江战役开始。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11"/>
          <p:cNvGrpSpPr/>
          <p:nvPr/>
        </p:nvGrpSpPr>
        <p:grpSpPr>
          <a:xfrm>
            <a:off x="92075" y="417513"/>
            <a:ext cx="2319338" cy="700087"/>
            <a:chOff x="138" y="461"/>
            <a:chExt cx="1461" cy="441"/>
          </a:xfrm>
        </p:grpSpPr>
        <p:pic>
          <p:nvPicPr>
            <p:cNvPr id="14338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3316" name="文本框 99"/>
          <p:cNvSpPr txBox="1"/>
          <p:nvPr/>
        </p:nvSpPr>
        <p:spPr>
          <a:xfrm>
            <a:off x="546100" y="1711325"/>
            <a:ext cx="7993063" cy="409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督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战（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）　　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荻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港（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）　　　 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趋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势（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泄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气（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4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摧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枯拉朽（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锐不可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当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8225" y="1881188"/>
            <a:ext cx="593725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dū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5075" y="1882775"/>
            <a:ext cx="6127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í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8225" y="3468688"/>
            <a:ext cx="6350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qū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6013" y="3468688"/>
            <a:ext cx="852487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4988" y="5067300"/>
            <a:ext cx="7016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cuī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4350" y="5067300"/>
            <a:ext cx="10414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dāng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74650" y="1400175"/>
            <a:ext cx="5807075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【业已】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已经。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650" y="2408238"/>
            <a:ext cx="7675563" cy="1370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【锐不可当】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形容勇往直前的气势,不可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 抵挡。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300" y="4130675"/>
            <a:ext cx="815657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【摧枯拉朽】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枯草朽木受到摧折，比喻腐朽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 势力被迅速摧毁。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/>
        </p:nvSpPr>
        <p:spPr>
          <a:xfrm>
            <a:off x="600075" y="1463675"/>
            <a:ext cx="7945438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反复朗读课文，勾画出这则消息中的时间、地点、人物和事件。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8700" y="3048000"/>
            <a:ext cx="5454650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日；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芜湖、安庆之间；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人民解放军三十万大军；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渡过长江。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387" name="Group 11"/>
          <p:cNvGrpSpPr/>
          <p:nvPr/>
        </p:nvGrpSpPr>
        <p:grpSpPr>
          <a:xfrm>
            <a:off x="47625" y="425450"/>
            <a:ext cx="2319338" cy="700088"/>
            <a:chOff x="138" y="461"/>
            <a:chExt cx="1461" cy="441"/>
          </a:xfrm>
        </p:grpSpPr>
        <p:pic>
          <p:nvPicPr>
            <p:cNvPr id="16388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4700" y="3048000"/>
            <a:ext cx="1462088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事件：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charRg st="2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charRg st="2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charRg st="2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99"/>
          <p:cNvSpPr txBox="1"/>
          <p:nvPr/>
        </p:nvSpPr>
        <p:spPr>
          <a:xfrm>
            <a:off x="338138" y="1347788"/>
            <a:ext cx="72993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标题、导语、主体三者具有什么关系？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8138" y="2301875"/>
            <a:ext cx="8293100" cy="2862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标题、导语、主体三者叙说的是同一事件，但在具体程度上有不同。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这种特点就是人们常说的消息文体的金字塔结构。这是消息的性质决定的：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把最重要的内容最迅速地让人们了解。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99"/>
          <p:cNvSpPr txBox="1"/>
          <p:nvPr/>
        </p:nvSpPr>
        <p:spPr>
          <a:xfrm>
            <a:off x="552450" y="1212850"/>
            <a:ext cx="3656013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电头有什么作用？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8" name="文本框 1"/>
          <p:cNvSpPr txBox="1"/>
          <p:nvPr/>
        </p:nvSpPr>
        <p:spPr>
          <a:xfrm>
            <a:off x="5837238" y="2659063"/>
            <a:ext cx="2760662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告诉人们消息的来源，增加可信度。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9" name="图片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3" y="2224088"/>
            <a:ext cx="5081587" cy="317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99"/>
          <p:cNvSpPr txBox="1"/>
          <p:nvPr/>
        </p:nvSpPr>
        <p:spPr>
          <a:xfrm>
            <a:off x="506413" y="2120900"/>
            <a:ext cx="7948612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熟读课文，说说哪些词语最能体现作者的感情倾向。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458" name="Group 11"/>
          <p:cNvGrpSpPr/>
          <p:nvPr/>
        </p:nvGrpSpPr>
        <p:grpSpPr>
          <a:xfrm>
            <a:off x="92075" y="444500"/>
            <a:ext cx="2319338" cy="700088"/>
            <a:chOff x="138" y="461"/>
            <a:chExt cx="1461" cy="441"/>
          </a:xfrm>
        </p:grpSpPr>
        <p:pic>
          <p:nvPicPr>
            <p:cNvPr id="19459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225" y="2205038"/>
            <a:ext cx="8029575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英勇的、万船齐放、直取、不到二十四小时、即已、突破、占领、进击、英雄式的战斗、坚决地执行。“英勇的、英雄式的、坚决地”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直接赞美人民解放军英勇无畏。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403225" y="1370013"/>
            <a:ext cx="5899150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对人民解放军英勇善战的歌颂：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276225" y="1168400"/>
            <a:ext cx="8328025" cy="4522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“万船齐放、直取、突破、占领、进击”等动词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生动形象地写出解放军英勇善战，行动果敢，进军迅速，战果辉煌。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“不到二十四小时、即已”说明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时间短，战果大，从而表现解放军排山倒海、所向披靡的气势。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2187575"/>
            <a:ext cx="8064500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国民党反动派经营了三个半月的长江防线，遇着人民解放军好似摧枯拉朽，军无斗志，纷纷溃退。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一正一反，对比鲜明，感情强烈。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393700" y="1360488"/>
            <a:ext cx="4675188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对国民党反动派的嘲讽：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"/>
          <p:cNvSpPr txBox="1"/>
          <p:nvPr/>
        </p:nvSpPr>
        <p:spPr>
          <a:xfrm>
            <a:off x="479425" y="1674813"/>
            <a:ext cx="1104900" cy="41989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我三十万大军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胜利南渡长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江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（标题）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" name="自选图形 25"/>
          <p:cNvSpPr/>
          <p:nvPr/>
        </p:nvSpPr>
        <p:spPr>
          <a:xfrm>
            <a:off x="1712913" y="1947863"/>
            <a:ext cx="161925" cy="3105150"/>
          </a:xfrm>
          <a:prstGeom prst="leftBrace">
            <a:avLst>
              <a:gd name="adj1" fmla="val 7942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1981200" y="1831975"/>
            <a:ext cx="5543550" cy="108426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Times New Roman" panose="02020603050405020304"/>
              </a:rPr>
              <a:t>导语：</a:t>
            </a: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Times New Roman" panose="02020603050405020304"/>
              </a:rPr>
              <a:t>英勇的人民解放军二十一日已有大约三十万人渡过长江</a:t>
            </a:r>
            <a:r>
              <a:rPr kumimoji="0" lang="zh-CN" altLang="en-US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kumimoji="0" lang="zh-CN" altLang="en-US" sz="3000" b="1" i="0" u="none" strike="noStrike" kern="1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2711450" y="3584575"/>
            <a:ext cx="4813300" cy="19589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Times New Roman" panose="02020603050405020304"/>
              </a:rPr>
              <a:t>时间：20日午夜至21日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Times New Roman" panose="02020603050405020304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Times New Roman" panose="02020603050405020304"/>
              </a:rPr>
              <a:t>地点：芜湖、安庆之间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Times New Roman" panose="02020603050405020304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Times New Roman" panose="02020603050405020304"/>
              </a:rPr>
              <a:t>人物：</a:t>
            </a:r>
            <a:r>
              <a:rPr kumimoji="0" lang="zh-CN" altLang="en-US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Times New Roman" panose="02020603050405020304"/>
              </a:rPr>
              <a:t>三十万</a:t>
            </a: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Times New Roman" panose="02020603050405020304"/>
              </a:rPr>
              <a:t>人民解放军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Times New Roman" panose="02020603050405020304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Times New Roman" panose="02020603050405020304"/>
              </a:rPr>
              <a:t>事件：胜利渡过长江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Times New Roman" panose="02020603050405020304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966913" y="4024313"/>
            <a:ext cx="533400" cy="94773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Times New Roman" panose="02020603050405020304"/>
              </a:rPr>
              <a:t>主体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2534" name="自选图形 25"/>
          <p:cNvSpPr/>
          <p:nvPr/>
        </p:nvSpPr>
        <p:spPr>
          <a:xfrm>
            <a:off x="2500313" y="3783013"/>
            <a:ext cx="211138" cy="1562100"/>
          </a:xfrm>
          <a:prstGeom prst="leftBrace">
            <a:avLst>
              <a:gd name="adj1" fmla="val 7892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535" name="自选图形 25"/>
          <p:cNvSpPr/>
          <p:nvPr/>
        </p:nvSpPr>
        <p:spPr>
          <a:xfrm flipH="1">
            <a:off x="7654925" y="1831975"/>
            <a:ext cx="247650" cy="3221038"/>
          </a:xfrm>
          <a:prstGeom prst="leftBrace">
            <a:avLst>
              <a:gd name="adj1" fmla="val 7872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7986713" y="1331913"/>
            <a:ext cx="587375" cy="433705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Times New Roman" panose="02020603050405020304"/>
              </a:rPr>
              <a:t>英勇善战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Times New Roman" panose="02020603050405020304"/>
              <a:sym typeface="Times New Roman" panose="02020603050405020304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Times New Roman" panose="02020603050405020304"/>
              <a:sym typeface="Times New Roman" panose="02020603050405020304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Times New Roman" panose="02020603050405020304"/>
              </a:rPr>
              <a:t>进军迅速</a:t>
            </a:r>
            <a:endParaRPr kumimoji="0" lang="en-US" altLang="zh-CN" sz="3000" b="1" i="0" u="none" strike="noStrike" kern="1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Times New Roman" panose="02020603050405020304"/>
              <a:sym typeface="Times New Roman" panose="02020603050405020304"/>
            </a:endParaRPr>
          </a:p>
        </p:txBody>
      </p:sp>
      <p:grpSp>
        <p:nvGrpSpPr>
          <p:cNvPr id="23561" name="Group 11"/>
          <p:cNvGrpSpPr/>
          <p:nvPr/>
        </p:nvGrpSpPr>
        <p:grpSpPr>
          <a:xfrm>
            <a:off x="82550" y="463550"/>
            <a:ext cx="2319338" cy="700088"/>
            <a:chOff x="138" y="461"/>
            <a:chExt cx="1461" cy="441"/>
          </a:xfrm>
        </p:grpSpPr>
        <p:pic>
          <p:nvPicPr>
            <p:cNvPr id="23562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1"/>
          <p:cNvSpPr txBox="1"/>
          <p:nvPr/>
        </p:nvSpPr>
        <p:spPr>
          <a:xfrm>
            <a:off x="14288" y="4202113"/>
            <a:ext cx="9110662" cy="1322387"/>
          </a:xfrm>
          <a:prstGeom prst="rect">
            <a:avLst/>
          </a:prstGeom>
          <a:solidFill>
            <a:schemeClr val="bg1">
              <a:alpha val="65097"/>
            </a:schemeClr>
          </a:solidFill>
          <a:ln w="9525">
            <a:noFill/>
          </a:ln>
        </p:spPr>
        <p:txBody>
          <a:bodyPr anchor="t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标题 1"/>
          <p:cNvSpPr>
            <a:spLocks noGrp="1"/>
          </p:cNvSpPr>
          <p:nvPr>
            <p:ph type="ctrTitle" idx="4294967295"/>
          </p:nvPr>
        </p:nvSpPr>
        <p:spPr>
          <a:xfrm>
            <a:off x="2822575" y="4187825"/>
            <a:ext cx="391795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>
              <a:buClrTx/>
              <a:buSzTx/>
              <a:buFontTx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消息二则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副标题 2"/>
          <p:cNvSpPr>
            <a:spLocks noGrp="1"/>
          </p:cNvSpPr>
          <p:nvPr>
            <p:ph type="subTitle" idx="4294967295"/>
          </p:nvPr>
        </p:nvSpPr>
        <p:spPr>
          <a:xfrm>
            <a:off x="3578225" y="5019675"/>
            <a:ext cx="2566988" cy="347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defRPr/>
            </a:lvl1pPr>
            <a:lvl2pPr marL="457200" lvl="1" indent="152400" algn="ctr">
              <a:buClrTx/>
              <a:buSzTx/>
              <a:buFontTx/>
              <a:defRPr/>
            </a:lvl2pPr>
            <a:lvl3pPr marL="914400" lvl="2" indent="304800" algn="ctr">
              <a:buClrTx/>
              <a:buSzTx/>
              <a:buFontTx/>
              <a:defRPr/>
            </a:lvl3pPr>
            <a:lvl4pPr marL="1371600" lvl="3" indent="457200" algn="ctr">
              <a:buClrTx/>
              <a:buSzTx/>
              <a:buFontTx/>
              <a:defRPr/>
            </a:lvl4pPr>
            <a:lvl5pPr marL="1828800" lvl="4" indent="609600" algn="ctr">
              <a:buClrTx/>
              <a:buSzTx/>
              <a:buFontTx/>
              <a:defRPr/>
            </a:lvl5pPr>
          </a:lstStyle>
          <a:p>
            <a:pPr marL="342900" lvl="0" indent="-342900" algn="ctr" eaLnBrk="1" hangingPunct="1">
              <a:buClrTx/>
              <a:buSzTx/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R·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八年级上册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05138" y="4946650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idx="1"/>
          </p:nvPr>
        </p:nvSpPr>
        <p:spPr>
          <a:xfrm>
            <a:off x="228600" y="381000"/>
            <a:ext cx="8610600" cy="5715000"/>
          </a:xfrm>
          <a:noFill/>
          <a:ln>
            <a:noFill/>
          </a:ln>
        </p:spPr>
        <p:txBody>
          <a:bodyPr anchor="t"/>
          <a:p>
            <a:pPr eaLnBrk="1" hangingPunct="1"/>
            <a:r>
              <a:rPr lang="zh-CN" altLang="en-US" sz="4000" b="1" dirty="0">
                <a:ea typeface="黑体" panose="02010609060101010101" charset="-122"/>
              </a:rPr>
              <a:t>人民解放军占领南京</a:t>
            </a:r>
            <a:endParaRPr lang="zh-CN" altLang="en-US" sz="4000" dirty="0">
              <a:ea typeface="Arial Unicode MS" panose="020B0604020202020204" pitchFamily="34" charset="-122"/>
            </a:endParaRPr>
          </a:p>
          <a:p>
            <a:pPr eaLnBrk="1" hangingPunct="1"/>
            <a:r>
              <a:rPr lang="zh-CN" altLang="en-US" sz="4000" b="1" dirty="0">
                <a:ea typeface="黑体" panose="02010609060101010101" charset="-122"/>
              </a:rPr>
              <a:t>作者</a:t>
            </a:r>
            <a:r>
              <a:rPr lang="en-US" altLang="zh-CN" sz="4000" b="1" dirty="0">
                <a:ea typeface="黑体" panose="02010609060101010101" charset="-122"/>
              </a:rPr>
              <a:t>: </a:t>
            </a:r>
            <a:r>
              <a:rPr lang="zh-CN" altLang="en-US" sz="4000" b="1" dirty="0">
                <a:ea typeface="黑体" panose="02010609060101010101" charset="-122"/>
              </a:rPr>
              <a:t>毛泽东</a:t>
            </a:r>
            <a:endParaRPr lang="zh-CN" altLang="en-US" sz="4000" dirty="0">
              <a:ea typeface="Arial Unicode MS" panose="020B0604020202020204" pitchFamily="34" charset="-122"/>
            </a:endParaRPr>
          </a:p>
          <a:p>
            <a:pPr eaLnBrk="1" hangingPunct="1"/>
            <a:r>
              <a:rPr lang="zh-CN" altLang="en-US" sz="4000" b="1" dirty="0">
                <a:ea typeface="黑体" panose="02010609060101010101" charset="-122"/>
              </a:rPr>
              <a:t>钟山风雨起苍黄，</a:t>
            </a:r>
            <a:r>
              <a:rPr lang="zh-CN" altLang="en-US" sz="4000" b="1" u="sng" dirty="0">
                <a:ea typeface="黑体" panose="02010609060101010101" charset="-122"/>
              </a:rPr>
              <a:t>百万雄师过大江。</a:t>
            </a:r>
            <a:br>
              <a:rPr lang="zh-CN" altLang="en-US" sz="4000" b="1" dirty="0">
                <a:ea typeface="黑体" panose="02010609060101010101" charset="-122"/>
              </a:rPr>
            </a:br>
            <a:r>
              <a:rPr lang="zh-CN" altLang="en-US" sz="4000" b="1" dirty="0">
                <a:ea typeface="黑体" panose="02010609060101010101" charset="-122"/>
              </a:rPr>
              <a:t>虎踞龙盘今胜昔，天翻地覆慨而慷。</a:t>
            </a:r>
            <a:br>
              <a:rPr lang="zh-CN" altLang="en-US" sz="4000" b="1" dirty="0">
                <a:ea typeface="黑体" panose="02010609060101010101" charset="-122"/>
              </a:rPr>
            </a:br>
            <a:r>
              <a:rPr lang="zh-CN" altLang="en-US" sz="4000" b="1" dirty="0">
                <a:ea typeface="黑体" panose="02010609060101010101" charset="-122"/>
              </a:rPr>
              <a:t>宜将胜勇追穷寇，不可沽名学霸王。</a:t>
            </a:r>
            <a:br>
              <a:rPr lang="zh-CN" altLang="en-US" sz="4000" b="1" dirty="0">
                <a:ea typeface="黑体" panose="02010609060101010101" charset="-122"/>
              </a:rPr>
            </a:br>
            <a:r>
              <a:rPr lang="zh-CN" altLang="en-US" sz="4000" b="1" dirty="0">
                <a:ea typeface="黑体" panose="02010609060101010101" charset="-122"/>
              </a:rPr>
              <a:t>天若有情天亦老，人间正道是沧桑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charRg st="1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charRg st="1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4"/>
          <p:cNvSpPr txBox="1"/>
          <p:nvPr/>
        </p:nvSpPr>
        <p:spPr>
          <a:xfrm>
            <a:off x="369888" y="1739900"/>
            <a:ext cx="8266112" cy="3378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1.熟读课文，明确课文内容。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2.学习课文语言准确精练、详略得当、叙议结合的特点。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探究我军胜利的原因，感悟正义战争的强大力量。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26" name="Group 19"/>
          <p:cNvGrpSpPr/>
          <p:nvPr/>
        </p:nvGrpSpPr>
        <p:grpSpPr>
          <a:xfrm>
            <a:off x="55563" y="434975"/>
            <a:ext cx="2319337" cy="700088"/>
            <a:chOff x="138" y="461"/>
            <a:chExt cx="1461" cy="441"/>
          </a:xfrm>
        </p:grpSpPr>
        <p:pic>
          <p:nvPicPr>
            <p:cNvPr id="26627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6629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Group 2"/>
          <p:cNvGrpSpPr/>
          <p:nvPr/>
        </p:nvGrpSpPr>
        <p:grpSpPr>
          <a:xfrm>
            <a:off x="101600" y="444500"/>
            <a:ext cx="2319338" cy="700088"/>
            <a:chOff x="138" y="461"/>
            <a:chExt cx="1461" cy="441"/>
          </a:xfrm>
        </p:grpSpPr>
        <p:pic>
          <p:nvPicPr>
            <p:cNvPr id="27650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6628" name="文本框 99"/>
          <p:cNvSpPr txBox="1"/>
          <p:nvPr/>
        </p:nvSpPr>
        <p:spPr>
          <a:xfrm>
            <a:off x="384175" y="1619250"/>
            <a:ext cx="730885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用简明的语言说说新闻报道的内容。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175" y="2503488"/>
            <a:ext cx="8210550" cy="286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ü"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横渡长江的时间、地点和战况；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ü"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战局的发展趋势，分析了敌败我胜的原因；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ü"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表现了我军战士英勇善战、锐不可当、所向披靡的英雄气概。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99"/>
          <p:cNvSpPr txBox="1"/>
          <p:nvPr/>
        </p:nvSpPr>
        <p:spPr>
          <a:xfrm>
            <a:off x="368300" y="974725"/>
            <a:ext cx="8256588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找出本则消息的标题、电头、导语和主体，分清主体部分的层次，概括各层层意。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575" y="4298950"/>
            <a:ext cx="8123238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导语：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从“人民解放军百万大军”至“均是人民解放军的渡江区域”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750" y="2579688"/>
            <a:ext cx="67167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人民解放军百万大军横渡长江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9575" y="3508375"/>
            <a:ext cx="8023225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电头：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新华社长江前线二十二日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二十二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4150" y="1947863"/>
            <a:ext cx="8299450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二十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日夜起”至“已渡过三十万人”）：写中路军渡江的时间、地点、人数。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50000"/>
              </a:lnSpc>
            </a:pP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（从“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二十一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日下午五时起”至“不起丝毫作用”）：写西路军渡江的情况及评价。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（从“汤恩伯认为”到最后）：写东路军渡江情况。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文本框 1"/>
          <p:cNvSpPr txBox="1"/>
          <p:nvPr/>
        </p:nvSpPr>
        <p:spPr>
          <a:xfrm>
            <a:off x="265113" y="1233488"/>
            <a:ext cx="6310312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主体：从“二十日夜起”到课文最后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8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8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8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8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/>
        </p:nvGraphicFramePr>
        <p:xfrm>
          <a:off x="393700" y="1603375"/>
          <a:ext cx="8220075" cy="4298950"/>
        </p:xfrm>
        <a:graphic>
          <a:graphicData uri="http://schemas.openxmlformats.org/drawingml/2006/table">
            <a:tbl>
              <a:tblPr/>
              <a:tblGrid>
                <a:gridCol w="1042670"/>
                <a:gridCol w="1277620"/>
                <a:gridCol w="2145030"/>
                <a:gridCol w="1120775"/>
                <a:gridCol w="1379220"/>
                <a:gridCol w="1254760"/>
              </a:tblGrid>
              <a:tr h="107569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起止地点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渡江时间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兵力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渡过兵力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渡过地区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107442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中路军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05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西路军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42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latin typeface="黑体" panose="02010609060101010101" charset="-122"/>
                          <a:ea typeface="黑体" panose="02010609060101010101" charset="-122"/>
                        </a:rPr>
                        <a:t>东路军</a:t>
                      </a: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92" name="文本框 23591"/>
          <p:cNvSpPr txBox="1"/>
          <p:nvPr/>
        </p:nvSpPr>
        <p:spPr>
          <a:xfrm>
            <a:off x="1531938" y="2673350"/>
            <a:ext cx="1100137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安庆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芜湖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3" name="文本框 23592"/>
          <p:cNvSpPr txBox="1"/>
          <p:nvPr/>
        </p:nvSpPr>
        <p:spPr>
          <a:xfrm>
            <a:off x="1531938" y="3779838"/>
            <a:ext cx="1042987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九江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安庆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4" name="文本框 23593"/>
          <p:cNvSpPr txBox="1"/>
          <p:nvPr/>
        </p:nvSpPr>
        <p:spPr>
          <a:xfrm>
            <a:off x="1531938" y="4887913"/>
            <a:ext cx="1023937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南京江阴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5" name="文本框 23594"/>
          <p:cNvSpPr txBox="1"/>
          <p:nvPr/>
        </p:nvSpPr>
        <p:spPr>
          <a:xfrm>
            <a:off x="2762250" y="2673350"/>
            <a:ext cx="1881188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日夜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日夜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6" name="文本框 23595"/>
          <p:cNvSpPr txBox="1"/>
          <p:nvPr/>
        </p:nvSpPr>
        <p:spPr>
          <a:xfrm>
            <a:off x="2760663" y="3844925"/>
            <a:ext cx="1760537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7" name="文本框 23596"/>
          <p:cNvSpPr txBox="1"/>
          <p:nvPr/>
        </p:nvSpPr>
        <p:spPr>
          <a:xfrm>
            <a:off x="2762250" y="4895850"/>
            <a:ext cx="2149475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8" name="文本框 23597"/>
          <p:cNvSpPr txBox="1"/>
          <p:nvPr/>
        </p:nvSpPr>
        <p:spPr>
          <a:xfrm>
            <a:off x="4919663" y="2949575"/>
            <a:ext cx="1014412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99" name="文本框 23598"/>
          <p:cNvSpPr txBox="1"/>
          <p:nvPr/>
        </p:nvSpPr>
        <p:spPr>
          <a:xfrm>
            <a:off x="4919663" y="4075113"/>
            <a:ext cx="993775" cy="554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0" name="文本框 23599"/>
          <p:cNvSpPr txBox="1"/>
          <p:nvPr/>
        </p:nvSpPr>
        <p:spPr>
          <a:xfrm>
            <a:off x="4940300" y="5091113"/>
            <a:ext cx="99377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1" name="文本框 23600"/>
          <p:cNvSpPr txBox="1"/>
          <p:nvPr/>
        </p:nvSpPr>
        <p:spPr>
          <a:xfrm>
            <a:off x="6086475" y="2949575"/>
            <a:ext cx="1120775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2" name="文本框 23601"/>
          <p:cNvSpPr txBox="1"/>
          <p:nvPr/>
        </p:nvSpPr>
        <p:spPr>
          <a:xfrm>
            <a:off x="6086475" y="3779838"/>
            <a:ext cx="1025525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三分之二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3" name="文本框 23602"/>
          <p:cNvSpPr txBox="1"/>
          <p:nvPr/>
        </p:nvSpPr>
        <p:spPr>
          <a:xfrm>
            <a:off x="6148388" y="4895850"/>
            <a:ext cx="1122362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大部分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4" name="文本框 23603"/>
          <p:cNvSpPr txBox="1"/>
          <p:nvPr/>
        </p:nvSpPr>
        <p:spPr>
          <a:xfrm>
            <a:off x="7467600" y="2719388"/>
            <a:ext cx="1028700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繁昌等地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5" name="文本框 23604"/>
          <p:cNvSpPr txBox="1"/>
          <p:nvPr/>
        </p:nvSpPr>
        <p:spPr>
          <a:xfrm>
            <a:off x="7461250" y="3779838"/>
            <a:ext cx="957263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贵池等地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06" name="文本框 23605"/>
          <p:cNvSpPr txBox="1"/>
          <p:nvPr/>
        </p:nvSpPr>
        <p:spPr>
          <a:xfrm>
            <a:off x="7497763" y="4859338"/>
            <a:ext cx="998537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扬中等地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3" name="文本框 1"/>
          <p:cNvSpPr txBox="1"/>
          <p:nvPr/>
        </p:nvSpPr>
        <p:spPr>
          <a:xfrm>
            <a:off x="3051175" y="735013"/>
            <a:ext cx="304165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各路军渡江情况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2" grpId="0"/>
      <p:bldP spid="23593" grpId="0"/>
      <p:bldP spid="23594" grpId="0"/>
      <p:bldP spid="23595" grpId="0"/>
      <p:bldP spid="23596" grpId="0"/>
      <p:bldP spid="23597" grpId="0"/>
      <p:bldP spid="23598" grpId="0"/>
      <p:bldP spid="23599" grpId="0"/>
      <p:bldP spid="23600" grpId="0"/>
      <p:bldP spid="23601" grpId="0"/>
      <p:bldP spid="23602" grpId="0"/>
      <p:bldP spid="23603" grpId="0"/>
      <p:bldP spid="23604" grpId="0"/>
      <p:bldP spid="23605" grpId="0"/>
      <p:bldP spid="236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Group 3"/>
          <p:cNvGrpSpPr/>
          <p:nvPr/>
        </p:nvGrpSpPr>
        <p:grpSpPr>
          <a:xfrm>
            <a:off x="82550" y="444500"/>
            <a:ext cx="2319338" cy="700088"/>
            <a:chOff x="138" y="461"/>
            <a:chExt cx="1461" cy="441"/>
          </a:xfrm>
        </p:grpSpPr>
        <p:pic>
          <p:nvPicPr>
            <p:cNvPr id="31746" name="Picture 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31748" name="图片 3" descr="office6\wpsassist\cache\A000220150321C65PPIC"/>
          <p:cNvPicPr>
            <a:picLocks noChangeAspect="1"/>
          </p:cNvPicPr>
          <p:nvPr/>
        </p:nvPicPr>
        <p:blipFill>
          <a:blip r:embed="rId2"/>
          <a:srcRect t="19553" b="25769"/>
          <a:stretch>
            <a:fillRect/>
          </a:stretch>
        </p:blipFill>
        <p:spPr>
          <a:xfrm>
            <a:off x="5597525" y="657225"/>
            <a:ext cx="3013075" cy="111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文本框 99"/>
          <p:cNvSpPr txBox="1"/>
          <p:nvPr/>
        </p:nvSpPr>
        <p:spPr>
          <a:xfrm>
            <a:off x="533400" y="2035175"/>
            <a:ext cx="8077200" cy="219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主体部分为什么按中、西、东的顺序叙述？西路军与东路军是同时发起渡江作战的，为什么先说西路军再说东路军？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319088" y="1481138"/>
            <a:ext cx="8307387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中路军首先发起渡江作战，所以先说；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西路军和中路军所遇敌情一样，敌军抵抗甚为微弱，而东线敌军抵抗较为顽强，所以西路接着中路说，合在一起，可以议论；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最后说东路激战，文势也涌起高潮。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99"/>
          <p:cNvSpPr txBox="1"/>
          <p:nvPr/>
        </p:nvSpPr>
        <p:spPr>
          <a:xfrm>
            <a:off x="454025" y="955675"/>
            <a:ext cx="8235950" cy="1714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主体部分的三个层次是怎样紧密衔接在一起的？有哪些语句使三个层次连接成一个整体？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988" y="2768600"/>
            <a:ext cx="7929562" cy="309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三个层次按时间先后顺序衔接起来，“二十日夜起”和“二十一日下午五时起”和“正是汤恩伯到芜湖的那一天”等表明日期、时间的词语，显示了三个层次所叙之事在时间上的先后相承、紧密衔接。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4"/>
          <p:cNvSpPr txBox="1"/>
          <p:nvPr/>
        </p:nvSpPr>
        <p:spPr>
          <a:xfrm>
            <a:off x="304800" y="1701800"/>
            <a:ext cx="8348663" cy="38385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1.了解消息的要素以及结构，理清文章内容、层次。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2.体会本文语言准确、简洁、情感鲜明的特点。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把握文中的人物、事件，体会中国革命胜利的来之不易，并从中获得有益启示。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70" name="Group 19"/>
          <p:cNvGrpSpPr/>
          <p:nvPr/>
        </p:nvGrpSpPr>
        <p:grpSpPr>
          <a:xfrm>
            <a:off x="92075" y="454025"/>
            <a:ext cx="2319338" cy="700088"/>
            <a:chOff x="138" y="461"/>
            <a:chExt cx="1461" cy="441"/>
          </a:xfrm>
        </p:grpSpPr>
        <p:pic>
          <p:nvPicPr>
            <p:cNvPr id="7171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173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99"/>
          <p:cNvSpPr txBox="1"/>
          <p:nvPr/>
        </p:nvSpPr>
        <p:spPr>
          <a:xfrm>
            <a:off x="441325" y="936625"/>
            <a:ext cx="819467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3.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三路大军的渡江情况，哪路详写，哪路略写？为什么要这样安排？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250" y="2474913"/>
            <a:ext cx="8286750" cy="3322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中路军写得简略，西路大军写得稍详，东路军写得最详。一是较具体地写了战斗情况；二是更详尽地写了战果。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三个层次写得有同有异，有详有略，在统一中有变化，避免了重复雷同。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1" name="Group 3"/>
          <p:cNvGrpSpPr/>
          <p:nvPr/>
        </p:nvGrpSpPr>
        <p:grpSpPr>
          <a:xfrm>
            <a:off x="74613" y="407988"/>
            <a:ext cx="2319337" cy="700087"/>
            <a:chOff x="138" y="461"/>
            <a:chExt cx="1461" cy="441"/>
          </a:xfrm>
        </p:grpSpPr>
        <p:pic>
          <p:nvPicPr>
            <p:cNvPr id="35842" name="Picture 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品味语言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5844" name="文本框 26625"/>
          <p:cNvSpPr txBox="1"/>
          <p:nvPr/>
        </p:nvSpPr>
        <p:spPr>
          <a:xfrm>
            <a:off x="442913" y="1447800"/>
            <a:ext cx="603250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试举例分析消息语言的准确性。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442913" y="3046413"/>
            <a:ext cx="8218487" cy="286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“突破”一词准确表现了战斗过程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，表明有敌军防守，我军歼灭或击溃守敌，冲破敌阵；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“渡至”一词含义丰富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，有横渡和到达两层意思，文字简洁有力，准确表现了水战进军的特点；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5550" y="2305050"/>
            <a:ext cx="6692900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二十日夜起……余部二十三日可渡完。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26628"/>
          <p:cNvSpPr/>
          <p:nvPr/>
        </p:nvSpPr>
        <p:spPr>
          <a:xfrm>
            <a:off x="401638" y="1482725"/>
            <a:ext cx="8161337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“二十四小时内即已” ，时间明确，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含有渡江迅速，作战顺利之意，准确表现了神速特点；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“至发电时止”，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时界比“现在”更为确切；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用“余部”这一军事术语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比用“剩下的”更为准确得体。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6413" y="2384425"/>
            <a:ext cx="8002587" cy="3322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不料正是汤恩伯到芜湖的那一天”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充满嘲讽蔑视的语气，嘲讽汤恩伯过高估计东面防线的巩固性，过低估计人民解放军的战斗力，“不料”一词既可见敌人狼狈，又可见我军神勇，感情色彩鲜明。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文本框 2"/>
          <p:cNvSpPr txBox="1"/>
          <p:nvPr/>
        </p:nvSpPr>
        <p:spPr>
          <a:xfrm>
            <a:off x="439738" y="906463"/>
            <a:ext cx="8134350" cy="1370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本文语言鲜明生动、富于感情色彩，试举例分析。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3" name="Group 3"/>
          <p:cNvGrpSpPr/>
          <p:nvPr/>
        </p:nvGrpSpPr>
        <p:grpSpPr>
          <a:xfrm>
            <a:off x="109538" y="407988"/>
            <a:ext cx="2319337" cy="700087"/>
            <a:chOff x="138" y="461"/>
            <a:chExt cx="1461" cy="441"/>
          </a:xfrm>
        </p:grpSpPr>
        <p:pic>
          <p:nvPicPr>
            <p:cNvPr id="38914" name="Picture 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8916" name="文本框 1"/>
          <p:cNvSpPr txBox="1"/>
          <p:nvPr/>
        </p:nvSpPr>
        <p:spPr>
          <a:xfrm>
            <a:off x="2192338" y="1606550"/>
            <a:ext cx="54911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人民解放军百万大军横渡长江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917" name="文本框 2"/>
          <p:cNvSpPr txBox="1"/>
          <p:nvPr/>
        </p:nvSpPr>
        <p:spPr>
          <a:xfrm>
            <a:off x="647700" y="2516188"/>
            <a:ext cx="3857625" cy="20113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中路军首战告捷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西路军所向披靡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东路军遭遇顽强抵抗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8" name="文本框 3"/>
          <p:cNvSpPr txBox="1"/>
          <p:nvPr/>
        </p:nvSpPr>
        <p:spPr>
          <a:xfrm>
            <a:off x="5235575" y="2516188"/>
            <a:ext cx="3008313" cy="2011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叙（略）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叙议结合（详）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叙（详）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9" name="文本框 4"/>
          <p:cNvSpPr txBox="1"/>
          <p:nvPr/>
        </p:nvSpPr>
        <p:spPr>
          <a:xfrm>
            <a:off x="1577975" y="5121275"/>
            <a:ext cx="59880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衔接紧密、过渡自然、结构严谨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右大括号 5"/>
          <p:cNvSpPr/>
          <p:nvPr/>
        </p:nvSpPr>
        <p:spPr>
          <a:xfrm>
            <a:off x="4752975" y="2687638"/>
            <a:ext cx="371475" cy="1668463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457200" y="366713"/>
            <a:ext cx="8229600" cy="1524000"/>
          </a:xfrm>
          <a:noFill/>
          <a:ln>
            <a:noFill/>
          </a:ln>
        </p:spPr>
        <p:txBody>
          <a:bodyPr anchor="t"/>
          <a:p>
            <a:pPr eaLnBrk="1" hangingPunct="1"/>
            <a:r>
              <a:rPr lang="zh-CN" altLang="en-US" dirty="0">
                <a:solidFill>
                  <a:schemeClr val="tx1"/>
                </a:solidFill>
              </a:rPr>
              <a:t>作业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479425" y="1660525"/>
            <a:ext cx="8229600" cy="6034088"/>
          </a:xfrm>
          <a:noFill/>
          <a:ln>
            <a:noFill/>
          </a:ln>
        </p:spPr>
        <p:txBody>
          <a:bodyPr anchor="t"/>
          <a:p>
            <a:pPr eaLnBrk="1" hangingPunct="1"/>
            <a:r>
              <a:rPr lang="zh-CN" altLang="en-US" dirty="0"/>
              <a:t>片断写作训练</a:t>
            </a:r>
            <a:endParaRPr lang="zh-CN" altLang="en-US" dirty="0"/>
          </a:p>
          <a:p>
            <a:pPr eaLnBrk="1" hangingPunct="1"/>
            <a:r>
              <a:rPr lang="zh-CN" altLang="en-US" dirty="0"/>
              <a:t>新学年开始了，你的身边一定有许多变化，如课室不再是以前那个课室了，班里来了一位新老师等，请你就其中的一两样变化，</a:t>
            </a:r>
            <a:r>
              <a:rPr lang="zh-CN" altLang="en-US" dirty="0">
                <a:solidFill>
                  <a:srgbClr val="7030A0"/>
                </a:solidFill>
              </a:rPr>
              <a:t>按照新闻的结构</a:t>
            </a:r>
            <a:r>
              <a:rPr lang="zh-CN" altLang="en-US" dirty="0"/>
              <a:t>，写一则百字左右的新闻。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charRg st="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charRg st="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561975" y="319088"/>
            <a:ext cx="8137525" cy="823912"/>
          </a:xfrm>
          <a:noFill/>
          <a:ln>
            <a:noFill/>
          </a:ln>
        </p:spPr>
        <p:txBody>
          <a:bodyPr anchor="t"/>
          <a:p>
            <a:pPr eaLnBrk="1" hangingPunct="1"/>
            <a:r>
              <a:rPr lang="zh-CN" altLang="en-US" sz="4000" dirty="0">
                <a:solidFill>
                  <a:schemeClr val="accent2"/>
                </a:solidFill>
              </a:rPr>
              <a:t>新闻的结构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0" y="982663"/>
            <a:ext cx="8991600" cy="4114800"/>
          </a:xfrm>
          <a:noFill/>
          <a:ln>
            <a:noFill/>
          </a:ln>
        </p:spPr>
        <p:txBody>
          <a:bodyPr anchor="t"/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标题</a:t>
            </a:r>
            <a:r>
              <a:rPr lang="en-US" altLang="zh-CN" sz="2400" b="1" dirty="0">
                <a:solidFill>
                  <a:srgbClr val="FF0000"/>
                </a:solidFill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</a:rPr>
              <a:t>何人何事</a:t>
            </a:r>
            <a:r>
              <a:rPr lang="en-US" altLang="zh-CN" sz="2400" b="1" dirty="0">
                <a:solidFill>
                  <a:srgbClr val="FF0000"/>
                </a:solidFill>
              </a:rPr>
              <a:t>|</a:t>
            </a:r>
            <a:r>
              <a:rPr lang="zh-CN" altLang="en-US" sz="2400" b="1" dirty="0">
                <a:solidFill>
                  <a:srgbClr val="FF0000"/>
                </a:solidFill>
              </a:rPr>
              <a:t>何物何事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/>
              <a:t>我班新学期换了班主任兼英语老师。</a:t>
            </a:r>
            <a:endParaRPr lang="en-US" altLang="zh-CN" sz="24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/>
              <a:t>胡绮担任初二（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）班的班主任兼英语老师。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导语</a:t>
            </a:r>
            <a:r>
              <a:rPr lang="en-US" altLang="zh-CN" sz="2400" b="1" dirty="0">
                <a:solidFill>
                  <a:srgbClr val="FF0000"/>
                </a:solidFill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</a:rPr>
              <a:t>何人何时何地干了何事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/>
              <a:t>升入初二，我班换了班主任兼英语老师，杨扬老师不再担任我班的班主任和英语老师，由胡绮老师接任。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主体</a:t>
            </a:r>
            <a:r>
              <a:rPr lang="en-US" altLang="zh-CN" sz="2400" b="1" dirty="0">
                <a:solidFill>
                  <a:srgbClr val="FF0000"/>
                </a:solidFill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</a:rPr>
              <a:t>何人何时何地因何原因干了何事 其经过、结果如何。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400" b="1" dirty="0"/>
              <a:t>   </a:t>
            </a:r>
            <a:r>
              <a:rPr lang="zh-CN" altLang="en-US" sz="2400" b="1" dirty="0"/>
              <a:t>根据学校的安排，英语老师杨扬要留在一校区承担初一的英语教学工作，不能继续任教我班。新学期，我班更换了班主任兼英语老师。胡老师</a:t>
            </a:r>
            <a:r>
              <a:rPr lang="en-US" altLang="zh-CN" sz="2400" b="1" dirty="0"/>
              <a:t>……  </a:t>
            </a:r>
            <a:r>
              <a:rPr lang="zh-CN" altLang="en-US" sz="2400" b="1" dirty="0"/>
              <a:t>我们</a:t>
            </a:r>
            <a:r>
              <a:rPr lang="en-US" altLang="zh-CN" sz="2400" b="1" dirty="0"/>
              <a:t>……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/>
              <a:t>结语和背景</a:t>
            </a:r>
            <a:r>
              <a:rPr lang="en-US" altLang="zh-CN" sz="2400" b="1" dirty="0"/>
              <a:t>—</a:t>
            </a:r>
            <a:r>
              <a:rPr lang="zh-CN" altLang="en-US" sz="2400" b="1" dirty="0"/>
              <a:t>有时暗含主体中</a:t>
            </a:r>
            <a:endParaRPr lang="en-US" altLang="zh-CN" sz="2400" b="1" dirty="0"/>
          </a:p>
          <a:p>
            <a:pPr eaLnBrk="1" hangingPunct="1">
              <a:lnSpc>
                <a:spcPct val="90000"/>
              </a:lnSpc>
            </a:pPr>
            <a:r>
              <a:rPr lang="en-US" altLang="zh-CN" sz="2400" b="1" dirty="0"/>
              <a:t>  </a:t>
            </a:r>
            <a:r>
              <a:rPr lang="zh-CN" altLang="en-US" sz="2400" b="1" dirty="0"/>
              <a:t>天下无不散之筵席，我们虽然都很想念杨扬老师，但是相信在胡老师的认真教导下，我们会继续努力，不断进步。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1.mpg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26625" descr="渡江战役示意图"/>
          <p:cNvPicPr>
            <a:picLocks noChangeAspect="1"/>
          </p:cNvPicPr>
          <p:nvPr/>
        </p:nvPicPr>
        <p:blipFill>
          <a:blip r:embed="rId1">
            <a:lum contrast="12000"/>
          </a:blip>
          <a:srcRect t="3796" r="6650" b="655"/>
          <a:stretch>
            <a:fillRect/>
          </a:stretch>
        </p:blipFill>
        <p:spPr>
          <a:xfrm>
            <a:off x="788988" y="720725"/>
            <a:ext cx="7656512" cy="546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6"/>
          <p:cNvGrpSpPr/>
          <p:nvPr/>
        </p:nvGrpSpPr>
        <p:grpSpPr>
          <a:xfrm>
            <a:off x="101600" y="417513"/>
            <a:ext cx="2319338" cy="700087"/>
            <a:chOff x="138" y="461"/>
            <a:chExt cx="1461" cy="441"/>
          </a:xfrm>
        </p:grpSpPr>
        <p:pic>
          <p:nvPicPr>
            <p:cNvPr id="11266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3700" y="1565275"/>
            <a:ext cx="5670550" cy="4246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【毛泽东】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（1893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—1976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），字润之（原作咏芝，后改润芝），笔名子任。伟大的马克思主义者，伟大的无产阶级革命家、战略家、理论家，中国共产党和中华人民共和国领导人。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4885" y="1734819"/>
            <a:ext cx="2536190" cy="338899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Group 9"/>
          <p:cNvGrpSpPr/>
          <p:nvPr/>
        </p:nvGrpSpPr>
        <p:grpSpPr>
          <a:xfrm>
            <a:off x="111125" y="444500"/>
            <a:ext cx="2319338" cy="700088"/>
            <a:chOff x="138" y="461"/>
            <a:chExt cx="1461" cy="441"/>
          </a:xfrm>
        </p:grpSpPr>
        <p:pic>
          <p:nvPicPr>
            <p:cNvPr id="12290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文体特征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9221" name="文本框 3"/>
          <p:cNvSpPr txBox="1"/>
          <p:nvPr/>
        </p:nvSpPr>
        <p:spPr>
          <a:xfrm>
            <a:off x="520700" y="2082800"/>
            <a:ext cx="810260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：指报道事情的概貌而不讲述详细的经过和细节，以简要的语言文字迅速传播新近事实的新闻体裁，也是最广泛、最经常采用的新闻基本体裁。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：真实性、时效性强、篇幅短。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7150" y="1435100"/>
            <a:ext cx="14081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消　息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3"/>
          <p:cNvSpPr txBox="1"/>
          <p:nvPr/>
        </p:nvSpPr>
        <p:spPr>
          <a:xfrm>
            <a:off x="1449388" y="3621088"/>
            <a:ext cx="7062787" cy="1271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背景：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事件的历史背景、周围环境及与其它方面的联系。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9388" y="5106988"/>
            <a:ext cx="605313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结语：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是新闻的结尾，可有可无。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250" y="2890838"/>
            <a:ext cx="56197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9388" y="1174750"/>
            <a:ext cx="5724525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主题、引题、副题。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9388" y="1995488"/>
            <a:ext cx="7119937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导语：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消息的第一自然段或第一句话。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9388" y="2816225"/>
            <a:ext cx="48815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主体：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消息的主干部分。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033463" y="1320800"/>
            <a:ext cx="371475" cy="428148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6" grpId="0"/>
      <p:bldP spid="7" grpId="0"/>
      <p:bldP spid="8" grpId="0"/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2931</Words>
  <Application>WPS 演示</Application>
  <PresentationFormat>全屏显示(4:3)</PresentationFormat>
  <Paragraphs>268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 Light</vt:lpstr>
      <vt:lpstr>Times New Roman</vt:lpstr>
      <vt:lpstr>方正大黑_GBK</vt:lpstr>
      <vt:lpstr>黑体</vt:lpstr>
      <vt:lpstr>楷体</vt:lpstr>
      <vt:lpstr>Arial Unicode MS</vt:lpstr>
      <vt:lpstr>微软雅黑</vt:lpstr>
      <vt:lpstr>Times New Roman</vt:lpstr>
      <vt:lpstr>自定义设计方案</vt:lpstr>
      <vt:lpstr>1_空白设计模板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liuyw</cp:lastModifiedBy>
  <cp:revision>183</cp:revision>
  <dcterms:created xsi:type="dcterms:W3CDTF">2016-01-14T05:53:56Z</dcterms:created>
  <dcterms:modified xsi:type="dcterms:W3CDTF">2019-09-23T07:54:26Z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