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59" r:id="rId4"/>
    <p:sldId id="346" r:id="rId5"/>
    <p:sldId id="322" r:id="rId6"/>
    <p:sldId id="268" r:id="rId7"/>
    <p:sldId id="347" r:id="rId8"/>
    <p:sldId id="348" r:id="rId9"/>
    <p:sldId id="295" r:id="rId10"/>
    <p:sldId id="296" r:id="rId11"/>
    <p:sldId id="293" r:id="rId12"/>
    <p:sldId id="349" r:id="rId13"/>
    <p:sldId id="352" r:id="rId14"/>
    <p:sldId id="318" r:id="rId15"/>
    <p:sldId id="319" r:id="rId16"/>
    <p:sldId id="297" r:id="rId17"/>
    <p:sldId id="320" r:id="rId18"/>
    <p:sldId id="360" r:id="rId19"/>
    <p:sldId id="351" r:id="rId20"/>
    <p:sldId id="354" r:id="rId21"/>
    <p:sldId id="357" r:id="rId22"/>
    <p:sldId id="361" r:id="rId23"/>
    <p:sldId id="359" r:id="rId24"/>
    <p:sldId id="278" r:id="rId25"/>
    <p:sldId id="25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>
          <p15:clr>
            <a:srgbClr val="A4A3A4"/>
          </p15:clr>
        </p15:guide>
        <p15:guide id="2" pos="3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FFF"/>
    <a:srgbClr val="FF6666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58" y="187"/>
      </p:cViewPr>
      <p:guideLst>
        <p:guide orient="horz" pos="219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DA07D1B-BDD6-40C2-B844-1E83EBF422F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74533DCF-755D-4C09-8C77-B4C66B47F23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1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2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5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6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348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文本占位符 34818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作者抓住悬崖、陡壁、怒涛、波浪这些可视性极强、变化宏大的形象，大刀阔斧，横画纵抹，描绘了一幅奇险雄伟的画面，格调高昂。 </a:t>
            </a:r>
          </a:p>
          <a:p>
            <a:pPr lvl="0" eaLnBrk="1" hangingPunct="1"/>
            <a:r>
              <a:rPr lang="zh-CN" altLang="en-US" dirty="0"/>
              <a:t> “江山如画，一时多少豪杰”可以让你想到哪些豪杰？</a:t>
            </a:r>
          </a:p>
          <a:p>
            <a:pPr lvl="0" eaLnBrk="1" hangingPunct="1"/>
            <a:r>
              <a:rPr lang="zh-CN" altLang="en-US" dirty="0"/>
              <a:t>同学们自由作答</a:t>
            </a:r>
          </a:p>
          <a:p>
            <a:pPr lvl="0" eaLnBrk="1" hangingPunct="1"/>
            <a:endParaRPr lang="zh-CN" altLang="en-US" dirty="0"/>
          </a:p>
        </p:txBody>
      </p:sp>
      <p:sp>
        <p:nvSpPr>
          <p:cNvPr id="1331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  <a:t>11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23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24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24DBB1-04FA-4B0E-8A6F-7B568594733C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27488ED1-95B7-44CE-A12E-9AE24D363BC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2021/3/14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3CAEF5B-32AE-4564-9C2B-25E12F42EC38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6963" y="3501708"/>
            <a:ext cx="4745037" cy="335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8"/>
          <p:cNvPicPr>
            <a:picLocks noChangeAspect="1"/>
          </p:cNvPicPr>
          <p:nvPr/>
        </p:nvPicPr>
        <p:blipFill>
          <a:blip r:embed="rId5"/>
          <a:srcRect b="63982"/>
          <a:stretch>
            <a:fillRect/>
          </a:stretch>
        </p:blipFill>
        <p:spPr>
          <a:xfrm>
            <a:off x="-898525" y="-315912"/>
            <a:ext cx="11868150" cy="75993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27"/>
          <p:cNvGrpSpPr/>
          <p:nvPr/>
        </p:nvGrpSpPr>
        <p:grpSpPr>
          <a:xfrm>
            <a:off x="690563" y="5930900"/>
            <a:ext cx="430212" cy="488950"/>
            <a:chOff x="3409716" y="5320886"/>
            <a:chExt cx="430887" cy="487899"/>
          </a:xfrm>
        </p:grpSpPr>
        <p:pic>
          <p:nvPicPr>
            <p:cNvPr id="14340" name="图片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61629" y="5320886"/>
              <a:ext cx="327025" cy="331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1" name="文本框 29"/>
            <p:cNvSpPr txBox="1"/>
            <p:nvPr/>
          </p:nvSpPr>
          <p:spPr>
            <a:xfrm>
              <a:off x="3409716" y="5388098"/>
              <a:ext cx="430887" cy="42068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287000" y="461963"/>
            <a:ext cx="920750" cy="546893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念奴娇 赤壁怀古</a:t>
            </a:r>
            <a:r>
              <a:rPr lang="zh-CN" altLang="en-US" sz="4800" dirty="0">
                <a:solidFill>
                  <a:srgbClr val="FF0000"/>
                </a:solidFill>
                <a:latin typeface="经典繁仿圆" pitchFamily="49" charset="-122"/>
                <a:ea typeface="经典繁仿圆" pitchFamily="49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61475" y="663575"/>
            <a:ext cx="862013" cy="386556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【北宋】苏轼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31938" y="392430"/>
            <a:ext cx="10093325" cy="51165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  <a:p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大江东去，</a:t>
            </a: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浪淘尽，</a:t>
            </a: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千古风流人物。</a:t>
            </a:r>
            <a:endParaRPr lang="en-US" altLang="zh-CN" sz="3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故垒西边，</a:t>
            </a:r>
            <a:endParaRPr lang="en-US" altLang="zh-CN" sz="3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人道是，</a:t>
            </a:r>
            <a:endParaRPr lang="en-US" altLang="zh-CN" sz="3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三国周郎赤壁。</a:t>
            </a: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乱石穿空，</a:t>
            </a: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惊涛拍岸，</a:t>
            </a: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卷起千堆雪。</a:t>
            </a: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江山如画，</a:t>
            </a:r>
          </a:p>
          <a:p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一时多少豪杰。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1350" y="3804920"/>
            <a:ext cx="7498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/>
              <a:t>上阙：歌咏赤壁，即景抒怀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文本框 32772"/>
          <p:cNvSpPr txBox="1"/>
          <p:nvPr/>
        </p:nvSpPr>
        <p:spPr>
          <a:xfrm>
            <a:off x="542925" y="165735"/>
            <a:ext cx="11106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/>
              <a:t>词的上阕描绘了怎样的赤壁图景？文中用了哪些传神的词语？请简要分析。</a:t>
            </a:r>
          </a:p>
        </p:txBody>
      </p:sp>
      <p:sp>
        <p:nvSpPr>
          <p:cNvPr id="32774" name="矩形 32773"/>
          <p:cNvSpPr/>
          <p:nvPr/>
        </p:nvSpPr>
        <p:spPr>
          <a:xfrm>
            <a:off x="2286000" y="1600200"/>
            <a:ext cx="1143000" cy="4419600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2775" name="矩形 32774"/>
          <p:cNvSpPr/>
          <p:nvPr/>
        </p:nvSpPr>
        <p:spPr>
          <a:xfrm>
            <a:off x="4038600" y="1600200"/>
            <a:ext cx="1524000" cy="4419600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2776" name="矩形 32775"/>
          <p:cNvSpPr/>
          <p:nvPr/>
        </p:nvSpPr>
        <p:spPr>
          <a:xfrm>
            <a:off x="6096000" y="1600200"/>
            <a:ext cx="1143000" cy="4419600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2777" name="矩形 32776"/>
          <p:cNvSpPr/>
          <p:nvPr/>
        </p:nvSpPr>
        <p:spPr>
          <a:xfrm>
            <a:off x="7620000" y="1600200"/>
            <a:ext cx="1143000" cy="4419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2778" name="矩形 32777"/>
          <p:cNvSpPr/>
          <p:nvPr/>
        </p:nvSpPr>
        <p:spPr>
          <a:xfrm>
            <a:off x="9296400" y="1595438"/>
            <a:ext cx="1143000" cy="4437062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</a:rPr>
              <a:t>豪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</a:rPr>
              <a:t>迈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</a:rPr>
              <a:t>奔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</a:rPr>
              <a:t>放</a:t>
            </a:r>
            <a:r>
              <a:rPr lang="zh-CN" altLang="en-US" sz="1800" b="1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32779" name="文本框 32778"/>
          <p:cNvSpPr txBox="1"/>
          <p:nvPr/>
        </p:nvSpPr>
        <p:spPr>
          <a:xfrm>
            <a:off x="2171700" y="1632585"/>
            <a:ext cx="12954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66"/>
                </a:solidFill>
              </a:rPr>
              <a:t>字词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乱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穿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惊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拍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卷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雪</a:t>
            </a:r>
          </a:p>
        </p:txBody>
      </p:sp>
      <p:sp>
        <p:nvSpPr>
          <p:cNvPr id="32780" name="任意多边形 32779"/>
          <p:cNvSpPr/>
          <p:nvPr/>
        </p:nvSpPr>
        <p:spPr>
          <a:xfrm>
            <a:off x="3429000" y="3581400"/>
            <a:ext cx="609600" cy="381000"/>
          </a:xfrm>
          <a:custGeom>
            <a:avLst/>
            <a:gdLst/>
            <a:ahLst/>
            <a:cxnLst>
              <a:cxn ang="0">
                <a:pos x="364156978" y="0"/>
              </a:cxn>
              <a:cxn ang="0">
                <a:pos x="364156978" y="29635168"/>
              </a:cxn>
              <a:cxn ang="0">
                <a:pos x="75866046" y="29635168"/>
              </a:cxn>
              <a:cxn ang="0">
                <a:pos x="75866046" y="88905521"/>
              </a:cxn>
              <a:cxn ang="0">
                <a:pos x="364156978" y="88905521"/>
              </a:cxn>
              <a:cxn ang="0">
                <a:pos x="364156978" y="118540689"/>
              </a:cxn>
              <a:cxn ang="0">
                <a:pos x="485542646" y="59270336"/>
              </a:cxn>
              <a:cxn ang="0">
                <a:pos x="30346424" y="29635168"/>
              </a:cxn>
              <a:cxn ang="0">
                <a:pos x="30346424" y="88905521"/>
              </a:cxn>
              <a:cxn ang="0">
                <a:pos x="60692820" y="88905521"/>
              </a:cxn>
              <a:cxn ang="0">
                <a:pos x="60692820" y="29635168"/>
              </a:cxn>
              <a:cxn ang="0">
                <a:pos x="0" y="29635168"/>
              </a:cxn>
              <a:cxn ang="0">
                <a:pos x="0" y="88905521"/>
              </a:cxn>
              <a:cxn ang="0">
                <a:pos x="15173198" y="88905521"/>
              </a:cxn>
              <a:cxn ang="0">
                <a:pos x="15173198" y="29635168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66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1" name="文本框 32780"/>
          <p:cNvSpPr txBox="1"/>
          <p:nvPr/>
        </p:nvSpPr>
        <p:spPr>
          <a:xfrm>
            <a:off x="4000500" y="1686242"/>
            <a:ext cx="16764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66"/>
                </a:solidFill>
              </a:rPr>
              <a:t>特点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险怪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高峭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汹涌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水石相击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狂澜奔腾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水色纯白</a:t>
            </a:r>
          </a:p>
        </p:txBody>
      </p:sp>
      <p:sp>
        <p:nvSpPr>
          <p:cNvPr id="32782" name="任意多边形 32781"/>
          <p:cNvSpPr/>
          <p:nvPr/>
        </p:nvSpPr>
        <p:spPr>
          <a:xfrm>
            <a:off x="5562600" y="3581400"/>
            <a:ext cx="533400" cy="381000"/>
          </a:xfrm>
          <a:custGeom>
            <a:avLst/>
            <a:gdLst/>
            <a:ahLst/>
            <a:cxnLst>
              <a:cxn ang="0">
                <a:pos x="243956738" y="0"/>
              </a:cxn>
              <a:cxn ang="0">
                <a:pos x="243956738" y="29635168"/>
              </a:cxn>
              <a:cxn ang="0">
                <a:pos x="50824476" y="29635168"/>
              </a:cxn>
              <a:cxn ang="0">
                <a:pos x="50824476" y="88905521"/>
              </a:cxn>
              <a:cxn ang="0">
                <a:pos x="243956738" y="88905521"/>
              </a:cxn>
              <a:cxn ang="0">
                <a:pos x="243956738" y="118540689"/>
              </a:cxn>
              <a:cxn ang="0">
                <a:pos x="325275642" y="59270336"/>
              </a:cxn>
              <a:cxn ang="0">
                <a:pos x="20330022" y="29635168"/>
              </a:cxn>
              <a:cxn ang="0">
                <a:pos x="20330022" y="88905521"/>
              </a:cxn>
              <a:cxn ang="0">
                <a:pos x="40659452" y="88905521"/>
              </a:cxn>
              <a:cxn ang="0">
                <a:pos x="40659452" y="29635168"/>
              </a:cxn>
              <a:cxn ang="0">
                <a:pos x="0" y="29635168"/>
              </a:cxn>
              <a:cxn ang="0">
                <a:pos x="0" y="88905521"/>
              </a:cxn>
              <a:cxn ang="0">
                <a:pos x="10165024" y="88905521"/>
              </a:cxn>
              <a:cxn ang="0">
                <a:pos x="10165024" y="29635168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66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3" name="文本框 32782"/>
          <p:cNvSpPr txBox="1"/>
          <p:nvPr/>
        </p:nvSpPr>
        <p:spPr>
          <a:xfrm>
            <a:off x="6097270" y="2269748"/>
            <a:ext cx="1066800" cy="37548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endParaRPr lang="zh-CN" altLang="en-US" sz="2800" b="1" dirty="0"/>
          </a:p>
          <a:p>
            <a:pPr marL="0" lvl="0" indent="0" algn="ctr" eaLnBrk="1" hangingPunct="1">
              <a:spcBef>
                <a:spcPct val="50000"/>
              </a:spcBef>
              <a:buNone/>
            </a:pPr>
            <a:endParaRPr lang="zh-CN" altLang="en-US" sz="2800" dirty="0"/>
          </a:p>
          <a:p>
            <a:pPr marL="0" lvl="0" indent="0" algn="ctr" eaLnBrk="1" hangingPunct="1">
              <a:spcBef>
                <a:spcPct val="50000"/>
              </a:spcBef>
              <a:buNone/>
            </a:pPr>
            <a:endParaRPr lang="zh-CN" altLang="en-US" sz="2800" dirty="0"/>
          </a:p>
          <a:p>
            <a:pPr marL="0" lvl="0" indent="0" algn="ctr" eaLnBrk="1" hangingPunct="1">
              <a:spcBef>
                <a:spcPct val="50000"/>
              </a:spcBef>
              <a:buNone/>
            </a:pPr>
            <a:endParaRPr lang="zh-CN" altLang="en-US" sz="2800" dirty="0"/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形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色</a:t>
            </a:r>
          </a:p>
        </p:txBody>
      </p:sp>
      <p:sp>
        <p:nvSpPr>
          <p:cNvPr id="32784" name="文本框 32783"/>
          <p:cNvSpPr txBox="1"/>
          <p:nvPr/>
        </p:nvSpPr>
        <p:spPr>
          <a:xfrm>
            <a:off x="6400800" y="3838257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声</a:t>
            </a:r>
          </a:p>
        </p:txBody>
      </p:sp>
      <p:sp>
        <p:nvSpPr>
          <p:cNvPr id="32785" name="文本框 32784"/>
          <p:cNvSpPr txBox="1"/>
          <p:nvPr/>
        </p:nvSpPr>
        <p:spPr>
          <a:xfrm>
            <a:off x="6400800" y="25146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形 </a:t>
            </a:r>
          </a:p>
        </p:txBody>
      </p:sp>
      <p:sp>
        <p:nvSpPr>
          <p:cNvPr id="32786" name="直接连接符 32785"/>
          <p:cNvSpPr/>
          <p:nvPr/>
        </p:nvSpPr>
        <p:spPr>
          <a:xfrm>
            <a:off x="6096000" y="34290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32787" name="直接连接符 32786"/>
          <p:cNvSpPr/>
          <p:nvPr/>
        </p:nvSpPr>
        <p:spPr>
          <a:xfrm>
            <a:off x="6096000" y="47244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8" name="直接连接符 32787"/>
          <p:cNvSpPr/>
          <p:nvPr/>
        </p:nvSpPr>
        <p:spPr>
          <a:xfrm>
            <a:off x="4038600" y="34290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9" name="直接连接符 32788"/>
          <p:cNvSpPr/>
          <p:nvPr/>
        </p:nvSpPr>
        <p:spPr>
          <a:xfrm>
            <a:off x="4038600" y="4724400"/>
            <a:ext cx="152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90" name="任意多边形 32789"/>
          <p:cNvSpPr/>
          <p:nvPr/>
        </p:nvSpPr>
        <p:spPr>
          <a:xfrm>
            <a:off x="7239000" y="3581400"/>
            <a:ext cx="381000" cy="381000"/>
          </a:xfrm>
          <a:custGeom>
            <a:avLst/>
            <a:gdLst/>
            <a:ahLst/>
            <a:cxnLst>
              <a:cxn ang="0">
                <a:pos x="88905521" y="0"/>
              </a:cxn>
              <a:cxn ang="0">
                <a:pos x="88905521" y="29635168"/>
              </a:cxn>
              <a:cxn ang="0">
                <a:pos x="18521909" y="29635168"/>
              </a:cxn>
              <a:cxn ang="0">
                <a:pos x="18521909" y="88905521"/>
              </a:cxn>
              <a:cxn ang="0">
                <a:pos x="88905521" y="88905521"/>
              </a:cxn>
              <a:cxn ang="0">
                <a:pos x="88905521" y="118540689"/>
              </a:cxn>
              <a:cxn ang="0">
                <a:pos x="118540689" y="59270336"/>
              </a:cxn>
              <a:cxn ang="0">
                <a:pos x="7408951" y="29635168"/>
              </a:cxn>
              <a:cxn ang="0">
                <a:pos x="7408951" y="88905521"/>
              </a:cxn>
              <a:cxn ang="0">
                <a:pos x="14817584" y="88905521"/>
              </a:cxn>
              <a:cxn ang="0">
                <a:pos x="14817584" y="29635168"/>
              </a:cxn>
              <a:cxn ang="0">
                <a:pos x="0" y="29635168"/>
              </a:cxn>
              <a:cxn ang="0">
                <a:pos x="0" y="88905521"/>
              </a:cxn>
              <a:cxn ang="0">
                <a:pos x="3704325" y="88905521"/>
              </a:cxn>
              <a:cxn ang="0">
                <a:pos x="3704325" y="29635168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66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1" name="文本框 32790"/>
          <p:cNvSpPr txBox="1"/>
          <p:nvPr/>
        </p:nvSpPr>
        <p:spPr>
          <a:xfrm>
            <a:off x="7772400" y="1663701"/>
            <a:ext cx="9906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66"/>
                </a:solidFill>
              </a:rPr>
              <a:t>修辞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2800" b="1" dirty="0">
              <a:solidFill>
                <a:srgbClr val="FF0066"/>
              </a:solidFill>
            </a:endParaRPr>
          </a:p>
        </p:txBody>
      </p:sp>
      <p:sp>
        <p:nvSpPr>
          <p:cNvPr id="32792" name="文本框 32791"/>
          <p:cNvSpPr txBox="1"/>
          <p:nvPr/>
        </p:nvSpPr>
        <p:spPr>
          <a:xfrm>
            <a:off x="7696200" y="25146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夸张</a:t>
            </a:r>
            <a:r>
              <a:rPr lang="zh-CN" altLang="en-US" sz="1800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32793" name="直接连接符 32792"/>
          <p:cNvSpPr/>
          <p:nvPr/>
        </p:nvSpPr>
        <p:spPr>
          <a:xfrm>
            <a:off x="7620000" y="34290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94" name="直接连接符 32793"/>
          <p:cNvSpPr/>
          <p:nvPr/>
        </p:nvSpPr>
        <p:spPr>
          <a:xfrm>
            <a:off x="7620000" y="47244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95" name="文本框 32794"/>
          <p:cNvSpPr txBox="1"/>
          <p:nvPr/>
        </p:nvSpPr>
        <p:spPr>
          <a:xfrm>
            <a:off x="7772400" y="388620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比拟</a:t>
            </a:r>
            <a:r>
              <a:rPr lang="zh-CN" altLang="en-US" sz="1800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32796" name="文本框 32795"/>
          <p:cNvSpPr txBox="1"/>
          <p:nvPr/>
        </p:nvSpPr>
        <p:spPr>
          <a:xfrm>
            <a:off x="7696200" y="5193031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比喻</a:t>
            </a:r>
            <a:r>
              <a:rPr lang="zh-CN" altLang="en-US" sz="1800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32797" name="任意多边形 32796"/>
          <p:cNvSpPr/>
          <p:nvPr/>
        </p:nvSpPr>
        <p:spPr>
          <a:xfrm>
            <a:off x="8763000" y="3581400"/>
            <a:ext cx="381000" cy="381000"/>
          </a:xfrm>
          <a:custGeom>
            <a:avLst/>
            <a:gdLst/>
            <a:ahLst/>
            <a:cxnLst>
              <a:cxn ang="0">
                <a:pos x="88905521" y="0"/>
              </a:cxn>
              <a:cxn ang="0">
                <a:pos x="88905521" y="29635168"/>
              </a:cxn>
              <a:cxn ang="0">
                <a:pos x="18521909" y="29635168"/>
              </a:cxn>
              <a:cxn ang="0">
                <a:pos x="18521909" y="88905521"/>
              </a:cxn>
              <a:cxn ang="0">
                <a:pos x="88905521" y="88905521"/>
              </a:cxn>
              <a:cxn ang="0">
                <a:pos x="88905521" y="118540689"/>
              </a:cxn>
              <a:cxn ang="0">
                <a:pos x="118540689" y="59270336"/>
              </a:cxn>
              <a:cxn ang="0">
                <a:pos x="7408951" y="29635168"/>
              </a:cxn>
              <a:cxn ang="0">
                <a:pos x="7408951" y="88905521"/>
              </a:cxn>
              <a:cxn ang="0">
                <a:pos x="14817584" y="88905521"/>
              </a:cxn>
              <a:cxn ang="0">
                <a:pos x="14817584" y="29635168"/>
              </a:cxn>
              <a:cxn ang="0">
                <a:pos x="0" y="29635168"/>
              </a:cxn>
              <a:cxn ang="0">
                <a:pos x="0" y="88905521"/>
              </a:cxn>
              <a:cxn ang="0">
                <a:pos x="3704325" y="88905521"/>
              </a:cxn>
              <a:cxn ang="0">
                <a:pos x="3704325" y="29635168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66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8" name="文本框 32797"/>
          <p:cNvSpPr txBox="1"/>
          <p:nvPr/>
        </p:nvSpPr>
        <p:spPr>
          <a:xfrm>
            <a:off x="9371330" y="1686242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66"/>
                </a:solidFill>
              </a:rPr>
              <a:t>基调</a:t>
            </a:r>
          </a:p>
        </p:txBody>
      </p:sp>
      <p:sp>
        <p:nvSpPr>
          <p:cNvPr id="12319" name="文本框 32809"/>
          <p:cNvSpPr txBox="1"/>
          <p:nvPr/>
        </p:nvSpPr>
        <p:spPr>
          <a:xfrm>
            <a:off x="4398010" y="6248400"/>
            <a:ext cx="5227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CC0099"/>
                </a:solidFill>
              </a:rPr>
              <a:t>赤壁壮美如画、气势磅礴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CFBCEAA-B3D3-4E70-9116-DC495EB0ED0E}"/>
              </a:ext>
            </a:extLst>
          </p:cNvPr>
          <p:cNvSpPr txBox="1"/>
          <p:nvPr/>
        </p:nvSpPr>
        <p:spPr>
          <a:xfrm>
            <a:off x="6210300" y="1666657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66"/>
                </a:solidFill>
              </a:rPr>
              <a:t>角度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8785" y="421005"/>
            <a:ext cx="113144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面对如此壮阔的场景，词人发出了怎样的感慨？有何作用？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7425" y="2526030"/>
            <a:ext cx="10092055" cy="2799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“</a:t>
            </a:r>
            <a:r>
              <a:rPr lang="zh-CN" altLang="en-US" sz="4400" dirty="0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江山如画，一时多少豪杰</a:t>
            </a:r>
            <a:r>
              <a:rPr lang="en-US" altLang="zh-CN" sz="4400" dirty="0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”</a:t>
            </a:r>
            <a:r>
              <a:rPr lang="zh-CN" altLang="en-US" sz="4400" dirty="0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，前句承上，后句启下。由写景过渡到写人，为下阙写周瑜作了铺垫。这一声感叹将江山之胜与怀古之情融为一体。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MIKVQK7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08" y="755015"/>
            <a:ext cx="5349875" cy="471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09360" y="2143760"/>
            <a:ext cx="5911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英发</a:t>
            </a:r>
          </a:p>
          <a:p>
            <a:r>
              <a:rPr lang="zh-CN" altLang="en-US" sz="3200" dirty="0">
                <a:solidFill>
                  <a:srgbClr val="FF0000"/>
                </a:solidFill>
              </a:rPr>
              <a:t> </a:t>
            </a:r>
            <a:r>
              <a:rPr lang="zh-CN" altLang="en-US" sz="3200" dirty="0"/>
              <a:t>英姿勃发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05210" y="755015"/>
            <a:ext cx="675005" cy="20504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遥想</a:t>
            </a:r>
            <a:r>
              <a:rPr lang="zh-CN" altLang="en-US" sz="3200" dirty="0"/>
              <a:t>   远想</a:t>
            </a:r>
          </a:p>
        </p:txBody>
      </p:sp>
      <p:sp>
        <p:nvSpPr>
          <p:cNvPr id="28673" name="文本框 1"/>
          <p:cNvSpPr txBox="1"/>
          <p:nvPr/>
        </p:nvSpPr>
        <p:spPr>
          <a:xfrm>
            <a:off x="5958522" y="399415"/>
            <a:ext cx="5584190" cy="54229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900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 </a:t>
            </a:r>
            <a:endParaRPr lang="zh-CN" altLang="en-US" sz="9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遥想公谨当年，</a:t>
            </a:r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小乔初嫁了，</a:t>
            </a:r>
            <a:endParaRPr lang="en-US" altLang="zh-CN" sz="5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雄姿英发。</a:t>
            </a:r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5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/>
          <p:nvPr/>
        </p:nvSpPr>
        <p:spPr>
          <a:xfrm>
            <a:off x="6690678" y="463233"/>
            <a:ext cx="4184015" cy="51530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羽扇纶巾，</a:t>
            </a:r>
            <a:endParaRPr lang="en-US" altLang="zh-CN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谈笑间，</a:t>
            </a:r>
            <a:endParaRPr lang="en-US" altLang="zh-CN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强虏灰飞烟灭。</a:t>
            </a:r>
          </a:p>
        </p:txBody>
      </p:sp>
      <p:pic>
        <p:nvPicPr>
          <p:cNvPr id="4" name="图片 3" descr="timgUAYFVO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852488"/>
            <a:ext cx="5162550" cy="476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875010" y="727710"/>
            <a:ext cx="675005" cy="5708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羽扇纶巾 </a:t>
            </a:r>
            <a:r>
              <a:rPr lang="zh-CN" altLang="en-US" sz="3200" dirty="0"/>
              <a:t>  手摇羽扇，头戴纶巾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15990" y="852805"/>
            <a:ext cx="675005" cy="3158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强虏</a:t>
            </a:r>
            <a:r>
              <a:rPr lang="zh-CN" altLang="en-US" sz="3200" dirty="0"/>
              <a:t>  强大的敌人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1305" y="407035"/>
            <a:ext cx="4184015" cy="535463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故国神游，</a:t>
            </a:r>
            <a:endParaRPr lang="en-US" altLang="zh-CN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多情应笑我，</a:t>
            </a:r>
            <a:endParaRPr lang="en-US" altLang="zh-CN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早生华发。</a:t>
            </a:r>
            <a:endParaRPr lang="zh-CN" altLang="en-US" sz="60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8981" r="21967" b="11888"/>
          <a:stretch>
            <a:fillRect/>
          </a:stretch>
        </p:blipFill>
        <p:spPr>
          <a:xfrm>
            <a:off x="7318375" y="407035"/>
            <a:ext cx="4485005" cy="60432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06440" y="905510"/>
            <a:ext cx="5797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故国</a:t>
            </a:r>
            <a:r>
              <a:rPr lang="zh-CN" altLang="en-US" sz="3600" dirty="0"/>
              <a:t>  </a:t>
            </a:r>
          </a:p>
          <a:p>
            <a:endParaRPr lang="zh-CN" altLang="en-US" sz="3600" dirty="0"/>
          </a:p>
          <a:p>
            <a:r>
              <a:rPr lang="zh-CN" altLang="en-US" sz="3600" dirty="0"/>
              <a:t>旧地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45000" y="3837940"/>
            <a:ext cx="1290320" cy="2777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神游</a:t>
            </a:r>
            <a:r>
              <a:rPr lang="zh-CN" altLang="en-US" sz="3600" dirty="0">
                <a:sym typeface="+mn-ea"/>
              </a:rPr>
              <a:t>  于想象</a:t>
            </a:r>
          </a:p>
          <a:p>
            <a:pPr algn="l"/>
            <a:r>
              <a:rPr lang="zh-CN" altLang="en-US" sz="3600" dirty="0">
                <a:sym typeface="+mn-ea"/>
              </a:rPr>
              <a:t>梦境中游历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05840" y="2092325"/>
            <a:ext cx="8509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华发</a:t>
            </a:r>
          </a:p>
          <a:p>
            <a:r>
              <a:rPr lang="zh-CN" altLang="en-US" sz="3600" dirty="0"/>
              <a:t>  花白的头发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" descr="timgSS68JJB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1"/>
          <p:cNvSpPr txBox="1"/>
          <p:nvPr/>
        </p:nvSpPr>
        <p:spPr>
          <a:xfrm>
            <a:off x="7356158" y="233680"/>
            <a:ext cx="3229610" cy="57848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6600" b="1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人生如梦，</a:t>
            </a:r>
            <a:endParaRPr lang="zh-CN" altLang="en-US" sz="6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6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600" b="1" dirty="0">
                <a:latin typeface="华文行楷" panose="02010800040101010101" pitchFamily="2" charset="-122"/>
                <a:ea typeface="华文行楷" panose="02010800040101010101" pitchFamily="2" charset="-122"/>
                <a:sym typeface="等线" panose="02010600030101010101" charset="-122"/>
              </a:rPr>
              <a:t>一尊还酹江月。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95085" y="1210945"/>
            <a:ext cx="736600" cy="26276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尊</a:t>
            </a:r>
            <a:r>
              <a:rPr lang="zh-CN" altLang="en-US" sz="3600" dirty="0"/>
              <a:t>  通樽酒杯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8"/>
          <p:cNvPicPr>
            <a:picLocks noChangeAspect="1"/>
          </p:cNvPicPr>
          <p:nvPr/>
        </p:nvPicPr>
        <p:blipFill>
          <a:blip r:embed="rId2"/>
          <a:srcRect l="7897" t="1448" b="65866"/>
          <a:stretch>
            <a:fillRect/>
          </a:stretch>
        </p:blipFill>
        <p:spPr>
          <a:xfrm>
            <a:off x="0" y="635"/>
            <a:ext cx="615759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790055" y="192405"/>
            <a:ext cx="4122420" cy="64738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2400"/>
              <a:t>此句反映了</a:t>
            </a:r>
            <a:r>
              <a:rPr lang="zh-CN" altLang="en-US" sz="2800" b="1">
                <a:solidFill>
                  <a:srgbClr val="FF0000"/>
                </a:solidFill>
              </a:rPr>
              <a:t>理想与现实之间的矛盾</a:t>
            </a:r>
            <a:r>
              <a:rPr lang="zh-CN" altLang="en-US" sz="2000"/>
              <a:t>，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2400"/>
              <a:t>是词人</a:t>
            </a:r>
            <a:r>
              <a:rPr lang="zh-CN" altLang="en-US" sz="2800" b="1">
                <a:solidFill>
                  <a:srgbClr val="FF0000"/>
                </a:solidFill>
              </a:rPr>
              <a:t>仕途坎坷</a:t>
            </a:r>
            <a:r>
              <a:rPr lang="zh-CN" altLang="en-US" sz="2000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壮志难酬</a:t>
            </a:r>
            <a:r>
              <a:rPr lang="zh-CN" altLang="en-US" sz="2400"/>
              <a:t>的悲叹与愤慨，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2400"/>
              <a:t>在貌似自慰自解的言辞之中激荡着一腔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追慕英雄</a:t>
            </a:r>
            <a:r>
              <a:rPr lang="zh-CN" altLang="en-US" sz="2000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渴望建功立业的豪迈之情</a:t>
            </a:r>
            <a:r>
              <a:rPr lang="zh-CN" altLang="en-US" sz="2400"/>
              <a:t>，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2400"/>
              <a:t>也体现出了作者</a:t>
            </a:r>
            <a:r>
              <a:rPr lang="zh-CN" altLang="en-US" sz="2800" b="1">
                <a:solidFill>
                  <a:srgbClr val="FF0000"/>
                </a:solidFill>
              </a:rPr>
              <a:t>豪迈的词风与旷达的胸襟</a:t>
            </a:r>
            <a:r>
              <a:rPr lang="zh-CN" altLang="en-US" sz="2400"/>
              <a:t>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463" y="340995"/>
            <a:ext cx="11139805" cy="51165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遥想公瑾当年，</a:t>
            </a:r>
            <a:endParaRPr lang="zh-CN" altLang="en-US" sz="4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1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小乔初嫁了，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雄姿英发。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羽扇纶巾，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谈笑间，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强虏灰飞烟灭。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故国神游，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多情应笑我，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早生华发。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人生如梦，</a:t>
            </a:r>
          </a:p>
          <a:p>
            <a:endParaRPr lang="zh-CN" altLang="en-US" sz="1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一尊还酹江月。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83715" y="5396230"/>
            <a:ext cx="7802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</a:rPr>
              <a:t>下阙</a:t>
            </a:r>
            <a:r>
              <a:rPr lang="zh-CN" altLang="en-US" sz="4800" dirty="0"/>
              <a:t>：凭吊周瑜，怀古伤今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内容占位符 39938"/>
          <p:cNvGraphicFramePr/>
          <p:nvPr/>
        </p:nvGraphicFramePr>
        <p:xfrm>
          <a:off x="0" y="4902200"/>
          <a:ext cx="2286000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286000" imgH="1957070" progId="MS_ClipArt_Gallery.2">
                  <p:embed/>
                </p:oleObj>
              </mc:Choice>
              <mc:Fallback>
                <p:oleObj r:id="rId2" imgW="2286000" imgH="195707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0" y="4902200"/>
                        <a:ext cx="2286000" cy="19558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49020" y="421005"/>
            <a:ext cx="10241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描写周瑜的句子有哪些？请简要分析周瑜的形象。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26565" y="1433195"/>
            <a:ext cx="4094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996633"/>
                </a:solidFill>
              </a:rPr>
              <a:t>小乔出嫁了</a:t>
            </a:r>
            <a:r>
              <a:rPr lang="en-US" altLang="zh-CN" sz="4400" dirty="0"/>
              <a:t>——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26565" y="2276475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996633"/>
                </a:solidFill>
              </a:rPr>
              <a:t>雄姿英发</a:t>
            </a:r>
            <a:r>
              <a:rPr lang="en-US" altLang="zh-CN" sz="4400" dirty="0"/>
              <a:t>——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26565" y="3044825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996633"/>
                </a:solidFill>
              </a:rPr>
              <a:t>羽扇纶巾</a:t>
            </a:r>
            <a:r>
              <a:rPr lang="en-US" altLang="zh-CN" sz="4400" dirty="0"/>
              <a:t>——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26565" y="3813175"/>
            <a:ext cx="2976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996633"/>
                </a:solidFill>
              </a:rPr>
              <a:t>谈笑间</a:t>
            </a:r>
            <a:r>
              <a:rPr lang="en-US" altLang="zh-CN" sz="4400" dirty="0"/>
              <a:t>——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26565" y="4661535"/>
            <a:ext cx="4653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996633"/>
                </a:solidFill>
              </a:rPr>
              <a:t>强虏灰飞烟灭</a:t>
            </a:r>
            <a:r>
              <a:rPr lang="en-US" altLang="zh-CN" sz="4400" dirty="0"/>
              <a:t>——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64250" y="1433195"/>
            <a:ext cx="40265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6666"/>
                </a:solidFill>
              </a:rPr>
              <a:t>年轻得志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37860" y="2276475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6666"/>
                </a:solidFill>
              </a:rPr>
              <a:t>英俊潇洒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23355" y="3044825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6666"/>
                </a:solidFill>
              </a:rPr>
              <a:t>儒雅斯文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62245" y="3813175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6666"/>
                </a:solidFill>
              </a:rPr>
              <a:t>指挥若定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14160" y="4584700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6666"/>
                </a:solidFill>
              </a:rPr>
              <a:t>足智多谋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9412288" y="901700"/>
            <a:ext cx="1012825" cy="38322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人物介绍</a:t>
            </a:r>
            <a:r>
              <a:rPr lang="en-US" altLang="zh-CN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30775" y="901700"/>
            <a:ext cx="3878263" cy="45878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本    名 苏轼 （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charset="-122"/>
              </a:rPr>
              <a:t>公元1037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charset="-122"/>
              </a:rPr>
              <a:t>-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charset="-122"/>
              </a:rPr>
              <a:t>1101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别    称 苏东坡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字    号 字子瞻   号    东坡居士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所处时代 北宋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民族族群 汉族 出生地眉州眉山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主要作品 《东坡七集》《东坡乐府》等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主要成就 “唐宋八大家”之一，豪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放派主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要代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表，与辛弃疾并称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“苏辛”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213" y="1192213"/>
            <a:ext cx="2382837" cy="4006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" descr="timgSS68JJB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87705" y="787400"/>
            <a:ext cx="9326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在与周瑜的对比中，作者发出了怎样的感慨？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75865" y="1862455"/>
            <a:ext cx="8006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明确</a:t>
            </a:r>
            <a:r>
              <a:rPr lang="zh-CN" altLang="en-US" sz="4400" dirty="0"/>
              <a:t>：</a:t>
            </a:r>
            <a:r>
              <a:rPr lang="zh-CN" altLang="en-US" sz="4400" dirty="0">
                <a:latin typeface="方正舒体" panose="02010601030101010101" charset="-122"/>
                <a:ea typeface="方正舒体" panose="02010601030101010101" charset="-122"/>
              </a:rPr>
              <a:t>多情应笑我，早生华发。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08" name="矩形 44107"/>
          <p:cNvSpPr/>
          <p:nvPr/>
        </p:nvSpPr>
        <p:spPr>
          <a:xfrm>
            <a:off x="208873" y="5501186"/>
            <a:ext cx="12034064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FF"/>
                </a:solidFill>
              </a:rPr>
              <a:t>借怀古来抒发自己功业未成、年华易逝的感慨。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69433206"/>
              </p:ext>
            </p:extLst>
          </p:nvPr>
        </p:nvGraphicFramePr>
        <p:xfrm>
          <a:off x="372745" y="1667064"/>
          <a:ext cx="10803255" cy="3362136"/>
        </p:xfrm>
        <a:graphic>
          <a:graphicData uri="http://schemas.openxmlformats.org/drawingml/2006/table">
            <a:tbl>
              <a:tblPr/>
              <a:tblGrid>
                <a:gridCol w="2252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9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443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人物</a:t>
                      </a: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职位</a:t>
                      </a: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b="1" dirty="0">
                        <a:solidFill>
                          <a:schemeClr val="tx2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事业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2"/>
                          </a:solidFill>
                        </a:rPr>
                        <a:t>人生</a:t>
                      </a: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外貌</a:t>
                      </a: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2"/>
                          </a:solidFill>
                        </a:rPr>
                        <a:t>基调</a:t>
                      </a: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4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周瑜（</a:t>
                      </a:r>
                      <a:r>
                        <a:rPr lang="en-US" altLang="zh-CN" b="1" dirty="0">
                          <a:solidFill>
                            <a:schemeClr val="tx2"/>
                          </a:solidFill>
                        </a:rPr>
                        <a:t>34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）</a:t>
                      </a: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12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苏轼（</a:t>
                      </a:r>
                      <a:r>
                        <a:rPr lang="en-US" altLang="zh-CN" b="1" dirty="0">
                          <a:solidFill>
                            <a:schemeClr val="tx2"/>
                          </a:solidFill>
                        </a:rPr>
                        <a:t>47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</a:rPr>
                        <a:t>）</a:t>
                      </a: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72745" y="329565"/>
            <a:ext cx="11711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ym typeface="+mn-ea"/>
              </a:rPr>
              <a:t>三国时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多少豪杰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，作者为何单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遥想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周公？请结合作者的经历对比分析。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0F7139-F1F4-404B-B5C4-E0EF3738046C}"/>
              </a:ext>
            </a:extLst>
          </p:cNvPr>
          <p:cNvSpPr txBox="1"/>
          <p:nvPr/>
        </p:nvSpPr>
        <p:spPr>
          <a:xfrm>
            <a:off x="2560320" y="33020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lt"/>
              </a:rPr>
              <a:t>东吴都督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D7CB96-659E-4BDA-B7FE-DA99315D5B84}"/>
              </a:ext>
            </a:extLst>
          </p:cNvPr>
          <p:cNvSpPr txBox="1"/>
          <p:nvPr/>
        </p:nvSpPr>
        <p:spPr>
          <a:xfrm>
            <a:off x="2560319" y="3980934"/>
            <a:ext cx="162095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团练副使</a:t>
            </a:r>
            <a:endParaRPr lang="en-US" altLang="zh-CN" sz="2800" b="1" dirty="0"/>
          </a:p>
          <a:p>
            <a:r>
              <a:rPr lang="zh-CN" altLang="en-US" sz="2400" dirty="0"/>
              <a:t>  （虚职）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7D5EE3-BB23-4699-9B69-8BE2D4202DDF}"/>
              </a:ext>
            </a:extLst>
          </p:cNvPr>
          <p:cNvSpPr txBox="1"/>
          <p:nvPr/>
        </p:nvSpPr>
        <p:spPr>
          <a:xfrm>
            <a:off x="4577714" y="334303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lt"/>
              </a:rPr>
              <a:t>功成业就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165F95-AE4D-45F4-848B-1CEAB8C27540}"/>
              </a:ext>
            </a:extLst>
          </p:cNvPr>
          <p:cNvSpPr txBox="1"/>
          <p:nvPr/>
        </p:nvSpPr>
        <p:spPr>
          <a:xfrm>
            <a:off x="4607031" y="4216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lt"/>
              </a:rPr>
              <a:t>功业未成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534BB3-AFE3-4229-A02B-BA2247E57636}"/>
              </a:ext>
            </a:extLst>
          </p:cNvPr>
          <p:cNvSpPr txBox="1"/>
          <p:nvPr/>
        </p:nvSpPr>
        <p:spPr>
          <a:xfrm>
            <a:off x="6225905" y="339686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lt"/>
              </a:rPr>
              <a:t>幸福美满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643E88-AC2B-4602-BFF4-1CF5D337FA43}"/>
              </a:ext>
            </a:extLst>
          </p:cNvPr>
          <p:cNvSpPr txBox="1"/>
          <p:nvPr/>
        </p:nvSpPr>
        <p:spPr>
          <a:xfrm>
            <a:off x="6225905" y="425270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lt"/>
              </a:rPr>
              <a:t>屡遭不幸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1495AC-FD92-4F83-A913-ABDB3EEB433E}"/>
              </a:ext>
            </a:extLst>
          </p:cNvPr>
          <p:cNvSpPr txBox="1"/>
          <p:nvPr/>
        </p:nvSpPr>
        <p:spPr>
          <a:xfrm>
            <a:off x="8007029" y="339686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lt"/>
              </a:rPr>
              <a:t>英俊儒雅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45CCA3-CB9D-428E-843C-9469567BE598}"/>
              </a:ext>
            </a:extLst>
          </p:cNvPr>
          <p:cNvSpPr txBox="1"/>
          <p:nvPr/>
        </p:nvSpPr>
        <p:spPr>
          <a:xfrm>
            <a:off x="7977381" y="425343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lt"/>
              </a:rPr>
              <a:t>早生华发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4F7EA7-B6D6-4C15-BBE0-1636DBACBBD1}"/>
              </a:ext>
            </a:extLst>
          </p:cNvPr>
          <p:cNvSpPr txBox="1"/>
          <p:nvPr/>
        </p:nvSpPr>
        <p:spPr>
          <a:xfrm>
            <a:off x="9864256" y="324103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+mn-lt"/>
              </a:rPr>
              <a:t>奋进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5AD7772-1D3A-4EF3-B0AF-F6D4AF7EE775}"/>
              </a:ext>
            </a:extLst>
          </p:cNvPr>
          <p:cNvSpPr txBox="1"/>
          <p:nvPr/>
        </p:nvSpPr>
        <p:spPr>
          <a:xfrm>
            <a:off x="9833171" y="424868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+mn-lt"/>
              </a:rPr>
              <a:t>感伤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7830" y="543560"/>
            <a:ext cx="11711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三国时</a:t>
            </a:r>
            <a:r>
              <a:rPr lang="en-US" altLang="zh-CN" sz="2800"/>
              <a:t>“</a:t>
            </a:r>
            <a:r>
              <a:rPr lang="zh-CN" altLang="en-US" sz="2800"/>
              <a:t>多少豪杰</a:t>
            </a:r>
            <a:r>
              <a:rPr lang="en-US" altLang="zh-CN" sz="2800"/>
              <a:t>”</a:t>
            </a:r>
            <a:r>
              <a:rPr lang="zh-CN" altLang="en-US" sz="2800"/>
              <a:t>，作者为何单</a:t>
            </a:r>
            <a:r>
              <a:rPr lang="en-US" altLang="zh-CN" sz="2800"/>
              <a:t>“</a:t>
            </a:r>
            <a:r>
              <a:rPr lang="zh-CN" altLang="en-US" sz="2800"/>
              <a:t>遥想</a:t>
            </a:r>
            <a:r>
              <a:rPr lang="en-US" altLang="zh-CN" sz="2800"/>
              <a:t>”</a:t>
            </a:r>
            <a:r>
              <a:rPr lang="zh-CN" altLang="en-US" sz="2800"/>
              <a:t>周公？请结合作者的经历对比分析。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0100" y="1609090"/>
            <a:ext cx="1094740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     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江山依旧，物是人非。赤壁是周瑜建功立业的战场，却是作者被贬之处。以周瑜的</a:t>
            </a: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雄发英姿</a:t>
            </a: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与作者的</a:t>
            </a: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早生华发</a:t>
            </a: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相互映衬，既显出周瑜的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少年得志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，又显出作者的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壮志未酬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。于是有了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伤古怀今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，抒发自己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功业未就、年华易逝的感慨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0163" y="2784475"/>
            <a:ext cx="776922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 dirty="0">
                <a:latin typeface="等线" panose="02010600030101010101" charset="-122"/>
                <a:ea typeface="等线" panose="02010600030101010101" charset="-122"/>
              </a:rPr>
              <a:t>《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念奴娇</a:t>
            </a:r>
            <a:r>
              <a:rPr lang="en-US" altLang="zh-CN" b="1" dirty="0">
                <a:latin typeface="宋体" panose="02010600030101010101" pitchFamily="2" charset="-122"/>
                <a:ea typeface="等线" panose="02010600030101010101" charset="-122"/>
              </a:rPr>
              <a:t>·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赤壁怀古</a:t>
            </a:r>
            <a:r>
              <a:rPr lang="en-US" altLang="zh-CN" b="1" dirty="0">
                <a:latin typeface="等线" panose="02010600030101010101" charset="-122"/>
                <a:ea typeface="等线" panose="02010600030101010101" charset="-122"/>
              </a:rPr>
              <a:t>》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是公认的豪放派代表作，其</a:t>
            </a:r>
            <a:r>
              <a:rPr lang="zh-CN" altLang="en-US" b="1" dirty="0">
                <a:latin typeface="宋体" panose="02010600030101010101" pitchFamily="2" charset="-122"/>
                <a:ea typeface="等线" panose="02010600030101010101" charset="-122"/>
              </a:rPr>
              <a:t>“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豪放</a:t>
            </a:r>
            <a:r>
              <a:rPr lang="zh-CN" altLang="en-US" b="1" dirty="0">
                <a:latin typeface="宋体" panose="02010600030101010101" pitchFamily="2" charset="-122"/>
                <a:ea typeface="等线" panose="02010600030101010101" charset="-122"/>
              </a:rPr>
              <a:t>”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表现在哪些方面？</a:t>
            </a:r>
          </a:p>
        </p:txBody>
      </p:sp>
      <p:sp>
        <p:nvSpPr>
          <p:cNvPr id="3" name="矩形 2"/>
          <p:cNvSpPr/>
          <p:nvPr/>
        </p:nvSpPr>
        <p:spPr>
          <a:xfrm>
            <a:off x="2570163" y="3841750"/>
            <a:ext cx="776922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一方面表现在对赤壁之景的描写上：</a:t>
            </a:r>
            <a:r>
              <a:rPr lang="zh-CN" altLang="en-US" b="1" dirty="0">
                <a:latin typeface="宋体" panose="02010600030101010101" pitchFamily="2" charset="-122"/>
                <a:ea typeface="等线" panose="02010600030101010101" charset="-122"/>
              </a:rPr>
              <a:t>“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乱石穿空，惊涛拍岸，卷起千堆雪。</a:t>
            </a:r>
            <a:r>
              <a:rPr lang="zh-CN" altLang="en-US" b="1" dirty="0">
                <a:latin typeface="宋体" panose="02010600030101010101" pitchFamily="2" charset="-122"/>
                <a:ea typeface="等线" panose="02010600030101010101" charset="-122"/>
              </a:rPr>
              <a:t>”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</a:rPr>
              <a:t>画面波澜壮阔，雄奇壮美。</a:t>
            </a:r>
            <a:r>
              <a:rPr lang="zh-CN" altLang="en-US" dirty="0">
                <a:latin typeface="等线" panose="02010600030101010101" charset="-122"/>
                <a:ea typeface="等线" panose="02010600030101010101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2570163" y="4899025"/>
            <a:ext cx="776922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等线" panose="02010600030101010101" charset="-122"/>
              </a:rPr>
              <a:t>另一方面表现在作者抒发的情感上，通过塑造功成名就的周瑜，表明了自己渴望建功立业的心态，表达出豪放洒脱之情。 </a:t>
            </a:r>
          </a:p>
        </p:txBody>
      </p:sp>
      <p:grpSp>
        <p:nvGrpSpPr>
          <p:cNvPr id="5" name="组合 9"/>
          <p:cNvGrpSpPr/>
          <p:nvPr/>
        </p:nvGrpSpPr>
        <p:grpSpPr>
          <a:xfrm>
            <a:off x="930275" y="877888"/>
            <a:ext cx="3929063" cy="1400175"/>
            <a:chOff x="0" y="0"/>
            <a:chExt cx="3929090" cy="1400182"/>
          </a:xfrm>
        </p:grpSpPr>
        <p:pic>
          <p:nvPicPr>
            <p:cNvPr id="37893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166818" cy="1400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4" name="TextBox 12"/>
            <p:cNvSpPr txBox="1"/>
            <p:nvPr/>
          </p:nvSpPr>
          <p:spPr>
            <a:xfrm>
              <a:off x="857256" y="338139"/>
              <a:ext cx="3071834" cy="5232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归纳总结</a:t>
              </a:r>
              <a:r>
                <a:rPr lang="zh-CN" altLang="en-US" sz="2800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endParaRPr lang="zh-CN" altLang="zh-CN" sz="28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12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/>
              <a:r>
                <a:rPr lang="en-US" altLang="zh-CN" sz="1050" strike="noStrike" noProof="1"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 PLEASE ADD YOUR  TITLE  HERE</a:t>
              </a:r>
              <a:endParaRPr lang="zh-CN" altLang="en-US" sz="1050" strike="noStrike" noProof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27444" t="9631" r="23378" b="21559"/>
          <a:stretch>
            <a:fillRect/>
          </a:stretch>
        </p:blipFill>
        <p:spPr>
          <a:xfrm>
            <a:off x="4075113" y="1362075"/>
            <a:ext cx="1514475" cy="317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rcRect l="4689" t="46191" r="71104" b="-2"/>
          <a:stretch>
            <a:fillRect/>
          </a:stretch>
        </p:blipFill>
        <p:spPr>
          <a:xfrm flipH="1">
            <a:off x="5253038" y="-98425"/>
            <a:ext cx="4498975" cy="6667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4538663" y="4713288"/>
            <a:ext cx="431800" cy="447675"/>
            <a:chOff x="7077476" y="2846291"/>
            <a:chExt cx="430887" cy="447894"/>
          </a:xfrm>
        </p:grpSpPr>
        <p:pic>
          <p:nvPicPr>
            <p:cNvPr id="39940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35739" y="2846291"/>
              <a:ext cx="327025" cy="3317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1" name="文本框 13"/>
            <p:cNvSpPr txBox="1"/>
            <p:nvPr/>
          </p:nvSpPr>
          <p:spPr>
            <a:xfrm>
              <a:off x="7077476" y="2873498"/>
              <a:ext cx="430887" cy="42068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9"/>
          <p:cNvGrpSpPr/>
          <p:nvPr/>
        </p:nvGrpSpPr>
        <p:grpSpPr>
          <a:xfrm>
            <a:off x="368935" y="91123"/>
            <a:ext cx="5855970" cy="1400175"/>
            <a:chOff x="0" y="0"/>
            <a:chExt cx="5856010" cy="1400182"/>
          </a:xfrm>
        </p:grpSpPr>
        <p:pic>
          <p:nvPicPr>
            <p:cNvPr id="37893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66818" cy="1400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4" name="TextBox 12"/>
            <p:cNvSpPr txBox="1"/>
            <p:nvPr/>
          </p:nvSpPr>
          <p:spPr>
            <a:xfrm>
              <a:off x="1040772" y="439422"/>
              <a:ext cx="4815238" cy="8299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才 华 横 溢 的 </a:t>
              </a:r>
              <a:r>
                <a:rPr lang="zh-CN" altLang="en-US" sz="4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苏 东 坡</a:t>
              </a: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endParaRPr lang="zh-CN" altLang="zh-CN" sz="28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24330" y="1596390"/>
            <a:ext cx="954214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唐宋八大家</a:t>
            </a:r>
            <a:r>
              <a:rPr lang="zh-CN" altLang="en-US" sz="4000" b="1" dirty="0">
                <a:solidFill>
                  <a:srgbClr val="000066"/>
                </a:solidFill>
                <a:ea typeface="楷体_GB2312" pitchFamily="49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rgbClr val="000066"/>
                </a:solidFill>
                <a:sym typeface="+mn-ea"/>
              </a:rPr>
              <a:t>   </a:t>
            </a: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韩愈   柳宗元  欧阳修    </a:t>
            </a:r>
          </a:p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苏洵   苏轼   苏辙   曾巩    王安石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67205" y="3248660"/>
            <a:ext cx="520636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苏黄</a:t>
            </a:r>
            <a:r>
              <a:rPr lang="zh-CN" altLang="en-US" sz="4000" b="1" dirty="0">
                <a:solidFill>
                  <a:srgbClr val="000066"/>
                </a:solidFill>
                <a:sym typeface="+mn-ea"/>
              </a:rPr>
              <a:t>”    </a:t>
            </a:r>
            <a:r>
              <a:rPr lang="zh-CN" altLang="en-US" sz="4000" b="1" dirty="0">
                <a:solidFill>
                  <a:srgbClr val="000066"/>
                </a:solidFill>
                <a:ea typeface="楷体_GB2312" pitchFamily="49" charset="-122"/>
                <a:sym typeface="+mn-ea"/>
              </a:rPr>
              <a:t>苏轼   黄庭坚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67205" y="4448175"/>
            <a:ext cx="478726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lvl="0" indent="-342900" eaLnBrk="1" hangingPunct="1">
              <a:buNone/>
            </a:pPr>
            <a:r>
              <a:rPr lang="en-US" altLang="zh-CN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苏辛</a:t>
            </a:r>
            <a:r>
              <a:rPr lang="zh-CN" altLang="en-US" sz="4000" b="1" dirty="0">
                <a:solidFill>
                  <a:srgbClr val="000066"/>
                </a:solidFill>
                <a:sym typeface="+mn-ea"/>
              </a:rPr>
              <a:t>”    </a:t>
            </a: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苏轼辛弃疾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67205" y="5538470"/>
            <a:ext cx="831786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宋四家</a:t>
            </a:r>
            <a:r>
              <a:rPr lang="zh-CN" altLang="en-US" sz="4000" b="1" dirty="0">
                <a:solidFill>
                  <a:srgbClr val="000066"/>
                </a:solidFill>
                <a:sym typeface="+mn-ea"/>
              </a:rPr>
              <a:t>”  </a:t>
            </a:r>
            <a:r>
              <a:rPr lang="zh-CN" altLang="en-US" sz="4000" b="1" dirty="0">
                <a:solidFill>
                  <a:srgbClr val="000066"/>
                </a:solidFill>
                <a:ea typeface="楷体_GB2312" pitchFamily="49" charset="-122"/>
                <a:sym typeface="+mn-ea"/>
              </a:rPr>
              <a:t>苏轼   蔡襄   黄庭坚   米芾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4815" y="1678940"/>
            <a:ext cx="119951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latin typeface="汉仪欧行繁" panose="02010600000101010101" charset="-122"/>
                <a:ea typeface="汉仪欧行繁" panose="02010600000101010101" charset="-122"/>
              </a:rPr>
              <a:t>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9915" y="3141345"/>
            <a:ext cx="86931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latin typeface="汉仪衡方碑繁" panose="02010600000101010101" charset="-122"/>
                <a:ea typeface="汉仪衡方碑繁" panose="02010600000101010101" charset="-122"/>
              </a:rPr>
              <a:t>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2615" y="5338445"/>
            <a:ext cx="102171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latin typeface="汉仪欧行繁" panose="02010600000101010101" charset="-122"/>
                <a:ea typeface="汉仪欧行繁" panose="02010600000101010101" charset="-122"/>
              </a:rPr>
              <a:t>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9915" y="4201795"/>
            <a:ext cx="109791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>
                <a:latin typeface="汉仪欧行繁" panose="02010600000101010101" charset="-122"/>
                <a:ea typeface="汉仪欧行繁" panose="02010600000101010101" charset="-122"/>
              </a:rPr>
              <a:t>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timgSS68JJB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Box 3"/>
          <p:cNvSpPr txBox="1"/>
          <p:nvPr/>
        </p:nvSpPr>
        <p:spPr>
          <a:xfrm>
            <a:off x="10588625" y="1169988"/>
            <a:ext cx="676275" cy="32829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写作背景</a:t>
            </a:r>
            <a:endParaRPr lang="zh-CN" altLang="en-US" sz="32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8435" name="TextBox 5"/>
          <p:cNvSpPr txBox="1"/>
          <p:nvPr/>
        </p:nvSpPr>
        <p:spPr>
          <a:xfrm>
            <a:off x="1214755" y="533400"/>
            <a:ext cx="8738870" cy="48831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苏轼 二十一岁中进士，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开始为官生涯。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宋神宗元丰二年因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“  乌台诗案” 被捕入狱。</a:t>
            </a:r>
            <a:endParaRPr lang="en-US" altLang="zh-CN" sz="2800" b="1">
              <a:solidFill>
                <a:schemeClr val="tx2"/>
              </a:solidFill>
              <a:latin typeface="华文行楷" panose="02010800040101010101" pitchFamily="2" charset="-122"/>
              <a:ea typeface="等线" panose="02010600030101010101" charset="-122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出狱后，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责授黄州团练副使。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此职位实为虚职，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因此为排遣政治上的失意，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他游历访古，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泛舟赤壁。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先后写下了前后</a:t>
            </a:r>
            <a:r>
              <a:rPr lang="en-US" altLang="zh-CN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赤壁赋</a:t>
            </a:r>
            <a:r>
              <a:rPr lang="en-US" altLang="zh-CN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》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和</a:t>
            </a:r>
            <a:r>
              <a:rPr lang="en-US" altLang="zh-CN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念奴娇</a:t>
            </a:r>
            <a:r>
              <a:rPr lang="zh-CN" altLang="zh-CN" sz="2800" b="1">
                <a:latin typeface="华文行楷" panose="02010800040101010101" pitchFamily="2" charset="-122"/>
                <a:ea typeface="等线" panose="02010600030101010101" charset="-122"/>
              </a:rPr>
              <a:t>·</a:t>
            </a: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赤壁怀古</a:t>
            </a:r>
            <a:r>
              <a:rPr lang="en-US" altLang="zh-CN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》</a:t>
            </a:r>
            <a:r>
              <a:rPr lang="zh-CN" altLang="en-US" sz="2800" b="1">
                <a:solidFill>
                  <a:schemeClr val="tx2"/>
                </a:solidFill>
                <a:latin typeface="华文行楷" panose="02010800040101010101" pitchFamily="2" charset="-122"/>
                <a:ea typeface="等线" panose="02010600030101010101" charset="-122"/>
              </a:rPr>
              <a:t>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C:\Users\Thinkpad\Desktop\植物\-_0047_图层-3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1345" y="3319145"/>
            <a:ext cx="2700338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158105" y="560070"/>
            <a:ext cx="583247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大江</a:t>
            </a:r>
            <a:r>
              <a:rPr lang="zh-CN" altLang="en-US" sz="3600" b="1" dirty="0"/>
              <a:t>：长江（古</a:t>
            </a:r>
            <a:r>
              <a:rPr lang="en-US" altLang="zh-CN" sz="3600" b="1" dirty="0"/>
              <a:t>)</a:t>
            </a:r>
          </a:p>
          <a:p>
            <a:r>
              <a:rPr lang="en-US" altLang="zh-CN" sz="3600" b="1" dirty="0"/>
              <a:t>           </a:t>
            </a:r>
            <a:r>
              <a:rPr lang="zh-CN" altLang="en-US" sz="3600" b="1" dirty="0"/>
              <a:t>流量较大的河流（今</a:t>
            </a:r>
            <a:r>
              <a:rPr lang="en-US" altLang="zh-CN" sz="3600" b="1" dirty="0"/>
              <a:t>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0425" y="427990"/>
            <a:ext cx="7972425" cy="520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大江东去，</a:t>
            </a:r>
            <a:endParaRPr lang="zh-CN" altLang="en-US" sz="7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7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72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浪淘尽，</a:t>
            </a:r>
            <a:endParaRPr lang="zh-CN" altLang="en-US" sz="7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4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72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千古风流人物。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53890" y="2798445"/>
            <a:ext cx="373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淘</a:t>
            </a:r>
            <a:r>
              <a:rPr lang="zh-CN" altLang="en-US" sz="4000" b="1" dirty="0"/>
              <a:t>：冲洗，冲刷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00045" y="5707380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风流人物</a:t>
            </a:r>
            <a:r>
              <a:rPr lang="zh-CN" altLang="en-US" sz="3600" b="1" dirty="0"/>
              <a:t>：指杰出的历史名人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C:\Users\Thinkpad\Desktop\植物\-_0047_图层-3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1345" y="3319145"/>
            <a:ext cx="2700338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60425" y="427990"/>
            <a:ext cx="629094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故垒西边，</a:t>
            </a:r>
            <a:endParaRPr lang="zh-CN" altLang="en-US" sz="7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7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72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人 道 是，</a:t>
            </a:r>
          </a:p>
          <a:p>
            <a:endParaRPr lang="zh-CN" altLang="en-US" sz="7200" b="1" dirty="0"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r>
              <a:rPr lang="zh-CN" altLang="en-US" sz="72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三国周郎赤壁。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58105" y="661670"/>
            <a:ext cx="5669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故垒</a:t>
            </a:r>
            <a:r>
              <a:rPr lang="zh-CN" altLang="en-US" sz="3600" b="1" dirty="0"/>
              <a:t>：古时军队营垒的遗迹</a:t>
            </a:r>
            <a:endParaRPr lang="en-US" altLang="zh-CN" sz="3600" b="1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6285" y="845185"/>
            <a:ext cx="588327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乱石穿空，</a:t>
            </a:r>
            <a:endParaRPr lang="zh-CN" altLang="en-US" sz="6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6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0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惊涛拍岸，</a:t>
            </a:r>
            <a:endParaRPr lang="zh-CN" altLang="en-US" sz="6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6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000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卷起千堆雪。</a:t>
            </a:r>
          </a:p>
        </p:txBody>
      </p:sp>
      <p:pic>
        <p:nvPicPr>
          <p:cNvPr id="19457" name="Picture 5" descr="C:\Users\Thinkpad\Desktop\植物\-_0047_图层-38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319145"/>
            <a:ext cx="2945765" cy="3538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57160" y="4715510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雪</a:t>
            </a:r>
            <a:r>
              <a:rPr lang="zh-CN" altLang="en-US" sz="3600" dirty="0"/>
              <a:t>：</a:t>
            </a:r>
            <a:r>
              <a:rPr lang="zh-CN" altLang="en-US" sz="3600" b="1" dirty="0"/>
              <a:t>比喻浪花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73775" y="211455"/>
            <a:ext cx="4337685" cy="63042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乱石穿空</a:t>
            </a:r>
            <a:r>
              <a: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rPr>
              <a:t>、 </a:t>
            </a:r>
            <a:r>
              <a:rPr lang="zh-CN" altLang="en-US" sz="54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形</a:t>
            </a:r>
            <a:endParaRPr lang="en-US" altLang="zh-CN" sz="5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惊涛拍</a:t>
            </a:r>
            <a:r>
              <a: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rPr>
              <a:t>岸， </a:t>
            </a:r>
            <a:r>
              <a:rPr lang="zh-CN" altLang="en-US" sz="54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形</a:t>
            </a:r>
            <a:r>
              <a: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zh-CN" altLang="en-US" sz="54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声</a:t>
            </a:r>
            <a:endParaRPr lang="en-US" altLang="zh-CN" sz="5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卷起千堆</a:t>
            </a:r>
            <a:r>
              <a: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rPr>
              <a:t>雪 </a:t>
            </a:r>
            <a:r>
              <a:rPr lang="zh-CN" altLang="en-US" sz="54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形  </a:t>
            </a:r>
            <a:r>
              <a:rPr lang="zh-CN" altLang="en-US" sz="5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色</a:t>
            </a:r>
          </a:p>
        </p:txBody>
      </p:sp>
      <p:pic>
        <p:nvPicPr>
          <p:cNvPr id="3" name="图片 2" descr="u=1118662817,3145777687&amp;fm=26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682625"/>
            <a:ext cx="4549775" cy="4803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3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3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3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93330" y="412115"/>
            <a:ext cx="3229610" cy="58889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江山如画，</a:t>
            </a:r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一时多少豪杰。</a:t>
            </a:r>
            <a:endParaRPr lang="zh-CN" altLang="en-US" sz="66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30" name="Picture 6" descr="http://05imgmini.eastday.com/mobile/20180913/20180913192727_c1419ac17aa6af4773618aec3515fc45_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3" y="544513"/>
            <a:ext cx="6096000" cy="253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8" descr="http://n.sinaimg.cn/sinacn02/32/w596h236/20180706/90a2-hexfcvk22017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63" y="3081338"/>
            <a:ext cx="6096000" cy="253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char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3F4EB95-2888-4A8A-9A59-3D87F2061E74}"/>
  <p:tag name="ISPRING_RESOURCE_FOLDER" val="E:\秦琪\啾啾\作品\包图网\水墨\"/>
  <p:tag name="ISPRING_PRESENTATION_PATH" val="E:\秦琪\啾啾\作品\包图网\水墨.pptx"/>
  <p:tag name="ISPRING_PROJECT_FOLDER_UPDATED" val="1"/>
  <p:tag name="ISPRING_SCREEN_RECS_UPDATED" val="E:\秦琪\啾啾\作品\包图网\水墨\"/>
  <p:tag name="ISPRING_PRESENTATION_INFO_2" val="&lt;?xml version=&quot;1.0&quot; encoding=&quot;UTF-8&quot; standalone=&quot;no&quot; ?&gt;&#10;&lt;presentation2&gt;&#10;&#10;  &lt;slides&gt;&#10;    &lt;slide id=&quot;{FDDDD1CA-C686-4F16-A5FB-150E20BF87C1}&quot; pptId=&quot;256&quot;/&gt;&#10;    &lt;slide id=&quot;{1CA094BE-B88A-4BA9-B456-AF7DD6297AE9}&quot; pptId=&quot;259&quot;/&gt;&#10;    &lt;slide id=&quot;{20EA45A2-1464-4165-B831-0111A52574D1}&quot; pptId=&quot;263&quot;/&gt;&#10;    &lt;slide id=&quot;{8A79FDD6-2179-41AF-9112-195CBEFFD948}&quot; pptId=&quot;257&quot;/&gt;&#10;    &lt;slide id=&quot;{77F8FDB7-3558-4317-8A77-678E22367803}&quot; pptId=&quot;268&quot;/&gt;&#10;    &lt;slide id=&quot;{9079452E-208B-4C89-B010-AA436793DD51}&quot; pptId=&quot;265&quot;/&gt;&#10;    &lt;slide id=&quot;{C0603E02-7535-4478-AAEA-1735179EEB45}&quot; pptId=&quot;266&quot;/&gt;&#10;    &lt;slide id=&quot;{DBA624E7-B635-4A67-A042-32AA9D11E662}&quot; pptId=&quot;273&quot;/&gt;&#10;    &lt;slide id=&quot;{70409F5A-D13E-4CB2-AC83-68165D8ACB76}&quot; pptId=&quot;264&quot;/&gt;&#10;    &lt;slide id=&quot;{7846E4C0-4EC1-4582-A5AE-EA8592C8FBB2}&quot; pptId=&quot;260&quot;/&gt;&#10;    &lt;slide id=&quot;{D09DCD9B-1BEF-4FC7-B3EF-14810AB728DB}&quot; pptId=&quot;270&quot;/&gt;&#10;    &lt;slide id=&quot;{C992C905-97BC-463F-A6F9-2AD5FD723EF7}&quot; pptId=&quot;269&quot;/&gt;&#10;    &lt;slide id=&quot;{7A192625-746D-4976-B0F8-16B9B300D28F}&quot; pptId=&quot;267&quot;/&gt;&#10;    &lt;slide id=&quot;{8D570BB7-9FDB-448D-8DE5-4A2EF8A9ADD8}&quot; pptId=&quot;274&quot;/&gt;&#10;    &lt;slide id=&quot;{2726AF30-7A27-4AA9-8F00-FD2351137675}&quot; pptId=&quot;261&quot;/&gt;&#10;    &lt;slide id=&quot;{C410F5D7-5EFE-4E9E-B11C-B9B2C4D78078}&quot; pptId=&quot;277&quot;/&gt;&#10;    &lt;slide id=&quot;{D1822590-820F-491C-BA8B-667E1EB3642E}&quot; pptId=&quot;275&quot;/&gt;&#10;    &lt;slide id=&quot;{98373076-2998-40D8-8A9E-6DA4F1D20ACF}&quot; pptId=&quot;276&quot;/&gt;&#10;    &lt;slide id=&quot;{F7B73FC6-3D84-47CC-8C32-436BB8FDCD85}&quot; pptId=&quot;272&quot;/&gt;&#10;    &lt;slide id=&quot;{8B575D73-43BA-49FF-ACC9-1756AE467765}&quot; pptId=&quot;262&quot;/&gt;&#10;    &lt;slide id=&quot;{D2AAE129-B0F5-4602-861D-6DAFFA9383D3}&quot; pptId=&quot;278&quot;/&gt;&#10;    &lt;slide id=&quot;{9CAC6EE6-A56A-4D48-BEFF-CA4AC0CACF42}&quot; pptId=&quot;271&quot;/&gt;&#10;    &lt;slide id=&quot;{6EFA38D2-BEBC-4CFE-824D-51015BF33F1C}&quot; pptId=&quot;279&quot;/&gt;&#10;    &lt;slide id=&quot;{7867B293-6DEA-4730-AE96-0A0EE27C0307}&quot; pptId=&quot;281&quot;/&gt;&#10;    &lt;slide id=&quot;{94AB8D28-9712-48C8-BE9A-99389090EAC3}&quot; pptId=&quot;258&quot;/&gt;&#10;  &lt;/slides&gt;&#10;&#10;  &lt;narration&gt;&#10;    &lt;audioTracks&gt;&#10;      &lt;audioTrack muted=&quot;false&quot; name=&quot;清晨 - 轻音乐网&quot; resource=&quot;d3341c50&quot; slideId=&quot;{FDDDD1CA-C686-4F16-A5FB-150E20BF87C1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CA094BE-B88A-4BA9-B456-AF7DD6297AE9}"/>
  <p:tag name="GENSWF_ADVANCE_TIME" val="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572.5007874015746,&quot;width&quot;:4252.500787401574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1a05dc6-006a-4611-a6fa-c17b4834eae9}"/>
  <p:tag name="TABLE_ENDDRAG_ORIGIN_RECT" val="836*250"/>
  <p:tag name="TABLE_ENDDRAG_RECT" val="61*150*836*25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2AAE129-B0F5-4602-861D-6DAFFA9383D3}"/>
  <p:tag name="GENSWF_ADVANCE_TIME" val="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4AB8D28-9712-48C8-BE9A-99389090EAC3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1049</Words>
  <Application>Microsoft Office PowerPoint</Application>
  <PresentationFormat>宽屏</PresentationFormat>
  <Paragraphs>238</Paragraphs>
  <Slides>24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等线</vt:lpstr>
      <vt:lpstr>等线 Light</vt:lpstr>
      <vt:lpstr>方正舒体</vt:lpstr>
      <vt:lpstr>汉仪衡方碑繁</vt:lpstr>
      <vt:lpstr>汉仪欧行繁</vt:lpstr>
      <vt:lpstr>华文行楷</vt:lpstr>
      <vt:lpstr>经典繁仿圆</vt:lpstr>
      <vt:lpstr>楷体</vt:lpstr>
      <vt:lpstr>楷体_GB2312</vt:lpstr>
      <vt:lpstr>隶书</vt:lpstr>
      <vt:lpstr>宋体</vt:lpstr>
      <vt:lpstr>Arial</vt:lpstr>
      <vt:lpstr>Calibri</vt:lpstr>
      <vt:lpstr>Times New Roman</vt:lpstr>
      <vt:lpstr>Wingdings</vt:lpstr>
      <vt:lpstr>Office 主题​​</vt:lpstr>
      <vt:lpstr>1_Office 主题​​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Xn0785</cp:lastModifiedBy>
  <cp:revision>58</cp:revision>
  <dcterms:created xsi:type="dcterms:W3CDTF">2017-05-03T23:55:00Z</dcterms:created>
  <dcterms:modified xsi:type="dcterms:W3CDTF">2021-03-14T06:56:46Z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SaveFontToCloudKey">
    <vt:lpwstr>235748093_cloud</vt:lpwstr>
  </property>
</Properties>
</file>