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50" r:id="rId3"/>
    <p:sldId id="475" r:id="rId4"/>
    <p:sldId id="407" r:id="rId5"/>
    <p:sldId id="408" r:id="rId6"/>
    <p:sldId id="460" r:id="rId7"/>
    <p:sldId id="426" r:id="rId8"/>
    <p:sldId id="478" r:id="rId9"/>
    <p:sldId id="479" r:id="rId10"/>
    <p:sldId id="481" r:id="rId11"/>
    <p:sldId id="482" r:id="rId12"/>
    <p:sldId id="430" r:id="rId13"/>
    <p:sldId id="427" r:id="rId14"/>
    <p:sldId id="428" r:id="rId15"/>
    <p:sldId id="432" r:id="rId16"/>
    <p:sldId id="433" r:id="rId17"/>
    <p:sldId id="483" r:id="rId18"/>
    <p:sldId id="484" r:id="rId19"/>
    <p:sldId id="465" r:id="rId20"/>
    <p:sldId id="485" r:id="rId21"/>
    <p:sldId id="437" r:id="rId22"/>
    <p:sldId id="439" r:id="rId23"/>
    <p:sldId id="486" r:id="rId24"/>
    <p:sldId id="487" r:id="rId25"/>
    <p:sldId id="258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2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9CA2-D772-48B8-954E-B38F78465B7A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EABC8-FC6B-425D-8E8F-FD3A8123B9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0063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FB0D7-666B-4E95-A21E-2B6E24FA0BD5}" type="datetimeFigureOut">
              <a:rPr lang="zh-CN" altLang="en-US"/>
              <a:pPr>
                <a:defRPr/>
              </a:pPr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891B4-84D4-4D38-A80B-FD2BA5FCFA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9912" y="1203598"/>
            <a:ext cx="187743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latin typeface="微软雅黑" pitchFamily="34" charset="-122"/>
                <a:ea typeface="微软雅黑" pitchFamily="34" charset="-122"/>
              </a:rPr>
              <a:t>野望</a:t>
            </a:r>
          </a:p>
          <a:p>
            <a:endParaRPr lang="zh-CN" altLang="zh-CN" sz="66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5370264" y="3429006"/>
            <a:ext cx="3214710" cy="531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八年级上册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endParaRPr kumimoji="1" lang="zh-CN" altLang="en-US"/>
          </a:p>
        </p:txBody>
      </p:sp>
      <p:sp>
        <p:nvSpPr>
          <p:cNvPr id="1536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endParaRPr kumimoji="1" lang="zh-CN" altLang="en-US"/>
          </a:p>
        </p:txBody>
      </p:sp>
      <p:sp>
        <p:nvSpPr>
          <p:cNvPr id="15368" name="矩形 11"/>
          <p:cNvSpPr>
            <a:spLocks noChangeArrowheads="1"/>
          </p:cNvSpPr>
          <p:nvPr/>
        </p:nvSpPr>
        <p:spPr bwMode="auto">
          <a:xfrm>
            <a:off x="683568" y="1131590"/>
            <a:ext cx="8596312" cy="45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原文：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牧人驱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犊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返，猎马带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禽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归。相顾无相识，长歌怀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采薇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403648" y="2067694"/>
            <a:ext cx="736359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犊：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小牛。这里指牛群。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禽：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泛指猎获的鸟兽。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采薇：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采食野菜。据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史记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伯夷列传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，商末孤竹君之子伯夷、叔齐在商亡之后，“不食周粟，隐于首阳山，采薇而食之”，后遂以“采薇”比喻隐居不仕。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1" name="矩形 15"/>
          <p:cNvSpPr>
            <a:spLocks noChangeArrowheads="1"/>
          </p:cNvSpPr>
          <p:nvPr/>
        </p:nvSpPr>
        <p:spPr bwMode="auto">
          <a:xfrm>
            <a:off x="179512" y="1851670"/>
            <a:ext cx="12682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注释：</a:t>
            </a:r>
            <a:r>
              <a:rPr lang="zh-CN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43808" y="-164554"/>
            <a:ext cx="2736304" cy="1297779"/>
            <a:chOff x="2411760" y="-164554"/>
            <a:chExt cx="2736304" cy="1297779"/>
          </a:xfrm>
        </p:grpSpPr>
        <p:sp>
          <p:nvSpPr>
            <p:cNvPr id="17" name="TextBox 2"/>
            <p:cNvSpPr txBox="1">
              <a:spLocks noChangeArrowheads="1"/>
            </p:cNvSpPr>
            <p:nvPr/>
          </p:nvSpPr>
          <p:spPr bwMode="auto">
            <a:xfrm>
              <a:off x="3203848" y="123478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-164554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endParaRPr kumimoji="1" lang="zh-CN" altLang="en-US"/>
          </a:p>
        </p:txBody>
      </p:sp>
      <p:sp>
        <p:nvSpPr>
          <p:cNvPr id="16391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endParaRPr kumimoji="1"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547664" y="2211710"/>
            <a:ext cx="6831905" cy="96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9242"/>
                </a:solidFill>
                <a:latin typeface="微软雅黑" pitchFamily="34" charset="-122"/>
                <a:ea typeface="微软雅黑" pitchFamily="34" charset="-122"/>
              </a:rPr>
              <a:t>    猎人骑着骏马带回猎物。大家相对无言并不相识，我长啸高歌真想隐居在山冈。放牧的人赶着牛群回家。</a:t>
            </a:r>
          </a:p>
        </p:txBody>
      </p:sp>
      <p:sp>
        <p:nvSpPr>
          <p:cNvPr id="16394" name="矩形 13"/>
          <p:cNvSpPr>
            <a:spLocks noChangeArrowheads="1"/>
          </p:cNvSpPr>
          <p:nvPr/>
        </p:nvSpPr>
        <p:spPr bwMode="auto">
          <a:xfrm>
            <a:off x="1016000" y="1679972"/>
            <a:ext cx="14237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译文： </a:t>
            </a:r>
            <a:r>
              <a:rPr lang="en-US" altLang="zh-CN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843808" y="123478"/>
            <a:ext cx="2664297" cy="1297779"/>
            <a:chOff x="2411760" y="123478"/>
            <a:chExt cx="2664297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5" name="Rectangle 18"/>
          <p:cNvSpPr>
            <a:spLocks noChangeArrowheads="1"/>
          </p:cNvSpPr>
          <p:nvPr/>
        </p:nvSpPr>
        <p:spPr bwMode="auto">
          <a:xfrm>
            <a:off x="827584" y="1539177"/>
            <a:ext cx="72008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 eaLnBrk="0" hangingPunct="0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首联写傍晚诗人在东皋伫望山野秋景及感受。这两句诗以平平淡淡的叙述，写在暮色之中，诗人伫立在东皋之上，举目四望，一种莫可名状的孤寂无依的愁绪涌上心头，且无法平静下来，以此观景自然会涂上一层心理上的不平静色彩，表现了孤寂无依的彷徨心情。同时为中间四句写景提供巧妙的铺垫。</a:t>
            </a: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7664" y="843558"/>
            <a:ext cx="66967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首联写了什么内容？表达了诗人怎样的情感？</a:t>
            </a:r>
            <a:endParaRPr lang="zh-CN" altLang="en-US" sz="24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10" descr="2004121511115859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795886"/>
            <a:ext cx="745807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043608" y="1491630"/>
            <a:ext cx="737552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颔联是诗人对眼前景观的粗线条的描绘，着重于色彩的透明度，棵棵树木已染上萧瑟的枯黄的秋色，起伏的山峦唯见余晖，这是多么宁静、开阔、美丽的画面。纵使在淡淡的暮霭之中，人们还是能够感觉到山野间秋林、余晖的光与色的强烈辉映。</a:t>
            </a: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611560" y="123478"/>
            <a:ext cx="1793252" cy="76765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568" y="699542"/>
            <a:ext cx="7704856" cy="567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</a:rPr>
              <a:t>    </a:t>
            </a:r>
            <a:r>
              <a:rPr lang="zh-CN" altLang="en-US" sz="2000" b="1" dirty="0" smtClean="0">
                <a:latin typeface="宋体" pitchFamily="2" charset="-122"/>
              </a:rPr>
              <a:t>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赏析颔联“树树皆秋色，山山唯落晖”这句诗的精妙所在。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10" descr="2004121511115859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3651870"/>
            <a:ext cx="745807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Rectangle 14"/>
          <p:cNvSpPr>
            <a:spLocks noChangeArrowheads="1"/>
          </p:cNvSpPr>
          <p:nvPr/>
        </p:nvSpPr>
        <p:spPr bwMode="auto">
          <a:xfrm>
            <a:off x="1187624" y="1419622"/>
            <a:ext cx="6599086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颈联着力刻画视野所见山野放归的生动场景，为整个静谧的画面，注进一股跳动的情致和欣然的意趣。句中的几个动词“驱”“返”“带”“归”，用得自然而精练。这种动态式的描写愈发衬托出秋日晚景的安详宁静。</a:t>
            </a:r>
          </a:p>
          <a:p>
            <a:pPr eaLnBrk="0" hangingPunct="0">
              <a:lnSpc>
                <a:spcPct val="150000"/>
              </a:lnSpc>
            </a:pPr>
            <a:endParaRPr lang="zh-CN" altLang="en-US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19672" y="771550"/>
            <a:ext cx="6264696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赏析“牧人驱犊返，猎马带禽归。”。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683568" y="123478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5063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1259632" y="987574"/>
            <a:ext cx="684076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试着赏析颔联和颈联。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1635646"/>
            <a:ext cx="64807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这四句诗宛如一幅山野秋晚图，光与色，远景与近景，静态与动态，搭配得恰到好处</a:t>
            </a:r>
            <a:r>
              <a:rPr lang="en-US" altLang="zh-CN" sz="2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显得那么自然和谐，令人不能不沉浸，甚至忘情在安逸闲适的秋景之中。这最后两句完全道出诗人内心的苦闷和怅惘，既然在现实中找不到相知的朋友，那就只好追怀伯夷、叔齐那样不食周粟、上山采薇的隐逸之士。</a:t>
            </a:r>
            <a:endParaRPr lang="zh-CN" altLang="en-US" sz="20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611560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8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90" name="Rectangle 13"/>
          <p:cNvSpPr>
            <a:spLocks noChangeArrowheads="1"/>
          </p:cNvSpPr>
          <p:nvPr/>
        </p:nvSpPr>
        <p:spPr bwMode="auto">
          <a:xfrm>
            <a:off x="1403648" y="798737"/>
            <a:ext cx="6480720" cy="96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1" indent="-457200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这首诗是如何即景抒情的？试结合诗句分析。</a:t>
            </a:r>
          </a:p>
          <a:p>
            <a:pPr lvl="1" indent="-457200">
              <a:lnSpc>
                <a:spcPct val="150000"/>
              </a:lnSpc>
              <a:defRPr/>
            </a:pP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1563638"/>
            <a:ext cx="6984776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后四句即景生情，写在楼上北望的见闻。他的写作顺序是由远到近，先写远处江北历历的汉阳树 ，接着写进入眼帘的鹦鹉洲头的萋萋芳草，最后写楼下近处大江上的烟波。但日暮的重重雾霭阻隔了回乡路，使他不禁顿生愁绪。和前半部分不同，后四句又严格遵循起了格律，若断实连，气韵一体。尤其是结尾，不仅收束有力，且给人缥缈苍茫之感。</a:t>
            </a: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611560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8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90" name="Rectangle 13"/>
          <p:cNvSpPr>
            <a:spLocks noChangeArrowheads="1"/>
          </p:cNvSpPr>
          <p:nvPr/>
        </p:nvSpPr>
        <p:spPr bwMode="auto">
          <a:xfrm>
            <a:off x="1043608" y="494552"/>
            <a:ext cx="69127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      这首诗是如何体现动静结合、光影相映的？试结合诗句分析。</a:t>
            </a:r>
          </a:p>
          <a:p>
            <a:pPr lvl="1" indent="-457200">
              <a:lnSpc>
                <a:spcPct val="150000"/>
              </a:lnSpc>
              <a:defRPr/>
            </a:pP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难点探究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1851670"/>
            <a:ext cx="6984776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树树皆秋色，山山唯落晖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这是诗人对眼前景观的粗线条的描绘，着重于色彩的透明度，层层树林已染上萧瑟的金黄的秋色，起伏的山峦惟见落日的余晖，这是多么宁静、开阔、美丽的画面。纵使在淡淡的暮霭之中，人们还是能够感觉到山野间秋林、落晖的光与色的强烈辉映。接着，诗人的笔锋又转向动的叙写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牧人驱犊返。猎马带禽归。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着力刻划视野所见山野放归的生动场景，为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8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难点探究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1131590"/>
            <a:ext cx="7272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整个静谧的画面，注进一股跳动的情致和欣然的意趣。句中的几个动词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驱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返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带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归</a:t>
            </a:r>
            <a:r>
              <a:rPr lang="en-US" altLang="zh-CN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"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用得自然而精警。这种动态式的描写愈发衬托出秋日晚景的安详宁静，诗人于一静一动的描写之中，把山山树树、牛犊猎马交织成一幅绝妙的艺术画卷。光线与色彩的调和，远景与近景的搭配，都显得那么白然和谐，令人不能不产生某种遐想，甚至忘情在安逸闲适的田野之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059582"/>
            <a:ext cx="7272808" cy="957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+mn-ea"/>
              </a:rPr>
              <a:t>   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全诗语言质直清新，自然流畅，以情写景，景中寓情，借日暮山野秋景，写忧郁苦闷、彷徨无依、孤独寂寞的心情。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技法总结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9548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59632" y="915566"/>
            <a:ext cx="7056784" cy="3600399"/>
            <a:chOff x="1259632" y="555526"/>
            <a:chExt cx="7056784" cy="4160462"/>
          </a:xfrm>
        </p:grpSpPr>
        <p:sp>
          <p:nvSpPr>
            <p:cNvPr id="3" name="横卷形 2"/>
            <p:cNvSpPr/>
            <p:nvPr/>
          </p:nvSpPr>
          <p:spPr>
            <a:xfrm>
              <a:off x="1259632" y="555526"/>
              <a:ext cx="6984776" cy="4160462"/>
            </a:xfrm>
            <a:prstGeom prst="horizontalScroll">
              <a:avLst/>
            </a:prstGeom>
            <a:noFill/>
            <a:ln>
              <a:solidFill>
                <a:srgbClr val="92D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835696" y="1470828"/>
              <a:ext cx="6480720" cy="320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82588" eaLnBrk="0" hangingPunct="0">
                <a:lnSpc>
                  <a:spcPct val="200000"/>
                </a:lnSpc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1.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背诵诗歌，感知诗歌内容，感悟诗意境。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indent="382588" eaLnBrk="0" hangingPunct="0">
                <a:lnSpc>
                  <a:spcPct val="200000"/>
                </a:lnSpc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2.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品析诗的语言，读出诗人的情怀，学习本诗借景抒情的写法。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indent="382588">
                <a:lnSpc>
                  <a:spcPct val="150000"/>
                </a:lnSpc>
              </a:pPr>
              <a:endParaRPr lang="en-US" altLang="zh-CN" b="1" dirty="0" smtClean="0">
                <a:latin typeface="宋体" pitchFamily="2" charset="-122"/>
              </a:endParaRPr>
            </a:p>
            <a:p>
              <a:pPr indent="382588">
                <a:lnSpc>
                  <a:spcPct val="150000"/>
                </a:lnSpc>
              </a:pPr>
              <a:endParaRPr lang="zh-CN" altLang="en-US" b="1" dirty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1571626" y="2283718"/>
            <a:ext cx="563563" cy="940495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9" name="AutoShape 9"/>
          <p:cNvSpPr>
            <a:spLocks noChangeArrowheads="1"/>
          </p:cNvSpPr>
          <p:nvPr/>
        </p:nvSpPr>
        <p:spPr bwMode="auto">
          <a:xfrm>
            <a:off x="2754314" y="2859782"/>
            <a:ext cx="3140075" cy="504056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63" name="AutoShape 9"/>
          <p:cNvSpPr>
            <a:spLocks noChangeArrowheads="1"/>
          </p:cNvSpPr>
          <p:nvPr/>
        </p:nvSpPr>
        <p:spPr bwMode="auto">
          <a:xfrm>
            <a:off x="2754314" y="2355726"/>
            <a:ext cx="3140075" cy="482725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60" name="AutoShape 9"/>
          <p:cNvSpPr>
            <a:spLocks noChangeArrowheads="1"/>
          </p:cNvSpPr>
          <p:nvPr/>
        </p:nvSpPr>
        <p:spPr bwMode="auto">
          <a:xfrm>
            <a:off x="2682876" y="1707655"/>
            <a:ext cx="3211513" cy="585490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356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23563" name="TextBox 46"/>
          <p:cNvSpPr txBox="1">
            <a:spLocks noChangeArrowheads="1"/>
          </p:cNvSpPr>
          <p:nvPr/>
        </p:nvSpPr>
        <p:spPr bwMode="auto">
          <a:xfrm>
            <a:off x="1619672" y="2355726"/>
            <a:ext cx="646331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野望</a:t>
            </a:r>
          </a:p>
        </p:txBody>
      </p:sp>
      <p:sp>
        <p:nvSpPr>
          <p:cNvPr id="23564" name="矩形 47"/>
          <p:cNvSpPr>
            <a:spLocks noChangeArrowheads="1"/>
          </p:cNvSpPr>
          <p:nvPr/>
        </p:nvSpPr>
        <p:spPr bwMode="auto">
          <a:xfrm>
            <a:off x="2751088" y="1635646"/>
            <a:ext cx="803425" cy="57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首联</a:t>
            </a:r>
          </a:p>
        </p:txBody>
      </p:sp>
      <p:sp>
        <p:nvSpPr>
          <p:cNvPr id="23565" name="矩形 50"/>
          <p:cNvSpPr>
            <a:spLocks noChangeArrowheads="1"/>
          </p:cNvSpPr>
          <p:nvPr/>
        </p:nvSpPr>
        <p:spPr bwMode="auto">
          <a:xfrm>
            <a:off x="2699792" y="2355726"/>
            <a:ext cx="46593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颔联        远景  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静态</a:t>
            </a:r>
          </a:p>
        </p:txBody>
      </p:sp>
      <p:sp>
        <p:nvSpPr>
          <p:cNvPr id="52" name="左大括号 51"/>
          <p:cNvSpPr/>
          <p:nvPr/>
        </p:nvSpPr>
        <p:spPr>
          <a:xfrm>
            <a:off x="2206625" y="2075260"/>
            <a:ext cx="433388" cy="1658540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hangingPunct="0">
              <a:defRPr/>
            </a:pPr>
            <a:endParaRPr lang="zh-CN" altLang="zh-CN" sz="2800" b="1" dirty="0"/>
          </a:p>
        </p:txBody>
      </p:sp>
      <p:sp>
        <p:nvSpPr>
          <p:cNvPr id="23568" name="Text Box 35"/>
          <p:cNvSpPr txBox="1">
            <a:spLocks noChangeArrowheads="1"/>
          </p:cNvSpPr>
          <p:nvPr/>
        </p:nvSpPr>
        <p:spPr bwMode="auto">
          <a:xfrm>
            <a:off x="4067944" y="1707654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叙事抒情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774950" y="3412332"/>
            <a:ext cx="3119438" cy="527570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2833" name="左大括号 51"/>
          <p:cNvSpPr>
            <a:spLocks/>
          </p:cNvSpPr>
          <p:nvPr/>
        </p:nvSpPr>
        <p:spPr bwMode="auto">
          <a:xfrm flipH="1" flipV="1">
            <a:off x="6067426" y="1995487"/>
            <a:ext cx="366713" cy="1738313"/>
          </a:xfrm>
          <a:prstGeom prst="leftBrace">
            <a:avLst>
              <a:gd name="adj1" fmla="val 8950"/>
              <a:gd name="adj2" fmla="val 49023"/>
            </a:avLst>
          </a:prstGeom>
          <a:noFill/>
          <a:ln w="25400" algn="ctr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anchor="ctr"/>
          <a:lstStyle/>
          <a:p>
            <a:pPr eaLnBrk="0" hangingPunct="0">
              <a:defRPr/>
            </a:pPr>
            <a:endParaRPr lang="zh-CN" altLang="zh-CN" sz="2800" b="1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6492875" y="1923678"/>
            <a:ext cx="712788" cy="1648197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3572" name="Text Box 68"/>
          <p:cNvSpPr txBox="1">
            <a:spLocks noChangeArrowheads="1"/>
          </p:cNvSpPr>
          <p:nvPr/>
        </p:nvSpPr>
        <p:spPr bwMode="auto">
          <a:xfrm>
            <a:off x="6649779" y="2067694"/>
            <a:ext cx="55399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 defTabSz="914400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惆怅孤寂</a:t>
            </a:r>
          </a:p>
        </p:txBody>
      </p:sp>
      <p:sp>
        <p:nvSpPr>
          <p:cNvPr id="23575" name="矩形 10"/>
          <p:cNvSpPr>
            <a:spLocks noChangeArrowheads="1"/>
          </p:cNvSpPr>
          <p:nvPr/>
        </p:nvSpPr>
        <p:spPr bwMode="auto">
          <a:xfrm>
            <a:off x="2771800" y="2931790"/>
            <a:ext cx="4572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颈联        近景  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动态</a:t>
            </a:r>
          </a:p>
        </p:txBody>
      </p:sp>
      <p:sp>
        <p:nvSpPr>
          <p:cNvPr id="23576" name="矩形 11"/>
          <p:cNvSpPr>
            <a:spLocks noChangeArrowheads="1"/>
          </p:cNvSpPr>
          <p:nvPr/>
        </p:nvSpPr>
        <p:spPr bwMode="auto">
          <a:xfrm>
            <a:off x="2987824" y="3435846"/>
            <a:ext cx="20553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尾联       抒情</a:t>
            </a:r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板书设计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11560" y="195486"/>
            <a:ext cx="1296144" cy="579821"/>
          </a:xfrm>
          <a:prstGeom prst="rect">
            <a:avLst/>
          </a:prstGeom>
        </p:spPr>
        <p:txBody>
          <a:bodyPr anchor="t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课堂总结</a:t>
            </a:r>
            <a:endParaRPr kumimoji="0" lang="zh-CN" altLang="en-US" sz="22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4097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15875" cy="15875"/>
          </a:xfrm>
          <a:prstGeom prst="rect">
            <a:avLst/>
          </a:prstGeom>
          <a:noFill/>
        </p:spPr>
      </p:pic>
      <p:grpSp>
        <p:nvGrpSpPr>
          <p:cNvPr id="2" name="组合 6"/>
          <p:cNvGrpSpPr/>
          <p:nvPr/>
        </p:nvGrpSpPr>
        <p:grpSpPr>
          <a:xfrm>
            <a:off x="827584" y="1347614"/>
            <a:ext cx="6408712" cy="2160240"/>
            <a:chOff x="827584" y="858383"/>
            <a:chExt cx="7776864" cy="2604995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1002345" y="1553048"/>
              <a:ext cx="7488832" cy="1224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   全诗于萧瑟怡静的景色描写中流露出孤独抑郁的心情，抒发了惆怅、孤寂的情怀。</a:t>
              </a: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27584" y="858383"/>
              <a:ext cx="7776864" cy="2604995"/>
            </a:xfrm>
            <a:prstGeom prst="roundRect">
              <a:avLst/>
            </a:prstGeom>
            <a:no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2" descr="office6\wpsassist\cache\A000220150322H54PP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800000">
            <a:off x="5396536" y="2035294"/>
            <a:ext cx="4537075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Rectangle 3"/>
          <p:cNvSpPr>
            <a:spLocks noChangeArrowheads="1"/>
          </p:cNvSpPr>
          <p:nvPr/>
        </p:nvSpPr>
        <p:spPr bwMode="auto">
          <a:xfrm>
            <a:off x="1619672" y="627534"/>
            <a:ext cx="59766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 1. 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野望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中写薄幕中所见景物的诗句是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                         ), (                         )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(                         ), (                         )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95486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当堂训练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7704" y="3147814"/>
            <a:ext cx="4824536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答案：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树树皆秋色，山山唯落晖</a:t>
            </a: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牧人驱犊返，猎马带禽归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10"/>
          <p:cNvSpPr>
            <a:spLocks noChangeArrowheads="1"/>
          </p:cNvSpPr>
          <p:nvPr/>
        </p:nvSpPr>
        <p:spPr bwMode="auto">
          <a:xfrm>
            <a:off x="2627784" y="771550"/>
            <a:ext cx="3775393" cy="3815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kumimoji="1" lang="zh-CN" altLang="en-US" sz="2400" b="1" dirty="0">
                <a:solidFill>
                  <a:srgbClr val="800000"/>
                </a:solidFill>
                <a:latin typeface="宋体" pitchFamily="2" charset="-122"/>
              </a:rPr>
              <a:t> </a:t>
            </a:r>
            <a:r>
              <a:rPr kumimoji="1" lang="en-US" altLang="zh-CN" sz="20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0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辋川闲居赠裴秀才迪</a:t>
            </a:r>
            <a:r>
              <a:rPr kumimoji="1" lang="en-US" altLang="zh-CN" sz="20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kumimoji="1" lang="zh-CN" altLang="en-US" sz="20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唐</a:t>
            </a:r>
            <a:r>
              <a:rPr kumimoji="1" lang="en-US" altLang="zh-CN" sz="20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•</a:t>
            </a:r>
            <a:r>
              <a:rPr kumimoji="1" lang="zh-CN" altLang="en-US" sz="20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王维</a:t>
            </a:r>
          </a:p>
          <a:p>
            <a:pPr algn="ctr">
              <a:lnSpc>
                <a:spcPct val="200000"/>
              </a:lnSpc>
            </a:pPr>
            <a:r>
              <a:rPr kumimoji="1" lang="zh-CN" altLang="en-US" sz="20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kumimoji="1" lang="zh-CN" altLang="en-US" sz="2000" b="1" dirty="0">
                <a:latin typeface="微软雅黑" pitchFamily="34" charset="-122"/>
                <a:ea typeface="微软雅黑" pitchFamily="34" charset="-122"/>
              </a:rPr>
              <a:t>寒山转苍翠，秋水日潺潺。</a:t>
            </a:r>
          </a:p>
          <a:p>
            <a:pPr algn="ctr">
              <a:lnSpc>
                <a:spcPct val="200000"/>
              </a:lnSpc>
            </a:pPr>
            <a:r>
              <a:rPr kumimoji="1" lang="zh-CN" altLang="en-US" sz="2000" b="1" dirty="0">
                <a:latin typeface="微软雅黑" pitchFamily="34" charset="-122"/>
                <a:ea typeface="微软雅黑" pitchFamily="34" charset="-122"/>
              </a:rPr>
              <a:t>　　倚杖柴门外，临风听暮蝉。</a:t>
            </a:r>
          </a:p>
          <a:p>
            <a:pPr algn="ctr">
              <a:lnSpc>
                <a:spcPct val="200000"/>
              </a:lnSpc>
            </a:pPr>
            <a:r>
              <a:rPr kumimoji="1" lang="zh-CN" altLang="en-US" sz="2000" b="1" dirty="0">
                <a:latin typeface="微软雅黑" pitchFamily="34" charset="-122"/>
                <a:ea typeface="微软雅黑" pitchFamily="34" charset="-122"/>
              </a:rPr>
              <a:t>　　渡头余落日，墟里上孤烟。</a:t>
            </a:r>
          </a:p>
          <a:p>
            <a:pPr algn="ctr">
              <a:lnSpc>
                <a:spcPct val="200000"/>
              </a:lnSpc>
            </a:pPr>
            <a:r>
              <a:rPr kumimoji="1" lang="zh-CN" altLang="en-US" sz="2000" b="1" dirty="0">
                <a:latin typeface="微软雅黑" pitchFamily="34" charset="-122"/>
                <a:ea typeface="微软雅黑" pitchFamily="34" charset="-122"/>
              </a:rPr>
              <a:t>　　夏值接舆醉，狂歌五柳前。</a:t>
            </a: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611560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拓展延伸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10"/>
          <p:cNvSpPr>
            <a:spLocks noChangeArrowheads="1"/>
          </p:cNvSpPr>
          <p:nvPr/>
        </p:nvSpPr>
        <p:spPr bwMode="auto">
          <a:xfrm>
            <a:off x="827584" y="699542"/>
            <a:ext cx="76097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kumimoji="1" lang="zh-CN" altLang="en-US" sz="24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</a:p>
          <a:p>
            <a:pPr algn="ctr">
              <a:lnSpc>
                <a:spcPct val="200000"/>
              </a:lnSpc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寒山转变得格外郁郁苍苍，秋水日日舒缓地流向远方。</a:t>
            </a:r>
          </a:p>
          <a:p>
            <a:pPr algn="ctr">
              <a:lnSpc>
                <a:spcPct val="200000"/>
              </a:lnSpc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我柱杖伫立在茅舍的门外，迎风细听着那暮蝉的吟唱。</a:t>
            </a:r>
          </a:p>
          <a:p>
            <a:pPr algn="ctr">
              <a:lnSpc>
                <a:spcPct val="200000"/>
              </a:lnSpc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渡头那边太阳快要落山了，村子里的炊烟一缕缕飘散。</a:t>
            </a:r>
          </a:p>
          <a:p>
            <a:pPr algn="ctr">
              <a:lnSpc>
                <a:spcPct val="200000"/>
              </a:lnSpc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又碰到裴迪这个接舆酒醉，在恰如陶潜的我面前讴狂。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932040" y="1275606"/>
            <a:ext cx="3960440" cy="2120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93725" algn="just">
              <a:lnSpc>
                <a:spcPct val="150000"/>
              </a:lnSpc>
              <a:defRPr/>
            </a:pPr>
            <a:r>
              <a:rPr kumimoji="1" lang="zh-CN" altLang="en-US" b="1" dirty="0" smtClean="0">
                <a:latin typeface="微软雅黑" pitchFamily="34" charset="-122"/>
                <a:ea typeface="微软雅黑" pitchFamily="34" charset="-122"/>
              </a:rPr>
              <a:t>走进唐诗，走进唐诗中的写景诗，感触的不仅是美景，更是诗中耐人寻味的意境，和诗人那颗独特的心。让我们走进</a:t>
            </a:r>
            <a:r>
              <a:rPr kumimoji="1" lang="en-US" altLang="zh-CN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b="1" dirty="0" smtClean="0">
                <a:latin typeface="微软雅黑" pitchFamily="34" charset="-122"/>
                <a:ea typeface="微软雅黑" pitchFamily="34" charset="-122"/>
              </a:rPr>
              <a:t>野望</a:t>
            </a:r>
            <a:r>
              <a:rPr kumimoji="1" lang="en-US" altLang="zh-CN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b="1" dirty="0" smtClean="0">
                <a:latin typeface="微软雅黑" pitchFamily="34" charset="-122"/>
                <a:ea typeface="微软雅黑" pitchFamily="34" charset="-122"/>
              </a:rPr>
              <a:t>，感触诗人的心语。</a:t>
            </a:r>
          </a:p>
        </p:txBody>
      </p:sp>
      <p:pic>
        <p:nvPicPr>
          <p:cNvPr id="8" name="图片 3" descr="0021bGpNgy6M5tXJteqda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99542"/>
            <a:ext cx="3240360" cy="344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9223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9227" name="Rectangle 17"/>
          <p:cNvSpPr>
            <a:spLocks noChangeArrowheads="1"/>
          </p:cNvSpPr>
          <p:nvPr/>
        </p:nvSpPr>
        <p:spPr bwMode="auto">
          <a:xfrm>
            <a:off x="827584" y="1411347"/>
            <a:ext cx="4968552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王绩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约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589-644)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，字无功，号东皋子，绛州龙门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今山西河津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人，唐代诗人。隋末举孝悌廉洁科，除秘书正字。不乐在朝，求为扬州六合丞。因简傲纵酒被劾，弃官还故乡。唐武德中，诏以前朝官待诏门下省。贞观中，以疾罢归河渚间，躬耕东皋。工诗赋，尤擅五言诗。其诗多写饮酒与田园隐逸生活，平淡质朴，不染梁陈雕琢浮华旧习，于唐初诗坛独具面貌。</a:t>
            </a:r>
          </a:p>
          <a:p>
            <a:pPr eaLnBrk="0" hangingPunct="0">
              <a:lnSpc>
                <a:spcPct val="150000"/>
              </a:lnSpc>
              <a:defRPr/>
            </a:pPr>
            <a:endParaRPr lang="zh-CN" altLang="en-US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1560" y="1954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课前自主学习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75856" y="339502"/>
            <a:ext cx="2376264" cy="773112"/>
            <a:chOff x="2987824" y="627534"/>
            <a:chExt cx="2376264" cy="773112"/>
          </a:xfrm>
        </p:grpSpPr>
        <p:sp>
          <p:nvSpPr>
            <p:cNvPr id="20" name="TextBox 19"/>
            <p:cNvSpPr txBox="1"/>
            <p:nvPr/>
          </p:nvSpPr>
          <p:spPr>
            <a:xfrm>
              <a:off x="4067944" y="843558"/>
              <a:ext cx="1296144" cy="523220"/>
            </a:xfrm>
            <a:prstGeom prst="rect">
              <a:avLst/>
            </a:prstGeom>
            <a:solidFill>
              <a:srgbClr val="FF6699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资料袋</a:t>
              </a:r>
              <a:endParaRPr lang="zh-CN" altLang="en-US" sz="2800" b="1" dirty="0"/>
            </a:p>
          </p:txBody>
        </p:sp>
        <p:pic>
          <p:nvPicPr>
            <p:cNvPr id="21" name="Picture 6" descr="MCj0419876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87824" y="627534"/>
              <a:ext cx="1514475" cy="773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1059582"/>
            <a:ext cx="2769865" cy="36019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024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0251" name="TextBox 14"/>
          <p:cNvSpPr txBox="1">
            <a:spLocks noChangeArrowheads="1"/>
          </p:cNvSpPr>
          <p:nvPr/>
        </p:nvSpPr>
        <p:spPr bwMode="auto">
          <a:xfrm>
            <a:off x="1259632" y="1491630"/>
            <a:ext cx="6906916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王绩入唐后以前朝官待诏门下省。贞观中以足疾罢归。此诗当作于诗人辞官隐居之时。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11560" y="1954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课前自主学习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7904" y="62753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★背景透视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2738" y="4645819"/>
            <a:ext cx="1219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1043608" y="1923678"/>
            <a:ext cx="2327275" cy="117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你从这首诗里读到了怎样的自然美景？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1068389" y="1970485"/>
            <a:ext cx="2143125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225800" y="1977629"/>
            <a:ext cx="731838" cy="367903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1281113" y="1602582"/>
            <a:ext cx="131959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自然之美</a:t>
            </a:r>
          </a:p>
        </p:txBody>
      </p:sp>
      <p:sp>
        <p:nvSpPr>
          <p:cNvPr id="81" name="云形 80"/>
          <p:cNvSpPr/>
          <p:nvPr/>
        </p:nvSpPr>
        <p:spPr>
          <a:xfrm>
            <a:off x="3543299" y="2187779"/>
            <a:ext cx="2190846" cy="1287818"/>
          </a:xfrm>
          <a:prstGeom prst="cloud">
            <a:avLst/>
          </a:prstGeom>
          <a:blipFill dpi="0" rotWithShape="1">
            <a:blip r:embed="rId3" cstate="print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3923928" y="2355726"/>
            <a:ext cx="1841500" cy="8266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孤独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6084168" y="1699639"/>
            <a:ext cx="2354262" cy="77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从诗歌中你读出了怎样的情感？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207125" y="1631156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435601" y="1628775"/>
            <a:ext cx="752475" cy="672704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876256" y="1203598"/>
            <a:ext cx="75212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情感</a:t>
            </a:r>
          </a:p>
        </p:txBody>
      </p:sp>
      <p:sp>
        <p:nvSpPr>
          <p:cNvPr id="29" name="云形 28"/>
          <p:cNvSpPr/>
          <p:nvPr/>
        </p:nvSpPr>
        <p:spPr>
          <a:xfrm>
            <a:off x="4344192" y="3188746"/>
            <a:ext cx="1504158" cy="887954"/>
          </a:xfrm>
          <a:prstGeom prst="cloud">
            <a:avLst/>
          </a:prstGeom>
          <a:blipFill dpi="0" rotWithShape="1">
            <a:blip r:embed="rId4" cstate="print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403725" y="3413522"/>
            <a:ext cx="1841500" cy="44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借景抒情</a:t>
            </a:r>
          </a:p>
        </p:txBody>
      </p:sp>
      <p:sp>
        <p:nvSpPr>
          <p:cNvPr id="37" name="矩形 34"/>
          <p:cNvSpPr>
            <a:spLocks noChangeArrowheads="1"/>
          </p:cNvSpPr>
          <p:nvPr/>
        </p:nvSpPr>
        <p:spPr bwMode="auto">
          <a:xfrm>
            <a:off x="5942014" y="3256360"/>
            <a:ext cx="27320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4: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诗人是如何将景与情有机地结合在一起的？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6186488" y="3300413"/>
            <a:ext cx="2138362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5641975" y="2990850"/>
            <a:ext cx="520700" cy="305991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588224" y="2787774"/>
            <a:ext cx="14763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情景交融</a:t>
            </a:r>
          </a:p>
        </p:txBody>
      </p:sp>
      <p:sp>
        <p:nvSpPr>
          <p:cNvPr id="27" name="矩形 34"/>
          <p:cNvSpPr>
            <a:spLocks noChangeArrowheads="1"/>
          </p:cNvSpPr>
          <p:nvPr/>
        </p:nvSpPr>
        <p:spPr bwMode="auto">
          <a:xfrm>
            <a:off x="860425" y="3346848"/>
            <a:ext cx="273208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3: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诗中选取了哪些意向？意向与感情之间有何关系？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104901" y="3390900"/>
            <a:ext cx="2138363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3243263" y="3144441"/>
            <a:ext cx="349250" cy="246459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691680" y="2931790"/>
            <a:ext cx="14763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意向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059832" y="699542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带着问题读课文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1560" y="1954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课前自主学习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  <p:bldP spid="82" grpId="0"/>
      <p:bldP spid="30" grpId="0"/>
      <p:bldP spid="33" grpId="0"/>
      <p:bldP spid="34" grpId="0"/>
      <p:bldP spid="37" grpId="0"/>
      <p:bldP spid="40" grpId="0"/>
      <p:bldP spid="27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403648" y="2571750"/>
            <a:ext cx="3168352" cy="1944216"/>
          </a:xfrm>
          <a:prstGeom prst="rect">
            <a:avLst/>
          </a:prstGeom>
          <a:solidFill>
            <a:srgbClr val="26E606">
              <a:alpha val="1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5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296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297" name="Rectangle 4"/>
          <p:cNvSpPr>
            <a:spLocks noChangeArrowheads="1"/>
          </p:cNvSpPr>
          <p:nvPr/>
        </p:nvSpPr>
        <p:spPr bwMode="auto">
          <a:xfrm>
            <a:off x="1187624" y="1059582"/>
            <a:ext cx="6905625" cy="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请同学们听读课文，并在课本上及时做好旁批和圈点。体会作者感情，感受文章自然的风格。  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</a:t>
            </a:r>
          </a:p>
        </p:txBody>
      </p:sp>
      <p:sp>
        <p:nvSpPr>
          <p:cNvPr id="12299" name="Rectangle 17"/>
          <p:cNvSpPr>
            <a:spLocks noChangeArrowheads="1"/>
          </p:cNvSpPr>
          <p:nvPr/>
        </p:nvSpPr>
        <p:spPr bwMode="auto">
          <a:xfrm>
            <a:off x="1547664" y="2715766"/>
            <a:ext cx="3960440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东皋薄暮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望，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徙倚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欲何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依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树树皆秋色，山山唯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落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晖。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牧人驱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返，猎马带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禽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归。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相顾无相识，长歌怀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采薇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30000"/>
              </a:lnSpc>
            </a:pP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9" name="图片 3" descr="0021bGpNgy6M5tXJteqda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571750"/>
            <a:ext cx="3240360" cy="1930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2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endParaRPr kumimoji="1" lang="zh-CN" altLang="en-US"/>
          </a:p>
        </p:txBody>
      </p:sp>
      <p:sp>
        <p:nvSpPr>
          <p:cNvPr id="12295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endParaRPr kumimoji="1" lang="zh-CN" altLang="en-US"/>
          </a:p>
        </p:txBody>
      </p:sp>
      <p:sp>
        <p:nvSpPr>
          <p:cNvPr id="12296" name="矩形 11"/>
          <p:cNvSpPr>
            <a:spLocks noChangeArrowheads="1"/>
          </p:cNvSpPr>
          <p:nvPr/>
        </p:nvSpPr>
        <p:spPr bwMode="auto">
          <a:xfrm>
            <a:off x="683568" y="1203598"/>
            <a:ext cx="7974013" cy="52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原文：</a:t>
            </a:r>
            <a:r>
              <a:rPr lang="zh-CN" altLang="en-US" sz="2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东皋薄暮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望，</a:t>
            </a:r>
            <a:r>
              <a:rPr lang="zh-CN" altLang="en-US" sz="2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徙倚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欲何</a:t>
            </a:r>
            <a:r>
              <a:rPr lang="zh-CN" altLang="en-US" sz="2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依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。树树皆秋色，山山唯</a:t>
            </a:r>
            <a:r>
              <a:rPr lang="zh-CN" altLang="en-US" sz="2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落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晖。</a:t>
            </a:r>
          </a:p>
        </p:txBody>
      </p:sp>
      <p:sp>
        <p:nvSpPr>
          <p:cNvPr id="12298" name="矩形 15"/>
          <p:cNvSpPr>
            <a:spLocks noChangeArrowheads="1"/>
          </p:cNvSpPr>
          <p:nvPr/>
        </p:nvSpPr>
        <p:spPr bwMode="auto">
          <a:xfrm>
            <a:off x="323528" y="1923678"/>
            <a:ext cx="12682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注释：</a:t>
            </a:r>
            <a:r>
              <a:rPr lang="zh-CN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75656" y="1995686"/>
            <a:ext cx="7265988" cy="280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东皋：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地名，在今山西万荣，作者弃官后隐居于此。皋，水边高地。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薄暮：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傍晚。薄，接近。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徙倚：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徘徊。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依：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归依。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落晖：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落日。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843808" y="123478"/>
            <a:ext cx="2664297" cy="1297779"/>
            <a:chOff x="2411760" y="123478"/>
            <a:chExt cx="2664297" cy="1297779"/>
          </a:xfrm>
        </p:grpSpPr>
        <p:sp>
          <p:nvSpPr>
            <p:cNvPr id="17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endParaRPr kumimoji="1" lang="zh-CN" altLang="en-US"/>
          </a:p>
        </p:txBody>
      </p:sp>
      <p:sp>
        <p:nvSpPr>
          <p:cNvPr id="13319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endParaRPr kumimoji="1"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15616" y="1923678"/>
            <a:ext cx="518457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9242"/>
                </a:solidFill>
                <a:latin typeface="微软雅黑" pitchFamily="34" charset="-122"/>
                <a:ea typeface="微软雅黑" pitchFamily="34" charset="-122"/>
              </a:rPr>
              <a:t>黄昏</a:t>
            </a:r>
            <a:r>
              <a:rPr lang="zh-CN" altLang="en-US" sz="2000" b="1" dirty="0">
                <a:solidFill>
                  <a:srgbClr val="009242"/>
                </a:solidFill>
                <a:latin typeface="微软雅黑" pitchFamily="34" charset="-122"/>
                <a:ea typeface="微软雅黑" pitchFamily="34" charset="-122"/>
              </a:rPr>
              <a:t>伫立在东皋怅望，徘徊着不知归依何处。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9242"/>
                </a:solidFill>
                <a:latin typeface="微软雅黑" pitchFamily="34" charset="-122"/>
                <a:ea typeface="微软雅黑" pitchFamily="34" charset="-122"/>
              </a:rPr>
              <a:t>每棵树都披上枯黄的秋色，每一座山峰都涂上余晖。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endParaRPr lang="zh-CN" altLang="en-US" sz="2400" b="1" dirty="0">
              <a:solidFill>
                <a:srgbClr val="009242"/>
              </a:solidFill>
              <a:latin typeface="宋体" pitchFamily="2" charset="-122"/>
            </a:endParaRPr>
          </a:p>
        </p:txBody>
      </p:sp>
      <p:sp>
        <p:nvSpPr>
          <p:cNvPr id="13322" name="矩形 13"/>
          <p:cNvSpPr>
            <a:spLocks noChangeArrowheads="1"/>
          </p:cNvSpPr>
          <p:nvPr/>
        </p:nvSpPr>
        <p:spPr bwMode="auto">
          <a:xfrm>
            <a:off x="822325" y="1590676"/>
            <a:ext cx="14237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译文： </a:t>
            </a:r>
            <a:r>
              <a:rPr lang="en-US" altLang="zh-CN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Picture 15" descr="http://s3.sinaimg.cn/large/0016nEYnzy75esjCXm2c2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923678"/>
            <a:ext cx="2232248" cy="271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/>
          <p:nvPr/>
        </p:nvGrpSpPr>
        <p:grpSpPr>
          <a:xfrm>
            <a:off x="2843808" y="123478"/>
            <a:ext cx="2664297" cy="1297779"/>
            <a:chOff x="2411760" y="123478"/>
            <a:chExt cx="2664297" cy="1297779"/>
          </a:xfrm>
        </p:grpSpPr>
        <p:sp>
          <p:nvSpPr>
            <p:cNvPr id="16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7" name="图片 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4307</TotalTime>
  <Words>2317</Words>
  <Application>Microsoft Office PowerPoint</Application>
  <PresentationFormat>全屏显示(16:9)</PresentationFormat>
  <Paragraphs>105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china</cp:lastModifiedBy>
  <cp:revision>259</cp:revision>
  <dcterms:modified xsi:type="dcterms:W3CDTF">2017-09-02T06:34:45Z</dcterms:modified>
</cp:coreProperties>
</file>