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45" r:id="rId4"/>
    <p:sldId id="500" r:id="rId5"/>
    <p:sldId id="660" r:id="rId6"/>
    <p:sldId id="423" r:id="rId7"/>
    <p:sldId id="661" r:id="rId8"/>
    <p:sldId id="663" r:id="rId9"/>
    <p:sldId id="343" r:id="rId10"/>
    <p:sldId id="662" r:id="rId11"/>
    <p:sldId id="344" r:id="rId12"/>
    <p:sldId id="273" r:id="rId13"/>
    <p:sldId id="275" r:id="rId14"/>
    <p:sldId id="276" r:id="rId15"/>
    <p:sldId id="315" r:id="rId16"/>
    <p:sldId id="277" r:id="rId17"/>
    <p:sldId id="737" r:id="rId18"/>
    <p:sldId id="738" r:id="rId19"/>
    <p:sldId id="739" r:id="rId20"/>
    <p:sldId id="740" r:id="rId21"/>
    <p:sldId id="783" r:id="rId22"/>
    <p:sldId id="781" r:id="rId23"/>
    <p:sldId id="782" r:id="rId24"/>
    <p:sldId id="764" r:id="rId25"/>
    <p:sldId id="765" r:id="rId26"/>
    <p:sldId id="766" r:id="rId27"/>
    <p:sldId id="767" r:id="rId28"/>
    <p:sldId id="742" r:id="rId29"/>
    <p:sldId id="743" r:id="rId30"/>
    <p:sldId id="744" r:id="rId31"/>
    <p:sldId id="745" r:id="rId32"/>
    <p:sldId id="746" r:id="rId33"/>
    <p:sldId id="747" r:id="rId34"/>
    <p:sldId id="748" r:id="rId35"/>
    <p:sldId id="769" r:id="rId36"/>
    <p:sldId id="770" r:id="rId37"/>
    <p:sldId id="771" r:id="rId38"/>
    <p:sldId id="772" r:id="rId39"/>
    <p:sldId id="773" r:id="rId40"/>
    <p:sldId id="751" r:id="rId41"/>
    <p:sldId id="752" r:id="rId42"/>
    <p:sldId id="753" r:id="rId43"/>
    <p:sldId id="754" r:id="rId44"/>
    <p:sldId id="755" r:id="rId45"/>
    <p:sldId id="756" r:id="rId46"/>
    <p:sldId id="757" r:id="rId47"/>
    <p:sldId id="775" r:id="rId48"/>
    <p:sldId id="776" r:id="rId49"/>
    <p:sldId id="759" r:id="rId50"/>
    <p:sldId id="760" r:id="rId51"/>
    <p:sldId id="777" r:id="rId52"/>
    <p:sldId id="761" r:id="rId53"/>
    <p:sldId id="778" r:id="rId54"/>
    <p:sldId id="780" r:id="rId55"/>
    <p:sldId id="779" r:id="rId56"/>
    <p:sldId id="831" r:id="rId57"/>
    <p:sldId id="292" r:id="rId58"/>
    <p:sldId id="784" r:id="rId59"/>
    <p:sldId id="301" r:id="rId60"/>
    <p:sldId id="302" r:id="rId61"/>
    <p:sldId id="303" r:id="rId62"/>
    <p:sldId id="304" r:id="rId63"/>
    <p:sldId id="305" r:id="rId64"/>
    <p:sldId id="306" r:id="rId65"/>
    <p:sldId id="844" r:id="rId66"/>
    <p:sldId id="845" r:id="rId67"/>
    <p:sldId id="846" r:id="rId68"/>
    <p:sldId id="847" r:id="rId69"/>
    <p:sldId id="848" r:id="rId70"/>
    <p:sldId id="849" r:id="rId71"/>
    <p:sldId id="787" r:id="rId72"/>
  </p:sldIdLst>
  <p:sldSz cx="12192000" cy="6858000"/>
  <p:notesSz cx="6858000" cy="9144000"/>
  <p:custDataLst>
    <p:tags r:id="rId7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34">
          <p15:clr>
            <a:srgbClr val="A4A3A4"/>
          </p15:clr>
        </p15:guide>
        <p15:guide id="2" orient="horz" pos="230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06" autoAdjust="0"/>
  </p:normalViewPr>
  <p:slideViewPr>
    <p:cSldViewPr snapToGrid="0" showGuides="1">
      <p:cViewPr varScale="1">
        <p:scale>
          <a:sx n="68" d="100"/>
          <a:sy n="68" d="100"/>
        </p:scale>
        <p:origin x="48" y="138"/>
      </p:cViewPr>
      <p:guideLst>
        <p:guide pos="4334"/>
        <p:guide orient="horz" pos="23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319" cy="7631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slide" Target="slides/slide66.xml" /><Relationship Id="rId7" Type="http://schemas.openxmlformats.org/officeDocument/2006/relationships/slide" Target="slides/slide4.xml" /><Relationship Id="rId70" Type="http://schemas.openxmlformats.org/officeDocument/2006/relationships/slide" Target="slides/slide67.xml" /><Relationship Id="rId71" Type="http://schemas.openxmlformats.org/officeDocument/2006/relationships/slide" Target="slides/slide68.xml" /><Relationship Id="rId72" Type="http://schemas.openxmlformats.org/officeDocument/2006/relationships/slide" Target="slides/slide69.xml" /><Relationship Id="rId73" Type="http://schemas.openxmlformats.org/officeDocument/2006/relationships/tags" Target="tags/tag27.xml" /><Relationship Id="rId74" Type="http://schemas.openxmlformats.org/officeDocument/2006/relationships/presProps" Target="presProps.xml" /><Relationship Id="rId75" Type="http://schemas.openxmlformats.org/officeDocument/2006/relationships/viewProps" Target="viewProps.xml" /><Relationship Id="rId76" Type="http://schemas.openxmlformats.org/officeDocument/2006/relationships/theme" Target="theme/theme1.xml" /><Relationship Id="rId77" Type="http://schemas.openxmlformats.org/officeDocument/2006/relationships/tableStyles" Target="tableStyles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3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350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3A90FA-0BB9-4762-B9C7-8A3848974C9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26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2372-2DF6-9E4C-8E68-E1E998EF047F}" type="datetimeFigureOut">
              <a:rPr lang="en-US" altLang="zh-CN"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11E1-EA42-CE4B-8252-56134B4B7708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任意多边形 11"/>
          <p:cNvSpPr/>
          <p:nvPr userDrawn="1"/>
        </p:nvSpPr>
        <p:spPr>
          <a:xfrm>
            <a:off x="0" y="0"/>
            <a:ext cx="12192000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800">
                <a:moveTo>
                  <a:pt x="328" y="184"/>
                </a:moveTo>
                <a:lnTo>
                  <a:pt x="18872" y="184"/>
                </a:lnTo>
                <a:lnTo>
                  <a:pt x="18872" y="10616"/>
                </a:lnTo>
                <a:lnTo>
                  <a:pt x="328" y="10616"/>
                </a:lnTo>
                <a:lnTo>
                  <a:pt x="328" y="184"/>
                </a:lnTo>
                <a:close/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2372-2DF6-9E4C-8E68-E1E998EF047F}" type="datetimeFigureOut">
              <a:rPr lang="en-US" altLang="zh-CN"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11E1-EA42-CE4B-8252-56134B4B7708}" type="slidenum">
              <a:rPr lang="en-US" altLang="zh-CN"/>
              <a:t>‹#›</a:t>
            </a:fld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 userDrawn="1"/>
        </p:nvSpPr>
        <p:spPr>
          <a:xfrm>
            <a:off x="11898355" y="6548939"/>
            <a:ext cx="305883" cy="324000"/>
          </a:xfrm>
          <a:prstGeom prst="rect">
            <a:avLst/>
          </a:prstGeom>
          <a:solidFill>
            <a:srgbClr val="E1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 userDrawn="1"/>
        </p:nvSpPr>
        <p:spPr>
          <a:xfrm>
            <a:off x="-2502" y="1527"/>
            <a:ext cx="305883" cy="324000"/>
          </a:xfrm>
          <a:prstGeom prst="rect">
            <a:avLst/>
          </a:prstGeom>
          <a:solidFill>
            <a:srgbClr val="E1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 userDrawn="1"/>
        </p:nvSpPr>
        <p:spPr>
          <a:xfrm>
            <a:off x="144000" y="81000"/>
            <a:ext cx="11904001" cy="66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82372-2DF6-9E4C-8E68-E1E998EF047F}" type="datetimeFigureOut">
              <a:rPr lang="en-US" altLang="zh-CN"/>
              <a:t>5/5/2021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11E1-EA42-CE4B-8252-56134B4B7708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lvl1pPr>
              <a:defRPr lang="zh-CN" altLang="en-US" sz="1400"/>
            </a:lvl1pPr>
          </a:lstStyle>
          <a:p>
            <a:pPr lvl="0"/>
            <a:endParaRPr lang="zh-CN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lvl1pPr algn="ctr">
              <a:defRPr lang="zh-CN" altLang="en-US" sz="1400"/>
            </a:lvl1pPr>
          </a:lstStyle>
          <a:p>
            <a:pPr lvl="0" algn="ctr"/>
            <a:endParaRPr lang="zh-CN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lvl1pPr algn="r">
              <a:defRPr lang="zh-CN" altLang="en-US" sz="1400"/>
            </a:lvl1pPr>
          </a:lstStyle>
          <a:p>
            <a:pPr lvl="0" algn="r"/>
            <a:fld id="{0A215C9D-B280-42DF-B57E-CE00C77DE546}" type="slidenum">
              <a:rPr lang="zh-CN" altLang="en-US" sz="1400">
                <a:latin typeface="Arial"/>
              </a:rPr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82372-2DF6-9E4C-8E68-E1E998EF047F}" type="datetimeFigureOut">
              <a:rPr lang="en-US" altLang="zh-CN"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E11E1-EA42-CE4B-8252-56134B4B7708}" type="slidenum">
              <a:rPr lang="en-US" altLang="zh-CN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.xml" /><Relationship Id="rId4" Type="http://schemas.openxmlformats.org/officeDocument/2006/relationships/tags" Target="../tags/tag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image" Target="../media/image1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image" Target="../media/image1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tags" Target="../tags/tag24.xml" /><Relationship Id="rId4" Type="http://schemas.openxmlformats.org/officeDocument/2006/relationships/image" Target="../media/image11.jpeg" /><Relationship Id="rId5" Type="http://schemas.openxmlformats.org/officeDocument/2006/relationships/tags" Target="../tags/tag25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image" Target="../media/image1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1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 12"/>
          <p:cNvSpPr/>
          <p:nvPr/>
        </p:nvSpPr>
        <p:spPr>
          <a:xfrm>
            <a:off x="6847531" y="-151130"/>
            <a:ext cx="5928645" cy="6951345"/>
          </a:xfrm>
          <a:custGeom>
            <a:gdLst>
              <a:gd name="connsiteX0" fmla="*/ 1068 w 8468"/>
              <a:gd name="connsiteY0" fmla="*/ 1013 h 10800"/>
              <a:gd name="connsiteX1" fmla="*/ 8468 w 8468"/>
              <a:gd name="connsiteY1" fmla="*/ 0 h 10800"/>
              <a:gd name="connsiteX2" fmla="*/ 8468 w 8468"/>
              <a:gd name="connsiteY2" fmla="*/ 10800 h 10800"/>
              <a:gd name="connsiteX3" fmla="*/ 1090 w 8468"/>
              <a:gd name="connsiteY3" fmla="*/ 10296 h 10800"/>
              <a:gd name="connsiteX4" fmla="*/ 287 w 8468"/>
              <a:gd name="connsiteY4" fmla="*/ 7883 h 10800"/>
              <a:gd name="connsiteX5" fmla="*/ 286 w 8468"/>
              <a:gd name="connsiteY5" fmla="*/ 5600 h 10800"/>
              <a:gd name="connsiteX6" fmla="*/ 177 w 8468"/>
              <a:gd name="connsiteY6" fmla="*/ 3339 h 10800"/>
              <a:gd name="connsiteX7" fmla="*/ 1068 w 8468"/>
              <a:gd name="connsiteY7" fmla="*/ 1013 h 10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36" h="10947">
                <a:moveTo>
                  <a:pt x="9336" y="147"/>
                </a:moveTo>
                <a:lnTo>
                  <a:pt x="9336" y="10947"/>
                </a:lnTo>
                <a:cubicBezTo>
                  <a:pt x="7185" y="10800"/>
                  <a:pt x="4681" y="11107"/>
                  <a:pt x="2749" y="10676"/>
                </a:cubicBezTo>
                <a:lnTo>
                  <a:pt x="2720" y="10669"/>
                </a:lnTo>
                <a:lnTo>
                  <a:pt x="2741" y="10672"/>
                </a:lnTo>
                <a:cubicBezTo>
                  <a:pt x="4521" y="10882"/>
                  <a:pt x="6625" y="10674"/>
                  <a:pt x="8469" y="10800"/>
                </a:cubicBezTo>
                <a:lnTo>
                  <a:pt x="8469" y="253"/>
                </a:lnTo>
                <a:lnTo>
                  <a:pt x="8524" y="249"/>
                </a:lnTo>
                <a:cubicBezTo>
                  <a:pt x="8807" y="229"/>
                  <a:pt x="9079" y="197"/>
                  <a:pt x="9336" y="147"/>
                </a:cubicBezTo>
                <a:close/>
                <a:moveTo>
                  <a:pt x="6935" y="6877"/>
                </a:moveTo>
                <a:lnTo>
                  <a:pt x="6845" y="6899"/>
                </a:lnTo>
                <a:lnTo>
                  <a:pt x="6890" y="6944"/>
                </a:lnTo>
                <a:lnTo>
                  <a:pt x="6935" y="6944"/>
                </a:lnTo>
                <a:lnTo>
                  <a:pt x="6935" y="6877"/>
                </a:lnTo>
                <a:close/>
                <a:moveTo>
                  <a:pt x="6913" y="6629"/>
                </a:moveTo>
                <a:lnTo>
                  <a:pt x="6868" y="6674"/>
                </a:lnTo>
                <a:lnTo>
                  <a:pt x="6868" y="6787"/>
                </a:lnTo>
                <a:lnTo>
                  <a:pt x="6935" y="6809"/>
                </a:lnTo>
                <a:lnTo>
                  <a:pt x="6958" y="6787"/>
                </a:lnTo>
                <a:lnTo>
                  <a:pt x="6958" y="6742"/>
                </a:lnTo>
                <a:lnTo>
                  <a:pt x="6935" y="6629"/>
                </a:lnTo>
                <a:lnTo>
                  <a:pt x="6913" y="6629"/>
                </a:lnTo>
                <a:close/>
                <a:moveTo>
                  <a:pt x="4529" y="6552"/>
                </a:moveTo>
                <a:lnTo>
                  <a:pt x="4703" y="6574"/>
                </a:lnTo>
                <a:lnTo>
                  <a:pt x="4748" y="6574"/>
                </a:lnTo>
                <a:lnTo>
                  <a:pt x="4748" y="6647"/>
                </a:lnTo>
                <a:lnTo>
                  <a:pt x="4652" y="6760"/>
                </a:lnTo>
                <a:lnTo>
                  <a:pt x="4579" y="6760"/>
                </a:lnTo>
                <a:lnTo>
                  <a:pt x="4506" y="6692"/>
                </a:lnTo>
                <a:lnTo>
                  <a:pt x="4506" y="6597"/>
                </a:lnTo>
                <a:lnTo>
                  <a:pt x="4529" y="6574"/>
                </a:lnTo>
                <a:lnTo>
                  <a:pt x="4529" y="6552"/>
                </a:lnTo>
                <a:close/>
                <a:moveTo>
                  <a:pt x="6958" y="6517"/>
                </a:moveTo>
                <a:lnTo>
                  <a:pt x="6980" y="6517"/>
                </a:lnTo>
                <a:cubicBezTo>
                  <a:pt x="7025" y="6524"/>
                  <a:pt x="7048" y="6577"/>
                  <a:pt x="7048" y="6674"/>
                </a:cubicBezTo>
                <a:cubicBezTo>
                  <a:pt x="7010" y="6944"/>
                  <a:pt x="6958" y="7079"/>
                  <a:pt x="6890" y="7079"/>
                </a:cubicBezTo>
                <a:cubicBezTo>
                  <a:pt x="6755" y="7004"/>
                  <a:pt x="6688" y="6952"/>
                  <a:pt x="6688" y="6922"/>
                </a:cubicBezTo>
                <a:lnTo>
                  <a:pt x="6688" y="6877"/>
                </a:lnTo>
                <a:cubicBezTo>
                  <a:pt x="6688" y="6667"/>
                  <a:pt x="6763" y="6562"/>
                  <a:pt x="6913" y="6562"/>
                </a:cubicBezTo>
                <a:lnTo>
                  <a:pt x="6958" y="6517"/>
                </a:lnTo>
                <a:close/>
                <a:moveTo>
                  <a:pt x="5603" y="6501"/>
                </a:moveTo>
                <a:lnTo>
                  <a:pt x="5626" y="6501"/>
                </a:lnTo>
                <a:cubicBezTo>
                  <a:pt x="5674" y="6516"/>
                  <a:pt x="5699" y="6565"/>
                  <a:pt x="5699" y="6647"/>
                </a:cubicBezTo>
                <a:lnTo>
                  <a:pt x="5699" y="6715"/>
                </a:lnTo>
                <a:lnTo>
                  <a:pt x="5648" y="6760"/>
                </a:lnTo>
                <a:lnTo>
                  <a:pt x="5603" y="6760"/>
                </a:lnTo>
                <a:lnTo>
                  <a:pt x="5502" y="6670"/>
                </a:lnTo>
                <a:cubicBezTo>
                  <a:pt x="5543" y="6557"/>
                  <a:pt x="5577" y="6501"/>
                  <a:pt x="5603" y="6501"/>
                </a:cubicBezTo>
                <a:close/>
                <a:moveTo>
                  <a:pt x="5237" y="6287"/>
                </a:moveTo>
                <a:cubicBezTo>
                  <a:pt x="5237" y="6344"/>
                  <a:pt x="5157" y="6510"/>
                  <a:pt x="4996" y="6788"/>
                </a:cubicBezTo>
                <a:lnTo>
                  <a:pt x="4996" y="6810"/>
                </a:lnTo>
                <a:lnTo>
                  <a:pt x="5114" y="6833"/>
                </a:lnTo>
                <a:cubicBezTo>
                  <a:pt x="5174" y="6833"/>
                  <a:pt x="5239" y="6715"/>
                  <a:pt x="5311" y="6479"/>
                </a:cubicBezTo>
                <a:lnTo>
                  <a:pt x="5311" y="6287"/>
                </a:lnTo>
                <a:lnTo>
                  <a:pt x="5237" y="6287"/>
                </a:lnTo>
                <a:close/>
                <a:moveTo>
                  <a:pt x="6193" y="6134"/>
                </a:moveTo>
                <a:lnTo>
                  <a:pt x="6283" y="6134"/>
                </a:lnTo>
                <a:lnTo>
                  <a:pt x="6395" y="6247"/>
                </a:lnTo>
                <a:lnTo>
                  <a:pt x="6395" y="6337"/>
                </a:lnTo>
                <a:lnTo>
                  <a:pt x="6328" y="6404"/>
                </a:lnTo>
                <a:lnTo>
                  <a:pt x="6305" y="6382"/>
                </a:lnTo>
                <a:lnTo>
                  <a:pt x="6283" y="6382"/>
                </a:lnTo>
                <a:lnTo>
                  <a:pt x="6238" y="6449"/>
                </a:lnTo>
                <a:lnTo>
                  <a:pt x="6238" y="6494"/>
                </a:lnTo>
                <a:lnTo>
                  <a:pt x="6283" y="6787"/>
                </a:lnTo>
                <a:cubicBezTo>
                  <a:pt x="6373" y="6715"/>
                  <a:pt x="6433" y="6618"/>
                  <a:pt x="6463" y="6494"/>
                </a:cubicBezTo>
                <a:lnTo>
                  <a:pt x="6508" y="6494"/>
                </a:lnTo>
                <a:lnTo>
                  <a:pt x="6508" y="6517"/>
                </a:lnTo>
                <a:lnTo>
                  <a:pt x="6193" y="7192"/>
                </a:lnTo>
                <a:lnTo>
                  <a:pt x="6125" y="7192"/>
                </a:lnTo>
                <a:cubicBezTo>
                  <a:pt x="6099" y="7192"/>
                  <a:pt x="6077" y="7154"/>
                  <a:pt x="6058" y="7079"/>
                </a:cubicBezTo>
                <a:cubicBezTo>
                  <a:pt x="6133" y="6963"/>
                  <a:pt x="6170" y="6775"/>
                  <a:pt x="6170" y="6517"/>
                </a:cubicBezTo>
                <a:cubicBezTo>
                  <a:pt x="6170" y="6475"/>
                  <a:pt x="6208" y="6415"/>
                  <a:pt x="6283" y="6337"/>
                </a:cubicBezTo>
                <a:cubicBezTo>
                  <a:pt x="6283" y="6284"/>
                  <a:pt x="6253" y="6224"/>
                  <a:pt x="6193" y="6157"/>
                </a:cubicBezTo>
                <a:lnTo>
                  <a:pt x="6193" y="6134"/>
                </a:lnTo>
                <a:close/>
                <a:moveTo>
                  <a:pt x="6778" y="6067"/>
                </a:moveTo>
                <a:lnTo>
                  <a:pt x="6868" y="6067"/>
                </a:lnTo>
                <a:lnTo>
                  <a:pt x="6913" y="6112"/>
                </a:lnTo>
                <a:lnTo>
                  <a:pt x="6913" y="6224"/>
                </a:lnTo>
                <a:lnTo>
                  <a:pt x="7070" y="6202"/>
                </a:lnTo>
                <a:cubicBezTo>
                  <a:pt x="7265" y="6262"/>
                  <a:pt x="7363" y="6314"/>
                  <a:pt x="7363" y="6359"/>
                </a:cubicBezTo>
                <a:lnTo>
                  <a:pt x="7363" y="6404"/>
                </a:lnTo>
                <a:cubicBezTo>
                  <a:pt x="7318" y="6460"/>
                  <a:pt x="7295" y="6513"/>
                  <a:pt x="7295" y="6562"/>
                </a:cubicBezTo>
                <a:lnTo>
                  <a:pt x="7273" y="7259"/>
                </a:lnTo>
                <a:cubicBezTo>
                  <a:pt x="7205" y="7319"/>
                  <a:pt x="7138" y="7349"/>
                  <a:pt x="7070" y="7349"/>
                </a:cubicBezTo>
                <a:cubicBezTo>
                  <a:pt x="6755" y="7285"/>
                  <a:pt x="6598" y="7225"/>
                  <a:pt x="6598" y="7169"/>
                </a:cubicBezTo>
                <a:lnTo>
                  <a:pt x="6643" y="7124"/>
                </a:lnTo>
                <a:lnTo>
                  <a:pt x="6665" y="7124"/>
                </a:lnTo>
                <a:cubicBezTo>
                  <a:pt x="6744" y="7184"/>
                  <a:pt x="6834" y="7214"/>
                  <a:pt x="6935" y="7214"/>
                </a:cubicBezTo>
                <a:cubicBezTo>
                  <a:pt x="7100" y="7214"/>
                  <a:pt x="7183" y="7154"/>
                  <a:pt x="7183" y="7034"/>
                </a:cubicBezTo>
                <a:lnTo>
                  <a:pt x="7183" y="6404"/>
                </a:lnTo>
                <a:cubicBezTo>
                  <a:pt x="7183" y="6367"/>
                  <a:pt x="7123" y="6337"/>
                  <a:pt x="7003" y="6314"/>
                </a:cubicBezTo>
                <a:lnTo>
                  <a:pt x="6710" y="6562"/>
                </a:lnTo>
                <a:lnTo>
                  <a:pt x="6643" y="6494"/>
                </a:lnTo>
                <a:lnTo>
                  <a:pt x="6643" y="6404"/>
                </a:lnTo>
                <a:cubicBezTo>
                  <a:pt x="6733" y="6314"/>
                  <a:pt x="6778" y="6232"/>
                  <a:pt x="6778" y="6157"/>
                </a:cubicBezTo>
                <a:lnTo>
                  <a:pt x="6755" y="6089"/>
                </a:lnTo>
                <a:lnTo>
                  <a:pt x="6778" y="6067"/>
                </a:lnTo>
                <a:close/>
                <a:moveTo>
                  <a:pt x="5136" y="5978"/>
                </a:moveTo>
                <a:lnTo>
                  <a:pt x="5091" y="6029"/>
                </a:lnTo>
                <a:lnTo>
                  <a:pt x="5091" y="6096"/>
                </a:lnTo>
                <a:lnTo>
                  <a:pt x="5114" y="6096"/>
                </a:lnTo>
                <a:lnTo>
                  <a:pt x="5164" y="5978"/>
                </a:lnTo>
                <a:lnTo>
                  <a:pt x="5136" y="5978"/>
                </a:lnTo>
                <a:close/>
                <a:moveTo>
                  <a:pt x="5311" y="5573"/>
                </a:moveTo>
                <a:lnTo>
                  <a:pt x="5333" y="5573"/>
                </a:lnTo>
                <a:lnTo>
                  <a:pt x="5429" y="5691"/>
                </a:lnTo>
                <a:cubicBezTo>
                  <a:pt x="5477" y="5691"/>
                  <a:pt x="5502" y="5723"/>
                  <a:pt x="5502" y="5787"/>
                </a:cubicBezTo>
                <a:cubicBezTo>
                  <a:pt x="5389" y="5940"/>
                  <a:pt x="5333" y="6044"/>
                  <a:pt x="5333" y="6096"/>
                </a:cubicBezTo>
                <a:lnTo>
                  <a:pt x="5333" y="6192"/>
                </a:lnTo>
                <a:cubicBezTo>
                  <a:pt x="5397" y="6199"/>
                  <a:pt x="5429" y="6224"/>
                  <a:pt x="5429" y="6265"/>
                </a:cubicBezTo>
                <a:lnTo>
                  <a:pt x="5429" y="6310"/>
                </a:lnTo>
                <a:cubicBezTo>
                  <a:pt x="5429" y="6662"/>
                  <a:pt x="5309" y="6885"/>
                  <a:pt x="5069" y="6979"/>
                </a:cubicBezTo>
                <a:lnTo>
                  <a:pt x="4922" y="6884"/>
                </a:lnTo>
                <a:lnTo>
                  <a:pt x="4894" y="6884"/>
                </a:lnTo>
                <a:lnTo>
                  <a:pt x="4748" y="6951"/>
                </a:lnTo>
                <a:cubicBezTo>
                  <a:pt x="4684" y="6929"/>
                  <a:pt x="4652" y="6906"/>
                  <a:pt x="4652" y="6884"/>
                </a:cubicBezTo>
                <a:lnTo>
                  <a:pt x="4652" y="6788"/>
                </a:lnTo>
                <a:lnTo>
                  <a:pt x="4776" y="6810"/>
                </a:lnTo>
                <a:lnTo>
                  <a:pt x="4821" y="6810"/>
                </a:lnTo>
                <a:cubicBezTo>
                  <a:pt x="4866" y="6810"/>
                  <a:pt x="4907" y="6715"/>
                  <a:pt x="4945" y="6524"/>
                </a:cubicBezTo>
                <a:lnTo>
                  <a:pt x="4996" y="6524"/>
                </a:lnTo>
                <a:lnTo>
                  <a:pt x="4996" y="6574"/>
                </a:lnTo>
                <a:lnTo>
                  <a:pt x="5041" y="6574"/>
                </a:lnTo>
                <a:cubicBezTo>
                  <a:pt x="5041" y="6522"/>
                  <a:pt x="5072" y="6450"/>
                  <a:pt x="5136" y="6360"/>
                </a:cubicBezTo>
                <a:lnTo>
                  <a:pt x="5136" y="6338"/>
                </a:lnTo>
                <a:lnTo>
                  <a:pt x="5114" y="6338"/>
                </a:lnTo>
                <a:lnTo>
                  <a:pt x="4996" y="6434"/>
                </a:lnTo>
                <a:cubicBezTo>
                  <a:pt x="4969" y="6434"/>
                  <a:pt x="4945" y="6402"/>
                  <a:pt x="4922" y="6338"/>
                </a:cubicBezTo>
                <a:lnTo>
                  <a:pt x="5041" y="6147"/>
                </a:lnTo>
                <a:cubicBezTo>
                  <a:pt x="4988" y="6147"/>
                  <a:pt x="4956" y="6098"/>
                  <a:pt x="4945" y="6000"/>
                </a:cubicBezTo>
                <a:lnTo>
                  <a:pt x="4821" y="5978"/>
                </a:lnTo>
                <a:lnTo>
                  <a:pt x="4821" y="5933"/>
                </a:lnTo>
                <a:cubicBezTo>
                  <a:pt x="4937" y="5933"/>
                  <a:pt x="4996" y="5901"/>
                  <a:pt x="4996" y="5837"/>
                </a:cubicBezTo>
                <a:cubicBezTo>
                  <a:pt x="5011" y="5691"/>
                  <a:pt x="5035" y="5618"/>
                  <a:pt x="5069" y="5618"/>
                </a:cubicBezTo>
                <a:lnTo>
                  <a:pt x="5114" y="5860"/>
                </a:lnTo>
                <a:cubicBezTo>
                  <a:pt x="5245" y="5834"/>
                  <a:pt x="5311" y="5753"/>
                  <a:pt x="5311" y="5618"/>
                </a:cubicBezTo>
                <a:lnTo>
                  <a:pt x="5282" y="5595"/>
                </a:lnTo>
                <a:lnTo>
                  <a:pt x="5311" y="5573"/>
                </a:lnTo>
                <a:close/>
                <a:moveTo>
                  <a:pt x="1297" y="5052"/>
                </a:moveTo>
                <a:cubicBezTo>
                  <a:pt x="1458" y="5135"/>
                  <a:pt x="1538" y="5193"/>
                  <a:pt x="1538" y="5227"/>
                </a:cubicBezTo>
                <a:lnTo>
                  <a:pt x="1538" y="5384"/>
                </a:lnTo>
                <a:lnTo>
                  <a:pt x="1398" y="5514"/>
                </a:lnTo>
                <a:lnTo>
                  <a:pt x="1207" y="5435"/>
                </a:lnTo>
                <a:lnTo>
                  <a:pt x="1207" y="5384"/>
                </a:lnTo>
                <a:cubicBezTo>
                  <a:pt x="1300" y="5384"/>
                  <a:pt x="1347" y="5358"/>
                  <a:pt x="1347" y="5305"/>
                </a:cubicBezTo>
                <a:lnTo>
                  <a:pt x="1347" y="5249"/>
                </a:lnTo>
                <a:lnTo>
                  <a:pt x="1212" y="5109"/>
                </a:lnTo>
                <a:cubicBezTo>
                  <a:pt x="1212" y="5071"/>
                  <a:pt x="1240" y="5052"/>
                  <a:pt x="1297" y="5052"/>
                </a:cubicBezTo>
                <a:close/>
                <a:moveTo>
                  <a:pt x="2159" y="4686"/>
                </a:moveTo>
                <a:lnTo>
                  <a:pt x="2204" y="4686"/>
                </a:lnTo>
                <a:lnTo>
                  <a:pt x="2204" y="4821"/>
                </a:lnTo>
                <a:lnTo>
                  <a:pt x="2227" y="4911"/>
                </a:lnTo>
                <a:lnTo>
                  <a:pt x="2204" y="5069"/>
                </a:lnTo>
                <a:lnTo>
                  <a:pt x="2204" y="5654"/>
                </a:lnTo>
                <a:lnTo>
                  <a:pt x="2474" y="5609"/>
                </a:lnTo>
                <a:lnTo>
                  <a:pt x="2519" y="5654"/>
                </a:lnTo>
                <a:cubicBezTo>
                  <a:pt x="2519" y="5699"/>
                  <a:pt x="2407" y="5736"/>
                  <a:pt x="2182" y="5766"/>
                </a:cubicBezTo>
                <a:lnTo>
                  <a:pt x="2137" y="5766"/>
                </a:lnTo>
                <a:lnTo>
                  <a:pt x="1979" y="5676"/>
                </a:lnTo>
                <a:lnTo>
                  <a:pt x="1979" y="5316"/>
                </a:lnTo>
                <a:cubicBezTo>
                  <a:pt x="2017" y="4896"/>
                  <a:pt x="2077" y="4686"/>
                  <a:pt x="2159" y="4686"/>
                </a:cubicBezTo>
                <a:close/>
                <a:moveTo>
                  <a:pt x="3824" y="4624"/>
                </a:moveTo>
                <a:cubicBezTo>
                  <a:pt x="3854" y="4624"/>
                  <a:pt x="3877" y="4684"/>
                  <a:pt x="3892" y="4804"/>
                </a:cubicBezTo>
                <a:lnTo>
                  <a:pt x="3869" y="4939"/>
                </a:lnTo>
                <a:lnTo>
                  <a:pt x="3892" y="4962"/>
                </a:lnTo>
                <a:lnTo>
                  <a:pt x="3892" y="4984"/>
                </a:lnTo>
                <a:cubicBezTo>
                  <a:pt x="3847" y="5172"/>
                  <a:pt x="3779" y="5314"/>
                  <a:pt x="3689" y="5412"/>
                </a:cubicBezTo>
                <a:lnTo>
                  <a:pt x="3667" y="5412"/>
                </a:lnTo>
                <a:cubicBezTo>
                  <a:pt x="3607" y="5385"/>
                  <a:pt x="3577" y="5333"/>
                  <a:pt x="3577" y="5254"/>
                </a:cubicBezTo>
                <a:cubicBezTo>
                  <a:pt x="3682" y="5063"/>
                  <a:pt x="3734" y="4898"/>
                  <a:pt x="3734" y="4759"/>
                </a:cubicBezTo>
                <a:lnTo>
                  <a:pt x="3622" y="4759"/>
                </a:lnTo>
                <a:lnTo>
                  <a:pt x="3577" y="4714"/>
                </a:lnTo>
                <a:cubicBezTo>
                  <a:pt x="3577" y="4684"/>
                  <a:pt x="3659" y="4654"/>
                  <a:pt x="3824" y="4624"/>
                </a:cubicBezTo>
                <a:close/>
                <a:moveTo>
                  <a:pt x="2654" y="4619"/>
                </a:moveTo>
                <a:lnTo>
                  <a:pt x="2744" y="4709"/>
                </a:lnTo>
                <a:lnTo>
                  <a:pt x="2744" y="4731"/>
                </a:lnTo>
                <a:cubicBezTo>
                  <a:pt x="2744" y="4780"/>
                  <a:pt x="2722" y="4833"/>
                  <a:pt x="2677" y="4889"/>
                </a:cubicBezTo>
                <a:lnTo>
                  <a:pt x="2677" y="4934"/>
                </a:lnTo>
                <a:cubicBezTo>
                  <a:pt x="2722" y="4934"/>
                  <a:pt x="2744" y="4949"/>
                  <a:pt x="2744" y="4979"/>
                </a:cubicBezTo>
                <a:lnTo>
                  <a:pt x="2744" y="5114"/>
                </a:lnTo>
                <a:cubicBezTo>
                  <a:pt x="2639" y="5211"/>
                  <a:pt x="2587" y="5301"/>
                  <a:pt x="2587" y="5384"/>
                </a:cubicBezTo>
                <a:lnTo>
                  <a:pt x="2744" y="5384"/>
                </a:lnTo>
                <a:lnTo>
                  <a:pt x="2744" y="5361"/>
                </a:lnTo>
                <a:lnTo>
                  <a:pt x="2722" y="5249"/>
                </a:lnTo>
                <a:lnTo>
                  <a:pt x="2744" y="5226"/>
                </a:lnTo>
                <a:lnTo>
                  <a:pt x="2834" y="5226"/>
                </a:lnTo>
                <a:lnTo>
                  <a:pt x="2879" y="5271"/>
                </a:lnTo>
                <a:lnTo>
                  <a:pt x="2879" y="5294"/>
                </a:lnTo>
                <a:cubicBezTo>
                  <a:pt x="2849" y="5354"/>
                  <a:pt x="2812" y="5384"/>
                  <a:pt x="2767" y="5384"/>
                </a:cubicBezTo>
                <a:lnTo>
                  <a:pt x="2789" y="5406"/>
                </a:lnTo>
                <a:lnTo>
                  <a:pt x="2789" y="5451"/>
                </a:lnTo>
                <a:cubicBezTo>
                  <a:pt x="2789" y="5523"/>
                  <a:pt x="2632" y="5568"/>
                  <a:pt x="2317" y="5586"/>
                </a:cubicBezTo>
                <a:lnTo>
                  <a:pt x="2272" y="5519"/>
                </a:lnTo>
                <a:lnTo>
                  <a:pt x="2272" y="5474"/>
                </a:lnTo>
                <a:lnTo>
                  <a:pt x="2384" y="5339"/>
                </a:lnTo>
                <a:lnTo>
                  <a:pt x="2339" y="5204"/>
                </a:lnTo>
                <a:lnTo>
                  <a:pt x="2339" y="5114"/>
                </a:lnTo>
                <a:cubicBezTo>
                  <a:pt x="2474" y="4994"/>
                  <a:pt x="2542" y="4904"/>
                  <a:pt x="2542" y="4844"/>
                </a:cubicBezTo>
                <a:lnTo>
                  <a:pt x="2384" y="4911"/>
                </a:lnTo>
                <a:lnTo>
                  <a:pt x="2362" y="4889"/>
                </a:lnTo>
                <a:lnTo>
                  <a:pt x="2362" y="4866"/>
                </a:lnTo>
                <a:cubicBezTo>
                  <a:pt x="2440" y="4701"/>
                  <a:pt x="2538" y="4619"/>
                  <a:pt x="2654" y="4619"/>
                </a:cubicBezTo>
                <a:close/>
                <a:moveTo>
                  <a:pt x="2924" y="4394"/>
                </a:moveTo>
                <a:cubicBezTo>
                  <a:pt x="3100" y="4443"/>
                  <a:pt x="3220" y="4518"/>
                  <a:pt x="3284" y="4619"/>
                </a:cubicBezTo>
                <a:lnTo>
                  <a:pt x="3217" y="5226"/>
                </a:lnTo>
                <a:lnTo>
                  <a:pt x="3217" y="5271"/>
                </a:lnTo>
                <a:cubicBezTo>
                  <a:pt x="3217" y="5474"/>
                  <a:pt x="3232" y="5639"/>
                  <a:pt x="3262" y="5766"/>
                </a:cubicBezTo>
                <a:cubicBezTo>
                  <a:pt x="3262" y="5890"/>
                  <a:pt x="3172" y="5958"/>
                  <a:pt x="2992" y="5969"/>
                </a:cubicBezTo>
                <a:cubicBezTo>
                  <a:pt x="2752" y="5886"/>
                  <a:pt x="2632" y="5834"/>
                  <a:pt x="2632" y="5811"/>
                </a:cubicBezTo>
                <a:lnTo>
                  <a:pt x="2632" y="5766"/>
                </a:lnTo>
                <a:lnTo>
                  <a:pt x="2677" y="5766"/>
                </a:lnTo>
                <a:lnTo>
                  <a:pt x="2857" y="5811"/>
                </a:lnTo>
                <a:lnTo>
                  <a:pt x="3037" y="5811"/>
                </a:lnTo>
                <a:lnTo>
                  <a:pt x="3104" y="5744"/>
                </a:lnTo>
                <a:lnTo>
                  <a:pt x="3082" y="5586"/>
                </a:lnTo>
                <a:lnTo>
                  <a:pt x="3082" y="5429"/>
                </a:lnTo>
                <a:cubicBezTo>
                  <a:pt x="3082" y="4844"/>
                  <a:pt x="3052" y="4551"/>
                  <a:pt x="2992" y="4551"/>
                </a:cubicBezTo>
                <a:lnTo>
                  <a:pt x="2812" y="4484"/>
                </a:lnTo>
                <a:lnTo>
                  <a:pt x="2767" y="4484"/>
                </a:lnTo>
                <a:cubicBezTo>
                  <a:pt x="2695" y="4544"/>
                  <a:pt x="2583" y="4589"/>
                  <a:pt x="2429" y="4619"/>
                </a:cubicBezTo>
                <a:lnTo>
                  <a:pt x="2384" y="4574"/>
                </a:lnTo>
                <a:cubicBezTo>
                  <a:pt x="2448" y="4506"/>
                  <a:pt x="2628" y="4446"/>
                  <a:pt x="2924" y="4394"/>
                </a:cubicBezTo>
                <a:close/>
                <a:moveTo>
                  <a:pt x="1004" y="4279"/>
                </a:moveTo>
                <a:lnTo>
                  <a:pt x="1008" y="4280"/>
                </a:lnTo>
                <a:cubicBezTo>
                  <a:pt x="1159" y="4308"/>
                  <a:pt x="1235" y="4352"/>
                  <a:pt x="1235" y="4411"/>
                </a:cubicBezTo>
                <a:cubicBezTo>
                  <a:pt x="1216" y="4471"/>
                  <a:pt x="1162" y="4540"/>
                  <a:pt x="1072" y="4619"/>
                </a:cubicBezTo>
                <a:lnTo>
                  <a:pt x="1100" y="4619"/>
                </a:lnTo>
                <a:cubicBezTo>
                  <a:pt x="1193" y="4619"/>
                  <a:pt x="1285" y="4585"/>
                  <a:pt x="1375" y="4518"/>
                </a:cubicBezTo>
                <a:lnTo>
                  <a:pt x="1454" y="4518"/>
                </a:lnTo>
                <a:cubicBezTo>
                  <a:pt x="1495" y="4518"/>
                  <a:pt x="1523" y="4561"/>
                  <a:pt x="1538" y="4647"/>
                </a:cubicBezTo>
                <a:cubicBezTo>
                  <a:pt x="1482" y="4805"/>
                  <a:pt x="1327" y="4884"/>
                  <a:pt x="1072" y="4884"/>
                </a:cubicBezTo>
                <a:lnTo>
                  <a:pt x="1071" y="4884"/>
                </a:lnTo>
                <a:lnTo>
                  <a:pt x="1069" y="4870"/>
                </a:lnTo>
                <a:cubicBezTo>
                  <a:pt x="1044" y="4662"/>
                  <a:pt x="1021" y="4490"/>
                  <a:pt x="1008" y="4328"/>
                </a:cubicBezTo>
                <a:lnTo>
                  <a:pt x="1004" y="4279"/>
                </a:lnTo>
                <a:close/>
                <a:moveTo>
                  <a:pt x="3689" y="4242"/>
                </a:moveTo>
                <a:cubicBezTo>
                  <a:pt x="3764" y="4242"/>
                  <a:pt x="3839" y="4279"/>
                  <a:pt x="3914" y="4354"/>
                </a:cubicBezTo>
                <a:lnTo>
                  <a:pt x="3914" y="4377"/>
                </a:lnTo>
                <a:cubicBezTo>
                  <a:pt x="3907" y="4407"/>
                  <a:pt x="3869" y="4437"/>
                  <a:pt x="3802" y="4467"/>
                </a:cubicBezTo>
                <a:lnTo>
                  <a:pt x="3577" y="4287"/>
                </a:lnTo>
                <a:lnTo>
                  <a:pt x="3689" y="4242"/>
                </a:lnTo>
                <a:close/>
                <a:moveTo>
                  <a:pt x="4229" y="4152"/>
                </a:moveTo>
                <a:lnTo>
                  <a:pt x="4274" y="4152"/>
                </a:lnTo>
                <a:cubicBezTo>
                  <a:pt x="4304" y="4152"/>
                  <a:pt x="4319" y="4174"/>
                  <a:pt x="4319" y="4219"/>
                </a:cubicBezTo>
                <a:lnTo>
                  <a:pt x="4229" y="4512"/>
                </a:lnTo>
                <a:lnTo>
                  <a:pt x="4252" y="4512"/>
                </a:lnTo>
                <a:cubicBezTo>
                  <a:pt x="4327" y="4467"/>
                  <a:pt x="4424" y="4444"/>
                  <a:pt x="4544" y="4444"/>
                </a:cubicBezTo>
                <a:lnTo>
                  <a:pt x="4567" y="4444"/>
                </a:lnTo>
                <a:lnTo>
                  <a:pt x="4567" y="4489"/>
                </a:lnTo>
                <a:lnTo>
                  <a:pt x="4387" y="4602"/>
                </a:lnTo>
                <a:cubicBezTo>
                  <a:pt x="4387" y="4827"/>
                  <a:pt x="4319" y="4992"/>
                  <a:pt x="4184" y="5097"/>
                </a:cubicBezTo>
                <a:lnTo>
                  <a:pt x="4184" y="5119"/>
                </a:lnTo>
                <a:lnTo>
                  <a:pt x="4229" y="5164"/>
                </a:lnTo>
                <a:lnTo>
                  <a:pt x="4319" y="5164"/>
                </a:lnTo>
                <a:cubicBezTo>
                  <a:pt x="4559" y="5164"/>
                  <a:pt x="4679" y="5097"/>
                  <a:pt x="4679" y="4962"/>
                </a:cubicBezTo>
                <a:cubicBezTo>
                  <a:pt x="4698" y="4857"/>
                  <a:pt x="4721" y="4804"/>
                  <a:pt x="4747" y="4804"/>
                </a:cubicBezTo>
                <a:cubicBezTo>
                  <a:pt x="4781" y="4804"/>
                  <a:pt x="4803" y="4902"/>
                  <a:pt x="4814" y="5097"/>
                </a:cubicBezTo>
                <a:cubicBezTo>
                  <a:pt x="4814" y="5138"/>
                  <a:pt x="4762" y="5190"/>
                  <a:pt x="4657" y="5254"/>
                </a:cubicBezTo>
                <a:lnTo>
                  <a:pt x="4139" y="5277"/>
                </a:lnTo>
                <a:lnTo>
                  <a:pt x="4072" y="5164"/>
                </a:lnTo>
                <a:cubicBezTo>
                  <a:pt x="4087" y="4924"/>
                  <a:pt x="4117" y="4804"/>
                  <a:pt x="4162" y="4804"/>
                </a:cubicBezTo>
                <a:lnTo>
                  <a:pt x="4184" y="4939"/>
                </a:lnTo>
                <a:lnTo>
                  <a:pt x="4229" y="4939"/>
                </a:lnTo>
                <a:lnTo>
                  <a:pt x="4387" y="4557"/>
                </a:lnTo>
                <a:lnTo>
                  <a:pt x="4342" y="4557"/>
                </a:lnTo>
                <a:cubicBezTo>
                  <a:pt x="4192" y="4583"/>
                  <a:pt x="4117" y="4635"/>
                  <a:pt x="4117" y="4714"/>
                </a:cubicBezTo>
                <a:lnTo>
                  <a:pt x="4049" y="4714"/>
                </a:lnTo>
                <a:lnTo>
                  <a:pt x="4049" y="4624"/>
                </a:lnTo>
                <a:cubicBezTo>
                  <a:pt x="4117" y="4553"/>
                  <a:pt x="4177" y="4395"/>
                  <a:pt x="4229" y="4152"/>
                </a:cubicBezTo>
                <a:close/>
                <a:moveTo>
                  <a:pt x="8469" y="0"/>
                </a:moveTo>
                <a:lnTo>
                  <a:pt x="8469" y="253"/>
                </a:lnTo>
                <a:lnTo>
                  <a:pt x="8458" y="253"/>
                </a:lnTo>
                <a:cubicBezTo>
                  <a:pt x="5963" y="411"/>
                  <a:pt x="2692" y="-373"/>
                  <a:pt x="1936" y="1160"/>
                </a:cubicBezTo>
                <a:cubicBezTo>
                  <a:pt x="619" y="1651"/>
                  <a:pt x="1175" y="2722"/>
                  <a:pt x="1045" y="3486"/>
                </a:cubicBezTo>
                <a:cubicBezTo>
                  <a:pt x="993" y="3797"/>
                  <a:pt x="986" y="4026"/>
                  <a:pt x="1003" y="4271"/>
                </a:cubicBezTo>
                <a:lnTo>
                  <a:pt x="1004" y="4279"/>
                </a:lnTo>
                <a:lnTo>
                  <a:pt x="988" y="4276"/>
                </a:lnTo>
                <a:cubicBezTo>
                  <a:pt x="933" y="4267"/>
                  <a:pt x="869" y="4259"/>
                  <a:pt x="796" y="4254"/>
                </a:cubicBezTo>
                <a:lnTo>
                  <a:pt x="796" y="4332"/>
                </a:lnTo>
                <a:lnTo>
                  <a:pt x="903" y="4490"/>
                </a:lnTo>
                <a:cubicBezTo>
                  <a:pt x="843" y="4614"/>
                  <a:pt x="779" y="4675"/>
                  <a:pt x="712" y="4675"/>
                </a:cubicBezTo>
                <a:cubicBezTo>
                  <a:pt x="547" y="4720"/>
                  <a:pt x="464" y="4816"/>
                  <a:pt x="464" y="4962"/>
                </a:cubicBezTo>
                <a:cubicBezTo>
                  <a:pt x="464" y="4996"/>
                  <a:pt x="518" y="5013"/>
                  <a:pt x="627" y="5013"/>
                </a:cubicBezTo>
                <a:lnTo>
                  <a:pt x="627" y="5041"/>
                </a:lnTo>
                <a:cubicBezTo>
                  <a:pt x="481" y="5097"/>
                  <a:pt x="408" y="5212"/>
                  <a:pt x="408" y="5384"/>
                </a:cubicBezTo>
                <a:lnTo>
                  <a:pt x="408" y="5435"/>
                </a:lnTo>
                <a:lnTo>
                  <a:pt x="464" y="5485"/>
                </a:lnTo>
                <a:lnTo>
                  <a:pt x="520" y="5485"/>
                </a:lnTo>
                <a:lnTo>
                  <a:pt x="683" y="5305"/>
                </a:lnTo>
                <a:lnTo>
                  <a:pt x="683" y="5277"/>
                </a:lnTo>
                <a:lnTo>
                  <a:pt x="627" y="5277"/>
                </a:lnTo>
                <a:lnTo>
                  <a:pt x="599" y="5305"/>
                </a:lnTo>
                <a:lnTo>
                  <a:pt x="548" y="5249"/>
                </a:lnTo>
                <a:cubicBezTo>
                  <a:pt x="548" y="5118"/>
                  <a:pt x="704" y="5005"/>
                  <a:pt x="1015" y="4912"/>
                </a:cubicBezTo>
                <a:lnTo>
                  <a:pt x="1071" y="4884"/>
                </a:lnTo>
                <a:lnTo>
                  <a:pt x="1073" y="4908"/>
                </a:lnTo>
                <a:cubicBezTo>
                  <a:pt x="1100" y="5133"/>
                  <a:pt x="1130" y="5402"/>
                  <a:pt x="1154" y="5747"/>
                </a:cubicBezTo>
                <a:cubicBezTo>
                  <a:pt x="1208" y="6537"/>
                  <a:pt x="1395" y="7551"/>
                  <a:pt x="1155" y="8030"/>
                </a:cubicBezTo>
                <a:cubicBezTo>
                  <a:pt x="721" y="8725"/>
                  <a:pt x="630" y="9990"/>
                  <a:pt x="1958" y="10443"/>
                </a:cubicBezTo>
                <a:cubicBezTo>
                  <a:pt x="2177" y="10526"/>
                  <a:pt x="2407" y="10595"/>
                  <a:pt x="2646" y="10652"/>
                </a:cubicBezTo>
                <a:lnTo>
                  <a:pt x="2720" y="10669"/>
                </a:lnTo>
                <a:lnTo>
                  <a:pt x="2631" y="10659"/>
                </a:lnTo>
                <a:cubicBezTo>
                  <a:pt x="2079" y="10588"/>
                  <a:pt x="1559" y="10474"/>
                  <a:pt x="1091" y="10296"/>
                </a:cubicBezTo>
                <a:cubicBezTo>
                  <a:pt x="-238" y="9843"/>
                  <a:pt x="-147" y="8578"/>
                  <a:pt x="287" y="7883"/>
                </a:cubicBezTo>
                <a:cubicBezTo>
                  <a:pt x="527" y="7404"/>
                  <a:pt x="340" y="6390"/>
                  <a:pt x="286" y="5600"/>
                </a:cubicBezTo>
                <a:cubicBezTo>
                  <a:pt x="199" y="4375"/>
                  <a:pt x="47" y="4104"/>
                  <a:pt x="177" y="3339"/>
                </a:cubicBezTo>
                <a:cubicBezTo>
                  <a:pt x="307" y="2575"/>
                  <a:pt x="-249" y="1504"/>
                  <a:pt x="1069" y="1013"/>
                </a:cubicBezTo>
                <a:cubicBezTo>
                  <a:pt x="1917" y="-708"/>
                  <a:pt x="5937" y="491"/>
                  <a:pt x="8469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10395585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0523220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0650220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0777855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0904855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11032490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1159490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1287125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1414760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609840" y="5505450"/>
            <a:ext cx="2697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>
                <a:solidFill>
                  <a:schemeClr val="accent1"/>
                </a:solidFill>
              </a:rPr>
              <a:t>部编版必修下册第八单元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470775" y="5683250"/>
            <a:ext cx="152400" cy="63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261600" y="5671185"/>
            <a:ext cx="152400" cy="63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48945" y="659130"/>
            <a:ext cx="6140450" cy="5530215"/>
            <a:chOff x="448945" y="659130"/>
            <a:chExt cx="6140450" cy="5530215"/>
          </a:xfrm>
        </p:grpSpPr>
        <p:grpSp>
          <p:nvGrpSpPr>
            <p:cNvPr id="69" name="组合 68"/>
            <p:cNvGrpSpPr/>
            <p:nvPr/>
          </p:nvGrpSpPr>
          <p:grpSpPr>
            <a:xfrm>
              <a:off x="1053465" y="949960"/>
              <a:ext cx="4857750" cy="5239385"/>
              <a:chOff x="10165" y="1961"/>
              <a:chExt cx="7650" cy="8251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1378" y="2518"/>
                <a:ext cx="943" cy="6575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3422" y="2808"/>
                <a:ext cx="943" cy="6575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6873" y="3638"/>
                <a:ext cx="943" cy="6575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0165" y="3008"/>
                <a:ext cx="943" cy="6575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5526" y="1961"/>
                <a:ext cx="943" cy="6575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48945" y="659130"/>
              <a:ext cx="6140450" cy="4925060"/>
              <a:chOff x="5789" y="1611"/>
              <a:chExt cx="8717" cy="7767"/>
            </a:xfrm>
            <a:blipFill rotWithShape="1">
              <a:blip r:embed="rId2"/>
              <a:stretch>
                <a:fillRect/>
              </a:stretch>
            </a:blipFill>
          </p:grpSpPr>
          <p:sp>
            <p:nvSpPr>
              <p:cNvPr id="7" name="矩形 6"/>
              <p:cNvSpPr/>
              <p:nvPr/>
            </p:nvSpPr>
            <p:spPr>
              <a:xfrm>
                <a:off x="8003" y="2126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9110" y="1907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0217" y="2126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1324" y="1611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2431" y="2321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3538" y="2830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6896" y="2321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789" y="2540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541655" y="973455"/>
              <a:ext cx="1540510" cy="143510"/>
              <a:chOff x="11748" y="1083"/>
              <a:chExt cx="2426" cy="22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11748" y="1083"/>
                <a:ext cx="210" cy="226"/>
                <a:chOff x="11218" y="988"/>
                <a:chExt cx="210" cy="226"/>
              </a:xfrm>
            </p:grpSpPr>
            <p:cxnSp>
              <p:nvCxnSpPr>
                <p:cNvPr id="53" name="直接连接符 52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55"/>
              <p:cNvGrpSpPr/>
              <p:nvPr/>
            </p:nvGrpSpPr>
            <p:grpSpPr>
              <a:xfrm>
                <a:off x="12302" y="1083"/>
                <a:ext cx="210" cy="226"/>
                <a:chOff x="11218" y="988"/>
                <a:chExt cx="210" cy="226"/>
              </a:xfrm>
            </p:grpSpPr>
            <p:cxnSp>
              <p:nvCxnSpPr>
                <p:cNvPr id="57" name="直接连接符 56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/>
              <p:cNvGrpSpPr/>
              <p:nvPr/>
            </p:nvGrpSpPr>
            <p:grpSpPr>
              <a:xfrm>
                <a:off x="12856" y="1083"/>
                <a:ext cx="210" cy="226"/>
                <a:chOff x="11218" y="988"/>
                <a:chExt cx="210" cy="226"/>
              </a:xfrm>
            </p:grpSpPr>
            <p:cxnSp>
              <p:nvCxnSpPr>
                <p:cNvPr id="61" name="直接连接符 60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13410" y="1083"/>
                <a:ext cx="210" cy="226"/>
                <a:chOff x="11218" y="988"/>
                <a:chExt cx="210" cy="226"/>
              </a:xfrm>
            </p:grpSpPr>
            <p:cxnSp>
              <p:nvCxnSpPr>
                <p:cNvPr id="64" name="直接连接符 63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" name="组合 65"/>
              <p:cNvGrpSpPr/>
              <p:nvPr/>
            </p:nvGrpSpPr>
            <p:grpSpPr>
              <a:xfrm>
                <a:off x="13964" y="1083"/>
                <a:ext cx="210" cy="226"/>
                <a:chOff x="11218" y="988"/>
                <a:chExt cx="210" cy="226"/>
              </a:xfrm>
            </p:grpSpPr>
            <p:cxnSp>
              <p:nvCxnSpPr>
                <p:cNvPr id="67" name="直接连接符 66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1" name="组合 70"/>
            <p:cNvGrpSpPr/>
            <p:nvPr/>
          </p:nvGrpSpPr>
          <p:grpSpPr>
            <a:xfrm>
              <a:off x="4482465" y="5314315"/>
              <a:ext cx="1540510" cy="143510"/>
              <a:chOff x="11748" y="1083"/>
              <a:chExt cx="2426" cy="226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11748" y="1083"/>
                <a:ext cx="210" cy="226"/>
                <a:chOff x="11218" y="988"/>
                <a:chExt cx="210" cy="226"/>
              </a:xfrm>
            </p:grpSpPr>
            <p:cxnSp>
              <p:nvCxnSpPr>
                <p:cNvPr id="73" name="直接连接符 72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组合 74"/>
              <p:cNvGrpSpPr/>
              <p:nvPr/>
            </p:nvGrpSpPr>
            <p:grpSpPr>
              <a:xfrm>
                <a:off x="12302" y="1083"/>
                <a:ext cx="210" cy="226"/>
                <a:chOff x="11218" y="988"/>
                <a:chExt cx="210" cy="226"/>
              </a:xfrm>
            </p:grpSpPr>
            <p:cxnSp>
              <p:nvCxnSpPr>
                <p:cNvPr id="76" name="直接连接符 75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12856" y="1083"/>
                <a:ext cx="210" cy="226"/>
                <a:chOff x="11218" y="988"/>
                <a:chExt cx="210" cy="226"/>
              </a:xfrm>
            </p:grpSpPr>
            <p:cxnSp>
              <p:nvCxnSpPr>
                <p:cNvPr id="79" name="直接连接符 78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13410" y="1083"/>
                <a:ext cx="210" cy="226"/>
                <a:chOff x="11218" y="988"/>
                <a:chExt cx="210" cy="226"/>
              </a:xfrm>
            </p:grpSpPr>
            <p:cxnSp>
              <p:nvCxnSpPr>
                <p:cNvPr id="82" name="直接连接符 81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4" name="组合 83"/>
              <p:cNvGrpSpPr/>
              <p:nvPr/>
            </p:nvGrpSpPr>
            <p:grpSpPr>
              <a:xfrm>
                <a:off x="13964" y="1083"/>
                <a:ext cx="210" cy="226"/>
                <a:chOff x="11218" y="988"/>
                <a:chExt cx="210" cy="226"/>
              </a:xfrm>
            </p:grpSpPr>
            <p:cxnSp>
              <p:nvCxnSpPr>
                <p:cNvPr id="85" name="直接连接符 84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83" name="矩形 174082"/>
          <p:cNvSpPr/>
          <p:nvPr/>
        </p:nvSpPr>
        <p:spPr>
          <a:xfrm>
            <a:off x="1318829" y="2294422"/>
            <a:ext cx="10134600" cy="4563979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论是散文的一种，以论证为主，其特点是善于说理。</a:t>
            </a:r>
            <a:endParaRPr lang="en-US" altLang="zh-CN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rPr>
              <a:t>①政论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rPr>
              <a:t>，主要用于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rPr>
              <a:t>发表作者对于当时政治的见解和主张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rPr>
              <a:t>；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/>
            </a:endParaRPr>
          </a:p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rPr>
              <a:t>②史论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rPr>
              <a:t>，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rPr>
              <a:t>通过评论历史，总结历史教训，为当时统治者提供治国借鉴，本文即史论。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初读文本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84501" y="1147783"/>
            <a:ext cx="2003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六国论</a:t>
            </a:r>
          </a:p>
        </p:txBody>
      </p:sp>
    </p:spTree>
  </p:cSld>
  <p:clrMapOvr>
    <a:masterClrMapping/>
  </p:clrMapOvr>
  <p:transition spd="slow">
    <p:cover dir="d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2887"/>
            <a:ext cx="12192000" cy="586634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5160" y="45252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初读文本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652887"/>
            <a:ext cx="6162675" cy="5828124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2358" y="2165684"/>
            <a:ext cx="1315453" cy="2614863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50000"/>
                  <a:lumOff val="50000"/>
                  <a:alpha val="5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42783" y="2562096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六国地图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227" t="15355" r="1534" b="10051"/>
          <a:stretch>
            <a:fillRect/>
          </a:stretch>
        </p:blipFill>
        <p:spPr>
          <a:xfrm>
            <a:off x="2769235" y="290195"/>
            <a:ext cx="8996045" cy="6286500"/>
          </a:xfrm>
          <a:custGeom>
            <a:gdLst>
              <a:gd name="connsiteX0" fmla="*/ 1184466 w 10299031"/>
              <a:gd name="connsiteY0" fmla="*/ 0 h 7106653"/>
              <a:gd name="connsiteX1" fmla="*/ 9114565 w 10299031"/>
              <a:gd name="connsiteY1" fmla="*/ 0 h 7106653"/>
              <a:gd name="connsiteX2" fmla="*/ 10299031 w 10299031"/>
              <a:gd name="connsiteY2" fmla="*/ 1184466 h 7106653"/>
              <a:gd name="connsiteX3" fmla="*/ 10299031 w 10299031"/>
              <a:gd name="connsiteY3" fmla="*/ 5922187 h 7106653"/>
              <a:gd name="connsiteX4" fmla="*/ 9114565 w 10299031"/>
              <a:gd name="connsiteY4" fmla="*/ 7106653 h 7106653"/>
              <a:gd name="connsiteX5" fmla="*/ 1184466 w 10299031"/>
              <a:gd name="connsiteY5" fmla="*/ 7106653 h 7106653"/>
              <a:gd name="connsiteX6" fmla="*/ 0 w 10299031"/>
              <a:gd name="connsiteY6" fmla="*/ 5922187 h 7106653"/>
              <a:gd name="connsiteX7" fmla="*/ 0 w 10299031"/>
              <a:gd name="connsiteY7" fmla="*/ 1184466 h 7106653"/>
              <a:gd name="connsiteX8" fmla="*/ 1184466 w 10299031"/>
              <a:gd name="connsiteY8" fmla="*/ 0 h 710665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99031" h="7106652">
                <a:moveTo>
                  <a:pt x="1184466" y="0"/>
                </a:moveTo>
                <a:lnTo>
                  <a:pt x="9114565" y="0"/>
                </a:lnTo>
                <a:cubicBezTo>
                  <a:pt x="9768728" y="0"/>
                  <a:pt x="10299031" y="530303"/>
                  <a:pt x="10299031" y="1184466"/>
                </a:cubicBezTo>
                <a:lnTo>
                  <a:pt x="10299031" y="5922187"/>
                </a:lnTo>
                <a:cubicBezTo>
                  <a:pt x="10299031" y="6576350"/>
                  <a:pt x="9768728" y="7106653"/>
                  <a:pt x="9114565" y="7106653"/>
                </a:cubicBezTo>
                <a:lnTo>
                  <a:pt x="1184466" y="7106653"/>
                </a:lnTo>
                <a:cubicBezTo>
                  <a:pt x="530303" y="7106653"/>
                  <a:pt x="0" y="6576350"/>
                  <a:pt x="0" y="5922187"/>
                </a:cubicBezTo>
                <a:lnTo>
                  <a:pt x="0" y="1184466"/>
                </a:lnTo>
                <a:cubicBezTo>
                  <a:pt x="0" y="530303"/>
                  <a:pt x="530303" y="0"/>
                  <a:pt x="1184466" y="0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305160" y="3191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初读文本</a:t>
            </a:r>
          </a:p>
        </p:txBody>
      </p:sp>
      <p:pic>
        <p:nvPicPr>
          <p:cNvPr id="2" name="六国论朗诵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fade in="250" out="25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47675" y="5707380"/>
            <a:ext cx="619125" cy="619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7225" y="1600200"/>
            <a:ext cx="490220" cy="313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听范读音频，体会朗读节奏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文本占位符 144386"/>
          <p:cNvSpPr>
            <a:spLocks noGrp="1"/>
          </p:cNvSpPr>
          <p:nvPr>
            <p:ph idx="4294967295"/>
          </p:nvPr>
        </p:nvSpPr>
        <p:spPr>
          <a:xfrm>
            <a:off x="695325" y="1487805"/>
            <a:ext cx="9882505" cy="4691380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normAutofit lnSpcReduction="10000"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  <a:buNone/>
            </a:pPr>
            <a:r>
              <a:rPr lang="zh-CN" altLang="en-US"/>
              <a:t> </a:t>
            </a: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六国互</a:t>
            </a:r>
            <a:r>
              <a:rPr lang="zh-CN" altLang="en-US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丧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sàng                      </a:t>
            </a:r>
            <a:r>
              <a:rPr lang="zh-CN" altLang="en-US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洎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jì </a:t>
            </a: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pù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霜露          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草</a:t>
            </a:r>
            <a:r>
              <a:rPr lang="zh-CN" altLang="en-US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芥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jiè            </a:t>
            </a: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嬴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yǔ                                </a:t>
            </a:r>
            <a:r>
              <a:rPr lang="zh-CN" altLang="en-US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赂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秦</a:t>
            </a:r>
            <a:r>
              <a:rPr lang="en-US" altLang="zh-CN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lù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</a:t>
            </a:r>
            <a:r>
              <a:rPr lang="zh-CN" altLang="en-US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咽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yàn                              </a:t>
            </a:r>
            <a:r>
              <a:rPr lang="zh-CN" altLang="en-US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燕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</a:t>
            </a:r>
            <a:r>
              <a:rPr lang="en-US" altLang="zh-CN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yān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marL="0" lvl="0" indent="0">
              <a:lnSpc>
                <a:spcPct val="120000"/>
              </a:lnSpc>
              <a:spcBef>
                <a:spcPct val="25000"/>
              </a:spcBef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胜负之</a:t>
            </a:r>
            <a:r>
              <a:rPr lang="zh-CN" altLang="en-US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shù                    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革灭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殆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dài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尽      </a:t>
            </a:r>
          </a:p>
          <a:p>
            <a:pPr marL="0" lvl="0" indent="0">
              <a:lnSpc>
                <a:spcPct val="120000"/>
              </a:lnSpc>
              <a:spcBef>
                <a:spcPct val="2500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tǎng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与秦相较  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或未易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liáng                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悲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夫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fú                                 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wéi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秦人积威之所劫         日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削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xuē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月割     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苟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gǒu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以天下之大</a:t>
            </a:r>
          </a:p>
          <a:p>
            <a:pPr marL="0" lvl="0" indent="0">
              <a:lnSpc>
                <a:spcPct val="150000"/>
              </a:lnSpc>
              <a:buNone/>
            </a:pPr>
            <a:endParaRPr lang="zh-CN" altLang="en-US" sz="3600" b="1"/>
          </a:p>
          <a:p>
            <a:pPr lvl="0">
              <a:lnSpc>
                <a:spcPct val="80000"/>
              </a:lnSpc>
            </a:pPr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初读文本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14315" y="77470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检查预习情况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5" name="文本框 10244"/>
          <p:cNvSpPr txBox="1"/>
          <p:nvPr/>
        </p:nvSpPr>
        <p:spPr>
          <a:xfrm>
            <a:off x="2019300" y="2084705"/>
            <a:ext cx="8153400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>
                <a:latin typeface="Times New Roman" panose="02020603050405020304" pitchFamily="18" charset="0"/>
                <a:ea typeface="隶书" panose="02010509060101010101" charset="-122"/>
              </a:rPr>
              <a:t>六国破灭，非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charset="-122"/>
              </a:rPr>
              <a:t>兵</a:t>
            </a:r>
            <a:r>
              <a:rPr lang="zh-CN" altLang="en-US" sz="4400">
                <a:latin typeface="Times New Roman" panose="02020603050405020304" pitchFamily="18" charset="0"/>
                <a:ea typeface="隶书" panose="02010509060101010101" charset="-122"/>
              </a:rPr>
              <a:t>不利，战不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charset="-122"/>
              </a:rPr>
              <a:t>善</a:t>
            </a:r>
            <a:r>
              <a:rPr lang="zh-CN" altLang="en-US" sz="4400">
                <a:latin typeface="Times New Roman" panose="02020603050405020304" pitchFamily="18" charset="0"/>
                <a:ea typeface="隶书" panose="02010509060101010101" charset="-122"/>
              </a:rPr>
              <a:t>，弊在赂秦。赂秦而力亏，破灭之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charset="-122"/>
              </a:rPr>
              <a:t>道</a:t>
            </a:r>
            <a:r>
              <a:rPr lang="zh-CN" altLang="en-US" sz="4400">
                <a:latin typeface="Times New Roman" panose="02020603050405020304" pitchFamily="18" charset="0"/>
                <a:ea typeface="隶书" panose="02010509060101010101" charset="-122"/>
              </a:rPr>
              <a:t>也。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charset="-122"/>
              </a:rPr>
              <a:t>或</a:t>
            </a:r>
            <a:r>
              <a:rPr lang="zh-CN" altLang="en-US" sz="4400">
                <a:latin typeface="Times New Roman" panose="02020603050405020304" pitchFamily="18" charset="0"/>
                <a:ea typeface="隶书" panose="02010509060101010101" charset="-122"/>
              </a:rPr>
              <a:t>曰：六国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charset="-122"/>
              </a:rPr>
              <a:t>互</a:t>
            </a:r>
            <a:r>
              <a:rPr lang="zh-CN" altLang="en-US" sz="4400">
                <a:latin typeface="Times New Roman" panose="02020603050405020304" pitchFamily="18" charset="0"/>
                <a:ea typeface="隶书" panose="02010509060101010101" charset="-122"/>
              </a:rPr>
              <a:t>丧，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charset="-122"/>
              </a:rPr>
              <a:t>率</a:t>
            </a:r>
            <a:r>
              <a:rPr lang="zh-CN" altLang="en-US" sz="4400">
                <a:latin typeface="Times New Roman" panose="02020603050405020304" pitchFamily="18" charset="0"/>
                <a:ea typeface="隶书" panose="02010509060101010101" charset="-122"/>
              </a:rPr>
              <a:t>赂秦耶？曰：不赂者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charset="-122"/>
              </a:rPr>
              <a:t>以</a:t>
            </a:r>
            <a:r>
              <a:rPr lang="zh-CN" altLang="en-US" sz="4400">
                <a:latin typeface="Times New Roman" panose="02020603050405020304" pitchFamily="18" charset="0"/>
                <a:ea typeface="隶书" panose="02010509060101010101" charset="-122"/>
              </a:rPr>
              <a:t>赂者丧。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charset="-122"/>
              </a:rPr>
              <a:t>盖</a:t>
            </a:r>
            <a:r>
              <a:rPr lang="zh-CN" altLang="en-US" sz="4400">
                <a:latin typeface="Times New Roman" panose="02020603050405020304" pitchFamily="18" charset="0"/>
                <a:ea typeface="隶书" panose="02010509060101010101" charset="-122"/>
              </a:rPr>
              <a:t>失强援，不能独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charset="-122"/>
              </a:rPr>
              <a:t>完</a:t>
            </a:r>
            <a:r>
              <a:rPr lang="zh-CN" altLang="en-US" sz="4400">
                <a:latin typeface="Times New Roman" panose="02020603050405020304" pitchFamily="18" charset="0"/>
                <a:ea typeface="隶书" panose="02010509060101010101" charset="-122"/>
              </a:rPr>
              <a:t>。故曰弊在赂秦也。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94960" y="136080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第一段</a:t>
            </a:r>
          </a:p>
        </p:txBody>
      </p:sp>
    </p:spTree>
  </p:cSld>
  <p:clrMapOvr>
    <a:masterClrMapping/>
  </p:clrMapOvr>
  <p:transition spd="slow">
    <p:zo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7" name="内容占位符 2"/>
          <p:cNvSpPr>
            <a:spLocks noGrp="1"/>
          </p:cNvSpPr>
          <p:nvPr>
            <p:ph idx="1"/>
          </p:nvPr>
        </p:nvSpPr>
        <p:spPr>
          <a:xfrm>
            <a:off x="669925" y="1210945"/>
            <a:ext cx="10852150" cy="5389563"/>
          </a:xfrm>
        </p:spPr>
        <p:txBody>
          <a:bodyPr lIns="90170" tIns="46990" rIns="90170" bIns="46990" anchor="t" anchorCtr="0"/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六国</a:t>
            </a: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破灭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，非</a:t>
            </a: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兵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不</a:t>
            </a: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利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，战不善，</a:t>
            </a: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弊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在</a:t>
            </a: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赂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破灭：灭亡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兵：武器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利：锋利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赂：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Wingdings" panose="05000000000000000000" pitchFamily="2" charset="2"/>
              </a:rPr>
              <a:t>（割地）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贿赂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弊：弊端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六国灭亡，不是武器不锋利，仗打得不好，弊端在于贿赂秦国。</a:t>
            </a:r>
            <a:endParaRPr lang="zh-CN" altLang="en-US" sz="2400" b="1" kern="1200" normalizeH="0" baseline="0"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1" name="内容占位符 2"/>
          <p:cNvSpPr>
            <a:spLocks noGrp="1"/>
          </p:cNvSpPr>
          <p:nvPr>
            <p:ph idx="1"/>
          </p:nvPr>
        </p:nvSpPr>
        <p:spPr>
          <a:xfrm>
            <a:off x="669925" y="1211263"/>
            <a:ext cx="10852150" cy="5646737"/>
          </a:xfrm>
        </p:spPr>
        <p:txBody>
          <a:bodyPr lIns="90170" tIns="46990" rIns="90170" bIns="46990" anchor="t" anchorCtr="0"/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赂秦</a:t>
            </a: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而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力</a:t>
            </a: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亏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，破灭之</a:t>
            </a: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道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也。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sz="32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而：连词，表因果关系。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亏：亏损。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道：道理，原因。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3200" b="1" kern="1200" normalizeH="0" baseline="0"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贿赂秦国，自己的实力就亏损，这是灭亡的原因。</a:t>
            </a:r>
            <a:endParaRPr lang="zh-CN" altLang="en-US" sz="3200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3200" b="1" kern="1200" normalizeH="0" baseline="0"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5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5389563"/>
          </a:xfrm>
        </p:spPr>
        <p:txBody>
          <a:bodyPr lIns="90170" tIns="46990" rIns="90170" bIns="46990" anchor="t" anchorCtr="0"/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或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曰：六国</a:t>
            </a: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互丧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</a:t>
            </a: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率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赂秦</a:t>
            </a:r>
            <a:r>
              <a:rPr lang="zh-CN" sz="32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耶</a:t>
            </a:r>
            <a:r>
              <a:rPr lang="zh-CN" sz="32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？</a:t>
            </a:r>
            <a:endParaRPr lang="zh-CN" altLang="en-US" sz="3200" b="1" kern="1200" normalizeH="0" baseline="0">
              <a:latin typeface="Arial" panose="020b0604020202020204" pitchFamily="34" charset="0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3200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或：有人。</a:t>
            </a:r>
            <a:endParaRPr lang="zh-CN" altLang="en-US" sz="32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互丧：彼此相继灭亡。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率：全都，一概。</a:t>
            </a:r>
            <a:endParaRPr lang="zh-CN" altLang="en-US" sz="32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耶：吗。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3200" b="1" kern="1200" normalizeH="0" baseline="0"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有人说：六国相继灭亡，都是因为贿赂秦国吗？</a:t>
            </a:r>
            <a:endParaRPr lang="zh-CN" altLang="en-US" sz="3200" b="1" kern="1200" normalizeH="0" baseline="0"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9" name="内容占位符 2"/>
          <p:cNvSpPr>
            <a:spLocks noGrp="1"/>
          </p:cNvSpPr>
          <p:nvPr>
            <p:ph idx="1"/>
          </p:nvPr>
        </p:nvSpPr>
        <p:spPr>
          <a:xfrm>
            <a:off x="496570" y="954723"/>
            <a:ext cx="11695113" cy="6175375"/>
          </a:xfrm>
        </p:spPr>
        <p:txBody>
          <a:bodyPr lIns="90170" tIns="46990" rIns="90170" bIns="46990" anchor="t" anchorCtr="0">
            <a:normAutofit/>
          </a:bodyPr>
          <a:lstStyle/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曰：不赂者</a:t>
            </a:r>
            <a:r>
              <a:rPr lang="zh-CN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赂者</a:t>
            </a:r>
            <a:r>
              <a:rPr lang="zh-CN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丧</a:t>
            </a:r>
            <a:r>
              <a:rPr lang="zh-CN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。</a:t>
            </a:r>
            <a:r>
              <a:rPr lang="zh-CN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盖</a:t>
            </a:r>
            <a:r>
              <a:rPr lang="zh-CN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失强援，不能独</a:t>
            </a:r>
            <a:r>
              <a:rPr lang="zh-CN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完</a:t>
            </a:r>
            <a:r>
              <a:rPr lang="zh-CN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。故曰弊在赂秦</a:t>
            </a:r>
            <a:r>
              <a:rPr lang="zh-CN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也</a:t>
            </a:r>
            <a:r>
              <a:rPr lang="zh-CN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。</a:t>
            </a: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endParaRPr lang="zh-CN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以：因为。</a:t>
            </a: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丧：灭亡。</a:t>
            </a:r>
            <a:endParaRPr lang="zh-CN" altLang="en-US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盖：承接上文，表示原因。</a:t>
            </a:r>
            <a:endParaRPr lang="zh-CN" altLang="en-US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完：保全。</a:t>
            </a: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endParaRPr lang="zh-CN" altLang="en-US" b="1" kern="1200" normalizeH="0" baseline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回答说：不贿赂秦国的国家因为贿赂秦国的国家而灭亡。因为（不贿赂秦国的国家）失去了其他国家强有力的援助，就不能单独保全。所以说弊病在于贿赂秦国啊。</a:t>
            </a:r>
            <a:endParaRPr lang="zh-CN" altLang="en-US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endParaRPr lang="zh-CN" altLang="en-US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3" name="图片 156673" descr="秦灭六国"/>
          <p:cNvPicPr/>
          <p:nvPr/>
        </p:nvPicPr>
        <p:blipFill>
          <a:blip r:embed="rId2"/>
          <a:stretch>
            <a:fillRect/>
          </a:stretch>
        </p:blipFill>
        <p:spPr>
          <a:xfrm>
            <a:off x="2938780" y="217170"/>
            <a:ext cx="8872220" cy="6423660"/>
          </a:xfrm>
          <a:prstGeom prst="rect">
            <a:avLst/>
          </a:prstGeom>
          <a:noFill/>
          <a:ln>
            <a:noFill/>
            <a:round/>
          </a:ln>
        </p:spPr>
      </p:pic>
      <p:sp>
        <p:nvSpPr>
          <p:cNvPr id="8194" name="椭圆 156674"/>
          <p:cNvSpPr/>
          <p:nvPr/>
        </p:nvSpPr>
        <p:spPr>
          <a:xfrm>
            <a:off x="9525000" y="6019800"/>
            <a:ext cx="381000" cy="152400"/>
          </a:xfrm>
          <a:prstGeom prst="ellipse">
            <a:avLst/>
          </a:prstGeom>
          <a:solidFill>
            <a:srgbClr val="FF6600"/>
          </a:solidFill>
          <a:ln>
            <a:noFill/>
            <a:miter lim="800000"/>
          </a:ln>
        </p:spPr>
        <p:txBody>
          <a:bodyPr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56"/>
          <a:stretch>
            <a:fillRect/>
          </a:stretch>
        </p:blipFill>
        <p:spPr>
          <a:xfrm>
            <a:off x="-5676626" y="-2254279"/>
            <a:ext cx="24970167" cy="1291425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561474" y="1057275"/>
            <a:ext cx="13314949" cy="4743450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en-US" altLang="zh-CN" sz="280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29" b="-1429"/>
          <a:stretch>
            <a:fillRect/>
          </a:stretch>
        </p:blipFill>
        <p:spPr bwMode="auto">
          <a:xfrm>
            <a:off x="3604258" y="1469457"/>
            <a:ext cx="4928892" cy="385317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" name="文本框 125"/>
          <p:cNvSpPr txBox="1"/>
          <p:nvPr/>
        </p:nvSpPr>
        <p:spPr>
          <a:xfrm>
            <a:off x="259702" y="10520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</a:rPr>
              <a:t>导入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9702" y="2444031"/>
            <a:ext cx="31602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200">
                <a:solidFill>
                  <a:srgbClr val="FF0000"/>
                </a:solidFill>
                <a:latin typeface="+mn-ea"/>
              </a:rPr>
              <a:t>一个风雨飘摇的王朝，一群生活苦难的百姓，面对如此难题，</a:t>
            </a:r>
            <a:endParaRPr lang="en-US" altLang="zh-CN" sz="2200">
              <a:solidFill>
                <a:srgbClr val="FF0000"/>
              </a:solidFill>
              <a:latin typeface="+mn-ea"/>
            </a:endParaRPr>
          </a:p>
          <a:p>
            <a:pPr lvl="0"/>
            <a:r>
              <a:rPr lang="zh-CN" altLang="en-US" sz="2200">
                <a:solidFill>
                  <a:srgbClr val="FF0000"/>
                </a:solidFill>
                <a:latin typeface="+mn-ea"/>
                <a:sym typeface="+mn-ea"/>
              </a:rPr>
              <a:t>一位老人忧心忡忡，他的目光，</a:t>
            </a:r>
            <a:endParaRPr lang="en-US" altLang="zh-CN" sz="2200">
              <a:solidFill>
                <a:srgbClr val="FF0000"/>
              </a:solidFill>
              <a:latin typeface="+mn-ea"/>
              <a:sym typeface="+mn-ea"/>
            </a:endParaRPr>
          </a:p>
          <a:p>
            <a:endParaRPr lang="zh-CN" altLang="en-US" sz="220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48934" y="2481746"/>
            <a:ext cx="3826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>
                <a:solidFill>
                  <a:srgbClr val="FF0000"/>
                </a:solidFill>
                <a:latin typeface="+mn-ea"/>
              </a:rPr>
              <a:t>投向了</a:t>
            </a:r>
            <a:r>
              <a:rPr lang="en-US" altLang="zh-CN" sz="2200">
                <a:solidFill>
                  <a:srgbClr val="FF0000"/>
                </a:solidFill>
                <a:latin typeface="+mn-ea"/>
              </a:rPr>
              <a:t>1300</a:t>
            </a:r>
            <a:r>
              <a:rPr lang="zh-CN" altLang="en-US" sz="2200">
                <a:solidFill>
                  <a:srgbClr val="FF0000"/>
                </a:solidFill>
                <a:latin typeface="+mn-ea"/>
              </a:rPr>
              <a:t>年前的战国时代，</a:t>
            </a:r>
            <a:r>
              <a:rPr lang="zh-CN" altLang="en-US" sz="2200">
                <a:solidFill>
                  <a:srgbClr val="FF0000"/>
                </a:solidFill>
                <a:latin typeface="+mn-ea"/>
                <a:sym typeface="+mn-ea"/>
              </a:rPr>
              <a:t>去寻找答案</a:t>
            </a:r>
            <a:r>
              <a:rPr lang="en-US" altLang="zh-CN" sz="2200">
                <a:solidFill>
                  <a:srgbClr val="FF0000"/>
                </a:solidFill>
                <a:latin typeface="+mn-ea"/>
                <a:sym typeface="+mn-ea"/>
              </a:rPr>
              <a:t>……</a:t>
            </a:r>
          </a:p>
          <a:p>
            <a:r>
              <a:rPr lang="zh-CN" altLang="en-US" sz="2200">
                <a:solidFill>
                  <a:srgbClr val="FF0000"/>
                </a:solidFill>
                <a:latin typeface="+mn-ea"/>
                <a:sym typeface="+mn-ea"/>
              </a:rPr>
              <a:t>今天，让我们一起</a:t>
            </a:r>
            <a:endParaRPr lang="en-US" altLang="zh-CN" sz="2200">
              <a:solidFill>
                <a:srgbClr val="FF0000"/>
              </a:solidFill>
              <a:latin typeface="+mn-ea"/>
              <a:sym typeface="+mn-ea"/>
            </a:endParaRPr>
          </a:p>
          <a:p>
            <a:r>
              <a:rPr lang="zh-CN" altLang="en-US" sz="2200">
                <a:solidFill>
                  <a:srgbClr val="FF0000"/>
                </a:solidFill>
                <a:latin typeface="+mn-ea"/>
                <a:sym typeface="+mn-ea"/>
              </a:rPr>
              <a:t>走进苏洵的</a:t>
            </a:r>
            <a:r>
              <a:rPr lang="en-US" altLang="zh-CN" sz="2200">
                <a:solidFill>
                  <a:srgbClr val="FF0000"/>
                </a:solidFill>
                <a:latin typeface="+mn-ea"/>
                <a:sym typeface="+mn-ea"/>
              </a:rPr>
              <a:t>《</a:t>
            </a:r>
            <a:r>
              <a:rPr lang="zh-CN" altLang="en-US" sz="2200">
                <a:solidFill>
                  <a:srgbClr val="FF0000"/>
                </a:solidFill>
                <a:latin typeface="+mn-ea"/>
                <a:sym typeface="+mn-ea"/>
              </a:rPr>
              <a:t>六国论</a:t>
            </a:r>
            <a:r>
              <a:rPr lang="en-US" altLang="zh-CN" sz="2200">
                <a:solidFill>
                  <a:srgbClr val="FF0000"/>
                </a:solidFill>
                <a:latin typeface="+mn-ea"/>
                <a:sym typeface="+mn-ea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06 -1.48148E-06 L 0.18776 0.00139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7" name="文本框 123906"/>
          <p:cNvSpPr txBox="1"/>
          <p:nvPr/>
        </p:nvSpPr>
        <p:spPr>
          <a:xfrm>
            <a:off x="2967673" y="1406525"/>
            <a:ext cx="62566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㈠韩魏楚以地赂秦大事年表</a:t>
            </a:r>
          </a:p>
        </p:txBody>
      </p:sp>
      <p:sp>
        <p:nvSpPr>
          <p:cNvPr id="123908" name="文本框 123907"/>
          <p:cNvSpPr txBox="1"/>
          <p:nvPr/>
        </p:nvSpPr>
        <p:spPr>
          <a:xfrm>
            <a:off x="3144044" y="404813"/>
            <a:ext cx="59039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六国与秦的有关史实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1188085" y="2816225"/>
            <a:ext cx="8790305" cy="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等腰三角形 2"/>
          <p:cNvSpPr/>
          <p:nvPr/>
        </p:nvSpPr>
        <p:spPr>
          <a:xfrm rot="10800000">
            <a:off x="1925955" y="2811780"/>
            <a:ext cx="203835" cy="203835"/>
          </a:xfrm>
          <a:prstGeom prst="triangle">
            <a:avLst/>
          </a:prstGeom>
          <a:solidFill>
            <a:srgbClr val="E1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4245610" y="2816225"/>
            <a:ext cx="203835" cy="203835"/>
          </a:xfrm>
          <a:prstGeom prst="triangle">
            <a:avLst/>
          </a:prstGeom>
          <a:solidFill>
            <a:srgbClr val="8D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6565265" y="2816225"/>
            <a:ext cx="203835" cy="203835"/>
          </a:xfrm>
          <a:prstGeom prst="triangl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8884920" y="2825115"/>
            <a:ext cx="203835" cy="203835"/>
          </a:xfrm>
          <a:prstGeom prst="triangl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299845" y="3171190"/>
            <a:ext cx="1455420" cy="2162810"/>
            <a:chOff x="1983" y="6653"/>
            <a:chExt cx="2292" cy="3406"/>
          </a:xfrm>
        </p:grpSpPr>
        <p:sp>
          <p:nvSpPr>
            <p:cNvPr id="9" name="矩形 8"/>
            <p:cNvSpPr/>
            <p:nvPr/>
          </p:nvSpPr>
          <p:spPr>
            <a:xfrm>
              <a:off x="1983" y="6653"/>
              <a:ext cx="2293" cy="3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056" y="6928"/>
              <a:ext cx="1987" cy="28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sym typeface="+mn-ea"/>
                </a:rPr>
                <a:t>公元前</a:t>
              </a:r>
              <a:r>
                <a:rPr lang="en-US" altLang="zh-CN" sz="2800" b="1">
                  <a:latin typeface="Times New Roman" panose="02020603050405020304" pitchFamily="18" charset="0"/>
                  <a:sym typeface="+mn-ea"/>
                </a:rPr>
                <a:t>290</a:t>
              </a:r>
              <a:r>
                <a:rPr lang="zh-CN" altLang="en-US" sz="2800" b="1">
                  <a:latin typeface="Times New Roman" panose="02020603050405020304" pitchFamily="18" charset="0"/>
                  <a:sym typeface="+mn-ea"/>
                </a:rPr>
                <a:t>年韩割武遂予秦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14090" y="3185160"/>
            <a:ext cx="1455420" cy="2162810"/>
            <a:chOff x="5422" y="6624"/>
            <a:chExt cx="2292" cy="3406"/>
          </a:xfrm>
        </p:grpSpPr>
        <p:sp>
          <p:nvSpPr>
            <p:cNvPr id="12" name="矩形 11"/>
            <p:cNvSpPr/>
            <p:nvPr/>
          </p:nvSpPr>
          <p:spPr>
            <a:xfrm>
              <a:off x="5422" y="6624"/>
              <a:ext cx="2293" cy="3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554" y="6912"/>
              <a:ext cx="2030" cy="3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sym typeface="+mn-ea"/>
                </a:rPr>
                <a:t>公元前</a:t>
              </a:r>
              <a:r>
                <a:rPr lang="en-US" altLang="zh-CN" sz="2400" b="1">
                  <a:latin typeface="Times New Roman" panose="02020603050405020304" pitchFamily="18" charset="0"/>
                  <a:sym typeface="+mn-ea"/>
                </a:rPr>
                <a:t>280 </a:t>
              </a:r>
              <a:r>
                <a:rPr lang="zh-CN" altLang="en-US" sz="2400" b="1">
                  <a:latin typeface="Times New Roman" panose="02020603050405020304" pitchFamily="18" charset="0"/>
                  <a:sym typeface="+mn-ea"/>
                </a:rPr>
                <a:t>年楚割汉北及上庸予秦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12485" y="3156585"/>
            <a:ext cx="1550035" cy="2162810"/>
            <a:chOff x="9182" y="6869"/>
            <a:chExt cx="2441" cy="3406"/>
          </a:xfrm>
        </p:grpSpPr>
        <p:sp>
          <p:nvSpPr>
            <p:cNvPr id="14" name="矩形 13"/>
            <p:cNvSpPr/>
            <p:nvPr/>
          </p:nvSpPr>
          <p:spPr>
            <a:xfrm>
              <a:off x="9182" y="6869"/>
              <a:ext cx="2293" cy="3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247" y="7143"/>
              <a:ext cx="2377" cy="28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sym typeface="+mn-ea"/>
                </a:rPr>
                <a:t>公元前</a:t>
              </a:r>
              <a:r>
                <a:rPr lang="en-US" altLang="zh-CN" sz="2800" b="1">
                  <a:latin typeface="Times New Roman" panose="02020603050405020304" pitchFamily="18" charset="0"/>
                  <a:sym typeface="+mn-ea"/>
                </a:rPr>
                <a:t>275</a:t>
              </a:r>
              <a:r>
                <a:rPr lang="zh-CN" altLang="en-US" sz="2800" b="1">
                  <a:latin typeface="Times New Roman" panose="02020603050405020304" pitchFamily="18" charset="0"/>
                  <a:sym typeface="+mn-ea"/>
                </a:rPr>
                <a:t>年魏割温予秦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10880" y="3183255"/>
            <a:ext cx="1558925" cy="2165350"/>
            <a:chOff x="13025" y="6735"/>
            <a:chExt cx="2433" cy="3407"/>
          </a:xfrm>
        </p:grpSpPr>
        <p:sp>
          <p:nvSpPr>
            <p:cNvPr id="15" name="矩形 14"/>
            <p:cNvSpPr/>
            <p:nvPr/>
          </p:nvSpPr>
          <p:spPr>
            <a:xfrm>
              <a:off x="13025" y="6735"/>
              <a:ext cx="2293" cy="3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156" y="7203"/>
              <a:ext cx="2302" cy="28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sym typeface="+mn-ea"/>
                </a:rPr>
                <a:t>公元前</a:t>
              </a:r>
              <a:r>
                <a:rPr lang="en-US" altLang="zh-CN" sz="2800" b="1">
                  <a:latin typeface="Times New Roman" panose="02020603050405020304" pitchFamily="18" charset="0"/>
                  <a:sym typeface="+mn-ea"/>
                </a:rPr>
                <a:t>273</a:t>
              </a:r>
              <a:r>
                <a:rPr lang="zh-CN" altLang="en-US" sz="2800" b="1">
                  <a:latin typeface="Times New Roman" panose="02020603050405020304" pitchFamily="18" charset="0"/>
                  <a:sym typeface="+mn-ea"/>
                </a:rPr>
                <a:t>年魏割南阳予秦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707515" y="213423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韩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077970" y="212915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楚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411595" y="211709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魏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745220" y="208089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魏</a:t>
            </a:r>
          </a:p>
        </p:txBody>
      </p:sp>
    </p:spTree>
  </p:cSld>
  <p:clrMapOvr>
    <a:masterClrMapping/>
  </p:clrMapOvr>
  <p:transition spd="slow">
    <p:zo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7" name="文本框 123906"/>
          <p:cNvSpPr txBox="1"/>
          <p:nvPr/>
        </p:nvSpPr>
        <p:spPr>
          <a:xfrm>
            <a:off x="4290060" y="1520825"/>
            <a:ext cx="3611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㈡秦灭六国时间表</a:t>
            </a:r>
          </a:p>
        </p:txBody>
      </p:sp>
      <p:sp>
        <p:nvSpPr>
          <p:cNvPr id="123908" name="文本框 123907"/>
          <p:cNvSpPr txBox="1"/>
          <p:nvPr/>
        </p:nvSpPr>
        <p:spPr>
          <a:xfrm>
            <a:off x="3694430" y="405130"/>
            <a:ext cx="48031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六国与秦的有关史实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1608455" y="3661410"/>
            <a:ext cx="8790305" cy="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等腰三角形 2"/>
          <p:cNvSpPr/>
          <p:nvPr/>
        </p:nvSpPr>
        <p:spPr>
          <a:xfrm rot="10800000">
            <a:off x="2346325" y="3656965"/>
            <a:ext cx="203835" cy="203835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5826125" y="3660775"/>
            <a:ext cx="203835" cy="203835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7566025" y="3664585"/>
            <a:ext cx="203835" cy="20383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9305925" y="3672205"/>
            <a:ext cx="203835" cy="203835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127885" y="297942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灭韩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260975" y="298005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灭楚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694430" y="298069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灭魏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827520" y="298132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灭赵和燕</a:t>
            </a:r>
          </a:p>
        </p:txBody>
      </p:sp>
      <p:sp>
        <p:nvSpPr>
          <p:cNvPr id="4" name="等腰三角形 3"/>
          <p:cNvSpPr/>
          <p:nvPr/>
        </p:nvSpPr>
        <p:spPr>
          <a:xfrm rot="10800000">
            <a:off x="4086225" y="3668395"/>
            <a:ext cx="203835" cy="203835"/>
          </a:xfrm>
          <a:prstGeom prst="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105265" y="298196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灭齐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25930" y="4016375"/>
            <a:ext cx="12522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前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230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年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95700" y="4039235"/>
            <a:ext cx="12522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前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225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年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47335" y="4023995"/>
            <a:ext cx="12522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前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223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年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38035" y="4031615"/>
            <a:ext cx="12522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前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222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年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68740" y="4046855"/>
            <a:ext cx="12522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前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221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年</a:t>
            </a:r>
          </a:p>
        </p:txBody>
      </p:sp>
    </p:spTree>
  </p:cSld>
  <p:clrMapOvr>
    <a:masterClrMapping/>
  </p:clrMapOvr>
  <p:transition spd="slow">
    <p:zoom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文本框 198657"/>
          <p:cNvSpPr/>
          <p:nvPr/>
        </p:nvSpPr>
        <p:spPr>
          <a:xfrm>
            <a:off x="1905000" y="762000"/>
            <a:ext cx="7987665" cy="1198880"/>
          </a:xfrm>
          <a:prstGeom prst="rect">
            <a:avLst/>
          </a:prstGeom>
          <a:noFill/>
          <a:ln>
            <a:noFill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文章第一段提出了什么样的中心论点？</a:t>
            </a:r>
          </a:p>
          <a:p>
            <a:pPr lvl="0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又设立了哪两个分论点进行论证？</a:t>
            </a:r>
          </a:p>
        </p:txBody>
      </p:sp>
      <p:sp>
        <p:nvSpPr>
          <p:cNvPr id="12290" name="文本框 198658"/>
          <p:cNvSpPr/>
          <p:nvPr/>
        </p:nvSpPr>
        <p:spPr>
          <a:xfrm>
            <a:off x="1990725" y="2636838"/>
            <a:ext cx="2720975" cy="107632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D60093"/>
                </a:solidFill>
                <a:latin typeface="Times New Roman" panose="02020603050405020304" pitchFamily="18" charset="0"/>
              </a:rPr>
              <a:t>六国破灭，</a:t>
            </a:r>
          </a:p>
          <a:p>
            <a:pPr lvl="0"/>
            <a:r>
              <a:rPr lang="zh-CN" altLang="en-US" sz="3200" b="1">
                <a:solidFill>
                  <a:srgbClr val="D60093"/>
                </a:solidFill>
                <a:latin typeface="Times New Roman" panose="02020603050405020304" pitchFamily="18" charset="0"/>
              </a:rPr>
              <a:t>弊在赂秦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2292" name="文本框 198660"/>
          <p:cNvSpPr/>
          <p:nvPr/>
        </p:nvSpPr>
        <p:spPr>
          <a:xfrm>
            <a:off x="4744403" y="2191703"/>
            <a:ext cx="5147945" cy="583565"/>
          </a:xfrm>
          <a:prstGeom prst="rect">
            <a:avLst/>
          </a:prstGeom>
          <a:noFill/>
          <a:ln>
            <a:noFill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</a:t>
            </a:r>
            <a:r>
              <a:rPr lang="zh-CN" altLang="en-US" sz="32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赂秦而力亏，破灭之道也</a:t>
            </a:r>
          </a:p>
        </p:txBody>
      </p:sp>
      <p:sp>
        <p:nvSpPr>
          <p:cNvPr id="12293" name="文本框 198661"/>
          <p:cNvSpPr/>
          <p:nvPr/>
        </p:nvSpPr>
        <p:spPr>
          <a:xfrm>
            <a:off x="4866323" y="3402330"/>
            <a:ext cx="4739640" cy="1076325"/>
          </a:xfrm>
          <a:prstGeom prst="rect">
            <a:avLst/>
          </a:prstGeom>
          <a:noFill/>
          <a:ln>
            <a:noFill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zh-CN" altLang="en-US" sz="32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不赂者以赂者丧，盖失</a:t>
            </a:r>
          </a:p>
          <a:p>
            <a:pPr lvl="0"/>
            <a:r>
              <a:rPr lang="zh-CN" altLang="en-US" sz="32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强援，不能独完。</a:t>
            </a:r>
          </a:p>
        </p:txBody>
      </p:sp>
      <p:sp>
        <p:nvSpPr>
          <p:cNvPr id="12294" name="文本框 198662"/>
          <p:cNvSpPr/>
          <p:nvPr/>
        </p:nvSpPr>
        <p:spPr>
          <a:xfrm>
            <a:off x="3429000" y="5105400"/>
            <a:ext cx="693420" cy="706755"/>
          </a:xfrm>
          <a:prstGeom prst="rect">
            <a:avLst/>
          </a:prstGeom>
          <a:solidFill>
            <a:srgbClr val="FF9933"/>
          </a:solidFill>
          <a:ln>
            <a:solidFill>
              <a:srgbClr val="990000"/>
            </a:solidFill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总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2295" name="文本框 198663"/>
          <p:cNvSpPr/>
          <p:nvPr/>
        </p:nvSpPr>
        <p:spPr>
          <a:xfrm>
            <a:off x="7543800" y="5105400"/>
            <a:ext cx="693420" cy="706755"/>
          </a:xfrm>
          <a:prstGeom prst="rect">
            <a:avLst/>
          </a:prstGeom>
          <a:solidFill>
            <a:srgbClr val="FF9933"/>
          </a:solidFill>
          <a:ln>
            <a:solidFill>
              <a:srgbClr val="990000"/>
            </a:solidFill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分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2296" name="任意多边形 198664"/>
          <p:cNvSpPr/>
          <p:nvPr/>
        </p:nvSpPr>
        <p:spPr>
          <a:xfrm>
            <a:off x="5257800" y="5334000"/>
            <a:ext cx="1066800" cy="381000"/>
          </a:xfrm>
          <a:custGeom>
            <a:cxnLst>
              <a:cxn ang="0">
                <a:pos x="16200" y="0"/>
              </a:cxn>
              <a:cxn ang="0">
                <a:pos x="0" y="10800"/>
              </a:cxn>
              <a:cxn ang="0">
                <a:pos x="16200" y="21600"/>
              </a:cxn>
              <a:cxn ang="0">
                <a:pos x="21600" y="10800"/>
              </a:cxn>
            </a:cxnLst>
            <a:rect l="0" t="0" r="0" b="0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" name="左大括号 1"/>
          <p:cNvSpPr/>
          <p:nvPr/>
        </p:nvSpPr>
        <p:spPr>
          <a:xfrm>
            <a:off x="4378325" y="2394585"/>
            <a:ext cx="75565" cy="16332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41" dur="500" fill="hold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2290" grpId="1"/>
      <p:bldP spid="12292" grpId="2"/>
      <p:bldP spid="12293" grpId="3"/>
      <p:bldP spid="12294" grpId="4"/>
      <p:bldP spid="12295" grpId="5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文本框 1"/>
          <p:cNvSpPr txBox="1"/>
          <p:nvPr/>
        </p:nvSpPr>
        <p:spPr>
          <a:xfrm>
            <a:off x="2440940" y="980440"/>
            <a:ext cx="7328535" cy="507746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E5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作者开头这样写有什么作用？</a:t>
            </a:r>
          </a:p>
          <a:p>
            <a:pPr lvl="0"/>
            <a:endParaRPr lang="zh-CN" altLang="en-US" sz="3600">
              <a:solidFill>
                <a:srgbClr val="E5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作者开门见山、直截了当的提出中心论点，不仅紧扣题目明确论题，而且便于后文自由论证，在结构上具有提掣下文、统摄全篇的主导作用。两个分论点实际上是从正反两面进一步揭示中心论点，使中心论点完备周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9" name="文本框 1028"/>
          <p:cNvSpPr txBox="1"/>
          <p:nvPr/>
        </p:nvSpPr>
        <p:spPr>
          <a:xfrm>
            <a:off x="2782888" y="2133600"/>
            <a:ext cx="63373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</a:endParaRPr>
          </a:p>
        </p:txBody>
      </p:sp>
      <p:sp>
        <p:nvSpPr>
          <p:cNvPr id="1030" name="文本框 1029"/>
          <p:cNvSpPr txBox="1"/>
          <p:nvPr/>
        </p:nvSpPr>
        <p:spPr>
          <a:xfrm>
            <a:off x="2279015" y="1351915"/>
            <a:ext cx="7345363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latin typeface="Times New Roman" panose="02020603050405020304" pitchFamily="18" charset="0"/>
              </a:rPr>
              <a:t>        </a:t>
            </a:r>
            <a:r>
              <a:rPr lang="zh-CN" altLang="en-US" sz="4400" b="1">
                <a:latin typeface="Times New Roman" panose="02020603050405020304" pitchFamily="18" charset="0"/>
              </a:rPr>
              <a:t>秦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4400" b="1">
                <a:latin typeface="Times New Roman" panose="02020603050405020304" pitchFamily="18" charset="0"/>
              </a:rPr>
              <a:t>攻取之外，小则获邑，大则得城。较秦之所得，与战胜而得者，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其实</a:t>
            </a:r>
            <a:r>
              <a:rPr lang="zh-CN" altLang="en-US" sz="4400" b="1">
                <a:latin typeface="Times New Roman" panose="02020603050405020304" pitchFamily="18" charset="0"/>
              </a:rPr>
              <a:t>百倍；诸侯之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所亡</a:t>
            </a:r>
            <a:r>
              <a:rPr lang="zh-CN" altLang="en-US" sz="4400" b="1">
                <a:latin typeface="Times New Roman" panose="02020603050405020304" pitchFamily="18" charset="0"/>
              </a:rPr>
              <a:t>，与战败而亡者，其实亦百倍。则秦之所大欲，诸侯之所大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患</a:t>
            </a:r>
            <a:r>
              <a:rPr lang="zh-CN" altLang="en-US" sz="4400" b="1">
                <a:latin typeface="Times New Roman" panose="02020603050405020304" pitchFamily="18" charset="0"/>
              </a:rPr>
              <a:t>，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固</a:t>
            </a:r>
            <a:r>
              <a:rPr lang="zh-CN" altLang="en-US" sz="4400" b="1">
                <a:latin typeface="Times New Roman" panose="02020603050405020304" pitchFamily="18" charset="0"/>
              </a:rPr>
              <a:t>不在战矣。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94960" y="61214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第二段</a:t>
            </a:r>
          </a:p>
        </p:txBody>
      </p:sp>
    </p:spTree>
  </p:cSld>
  <p:clrMapOvr>
    <a:masterClrMapping/>
  </p:clrMapOvr>
  <p:transition spd="slow">
    <p:zoom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5955" name="文本框 125954"/>
          <p:cNvSpPr txBox="1"/>
          <p:nvPr/>
        </p:nvSpPr>
        <p:spPr>
          <a:xfrm>
            <a:off x="2782888" y="2133600"/>
            <a:ext cx="63373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</a:endParaRPr>
          </a:p>
        </p:txBody>
      </p:sp>
      <p:sp>
        <p:nvSpPr>
          <p:cNvPr id="125956" name="文本框 125955"/>
          <p:cNvSpPr txBox="1"/>
          <p:nvPr/>
        </p:nvSpPr>
        <p:spPr>
          <a:xfrm>
            <a:off x="1847850" y="1090295"/>
            <a:ext cx="849630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思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厥先祖父</a:t>
            </a:r>
            <a:r>
              <a:rPr lang="zh-CN" altLang="en-US" sz="3600" b="1">
                <a:latin typeface="Times New Roman" panose="02020603050405020304" pitchFamily="18" charset="0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暴</a:t>
            </a:r>
            <a:r>
              <a:rPr lang="zh-CN" altLang="en-US" sz="3600" b="1">
                <a:latin typeface="Times New Roman" panose="02020603050405020304" pitchFamily="18" charset="0"/>
              </a:rPr>
              <a:t>霜露，斩荆棘，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600" b="1">
                <a:latin typeface="Times New Roman" panose="02020603050405020304" pitchFamily="18" charset="0"/>
              </a:rPr>
              <a:t>有尺寸之地。子孙视之不甚惜，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举以</a:t>
            </a:r>
            <a:r>
              <a:rPr lang="zh-CN" altLang="en-US" sz="3600" b="1">
                <a:latin typeface="Times New Roman" panose="02020603050405020304" pitchFamily="18" charset="0"/>
              </a:rPr>
              <a:t>予人，如弃草芥。今日割五城，明日割十城，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然后</a:t>
            </a:r>
            <a:r>
              <a:rPr lang="zh-CN" altLang="en-US" sz="3600" b="1">
                <a:latin typeface="Times New Roman" panose="02020603050405020304" pitchFamily="18" charset="0"/>
              </a:rPr>
              <a:t>得一夕安寝。起视四境，而秦兵又至矣。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然则</a:t>
            </a:r>
            <a:r>
              <a:rPr lang="zh-CN" altLang="en-US" sz="3600" b="1">
                <a:latin typeface="Times New Roman" panose="02020603050405020304" pitchFamily="18" charset="0"/>
              </a:rPr>
              <a:t>诸侯之地有限，暴秦之欲无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厌</a:t>
            </a:r>
            <a:r>
              <a:rPr lang="zh-CN" altLang="en-US" sz="3600" b="1">
                <a:latin typeface="Times New Roman" panose="02020603050405020304" pitchFamily="18" charset="0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奉</a:t>
            </a:r>
            <a:r>
              <a:rPr lang="zh-CN" altLang="en-US" sz="3600" b="1" u="sng">
                <a:latin typeface="Times New Roman" panose="02020603050405020304" pitchFamily="18" charset="0"/>
              </a:rPr>
              <a:t>之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弥</a:t>
            </a:r>
            <a:r>
              <a:rPr lang="zh-CN" altLang="en-US" sz="3600" b="1">
                <a:latin typeface="Times New Roman" panose="02020603050405020304" pitchFamily="18" charset="0"/>
              </a:rPr>
              <a:t>繁，侵</a:t>
            </a:r>
            <a:r>
              <a:rPr lang="zh-CN" altLang="en-US" sz="3600" b="1" u="sng">
                <a:latin typeface="Times New Roman" panose="02020603050405020304" pitchFamily="18" charset="0"/>
              </a:rPr>
              <a:t>之</a:t>
            </a:r>
            <a:r>
              <a:rPr lang="zh-CN" altLang="en-US" sz="3600" b="1">
                <a:latin typeface="Times New Roman" panose="02020603050405020304" pitchFamily="18" charset="0"/>
              </a:rPr>
              <a:t>愈急。故不战而强弱胜负已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判</a:t>
            </a:r>
            <a:r>
              <a:rPr lang="zh-CN" altLang="en-US" sz="3600" b="1">
                <a:latin typeface="Times New Roman" panose="02020603050405020304" pitchFamily="18" charset="0"/>
              </a:rPr>
              <a:t>矣。至于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颠覆</a:t>
            </a:r>
            <a:r>
              <a:rPr lang="zh-CN" altLang="en-US" sz="3600" b="1">
                <a:latin typeface="Times New Roman" panose="02020603050405020304" pitchFamily="18" charset="0"/>
              </a:rPr>
              <a:t>，理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固</a:t>
            </a:r>
            <a:r>
              <a:rPr lang="zh-CN" altLang="en-US" sz="3600" b="1">
                <a:latin typeface="Times New Roman" panose="02020603050405020304" pitchFamily="18" charset="0"/>
              </a:rPr>
              <a:t>宜然。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  <p:sp>
        <p:nvSpPr>
          <p:cNvPr id="126980" name="文本框 126979"/>
          <p:cNvSpPr txBox="1"/>
          <p:nvPr/>
        </p:nvSpPr>
        <p:spPr>
          <a:xfrm>
            <a:off x="1847850" y="5195570"/>
            <a:ext cx="84963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古人云：“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600" b="1">
                <a:latin typeface="Times New Roman" panose="02020603050405020304" pitchFamily="18" charset="0"/>
              </a:rPr>
              <a:t>地事秦，犹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抱薪救火</a:t>
            </a:r>
            <a:r>
              <a:rPr lang="zh-CN" altLang="en-US" sz="3600" b="1">
                <a:latin typeface="Times New Roman" panose="02020603050405020304" pitchFamily="18" charset="0"/>
              </a:rPr>
              <a:t>，薪不尽，火不灭。”此言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得</a:t>
            </a:r>
            <a:r>
              <a:rPr lang="zh-CN" altLang="en-US" sz="3600" b="1">
                <a:latin typeface="Times New Roman" panose="02020603050405020304" pitchFamily="18" charset="0"/>
              </a:rPr>
              <a:t>之。</a:t>
            </a:r>
          </a:p>
        </p:txBody>
      </p:sp>
    </p:spTree>
  </p:cSld>
  <p:clrMapOvr>
    <a:masterClrMapping/>
  </p:clrMapOvr>
  <p:transition spd="slow">
    <p:zoom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7" name="内容占位符 2"/>
          <p:cNvSpPr>
            <a:spLocks noGrp="1"/>
          </p:cNvSpPr>
          <p:nvPr>
            <p:ph idx="1"/>
          </p:nvPr>
        </p:nvSpPr>
        <p:spPr>
          <a:xfrm>
            <a:off x="555625" y="1044575"/>
            <a:ext cx="10966450" cy="5295900"/>
          </a:xfrm>
        </p:spPr>
        <p:txBody>
          <a:bodyPr lIns="90170" tIns="46990" rIns="90170" bIns="46990" anchor="t" anchorCtr="0"/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以攻取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之外，小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则获邑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，大则得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城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以：凭借。          则：就。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攻：攻战。         获：获得。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取：取得。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邑：小城镇。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城：大城池。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800" b="1" kern="1200" normalizeH="0" baseline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秦国凭借攻战获取土地之外，（还受到诸侯的贿赂），小的就获得邑镇，大的就获得城池。 </a:t>
            </a:r>
            <a:endParaRPr lang="zh-CN" altLang="en-US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800" b="1" kern="1200" normalizeH="0" baseline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1" name="内容占位符 2"/>
          <p:cNvSpPr>
            <a:spLocks noGrp="1"/>
          </p:cNvSpPr>
          <p:nvPr>
            <p:ph idx="1"/>
          </p:nvPr>
        </p:nvSpPr>
        <p:spPr>
          <a:xfrm>
            <a:off x="669925" y="1062990"/>
            <a:ext cx="10852150" cy="5454015"/>
          </a:xfrm>
        </p:spPr>
        <p:txBody>
          <a:bodyPr lIns="90170" tIns="46990" rIns="90170" bIns="46990" anchor="t" anchorCtr="0"/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较</a:t>
            </a:r>
            <a:r>
              <a:rPr lang="zh-CN" sz="32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</a:t>
            </a:r>
            <a:r>
              <a:rPr lang="zh-CN" sz="32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之</a:t>
            </a:r>
            <a:r>
              <a:rPr lang="zh-CN" sz="32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所得，与战胜</a:t>
            </a:r>
            <a:r>
              <a:rPr lang="zh-CN" sz="32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而</a:t>
            </a:r>
            <a:r>
              <a:rPr lang="zh-CN" sz="32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得者，</a:t>
            </a:r>
            <a:r>
              <a:rPr lang="zh-CN" sz="32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其实</a:t>
            </a:r>
            <a:r>
              <a:rPr lang="zh-CN" sz="32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百倍；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较：比较。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之：主谓之间，取消句子的独立性。（所字结构）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而：连词，表因果关系。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其实：它实际数量。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把秦国受贿赂所得到的土地，与战胜而得到的土地比较，它的实际数量多到百倍。</a:t>
            </a:r>
            <a:endParaRPr lang="zh-CN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5" name="内容占位符 2"/>
          <p:cNvSpPr>
            <a:spLocks noGrp="1"/>
          </p:cNvSpPr>
          <p:nvPr>
            <p:ph idx="1"/>
          </p:nvPr>
        </p:nvSpPr>
        <p:spPr>
          <a:xfrm>
            <a:off x="440055" y="800100"/>
            <a:ext cx="11082020" cy="5542280"/>
          </a:xfrm>
        </p:spPr>
        <p:txBody>
          <a:bodyPr lIns="90170" tIns="46990" rIns="90170" bIns="46990" anchor="t" anchorCtr="0">
            <a:normAutofit fontScale="90000"/>
          </a:bodyPr>
          <a:lstStyle/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诸侯之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所亡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，与战败而亡者，其实亦百倍。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则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秦之所大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欲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，诸侯之所大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患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固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不在战矣。</a:t>
            </a:r>
            <a:endParaRPr lang="zh-CN" altLang="en-US" sz="2500" b="1" kern="1200" normalizeH="0" baseline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charset="-122"/>
              </a:rPr>
              <a:t>    </a:t>
            </a:r>
            <a:endParaRPr lang="zh-CN" sz="2800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所亡：所丢失的土地。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所：所</a:t>
            </a:r>
            <a:r>
              <a:rPr lang="en-US" alt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……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的</a:t>
            </a:r>
            <a:r>
              <a:rPr lang="en-US" alt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+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名词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则：那么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欲：想要。</a:t>
            </a:r>
            <a:endParaRPr lang="zh-CN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患：担心的。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固：本来。</a:t>
            </a: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把六国贿赂秦国所丧失的土地，与战败而丧失的土地比较，它的实际数量也多到百倍。那么，秦国最想望的，六国诸侯最担心的，本来就不在于战争了。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9" name="内容占位符 2"/>
          <p:cNvSpPr>
            <a:spLocks noGrp="1"/>
          </p:cNvSpPr>
          <p:nvPr>
            <p:ph idx="1"/>
          </p:nvPr>
        </p:nvSpPr>
        <p:spPr>
          <a:xfrm>
            <a:off x="517525" y="776605"/>
            <a:ext cx="11004550" cy="5563870"/>
          </a:xfrm>
        </p:spPr>
        <p:txBody>
          <a:bodyPr lIns="90170" tIns="46990" rIns="90170" bIns="46990" anchor="t" anchorCtr="0"/>
          <a:lstStyle/>
          <a:p>
            <a:pPr marL="50165" indent="-50165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思厥先祖父</a:t>
            </a:r>
            <a:r>
              <a:rPr lang="zh-CN" sz="24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</a:t>
            </a:r>
            <a:r>
              <a:rPr lang="zh-CN" sz="2400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暴霜露</a:t>
            </a:r>
            <a:r>
              <a:rPr lang="zh-CN" sz="24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，斩荆棘，</a:t>
            </a:r>
            <a:r>
              <a:rPr lang="zh-CN" sz="24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sz="24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有尺寸之地。子孙</a:t>
            </a:r>
            <a:r>
              <a:rPr lang="zh-CN" sz="24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视</a:t>
            </a:r>
            <a:r>
              <a:rPr lang="zh-CN" sz="24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之不甚惜，</a:t>
            </a:r>
            <a:r>
              <a:rPr lang="zh-CN" sz="24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举以</a:t>
            </a:r>
            <a:r>
              <a:rPr lang="zh-CN" sz="24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予人，如弃草</a:t>
            </a:r>
            <a:r>
              <a:rPr lang="zh-CN" sz="24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芥</a:t>
            </a:r>
            <a:r>
              <a:rPr lang="zh-CN" sz="24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。</a:t>
            </a:r>
          </a:p>
          <a:p>
            <a:pPr marL="22860" indent="-2286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endParaRPr lang="zh-CN" sz="2400" b="1" kern="1200" normalizeH="0" baseline="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22860" indent="-2286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思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：回想。                                      </a:t>
            </a:r>
            <a:r>
              <a:rPr lang="en-US" alt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                   </a:t>
            </a:r>
            <a:r>
              <a:rPr lang="zh-CN" sz="2400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：从而。</a:t>
            </a:r>
            <a:endParaRPr lang="zh-CN" altLang="en-US" sz="2400" b="1" kern="1200" normalizeH="0" baseline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厥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：他们的。                                   </a:t>
            </a:r>
            <a:r>
              <a:rPr lang="en-US" alt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                  </a:t>
            </a:r>
            <a:r>
              <a:rPr lang="zh-CN" sz="2400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视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：看待。</a:t>
            </a:r>
          </a:p>
          <a:p>
            <a:pPr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先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：对去世的尊长的敬称。                </a:t>
            </a:r>
            <a:r>
              <a:rPr lang="en-US" alt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              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</a:t>
            </a:r>
            <a:r>
              <a:rPr lang="zh-CN" sz="2400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举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：拿。</a:t>
            </a:r>
            <a:endParaRPr lang="zh-CN" altLang="en-US" sz="2400" b="1" kern="1200" normalizeH="0" baseline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祖父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：祖辈和父辈。                            </a:t>
            </a:r>
            <a:r>
              <a:rPr lang="en-US" alt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             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</a:t>
            </a:r>
            <a:r>
              <a:rPr lang="zh-CN" sz="2400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：把</a:t>
            </a:r>
            <a:endParaRPr lang="zh-CN" altLang="en-US" sz="2400" b="1" kern="1200" normalizeH="0" baseline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暴霜露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</a:t>
            </a:r>
            <a:r>
              <a:rPr lang="zh-CN" sz="24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曝（于）霜露，译为，冒着霜露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。       </a:t>
            </a:r>
            <a:r>
              <a:rPr lang="zh-CN" sz="2400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芥</a:t>
            </a:r>
            <a:r>
              <a:rPr lang="zh-CN" sz="24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：小草。</a:t>
            </a:r>
          </a:p>
          <a:p>
            <a:pPr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endParaRPr lang="zh-CN" altLang="en-US" sz="2400" b="1" kern="1200" normalizeH="0" baseline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22860" indent="-2286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回想他们死去的祖辈父辈，冒着霜露，披荆斩棘，从而有了一点土地。子孙对待土地却不很爱惜，拿来把它送给别人，好像丢弃小草一样。</a:t>
            </a:r>
            <a:r>
              <a:rPr lang="zh-CN" sz="240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 </a:t>
            </a:r>
            <a:endParaRPr lang="zh-CN" altLang="en-US" sz="2400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endParaRPr lang="zh-CN" altLang="en-US" sz="2400" b="1" kern="1200" normalizeH="0" baseline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lnSpc>
                <a:spcPct val="100000"/>
              </a:lnSpc>
              <a:buSzTx/>
            </a:pPr>
            <a:endParaRPr lang="zh-CN" altLang="en-US" sz="2400" b="1" kern="1200" normalizeH="0" baseline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6" name="组合 95"/>
          <p:cNvGrpSpPr/>
          <p:nvPr/>
        </p:nvGrpSpPr>
        <p:grpSpPr>
          <a:xfrm>
            <a:off x="3634909" y="1445895"/>
            <a:ext cx="581660" cy="645160"/>
            <a:chOff x="5219" y="2277"/>
            <a:chExt cx="916" cy="1016"/>
          </a:xfrm>
        </p:grpSpPr>
        <p:grpSp>
          <p:nvGrpSpPr>
            <p:cNvPr id="23" name="组合 22"/>
            <p:cNvGrpSpPr/>
            <p:nvPr/>
          </p:nvGrpSpPr>
          <p:grpSpPr>
            <a:xfrm>
              <a:off x="5219" y="2298"/>
              <a:ext cx="916" cy="916"/>
              <a:chOff x="5319" y="2298"/>
              <a:chExt cx="916" cy="916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319" y="2298"/>
                <a:ext cx="917" cy="9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5353" y="2327"/>
                <a:ext cx="850" cy="859"/>
              </a:xfrm>
              <a:prstGeom prst="ellipse">
                <a:avLst/>
              </a:prstGeom>
              <a:solidFill>
                <a:srgbClr val="5F6F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5291" y="2277"/>
              <a:ext cx="68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</a:rPr>
                <a:t>1</a:t>
              </a:r>
            </a:p>
          </p:txBody>
        </p:sp>
      </p:grpSp>
      <p:sp>
        <p:nvSpPr>
          <p:cNvPr id="71" name="矩形 70"/>
          <p:cNvSpPr/>
          <p:nvPr/>
        </p:nvSpPr>
        <p:spPr>
          <a:xfrm>
            <a:off x="1135380" y="2219325"/>
            <a:ext cx="1221740" cy="2419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167130" y="2292985"/>
            <a:ext cx="1158240" cy="22720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3"/>
            </p:custDataLst>
          </p:nvPr>
        </p:nvSpPr>
        <p:spPr>
          <a:xfrm>
            <a:off x="1336040" y="2471855"/>
            <a:ext cx="565150" cy="1611630"/>
          </a:xfrm>
          <a:prstGeom prst="rect">
            <a:avLst/>
          </a:prstGeom>
          <a:noFill/>
        </p:spPr>
        <p:txBody>
          <a:bodyPr wrap="square" lIns="0" rtlCol="0"/>
          <a:lstStyle>
            <a:defPPr>
              <a:defRPr lang="zh-CN"/>
            </a:defPPr>
            <a:lvl1pPr>
              <a:defRPr sz="4000" b="1" spc="6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6000" b="0">
                <a:solidFill>
                  <a:schemeClr val="bg1"/>
                </a:solidFill>
                <a:latin typeface="微软雅黑" panose="020b0503020204020204" charset="-122"/>
                <a:sym typeface="Arial" panose="020b0604020202020204" pitchFamily="34" charset="0"/>
              </a:rPr>
              <a:t>目</a:t>
            </a:r>
          </a:p>
          <a:p>
            <a:r>
              <a:rPr lang="zh-CN" altLang="en-US" sz="6000" b="0">
                <a:solidFill>
                  <a:schemeClr val="bg1"/>
                </a:solidFill>
                <a:latin typeface="微软雅黑" panose="020b0503020204020204" charset="-122"/>
                <a:sym typeface="Arial" panose="020b0604020202020204" pitchFamily="34" charset="0"/>
              </a:rPr>
              <a:t>录</a:t>
            </a:r>
          </a:p>
        </p:txBody>
      </p:sp>
      <p:grpSp>
        <p:nvGrpSpPr>
          <p:cNvPr id="97" name="组合 96"/>
          <p:cNvGrpSpPr/>
          <p:nvPr/>
        </p:nvGrpSpPr>
        <p:grpSpPr>
          <a:xfrm>
            <a:off x="3634909" y="2591435"/>
            <a:ext cx="581660" cy="645160"/>
            <a:chOff x="5219" y="3799"/>
            <a:chExt cx="916" cy="1016"/>
          </a:xfrm>
        </p:grpSpPr>
        <p:grpSp>
          <p:nvGrpSpPr>
            <p:cNvPr id="52" name="组合 51"/>
            <p:cNvGrpSpPr/>
            <p:nvPr/>
          </p:nvGrpSpPr>
          <p:grpSpPr>
            <a:xfrm>
              <a:off x="5219" y="3844"/>
              <a:ext cx="916" cy="916"/>
              <a:chOff x="5319" y="2298"/>
              <a:chExt cx="916" cy="916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319" y="2298"/>
                <a:ext cx="917" cy="9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353" y="2327"/>
                <a:ext cx="850" cy="859"/>
              </a:xfrm>
              <a:prstGeom prst="ellipse">
                <a:avLst/>
              </a:prstGeom>
              <a:solidFill>
                <a:srgbClr val="5F6F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5315" y="3799"/>
              <a:ext cx="68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634909" y="3736975"/>
            <a:ext cx="581660" cy="645160"/>
            <a:chOff x="5219" y="5369"/>
            <a:chExt cx="916" cy="1016"/>
          </a:xfrm>
        </p:grpSpPr>
        <p:grpSp>
          <p:nvGrpSpPr>
            <p:cNvPr id="56" name="组合 55"/>
            <p:cNvGrpSpPr/>
            <p:nvPr/>
          </p:nvGrpSpPr>
          <p:grpSpPr>
            <a:xfrm>
              <a:off x="5219" y="5390"/>
              <a:ext cx="916" cy="916"/>
              <a:chOff x="5319" y="2298"/>
              <a:chExt cx="916" cy="916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5319" y="2298"/>
                <a:ext cx="917" cy="9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5353" y="2327"/>
                <a:ext cx="850" cy="859"/>
              </a:xfrm>
              <a:prstGeom prst="ellipse">
                <a:avLst/>
              </a:prstGeom>
              <a:solidFill>
                <a:srgbClr val="5F6F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5315" y="5369"/>
              <a:ext cx="68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634909" y="4882515"/>
            <a:ext cx="581660" cy="645160"/>
            <a:chOff x="5219" y="7690"/>
            <a:chExt cx="916" cy="1016"/>
          </a:xfrm>
        </p:grpSpPr>
        <p:grpSp>
          <p:nvGrpSpPr>
            <p:cNvPr id="60" name="组合 59"/>
            <p:cNvGrpSpPr/>
            <p:nvPr/>
          </p:nvGrpSpPr>
          <p:grpSpPr>
            <a:xfrm>
              <a:off x="5219" y="7711"/>
              <a:ext cx="916" cy="916"/>
              <a:chOff x="5319" y="2298"/>
              <a:chExt cx="916" cy="916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319" y="2298"/>
                <a:ext cx="917" cy="9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5353" y="2327"/>
                <a:ext cx="850" cy="859"/>
              </a:xfrm>
              <a:prstGeom prst="ellipse">
                <a:avLst/>
              </a:prstGeom>
              <a:solidFill>
                <a:srgbClr val="5F6F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5315" y="7690"/>
              <a:ext cx="68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78" name="矩形 77"/>
          <p:cNvSpPr/>
          <p:nvPr/>
        </p:nvSpPr>
        <p:spPr>
          <a:xfrm rot="16200000">
            <a:off x="6283812" y="128587"/>
            <a:ext cx="649605" cy="31965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rot="16200000">
            <a:off x="6276973" y="226784"/>
            <a:ext cx="616292" cy="3002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5010319" y="2555240"/>
            <a:ext cx="3196590" cy="649605"/>
            <a:chOff x="7227" y="1968"/>
            <a:chExt cx="5034" cy="1248"/>
          </a:xfrm>
        </p:grpSpPr>
        <p:sp>
          <p:nvSpPr>
            <p:cNvPr id="118" name="矩形 117"/>
            <p:cNvSpPr/>
            <p:nvPr/>
          </p:nvSpPr>
          <p:spPr>
            <a:xfrm rot="16200000">
              <a:off x="9120" y="75"/>
              <a:ext cx="1248" cy="50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 rot="16200000">
              <a:off x="9115" y="230"/>
              <a:ext cx="1184" cy="47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010319" y="3708400"/>
            <a:ext cx="3196590" cy="649605"/>
            <a:chOff x="7227" y="1968"/>
            <a:chExt cx="5034" cy="1248"/>
          </a:xfrm>
        </p:grpSpPr>
        <p:sp>
          <p:nvSpPr>
            <p:cNvPr id="121" name="矩形 120"/>
            <p:cNvSpPr/>
            <p:nvPr/>
          </p:nvSpPr>
          <p:spPr>
            <a:xfrm rot="16200000">
              <a:off x="9120" y="75"/>
              <a:ext cx="1248" cy="50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 rot="16200000">
              <a:off x="9115" y="230"/>
              <a:ext cx="1184" cy="47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010319" y="4861560"/>
            <a:ext cx="3196590" cy="649605"/>
            <a:chOff x="7227" y="1968"/>
            <a:chExt cx="5034" cy="1248"/>
          </a:xfrm>
        </p:grpSpPr>
        <p:sp>
          <p:nvSpPr>
            <p:cNvPr id="124" name="矩形 123"/>
            <p:cNvSpPr/>
            <p:nvPr/>
          </p:nvSpPr>
          <p:spPr>
            <a:xfrm rot="16200000">
              <a:off x="9120" y="75"/>
              <a:ext cx="1248" cy="50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 rot="16200000">
              <a:off x="9115" y="230"/>
              <a:ext cx="1184" cy="47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5580549" y="142049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作家作品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5616109" y="253809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初读文本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5605949" y="376237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研读文本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5611029" y="484949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拓展练习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115"/>
          </a:xfrm>
        </p:spPr>
        <p:txBody>
          <a:bodyPr lIns="90170" tIns="46990" rIns="90170" bIns="46990" anchor="t" anchorCtr="0">
            <a:normAutofit lnSpcReduction="10000"/>
          </a:bodyPr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今日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割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五城，明日割十城，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然后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得一夕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安寝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。起视四境，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而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秦兵又至矣。</a:t>
            </a:r>
            <a:endParaRPr lang="zh-CN" sz="2500" b="1" kern="1200" normalizeH="0" baseline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sz="2900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割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：割让。</a:t>
            </a:r>
            <a:endParaRPr lang="zh-CN" sz="2500" b="1" kern="1200" normalizeH="0" baseline="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然后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：这样以后。</a:t>
            </a:r>
            <a:endParaRPr lang="zh-CN" sz="2500" b="1" kern="1200" normalizeH="0" baseline="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安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：安稳。</a:t>
            </a:r>
            <a:endParaRPr lang="zh-CN" altLang="en-US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寝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：休息，睡觉。</a:t>
            </a:r>
            <a:endParaRPr lang="zh-CN" altLang="en-US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而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：可是，连词，表转折关系。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500" b="1" kern="1200" normalizeH="0" baseline="0"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5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今天割让五座城，明天割让十座城，这样以后才能得到一夜的安睡；（第二天）起来一看四周边境，秦国的军队又到了。</a:t>
            </a:r>
            <a:endParaRPr lang="zh-CN" altLang="en-US" sz="2500" b="1" kern="1200" normalizeH="0" baseline="0"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7" name="内容占位符 2"/>
          <p:cNvSpPr>
            <a:spLocks noGrp="1"/>
          </p:cNvSpPr>
          <p:nvPr>
            <p:ph idx="1"/>
          </p:nvPr>
        </p:nvSpPr>
        <p:spPr>
          <a:xfrm>
            <a:off x="527050" y="885190"/>
            <a:ext cx="10995025" cy="5457190"/>
          </a:xfrm>
        </p:spPr>
        <p:txBody>
          <a:bodyPr lIns="90170" tIns="46990" rIns="90170" bIns="46990" anchor="t" anchorCtr="0"/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然则</a:t>
            </a:r>
            <a:r>
              <a:rPr lang="zh-CN" sz="28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诸侯之地有限，暴秦之欲无</a:t>
            </a:r>
            <a:r>
              <a:rPr lang="zh-CN" sz="28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厌</a:t>
            </a:r>
            <a:r>
              <a:rPr lang="zh-CN" sz="28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</a:t>
            </a:r>
            <a:r>
              <a:rPr lang="zh-CN" sz="28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奉</a:t>
            </a:r>
            <a:r>
              <a:rPr lang="zh-CN" sz="28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之</a:t>
            </a:r>
            <a:r>
              <a:rPr lang="zh-CN" sz="28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弥</a:t>
            </a:r>
            <a:r>
              <a:rPr lang="zh-CN" sz="28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繁，侵之</a:t>
            </a:r>
            <a:r>
              <a:rPr lang="zh-CN" sz="28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愈</a:t>
            </a:r>
            <a:r>
              <a:rPr lang="zh-CN" sz="28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急。故不战而强弱胜负已</a:t>
            </a:r>
            <a:r>
              <a:rPr lang="zh-CN" sz="28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判</a:t>
            </a:r>
            <a:r>
              <a:rPr lang="zh-CN" sz="28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矣。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sz="2400" b="1" kern="1200" normalizeH="0" baseline="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然则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：既然这样，那么。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厌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：通“餍”，满足。</a:t>
            </a:r>
            <a:endParaRPr lang="zh-CN" altLang="en-US" sz="2400" b="1" kern="1200" normalizeH="0" baseline="0"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奉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：献，送。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弥、愈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：更加。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判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：确定，断定。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既然如此，那么诸侯的土地有限，残暴的秦国的欲望没有满足，诸侯送给秦国土地越多，秦国侵略诸侯就越急迫。所以，不用作战，谁强谁弱谁胜谁负已经确定了。</a:t>
            </a:r>
            <a:r>
              <a:rPr lang="zh-CN" sz="240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 </a:t>
            </a:r>
            <a:endParaRPr lang="zh-CN" altLang="en-US" sz="2400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</a:pPr>
            <a:endParaRPr lang="zh-CN" altLang="en-US" sz="2400" b="1" kern="1200" normalizeH="0" baseline="0"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1" name="内容占位符 2"/>
          <p:cNvSpPr>
            <a:spLocks noGrp="1"/>
          </p:cNvSpPr>
          <p:nvPr>
            <p:ph idx="1"/>
          </p:nvPr>
        </p:nvSpPr>
        <p:spPr>
          <a:xfrm>
            <a:off x="669925" y="1220470"/>
            <a:ext cx="10852150" cy="5120005"/>
          </a:xfrm>
        </p:spPr>
        <p:txBody>
          <a:bodyPr lIns="90170" tIns="46990" rIns="90170" bIns="46990" anchor="t" anchorCtr="0">
            <a:normAutofit lnSpcReduction="20000"/>
          </a:bodyPr>
          <a:lstStyle/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至于颠覆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，理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固宜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然。古人云：“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地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事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秦，犹抱薪救火，薪不尽，火不灭。”此言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得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之。 </a:t>
            </a:r>
            <a:endParaRPr lang="zh-CN" altLang="en-US" sz="2800" b="1" kern="1200" normalizeH="0" baseline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3200" kern="1200" normalizeH="0" baseline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charset="-122"/>
              </a:rPr>
              <a:t> </a:t>
            </a:r>
            <a:endParaRPr lang="zh-CN" sz="2800" b="1" kern="1200" normalizeH="0" baseline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颠覆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：灭亡。            </a:t>
            </a: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事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：侍奉。</a:t>
            </a: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固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：本来。               </a:t>
            </a: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得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：得当，适宜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宜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：应当，应该。</a:t>
            </a: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：用。</a:t>
            </a: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以至于灭亡的结局，道理本来应当这样。古人说：“用土地侍奉秦国，就好像抱着柴去救火，柴不烧完，火不会熄灭。”这话对了。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</a:pPr>
            <a:endParaRPr lang="zh-CN" altLang="en-US" sz="2800" b="1" kern="1200" normalizeH="0" baseline="0"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框 2"/>
          <p:cNvSpPr/>
          <p:nvPr/>
        </p:nvSpPr>
        <p:spPr>
          <a:xfrm>
            <a:off x="920750" y="1576705"/>
            <a:ext cx="10350500" cy="4523105"/>
          </a:xfrm>
          <a:prstGeom prst="rect">
            <a:avLst/>
          </a:prstGeom>
          <a:solidFill>
            <a:schemeClr val="bg1">
              <a:alpha val="73999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举例论证</a:t>
            </a:r>
          </a:p>
          <a:p>
            <a:pPr lvl="0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通过举具体的事例加以论证，从而使论证更具体、更有说服力。</a:t>
            </a:r>
          </a:p>
          <a:p>
            <a:pPr lvl="0"/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道理论证</a:t>
            </a:r>
          </a:p>
          <a:p>
            <a:pPr lvl="0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通过讲道理的方式证明论点，使论证更概括更深入。 </a:t>
            </a:r>
          </a:p>
          <a:p>
            <a:pPr lvl="0"/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对比论证</a:t>
            </a:r>
          </a:p>
          <a:p>
            <a:pPr lvl="0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作用就是突出强调。</a:t>
            </a:r>
          </a:p>
          <a:p>
            <a:pPr lvl="0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 lvl="0"/>
            <a:r>
              <a:rPr lang="zh-CN" altLang="en-US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比喻论证</a:t>
            </a:r>
          </a:p>
          <a:p>
            <a:pPr lvl="0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可把道理讲得通俗易懂，容易被人接受。使论证的内容更加生动形象，更利于读者明白。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78070" y="762635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常见论证方法及作用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文本框 197633"/>
          <p:cNvSpPr/>
          <p:nvPr/>
        </p:nvSpPr>
        <p:spPr>
          <a:xfrm>
            <a:off x="2697163" y="260350"/>
            <a:ext cx="6797675" cy="95313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第二段围绕哪个分论点展开论述，主要用了什么论证方法？ </a:t>
            </a:r>
          </a:p>
        </p:txBody>
      </p:sp>
      <p:sp>
        <p:nvSpPr>
          <p:cNvPr id="16386" name="文本框 197634"/>
          <p:cNvSpPr/>
          <p:nvPr/>
        </p:nvSpPr>
        <p:spPr>
          <a:xfrm>
            <a:off x="2697480" y="2391410"/>
            <a:ext cx="8222615" cy="1764665"/>
          </a:xfrm>
          <a:prstGeom prst="rect">
            <a:avLst/>
          </a:prstGeom>
          <a:solidFill>
            <a:schemeClr val="bg1">
              <a:alpha val="73999"/>
            </a:schemeClr>
          </a:solidFill>
          <a:ln>
            <a:noFill/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秦所得与战胜所得，诸侯所亡与战败而亡；</a:t>
            </a:r>
          </a:p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祖父创业之难与子孙毁业之易；</a:t>
            </a:r>
          </a:p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六国之地有限与暴秦之欲无厌</a:t>
            </a:r>
          </a:p>
        </p:txBody>
      </p:sp>
      <p:sp>
        <p:nvSpPr>
          <p:cNvPr id="16387" name="文本框 197635"/>
          <p:cNvSpPr/>
          <p:nvPr/>
        </p:nvSpPr>
        <p:spPr>
          <a:xfrm>
            <a:off x="1686560" y="2306320"/>
            <a:ext cx="675005" cy="2346325"/>
          </a:xfrm>
          <a:prstGeom prst="rect">
            <a:avLst/>
          </a:prstGeom>
          <a:noFill/>
          <a:ln>
            <a:noFill/>
            <a:round/>
          </a:ln>
        </p:spPr>
        <p:txBody>
          <a:bodyPr vert="eaVert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对比论证</a:t>
            </a:r>
          </a:p>
        </p:txBody>
      </p:sp>
      <p:sp>
        <p:nvSpPr>
          <p:cNvPr id="16388" name="文本框 197636"/>
          <p:cNvSpPr/>
          <p:nvPr/>
        </p:nvSpPr>
        <p:spPr>
          <a:xfrm>
            <a:off x="1981200" y="5334000"/>
            <a:ext cx="8155305" cy="521970"/>
          </a:xfrm>
          <a:prstGeom prst="rect">
            <a:avLst/>
          </a:prstGeom>
          <a:noFill/>
          <a:ln>
            <a:noFill/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弊在赂秦，至于颠覆，理固宜然，赂者灭亡的道理 </a:t>
            </a:r>
          </a:p>
        </p:txBody>
      </p:sp>
      <p:cxnSp>
        <p:nvCxnSpPr>
          <p:cNvPr id="16389" name="直接连接符 197637"/>
          <p:cNvCxnSpPr/>
          <p:nvPr/>
        </p:nvCxnSpPr>
        <p:spPr>
          <a:xfrm flipH="1">
            <a:off x="5774690" y="4475797"/>
            <a:ext cx="0" cy="762000"/>
          </a:xfrm>
          <a:prstGeom prst="line">
            <a:avLst/>
          </a:prstGeom>
          <a:noFill/>
          <a:ln w="63500">
            <a:solidFill>
              <a:srgbClr val="0070C0"/>
            </a:solidFill>
            <a:bevel/>
            <a:tailEnd type="triangle"/>
          </a:ln>
        </p:spPr>
      </p:cxnSp>
      <p:sp>
        <p:nvSpPr>
          <p:cNvPr id="16390" name="文本框 197638"/>
          <p:cNvSpPr/>
          <p:nvPr/>
        </p:nvSpPr>
        <p:spPr>
          <a:xfrm>
            <a:off x="3791585" y="1339850"/>
            <a:ext cx="4608830" cy="583565"/>
          </a:xfrm>
          <a:prstGeom prst="rect">
            <a:avLst/>
          </a:prstGeom>
          <a:noFill/>
          <a:ln>
            <a:noFill/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赂秦而力亏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破灭之道也</a:t>
            </a:r>
          </a:p>
        </p:txBody>
      </p:sp>
      <p:sp>
        <p:nvSpPr>
          <p:cNvPr id="16391" name="左大括号 197639"/>
          <p:cNvSpPr/>
          <p:nvPr/>
        </p:nvSpPr>
        <p:spPr>
          <a:xfrm>
            <a:off x="2495550" y="2347912"/>
            <a:ext cx="215900" cy="1800225"/>
          </a:xfrm>
          <a:prstGeom prst="leftBrace">
            <a:avLst>
              <a:gd name="adj1" fmla="val 69408"/>
              <a:gd name="adj2" fmla="val 50000"/>
            </a:avLst>
          </a:prstGeom>
          <a:noFill/>
          <a:ln>
            <a:solidFill>
              <a:schemeClr val="tx1"/>
            </a:solidFill>
            <a:bevel/>
          </a:ln>
        </p:spPr>
        <p:txBody>
          <a:bodyPr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600"/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770" decel="100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13" dur="770" decel="100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5" dur="77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7" dur="77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 additive="base">
                                        <p:cTn id="23" dur="5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8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9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34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35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36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37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38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39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40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41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46" dur="770" decel="100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47" dur="770" decel="100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49" dur="77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51" dur="77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1" dur="500" fill="hold" tmFilter="0,0; .5, 1; 1, 1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66" dur="5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0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文本框 199681"/>
          <p:cNvSpPr/>
          <p:nvPr/>
        </p:nvSpPr>
        <p:spPr>
          <a:xfrm>
            <a:off x="2278380" y="862965"/>
            <a:ext cx="7635875" cy="107632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第二段除了突出以对比论证为主，还用了哪些论证手法？ </a:t>
            </a:r>
          </a:p>
        </p:txBody>
      </p:sp>
      <p:sp>
        <p:nvSpPr>
          <p:cNvPr id="17410" name="文本框 199682"/>
          <p:cNvSpPr/>
          <p:nvPr/>
        </p:nvSpPr>
        <p:spPr>
          <a:xfrm>
            <a:off x="4583430" y="2362200"/>
            <a:ext cx="2708910" cy="2637790"/>
          </a:xfrm>
          <a:prstGeom prst="rect">
            <a:avLst/>
          </a:prstGeom>
          <a:solidFill>
            <a:schemeClr val="bg1">
              <a:alpha val="67999"/>
            </a:schemeClr>
          </a:solidFill>
          <a:ln>
            <a:noFill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以地事秦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</a:p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犹抱薪救火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</a:p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薪不尽</a:t>
            </a:r>
          </a:p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火不灭</a:t>
            </a:r>
          </a:p>
        </p:txBody>
      </p:sp>
      <p:sp>
        <p:nvSpPr>
          <p:cNvPr id="17411" name="文本框 199683"/>
          <p:cNvSpPr/>
          <p:nvPr/>
        </p:nvSpPr>
        <p:spPr>
          <a:xfrm>
            <a:off x="1306830" y="2971800"/>
            <a:ext cx="1714500" cy="706755"/>
          </a:xfrm>
          <a:prstGeom prst="rect">
            <a:avLst/>
          </a:prstGeom>
          <a:noFill/>
          <a:ln>
            <a:noFill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引证法</a:t>
            </a:r>
          </a:p>
        </p:txBody>
      </p:sp>
      <p:cxnSp>
        <p:nvCxnSpPr>
          <p:cNvPr id="17412" name="直接连接符 199684"/>
          <p:cNvCxnSpPr/>
          <p:nvPr/>
        </p:nvCxnSpPr>
        <p:spPr>
          <a:xfrm>
            <a:off x="3123565" y="3277235"/>
            <a:ext cx="1031240" cy="0"/>
          </a:xfrm>
          <a:prstGeom prst="line">
            <a:avLst/>
          </a:prstGeom>
          <a:noFill/>
          <a:ln w="6350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bevel/>
            <a:tailEnd type="triangle"/>
          </a:ln>
        </p:spPr>
      </p:cxnSp>
      <p:sp>
        <p:nvSpPr>
          <p:cNvPr id="17413" name="文本框 199685"/>
          <p:cNvSpPr/>
          <p:nvPr/>
        </p:nvSpPr>
        <p:spPr>
          <a:xfrm>
            <a:off x="8042275" y="2924175"/>
            <a:ext cx="3909060" cy="706755"/>
          </a:xfrm>
          <a:prstGeom prst="rect">
            <a:avLst/>
          </a:prstGeom>
          <a:noFill/>
          <a:ln>
            <a:noFill/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比喻，形象生动</a:t>
            </a:r>
          </a:p>
        </p:txBody>
      </p:sp>
      <p:cxnSp>
        <p:nvCxnSpPr>
          <p:cNvPr id="2" name="直接连接符 199684"/>
          <p:cNvCxnSpPr/>
          <p:nvPr/>
        </p:nvCxnSpPr>
        <p:spPr>
          <a:xfrm>
            <a:off x="7042150" y="3277870"/>
            <a:ext cx="1031240" cy="0"/>
          </a:xfrm>
          <a:prstGeom prst="line">
            <a:avLst/>
          </a:prstGeom>
          <a:noFill/>
          <a:ln w="6350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bevel/>
            <a:tailEnd type="triangle"/>
          </a:ln>
        </p:spPr>
      </p:cxn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1"/>
      <p:bldP spid="17413" grpId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0052" name="文本框 130051"/>
          <p:cNvSpPr txBox="1"/>
          <p:nvPr/>
        </p:nvSpPr>
        <p:spPr>
          <a:xfrm>
            <a:off x="1919288" y="1724343"/>
            <a:ext cx="8353425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       </a:t>
            </a:r>
            <a:r>
              <a:rPr lang="zh-CN" altLang="en-US" sz="4000" b="1">
                <a:latin typeface="Times New Roman" panose="02020603050405020304" pitchFamily="18" charset="0"/>
              </a:rPr>
              <a:t>齐人未尝赂秦，终继五国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</a:rPr>
              <a:t>迁</a:t>
            </a:r>
            <a:r>
              <a:rPr lang="zh-CN" altLang="en-US" sz="4000" b="1">
                <a:latin typeface="Times New Roman" panose="02020603050405020304" pitchFamily="18" charset="0"/>
              </a:rPr>
              <a:t>灭，何哉？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</a:rPr>
              <a:t>与</a:t>
            </a:r>
            <a:r>
              <a:rPr lang="zh-CN" altLang="en-US" sz="4000" b="1">
                <a:latin typeface="Times New Roman" panose="02020603050405020304" pitchFamily="18" charset="0"/>
              </a:rPr>
              <a:t>嬴而不助五国也。五国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</a:rPr>
              <a:t>既</a:t>
            </a:r>
            <a:r>
              <a:rPr lang="zh-CN" altLang="en-US" sz="4000" b="1">
                <a:latin typeface="Times New Roman" panose="02020603050405020304" pitchFamily="18" charset="0"/>
              </a:rPr>
              <a:t>丧，齐亦不免矣。</a:t>
            </a:r>
            <a:r>
              <a:rPr lang="zh-CN" altLang="en-US" sz="4000" b="1">
                <a:latin typeface="Times New Roman" panose="02020603050405020304" pitchFamily="18" charset="0"/>
                <a:sym typeface="+mn-ea"/>
              </a:rPr>
              <a:t>燕赵之君，始有远略，能守其土，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义</a:t>
            </a:r>
            <a:r>
              <a:rPr lang="zh-CN" altLang="en-US" sz="4000" b="1">
                <a:latin typeface="Times New Roman" panose="02020603050405020304" pitchFamily="18" charset="0"/>
                <a:sym typeface="+mn-ea"/>
              </a:rPr>
              <a:t>不赂秦。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是故</a:t>
            </a:r>
            <a:r>
              <a:rPr lang="zh-CN" altLang="en-US" sz="4000" b="1">
                <a:latin typeface="Times New Roman" panose="02020603050405020304" pitchFamily="18" charset="0"/>
                <a:sym typeface="+mn-ea"/>
              </a:rPr>
              <a:t>燕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虽</a:t>
            </a:r>
            <a:r>
              <a:rPr lang="zh-CN" altLang="en-US" sz="4000" b="1">
                <a:latin typeface="Times New Roman" panose="02020603050405020304" pitchFamily="18" charset="0"/>
                <a:sym typeface="+mn-ea"/>
              </a:rPr>
              <a:t>小国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而</a:t>
            </a:r>
            <a:r>
              <a:rPr lang="zh-CN" altLang="en-US" sz="4000" b="1">
                <a:latin typeface="Times New Roman" panose="02020603050405020304" pitchFamily="18" charset="0"/>
                <a:sym typeface="+mn-ea"/>
              </a:rPr>
              <a:t>后亡，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斯</a:t>
            </a:r>
            <a:r>
              <a:rPr lang="zh-CN" altLang="en-US" sz="4000" b="1">
                <a:latin typeface="Times New Roman" panose="02020603050405020304" pitchFamily="18" charset="0"/>
                <a:sym typeface="+mn-ea"/>
              </a:rPr>
              <a:t>用兵之效也。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94960" y="83058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第三段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1076" name="文本框 131075"/>
          <p:cNvSpPr txBox="1"/>
          <p:nvPr/>
        </p:nvSpPr>
        <p:spPr>
          <a:xfrm>
            <a:off x="2028190" y="1659890"/>
            <a:ext cx="8135938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至丹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 b="1">
                <a:latin typeface="Times New Roman" panose="02020603050405020304" pitchFamily="18" charset="0"/>
              </a:rPr>
              <a:t>荆卿</a:t>
            </a:r>
            <a:r>
              <a:rPr lang="zh-CN" altLang="en-US" sz="3200" b="1">
                <a:solidFill>
                  <a:srgbClr val="F010DB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3200" b="1">
                <a:latin typeface="Times New Roman" panose="02020603050405020304" pitchFamily="18" charset="0"/>
              </a:rPr>
              <a:t>计，始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速</a:t>
            </a:r>
            <a:r>
              <a:rPr lang="zh-CN" altLang="en-US" sz="3200" b="1">
                <a:latin typeface="Times New Roman" panose="02020603050405020304" pitchFamily="18" charset="0"/>
              </a:rPr>
              <a:t>祸焉。赵尝</a:t>
            </a:r>
            <a:r>
              <a:rPr lang="zh-CN" altLang="en-US" sz="3200" b="1" u="sng">
                <a:solidFill>
                  <a:srgbClr val="F010DB"/>
                </a:solidFill>
                <a:latin typeface="Times New Roman" panose="02020603050405020304" pitchFamily="18" charset="0"/>
              </a:rPr>
              <a:t>五战于秦</a:t>
            </a:r>
            <a:r>
              <a:rPr lang="zh-CN" altLang="en-US" sz="3200" b="1">
                <a:latin typeface="Times New Roman" panose="02020603050405020304" pitchFamily="18" charset="0"/>
              </a:rPr>
              <a:t>，</a:t>
            </a:r>
            <a:r>
              <a:rPr lang="zh-CN" altLang="en-US" sz="3200" b="1" u="sng">
                <a:solidFill>
                  <a:srgbClr val="F010DB"/>
                </a:solidFill>
                <a:latin typeface="Times New Roman" panose="02020603050405020304" pitchFamily="18" charset="0"/>
              </a:rPr>
              <a:t>二败</a:t>
            </a:r>
            <a:r>
              <a:rPr lang="zh-CN" altLang="en-US" sz="3200" b="1">
                <a:latin typeface="Times New Roman" panose="02020603050405020304" pitchFamily="18" charset="0"/>
              </a:rPr>
              <a:t>而</a:t>
            </a:r>
            <a:r>
              <a:rPr lang="zh-CN" altLang="en-US" sz="3200" b="1">
                <a:solidFill>
                  <a:srgbClr val="F010DB"/>
                </a:solidFill>
                <a:latin typeface="Times New Roman" panose="02020603050405020304" pitchFamily="18" charset="0"/>
              </a:rPr>
              <a:t>三胜</a:t>
            </a:r>
            <a:r>
              <a:rPr lang="zh-CN" altLang="en-US" sz="3200" b="1">
                <a:latin typeface="Times New Roman" panose="02020603050405020304" pitchFamily="18" charset="0"/>
              </a:rPr>
              <a:t>。后秦击赵者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再</a:t>
            </a:r>
            <a:r>
              <a:rPr lang="zh-CN" altLang="en-US" sz="3200" b="1">
                <a:latin typeface="Times New Roman" panose="02020603050405020304" pitchFamily="18" charset="0"/>
              </a:rPr>
              <a:t>，李牧连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却</a:t>
            </a:r>
            <a:r>
              <a:rPr lang="zh-CN" altLang="en-US" sz="3200" b="1">
                <a:latin typeface="Times New Roman" panose="02020603050405020304" pitchFamily="18" charset="0"/>
              </a:rPr>
              <a:t>之。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洎</a:t>
            </a:r>
            <a:r>
              <a:rPr lang="zh-CN" altLang="en-US" sz="3200" b="1">
                <a:latin typeface="Times New Roman" panose="02020603050405020304" pitchFamily="18" charset="0"/>
              </a:rPr>
              <a:t>牧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 b="1">
                <a:latin typeface="Times New Roman" panose="02020603050405020304" pitchFamily="18" charset="0"/>
              </a:rPr>
              <a:t>谗诛，邯郸为郡，惜其用武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而</a:t>
            </a:r>
            <a:r>
              <a:rPr lang="zh-CN" altLang="en-US" sz="3200" b="1">
                <a:latin typeface="Times New Roman" panose="02020603050405020304" pitchFamily="18" charset="0"/>
              </a:rPr>
              <a:t>不终也。且燕赵处秦革灭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殆</a:t>
            </a:r>
            <a:r>
              <a:rPr lang="zh-CN" altLang="en-US" sz="3200" b="1">
                <a:latin typeface="Times New Roman" panose="02020603050405020304" pitchFamily="18" charset="0"/>
              </a:rPr>
              <a:t>尽之际，可谓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智力</a:t>
            </a:r>
            <a:r>
              <a:rPr lang="zh-CN" altLang="en-US" sz="3200" b="1">
                <a:latin typeface="Times New Roman" panose="02020603050405020304" pitchFamily="18" charset="0"/>
              </a:rPr>
              <a:t>孤危，战败而亡，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诚</a:t>
            </a:r>
            <a:r>
              <a:rPr lang="zh-CN" altLang="en-US" sz="3200" b="1">
                <a:latin typeface="Times New Roman" panose="02020603050405020304" pitchFamily="18" charset="0"/>
              </a:rPr>
              <a:t>不得已。</a:t>
            </a:r>
            <a:r>
              <a:rPr lang="zh-CN" altLang="en-GB" sz="32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向</a:t>
            </a:r>
            <a:r>
              <a:rPr lang="zh-CN" altLang="en-GB" sz="3200" b="1">
                <a:latin typeface="Times New Roman" panose="02020603050405020304" pitchFamily="18" charset="0"/>
                <a:sym typeface="+mn-ea"/>
              </a:rPr>
              <a:t>使三国各爱其地，齐人勿附于秦，刺客不行，良将尤在，则胜负之</a:t>
            </a:r>
            <a:r>
              <a:rPr lang="zh-CN" altLang="en-GB" sz="32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数</a:t>
            </a:r>
            <a:r>
              <a:rPr lang="zh-CN" altLang="en-GB" sz="3200" b="1">
                <a:latin typeface="Times New Roman" panose="02020603050405020304" pitchFamily="18" charset="0"/>
                <a:sym typeface="+mn-ea"/>
              </a:rPr>
              <a:t>，存亡之理，</a:t>
            </a:r>
            <a:r>
              <a:rPr lang="zh-CN" altLang="en-GB" sz="32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当</a:t>
            </a:r>
            <a:r>
              <a:rPr lang="zh-CN" altLang="en-GB" sz="3200" b="1">
                <a:latin typeface="Times New Roman" panose="02020603050405020304" pitchFamily="18" charset="0"/>
                <a:sym typeface="+mn-ea"/>
              </a:rPr>
              <a:t>与秦相较，</a:t>
            </a:r>
            <a:r>
              <a:rPr lang="zh-CN" altLang="en-GB" sz="32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或</a:t>
            </a:r>
            <a:r>
              <a:rPr lang="zh-CN" altLang="en-GB" sz="3200" b="1">
                <a:latin typeface="Times New Roman" panose="02020603050405020304" pitchFamily="18" charset="0"/>
                <a:sym typeface="+mn-ea"/>
              </a:rPr>
              <a:t>未易</a:t>
            </a:r>
            <a:r>
              <a:rPr lang="zh-CN" altLang="en-GB" sz="32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量</a:t>
            </a:r>
            <a:r>
              <a:rPr lang="zh-CN" altLang="en-GB" sz="3200" b="1">
                <a:latin typeface="Times New Roman" panose="02020603050405020304" pitchFamily="18" charset="0"/>
                <a:sym typeface="+mn-ea"/>
              </a:rPr>
              <a:t>。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3" name="内容占位符 2"/>
          <p:cNvSpPr>
            <a:spLocks noGrp="1"/>
          </p:cNvSpPr>
          <p:nvPr>
            <p:ph idx="1"/>
          </p:nvPr>
        </p:nvSpPr>
        <p:spPr>
          <a:xfrm>
            <a:off x="669925" y="981075"/>
            <a:ext cx="10852150" cy="5454650"/>
          </a:xfrm>
        </p:spPr>
        <p:txBody>
          <a:bodyPr lIns="90170" tIns="46990" rIns="90170" bIns="46990" anchor="t" anchorCtr="0">
            <a:normAutofit lnSpcReduction="10000"/>
          </a:bodyPr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齐人未尝赂秦，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终继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五国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迁灭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，何哉？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与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嬴而不助五国也。</a:t>
            </a:r>
            <a:endParaRPr lang="zh-CN" sz="2800" b="1" kern="1200" normalizeH="0" baseline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800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终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：最后。</a:t>
            </a:r>
            <a:endParaRPr lang="zh-CN" altLang="en-US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继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：随着、跟随</a:t>
            </a:r>
            <a:endParaRPr lang="zh-CN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迁灭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：灭亡。</a:t>
            </a:r>
            <a:endParaRPr lang="zh-CN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迁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：改变。</a:t>
            </a:r>
            <a:endParaRPr lang="zh-CN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en-US" alt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……</a:t>
            </a: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也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：判断句</a:t>
            </a:r>
            <a:endParaRPr lang="zh-CN" altLang="en-US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与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：亲附、亲近。</a:t>
            </a:r>
            <a:endParaRPr lang="zh-CN" altLang="en-US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</a:pPr>
            <a:endParaRPr lang="zh-CN" altLang="en-US" sz="2500" b="1" kern="1200" normalizeH="0" baseline="0"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None/>
            </a:pPr>
            <a:r>
              <a:rPr lang="zh-CN" sz="25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齐国不曾贿赂秦国，最后也随着五国灭亡，为什么呢？这是因为齐国亲附秦国而不帮助五国。</a:t>
            </a:r>
            <a:endParaRPr lang="zh-CN" altLang="en-US" sz="2500" b="1" kern="1200" normalizeH="0" baseline="0"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7" name="内容占位符 2"/>
          <p:cNvSpPr>
            <a:spLocks noGrp="1"/>
          </p:cNvSpPr>
          <p:nvPr>
            <p:ph idx="1"/>
          </p:nvPr>
        </p:nvSpPr>
        <p:spPr>
          <a:xfrm>
            <a:off x="612775" y="1205548"/>
            <a:ext cx="10966450" cy="5897562"/>
          </a:xfrm>
        </p:spPr>
        <p:txBody>
          <a:bodyPr lIns="90170" tIns="46990" rIns="90170" bIns="46990" anchor="t" anchorCtr="0"/>
          <a:lstStyle/>
          <a:p>
            <a:pPr marL="36830" indent="-3683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五国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既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丧，齐亦不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免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矣。燕赵之君，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始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有远略，能守其土，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义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不赂秦。</a:t>
            </a:r>
          </a:p>
          <a:p>
            <a:pPr marL="36830" indent="-3683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微软雅黑" panose="020b0503020204020204" charset="-122"/>
              </a:rPr>
              <a:t> </a:t>
            </a:r>
            <a:endParaRPr lang="zh-CN" altLang="en-US" sz="2400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36830" indent="-3683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既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：已经。</a:t>
            </a:r>
          </a:p>
          <a:p>
            <a:pPr marL="36830" indent="-3683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免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：幸免。</a:t>
            </a:r>
          </a:p>
          <a:p>
            <a:pPr marL="36830" indent="-3683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始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：开始，起初。</a:t>
            </a:r>
          </a:p>
          <a:p>
            <a:pPr marL="36830" indent="-3683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义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：坚持正义。名词作动词。</a:t>
            </a:r>
          </a:p>
          <a:p>
            <a:pPr marL="36830" indent="-36830" defTabSz="914400">
              <a:buSzTx/>
              <a:buFont typeface="Arial" panose="020b0604020202020204" pitchFamily="34" charset="0"/>
              <a:buNone/>
            </a:pP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36830" indent="-36830" defTabSz="914400">
              <a:buSzTx/>
              <a:buFont typeface="Arial" panose="020b0604020202020204" pitchFamily="34" charset="0"/>
              <a:buNone/>
            </a:pPr>
            <a:r>
              <a:rPr lang="zh-CN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五国已经灭亡，齐国也不能幸免了。燕国与赵国的君主，起初有远大的谋略，能够守住他们的国土，坚持正义而不贿赂秦国。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buSzTx/>
            </a:pP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22" name="Rectangle 21" hidden="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Graphic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23493" y="374394"/>
            <a:ext cx="171515" cy="171515"/>
          </a:xfrm>
          <a:custGeom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550109" y="1084507"/>
            <a:ext cx="157545" cy="157545"/>
          </a:xfrm>
          <a:custGeom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6297233" y="518400"/>
            <a:ext cx="5012449" cy="5837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苏洵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字明允，号老泉，宋朝眉山人。与他两个儿子苏轼、苏辙合称“三苏”，成为文学史上著名人物，“唐宋八大家”中他一门就占了三人。朱德老总曾有诗称赞： “一门三父子，都是大文豪，诗赋传千古，峨嵋共比高”。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altLang="zh-CN" sz="2400">
              <a:solidFill>
                <a:schemeClr val="tx1">
                  <a:alpha val="8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苏洵长于散文，善用比喻。他十分关心政治，论文大多针对时政而发，议论锋利，切中时弊，说服力强，著作有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嘉佑集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》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30" name="Graphic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5436547" y="5751820"/>
            <a:ext cx="112426" cy="112426"/>
          </a:xfrm>
          <a:custGeom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32" name="Straight Connector 31" hidden="1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 flipH="1"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 descr="人戴着帽子&#10;&#10;描述已自动生成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37" b="98866" l="9844" r="88750">
                        <a14:foregroundMark x1="39219" y1="8163" x2="39219" y2="8163"/>
                        <a14:foregroundMark x1="29063" y1="68481" x2="29063" y2="68481"/>
                        <a14:foregroundMark x1="38594" y1="91837" x2="38594" y2="91837"/>
                        <a14:foregroundMark x1="38125" y1="80726" x2="38125" y2="80726"/>
                        <a14:foregroundMark x1="37031" y1="68934" x2="37031" y2="68934"/>
                        <a14:foregroundMark x1="34219" y1="72109" x2="34219" y2="72109"/>
                        <a14:foregroundMark x1="35781" y1="77551" x2="35781" y2="77551"/>
                        <a14:foregroundMark x1="38594" y1="87302" x2="38594" y2="87302"/>
                        <a14:foregroundMark x1="40000" y1="95918" x2="40000" y2="95918"/>
                        <a14:foregroundMark x1="50000" y1="96825" x2="50000" y2="96825"/>
                        <a14:foregroundMark x1="67969" y1="98866" x2="67969" y2="98866"/>
                        <a14:foregroundMark x1="75000" y1="98413" x2="75000" y2="98413"/>
                        <a14:foregroundMark x1="85469" y1="31293" x2="85469" y2="31293"/>
                        <a14:foregroundMark x1="85156" y1="28345" x2="85156" y2="28345"/>
                        <a14:foregroundMark x1="83750" y1="28798" x2="83750" y2="28798"/>
                        <a14:foregroundMark x1="86406" y1="29478" x2="86406" y2="29478"/>
                        <a14:foregroundMark x1="85156" y1="23810" x2="85156" y2="23810"/>
                        <a14:foregroundMark x1="84688" y1="22222" x2="84688" y2="22222"/>
                        <a14:foregroundMark x1="84375" y1="20635" x2="84375" y2="20635"/>
                        <a14:foregroundMark x1="85781" y1="19728" x2="85781" y2="19728"/>
                        <a14:foregroundMark x1="86406" y1="21315" x2="86406" y2="21315"/>
                        <a14:foregroundMark x1="86875" y1="24943" x2="86875" y2="24943"/>
                        <a14:foregroundMark x1="86250" y1="34240" x2="86250" y2="34240"/>
                        <a14:foregroundMark x1="86563" y1="31066" x2="86563" y2="31066"/>
                        <a14:foregroundMark x1="86094" y1="24943" x2="86094" y2="24943"/>
                        <a14:foregroundMark x1="17031" y1="91383" x2="17031" y2="913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89"/>
          <a:stretch>
            <a:fillRect/>
          </a:stretch>
        </p:blipFill>
        <p:spPr>
          <a:xfrm>
            <a:off x="474598" y="1163279"/>
            <a:ext cx="5605359" cy="3916858"/>
          </a:xfrm>
          <a:custGeom>
            <a:gdLst>
              <a:gd name="connsiteX0" fmla="*/ 832828 w 5605359"/>
              <a:gd name="connsiteY0" fmla="*/ 0 h 3916858"/>
              <a:gd name="connsiteX1" fmla="*/ 4666901 w 5605359"/>
              <a:gd name="connsiteY1" fmla="*/ 0 h 3916858"/>
              <a:gd name="connsiteX2" fmla="*/ 4769004 w 5605359"/>
              <a:gd name="connsiteY2" fmla="*/ 92798 h 3916858"/>
              <a:gd name="connsiteX3" fmla="*/ 5605359 w 5605359"/>
              <a:gd name="connsiteY3" fmla="*/ 2111938 h 3916858"/>
              <a:gd name="connsiteX4" fmla="*/ 5117685 w 5605359"/>
              <a:gd name="connsiteY4" fmla="*/ 3708472 h 3916858"/>
              <a:gd name="connsiteX5" fmla="*/ 4961858 w 5605359"/>
              <a:gd name="connsiteY5" fmla="*/ 3916858 h 3916858"/>
              <a:gd name="connsiteX6" fmla="*/ 537870 w 5605359"/>
              <a:gd name="connsiteY6" fmla="*/ 3916858 h 3916858"/>
              <a:gd name="connsiteX7" fmla="*/ 382043 w 5605359"/>
              <a:gd name="connsiteY7" fmla="*/ 3708472 h 3916858"/>
              <a:gd name="connsiteX8" fmla="*/ 22746 w 5605359"/>
              <a:gd name="connsiteY8" fmla="*/ 2961075 h 3916858"/>
              <a:gd name="connsiteX9" fmla="*/ 0 w 5605359"/>
              <a:gd name="connsiteY9" fmla="*/ 2872612 h 3916858"/>
              <a:gd name="connsiteX10" fmla="*/ 0 w 5605359"/>
              <a:gd name="connsiteY10" fmla="*/ 1351265 h 3916858"/>
              <a:gd name="connsiteX11" fmla="*/ 22746 w 5605359"/>
              <a:gd name="connsiteY11" fmla="*/ 1262801 h 3916858"/>
              <a:gd name="connsiteX12" fmla="*/ 730724 w 5605359"/>
              <a:gd name="connsiteY12" fmla="*/ 92798 h 3916858"/>
              <a:gd name="connsiteX13" fmla="*/ 832828 w 5605359"/>
              <a:gd name="connsiteY13" fmla="*/ 0 h 39168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05359" h="3916858">
                <a:moveTo>
                  <a:pt x="832828" y="0"/>
                </a:moveTo>
                <a:lnTo>
                  <a:pt x="4666901" y="0"/>
                </a:lnTo>
                <a:lnTo>
                  <a:pt x="4769004" y="92798"/>
                </a:lnTo>
                <a:cubicBezTo>
                  <a:pt x="5285747" y="609541"/>
                  <a:pt x="5605359" y="1323415"/>
                  <a:pt x="5605359" y="2111938"/>
                </a:cubicBezTo>
                <a:cubicBezTo>
                  <a:pt x="5605359" y="2703330"/>
                  <a:pt x="5425577" y="3252733"/>
                  <a:pt x="5117685" y="3708472"/>
                </a:cubicBezTo>
                <a:lnTo>
                  <a:pt x="4961858" y="3916858"/>
                </a:lnTo>
                <a:lnTo>
                  <a:pt x="537870" y="3916858"/>
                </a:lnTo>
                <a:lnTo>
                  <a:pt x="382043" y="3708472"/>
                </a:lnTo>
                <a:cubicBezTo>
                  <a:pt x="228097" y="3480603"/>
                  <a:pt x="106178" y="3229317"/>
                  <a:pt x="22746" y="2961075"/>
                </a:cubicBezTo>
                <a:lnTo>
                  <a:pt x="0" y="2872612"/>
                </a:lnTo>
                <a:lnTo>
                  <a:pt x="0" y="1351265"/>
                </a:lnTo>
                <a:lnTo>
                  <a:pt x="22746" y="1262801"/>
                </a:lnTo>
                <a:cubicBezTo>
                  <a:pt x="161800" y="815731"/>
                  <a:pt x="407760" y="415763"/>
                  <a:pt x="730724" y="92798"/>
                </a:cubicBezTo>
                <a:lnTo>
                  <a:pt x="832828" y="0"/>
                </a:lnTo>
                <a:close/>
              </a:path>
            </a:pathLst>
          </a:custGeom>
        </p:spPr>
      </p:pic>
      <p:pic>
        <p:nvPicPr>
          <p:cNvPr id="48" name="图片 47" descr="人戴着帽子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1" t="-18984" r="17899" b="100000"/>
          <a:stretch>
            <a:fillRect/>
          </a:stretch>
        </p:blipFill>
        <p:spPr>
          <a:xfrm>
            <a:off x="1137988" y="585353"/>
            <a:ext cx="3834073" cy="743557"/>
          </a:xfrm>
          <a:custGeom>
            <a:gdLst>
              <a:gd name="connsiteX0" fmla="*/ 1917036 w 3834073"/>
              <a:gd name="connsiteY0" fmla="*/ 0 h 743557"/>
              <a:gd name="connsiteX1" fmla="*/ 3733396 w 3834073"/>
              <a:gd name="connsiteY1" fmla="*/ 652056 h 743557"/>
              <a:gd name="connsiteX2" fmla="*/ 3834073 w 3834073"/>
              <a:gd name="connsiteY2" fmla="*/ 743557 h 743557"/>
              <a:gd name="connsiteX3" fmla="*/ 0 w 3834073"/>
              <a:gd name="connsiteY3" fmla="*/ 743557 h 743557"/>
              <a:gd name="connsiteX4" fmla="*/ 100676 w 3834073"/>
              <a:gd name="connsiteY4" fmla="*/ 652056 h 743557"/>
              <a:gd name="connsiteX5" fmla="*/ 1917036 w 3834073"/>
              <a:gd name="connsiteY5" fmla="*/ 0 h 7435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072" h="743557">
                <a:moveTo>
                  <a:pt x="1917036" y="0"/>
                </a:moveTo>
                <a:cubicBezTo>
                  <a:pt x="2606994" y="0"/>
                  <a:pt x="3239798" y="244703"/>
                  <a:pt x="3733396" y="652056"/>
                </a:cubicBezTo>
                <a:lnTo>
                  <a:pt x="3834073" y="743557"/>
                </a:lnTo>
                <a:lnTo>
                  <a:pt x="0" y="743557"/>
                </a:lnTo>
                <a:lnTo>
                  <a:pt x="100676" y="652056"/>
                </a:lnTo>
                <a:cubicBezTo>
                  <a:pt x="594274" y="244703"/>
                  <a:pt x="1227079" y="0"/>
                  <a:pt x="1917036" y="0"/>
                </a:cubicBezTo>
                <a:close/>
              </a:path>
            </a:pathLst>
          </a:custGeom>
        </p:spPr>
      </p:pic>
      <p:pic>
        <p:nvPicPr>
          <p:cNvPr id="45" name="图片 44" descr="人戴着帽子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8" t="34499" r="100000" b="26660"/>
          <a:stretch>
            <a:fillRect/>
          </a:stretch>
        </p:blipFill>
        <p:spPr>
          <a:xfrm>
            <a:off x="199529" y="2680175"/>
            <a:ext cx="105631" cy="1521347"/>
          </a:xfrm>
          <a:custGeom>
            <a:gdLst>
              <a:gd name="connsiteX0" fmla="*/ 105631 w 105631"/>
              <a:gd name="connsiteY0" fmla="*/ 0 h 1521347"/>
              <a:gd name="connsiteX1" fmla="*/ 105631 w 105631"/>
              <a:gd name="connsiteY1" fmla="*/ 1521347 h 1521347"/>
              <a:gd name="connsiteX2" fmla="*/ 58014 w 105631"/>
              <a:gd name="connsiteY2" fmla="*/ 1336155 h 1521347"/>
              <a:gd name="connsiteX3" fmla="*/ 0 w 105631"/>
              <a:gd name="connsiteY3" fmla="*/ 760673 h 1521347"/>
              <a:gd name="connsiteX4" fmla="*/ 58014 w 105631"/>
              <a:gd name="connsiteY4" fmla="*/ 185191 h 1521347"/>
              <a:gd name="connsiteX5" fmla="*/ 105631 w 105631"/>
              <a:gd name="connsiteY5" fmla="*/ 0 h 15213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631" h="1521347">
                <a:moveTo>
                  <a:pt x="105631" y="0"/>
                </a:moveTo>
                <a:lnTo>
                  <a:pt x="105631" y="1521347"/>
                </a:lnTo>
                <a:lnTo>
                  <a:pt x="58014" y="1336155"/>
                </a:lnTo>
                <a:cubicBezTo>
                  <a:pt x="19976" y="1150269"/>
                  <a:pt x="0" y="957804"/>
                  <a:pt x="0" y="760673"/>
                </a:cubicBezTo>
                <a:cubicBezTo>
                  <a:pt x="0" y="563542"/>
                  <a:pt x="19976" y="371077"/>
                  <a:pt x="58014" y="185191"/>
                </a:cubicBezTo>
                <a:lnTo>
                  <a:pt x="105631" y="0"/>
                </a:lnTo>
                <a:close/>
              </a:path>
            </a:pathLst>
          </a:custGeom>
        </p:spPr>
      </p:pic>
      <p:pic>
        <p:nvPicPr>
          <p:cNvPr id="43" name="图片 42" descr="人戴着帽子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2" t="100000" r="12710" b="-26822"/>
          <a:stretch>
            <a:fillRect/>
          </a:stretch>
        </p:blipFill>
        <p:spPr>
          <a:xfrm>
            <a:off x="843029" y="5245768"/>
            <a:ext cx="4423988" cy="1050575"/>
          </a:xfrm>
          <a:custGeom>
            <a:gdLst>
              <a:gd name="connsiteX0" fmla="*/ 0 w 4423988"/>
              <a:gd name="connsiteY0" fmla="*/ 0 h 1050575"/>
              <a:gd name="connsiteX1" fmla="*/ 4423988 w 4423988"/>
              <a:gd name="connsiteY1" fmla="*/ 0 h 1050575"/>
              <a:gd name="connsiteX2" fmla="*/ 4415433 w 4423988"/>
              <a:gd name="connsiteY2" fmla="*/ 11440 h 1050575"/>
              <a:gd name="connsiteX3" fmla="*/ 2211994 w 4423988"/>
              <a:gd name="connsiteY3" fmla="*/ 1050575 h 1050575"/>
              <a:gd name="connsiteX4" fmla="*/ 8555 w 4423988"/>
              <a:gd name="connsiteY4" fmla="*/ 11440 h 1050575"/>
              <a:gd name="connsiteX5" fmla="*/ 0 w 4423988"/>
              <a:gd name="connsiteY5" fmla="*/ 0 h 1050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3988" h="1050575">
                <a:moveTo>
                  <a:pt x="0" y="0"/>
                </a:moveTo>
                <a:lnTo>
                  <a:pt x="4423988" y="0"/>
                </a:lnTo>
                <a:lnTo>
                  <a:pt x="4415433" y="11440"/>
                </a:lnTo>
                <a:cubicBezTo>
                  <a:pt x="3891693" y="646066"/>
                  <a:pt x="3099083" y="1050575"/>
                  <a:pt x="2211994" y="1050575"/>
                </a:cubicBezTo>
                <a:cubicBezTo>
                  <a:pt x="1324906" y="1050575"/>
                  <a:pt x="532295" y="646066"/>
                  <a:pt x="8555" y="1144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305160" y="-8088"/>
            <a:ext cx="2518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作家作品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1" name="内容占位符 2"/>
          <p:cNvSpPr>
            <a:spLocks noGrp="1"/>
          </p:cNvSpPr>
          <p:nvPr>
            <p:ph idx="1"/>
          </p:nvPr>
        </p:nvSpPr>
        <p:spPr>
          <a:xfrm>
            <a:off x="527050" y="1014730"/>
            <a:ext cx="10995025" cy="5325745"/>
          </a:xfrm>
        </p:spPr>
        <p:txBody>
          <a:bodyPr lIns="90170" tIns="46990" rIns="90170" bIns="46990" anchor="t" anchorCtr="0">
            <a:normAutofit fontScale="90000" lnSpcReduction="10000"/>
          </a:bodyPr>
          <a:lstStyle/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是故燕虽小国而后亡，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斯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用兵之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效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也。至丹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荆卿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为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计，</a:t>
            </a:r>
            <a:r>
              <a:rPr lang="zh-CN" sz="31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始速</a:t>
            </a:r>
            <a:r>
              <a:rPr lang="zh-CN" sz="31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祸焉。</a:t>
            </a:r>
            <a:endParaRPr lang="zh-CN" altLang="en-US" sz="2800" b="1" kern="1200" normalizeH="0" baseline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endParaRPr lang="zh-CN" altLang="en-US" sz="2800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斯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：这。</a:t>
            </a:r>
            <a:endParaRPr lang="zh-CN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效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：效果，结果。</a:t>
            </a:r>
            <a:endParaRPr lang="zh-CN" altLang="en-US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C01B0B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：用</a:t>
            </a:r>
            <a:endParaRPr lang="zh-CN" altLang="en-US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C01B0B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为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：作为</a:t>
            </a:r>
            <a:endParaRPr lang="zh-CN" altLang="en-US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始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：才。</a:t>
            </a:r>
            <a:endParaRPr lang="zh-CN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速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：招致。</a:t>
            </a:r>
            <a:endParaRPr lang="zh-CN" altLang="en-US" sz="25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lnSpc>
                <a:spcPct val="100000"/>
              </a:lnSpc>
              <a:buSzTx/>
            </a:pPr>
            <a:endParaRPr lang="zh-CN" altLang="en-US" sz="2500" b="1" kern="1200" normalizeH="0" baseline="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None/>
            </a:pPr>
            <a:r>
              <a:rPr lang="zh-CN" sz="25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所以燕国虽然是个小国却后灭亡，这就是用武力对抗的结果。等到燕太子丹用派遣荆轲刺杀秦王作为对付秦国的策略，才招致了祸患。</a:t>
            </a:r>
            <a:endParaRPr lang="zh-CN" altLang="en-US" sz="2500" b="1" kern="1200" normalizeH="0" baseline="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5" name="内容占位符 2"/>
          <p:cNvSpPr>
            <a:spLocks noGrp="1"/>
          </p:cNvSpPr>
          <p:nvPr>
            <p:ph idx="1"/>
          </p:nvPr>
        </p:nvSpPr>
        <p:spPr>
          <a:xfrm>
            <a:off x="736283" y="1054735"/>
            <a:ext cx="11455400" cy="6048375"/>
          </a:xfrm>
        </p:spPr>
        <p:txBody>
          <a:bodyPr lIns="90170" tIns="46990" rIns="90170" bIns="46990" anchor="t" anchorCtr="0"/>
          <a:lstStyle/>
          <a:p>
            <a:pPr defTabSz="914400">
              <a:buSzTx/>
              <a:buFont typeface="Arial" panose="020b0604020202020204" pitchFamily="34" charset="0"/>
              <a:buNone/>
            </a:pPr>
            <a:r>
              <a:rPr lang="zh-CN" sz="32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赵尝五战</a:t>
            </a:r>
            <a:r>
              <a:rPr lang="zh-CN" sz="32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于</a:t>
            </a:r>
            <a:r>
              <a:rPr lang="zh-CN" sz="32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秦，二败</a:t>
            </a:r>
            <a:r>
              <a:rPr lang="zh-CN" sz="32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而</a:t>
            </a:r>
            <a:r>
              <a:rPr lang="zh-CN" sz="32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三胜。后秦击赵者</a:t>
            </a:r>
            <a:r>
              <a:rPr lang="zh-CN" sz="32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再</a:t>
            </a:r>
            <a:r>
              <a:rPr lang="zh-CN" sz="32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，李牧连</a:t>
            </a:r>
            <a:r>
              <a:rPr lang="zh-CN" sz="32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却</a:t>
            </a:r>
            <a:r>
              <a:rPr lang="zh-CN" sz="32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之。</a:t>
            </a:r>
            <a:endParaRPr lang="zh-CN" altLang="en-US" sz="3200" b="1" kern="1200" normalizeH="0" baseline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15875" indent="-15875" defTabSz="914400">
              <a:buSzTx/>
              <a:buFont typeface="Arial" panose="020b0604020202020204" pitchFamily="34" charset="0"/>
              <a:buNone/>
            </a:pPr>
            <a:endParaRPr lang="zh-CN" sz="2800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于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：跟、与。</a:t>
            </a:r>
          </a:p>
          <a:p>
            <a:pPr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而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：连词，表并列关系。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却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：使</a:t>
            </a:r>
            <a:r>
              <a:rPr lang="en-US" alt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……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退却，译为击退，使动用法。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再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：两次。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赵尝五战于秦</a:t>
            </a:r>
            <a:r>
              <a:rPr lang="en-US" alt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---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状语后置句，“赵尝于秦五战”</a:t>
            </a:r>
          </a:p>
          <a:p>
            <a:pPr defTabSz="914400">
              <a:buSzTx/>
              <a:buFont typeface="Arial" panose="020b0604020202020204" pitchFamily="34" charset="0"/>
              <a:buNone/>
            </a:pP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15875" indent="-15875" defTabSz="914400">
              <a:buSzTx/>
              <a:buFont typeface="Arial" panose="020b0604020202020204" pitchFamily="34" charset="0"/>
              <a:buNone/>
            </a:pPr>
            <a:r>
              <a:rPr lang="zh-CN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赵国曾经与秦国交战五次，败了两次，胜了三次。后来秦国两次攻打赵国，李牧连续击退了它。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9" name="内容占位符 2"/>
          <p:cNvSpPr>
            <a:spLocks noGrp="1"/>
          </p:cNvSpPr>
          <p:nvPr>
            <p:ph idx="1"/>
          </p:nvPr>
        </p:nvSpPr>
        <p:spPr>
          <a:xfrm>
            <a:off x="617855" y="1191895"/>
            <a:ext cx="10956925" cy="6115050"/>
          </a:xfrm>
        </p:spPr>
        <p:txBody>
          <a:bodyPr lIns="90170" tIns="46990" rIns="90170" bIns="46990" anchor="t" anchorCtr="0"/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洎</a:t>
            </a:r>
            <a:r>
              <a:rPr lang="zh-CN" sz="24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牧</a:t>
            </a:r>
            <a:r>
              <a:rPr lang="zh-CN" sz="24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以谗</a:t>
            </a:r>
            <a:r>
              <a:rPr lang="zh-CN" sz="24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诛，邯郸</a:t>
            </a:r>
            <a:r>
              <a:rPr lang="zh-CN" sz="24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为</a:t>
            </a:r>
            <a:r>
              <a:rPr lang="zh-CN" sz="24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郡，惜其用武</a:t>
            </a:r>
            <a:r>
              <a:rPr lang="zh-CN" sz="24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而</a:t>
            </a:r>
            <a:r>
              <a:rPr lang="zh-CN" sz="24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不终也。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sz="2400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洎：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等到。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：因为。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为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：成为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洎</a:t>
            </a:r>
            <a:r>
              <a:rPr lang="en-US" alt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……</a:t>
            </a: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诛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：被动句。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谗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：小人的坏话。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而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：却，连词，表转折关系。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等到李牧因为受诬陷而被杀害，赵国都城邯郸变成秦国的一个郡。可惜赵国用武力抵抗却不能坚持到底。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3" name="内容占位符 2"/>
          <p:cNvSpPr>
            <a:spLocks noGrp="1"/>
          </p:cNvSpPr>
          <p:nvPr>
            <p:ph idx="1"/>
          </p:nvPr>
        </p:nvSpPr>
        <p:spPr>
          <a:xfrm>
            <a:off x="546100" y="761365"/>
            <a:ext cx="10975975" cy="5579110"/>
          </a:xfrm>
        </p:spPr>
        <p:txBody>
          <a:bodyPr lIns="90170" tIns="46990" rIns="90170" bIns="46990" anchor="t" anchorCtr="0"/>
          <a:lstStyle/>
          <a:p>
            <a:pPr marL="21590" indent="-2159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且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燕赵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处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革灭殆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尽之际，可谓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智力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孤危，战败而亡，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诚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不得已。</a:t>
            </a:r>
            <a:endParaRPr lang="zh-CN" altLang="en-US" sz="2800" b="1" kern="1200" normalizeH="0" baseline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21590" indent="-21590" defTabSz="914400">
              <a:buSzTx/>
              <a:buFont typeface="Arial" panose="020b0604020202020204" pitchFamily="34" charset="0"/>
              <a:buNone/>
            </a:pPr>
            <a:endParaRPr lang="zh-CN" altLang="en-US" sz="2800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21590" indent="-2159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且：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况且。</a:t>
            </a:r>
          </a:p>
          <a:p>
            <a:pPr marL="21590" indent="-2159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处：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处在。</a:t>
            </a:r>
          </a:p>
          <a:p>
            <a:pPr marL="21590" indent="-2159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革灭：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消灭。</a:t>
            </a:r>
          </a:p>
          <a:p>
            <a:pPr marL="21590" indent="-2159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殆：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几乎，差不多</a:t>
            </a:r>
          </a:p>
          <a:p>
            <a:pPr marL="21590" indent="-2159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智力：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智慧和国力。</a:t>
            </a:r>
          </a:p>
          <a:p>
            <a:pPr marL="21590" indent="-2159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诚：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实在。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None/>
            </a:pP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None/>
            </a:pPr>
            <a:r>
              <a:rPr lang="zh-CN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况且，燕赵两国处在秦国把其他国家几乎消灭干净的时候，可以说是智慧穷竭，国力孤单，战败而灭亡，实在是不得已。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7" name="内容占位符 2"/>
          <p:cNvSpPr>
            <a:spLocks noGrp="1"/>
          </p:cNvSpPr>
          <p:nvPr>
            <p:ph idx="1"/>
          </p:nvPr>
        </p:nvSpPr>
        <p:spPr>
          <a:xfrm>
            <a:off x="555625" y="802640"/>
            <a:ext cx="10966450" cy="5539740"/>
          </a:xfrm>
        </p:spPr>
        <p:txBody>
          <a:bodyPr lIns="90170" tIns="46990" rIns="90170" bIns="46990" anchor="t" anchorCtr="0"/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向使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三国各爱其地，齐人勿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附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于秦，刺客不行，良将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犹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在，则胜负之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数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，存亡之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理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当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与秦相较，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或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未</a:t>
            </a:r>
            <a:r>
              <a:rPr lang="zh-CN" sz="2800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易量</a:t>
            </a:r>
            <a:r>
              <a:rPr lang="zh-CN" sz="2800" b="1" kern="1200" normalizeH="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。</a:t>
            </a:r>
            <a:endParaRPr lang="zh-CN" altLang="en-US" sz="2800" kern="1200" normalizeH="0" baseline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sz="2400" b="1" kern="1200" normalizeH="0" baseline="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向使：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以前假如。         </a:t>
            </a:r>
            <a:r>
              <a:rPr lang="en-US" alt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                 </a:t>
            </a: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附：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亲附，依附。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犹：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还。                      </a:t>
            </a:r>
            <a:r>
              <a:rPr lang="en-US" alt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                    </a:t>
            </a: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数、理：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天数，命运。  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当：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通“倘”，假如。      </a:t>
            </a:r>
            <a:r>
              <a:rPr lang="en-US" alt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            </a:t>
            </a: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或：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或许。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易：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轻易。                    </a:t>
            </a:r>
            <a:r>
              <a:rPr lang="en-US" alt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                  </a:t>
            </a:r>
            <a:r>
              <a:rPr lang="zh-CN" sz="24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量：</a:t>
            </a:r>
            <a:r>
              <a:rPr lang="zh-CN" sz="24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判断。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400" b="1" kern="1200" normalizeH="0" baseline="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当初假使韩、魏、楚三国各自爱惜他们的国土，齐人不亲附秦国，燕国的刺客不去刺秦王，赵国的良将还活着， 那么胜败存亡的命运，假如能够与秦国相较量，或许不能轻易判定。</a:t>
            </a:r>
            <a:endParaRPr lang="zh-CN" altLang="en-US" sz="2400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400" b="1" kern="1200" normalizeH="0" baseline="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文本框 200705"/>
          <p:cNvSpPr/>
          <p:nvPr/>
        </p:nvSpPr>
        <p:spPr>
          <a:xfrm>
            <a:off x="2329815" y="549275"/>
            <a:ext cx="7532370" cy="1076325"/>
          </a:xfrm>
          <a:prstGeom prst="rect">
            <a:avLst/>
          </a:prstGeom>
          <a:noFill/>
          <a:ln>
            <a:noFill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</a:rPr>
              <a:t>第三段从哪个方面论证六国破灭的原因？</a:t>
            </a:r>
          </a:p>
          <a:p>
            <a:pPr lvl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齐、燕、赵灭亡的原因是什么？</a:t>
            </a:r>
          </a:p>
        </p:txBody>
      </p:sp>
      <p:sp>
        <p:nvSpPr>
          <p:cNvPr id="21506" name="左大括号 200706"/>
          <p:cNvSpPr/>
          <p:nvPr/>
        </p:nvSpPr>
        <p:spPr>
          <a:xfrm>
            <a:off x="2855912" y="2205038"/>
            <a:ext cx="381000" cy="2743200"/>
          </a:xfrm>
          <a:prstGeom prst="leftBrace">
            <a:avLst>
              <a:gd name="adj1" fmla="val 60000"/>
              <a:gd name="adj2" fmla="val 5073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1507" name="文本框 200707"/>
          <p:cNvSpPr/>
          <p:nvPr/>
        </p:nvSpPr>
        <p:spPr>
          <a:xfrm>
            <a:off x="3143250" y="2060575"/>
            <a:ext cx="589280" cy="583565"/>
          </a:xfrm>
          <a:prstGeom prst="rect">
            <a:avLst/>
          </a:prstGeom>
          <a:noFill/>
          <a:ln>
            <a:noFill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齐</a:t>
            </a:r>
          </a:p>
        </p:txBody>
      </p:sp>
      <p:sp>
        <p:nvSpPr>
          <p:cNvPr id="21508" name="文本框 200708"/>
          <p:cNvSpPr/>
          <p:nvPr/>
        </p:nvSpPr>
        <p:spPr>
          <a:xfrm>
            <a:off x="4008438" y="1844675"/>
            <a:ext cx="1402080" cy="1076325"/>
          </a:xfrm>
          <a:prstGeom prst="rect">
            <a:avLst/>
          </a:prstGeom>
          <a:noFill/>
          <a:ln>
            <a:noFill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与嬴不</a:t>
            </a:r>
          </a:p>
          <a:p>
            <a:pPr lvl="0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助五国</a:t>
            </a:r>
          </a:p>
        </p:txBody>
      </p:sp>
      <p:sp>
        <p:nvSpPr>
          <p:cNvPr id="21509" name="文本框 200709"/>
          <p:cNvSpPr/>
          <p:nvPr/>
        </p:nvSpPr>
        <p:spPr>
          <a:xfrm>
            <a:off x="3071812" y="3284538"/>
            <a:ext cx="590550" cy="58356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燕</a:t>
            </a:r>
          </a:p>
        </p:txBody>
      </p:sp>
      <p:sp>
        <p:nvSpPr>
          <p:cNvPr id="21510" name="文本框 200710"/>
          <p:cNvSpPr/>
          <p:nvPr/>
        </p:nvSpPr>
        <p:spPr>
          <a:xfrm>
            <a:off x="4008438" y="3068638"/>
            <a:ext cx="1402080" cy="1076325"/>
          </a:xfrm>
          <a:prstGeom prst="rect">
            <a:avLst/>
          </a:prstGeom>
          <a:noFill/>
          <a:ln>
            <a:noFill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以荆为</a:t>
            </a:r>
          </a:p>
          <a:p>
            <a:pPr lvl="0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计速祸</a:t>
            </a:r>
          </a:p>
        </p:txBody>
      </p:sp>
      <p:sp>
        <p:nvSpPr>
          <p:cNvPr id="21511" name="文本框 200711"/>
          <p:cNvSpPr/>
          <p:nvPr/>
        </p:nvSpPr>
        <p:spPr>
          <a:xfrm>
            <a:off x="3071812" y="4508500"/>
            <a:ext cx="589280" cy="583565"/>
          </a:xfrm>
          <a:prstGeom prst="rect">
            <a:avLst/>
          </a:prstGeom>
          <a:noFill/>
          <a:ln>
            <a:noFill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赵</a:t>
            </a:r>
          </a:p>
        </p:txBody>
      </p:sp>
      <p:sp>
        <p:nvSpPr>
          <p:cNvPr id="21512" name="文本框 200712"/>
          <p:cNvSpPr/>
          <p:nvPr/>
        </p:nvSpPr>
        <p:spPr>
          <a:xfrm>
            <a:off x="4008438" y="4292600"/>
            <a:ext cx="1808480" cy="1076325"/>
          </a:xfrm>
          <a:prstGeom prst="rect">
            <a:avLst/>
          </a:prstGeom>
          <a:noFill/>
          <a:ln>
            <a:noFill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诛良将，</a:t>
            </a:r>
          </a:p>
          <a:p>
            <a:pPr lvl="0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用武不终</a:t>
            </a:r>
          </a:p>
        </p:txBody>
      </p:sp>
      <p:sp>
        <p:nvSpPr>
          <p:cNvPr id="21513" name="右大括号 200713"/>
          <p:cNvSpPr/>
          <p:nvPr/>
        </p:nvSpPr>
        <p:spPr>
          <a:xfrm>
            <a:off x="8305800" y="2209800"/>
            <a:ext cx="381000" cy="2628900"/>
          </a:xfrm>
          <a:prstGeom prst="rightBrace">
            <a:avLst>
              <a:gd name="adj1" fmla="val 575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1514" name="文本框 200714"/>
          <p:cNvSpPr/>
          <p:nvPr/>
        </p:nvSpPr>
        <p:spPr>
          <a:xfrm>
            <a:off x="8502650" y="2971800"/>
            <a:ext cx="2165350" cy="107632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盖失强援不能独完</a:t>
            </a:r>
          </a:p>
        </p:txBody>
      </p:sp>
      <p:sp>
        <p:nvSpPr>
          <p:cNvPr id="21515" name="文本框 200715"/>
          <p:cNvSpPr/>
          <p:nvPr/>
        </p:nvSpPr>
        <p:spPr>
          <a:xfrm>
            <a:off x="3274060" y="2133600"/>
            <a:ext cx="459740" cy="3124200"/>
          </a:xfrm>
          <a:prstGeom prst="rect">
            <a:avLst/>
          </a:prstGeom>
          <a:noFill/>
          <a:ln>
            <a:noFill/>
            <a:round/>
          </a:ln>
        </p:spPr>
        <p:txBody>
          <a:bodyPr vert="vert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516" name="文本框 200716"/>
          <p:cNvSpPr/>
          <p:nvPr/>
        </p:nvSpPr>
        <p:spPr>
          <a:xfrm>
            <a:off x="1516380" y="2276475"/>
            <a:ext cx="1290320" cy="2376488"/>
          </a:xfrm>
          <a:prstGeom prst="rect">
            <a:avLst/>
          </a:prstGeom>
          <a:noFill/>
          <a:ln>
            <a:noFill/>
            <a:round/>
          </a:ln>
        </p:spPr>
        <p:txBody>
          <a:bodyPr vert="eaVert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chemeClr val="tx1"/>
                </a:solidFill>
              </a:rPr>
              <a:t>不赂者以</a:t>
            </a:r>
          </a:p>
          <a:p>
            <a:pPr lvl="0"/>
            <a:r>
              <a:rPr lang="zh-CN" altLang="en-US" sz="3600" b="1">
                <a:solidFill>
                  <a:schemeClr val="tx1"/>
                </a:solidFill>
              </a:rPr>
              <a:t>  赂者丧</a:t>
            </a:r>
          </a:p>
        </p:txBody>
      </p:sp>
      <p:sp>
        <p:nvSpPr>
          <p:cNvPr id="21517" name="文本框 200717"/>
          <p:cNvSpPr/>
          <p:nvPr/>
        </p:nvSpPr>
        <p:spPr>
          <a:xfrm>
            <a:off x="6400800" y="2133600"/>
            <a:ext cx="1752600" cy="368300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18" name="文本框 200718"/>
          <p:cNvSpPr/>
          <p:nvPr/>
        </p:nvSpPr>
        <p:spPr>
          <a:xfrm>
            <a:off x="6477000" y="1905000"/>
            <a:ext cx="1828800" cy="58356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勿附于秦</a:t>
            </a:r>
          </a:p>
        </p:txBody>
      </p:sp>
      <p:sp>
        <p:nvSpPr>
          <p:cNvPr id="21519" name="文本框 200719"/>
          <p:cNvSpPr/>
          <p:nvPr/>
        </p:nvSpPr>
        <p:spPr>
          <a:xfrm>
            <a:off x="6553200" y="3276600"/>
            <a:ext cx="1905000" cy="58356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刺客不行</a:t>
            </a:r>
          </a:p>
        </p:txBody>
      </p:sp>
      <p:sp>
        <p:nvSpPr>
          <p:cNvPr id="21520" name="文本框 200720"/>
          <p:cNvSpPr/>
          <p:nvPr/>
        </p:nvSpPr>
        <p:spPr>
          <a:xfrm>
            <a:off x="6589395" y="4538980"/>
            <a:ext cx="1980565" cy="583565"/>
          </a:xfrm>
          <a:prstGeom prst="rect">
            <a:avLst/>
          </a:prstGeom>
          <a:noFill/>
          <a:ln>
            <a:noFill/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良将犹在</a:t>
            </a:r>
          </a:p>
        </p:txBody>
      </p:sp>
      <p:sp>
        <p:nvSpPr>
          <p:cNvPr id="21522" name="左箭头 200722"/>
          <p:cNvSpPr/>
          <p:nvPr/>
        </p:nvSpPr>
        <p:spPr>
          <a:xfrm>
            <a:off x="5943600" y="3505200"/>
            <a:ext cx="609600" cy="228600"/>
          </a:xfrm>
          <a:prstGeom prst="leftArrow">
            <a:avLst>
              <a:gd name="adj1" fmla="val 50000"/>
              <a:gd name="adj2" fmla="val 66642"/>
            </a:avLst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1524" name="文本框 200724"/>
          <p:cNvSpPr/>
          <p:nvPr/>
        </p:nvSpPr>
        <p:spPr>
          <a:xfrm>
            <a:off x="6589395" y="5511165"/>
            <a:ext cx="3124200" cy="645160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</a:rPr>
              <a:t>（假设论证）</a:t>
            </a:r>
          </a:p>
        </p:txBody>
      </p:sp>
      <p:sp>
        <p:nvSpPr>
          <p:cNvPr id="21525" name="文本框 200725"/>
          <p:cNvSpPr/>
          <p:nvPr/>
        </p:nvSpPr>
        <p:spPr>
          <a:xfrm>
            <a:off x="1271588" y="4149725"/>
            <a:ext cx="2378075" cy="117411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</a:rPr>
              <a:t>（例证）</a:t>
            </a:r>
          </a:p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6" name="文本框 200726"/>
          <p:cNvSpPr/>
          <p:nvPr/>
        </p:nvSpPr>
        <p:spPr>
          <a:xfrm>
            <a:off x="3179128" y="5516245"/>
            <a:ext cx="2759075" cy="58356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</a:rPr>
              <a:t>胜负或未易量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  <p:sp>
        <p:nvSpPr>
          <p:cNvPr id="3" name="左箭头 200722"/>
          <p:cNvSpPr/>
          <p:nvPr/>
        </p:nvSpPr>
        <p:spPr>
          <a:xfrm>
            <a:off x="5867400" y="2047875"/>
            <a:ext cx="609600" cy="228600"/>
          </a:xfrm>
          <a:prstGeom prst="leftArrow">
            <a:avLst>
              <a:gd name="adj1" fmla="val 50000"/>
              <a:gd name="adj2" fmla="val 66642"/>
            </a:avLst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" name="左箭头 200722"/>
          <p:cNvSpPr/>
          <p:nvPr/>
        </p:nvSpPr>
        <p:spPr>
          <a:xfrm>
            <a:off x="5938520" y="4737100"/>
            <a:ext cx="609600" cy="228600"/>
          </a:xfrm>
          <a:prstGeom prst="leftArrow">
            <a:avLst>
              <a:gd name="adj1" fmla="val 50000"/>
              <a:gd name="adj2" fmla="val 66642"/>
            </a:avLst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8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9" dur="5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40" dur="500" fill="hold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51" dur="500" fill="hold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62" dur="500" fill="hold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67" dur="500" fill="hold"/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6" grpId="1"/>
      <p:bldP spid="21507" grpId="2"/>
      <p:bldP spid="21508" grpId="3"/>
      <p:bldP spid="21509" grpId="4"/>
      <p:bldP spid="21510" grpId="5"/>
      <p:bldP spid="21511" grpId="6"/>
      <p:bldP spid="21512" grpId="7"/>
      <p:bldP spid="21514" grpId="8"/>
      <p:bldP spid="21525" grpId="9"/>
      <p:bldP spid="21526" grpId="1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24" name="文本框 133123"/>
          <p:cNvSpPr txBox="1"/>
          <p:nvPr/>
        </p:nvSpPr>
        <p:spPr>
          <a:xfrm>
            <a:off x="1992313" y="692150"/>
            <a:ext cx="8280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</a:endParaRPr>
          </a:p>
        </p:txBody>
      </p:sp>
      <p:sp>
        <p:nvSpPr>
          <p:cNvPr id="133125" name="文本框 133124"/>
          <p:cNvSpPr txBox="1"/>
          <p:nvPr/>
        </p:nvSpPr>
        <p:spPr>
          <a:xfrm>
            <a:off x="2064703" y="1782445"/>
            <a:ext cx="8135937" cy="3691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呜呼！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以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赂秦之地封天下之谋臣，以事秦之心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礼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天下之奇才，并力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西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向，则吾恐秦人食之不得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下咽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也。悲夫！有如此之势，而</a:t>
            </a:r>
            <a:r>
              <a:rPr lang="zh-CN" altLang="en-US" sz="3600" b="1">
                <a:solidFill>
                  <a:srgbClr val="FF3399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秦人积威之</a:t>
            </a:r>
            <a:r>
              <a:rPr lang="zh-CN" altLang="en-US" sz="3600" b="1">
                <a:solidFill>
                  <a:srgbClr val="FF3399"/>
                </a:solidFill>
                <a:latin typeface="微软雅黑" panose="020b0503020204020204" charset="-122"/>
                <a:ea typeface="微软雅黑" panose="020b0503020204020204" charset="-122"/>
              </a:rPr>
              <a:t>所劫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削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割，以趋于亡。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国者无使</a:t>
            </a:r>
            <a:r>
              <a:rPr lang="zh-CN" altLang="en-US" sz="3600" b="1">
                <a:solidFill>
                  <a:srgbClr val="F010DB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积威</a:t>
            </a:r>
            <a:r>
              <a:rPr lang="zh-CN" altLang="en-US" sz="3600" b="1">
                <a:solidFill>
                  <a:srgbClr val="FF3399"/>
                </a:solidFill>
                <a:latin typeface="微软雅黑" panose="020b0503020204020204" charset="-122"/>
                <a:ea typeface="微软雅黑" panose="020b0503020204020204" charset="-122"/>
              </a:rPr>
              <a:t>之所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劫哉！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18760" y="870585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第四段</a:t>
            </a: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5" name="内容占位符 2"/>
          <p:cNvSpPr>
            <a:spLocks noGrp="1"/>
          </p:cNvSpPr>
          <p:nvPr>
            <p:ph idx="1"/>
          </p:nvPr>
        </p:nvSpPr>
        <p:spPr>
          <a:xfrm>
            <a:off x="617855" y="885508"/>
            <a:ext cx="10956925" cy="6173787"/>
          </a:xfrm>
        </p:spPr>
        <p:txBody>
          <a:bodyPr lIns="90170" tIns="46990" rIns="90170" bIns="46990" anchor="t" anchorCtr="0"/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呜呼！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赂秦之地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封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天下之谋臣，以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事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秦之心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礼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天下之奇才，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并力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西向，则吾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恐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秦人食之不得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下咽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也。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sz="2800" b="1" kern="1200" normalizeH="0" baseline="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以：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用。                             </a:t>
            </a:r>
            <a:r>
              <a:rPr lang="en-US" alt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  </a:t>
            </a: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封：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封赏。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并力：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合力。                       </a:t>
            </a:r>
            <a:r>
              <a:rPr lang="en-US" alt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</a:t>
            </a: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恐：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恐怕。</a:t>
            </a: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事：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侍奉。                           </a:t>
            </a:r>
            <a:r>
              <a:rPr lang="en-US" alt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</a:t>
            </a: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礼：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礼遇。名词为动词。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下：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吞下。名词作动词。     </a:t>
            </a:r>
            <a:r>
              <a:rPr lang="en-US" alt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</a:t>
            </a:r>
            <a:r>
              <a:rPr lang="zh-CN" sz="28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咽：</a:t>
            </a:r>
            <a:r>
              <a:rPr lang="zh-CN" sz="28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咽喉。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唉！如果六国用贿赂秦国的土地封赏天下的谋臣，用侍奉秦国的心意礼遇天下的奇才，</a:t>
            </a:r>
            <a:r>
              <a:rPr lang="zh-CN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（六国）</a:t>
            </a:r>
            <a:r>
              <a:rPr lang="zh-CN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合力向西对付秦国，那么，我恐怕秦国人连吃饭也不能咽下咽喉去。</a:t>
            </a:r>
            <a:endParaRPr lang="zh-CN" b="1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altLang="en-US" sz="28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9" name="内容占位符 2"/>
          <p:cNvSpPr>
            <a:spLocks noGrp="1"/>
          </p:cNvSpPr>
          <p:nvPr>
            <p:ph idx="1"/>
          </p:nvPr>
        </p:nvSpPr>
        <p:spPr>
          <a:xfrm>
            <a:off x="631825" y="779463"/>
            <a:ext cx="10928350" cy="6078537"/>
          </a:xfrm>
        </p:spPr>
        <p:txBody>
          <a:bodyPr lIns="90170" tIns="46990" rIns="90170" bIns="46990" anchor="t" anchorCtr="0"/>
          <a:lstStyle/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en-US" alt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</a:t>
            </a:r>
            <a:r>
              <a:rPr 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悲夫！有如此之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势</a:t>
            </a:r>
            <a:r>
              <a:rPr 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而为</a:t>
            </a:r>
            <a:r>
              <a:rPr 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秦人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积威</a:t>
            </a:r>
            <a:r>
              <a:rPr 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之所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劫</a:t>
            </a:r>
            <a:r>
              <a:rPr 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日</a:t>
            </a:r>
            <a:r>
              <a:rPr 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削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月</a:t>
            </a:r>
            <a:r>
              <a:rPr 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割，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趋于亡。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为</a:t>
            </a:r>
            <a:r>
              <a:rPr 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国者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无</a:t>
            </a:r>
            <a:r>
              <a:rPr 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使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为</a:t>
            </a:r>
            <a:r>
              <a:rPr lang="zh-CN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积威之所劫哉。</a:t>
            </a:r>
            <a:endParaRPr lang="zh-CN" altLang="en-US" kern="1200" normalizeH="0" baseline="0">
              <a:latin typeface="Arial" panose="020b0604020202020204" pitchFamily="34" charset="0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zh-CN" b="1" kern="1200" normalizeH="0" baseline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势</a:t>
            </a:r>
            <a:r>
              <a:rPr lang="zh-CN" b="1" kern="1200" normalizeH="0" baseline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形势。                    </a:t>
            </a:r>
            <a:r>
              <a:rPr lang="en-US" alt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               </a:t>
            </a:r>
            <a:r>
              <a:rPr lang="zh-CN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而</a:t>
            </a:r>
            <a:r>
              <a:rPr lang="zh-CN" b="1" kern="1200" normalizeH="0" baseline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连词，表转折关系。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为</a:t>
            </a:r>
            <a:r>
              <a:rPr lang="zh-CN" b="1" kern="1200" normalizeH="0" baseline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被。                       </a:t>
            </a:r>
            <a:r>
              <a:rPr lang="en-US" alt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                </a:t>
            </a:r>
            <a:r>
              <a:rPr lang="zh-CN" b="1" kern="1200" normalizeH="0" baseline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劫：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胁迫，挟持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积威：</a:t>
            </a:r>
            <a:r>
              <a:rPr lang="zh-CN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积久而成的威势   </a:t>
            </a:r>
            <a:r>
              <a:rPr lang="en-US" altLang="zh-CN" b="1" kern="1200" normalizeH="0" baseline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      </a:t>
            </a:r>
            <a:r>
              <a:rPr lang="zh-CN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日</a:t>
            </a:r>
            <a:r>
              <a:rPr lang="zh-CN" b="1" kern="1200" normalizeH="0" baseline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一天天，名作状。  </a:t>
            </a:r>
            <a:endParaRPr lang="zh-CN" altLang="en-US" b="1" kern="1200" normalizeH="0" baseline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月</a:t>
            </a:r>
            <a:r>
              <a:rPr lang="zh-CN" b="1" kern="1200" normalizeH="0" baseline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一月月，名作状        </a:t>
            </a:r>
            <a:r>
              <a:rPr lang="en-US" alt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             </a:t>
            </a:r>
            <a:r>
              <a:rPr lang="zh-CN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以</a:t>
            </a:r>
            <a:r>
              <a:rPr lang="zh-CN" b="1" kern="1200" normalizeH="0" baseline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而。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为</a:t>
            </a:r>
            <a:r>
              <a:rPr lang="en-US" altLang="zh-CN" b="1" kern="1200" normalizeH="0" baseline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1</a:t>
            </a:r>
            <a:r>
              <a:rPr lang="zh-CN" b="1" kern="1200" normalizeH="0" baseline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：</a:t>
            </a:r>
            <a:r>
              <a:rPr lang="zh-CN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治理。</a:t>
            </a: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en-US" altLang="zh-CN" kern="1200" normalizeH="0" baseline="0"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r>
              <a:rPr lang="zh-CN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可悲啊！有这样的形势，却被秦国积久而成的威势所胁迫，土地一天天地削减，一月月地割让，而走向灭亡。治理国家的人不要使自己被积久而成的威势所胁迫啊</a:t>
            </a:r>
            <a:r>
              <a:rPr lang="en-US" altLang="zh-CN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!</a:t>
            </a:r>
            <a:endParaRPr lang="en-US" altLang="zh-CN" kern="1200" normalizeH="0" baseline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buSzTx/>
              <a:buFont typeface="Arial" panose="020b0604020202020204" pitchFamily="34" charset="0"/>
              <a:buNone/>
            </a:pPr>
            <a:endParaRPr lang="en-US" altLang="zh-CN" kern="1200" normalizeH="0" baseline="0"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4148" name="文本框 134147"/>
          <p:cNvSpPr txBox="1"/>
          <p:nvPr/>
        </p:nvSpPr>
        <p:spPr>
          <a:xfrm>
            <a:off x="2098993" y="2152015"/>
            <a:ext cx="7993062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夫六国与秦皆诸侯，其势弱</a:t>
            </a:r>
            <a:r>
              <a:rPr lang="zh-CN" altLang="en-US" sz="3600" b="1">
                <a:solidFill>
                  <a:srgbClr val="FF3399"/>
                </a:solidFill>
                <a:latin typeface="微软雅黑" panose="020b0503020204020204" charset="-122"/>
                <a:ea typeface="微软雅黑" panose="020b0503020204020204" charset="-122"/>
              </a:rPr>
              <a:t>于秦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，而犹有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可以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不赂而胜之之势。苟以</a:t>
            </a:r>
            <a:r>
              <a:rPr lang="zh-CN" altLang="en-US" sz="3600" b="1">
                <a:solidFill>
                  <a:srgbClr val="FF3399"/>
                </a:solidFill>
                <a:latin typeface="微软雅黑" panose="020b0503020204020204" charset="-122"/>
                <a:ea typeface="微软雅黑" panose="020b0503020204020204" charset="-122"/>
              </a:rPr>
              <a:t>天下之大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，下而从六国破亡之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故事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又在六国下矣。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18760" y="939165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第五段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22" name="Rectangle 21" hidden="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Graphic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23493" y="374394"/>
            <a:ext cx="171515" cy="171515"/>
          </a:xfrm>
          <a:custGeom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550109" y="1084507"/>
            <a:ext cx="157545" cy="157545"/>
          </a:xfrm>
          <a:custGeom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6297233" y="518400"/>
            <a:ext cx="5012449" cy="5837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据说苏洵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27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岁因应试不中，焚去以前所写文章，刻苦攻读，博览群书，潜心钻研，终于形成自己文章的风格。由于他下笔顷刻数千言，语言晓畅，雄辩有力，深得欧阳修的赏识。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altLang="zh-CN" sz="2400">
              <a:solidFill>
                <a:schemeClr val="tx1">
                  <a:alpha val="8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嘉佑年间，欧阳修把苏洵的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22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篇文章推荐给朝廷，一时名动京师，文人竟相模仿。因此，他命名自己的文集为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嘉佑集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》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。本文选自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嘉佑集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》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中的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权书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》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，原题为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六国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》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，一般选本改作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六国论</a:t>
            </a:r>
            <a:r>
              <a:rPr lang="en-US" altLang="zh-CN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》</a:t>
            </a:r>
            <a:r>
              <a:rPr lang="zh-CN" altLang="en-US" sz="2400">
                <a:solidFill>
                  <a:schemeClr val="tx1">
                    <a:alpha val="80000"/>
                  </a:schemeClr>
                </a:solidFill>
                <a:latin typeface="+mj-ea"/>
                <a:ea typeface="+mj-ea"/>
              </a:rPr>
              <a:t>。  </a:t>
            </a:r>
            <a:endParaRPr lang="zh-CN" altLang="en-US" sz="2400">
              <a:solidFill>
                <a:schemeClr val="tx1">
                  <a:alpha val="8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Graphic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5436547" y="5751820"/>
            <a:ext cx="112426" cy="112426"/>
          </a:xfrm>
          <a:custGeom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32" name="Straight Connector 31" hidden="1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 flipH="1"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 descr="人戴着帽子&#10;&#10;描述已自动生成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37" b="98866" l="9844" r="88750">
                        <a14:foregroundMark x1="39219" y1="8163" x2="39219" y2="8163"/>
                        <a14:foregroundMark x1="29063" y1="68481" x2="29063" y2="68481"/>
                        <a14:foregroundMark x1="38594" y1="91837" x2="38594" y2="91837"/>
                        <a14:foregroundMark x1="38125" y1="80726" x2="38125" y2="80726"/>
                        <a14:foregroundMark x1="37031" y1="68934" x2="37031" y2="68934"/>
                        <a14:foregroundMark x1="34219" y1="72109" x2="34219" y2="72109"/>
                        <a14:foregroundMark x1="35781" y1="77551" x2="35781" y2="77551"/>
                        <a14:foregroundMark x1="38594" y1="87302" x2="38594" y2="87302"/>
                        <a14:foregroundMark x1="40000" y1="95918" x2="40000" y2="95918"/>
                        <a14:foregroundMark x1="50000" y1="96825" x2="50000" y2="96825"/>
                        <a14:foregroundMark x1="67969" y1="98866" x2="67969" y2="98866"/>
                        <a14:foregroundMark x1="75000" y1="98413" x2="75000" y2="98413"/>
                        <a14:foregroundMark x1="85469" y1="31293" x2="85469" y2="31293"/>
                        <a14:foregroundMark x1="85156" y1="28345" x2="85156" y2="28345"/>
                        <a14:foregroundMark x1="83750" y1="28798" x2="83750" y2="28798"/>
                        <a14:foregroundMark x1="86406" y1="29478" x2="86406" y2="29478"/>
                        <a14:foregroundMark x1="85156" y1="23810" x2="85156" y2="23810"/>
                        <a14:foregroundMark x1="84688" y1="22222" x2="84688" y2="22222"/>
                        <a14:foregroundMark x1="84375" y1="20635" x2="84375" y2="20635"/>
                        <a14:foregroundMark x1="85781" y1="19728" x2="85781" y2="19728"/>
                        <a14:foregroundMark x1="86406" y1="21315" x2="86406" y2="21315"/>
                        <a14:foregroundMark x1="86875" y1="24943" x2="86875" y2="24943"/>
                        <a14:foregroundMark x1="86250" y1="34240" x2="86250" y2="34240"/>
                        <a14:foregroundMark x1="86563" y1="31066" x2="86563" y2="31066"/>
                        <a14:foregroundMark x1="86094" y1="24943" x2="86094" y2="24943"/>
                        <a14:foregroundMark x1="17031" y1="91383" x2="17031" y2="913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89"/>
          <a:stretch>
            <a:fillRect/>
          </a:stretch>
        </p:blipFill>
        <p:spPr>
          <a:xfrm>
            <a:off x="474598" y="1163279"/>
            <a:ext cx="5605359" cy="3916858"/>
          </a:xfrm>
          <a:custGeom>
            <a:gdLst>
              <a:gd name="connsiteX0" fmla="*/ 832828 w 5605359"/>
              <a:gd name="connsiteY0" fmla="*/ 0 h 3916858"/>
              <a:gd name="connsiteX1" fmla="*/ 4666901 w 5605359"/>
              <a:gd name="connsiteY1" fmla="*/ 0 h 3916858"/>
              <a:gd name="connsiteX2" fmla="*/ 4769004 w 5605359"/>
              <a:gd name="connsiteY2" fmla="*/ 92798 h 3916858"/>
              <a:gd name="connsiteX3" fmla="*/ 5605359 w 5605359"/>
              <a:gd name="connsiteY3" fmla="*/ 2111938 h 3916858"/>
              <a:gd name="connsiteX4" fmla="*/ 5117685 w 5605359"/>
              <a:gd name="connsiteY4" fmla="*/ 3708472 h 3916858"/>
              <a:gd name="connsiteX5" fmla="*/ 4961858 w 5605359"/>
              <a:gd name="connsiteY5" fmla="*/ 3916858 h 3916858"/>
              <a:gd name="connsiteX6" fmla="*/ 537870 w 5605359"/>
              <a:gd name="connsiteY6" fmla="*/ 3916858 h 3916858"/>
              <a:gd name="connsiteX7" fmla="*/ 382043 w 5605359"/>
              <a:gd name="connsiteY7" fmla="*/ 3708472 h 3916858"/>
              <a:gd name="connsiteX8" fmla="*/ 22746 w 5605359"/>
              <a:gd name="connsiteY8" fmla="*/ 2961075 h 3916858"/>
              <a:gd name="connsiteX9" fmla="*/ 0 w 5605359"/>
              <a:gd name="connsiteY9" fmla="*/ 2872612 h 3916858"/>
              <a:gd name="connsiteX10" fmla="*/ 0 w 5605359"/>
              <a:gd name="connsiteY10" fmla="*/ 1351265 h 3916858"/>
              <a:gd name="connsiteX11" fmla="*/ 22746 w 5605359"/>
              <a:gd name="connsiteY11" fmla="*/ 1262801 h 3916858"/>
              <a:gd name="connsiteX12" fmla="*/ 730724 w 5605359"/>
              <a:gd name="connsiteY12" fmla="*/ 92798 h 3916858"/>
              <a:gd name="connsiteX13" fmla="*/ 832828 w 5605359"/>
              <a:gd name="connsiteY13" fmla="*/ 0 h 39168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05359" h="3916858">
                <a:moveTo>
                  <a:pt x="832828" y="0"/>
                </a:moveTo>
                <a:lnTo>
                  <a:pt x="4666901" y="0"/>
                </a:lnTo>
                <a:lnTo>
                  <a:pt x="4769004" y="92798"/>
                </a:lnTo>
                <a:cubicBezTo>
                  <a:pt x="5285747" y="609541"/>
                  <a:pt x="5605359" y="1323415"/>
                  <a:pt x="5605359" y="2111938"/>
                </a:cubicBezTo>
                <a:cubicBezTo>
                  <a:pt x="5605359" y="2703330"/>
                  <a:pt x="5425577" y="3252733"/>
                  <a:pt x="5117685" y="3708472"/>
                </a:cubicBezTo>
                <a:lnTo>
                  <a:pt x="4961858" y="3916858"/>
                </a:lnTo>
                <a:lnTo>
                  <a:pt x="537870" y="3916858"/>
                </a:lnTo>
                <a:lnTo>
                  <a:pt x="382043" y="3708472"/>
                </a:lnTo>
                <a:cubicBezTo>
                  <a:pt x="228097" y="3480603"/>
                  <a:pt x="106178" y="3229317"/>
                  <a:pt x="22746" y="2961075"/>
                </a:cubicBezTo>
                <a:lnTo>
                  <a:pt x="0" y="2872612"/>
                </a:lnTo>
                <a:lnTo>
                  <a:pt x="0" y="1351265"/>
                </a:lnTo>
                <a:lnTo>
                  <a:pt x="22746" y="1262801"/>
                </a:lnTo>
                <a:cubicBezTo>
                  <a:pt x="161800" y="815731"/>
                  <a:pt x="407760" y="415763"/>
                  <a:pt x="730724" y="92798"/>
                </a:cubicBezTo>
                <a:lnTo>
                  <a:pt x="832828" y="0"/>
                </a:lnTo>
                <a:close/>
              </a:path>
            </a:pathLst>
          </a:custGeom>
        </p:spPr>
      </p:pic>
      <p:pic>
        <p:nvPicPr>
          <p:cNvPr id="48" name="图片 47" descr="人戴着帽子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1" t="-18984" r="17899" b="100000"/>
          <a:stretch>
            <a:fillRect/>
          </a:stretch>
        </p:blipFill>
        <p:spPr>
          <a:xfrm>
            <a:off x="1137988" y="585353"/>
            <a:ext cx="3834073" cy="743557"/>
          </a:xfrm>
          <a:custGeom>
            <a:gdLst>
              <a:gd name="connsiteX0" fmla="*/ 1917036 w 3834073"/>
              <a:gd name="connsiteY0" fmla="*/ 0 h 743557"/>
              <a:gd name="connsiteX1" fmla="*/ 3733396 w 3834073"/>
              <a:gd name="connsiteY1" fmla="*/ 652056 h 743557"/>
              <a:gd name="connsiteX2" fmla="*/ 3834073 w 3834073"/>
              <a:gd name="connsiteY2" fmla="*/ 743557 h 743557"/>
              <a:gd name="connsiteX3" fmla="*/ 0 w 3834073"/>
              <a:gd name="connsiteY3" fmla="*/ 743557 h 743557"/>
              <a:gd name="connsiteX4" fmla="*/ 100676 w 3834073"/>
              <a:gd name="connsiteY4" fmla="*/ 652056 h 743557"/>
              <a:gd name="connsiteX5" fmla="*/ 1917036 w 3834073"/>
              <a:gd name="connsiteY5" fmla="*/ 0 h 7435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072" h="743557">
                <a:moveTo>
                  <a:pt x="1917036" y="0"/>
                </a:moveTo>
                <a:cubicBezTo>
                  <a:pt x="2606994" y="0"/>
                  <a:pt x="3239798" y="244703"/>
                  <a:pt x="3733396" y="652056"/>
                </a:cubicBezTo>
                <a:lnTo>
                  <a:pt x="3834073" y="743557"/>
                </a:lnTo>
                <a:lnTo>
                  <a:pt x="0" y="743557"/>
                </a:lnTo>
                <a:lnTo>
                  <a:pt x="100676" y="652056"/>
                </a:lnTo>
                <a:cubicBezTo>
                  <a:pt x="594274" y="244703"/>
                  <a:pt x="1227079" y="0"/>
                  <a:pt x="1917036" y="0"/>
                </a:cubicBezTo>
                <a:close/>
              </a:path>
            </a:pathLst>
          </a:custGeom>
        </p:spPr>
      </p:pic>
      <p:pic>
        <p:nvPicPr>
          <p:cNvPr id="45" name="图片 44" descr="人戴着帽子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8" t="34499" r="100000" b="26660"/>
          <a:stretch>
            <a:fillRect/>
          </a:stretch>
        </p:blipFill>
        <p:spPr>
          <a:xfrm>
            <a:off x="199529" y="2680175"/>
            <a:ext cx="105631" cy="1521347"/>
          </a:xfrm>
          <a:custGeom>
            <a:gdLst>
              <a:gd name="connsiteX0" fmla="*/ 105631 w 105631"/>
              <a:gd name="connsiteY0" fmla="*/ 0 h 1521347"/>
              <a:gd name="connsiteX1" fmla="*/ 105631 w 105631"/>
              <a:gd name="connsiteY1" fmla="*/ 1521347 h 1521347"/>
              <a:gd name="connsiteX2" fmla="*/ 58014 w 105631"/>
              <a:gd name="connsiteY2" fmla="*/ 1336155 h 1521347"/>
              <a:gd name="connsiteX3" fmla="*/ 0 w 105631"/>
              <a:gd name="connsiteY3" fmla="*/ 760673 h 1521347"/>
              <a:gd name="connsiteX4" fmla="*/ 58014 w 105631"/>
              <a:gd name="connsiteY4" fmla="*/ 185191 h 1521347"/>
              <a:gd name="connsiteX5" fmla="*/ 105631 w 105631"/>
              <a:gd name="connsiteY5" fmla="*/ 0 h 15213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631" h="1521347">
                <a:moveTo>
                  <a:pt x="105631" y="0"/>
                </a:moveTo>
                <a:lnTo>
                  <a:pt x="105631" y="1521347"/>
                </a:lnTo>
                <a:lnTo>
                  <a:pt x="58014" y="1336155"/>
                </a:lnTo>
                <a:cubicBezTo>
                  <a:pt x="19976" y="1150269"/>
                  <a:pt x="0" y="957804"/>
                  <a:pt x="0" y="760673"/>
                </a:cubicBezTo>
                <a:cubicBezTo>
                  <a:pt x="0" y="563542"/>
                  <a:pt x="19976" y="371077"/>
                  <a:pt x="58014" y="185191"/>
                </a:cubicBezTo>
                <a:lnTo>
                  <a:pt x="105631" y="0"/>
                </a:lnTo>
                <a:close/>
              </a:path>
            </a:pathLst>
          </a:custGeom>
        </p:spPr>
      </p:pic>
      <p:pic>
        <p:nvPicPr>
          <p:cNvPr id="43" name="图片 42" descr="人戴着帽子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2" t="100000" r="12710" b="-26822"/>
          <a:stretch>
            <a:fillRect/>
          </a:stretch>
        </p:blipFill>
        <p:spPr>
          <a:xfrm>
            <a:off x="843029" y="5245768"/>
            <a:ext cx="4423988" cy="1050575"/>
          </a:xfrm>
          <a:custGeom>
            <a:gdLst>
              <a:gd name="connsiteX0" fmla="*/ 0 w 4423988"/>
              <a:gd name="connsiteY0" fmla="*/ 0 h 1050575"/>
              <a:gd name="connsiteX1" fmla="*/ 4423988 w 4423988"/>
              <a:gd name="connsiteY1" fmla="*/ 0 h 1050575"/>
              <a:gd name="connsiteX2" fmla="*/ 4415433 w 4423988"/>
              <a:gd name="connsiteY2" fmla="*/ 11440 h 1050575"/>
              <a:gd name="connsiteX3" fmla="*/ 2211994 w 4423988"/>
              <a:gd name="connsiteY3" fmla="*/ 1050575 h 1050575"/>
              <a:gd name="connsiteX4" fmla="*/ 8555 w 4423988"/>
              <a:gd name="connsiteY4" fmla="*/ 11440 h 1050575"/>
              <a:gd name="connsiteX5" fmla="*/ 0 w 4423988"/>
              <a:gd name="connsiteY5" fmla="*/ 0 h 1050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3988" h="1050575">
                <a:moveTo>
                  <a:pt x="0" y="0"/>
                </a:moveTo>
                <a:lnTo>
                  <a:pt x="4423988" y="0"/>
                </a:lnTo>
                <a:lnTo>
                  <a:pt x="4415433" y="11440"/>
                </a:lnTo>
                <a:cubicBezTo>
                  <a:pt x="3891693" y="646066"/>
                  <a:pt x="3099083" y="1050575"/>
                  <a:pt x="2211994" y="1050575"/>
                </a:cubicBezTo>
                <a:cubicBezTo>
                  <a:pt x="1324906" y="1050575"/>
                  <a:pt x="532295" y="646066"/>
                  <a:pt x="8555" y="1144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8" name="文本框 17"/>
          <p:cNvSpPr txBox="1"/>
          <p:nvPr/>
        </p:nvSpPr>
        <p:spPr>
          <a:xfrm>
            <a:off x="305160" y="71922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作家作品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3" name="内容占位符 2"/>
          <p:cNvSpPr>
            <a:spLocks noGrp="1"/>
          </p:cNvSpPr>
          <p:nvPr>
            <p:ph idx="1"/>
          </p:nvPr>
        </p:nvSpPr>
        <p:spPr>
          <a:xfrm>
            <a:off x="488950" y="748665"/>
            <a:ext cx="11033125" cy="5593715"/>
          </a:xfrm>
        </p:spPr>
        <p:txBody>
          <a:bodyPr lIns="90170" tIns="46990" rIns="90170" bIns="46990" anchor="t" anchorCtr="0">
            <a:normAutofit lnSpcReduction="20000"/>
          </a:bodyPr>
          <a:lstStyle/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夫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六国与秦皆诸侯，其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势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弱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于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秦，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而犹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有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可以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不赂而胜之之势。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苟以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天下之大，而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从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六国破亡之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故事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，</a:t>
            </a:r>
            <a:r>
              <a:rPr lang="zh-CN" sz="2700" b="1" kern="1200" normalizeH="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是</a:t>
            </a:r>
            <a:r>
              <a:rPr lang="zh-CN" sz="2700" b="1" kern="1200" normalizeH="0" baseline="0"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又在六国下矣。</a:t>
            </a:r>
            <a:r>
              <a:rPr lang="zh-CN" sz="2400" kern="1200" normalizeH="0" baseline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 </a:t>
            </a:r>
            <a:endParaRPr lang="zh-CN" sz="2200" kern="1200" normalizeH="0" baseline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endParaRPr lang="zh-CN" sz="2700" b="1" kern="1200" normalizeH="0" baseline="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夫：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句首发语词。       </a:t>
            </a:r>
            <a:r>
              <a:rPr lang="en-US" alt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           </a:t>
            </a:r>
            <a:r>
              <a:rPr lang="zh-CN" sz="27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势：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势力，力量。</a:t>
            </a:r>
            <a:endParaRPr lang="zh-CN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于：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比。                 </a:t>
            </a:r>
            <a:r>
              <a:rPr lang="en-US" alt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                 </a:t>
            </a:r>
            <a:r>
              <a:rPr lang="zh-CN" sz="27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而：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却。</a:t>
            </a:r>
            <a:endParaRPr lang="zh-CN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犹</a:t>
            </a:r>
            <a:r>
              <a:rPr lang="zh-CN" sz="27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还。                 </a:t>
            </a:r>
            <a:r>
              <a:rPr lang="en-US" alt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                 </a:t>
            </a:r>
            <a:r>
              <a:rPr lang="zh-CN" sz="27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可以：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可以凭借。</a:t>
            </a:r>
            <a:endParaRPr lang="zh-CN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苟：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如果。               </a:t>
            </a:r>
            <a:r>
              <a:rPr lang="en-US" alt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               </a:t>
            </a:r>
            <a:r>
              <a:rPr lang="zh-CN" sz="27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以：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凭借。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从：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追随。                 </a:t>
            </a:r>
            <a:r>
              <a:rPr lang="en-US" alt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                           </a:t>
            </a:r>
            <a:r>
              <a:rPr lang="zh-CN" sz="27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故事：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旧例。</a:t>
            </a:r>
            <a:endParaRPr lang="zh-CN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是</a:t>
            </a:r>
            <a:r>
              <a:rPr lang="zh-CN" sz="2700" b="1" kern="1200" normalizeH="0" baseline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：</a:t>
            </a: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这。 </a:t>
            </a: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endParaRPr lang="zh-CN" sz="27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marL="0" indent="0" defTabSz="914400">
              <a:lnSpc>
                <a:spcPct val="100000"/>
              </a:lnSpc>
              <a:buSzTx/>
              <a:buFont typeface="Arial" panose="020b0604020202020204" pitchFamily="34" charset="0"/>
              <a:buNone/>
            </a:pPr>
            <a:r>
              <a:rPr lang="zh-CN" sz="2700" b="1" kern="1200" normalizeH="0" baseline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微软雅黑" panose="020b0503020204020204" charset="-122"/>
              </a:rPr>
              <a:t> </a:t>
            </a:r>
            <a:r>
              <a:rPr lang="zh-CN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六国与秦国都是诸侯，他们的势力比秦国弱，却还有可以凭借不贿赂秦国而战胜它的优势。</a:t>
            </a:r>
            <a:r>
              <a:rPr lang="zh-CN" sz="240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 </a:t>
            </a:r>
            <a:r>
              <a:rPr lang="zh-CN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如果凭借偌大的天下，却追随六国灭亡的前例，这就又在六国之下了。</a:t>
            </a:r>
            <a:endParaRPr lang="zh-CN" altLang="en-US" sz="2400" b="1" kern="1200" normalizeH="0" baseline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lnSpc>
                <a:spcPct val="100000"/>
              </a:lnSpc>
              <a:buSzTx/>
            </a:pPr>
            <a:endParaRPr lang="zh-CN" altLang="en-US" sz="1400" b="1" kern="1200" normalizeH="0" baseline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+mn-cs"/>
              <a:sym typeface="微软雅黑" panose="020b0503020204020204" charset="-122"/>
            </a:endParaRPr>
          </a:p>
          <a:p>
            <a:pPr defTabSz="914400">
              <a:lnSpc>
                <a:spcPct val="100000"/>
              </a:lnSpc>
              <a:buSzTx/>
            </a:pPr>
            <a:endParaRPr lang="zh-CN" altLang="en-US" sz="1400" kern="1200" normalizeH="0" baseline="0">
              <a:latin typeface="Arial" panose="020b0604020202020204" pitchFamily="34" charset="0"/>
              <a:ea typeface="隶书" panose="02010509060101010101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3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3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文本框 1"/>
          <p:cNvSpPr/>
          <p:nvPr/>
        </p:nvSpPr>
        <p:spPr>
          <a:xfrm>
            <a:off x="2528253" y="2278697"/>
            <a:ext cx="7134225" cy="341503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、哪一句是对历史教训的总结？</a:t>
            </a:r>
          </a:p>
          <a:p>
            <a:pPr lvl="0"/>
            <a:r>
              <a:rPr lang="zh-CN" altLang="en-US" sz="36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为国者无使为积威之所劫哉！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、哪一句点名了写作意图？</a:t>
            </a:r>
          </a:p>
          <a:p>
            <a:pPr lvl="0"/>
            <a:r>
              <a:rPr lang="zh-CN" altLang="en-US" sz="36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苟以天下之大，下而从六国破亡之故事，是又在六国之下矣。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59960" y="1299210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/>
            <a:r>
              <a:rPr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思考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第四、五段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地图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9" r="11105"/>
          <a:stretch>
            <a:fillRect/>
          </a:stretch>
        </p:blipFill>
        <p:spPr>
          <a:xfrm>
            <a:off x="3754120" y="1022350"/>
            <a:ext cx="3701415" cy="5623560"/>
          </a:xfrm>
          <a:prstGeom prst="rect">
            <a:avLst/>
          </a:prstGeom>
        </p:spPr>
      </p:pic>
      <p:pic>
        <p:nvPicPr>
          <p:cNvPr id="3" name="图片 2" descr="地图&#10;&#10;描述已自动生成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8" t="8127" r="22246" b="23941"/>
          <a:stretch>
            <a:fillRect/>
          </a:stretch>
        </p:blipFill>
        <p:spPr>
          <a:xfrm>
            <a:off x="7550785" y="1022350"/>
            <a:ext cx="3701415" cy="56235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90295" y="1470025"/>
            <a:ext cx="675005" cy="4155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天下之大，有何深意？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59295" y="421640"/>
            <a:ext cx="414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北宋和秦灭六国时的地图对比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矩形 173057"/>
          <p:cNvSpPr/>
          <p:nvPr/>
        </p:nvSpPr>
        <p:spPr>
          <a:xfrm>
            <a:off x="2784475" y="333375"/>
            <a:ext cx="6705600" cy="107632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作者为什么将六国的情况</a:t>
            </a:r>
          </a:p>
          <a:p>
            <a:pPr lvl="0" algn="ctr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和北宋的情况做对比？</a:t>
            </a:r>
          </a:p>
        </p:txBody>
      </p:sp>
      <p:sp>
        <p:nvSpPr>
          <p:cNvPr id="26626" name="矩形 173058"/>
          <p:cNvSpPr/>
          <p:nvPr/>
        </p:nvSpPr>
        <p:spPr>
          <a:xfrm>
            <a:off x="1524000" y="3176588"/>
            <a:ext cx="9144000" cy="0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7" name="矩形 173059"/>
          <p:cNvSpPr/>
          <p:nvPr/>
        </p:nvSpPr>
        <p:spPr>
          <a:xfrm>
            <a:off x="1524000" y="3176588"/>
            <a:ext cx="9144000" cy="0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8" name="矩形 173060"/>
          <p:cNvSpPr/>
          <p:nvPr/>
        </p:nvSpPr>
        <p:spPr>
          <a:xfrm>
            <a:off x="1600200" y="1513205"/>
            <a:ext cx="8991600" cy="4856480"/>
          </a:xfrm>
          <a:prstGeom prst="rect">
            <a:avLst/>
          </a:prstGeom>
          <a:solidFill>
            <a:schemeClr val="bg1">
              <a:alpha val="67999"/>
            </a:schemeClr>
          </a:solidFill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宋初期，西、北方边患严重，自开国至英宗治平年间，宋军和辽军西夏军大小六十余战，败多胜少。军事上的软弱无能导致了外交上的妥协投降。例如宋真宗景德元年与辽议定，每年给辽“岁币“银十万两，绢二十万匹，后又被迫追加银十万、绢二十万匹。</a:t>
            </a:r>
          </a:p>
          <a:p>
            <a:pPr marL="0" lvl="0" indent="0">
              <a:lnSpc>
                <a:spcPct val="130000"/>
              </a:lnSpc>
              <a:spcBef>
                <a:spcPct val="15000"/>
              </a:spcBef>
            </a:pP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ct val="130000"/>
              </a:lnSpc>
              <a:spcBef>
                <a:spcPct val="15000"/>
              </a:spcBef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作者借评价六国的灭亡，意在讽谏北宋统治者要以六国为借鉴，不要被契丹、西夏的积威之所劫，一味地贿赂，以求苟安。要奋起抵御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积极谋求不赂而胜之道。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2" dur="5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uiExpand="1" build="allAtOnce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0" name="标题 1"/>
          <p:cNvSpPr>
            <a:spLocks noGrp="1"/>
          </p:cNvSpPr>
          <p:nvPr>
            <p:ph type="title"/>
          </p:nvPr>
        </p:nvSpPr>
        <p:spPr>
          <a:xfrm>
            <a:off x="669925" y="580073"/>
            <a:ext cx="10852150" cy="442912"/>
          </a:xfrm>
        </p:spPr>
        <p:txBody>
          <a:bodyPr lIns="90170" tIns="46990" rIns="90170" bIns="46990" anchor="ctr" anchorCtr="0">
            <a:normAutofit fontScale="90000"/>
          </a:bodyPr>
          <a:lstStyle/>
          <a:p>
            <a:pPr algn="ctr" defTabSz="914400" fontAlgn="base">
              <a:buSzTx/>
              <a:buFontTx/>
              <a:buNone/>
            </a:pPr>
            <a:r>
              <a:rPr lang="zh-CN" sz="3200" b="1" kern="1200" normalizeH="0" baseline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+mj-cs"/>
                <a:sym typeface="微软雅黑" panose="020b0503020204020204" charset="-122"/>
              </a:rPr>
              <a:t>理清结构</a:t>
            </a:r>
            <a:endParaRPr lang="zh-CN" altLang="en-US" sz="3200" b="1" kern="1200" normalizeH="0" baseline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58371" name="内容占位符 2"/>
          <p:cNvSpPr>
            <a:spLocks noGrp="1"/>
          </p:cNvSpPr>
          <p:nvPr>
            <p:ph idx="1"/>
          </p:nvPr>
        </p:nvSpPr>
        <p:spPr>
          <a:xfrm>
            <a:off x="2453005" y="1190625"/>
            <a:ext cx="10852150" cy="5389563"/>
          </a:xfrm>
        </p:spPr>
        <p:txBody>
          <a:bodyPr lIns="90170" tIns="46990" rIns="90170" bIns="46990" anchor="t" anchorCtr="0">
            <a:normAutofit fontScale="90000" lnSpcReduction="20000"/>
          </a:bodyPr>
          <a:lstStyle/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r>
              <a:rPr lang="zh-CN" altLang="en-US" sz="18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（1）引论——提出中心论点：“六国破灭，弊在赂秦” （开宗明义）　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　</a:t>
            </a:r>
          </a:p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分论点一：“赂秦而力亏，破灭之道也”　　</a:t>
            </a:r>
          </a:p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分论点二：“不赂者以赂者丧。盖失强援，不能独完”。</a:t>
            </a:r>
          </a:p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　　</a:t>
            </a:r>
          </a:p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r>
              <a:rPr lang="zh-CN" altLang="en-US" sz="18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（２—３）本论——论证中心论点，从论证两个分论点来论述。　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　</a:t>
            </a:r>
          </a:p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第２段：论证“赂秦而力亏，破灭之道也”　　</a:t>
            </a:r>
          </a:p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论证方法：例证法（小则获邑，大则得城，今日割五城，明日割十城）　　</a:t>
            </a:r>
          </a:p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引证法（以地事秦……火不灭）。　　</a:t>
            </a:r>
          </a:p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第３段：论证“不赂者以赂者丧。盖失强援，不能独完”。　　</a:t>
            </a:r>
          </a:p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论证方法：例证法（齐附于秦、燕赵用兵后亡），对比法（附于秦之非--用兵之效）　　</a:t>
            </a:r>
          </a:p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endParaRPr lang="zh-CN" altLang="en-US" sz="1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0" indent="0" fontAlgn="auto">
              <a:lnSpc>
                <a:spcPct val="100000"/>
              </a:lnSpc>
              <a:spcAft>
                <a:spcPts val="1000"/>
              </a:spcAft>
              <a:buNone/>
            </a:pPr>
            <a:r>
              <a:rPr lang="zh-CN" altLang="en-US" sz="18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（4－5）结论——总结六国破灭之教训，劝谕当朝统治者“无使为积威所劫”。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4" name="文本框 74753"/>
          <p:cNvSpPr txBox="1"/>
          <p:nvPr/>
        </p:nvSpPr>
        <p:spPr>
          <a:xfrm>
            <a:off x="1639888" y="2554288"/>
            <a:ext cx="613410" cy="2455862"/>
          </a:xfrm>
          <a:prstGeom prst="rect">
            <a:avLst/>
          </a:prstGeom>
          <a:solidFill>
            <a:srgbClr val="FFFF99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弊   在   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赂   秦</a:t>
            </a:r>
            <a:endParaRPr lang="zh-CN" altLang="en-US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5" name="文本框 74754"/>
          <p:cNvSpPr txBox="1"/>
          <p:nvPr/>
        </p:nvSpPr>
        <p:spPr>
          <a:xfrm>
            <a:off x="2359660" y="3057525"/>
            <a:ext cx="459740" cy="21336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总    分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56" name="左大括号 74755"/>
          <p:cNvSpPr/>
          <p:nvPr/>
        </p:nvSpPr>
        <p:spPr>
          <a:xfrm>
            <a:off x="2743200" y="1200150"/>
            <a:ext cx="228600" cy="4876800"/>
          </a:xfrm>
          <a:prstGeom prst="leftBrace">
            <a:avLst>
              <a:gd name="adj1" fmla="val 177777"/>
              <a:gd name="adj2" fmla="val 50000"/>
            </a:avLst>
          </a:prstGeom>
          <a:noFill/>
          <a:ln w="2857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57" name="文本框 74756"/>
          <p:cNvSpPr txBox="1"/>
          <p:nvPr/>
        </p:nvSpPr>
        <p:spPr>
          <a:xfrm>
            <a:off x="3055303" y="381000"/>
            <a:ext cx="613410" cy="232727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赂 秦 力 亏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4759" name="文本框 74758"/>
          <p:cNvSpPr txBox="1"/>
          <p:nvPr/>
        </p:nvSpPr>
        <p:spPr>
          <a:xfrm>
            <a:off x="3055303" y="4038600"/>
            <a:ext cx="613410" cy="259397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不赂者以赂者丧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60" name="文本框 74759"/>
          <p:cNvSpPr txBox="1"/>
          <p:nvPr/>
        </p:nvSpPr>
        <p:spPr>
          <a:xfrm>
            <a:off x="3657600" y="550545"/>
            <a:ext cx="1790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总分</a:t>
            </a:r>
            <a:endParaRPr lang="zh-CN" altLang="en-US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61" name="燕尾形箭头 74760"/>
          <p:cNvSpPr/>
          <p:nvPr/>
        </p:nvSpPr>
        <p:spPr>
          <a:xfrm>
            <a:off x="3810000" y="1352550"/>
            <a:ext cx="1371600" cy="228600"/>
          </a:xfrm>
          <a:prstGeom prst="notched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63" name="文本框 74762"/>
          <p:cNvSpPr txBox="1"/>
          <p:nvPr/>
        </p:nvSpPr>
        <p:spPr>
          <a:xfrm>
            <a:off x="3657600" y="4705350"/>
            <a:ext cx="1790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总分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64" name="燕尾形箭头 74763"/>
          <p:cNvSpPr/>
          <p:nvPr/>
        </p:nvSpPr>
        <p:spPr>
          <a:xfrm>
            <a:off x="3733800" y="5238750"/>
            <a:ext cx="1219200" cy="228600"/>
          </a:xfrm>
          <a:prstGeom prst="notchedRightArrow">
            <a:avLst>
              <a:gd name="adj1" fmla="val 50000"/>
              <a:gd name="adj2" fmla="val 1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66" name="左大括号 74765"/>
          <p:cNvSpPr/>
          <p:nvPr/>
        </p:nvSpPr>
        <p:spPr>
          <a:xfrm>
            <a:off x="5562600" y="819150"/>
            <a:ext cx="76200" cy="1371600"/>
          </a:xfrm>
          <a:prstGeom prst="leftBrace">
            <a:avLst>
              <a:gd name="adj1" fmla="val 1500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67" name="文本框 74766"/>
          <p:cNvSpPr txBox="1"/>
          <p:nvPr/>
        </p:nvSpPr>
        <p:spPr>
          <a:xfrm>
            <a:off x="5715000" y="438150"/>
            <a:ext cx="1255395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数量上</a:t>
            </a:r>
            <a:endParaRPr lang="zh-CN" altLang="en-US" sz="2800" b="1">
              <a:solidFill>
                <a:srgbClr val="D6009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4768" name="文本框 74767"/>
          <p:cNvSpPr txBox="1"/>
          <p:nvPr/>
        </p:nvSpPr>
        <p:spPr>
          <a:xfrm>
            <a:off x="5715000" y="1200150"/>
            <a:ext cx="1255395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程度上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69" name="文本框 74768"/>
          <p:cNvSpPr txBox="1"/>
          <p:nvPr/>
        </p:nvSpPr>
        <p:spPr>
          <a:xfrm>
            <a:off x="5715000" y="1962150"/>
            <a:ext cx="1255395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道理上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4770" name="文本框 74769"/>
          <p:cNvSpPr txBox="1"/>
          <p:nvPr/>
        </p:nvSpPr>
        <p:spPr>
          <a:xfrm>
            <a:off x="5811520" y="2877185"/>
            <a:ext cx="23415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并   </a:t>
            </a:r>
            <a:r>
              <a:rPr lang="en-US" altLang="zh-CN" b="1">
                <a:solidFill>
                  <a:srgbClr val="000099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 列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71" name="上下箭头 74770"/>
          <p:cNvSpPr/>
          <p:nvPr/>
        </p:nvSpPr>
        <p:spPr>
          <a:xfrm>
            <a:off x="6172200" y="2647950"/>
            <a:ext cx="228600" cy="838200"/>
          </a:xfrm>
          <a:prstGeom prst="upDownArrow">
            <a:avLst>
              <a:gd name="adj1" fmla="val 50000"/>
              <a:gd name="adj2" fmla="val 7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72" name="左大括号 74771"/>
          <p:cNvSpPr/>
          <p:nvPr/>
        </p:nvSpPr>
        <p:spPr>
          <a:xfrm>
            <a:off x="4953000" y="4324350"/>
            <a:ext cx="152400" cy="2057400"/>
          </a:xfrm>
          <a:prstGeom prst="leftBrace">
            <a:avLst>
              <a:gd name="adj1" fmla="val 1125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73" name="文本框 74772"/>
          <p:cNvSpPr txBox="1"/>
          <p:nvPr/>
        </p:nvSpPr>
        <p:spPr>
          <a:xfrm>
            <a:off x="5257800" y="3638550"/>
            <a:ext cx="2493963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齐亡之事实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74" name="文本框 74773"/>
          <p:cNvSpPr txBox="1"/>
          <p:nvPr/>
        </p:nvSpPr>
        <p:spPr>
          <a:xfrm>
            <a:off x="5257800" y="4857750"/>
            <a:ext cx="2493963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燕亡之教训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75" name="文本框 74774"/>
          <p:cNvSpPr txBox="1"/>
          <p:nvPr/>
        </p:nvSpPr>
        <p:spPr>
          <a:xfrm>
            <a:off x="5257800" y="6024563"/>
            <a:ext cx="2854325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赵亡之悲剧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76" name="右大括号 74775"/>
          <p:cNvSpPr/>
          <p:nvPr/>
        </p:nvSpPr>
        <p:spPr>
          <a:xfrm>
            <a:off x="7239000" y="895350"/>
            <a:ext cx="533400" cy="5410200"/>
          </a:xfrm>
          <a:prstGeom prst="rightBrace">
            <a:avLst>
              <a:gd name="adj1" fmla="val 84523"/>
              <a:gd name="adj2" fmla="val 33009"/>
            </a:avLst>
          </a:prstGeom>
          <a:noFill/>
          <a:ln w="317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77" name="任意多边形 74776"/>
          <p:cNvSpPr/>
          <p:nvPr/>
        </p:nvSpPr>
        <p:spPr>
          <a:xfrm>
            <a:off x="7924800" y="2647950"/>
            <a:ext cx="533400" cy="152400"/>
          </a:xfrm>
          <a:custGeom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78" name="文本框 74777"/>
          <p:cNvSpPr txBox="1"/>
          <p:nvPr/>
        </p:nvSpPr>
        <p:spPr>
          <a:xfrm>
            <a:off x="7770178" y="1001713"/>
            <a:ext cx="613410" cy="20558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</a:rPr>
              <a:t>过渡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79" name="文本框 74778"/>
          <p:cNvSpPr txBox="1"/>
          <p:nvPr/>
        </p:nvSpPr>
        <p:spPr>
          <a:xfrm>
            <a:off x="7770178" y="3135313"/>
            <a:ext cx="613410" cy="22987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</a:rPr>
              <a:t>分总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80" name="文本框 74779"/>
          <p:cNvSpPr txBox="1"/>
          <p:nvPr/>
        </p:nvSpPr>
        <p:spPr>
          <a:xfrm>
            <a:off x="8382000" y="228600"/>
            <a:ext cx="2057400" cy="224536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</a:p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为国者无</a:t>
            </a:r>
          </a:p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使为积威</a:t>
            </a:r>
          </a:p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之所劫哉</a:t>
            </a:r>
          </a:p>
          <a:p>
            <a:pPr>
              <a:spcBef>
                <a:spcPct val="0"/>
              </a:spcBef>
            </a:pP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4781" name="文本框 74780"/>
          <p:cNvSpPr txBox="1"/>
          <p:nvPr/>
        </p:nvSpPr>
        <p:spPr>
          <a:xfrm>
            <a:off x="8518525" y="2592388"/>
            <a:ext cx="21494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lang="en-US" altLang="zh-CN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18" charset="0"/>
              </a:rPr>
              <a:t>借古</a:t>
            </a:r>
            <a:endParaRPr lang="zh-CN" altLang="en-US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82" name="文本框 74781"/>
          <p:cNvSpPr txBox="1"/>
          <p:nvPr/>
        </p:nvSpPr>
        <p:spPr>
          <a:xfrm>
            <a:off x="8534400" y="3409950"/>
            <a:ext cx="81407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D60093"/>
                </a:solidFill>
                <a:latin typeface="Times New Roman" panose="02020603050405020304" pitchFamily="18" charset="0"/>
              </a:rPr>
              <a:t>递 进</a:t>
            </a:r>
            <a:r>
              <a:rPr lang="zh-CN" altLang="en-US">
                <a:latin typeface="Times New Roman" panose="02020603050405020304" pitchFamily="18" charset="0"/>
              </a:rPr>
              <a:t> 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83" name="下箭头 74782"/>
          <p:cNvSpPr/>
          <p:nvPr/>
        </p:nvSpPr>
        <p:spPr>
          <a:xfrm>
            <a:off x="9317990" y="3486150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84" name="文本框 74783"/>
          <p:cNvSpPr txBox="1"/>
          <p:nvPr/>
        </p:nvSpPr>
        <p:spPr>
          <a:xfrm>
            <a:off x="8153400" y="4324350"/>
            <a:ext cx="2362200" cy="16605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lang="en-US" altLang="zh-CN" sz="2800" b="1">
              <a:solidFill>
                <a:srgbClr val="99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</a:t>
            </a: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毋从六国破</a:t>
            </a:r>
          </a:p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亡之故事</a:t>
            </a:r>
          </a:p>
          <a:p>
            <a:pPr>
              <a:spcBef>
                <a:spcPct val="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85" name="文本框 74784"/>
          <p:cNvSpPr txBox="1"/>
          <p:nvPr/>
        </p:nvSpPr>
        <p:spPr>
          <a:xfrm>
            <a:off x="7737475" y="6249988"/>
            <a:ext cx="32543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>
                <a:solidFill>
                  <a:srgbClr val="000099"/>
                </a:solidFill>
                <a:latin typeface="Times New Roman" panose="02020603050405020304" pitchFamily="18" charset="0"/>
              </a:rPr>
              <a:t>          </a:t>
            </a:r>
            <a:r>
              <a:rPr lang="zh-CN" altLang="en-US" b="1">
                <a:solidFill>
                  <a:srgbClr val="000099"/>
                </a:solidFill>
                <a:latin typeface="Times New Roman" panose="02020603050405020304" pitchFamily="18" charset="0"/>
              </a:rPr>
              <a:t>讽今</a:t>
            </a:r>
            <a:endParaRPr lang="zh-CN" altLang="en-US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4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4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4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4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4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4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4" dur="5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7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4" dur="500"/>
                                        <p:tgtEl>
                                          <p:spTgt spid="74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4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4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4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4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4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4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4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4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4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4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74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74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4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4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74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4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74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74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/>
      <p:bldP spid="74757" grpId="0"/>
      <p:bldP spid="74759" grpId="0"/>
      <p:bldP spid="74760" grpId="0"/>
      <p:bldP spid="74763" grpId="0"/>
      <p:bldP spid="74767" grpId="0"/>
      <p:bldP spid="74768" grpId="0"/>
      <p:bldP spid="74769" grpId="0"/>
      <p:bldP spid="74770" grpId="0"/>
      <p:bldP spid="74773" grpId="0"/>
      <p:bldP spid="74774" grpId="0"/>
      <p:bldP spid="74775" grpId="0"/>
      <p:bldP spid="74778" grpId="0"/>
      <p:bldP spid="74779" grpId="0"/>
      <p:bldP spid="74780" grpId="0"/>
      <p:bldP spid="74781" grpId="0"/>
      <p:bldP spid="74782" grpId="0"/>
      <p:bldP spid="74784" grpId="0"/>
      <p:bldP spid="7478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3298" name="矩形 183297"/>
          <p:cNvSpPr/>
          <p:nvPr/>
        </p:nvSpPr>
        <p:spPr>
          <a:xfrm>
            <a:off x="4301490" y="431165"/>
            <a:ext cx="51123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>
                <a:solidFill>
                  <a:srgbClr val="E1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文人的担当和责任</a:t>
            </a:r>
          </a:p>
        </p:txBody>
      </p:sp>
      <p:sp>
        <p:nvSpPr>
          <p:cNvPr id="183299" name="矩形 183298"/>
          <p:cNvSpPr/>
          <p:nvPr/>
        </p:nvSpPr>
        <p:spPr>
          <a:xfrm>
            <a:off x="2164080" y="1011555"/>
            <a:ext cx="8839200" cy="58464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北宋的这种输币、纳贡求和的办法，与“六国”赂秦而求一夕安寝的政策极为相似。所以，苏洵写了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六国论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，以“六国破灭之道”来进行讽谏，希望北宋统治者改弦更张，勿蹈覆辙。</a:t>
            </a:r>
          </a:p>
          <a:p>
            <a:pPr fontAlgn="auto">
              <a:lnSpc>
                <a:spcPct val="130000"/>
              </a:lnSpc>
              <a:spcBef>
                <a:spcPct val="0"/>
              </a:spcBef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的意图是点明赂秦是六国灭亡的原因，以此警告宋朝统治者，不能重蹈了六国的覆辙，不要用贿赂的方法对待契丹和西夏，要用武力，要抵抗。他的这种忧国忧民的情怀会永留青史，他的这种高瞻远瞩的眼光会惊醒世俗。</a:t>
            </a:r>
          </a:p>
          <a:p>
            <a:pPr fontAlgn="auto">
              <a:lnSpc>
                <a:spcPct val="130000"/>
              </a:lnSpc>
              <a:spcBef>
                <a:spcPct val="0"/>
              </a:spcBef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可是不幸的是北宋的命运为苏洵所言中：就在苏洵死后六十年，终于发生了“靖康之变”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(1126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，北宋为后起的金所灭，徽、钦二帝被俘，客死异国他乡。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研读文本</a:t>
            </a: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9746" name="矩形 159745"/>
          <p:cNvSpPr/>
          <p:nvPr/>
        </p:nvSpPr>
        <p:spPr>
          <a:xfrm>
            <a:off x="4472305" y="580390"/>
            <a:ext cx="3247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解释古今异义词</a:t>
            </a:r>
          </a:p>
        </p:txBody>
      </p:sp>
      <p:sp>
        <p:nvSpPr>
          <p:cNvPr id="159747" name="矩形 159746"/>
          <p:cNvSpPr/>
          <p:nvPr/>
        </p:nvSpPr>
        <p:spPr>
          <a:xfrm>
            <a:off x="2133600" y="1447800"/>
            <a:ext cx="4648200" cy="434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zh-CN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⑴</a:t>
            </a:r>
            <a:r>
              <a:rPr lang="zh-CN" altLang="en-US" sz="3200" b="1">
                <a:solidFill>
                  <a:srgbClr val="9933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其实</a:t>
            </a: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百倍</a:t>
            </a:r>
          </a:p>
          <a:p>
            <a:r>
              <a:rPr lang="en-US" altLang="zh-CN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⑵</a:t>
            </a: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思厥先</a:t>
            </a:r>
            <a:r>
              <a:rPr lang="zh-CN" altLang="en-US" sz="3200" b="1">
                <a:solidFill>
                  <a:srgbClr val="9933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祖父</a:t>
            </a:r>
          </a:p>
          <a:p>
            <a:r>
              <a:rPr lang="en-US" altLang="zh-CN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⑶</a:t>
            </a: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始</a:t>
            </a:r>
            <a:r>
              <a:rPr lang="zh-CN" altLang="en-US" sz="3200" b="1">
                <a:solidFill>
                  <a:srgbClr val="9933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速</a:t>
            </a: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祸焉</a:t>
            </a:r>
          </a:p>
          <a:p>
            <a:r>
              <a:rPr lang="en-US" altLang="zh-CN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⑷</a:t>
            </a: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可谓</a:t>
            </a:r>
            <a:r>
              <a:rPr lang="zh-CN" altLang="en-US" sz="3200" b="1">
                <a:solidFill>
                  <a:srgbClr val="9933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智力</a:t>
            </a: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孤危</a:t>
            </a:r>
          </a:p>
          <a:p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</a:t>
            </a:r>
          </a:p>
          <a:p>
            <a:b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⑸</a:t>
            </a: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而从六国破灭之</a:t>
            </a:r>
            <a:r>
              <a:rPr lang="zh-CN" altLang="en-US" sz="3200" b="1">
                <a:solidFill>
                  <a:srgbClr val="9933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故事</a:t>
            </a:r>
          </a:p>
        </p:txBody>
      </p:sp>
      <p:sp>
        <p:nvSpPr>
          <p:cNvPr id="159748" name="文本框 159747"/>
          <p:cNvSpPr txBox="1"/>
          <p:nvPr/>
        </p:nvSpPr>
        <p:spPr>
          <a:xfrm>
            <a:off x="5410200" y="1477963"/>
            <a:ext cx="4038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那实际情况</a:t>
            </a:r>
            <a:r>
              <a:rPr lang="en-US" altLang="zh-CN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实际上。</a:t>
            </a:r>
            <a:endParaRPr lang="zh-CN" altLang="en-US" sz="28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9749" name="文本框 159748"/>
          <p:cNvSpPr txBox="1"/>
          <p:nvPr/>
        </p:nvSpPr>
        <p:spPr>
          <a:xfrm>
            <a:off x="5410200" y="2087563"/>
            <a:ext cx="525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祖辈和父辈</a:t>
            </a:r>
            <a:r>
              <a:rPr lang="en-US" altLang="zh-CN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指父亲的父亲。</a:t>
            </a:r>
            <a:endParaRPr lang="zh-CN" altLang="en-US" sz="28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9750" name="文本框 159749"/>
          <p:cNvSpPr txBox="1"/>
          <p:nvPr/>
        </p:nvSpPr>
        <p:spPr>
          <a:xfrm>
            <a:off x="5410200" y="2667000"/>
            <a:ext cx="5638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招致</a:t>
            </a:r>
            <a:r>
              <a:rPr lang="en-US" altLang="zh-CN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指速度快。</a:t>
            </a:r>
            <a:endParaRPr lang="zh-CN" altLang="en-US" sz="28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9751" name="文本框 159750"/>
          <p:cNvSpPr txBox="1"/>
          <p:nvPr/>
        </p:nvSpPr>
        <p:spPr>
          <a:xfrm>
            <a:off x="2823210" y="3457575"/>
            <a:ext cx="85344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智谋和力量</a:t>
            </a:r>
            <a:r>
              <a:rPr lang="en-US" altLang="zh-CN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一个词，指人认识、理解客观事物并运用知识、经验等解决问题的能力。</a:t>
            </a:r>
            <a:endParaRPr lang="zh-CN" altLang="en-US" sz="28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9752" name="文本框 159751"/>
          <p:cNvSpPr txBox="1"/>
          <p:nvPr/>
        </p:nvSpPr>
        <p:spPr>
          <a:xfrm>
            <a:off x="2319020" y="5080635"/>
            <a:ext cx="81534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前例、旧事</a:t>
            </a:r>
            <a:r>
              <a:rPr lang="en-US" altLang="zh-CN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今指真实的或虚构的有人物有情节的事情。</a:t>
            </a:r>
            <a:endParaRPr lang="zh-CN" altLang="en-US" sz="28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拓展练习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8" grpId="0"/>
      <p:bldP spid="159749" grpId="0"/>
      <p:bldP spid="159750" grpId="0"/>
      <p:bldP spid="159751" grpId="0"/>
      <p:bldP spid="15975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0770" name="矩形 160769"/>
          <p:cNvSpPr/>
          <p:nvPr/>
        </p:nvSpPr>
        <p:spPr>
          <a:xfrm>
            <a:off x="4398010" y="146685"/>
            <a:ext cx="33959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解释词类活用词</a:t>
            </a:r>
          </a:p>
        </p:txBody>
      </p:sp>
      <p:sp>
        <p:nvSpPr>
          <p:cNvPr id="160771" name="矩形 160770"/>
          <p:cNvSpPr/>
          <p:nvPr/>
        </p:nvSpPr>
        <p:spPr>
          <a:xfrm>
            <a:off x="1752600" y="914400"/>
            <a:ext cx="41910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⑴</a:t>
            </a:r>
            <a: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不能独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完</a:t>
            </a:r>
            <a:b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</a:br>
            <a:b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</a:br>
            <a:r>
              <a:rPr lang="en-US" altLang="zh-CN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⑶</a:t>
            </a:r>
            <a: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以地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事</a:t>
            </a:r>
            <a: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秦</a:t>
            </a:r>
            <a:b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</a:br>
            <a:r>
              <a:rPr lang="en-US" altLang="zh-CN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⑷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义</a:t>
            </a:r>
            <a: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不赂秦</a:t>
            </a:r>
            <a:b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</a:br>
            <a:r>
              <a:rPr lang="en-US" altLang="zh-CN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⑸</a:t>
            </a:r>
            <a: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始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速</a:t>
            </a:r>
            <a: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祸焉</a:t>
            </a:r>
            <a:b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</a:br>
            <a:r>
              <a:rPr lang="en-US" altLang="zh-CN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(6)</a:t>
            </a:r>
            <a: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李牧连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却</a:t>
            </a:r>
            <a: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之</a:t>
            </a:r>
            <a:b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</a:br>
            <a:r>
              <a:rPr lang="en-US" altLang="zh-CN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(7)</a:t>
            </a: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惜其用武而不</a:t>
            </a:r>
            <a:r>
              <a:rPr lang="zh-CN" altLang="en-US" sz="3200" b="1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终</a:t>
            </a: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也</a:t>
            </a:r>
            <a:b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(8)</a:t>
            </a: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以事秦之心</a:t>
            </a:r>
            <a:r>
              <a:rPr lang="zh-CN" altLang="en-US" sz="3200" b="1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礼</a:t>
            </a: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天下之奇才</a:t>
            </a:r>
            <a:b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3200" b="1">
                <a:latin typeface="华文行楷" panose="02010800040101010101" pitchFamily="2" charset="-122"/>
                <a:ea typeface="华文行楷" panose="02010800040101010101" pitchFamily="2" charset="-122"/>
              </a:rPr>
              <a:t>(9)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日</a:t>
            </a:r>
            <a: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割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月</a:t>
            </a:r>
            <a:r>
              <a:rPr lang="zh-CN" altLang="en-US" sz="3200" b="1">
                <a:latin typeface="Times New Roman" panose="02020603050405020304" pitchFamily="18" charset="0"/>
                <a:ea typeface="华文行楷" panose="02010800040101010101" pitchFamily="2" charset="-122"/>
              </a:rPr>
              <a:t>削</a:t>
            </a:r>
          </a:p>
        </p:txBody>
      </p:sp>
      <p:sp>
        <p:nvSpPr>
          <p:cNvPr id="160772" name="文本框 160771"/>
          <p:cNvSpPr txBox="1"/>
          <p:nvPr/>
        </p:nvSpPr>
        <p:spPr>
          <a:xfrm>
            <a:off x="4572000" y="5791200"/>
            <a:ext cx="48768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日”“月”，名词作状语。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0773" name="文本框 160772"/>
          <p:cNvSpPr txBox="1"/>
          <p:nvPr/>
        </p:nvSpPr>
        <p:spPr>
          <a:xfrm>
            <a:off x="4440238" y="1989138"/>
            <a:ext cx="495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事”，用作动词，侍奉。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0774" name="文本框 160773"/>
          <p:cNvSpPr txBox="1"/>
          <p:nvPr/>
        </p:nvSpPr>
        <p:spPr>
          <a:xfrm>
            <a:off x="4224338" y="2492375"/>
            <a:ext cx="57165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义”，用作动词，坚持正义。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0775" name="文本框 160774"/>
          <p:cNvSpPr txBox="1"/>
          <p:nvPr/>
        </p:nvSpPr>
        <p:spPr>
          <a:xfrm>
            <a:off x="4648200" y="914400"/>
            <a:ext cx="5791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完”，形容词用作动词，保全。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0776" name="文本框 160775"/>
          <p:cNvSpPr txBox="1"/>
          <p:nvPr/>
        </p:nvSpPr>
        <p:spPr>
          <a:xfrm>
            <a:off x="4648200" y="3500438"/>
            <a:ext cx="6019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却”，使动用法，使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……</a:t>
            </a:r>
            <a:r>
              <a:rPr lang="zh-CN" altLang="en-US" sz="32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退却</a:t>
            </a:r>
            <a:endParaRPr lang="zh-CN" altLang="en-US" sz="32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0778" name="文本框 160777"/>
          <p:cNvSpPr txBox="1"/>
          <p:nvPr/>
        </p:nvSpPr>
        <p:spPr>
          <a:xfrm>
            <a:off x="3863975" y="5300663"/>
            <a:ext cx="6553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礼”，名词作动词，礼遇，礼待。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0779" name="文本框 160778"/>
          <p:cNvSpPr txBox="1"/>
          <p:nvPr/>
        </p:nvSpPr>
        <p:spPr>
          <a:xfrm>
            <a:off x="5519738" y="4292600"/>
            <a:ext cx="51482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终”，形容 词作动词，坚持到底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0780" name="文本框 160779"/>
          <p:cNvSpPr txBox="1"/>
          <p:nvPr/>
        </p:nvSpPr>
        <p:spPr>
          <a:xfrm>
            <a:off x="4367213" y="2924175"/>
            <a:ext cx="5486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速”，形容 词作动词，招致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拓展练习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/>
      <p:bldP spid="160772" grpId="0"/>
      <p:bldP spid="160773" grpId="0"/>
      <p:bldP spid="160774" grpId="0"/>
      <p:bldP spid="160775" grpId="0"/>
      <p:bldP spid="160776" grpId="0"/>
      <p:bldP spid="160778" grpId="0"/>
      <p:bldP spid="160779" grpId="0"/>
      <p:bldP spid="16078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1794" name="矩形 161793"/>
          <p:cNvSpPr/>
          <p:nvPr/>
        </p:nvSpPr>
        <p:spPr>
          <a:xfrm>
            <a:off x="1477645" y="990600"/>
            <a:ext cx="7453313" cy="53927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0">
              <a:lnSpc>
                <a:spcPct val="90000"/>
              </a:lnSpc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诸侯之所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亡</a:t>
            </a:r>
            <a:r>
              <a:rPr lang="zh-CN" altLang="en-US" sz="2800" b="1">
                <a:latin typeface="Times New Roman" panose="02020603050405020304" pitchFamily="18" charset="0"/>
              </a:rPr>
              <a:t>，与战败所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亡</a:t>
            </a:r>
            <a:r>
              <a:rPr lang="zh-CN" altLang="en-US" sz="2800" b="1">
                <a:latin typeface="Times New Roman" panose="02020603050405020304" pitchFamily="18" charset="0"/>
              </a:rPr>
              <a:t>者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是故燕虽小国而后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亡</a:t>
            </a:r>
            <a:b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以荆卿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>
                <a:latin typeface="Times New Roman" panose="02020603050405020304" pitchFamily="18" charset="0"/>
              </a:rPr>
              <a:t>计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邯郸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>
                <a:latin typeface="Times New Roman" panose="02020603050405020304" pitchFamily="18" charset="0"/>
              </a:rPr>
              <a:t>郡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>
                <a:latin typeface="Times New Roman" panose="02020603050405020304" pitchFamily="18" charset="0"/>
              </a:rPr>
              <a:t>秦人积威之所劫哉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>
                <a:latin typeface="Times New Roman" panose="02020603050405020304" pitchFamily="18" charset="0"/>
              </a:rPr>
              <a:t>国者无使为</a:t>
            </a:r>
            <a:r>
              <a:rPr lang="en-US" altLang="zh-CN" sz="2800" b="1">
                <a:latin typeface="Times New Roman" panose="02020603050405020304" pitchFamily="18" charset="0"/>
              </a:rPr>
              <a:t>------</a:t>
            </a:r>
            <a:br>
              <a:rPr lang="en-US" altLang="zh-CN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六国破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灭</a:t>
            </a:r>
            <a:b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薪不尽，火不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灭</a:t>
            </a:r>
            <a:b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向</a:t>
            </a:r>
            <a:r>
              <a:rPr lang="zh-CN" altLang="en-US" sz="2800" b="1">
                <a:latin typeface="Times New Roman" panose="02020603050405020304" pitchFamily="18" charset="0"/>
              </a:rPr>
              <a:t>使三国各爱其地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并力西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向</a:t>
            </a:r>
            <a:b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而秦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兵</a:t>
            </a:r>
            <a:r>
              <a:rPr lang="zh-CN" altLang="en-US" sz="2800" b="1">
                <a:latin typeface="Times New Roman" panose="02020603050405020304" pitchFamily="18" charset="0"/>
              </a:rPr>
              <a:t>又至矣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斯用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兵</a:t>
            </a:r>
            <a:r>
              <a:rPr lang="zh-CN" altLang="en-US" sz="2800" b="1">
                <a:latin typeface="Times New Roman" panose="02020603050405020304" pitchFamily="18" charset="0"/>
              </a:rPr>
              <a:t>之效也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以地事秦，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犹</a:t>
            </a:r>
            <a:r>
              <a:rPr lang="zh-CN" altLang="en-US" sz="2800" b="1">
                <a:latin typeface="Times New Roman" panose="02020603050405020304" pitchFamily="18" charset="0"/>
              </a:rPr>
              <a:t>抱薪救火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良将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犹</a:t>
            </a:r>
            <a:r>
              <a:rPr lang="zh-CN" altLang="en-US" sz="2800" b="1">
                <a:latin typeface="Times New Roman" panose="02020603050405020304" pitchFamily="18" charset="0"/>
              </a:rPr>
              <a:t>在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61795" name="文本框 161794"/>
          <p:cNvSpPr txBox="1"/>
          <p:nvPr/>
        </p:nvSpPr>
        <p:spPr>
          <a:xfrm>
            <a:off x="5257800" y="1524000"/>
            <a:ext cx="4724400" cy="2461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1796" name="矩形 161795"/>
          <p:cNvSpPr/>
          <p:nvPr/>
        </p:nvSpPr>
        <p:spPr>
          <a:xfrm>
            <a:off x="6477000" y="990600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丧失，丢失，动词</a:t>
            </a:r>
          </a:p>
        </p:txBody>
      </p:sp>
      <p:sp>
        <p:nvSpPr>
          <p:cNvPr id="161797" name="矩形 161796"/>
          <p:cNvSpPr/>
          <p:nvPr/>
        </p:nvSpPr>
        <p:spPr>
          <a:xfrm>
            <a:off x="6553200" y="1371600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灭亡，动词。</a:t>
            </a:r>
          </a:p>
        </p:txBody>
      </p:sp>
      <p:sp>
        <p:nvSpPr>
          <p:cNvPr id="161798" name="矩形 161797"/>
          <p:cNvSpPr/>
          <p:nvPr/>
        </p:nvSpPr>
        <p:spPr>
          <a:xfrm>
            <a:off x="6553200" y="175260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作为，动词</a:t>
            </a:r>
          </a:p>
        </p:txBody>
      </p:sp>
      <p:sp>
        <p:nvSpPr>
          <p:cNvPr id="161799" name="矩形 161798"/>
          <p:cNvSpPr/>
          <p:nvPr/>
        </p:nvSpPr>
        <p:spPr>
          <a:xfrm>
            <a:off x="6629400" y="213360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成为，动词</a:t>
            </a:r>
          </a:p>
        </p:txBody>
      </p:sp>
      <p:sp>
        <p:nvSpPr>
          <p:cNvPr id="161800" name="文本框 161799"/>
          <p:cNvSpPr txBox="1"/>
          <p:nvPr/>
        </p:nvSpPr>
        <p:spPr>
          <a:xfrm>
            <a:off x="6629400" y="2514600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被，介词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61801" name="文本框 161800"/>
          <p:cNvSpPr txBox="1"/>
          <p:nvPr/>
        </p:nvSpPr>
        <p:spPr>
          <a:xfrm>
            <a:off x="6629400" y="2971800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治理，动词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61802" name="文本框 161801"/>
          <p:cNvSpPr txBox="1"/>
          <p:nvPr/>
        </p:nvSpPr>
        <p:spPr>
          <a:xfrm>
            <a:off x="6705600" y="3352800"/>
            <a:ext cx="23780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灭亡，动词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1803" name="文本框 161802"/>
          <p:cNvSpPr txBox="1"/>
          <p:nvPr/>
        </p:nvSpPr>
        <p:spPr>
          <a:xfrm>
            <a:off x="6629400" y="3733800"/>
            <a:ext cx="31400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熄灭，动词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1804" name="文本框 161803"/>
          <p:cNvSpPr txBox="1"/>
          <p:nvPr/>
        </p:nvSpPr>
        <p:spPr>
          <a:xfrm>
            <a:off x="6629400" y="4114800"/>
            <a:ext cx="3292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如果，连词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1805" name="文本框 161804"/>
          <p:cNvSpPr txBox="1"/>
          <p:nvPr/>
        </p:nvSpPr>
        <p:spPr>
          <a:xfrm>
            <a:off x="6629400" y="4495800"/>
            <a:ext cx="2971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朝着，动词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1806" name="文本框 161805"/>
          <p:cNvSpPr txBox="1"/>
          <p:nvPr/>
        </p:nvSpPr>
        <p:spPr>
          <a:xfrm>
            <a:off x="3886200" y="415925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sz="2800" b="1">
              <a:latin typeface="Times New Roman" panose="02020603050405020304" pitchFamily="18" charset="0"/>
            </a:endParaRPr>
          </a:p>
        </p:txBody>
      </p:sp>
      <p:sp>
        <p:nvSpPr>
          <p:cNvPr id="161807" name="文本框 161806"/>
          <p:cNvSpPr txBox="1"/>
          <p:nvPr/>
        </p:nvSpPr>
        <p:spPr>
          <a:xfrm>
            <a:off x="3946525" y="4572000"/>
            <a:ext cx="19970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sz="2800" b="1">
              <a:latin typeface="Times New Roman" panose="02020603050405020304" pitchFamily="18" charset="0"/>
            </a:endParaRPr>
          </a:p>
        </p:txBody>
      </p:sp>
      <p:sp>
        <p:nvSpPr>
          <p:cNvPr id="161808" name="文本框 161807"/>
          <p:cNvSpPr txBox="1"/>
          <p:nvPr/>
        </p:nvSpPr>
        <p:spPr>
          <a:xfrm>
            <a:off x="6629400" y="4876800"/>
            <a:ext cx="3505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</a:rPr>
              <a:t>名词，军队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1809" name="文本框 161808"/>
          <p:cNvSpPr txBox="1"/>
          <p:nvPr/>
        </p:nvSpPr>
        <p:spPr>
          <a:xfrm>
            <a:off x="6553200" y="5257800"/>
            <a:ext cx="3886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</a:rPr>
              <a:t>名词，军事、战争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1810" name="文本框 161809"/>
          <p:cNvSpPr txBox="1"/>
          <p:nvPr/>
        </p:nvSpPr>
        <p:spPr>
          <a:xfrm>
            <a:off x="6705600" y="5638800"/>
            <a:ext cx="2149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动词，好象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1811" name="文本框 161810"/>
          <p:cNvSpPr txBox="1"/>
          <p:nvPr/>
        </p:nvSpPr>
        <p:spPr>
          <a:xfrm>
            <a:off x="6781800" y="6019800"/>
            <a:ext cx="2149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副词，还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拓展练习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88660" y="334645"/>
            <a:ext cx="2685415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解释下列多义词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1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1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1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1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1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1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1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1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1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1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1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1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1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1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1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1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/>
      <p:bldP spid="161796" grpId="0" build="p"/>
      <p:bldP spid="161797" grpId="0" build="p"/>
      <p:bldP spid="161798" grpId="0" build="p"/>
      <p:bldP spid="161799" grpId="0" build="p"/>
      <p:bldP spid="161800" grpId="0" build="p"/>
      <p:bldP spid="161801" grpId="0" build="p"/>
      <p:bldP spid="161802" grpId="0" build="p"/>
      <p:bldP spid="161803" grpId="0" build="p"/>
      <p:bldP spid="161804" grpId="0" build="p"/>
      <p:bldP spid="161805" grpId="0" build="p"/>
      <p:bldP spid="161808" grpId="0" build="p"/>
      <p:bldP spid="161809" grpId="0" build="p"/>
      <p:bldP spid="161810" grpId="0" build="p"/>
      <p:bldP spid="1618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22" name="Rectangle 21" hidden="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Graphic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23493" y="374394"/>
            <a:ext cx="171515" cy="171515"/>
          </a:xfrm>
          <a:custGeom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550109" y="1084507"/>
            <a:ext cx="157545" cy="157545"/>
          </a:xfrm>
          <a:custGeom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Graphic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5436547" y="5751820"/>
            <a:ext cx="112426" cy="112426"/>
          </a:xfrm>
          <a:custGeom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32" name="Straight Connector 31" hidden="1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 flipH="1"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 descr="人戴着帽子&#10;&#10;描述已自动生成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37" b="98866" l="9844" r="88750">
                        <a14:foregroundMark x1="39219" y1="8163" x2="39219" y2="8163"/>
                        <a14:foregroundMark x1="29063" y1="68481" x2="29063" y2="68481"/>
                        <a14:foregroundMark x1="38594" y1="91837" x2="38594" y2="91837"/>
                        <a14:foregroundMark x1="38125" y1="80726" x2="38125" y2="80726"/>
                        <a14:foregroundMark x1="37031" y1="68934" x2="37031" y2="68934"/>
                        <a14:foregroundMark x1="34219" y1="72109" x2="34219" y2="72109"/>
                        <a14:foregroundMark x1="35781" y1="77551" x2="35781" y2="77551"/>
                        <a14:foregroundMark x1="38594" y1="87302" x2="38594" y2="87302"/>
                        <a14:foregroundMark x1="40000" y1="95918" x2="40000" y2="95918"/>
                        <a14:foregroundMark x1="50000" y1="96825" x2="50000" y2="96825"/>
                        <a14:foregroundMark x1="67969" y1="98866" x2="67969" y2="98866"/>
                        <a14:foregroundMark x1="75000" y1="98413" x2="75000" y2="98413"/>
                        <a14:foregroundMark x1="85469" y1="31293" x2="85469" y2="31293"/>
                        <a14:foregroundMark x1="85156" y1="28345" x2="85156" y2="28345"/>
                        <a14:foregroundMark x1="83750" y1="28798" x2="83750" y2="28798"/>
                        <a14:foregroundMark x1="86406" y1="29478" x2="86406" y2="29478"/>
                        <a14:foregroundMark x1="85156" y1="23810" x2="85156" y2="23810"/>
                        <a14:foregroundMark x1="84688" y1="22222" x2="84688" y2="22222"/>
                        <a14:foregroundMark x1="84375" y1="20635" x2="84375" y2="20635"/>
                        <a14:foregroundMark x1="85781" y1="19728" x2="85781" y2="19728"/>
                        <a14:foregroundMark x1="86406" y1="21315" x2="86406" y2="21315"/>
                        <a14:foregroundMark x1="86875" y1="24943" x2="86875" y2="24943"/>
                        <a14:foregroundMark x1="86250" y1="34240" x2="86250" y2="34240"/>
                        <a14:foregroundMark x1="86563" y1="31066" x2="86563" y2="31066"/>
                        <a14:foregroundMark x1="86094" y1="24943" x2="86094" y2="24943"/>
                        <a14:foregroundMark x1="17031" y1="91383" x2="17031" y2="913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89"/>
          <a:stretch>
            <a:fillRect/>
          </a:stretch>
        </p:blipFill>
        <p:spPr>
          <a:xfrm>
            <a:off x="474598" y="1163279"/>
            <a:ext cx="5605359" cy="3916858"/>
          </a:xfrm>
          <a:custGeom>
            <a:gdLst>
              <a:gd name="connsiteX0" fmla="*/ 832828 w 5605359"/>
              <a:gd name="connsiteY0" fmla="*/ 0 h 3916858"/>
              <a:gd name="connsiteX1" fmla="*/ 4666901 w 5605359"/>
              <a:gd name="connsiteY1" fmla="*/ 0 h 3916858"/>
              <a:gd name="connsiteX2" fmla="*/ 4769004 w 5605359"/>
              <a:gd name="connsiteY2" fmla="*/ 92798 h 3916858"/>
              <a:gd name="connsiteX3" fmla="*/ 5605359 w 5605359"/>
              <a:gd name="connsiteY3" fmla="*/ 2111938 h 3916858"/>
              <a:gd name="connsiteX4" fmla="*/ 5117685 w 5605359"/>
              <a:gd name="connsiteY4" fmla="*/ 3708472 h 3916858"/>
              <a:gd name="connsiteX5" fmla="*/ 4961858 w 5605359"/>
              <a:gd name="connsiteY5" fmla="*/ 3916858 h 3916858"/>
              <a:gd name="connsiteX6" fmla="*/ 537870 w 5605359"/>
              <a:gd name="connsiteY6" fmla="*/ 3916858 h 3916858"/>
              <a:gd name="connsiteX7" fmla="*/ 382043 w 5605359"/>
              <a:gd name="connsiteY7" fmla="*/ 3708472 h 3916858"/>
              <a:gd name="connsiteX8" fmla="*/ 22746 w 5605359"/>
              <a:gd name="connsiteY8" fmla="*/ 2961075 h 3916858"/>
              <a:gd name="connsiteX9" fmla="*/ 0 w 5605359"/>
              <a:gd name="connsiteY9" fmla="*/ 2872612 h 3916858"/>
              <a:gd name="connsiteX10" fmla="*/ 0 w 5605359"/>
              <a:gd name="connsiteY10" fmla="*/ 1351265 h 3916858"/>
              <a:gd name="connsiteX11" fmla="*/ 22746 w 5605359"/>
              <a:gd name="connsiteY11" fmla="*/ 1262801 h 3916858"/>
              <a:gd name="connsiteX12" fmla="*/ 730724 w 5605359"/>
              <a:gd name="connsiteY12" fmla="*/ 92798 h 3916858"/>
              <a:gd name="connsiteX13" fmla="*/ 832828 w 5605359"/>
              <a:gd name="connsiteY13" fmla="*/ 0 h 39168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05359" h="3916858">
                <a:moveTo>
                  <a:pt x="832828" y="0"/>
                </a:moveTo>
                <a:lnTo>
                  <a:pt x="4666901" y="0"/>
                </a:lnTo>
                <a:lnTo>
                  <a:pt x="4769004" y="92798"/>
                </a:lnTo>
                <a:cubicBezTo>
                  <a:pt x="5285747" y="609541"/>
                  <a:pt x="5605359" y="1323415"/>
                  <a:pt x="5605359" y="2111938"/>
                </a:cubicBezTo>
                <a:cubicBezTo>
                  <a:pt x="5605359" y="2703330"/>
                  <a:pt x="5425577" y="3252733"/>
                  <a:pt x="5117685" y="3708472"/>
                </a:cubicBezTo>
                <a:lnTo>
                  <a:pt x="4961858" y="3916858"/>
                </a:lnTo>
                <a:lnTo>
                  <a:pt x="537870" y="3916858"/>
                </a:lnTo>
                <a:lnTo>
                  <a:pt x="382043" y="3708472"/>
                </a:lnTo>
                <a:cubicBezTo>
                  <a:pt x="228097" y="3480603"/>
                  <a:pt x="106178" y="3229317"/>
                  <a:pt x="22746" y="2961075"/>
                </a:cubicBezTo>
                <a:lnTo>
                  <a:pt x="0" y="2872612"/>
                </a:lnTo>
                <a:lnTo>
                  <a:pt x="0" y="1351265"/>
                </a:lnTo>
                <a:lnTo>
                  <a:pt x="22746" y="1262801"/>
                </a:lnTo>
                <a:cubicBezTo>
                  <a:pt x="161800" y="815731"/>
                  <a:pt x="407760" y="415763"/>
                  <a:pt x="730724" y="92798"/>
                </a:cubicBezTo>
                <a:lnTo>
                  <a:pt x="832828" y="0"/>
                </a:lnTo>
                <a:close/>
              </a:path>
            </a:pathLst>
          </a:custGeom>
        </p:spPr>
      </p:pic>
      <p:pic>
        <p:nvPicPr>
          <p:cNvPr id="48" name="图片 47" descr="人戴着帽子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1" t="-18984" r="17899" b="100000"/>
          <a:stretch>
            <a:fillRect/>
          </a:stretch>
        </p:blipFill>
        <p:spPr>
          <a:xfrm>
            <a:off x="1137988" y="585353"/>
            <a:ext cx="3834073" cy="743557"/>
          </a:xfrm>
          <a:custGeom>
            <a:gdLst>
              <a:gd name="connsiteX0" fmla="*/ 1917036 w 3834073"/>
              <a:gd name="connsiteY0" fmla="*/ 0 h 743557"/>
              <a:gd name="connsiteX1" fmla="*/ 3733396 w 3834073"/>
              <a:gd name="connsiteY1" fmla="*/ 652056 h 743557"/>
              <a:gd name="connsiteX2" fmla="*/ 3834073 w 3834073"/>
              <a:gd name="connsiteY2" fmla="*/ 743557 h 743557"/>
              <a:gd name="connsiteX3" fmla="*/ 0 w 3834073"/>
              <a:gd name="connsiteY3" fmla="*/ 743557 h 743557"/>
              <a:gd name="connsiteX4" fmla="*/ 100676 w 3834073"/>
              <a:gd name="connsiteY4" fmla="*/ 652056 h 743557"/>
              <a:gd name="connsiteX5" fmla="*/ 1917036 w 3834073"/>
              <a:gd name="connsiteY5" fmla="*/ 0 h 7435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4072" h="743557">
                <a:moveTo>
                  <a:pt x="1917036" y="0"/>
                </a:moveTo>
                <a:cubicBezTo>
                  <a:pt x="2606994" y="0"/>
                  <a:pt x="3239798" y="244703"/>
                  <a:pt x="3733396" y="652056"/>
                </a:cubicBezTo>
                <a:lnTo>
                  <a:pt x="3834073" y="743557"/>
                </a:lnTo>
                <a:lnTo>
                  <a:pt x="0" y="743557"/>
                </a:lnTo>
                <a:lnTo>
                  <a:pt x="100676" y="652056"/>
                </a:lnTo>
                <a:cubicBezTo>
                  <a:pt x="594274" y="244703"/>
                  <a:pt x="1227079" y="0"/>
                  <a:pt x="1917036" y="0"/>
                </a:cubicBezTo>
                <a:close/>
              </a:path>
            </a:pathLst>
          </a:custGeom>
        </p:spPr>
      </p:pic>
      <p:pic>
        <p:nvPicPr>
          <p:cNvPr id="45" name="图片 44" descr="人戴着帽子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8" t="34499" r="100000" b="26660"/>
          <a:stretch>
            <a:fillRect/>
          </a:stretch>
        </p:blipFill>
        <p:spPr>
          <a:xfrm>
            <a:off x="199529" y="2680175"/>
            <a:ext cx="105631" cy="1521347"/>
          </a:xfrm>
          <a:custGeom>
            <a:gdLst>
              <a:gd name="connsiteX0" fmla="*/ 105631 w 105631"/>
              <a:gd name="connsiteY0" fmla="*/ 0 h 1521347"/>
              <a:gd name="connsiteX1" fmla="*/ 105631 w 105631"/>
              <a:gd name="connsiteY1" fmla="*/ 1521347 h 1521347"/>
              <a:gd name="connsiteX2" fmla="*/ 58014 w 105631"/>
              <a:gd name="connsiteY2" fmla="*/ 1336155 h 1521347"/>
              <a:gd name="connsiteX3" fmla="*/ 0 w 105631"/>
              <a:gd name="connsiteY3" fmla="*/ 760673 h 1521347"/>
              <a:gd name="connsiteX4" fmla="*/ 58014 w 105631"/>
              <a:gd name="connsiteY4" fmla="*/ 185191 h 1521347"/>
              <a:gd name="connsiteX5" fmla="*/ 105631 w 105631"/>
              <a:gd name="connsiteY5" fmla="*/ 0 h 15213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631" h="1521347">
                <a:moveTo>
                  <a:pt x="105631" y="0"/>
                </a:moveTo>
                <a:lnTo>
                  <a:pt x="105631" y="1521347"/>
                </a:lnTo>
                <a:lnTo>
                  <a:pt x="58014" y="1336155"/>
                </a:lnTo>
                <a:cubicBezTo>
                  <a:pt x="19976" y="1150269"/>
                  <a:pt x="0" y="957804"/>
                  <a:pt x="0" y="760673"/>
                </a:cubicBezTo>
                <a:cubicBezTo>
                  <a:pt x="0" y="563542"/>
                  <a:pt x="19976" y="371077"/>
                  <a:pt x="58014" y="185191"/>
                </a:cubicBezTo>
                <a:lnTo>
                  <a:pt x="105631" y="0"/>
                </a:lnTo>
                <a:close/>
              </a:path>
            </a:pathLst>
          </a:custGeom>
        </p:spPr>
      </p:pic>
      <p:pic>
        <p:nvPicPr>
          <p:cNvPr id="43" name="图片 42" descr="人戴着帽子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2" t="100000" r="12710" b="-26822"/>
          <a:stretch>
            <a:fillRect/>
          </a:stretch>
        </p:blipFill>
        <p:spPr>
          <a:xfrm>
            <a:off x="843029" y="5245768"/>
            <a:ext cx="4423988" cy="1050575"/>
          </a:xfrm>
          <a:custGeom>
            <a:gdLst>
              <a:gd name="connsiteX0" fmla="*/ 0 w 4423988"/>
              <a:gd name="connsiteY0" fmla="*/ 0 h 1050575"/>
              <a:gd name="connsiteX1" fmla="*/ 4423988 w 4423988"/>
              <a:gd name="connsiteY1" fmla="*/ 0 h 1050575"/>
              <a:gd name="connsiteX2" fmla="*/ 4415433 w 4423988"/>
              <a:gd name="connsiteY2" fmla="*/ 11440 h 1050575"/>
              <a:gd name="connsiteX3" fmla="*/ 2211994 w 4423988"/>
              <a:gd name="connsiteY3" fmla="*/ 1050575 h 1050575"/>
              <a:gd name="connsiteX4" fmla="*/ 8555 w 4423988"/>
              <a:gd name="connsiteY4" fmla="*/ 11440 h 1050575"/>
              <a:gd name="connsiteX5" fmla="*/ 0 w 4423988"/>
              <a:gd name="connsiteY5" fmla="*/ 0 h 1050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3988" h="1050575">
                <a:moveTo>
                  <a:pt x="0" y="0"/>
                </a:moveTo>
                <a:lnTo>
                  <a:pt x="4423988" y="0"/>
                </a:lnTo>
                <a:lnTo>
                  <a:pt x="4415433" y="11440"/>
                </a:lnTo>
                <a:cubicBezTo>
                  <a:pt x="3891693" y="646066"/>
                  <a:pt x="3099083" y="1050575"/>
                  <a:pt x="2211994" y="1050575"/>
                </a:cubicBezTo>
                <a:cubicBezTo>
                  <a:pt x="1324906" y="1050575"/>
                  <a:pt x="532295" y="646066"/>
                  <a:pt x="8555" y="1144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8" name="文本框 17"/>
          <p:cNvSpPr txBox="1"/>
          <p:nvPr/>
        </p:nvSpPr>
        <p:spPr>
          <a:xfrm>
            <a:off x="305160" y="71922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作家作品</a:t>
            </a:r>
          </a:p>
        </p:txBody>
      </p:sp>
      <p:sp>
        <p:nvSpPr>
          <p:cNvPr id="3" name="矩形 2"/>
          <p:cNvSpPr/>
          <p:nvPr/>
        </p:nvSpPr>
        <p:spPr>
          <a:xfrm>
            <a:off x="6141245" y="1242052"/>
            <a:ext cx="2752209" cy="42924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42823" y="1664683"/>
            <a:ext cx="2951738" cy="4199194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/>
          <a:p>
            <a:pPr eaLnBrk="0" hangingPunct="0">
              <a:spcBef>
                <a:spcPct val="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当年苏老泉，</a:t>
            </a:r>
            <a:b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年已二十七。</a:t>
            </a:r>
            <a:b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方知需用功，</a:t>
            </a:r>
            <a:b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发奋读书籍。</a:t>
            </a:r>
            <a:b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并同儿与女，</a:t>
            </a:r>
            <a:b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思究圣人语。</a:t>
            </a:r>
            <a:b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寒窗多少年，</a:t>
            </a:r>
            <a:b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56860" y="1249037"/>
            <a:ext cx="2752209" cy="42924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092623" y="1671810"/>
            <a:ext cx="2951738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0"/>
              </a:spcBef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青丝根根白。</a:t>
            </a:r>
            <a:b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父子同进京，</a:t>
            </a:r>
            <a:b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三人皆中举。</a:t>
            </a:r>
            <a:b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皇城咸震惊，</a:t>
            </a:r>
            <a:b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争诵苏询名。</a:t>
            </a:r>
            <a:b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读书从不晚，</a:t>
            </a:r>
            <a:b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辛勤为第一。</a:t>
            </a: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2818" name="矩形 162817"/>
          <p:cNvSpPr/>
          <p:nvPr/>
        </p:nvSpPr>
        <p:spPr>
          <a:xfrm>
            <a:off x="1981200" y="609600"/>
            <a:ext cx="7772400" cy="4876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或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曰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charset="-122"/>
              </a:rPr>
              <a:t>……</a:t>
            </a: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或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未易量</a:t>
            </a: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以地</a:t>
            </a: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事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秦</a:t>
            </a: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而从六国破亡之故</a:t>
            </a: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事</a:t>
            </a: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燕赵之君，</a:t>
            </a: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始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有远略</a:t>
            </a: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始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速祸焉</a:t>
            </a: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终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继五国迁灭</a:t>
            </a: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惜其用武而不</a:t>
            </a: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终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也</a:t>
            </a: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故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曰“弊在赂秦也”</a:t>
            </a: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从六国破亡之</a:t>
            </a: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故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事</a:t>
            </a: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强弱</a:t>
            </a: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胜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负已判矣</a:t>
            </a: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而犹有可以不赂而</a:t>
            </a:r>
            <a:r>
              <a:rPr lang="zh-CN" altLang="en-US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胜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</a:rPr>
              <a:t>之之势</a:t>
            </a:r>
          </a:p>
          <a:p>
            <a:pPr indent="0">
              <a:lnSpc>
                <a:spcPct val="90000"/>
              </a:lnSpc>
              <a:buNone/>
            </a:pPr>
            <a:endParaRPr lang="zh-CN" altLang="en-US" sz="2400" b="1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62819" name="文本框 162818"/>
          <p:cNvSpPr txBox="1"/>
          <p:nvPr/>
        </p:nvSpPr>
        <p:spPr>
          <a:xfrm>
            <a:off x="7248525" y="409575"/>
            <a:ext cx="4648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有人，有的人，无定代词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20" name="文本框 162819"/>
          <p:cNvSpPr txBox="1"/>
          <p:nvPr/>
        </p:nvSpPr>
        <p:spPr>
          <a:xfrm>
            <a:off x="7248525" y="866775"/>
            <a:ext cx="3505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也许，或许，连词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21" name="文本框 162820"/>
          <p:cNvSpPr txBox="1"/>
          <p:nvPr/>
        </p:nvSpPr>
        <p:spPr>
          <a:xfrm>
            <a:off x="7248525" y="1323975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侍奉，动词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22" name="文本框 162821"/>
          <p:cNvSpPr txBox="1"/>
          <p:nvPr/>
        </p:nvSpPr>
        <p:spPr>
          <a:xfrm>
            <a:off x="7248525" y="1857375"/>
            <a:ext cx="3352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事情，名词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23" name="文本框 162822"/>
          <p:cNvSpPr txBox="1"/>
          <p:nvPr/>
        </p:nvSpPr>
        <p:spPr>
          <a:xfrm>
            <a:off x="7248525" y="2314575"/>
            <a:ext cx="3581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起初，副词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24" name="文本框 162823"/>
          <p:cNvSpPr txBox="1"/>
          <p:nvPr/>
        </p:nvSpPr>
        <p:spPr>
          <a:xfrm>
            <a:off x="7248525" y="2847975"/>
            <a:ext cx="3886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才，副词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25" name="文本框 162824"/>
          <p:cNvSpPr txBox="1"/>
          <p:nvPr/>
        </p:nvSpPr>
        <p:spPr>
          <a:xfrm>
            <a:off x="7248525" y="3228975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终于，副词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26" name="文本框 162825"/>
          <p:cNvSpPr txBox="1"/>
          <p:nvPr/>
        </p:nvSpPr>
        <p:spPr>
          <a:xfrm>
            <a:off x="7248525" y="3762375"/>
            <a:ext cx="4267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用到底，坚持到底，动词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27" name="文本框 162826"/>
          <p:cNvSpPr txBox="1"/>
          <p:nvPr/>
        </p:nvSpPr>
        <p:spPr>
          <a:xfrm>
            <a:off x="7248525" y="4219575"/>
            <a:ext cx="3124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所以，因此，连词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28" name="文本框 162827"/>
          <p:cNvSpPr txBox="1"/>
          <p:nvPr/>
        </p:nvSpPr>
        <p:spPr>
          <a:xfrm>
            <a:off x="7248525" y="4676775"/>
            <a:ext cx="2971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旧，形容词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29" name="文本框 162828"/>
          <p:cNvSpPr txBox="1"/>
          <p:nvPr/>
        </p:nvSpPr>
        <p:spPr>
          <a:xfrm>
            <a:off x="7248525" y="5133975"/>
            <a:ext cx="4114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胜利，名词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30" name="文本框 162829"/>
          <p:cNvSpPr txBox="1"/>
          <p:nvPr/>
        </p:nvSpPr>
        <p:spPr>
          <a:xfrm>
            <a:off x="7248525" y="5591175"/>
            <a:ext cx="3352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战胜，动词</a:t>
            </a:r>
            <a:endParaRPr lang="zh-CN" altLang="en-US" sz="2800" b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拓展练习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9" grpId="0"/>
      <p:bldP spid="162820" grpId="0"/>
      <p:bldP spid="162821" grpId="0"/>
      <p:bldP spid="162822" grpId="0"/>
      <p:bldP spid="162823" grpId="0"/>
      <p:bldP spid="162824" grpId="0"/>
      <p:bldP spid="162825" grpId="0"/>
      <p:bldP spid="162826" grpId="0"/>
      <p:bldP spid="162827" grpId="0"/>
      <p:bldP spid="162828" grpId="0"/>
      <p:bldP spid="162829" grpId="0"/>
      <p:bldP spid="16283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42" name="矩形 163841"/>
          <p:cNvSpPr/>
          <p:nvPr/>
        </p:nvSpPr>
        <p:spPr>
          <a:xfrm>
            <a:off x="2209800" y="685800"/>
            <a:ext cx="7772400" cy="541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fontAlgn="auto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</a:rPr>
              <a:t>较秦之所</a:t>
            </a: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得</a:t>
            </a:r>
          </a:p>
          <a:p>
            <a:pPr marL="342900" indent="-342900" fontAlgn="auto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  此言</a:t>
            </a: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得</a:t>
            </a:r>
            <a:r>
              <a:rPr lang="zh-CN" altLang="en-US" sz="2800" b="1">
                <a:latin typeface="Times New Roman" panose="02020603050405020304" pitchFamily="18" charset="0"/>
              </a:rPr>
              <a:t>之</a:t>
            </a:r>
          </a:p>
          <a:p>
            <a:pPr marL="342900" indent="-342900" fontAlgn="auto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  诚不</a:t>
            </a: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得</a:t>
            </a:r>
            <a:r>
              <a:rPr lang="zh-CN" altLang="en-US" sz="2800" b="1">
                <a:latin typeface="Times New Roman" panose="02020603050405020304" pitchFamily="18" charset="0"/>
              </a:rPr>
              <a:t>已</a:t>
            </a:r>
          </a:p>
          <a:p>
            <a:pPr marL="342900" indent="-342900" fontAlgn="auto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  暴秦之</a:t>
            </a: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欲</a:t>
            </a:r>
            <a:r>
              <a:rPr lang="zh-CN" altLang="en-US" sz="2800" b="1">
                <a:latin typeface="Times New Roman" panose="02020603050405020304" pitchFamily="18" charset="0"/>
              </a:rPr>
              <a:t>无厌 </a:t>
            </a:r>
          </a:p>
          <a:p>
            <a:pPr marL="342900" indent="-342900" fontAlgn="auto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  则秦之所大</a:t>
            </a: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欲</a:t>
            </a:r>
          </a:p>
          <a:p>
            <a:pPr marL="342900" indent="-342900" fontAlgn="auto">
              <a:lnSpc>
                <a:spcPct val="130000"/>
              </a:lnSpc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  暴</a:t>
            </a:r>
            <a:r>
              <a:rPr lang="zh-CN" altLang="en-US" sz="2800" b="1">
                <a:latin typeface="Times New Roman" panose="02020603050405020304" pitchFamily="18" charset="0"/>
              </a:rPr>
              <a:t>霜露</a:t>
            </a:r>
          </a:p>
          <a:p>
            <a:pPr marL="342900" indent="-342900" fontAlgn="auto">
              <a:lnSpc>
                <a:spcPct val="130000"/>
              </a:lnSpc>
            </a:pPr>
            <a:r>
              <a:rPr lang="zh-CN" altLang="en-US" sz="2800" b="1">
                <a:solidFill>
                  <a:srgbClr val="FF5050"/>
                </a:solidFill>
                <a:latin typeface="Times New Roman" panose="02020603050405020304" pitchFamily="18" charset="0"/>
              </a:rPr>
              <a:t>  暴</a:t>
            </a:r>
            <a:r>
              <a:rPr lang="zh-CN" altLang="en-US" sz="2800" b="1">
                <a:latin typeface="Times New Roman" panose="02020603050405020304" pitchFamily="18" charset="0"/>
              </a:rPr>
              <a:t>秦之欲无厌</a:t>
            </a:r>
          </a:p>
          <a:p>
            <a:pPr marL="342900" indent="-342900">
              <a:buChar char="•"/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63843" name="文本框 163842"/>
          <p:cNvSpPr txBox="1"/>
          <p:nvPr/>
        </p:nvSpPr>
        <p:spPr>
          <a:xfrm>
            <a:off x="7802880" y="887730"/>
            <a:ext cx="3886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得到，获得，动词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63844" name="文本框 163843"/>
          <p:cNvSpPr txBox="1"/>
          <p:nvPr/>
        </p:nvSpPr>
        <p:spPr>
          <a:xfrm>
            <a:off x="7802880" y="1466850"/>
            <a:ext cx="434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适宜，得当，形容词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63845" name="文本框 163844"/>
          <p:cNvSpPr txBox="1"/>
          <p:nvPr/>
        </p:nvSpPr>
        <p:spPr>
          <a:xfrm>
            <a:off x="7802880" y="2045970"/>
            <a:ext cx="4724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能，能够，动词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63846" name="文本框 163845"/>
          <p:cNvSpPr txBox="1"/>
          <p:nvPr/>
        </p:nvSpPr>
        <p:spPr>
          <a:xfrm>
            <a:off x="7802880" y="3131820"/>
            <a:ext cx="3886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想要，追求，动词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63847" name="文本框 163846"/>
          <p:cNvSpPr txBox="1"/>
          <p:nvPr/>
        </p:nvSpPr>
        <p:spPr>
          <a:xfrm>
            <a:off x="7802880" y="3613785"/>
            <a:ext cx="434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暴露，显露，动词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63848" name="文本框 163847"/>
          <p:cNvSpPr txBox="1"/>
          <p:nvPr/>
        </p:nvSpPr>
        <p:spPr>
          <a:xfrm>
            <a:off x="7802880" y="4156710"/>
            <a:ext cx="5257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凶暴，凶恶残酷的，形容词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63851" name="文本框 163850"/>
          <p:cNvSpPr txBox="1"/>
          <p:nvPr/>
        </p:nvSpPr>
        <p:spPr>
          <a:xfrm>
            <a:off x="7802880" y="2625090"/>
            <a:ext cx="4495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欲望，名词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拓展练习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  <p:bldP spid="163843" grpId="0"/>
      <p:bldP spid="163844" grpId="0"/>
      <p:bldP spid="163845" grpId="0"/>
      <p:bldP spid="163846" grpId="0"/>
      <p:bldP spid="163847" grpId="0"/>
      <p:bldP spid="163848" grpId="0"/>
      <p:bldP spid="16385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4866" name="矩形 164865"/>
          <p:cNvSpPr/>
          <p:nvPr/>
        </p:nvSpPr>
        <p:spPr>
          <a:xfrm>
            <a:off x="1581150" y="1155700"/>
            <a:ext cx="7772400" cy="5105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）六国破灭，非兵不利，战不善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）赂秦而力亏，破灭之道也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marL="342900" indent="-342900" fontAlgn="auto">
              <a:lnSpc>
                <a:spcPct val="150000"/>
              </a:lnSpc>
            </a:pPr>
            <a:r>
              <a:rPr lang="zh-CN" altLang="en-US" sz="2400" b="1">
                <a:latin typeface="+mj-ea"/>
                <a:ea typeface="+mj-ea"/>
                <a:cs typeface="+mj-ea"/>
              </a:rPr>
              <a:t>（</a:t>
            </a:r>
            <a:r>
              <a:rPr lang="en-US" altLang="zh-CN" sz="2400" b="1">
                <a:latin typeface="+mj-ea"/>
                <a:ea typeface="+mj-ea"/>
                <a:cs typeface="+mj-ea"/>
              </a:rPr>
              <a:t>3</a:t>
            </a:r>
            <a:r>
              <a:rPr lang="zh-CN" altLang="en-US" sz="2400" b="1">
                <a:latin typeface="+mj-ea"/>
                <a:ea typeface="+mj-ea"/>
                <a:cs typeface="+mj-ea"/>
              </a:rPr>
              <a:t>）有如此之势，而为秦人积威之所劫</a:t>
            </a:r>
          </a:p>
          <a:p>
            <a:pPr marL="342900" indent="-342900" fontAlgn="auto">
              <a:lnSpc>
                <a:spcPct val="150000"/>
              </a:lnSpc>
            </a:pPr>
            <a:r>
              <a:rPr lang="zh-CN" altLang="en-US" sz="2400" b="1">
                <a:latin typeface="+mj-ea"/>
                <a:ea typeface="+mj-ea"/>
                <a:cs typeface="+mj-ea"/>
              </a:rPr>
              <a:t>（</a:t>
            </a:r>
            <a:r>
              <a:rPr lang="en-US" altLang="zh-CN" sz="2400" b="1">
                <a:latin typeface="+mj-ea"/>
                <a:ea typeface="+mj-ea"/>
                <a:cs typeface="+mj-ea"/>
              </a:rPr>
              <a:t>4</a:t>
            </a:r>
            <a:r>
              <a:rPr lang="zh-CN" altLang="en-US" sz="2400" b="1">
                <a:latin typeface="+mj-ea"/>
                <a:ea typeface="+mj-ea"/>
                <a:cs typeface="+mj-ea"/>
              </a:rPr>
              <a:t>）洎牧以谗诛</a:t>
            </a:r>
          </a:p>
          <a:p>
            <a:pPr marL="342900" indent="-342900" fontAlgn="auto">
              <a:lnSpc>
                <a:spcPct val="150000"/>
              </a:lnSpc>
            </a:pPr>
            <a:r>
              <a:rPr lang="zh-CN" altLang="en-US" sz="2400" b="1">
                <a:latin typeface="+mj-ea"/>
                <a:ea typeface="+mj-ea"/>
                <a:cs typeface="+mj-ea"/>
              </a:rPr>
              <a:t>（</a:t>
            </a:r>
            <a:r>
              <a:rPr lang="en-US" altLang="zh-CN" sz="2400" b="1">
                <a:latin typeface="+mj-ea"/>
                <a:ea typeface="+mj-ea"/>
                <a:cs typeface="+mj-ea"/>
              </a:rPr>
              <a:t>5</a:t>
            </a:r>
            <a:r>
              <a:rPr lang="zh-CN" altLang="en-US" sz="2400" b="1">
                <a:latin typeface="+mj-ea"/>
                <a:ea typeface="+mj-ea"/>
                <a:cs typeface="+mj-ea"/>
              </a:rPr>
              <a:t>）举以予人</a:t>
            </a:r>
          </a:p>
          <a:p>
            <a:pPr marL="342900" indent="-342900" fontAlgn="auto">
              <a:lnSpc>
                <a:spcPct val="150000"/>
              </a:lnSpc>
            </a:pPr>
            <a:r>
              <a:rPr lang="zh-CN" altLang="en-US" sz="2400" b="1">
                <a:latin typeface="+mj-ea"/>
                <a:ea typeface="+mj-ea"/>
                <a:cs typeface="+mj-ea"/>
              </a:rPr>
              <a:t>（６）赵尝五战于秦</a:t>
            </a:r>
          </a:p>
        </p:txBody>
      </p:sp>
      <p:sp>
        <p:nvSpPr>
          <p:cNvPr id="164868" name="文本框 164867"/>
          <p:cNvSpPr txBox="1"/>
          <p:nvPr/>
        </p:nvSpPr>
        <p:spPr>
          <a:xfrm>
            <a:off x="8785543" y="2811145"/>
            <a:ext cx="2743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被动句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8785543" y="3362960"/>
            <a:ext cx="381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省略句，省略宾语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64871" name="文本框 164870"/>
          <p:cNvSpPr txBox="1"/>
          <p:nvPr/>
        </p:nvSpPr>
        <p:spPr>
          <a:xfrm>
            <a:off x="8785543" y="3914775"/>
            <a:ext cx="3733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状语后置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拓展练习</a:t>
            </a:r>
          </a:p>
        </p:txBody>
      </p:sp>
      <p:sp>
        <p:nvSpPr>
          <p:cNvPr id="163849" name="文本框 163848"/>
          <p:cNvSpPr txBox="1"/>
          <p:nvPr/>
        </p:nvSpPr>
        <p:spPr>
          <a:xfrm>
            <a:off x="2081530" y="1320483"/>
            <a:ext cx="762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charset="-122"/>
              </a:rPr>
              <a:t> 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63850" name="文本框 163849"/>
          <p:cNvSpPr txBox="1"/>
          <p:nvPr/>
        </p:nvSpPr>
        <p:spPr>
          <a:xfrm>
            <a:off x="8785543" y="1155700"/>
            <a:ext cx="2362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判断句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85543" y="1707515"/>
            <a:ext cx="8724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判断句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18685" y="453390"/>
            <a:ext cx="3611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指出下列句子的句式特点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795068" y="2259330"/>
            <a:ext cx="1219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被动句</a:t>
            </a:r>
            <a:endParaRPr lang="zh-CN" altLang="en-US" b="1">
              <a:solidFill>
                <a:srgbClr val="FF505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8" grpId="0"/>
      <p:bldP spid="164869" grpId="0"/>
      <p:bldP spid="164871" grpId="0"/>
      <p:bldP spid="163849" grpId="0"/>
      <p:bldP spid="2" grpId="0"/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拓展练习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70400" y="502920"/>
            <a:ext cx="36391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阅读下面文言文，完成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75310" y="1078230"/>
            <a:ext cx="110413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史论上</a:t>
            </a:r>
            <a:endParaRPr 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/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         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苏洵</a:t>
            </a:r>
            <a:endParaRPr 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/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zh-CN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史何为而作乎?其有忧也。何忧乎?忧小人也。何由知之?以其名知之。楚之史曰《梼杌》。梼杌，四凶之一也。</a:t>
            </a:r>
            <a:r>
              <a:rPr lang="zh-CN" sz="20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君子不待褒而劝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，不待贬而惩；然则，史之所惩劝者，独小人耳。仲尼之志大，故其忧愈大；忧愈大，故其作愈大。是以因史修经，卒之论其效者，必曰“乱臣贼子惧”。由是知史与经皆忧小人而作，其义一也。</a:t>
            </a:r>
          </a:p>
          <a:p>
            <a:pPr indent="0" algn="l"/>
            <a:endParaRPr lang="zh-CN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义一，其体二，故曰史焉，曰经焉。大凡文之用四：事以实之，词以章之，道以通之，法以检之。此经、史所兼而有之者也。虽然，经以道、法胜，史以事、词胜；经不得史无以证其褒贬，史不得经无以酌其轻重；经非一代之实录，史非万世之常法；体不相沿，而用实和资焉。</a:t>
            </a:r>
          </a:p>
          <a:p>
            <a:pPr indent="0" algn="l"/>
            <a:endParaRPr lang="zh-CN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夫《易》《礼》《乐)《书》，言圣人之道与法详矣，然弗验之行事。仲尼惧后世以是为圣人之私言，故因讣告策书以修《春秋)，旌善而惩恶，此经之道也；犹惧后世以为己之臆断，故本《周礼》以为凡，此经之法也。至于事则举其略，词则务于简。吾故曰：经以道、法胜。史则不然，事既曲详，词亦夸耀，所谓褒贬，论赞之外无几。吾故日：史以事、词胜。</a:t>
            </a:r>
          </a:p>
          <a:p>
            <a:pPr indent="0" algn="l"/>
            <a:endParaRPr lang="zh-CN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split orient="vert" dir="in"/>
  </p:transition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56030" y="872490"/>
            <a:ext cx="99580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使后人不知史而观经，则所褒莫见其善状，所贬弗闻其恶实。吾故曰：经不得史，无以证其褒贬。使后人不通经而专史，则称谓不知所法，惩劝不知所祖。吾故曰：史不得经，无以酌其轻重。</a:t>
            </a:r>
            <a:endParaRPr lang="zh-CN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u="sng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/>
            <a:r>
              <a:rPr lang="zh-CN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经或从伪讣而书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，或隐讳而不书，若此者从，皆适于教而已。吾故曰：经非一代之实录。史之一纪、一世家、一传，其间美恶得失固不可以一二数，则其论赞数十百言之中，</a:t>
            </a:r>
            <a:r>
              <a:rPr lang="zh-CN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安能事为之褒贬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，使天下之人动有所法如《春秋》哉?吾故曰：史非万世之常法。</a:t>
            </a:r>
          </a:p>
          <a:p>
            <a:pPr indent="0"/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/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夫规矩准绳所以制器，器所待而正者也。然而不得器，则规无所效其圆，矩无所用其方，准无所施其平，绳无所措其直。</a:t>
            </a:r>
            <a:r>
              <a:rPr lang="zh-CN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史待经而正，不得史则经晦。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吾故曰：体不相沿，而用实相资焉。</a:t>
            </a:r>
            <a:endParaRPr lang="zh-CN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/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噫!一规，一矩，一准，一绳，足以制万器。后之人其务希迁、固，实录可也!慎无若王通、陆长源辈，</a:t>
            </a:r>
            <a:r>
              <a:rPr lang="zh-CN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嚣嚣然冗且僭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，则善矣。        (有修改)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56030" y="4465320"/>
            <a:ext cx="828040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下列对句中加点词语的解释，不正确的一项是(3分)</a:t>
            </a:r>
          </a:p>
          <a:p>
            <a:pPr indent="0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A.卒之论其效                </a:t>
            </a:r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卒：最终              </a:t>
            </a:r>
          </a:p>
          <a:p>
            <a:pPr indent="0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B.而用实相资焉                  </a:t>
            </a:r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资：帮助</a:t>
            </a:r>
          </a:p>
          <a:p>
            <a:pPr indent="0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C.旌善而惩恶习                  </a:t>
            </a:r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旌：表彰             </a:t>
            </a:r>
          </a:p>
          <a:p>
            <a:pPr indent="0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D.故本《周礼》以为凡                  </a:t>
            </a:r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凡：平凡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160" y="5858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拓展练习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56030" y="6095365"/>
            <a:ext cx="77431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/>
              <a:t>答案：</a:t>
            </a:r>
            <a:r>
              <a:rPr lang="en-US" altLang="zh-CN" sz="2000"/>
              <a:t>D</a:t>
            </a:r>
            <a:r>
              <a:rPr lang="zh-CN" altLang="en-US" sz="2000"/>
              <a:t>，本句话的意思是因此又依据《周礼》来发凡起例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385695" y="962025"/>
            <a:ext cx="57702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将下面语句译为现代汉语。(</a:t>
            </a:r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分)</a:t>
            </a:r>
            <a:endParaRPr 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史待经而正，不得史则经晦。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85695" y="2162175"/>
            <a:ext cx="57702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latin typeface="微软雅黑" panose="020b0503020204020204" charset="-122"/>
                <a:ea typeface="微软雅黑" panose="020b0503020204020204" charset="-122"/>
              </a:rPr>
              <a:t>答案：史书需要依据经书来校正，没有史书经书就会晦涩难懂。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5695" y="3229610"/>
            <a:ext cx="57702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根据文意，概括“经”与“史”的异同。(6分)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85695" y="3974465"/>
            <a:ext cx="577024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答案要点：每一点2分。</a:t>
            </a:r>
          </a:p>
          <a:p>
            <a:pPr indent="0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相同点：（1）目的一致：都是担忧小人，用褒贬进行劝惩。（2）写作原则一致：都用事实来充实，用文辞来彰显，用道理来贯通，用法度来约束。</a:t>
            </a:r>
          </a:p>
          <a:p>
            <a:pPr indent="0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不同点：文本体制不同：经书注重道理和法度，史书注重事实和文辞。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389380" y="478790"/>
            <a:ext cx="9680575" cy="7108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【附文言文参考译文】</a:t>
            </a:r>
          </a:p>
          <a:p>
            <a:pPr indent="0" fontAlgn="auto">
              <a:lnSpc>
                <a:spcPct val="130000"/>
              </a:lnSpc>
            </a:pP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历史为什么而作？因为写历史的人有忧患。忧患什么呢？忧患小人。凭借什么知道呢？从史书的名字就知道。楚国的史书叫《梼杌》，而梼杌就是四大恶人之一。君子不用等到褒奖就能够劝勉，不用等到贬斥就能够惩戒。既然这样，那么史书所惩戒和激励的，就只是针对小人罢了。孔子的志向远大，故而他的忧患也大；忧患越大，故而他的著述伟大。因此，他便凭借历史材料来修撰经书，最终评论他的著述功效的，必然会说“使乱臣贼子感到害怕”。由此可知，史书和经书都是由于担忧小人而写出来的，它们的用意是一致的。</a:t>
            </a:r>
          </a:p>
          <a:p>
            <a:pPr indent="0" fontAlgn="auto">
              <a:lnSpc>
                <a:spcPct val="130000"/>
              </a:lnSpc>
            </a:pPr>
            <a:endParaRPr lang="zh-CN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们的用意是一致的，但文本体制却不同，所以一个叫做“史”，一个叫做“经”。大概说来，写文章的手法有四种：用事实来充实它，用文辞来彰显它，用道理来贯通它，用法度来约束它。这就是经书、史书共同具有的东西。虽然这样，但经书的优长在于道理、法度，史书的优长在于事实、文辞；经书如果没有史书的襄助，就无法验证它的褒贬；史书如果没有经书的襄助，就无法斟酌它的轻重；经书不是一代历史的实录，史书不是万古不变的常法；尽管它们的体制不相沿袭，但在用途上确实是相互有帮助的。</a:t>
            </a:r>
          </a:p>
          <a:p>
            <a:pPr indent="0" fontAlgn="auto">
              <a:lnSpc>
                <a:spcPct val="130000"/>
              </a:lnSpc>
            </a:pPr>
            <a:endParaRPr lang="zh-CN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83615" y="619760"/>
            <a:ext cx="10081895" cy="6565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易》《礼》《乐》《诗》《书》这五本书，论述圣人的道理和法度已经很详尽了，但却没有用历史事实来验证。孔子害怕后世把这些书看成是圣人的个人言论，因此便凭借讣告、策书来撰写《春秋》，表彰善良而惩戒邪恶，这就是经书的道理；（虽然这样）还是害怕后世把《春秋》看成是自己的主观臆断，因此又依据《周礼》来发凡起例，这就是经书的法度。至于历史事件，就仅仅列举它的梗概；至于文辞，就务求简练。所以我说：经书的优长在于道理、法度。史书就不一样了，事情既曲折详尽，文辞也夸张炫耀，所谓褒和贬，除了文末的“论”和“赞”之外就没有什么评论了。所以我说：史书的优长在于事实、文辞。</a:t>
            </a:r>
            <a:endParaRPr lang="zh-CN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30000"/>
              </a:lnSpc>
            </a:pP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假使后人不知道历史就去看经书，那经书所表彰的就看不出它有什么善事，所贬斥的就看不出它有什么恶行。所以我说：经书如果没有史书的襄助，就无法验证它的褒贬。假使后人不精通经书，就去专攻历史，那事物的称号就不知道根据的是什么，惩戒和劝勉也就不知道来源于什么。所以我说：史书如果没有经书的襄助，就无法斟酌它的轻重。 经书有的是依据虚假讣告而书写的，有的是由于隐瞒忌讳而不写的。像这样的情况是很多的，都只能是适宜于教化罢了。所以我说：经书不是一代历史的实录。史书的一篇本纪、一篇世家、一篇列传，其中的美恶得失固然不是能够一一数清楚的，那么在它文末几百字的“论”“赞”中，又怎能对事事都进行褒贬，像《春秋》一样让天下人一举一动都有可遵循的准则呢？所以我说：史书不是万古不变的常法。</a:t>
            </a:r>
            <a:endParaRPr lang="zh-CN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30000"/>
              </a:lnSpc>
            </a:pP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43355" y="1892935"/>
            <a:ext cx="8950960" cy="4048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圆规、方尺、水平仪、墨线是用来制造器物的，器物要靠它们来校正。然而，没有器物圆规就无法发挥它量度圆的作用，方尺就无法使用它量度方的作用，水平仪就无法施展它量度平的作用，墨线就无法安排它量度直的作用。史书需要依据经书来校正，没有史书经书就会晦涩难懂。所以我说：尽管它们的体制不相沿袭，但在用途上确实是相互有帮助的。</a:t>
            </a:r>
            <a:endParaRPr lang="zh-CN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30000"/>
              </a:lnSpc>
            </a:pP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唉！一把圆规、一把方尺、一个水平仪、一条墨线，就足以制造各种各样的器物。后人希望达到司马迁、班固的水准，只要做到实录就可以了，千万不要像王通、陆长源等人那样扬扬自得冗长而不知高低（模拟圣人的经书），那就很好了。</a:t>
            </a:r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fontAlgn="auto">
              <a:lnSpc>
                <a:spcPct val="130000"/>
              </a:lnSpc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 12"/>
          <p:cNvSpPr/>
          <p:nvPr/>
        </p:nvSpPr>
        <p:spPr>
          <a:xfrm>
            <a:off x="6847531" y="-151130"/>
            <a:ext cx="5928645" cy="6951345"/>
          </a:xfrm>
          <a:custGeom>
            <a:gdLst>
              <a:gd name="connsiteX0" fmla="*/ 1068 w 8468"/>
              <a:gd name="connsiteY0" fmla="*/ 1013 h 10800"/>
              <a:gd name="connsiteX1" fmla="*/ 8468 w 8468"/>
              <a:gd name="connsiteY1" fmla="*/ 0 h 10800"/>
              <a:gd name="connsiteX2" fmla="*/ 8468 w 8468"/>
              <a:gd name="connsiteY2" fmla="*/ 10800 h 10800"/>
              <a:gd name="connsiteX3" fmla="*/ 1090 w 8468"/>
              <a:gd name="connsiteY3" fmla="*/ 10296 h 10800"/>
              <a:gd name="connsiteX4" fmla="*/ 287 w 8468"/>
              <a:gd name="connsiteY4" fmla="*/ 7883 h 10800"/>
              <a:gd name="connsiteX5" fmla="*/ 286 w 8468"/>
              <a:gd name="connsiteY5" fmla="*/ 5600 h 10800"/>
              <a:gd name="connsiteX6" fmla="*/ 177 w 8468"/>
              <a:gd name="connsiteY6" fmla="*/ 3339 h 10800"/>
              <a:gd name="connsiteX7" fmla="*/ 1068 w 8468"/>
              <a:gd name="connsiteY7" fmla="*/ 1013 h 10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36" h="10947">
                <a:moveTo>
                  <a:pt x="9336" y="147"/>
                </a:moveTo>
                <a:lnTo>
                  <a:pt x="9336" y="10947"/>
                </a:lnTo>
                <a:cubicBezTo>
                  <a:pt x="7185" y="10800"/>
                  <a:pt x="4681" y="11107"/>
                  <a:pt x="2749" y="10676"/>
                </a:cubicBezTo>
                <a:lnTo>
                  <a:pt x="2720" y="10669"/>
                </a:lnTo>
                <a:lnTo>
                  <a:pt x="2741" y="10672"/>
                </a:lnTo>
                <a:cubicBezTo>
                  <a:pt x="4521" y="10882"/>
                  <a:pt x="6625" y="10674"/>
                  <a:pt x="8469" y="10800"/>
                </a:cubicBezTo>
                <a:lnTo>
                  <a:pt x="8469" y="253"/>
                </a:lnTo>
                <a:lnTo>
                  <a:pt x="8524" y="249"/>
                </a:lnTo>
                <a:cubicBezTo>
                  <a:pt x="8807" y="229"/>
                  <a:pt x="9079" y="197"/>
                  <a:pt x="9336" y="147"/>
                </a:cubicBezTo>
                <a:close/>
                <a:moveTo>
                  <a:pt x="6935" y="6877"/>
                </a:moveTo>
                <a:lnTo>
                  <a:pt x="6845" y="6899"/>
                </a:lnTo>
                <a:lnTo>
                  <a:pt x="6890" y="6944"/>
                </a:lnTo>
                <a:lnTo>
                  <a:pt x="6935" y="6944"/>
                </a:lnTo>
                <a:lnTo>
                  <a:pt x="6935" y="6877"/>
                </a:lnTo>
                <a:close/>
                <a:moveTo>
                  <a:pt x="6913" y="6629"/>
                </a:moveTo>
                <a:lnTo>
                  <a:pt x="6868" y="6674"/>
                </a:lnTo>
                <a:lnTo>
                  <a:pt x="6868" y="6787"/>
                </a:lnTo>
                <a:lnTo>
                  <a:pt x="6935" y="6809"/>
                </a:lnTo>
                <a:lnTo>
                  <a:pt x="6958" y="6787"/>
                </a:lnTo>
                <a:lnTo>
                  <a:pt x="6958" y="6742"/>
                </a:lnTo>
                <a:lnTo>
                  <a:pt x="6935" y="6629"/>
                </a:lnTo>
                <a:lnTo>
                  <a:pt x="6913" y="6629"/>
                </a:lnTo>
                <a:close/>
                <a:moveTo>
                  <a:pt x="4529" y="6552"/>
                </a:moveTo>
                <a:lnTo>
                  <a:pt x="4703" y="6574"/>
                </a:lnTo>
                <a:lnTo>
                  <a:pt x="4748" y="6574"/>
                </a:lnTo>
                <a:lnTo>
                  <a:pt x="4748" y="6647"/>
                </a:lnTo>
                <a:lnTo>
                  <a:pt x="4652" y="6760"/>
                </a:lnTo>
                <a:lnTo>
                  <a:pt x="4579" y="6760"/>
                </a:lnTo>
                <a:lnTo>
                  <a:pt x="4506" y="6692"/>
                </a:lnTo>
                <a:lnTo>
                  <a:pt x="4506" y="6597"/>
                </a:lnTo>
                <a:lnTo>
                  <a:pt x="4529" y="6574"/>
                </a:lnTo>
                <a:lnTo>
                  <a:pt x="4529" y="6552"/>
                </a:lnTo>
                <a:close/>
                <a:moveTo>
                  <a:pt x="6958" y="6517"/>
                </a:moveTo>
                <a:lnTo>
                  <a:pt x="6980" y="6517"/>
                </a:lnTo>
                <a:cubicBezTo>
                  <a:pt x="7025" y="6524"/>
                  <a:pt x="7048" y="6577"/>
                  <a:pt x="7048" y="6674"/>
                </a:cubicBezTo>
                <a:cubicBezTo>
                  <a:pt x="7010" y="6944"/>
                  <a:pt x="6958" y="7079"/>
                  <a:pt x="6890" y="7079"/>
                </a:cubicBezTo>
                <a:cubicBezTo>
                  <a:pt x="6755" y="7004"/>
                  <a:pt x="6688" y="6952"/>
                  <a:pt x="6688" y="6922"/>
                </a:cubicBezTo>
                <a:lnTo>
                  <a:pt x="6688" y="6877"/>
                </a:lnTo>
                <a:cubicBezTo>
                  <a:pt x="6688" y="6667"/>
                  <a:pt x="6763" y="6562"/>
                  <a:pt x="6913" y="6562"/>
                </a:cubicBezTo>
                <a:lnTo>
                  <a:pt x="6958" y="6517"/>
                </a:lnTo>
                <a:close/>
                <a:moveTo>
                  <a:pt x="5603" y="6501"/>
                </a:moveTo>
                <a:lnTo>
                  <a:pt x="5626" y="6501"/>
                </a:lnTo>
                <a:cubicBezTo>
                  <a:pt x="5674" y="6516"/>
                  <a:pt x="5699" y="6565"/>
                  <a:pt x="5699" y="6647"/>
                </a:cubicBezTo>
                <a:lnTo>
                  <a:pt x="5699" y="6715"/>
                </a:lnTo>
                <a:lnTo>
                  <a:pt x="5648" y="6760"/>
                </a:lnTo>
                <a:lnTo>
                  <a:pt x="5603" y="6760"/>
                </a:lnTo>
                <a:lnTo>
                  <a:pt x="5502" y="6670"/>
                </a:lnTo>
                <a:cubicBezTo>
                  <a:pt x="5543" y="6557"/>
                  <a:pt x="5577" y="6501"/>
                  <a:pt x="5603" y="6501"/>
                </a:cubicBezTo>
                <a:close/>
                <a:moveTo>
                  <a:pt x="5237" y="6287"/>
                </a:moveTo>
                <a:cubicBezTo>
                  <a:pt x="5237" y="6344"/>
                  <a:pt x="5157" y="6510"/>
                  <a:pt x="4996" y="6788"/>
                </a:cubicBezTo>
                <a:lnTo>
                  <a:pt x="4996" y="6810"/>
                </a:lnTo>
                <a:lnTo>
                  <a:pt x="5114" y="6833"/>
                </a:lnTo>
                <a:cubicBezTo>
                  <a:pt x="5174" y="6833"/>
                  <a:pt x="5239" y="6715"/>
                  <a:pt x="5311" y="6479"/>
                </a:cubicBezTo>
                <a:lnTo>
                  <a:pt x="5311" y="6287"/>
                </a:lnTo>
                <a:lnTo>
                  <a:pt x="5237" y="6287"/>
                </a:lnTo>
                <a:close/>
                <a:moveTo>
                  <a:pt x="6193" y="6134"/>
                </a:moveTo>
                <a:lnTo>
                  <a:pt x="6283" y="6134"/>
                </a:lnTo>
                <a:lnTo>
                  <a:pt x="6395" y="6247"/>
                </a:lnTo>
                <a:lnTo>
                  <a:pt x="6395" y="6337"/>
                </a:lnTo>
                <a:lnTo>
                  <a:pt x="6328" y="6404"/>
                </a:lnTo>
                <a:lnTo>
                  <a:pt x="6305" y="6382"/>
                </a:lnTo>
                <a:lnTo>
                  <a:pt x="6283" y="6382"/>
                </a:lnTo>
                <a:lnTo>
                  <a:pt x="6238" y="6449"/>
                </a:lnTo>
                <a:lnTo>
                  <a:pt x="6238" y="6494"/>
                </a:lnTo>
                <a:lnTo>
                  <a:pt x="6283" y="6787"/>
                </a:lnTo>
                <a:cubicBezTo>
                  <a:pt x="6373" y="6715"/>
                  <a:pt x="6433" y="6618"/>
                  <a:pt x="6463" y="6494"/>
                </a:cubicBezTo>
                <a:lnTo>
                  <a:pt x="6508" y="6494"/>
                </a:lnTo>
                <a:lnTo>
                  <a:pt x="6508" y="6517"/>
                </a:lnTo>
                <a:lnTo>
                  <a:pt x="6193" y="7192"/>
                </a:lnTo>
                <a:lnTo>
                  <a:pt x="6125" y="7192"/>
                </a:lnTo>
                <a:cubicBezTo>
                  <a:pt x="6099" y="7192"/>
                  <a:pt x="6077" y="7154"/>
                  <a:pt x="6058" y="7079"/>
                </a:cubicBezTo>
                <a:cubicBezTo>
                  <a:pt x="6133" y="6963"/>
                  <a:pt x="6170" y="6775"/>
                  <a:pt x="6170" y="6517"/>
                </a:cubicBezTo>
                <a:cubicBezTo>
                  <a:pt x="6170" y="6475"/>
                  <a:pt x="6208" y="6415"/>
                  <a:pt x="6283" y="6337"/>
                </a:cubicBezTo>
                <a:cubicBezTo>
                  <a:pt x="6283" y="6284"/>
                  <a:pt x="6253" y="6224"/>
                  <a:pt x="6193" y="6157"/>
                </a:cubicBezTo>
                <a:lnTo>
                  <a:pt x="6193" y="6134"/>
                </a:lnTo>
                <a:close/>
                <a:moveTo>
                  <a:pt x="6778" y="6067"/>
                </a:moveTo>
                <a:lnTo>
                  <a:pt x="6868" y="6067"/>
                </a:lnTo>
                <a:lnTo>
                  <a:pt x="6913" y="6112"/>
                </a:lnTo>
                <a:lnTo>
                  <a:pt x="6913" y="6224"/>
                </a:lnTo>
                <a:lnTo>
                  <a:pt x="7070" y="6202"/>
                </a:lnTo>
                <a:cubicBezTo>
                  <a:pt x="7265" y="6262"/>
                  <a:pt x="7363" y="6314"/>
                  <a:pt x="7363" y="6359"/>
                </a:cubicBezTo>
                <a:lnTo>
                  <a:pt x="7363" y="6404"/>
                </a:lnTo>
                <a:cubicBezTo>
                  <a:pt x="7318" y="6460"/>
                  <a:pt x="7295" y="6513"/>
                  <a:pt x="7295" y="6562"/>
                </a:cubicBezTo>
                <a:lnTo>
                  <a:pt x="7273" y="7259"/>
                </a:lnTo>
                <a:cubicBezTo>
                  <a:pt x="7205" y="7319"/>
                  <a:pt x="7138" y="7349"/>
                  <a:pt x="7070" y="7349"/>
                </a:cubicBezTo>
                <a:cubicBezTo>
                  <a:pt x="6755" y="7285"/>
                  <a:pt x="6598" y="7225"/>
                  <a:pt x="6598" y="7169"/>
                </a:cubicBezTo>
                <a:lnTo>
                  <a:pt x="6643" y="7124"/>
                </a:lnTo>
                <a:lnTo>
                  <a:pt x="6665" y="7124"/>
                </a:lnTo>
                <a:cubicBezTo>
                  <a:pt x="6744" y="7184"/>
                  <a:pt x="6834" y="7214"/>
                  <a:pt x="6935" y="7214"/>
                </a:cubicBezTo>
                <a:cubicBezTo>
                  <a:pt x="7100" y="7214"/>
                  <a:pt x="7183" y="7154"/>
                  <a:pt x="7183" y="7034"/>
                </a:cubicBezTo>
                <a:lnTo>
                  <a:pt x="7183" y="6404"/>
                </a:lnTo>
                <a:cubicBezTo>
                  <a:pt x="7183" y="6367"/>
                  <a:pt x="7123" y="6337"/>
                  <a:pt x="7003" y="6314"/>
                </a:cubicBezTo>
                <a:lnTo>
                  <a:pt x="6710" y="6562"/>
                </a:lnTo>
                <a:lnTo>
                  <a:pt x="6643" y="6494"/>
                </a:lnTo>
                <a:lnTo>
                  <a:pt x="6643" y="6404"/>
                </a:lnTo>
                <a:cubicBezTo>
                  <a:pt x="6733" y="6314"/>
                  <a:pt x="6778" y="6232"/>
                  <a:pt x="6778" y="6157"/>
                </a:cubicBezTo>
                <a:lnTo>
                  <a:pt x="6755" y="6089"/>
                </a:lnTo>
                <a:lnTo>
                  <a:pt x="6778" y="6067"/>
                </a:lnTo>
                <a:close/>
                <a:moveTo>
                  <a:pt x="5136" y="5978"/>
                </a:moveTo>
                <a:lnTo>
                  <a:pt x="5091" y="6029"/>
                </a:lnTo>
                <a:lnTo>
                  <a:pt x="5091" y="6096"/>
                </a:lnTo>
                <a:lnTo>
                  <a:pt x="5114" y="6096"/>
                </a:lnTo>
                <a:lnTo>
                  <a:pt x="5164" y="5978"/>
                </a:lnTo>
                <a:lnTo>
                  <a:pt x="5136" y="5978"/>
                </a:lnTo>
                <a:close/>
                <a:moveTo>
                  <a:pt x="5311" y="5573"/>
                </a:moveTo>
                <a:lnTo>
                  <a:pt x="5333" y="5573"/>
                </a:lnTo>
                <a:lnTo>
                  <a:pt x="5429" y="5691"/>
                </a:lnTo>
                <a:cubicBezTo>
                  <a:pt x="5477" y="5691"/>
                  <a:pt x="5502" y="5723"/>
                  <a:pt x="5502" y="5787"/>
                </a:cubicBezTo>
                <a:cubicBezTo>
                  <a:pt x="5389" y="5940"/>
                  <a:pt x="5333" y="6044"/>
                  <a:pt x="5333" y="6096"/>
                </a:cubicBezTo>
                <a:lnTo>
                  <a:pt x="5333" y="6192"/>
                </a:lnTo>
                <a:cubicBezTo>
                  <a:pt x="5397" y="6199"/>
                  <a:pt x="5429" y="6224"/>
                  <a:pt x="5429" y="6265"/>
                </a:cubicBezTo>
                <a:lnTo>
                  <a:pt x="5429" y="6310"/>
                </a:lnTo>
                <a:cubicBezTo>
                  <a:pt x="5429" y="6662"/>
                  <a:pt x="5309" y="6885"/>
                  <a:pt x="5069" y="6979"/>
                </a:cubicBezTo>
                <a:lnTo>
                  <a:pt x="4922" y="6884"/>
                </a:lnTo>
                <a:lnTo>
                  <a:pt x="4894" y="6884"/>
                </a:lnTo>
                <a:lnTo>
                  <a:pt x="4748" y="6951"/>
                </a:lnTo>
                <a:cubicBezTo>
                  <a:pt x="4684" y="6929"/>
                  <a:pt x="4652" y="6906"/>
                  <a:pt x="4652" y="6884"/>
                </a:cubicBezTo>
                <a:lnTo>
                  <a:pt x="4652" y="6788"/>
                </a:lnTo>
                <a:lnTo>
                  <a:pt x="4776" y="6810"/>
                </a:lnTo>
                <a:lnTo>
                  <a:pt x="4821" y="6810"/>
                </a:lnTo>
                <a:cubicBezTo>
                  <a:pt x="4866" y="6810"/>
                  <a:pt x="4907" y="6715"/>
                  <a:pt x="4945" y="6524"/>
                </a:cubicBezTo>
                <a:lnTo>
                  <a:pt x="4996" y="6524"/>
                </a:lnTo>
                <a:lnTo>
                  <a:pt x="4996" y="6574"/>
                </a:lnTo>
                <a:lnTo>
                  <a:pt x="5041" y="6574"/>
                </a:lnTo>
                <a:cubicBezTo>
                  <a:pt x="5041" y="6522"/>
                  <a:pt x="5072" y="6450"/>
                  <a:pt x="5136" y="6360"/>
                </a:cubicBezTo>
                <a:lnTo>
                  <a:pt x="5136" y="6338"/>
                </a:lnTo>
                <a:lnTo>
                  <a:pt x="5114" y="6338"/>
                </a:lnTo>
                <a:lnTo>
                  <a:pt x="4996" y="6434"/>
                </a:lnTo>
                <a:cubicBezTo>
                  <a:pt x="4969" y="6434"/>
                  <a:pt x="4945" y="6402"/>
                  <a:pt x="4922" y="6338"/>
                </a:cubicBezTo>
                <a:lnTo>
                  <a:pt x="5041" y="6147"/>
                </a:lnTo>
                <a:cubicBezTo>
                  <a:pt x="4988" y="6147"/>
                  <a:pt x="4956" y="6098"/>
                  <a:pt x="4945" y="6000"/>
                </a:cubicBezTo>
                <a:lnTo>
                  <a:pt x="4821" y="5978"/>
                </a:lnTo>
                <a:lnTo>
                  <a:pt x="4821" y="5933"/>
                </a:lnTo>
                <a:cubicBezTo>
                  <a:pt x="4937" y="5933"/>
                  <a:pt x="4996" y="5901"/>
                  <a:pt x="4996" y="5837"/>
                </a:cubicBezTo>
                <a:cubicBezTo>
                  <a:pt x="5011" y="5691"/>
                  <a:pt x="5035" y="5618"/>
                  <a:pt x="5069" y="5618"/>
                </a:cubicBezTo>
                <a:lnTo>
                  <a:pt x="5114" y="5860"/>
                </a:lnTo>
                <a:cubicBezTo>
                  <a:pt x="5245" y="5834"/>
                  <a:pt x="5311" y="5753"/>
                  <a:pt x="5311" y="5618"/>
                </a:cubicBezTo>
                <a:lnTo>
                  <a:pt x="5282" y="5595"/>
                </a:lnTo>
                <a:lnTo>
                  <a:pt x="5311" y="5573"/>
                </a:lnTo>
                <a:close/>
                <a:moveTo>
                  <a:pt x="1297" y="5052"/>
                </a:moveTo>
                <a:cubicBezTo>
                  <a:pt x="1458" y="5135"/>
                  <a:pt x="1538" y="5193"/>
                  <a:pt x="1538" y="5227"/>
                </a:cubicBezTo>
                <a:lnTo>
                  <a:pt x="1538" y="5384"/>
                </a:lnTo>
                <a:lnTo>
                  <a:pt x="1398" y="5514"/>
                </a:lnTo>
                <a:lnTo>
                  <a:pt x="1207" y="5435"/>
                </a:lnTo>
                <a:lnTo>
                  <a:pt x="1207" y="5384"/>
                </a:lnTo>
                <a:cubicBezTo>
                  <a:pt x="1300" y="5384"/>
                  <a:pt x="1347" y="5358"/>
                  <a:pt x="1347" y="5305"/>
                </a:cubicBezTo>
                <a:lnTo>
                  <a:pt x="1347" y="5249"/>
                </a:lnTo>
                <a:lnTo>
                  <a:pt x="1212" y="5109"/>
                </a:lnTo>
                <a:cubicBezTo>
                  <a:pt x="1212" y="5071"/>
                  <a:pt x="1240" y="5052"/>
                  <a:pt x="1297" y="5052"/>
                </a:cubicBezTo>
                <a:close/>
                <a:moveTo>
                  <a:pt x="2159" y="4686"/>
                </a:moveTo>
                <a:lnTo>
                  <a:pt x="2204" y="4686"/>
                </a:lnTo>
                <a:lnTo>
                  <a:pt x="2204" y="4821"/>
                </a:lnTo>
                <a:lnTo>
                  <a:pt x="2227" y="4911"/>
                </a:lnTo>
                <a:lnTo>
                  <a:pt x="2204" y="5069"/>
                </a:lnTo>
                <a:lnTo>
                  <a:pt x="2204" y="5654"/>
                </a:lnTo>
                <a:lnTo>
                  <a:pt x="2474" y="5609"/>
                </a:lnTo>
                <a:lnTo>
                  <a:pt x="2519" y="5654"/>
                </a:lnTo>
                <a:cubicBezTo>
                  <a:pt x="2519" y="5699"/>
                  <a:pt x="2407" y="5736"/>
                  <a:pt x="2182" y="5766"/>
                </a:cubicBezTo>
                <a:lnTo>
                  <a:pt x="2137" y="5766"/>
                </a:lnTo>
                <a:lnTo>
                  <a:pt x="1979" y="5676"/>
                </a:lnTo>
                <a:lnTo>
                  <a:pt x="1979" y="5316"/>
                </a:lnTo>
                <a:cubicBezTo>
                  <a:pt x="2017" y="4896"/>
                  <a:pt x="2077" y="4686"/>
                  <a:pt x="2159" y="4686"/>
                </a:cubicBezTo>
                <a:close/>
                <a:moveTo>
                  <a:pt x="3824" y="4624"/>
                </a:moveTo>
                <a:cubicBezTo>
                  <a:pt x="3854" y="4624"/>
                  <a:pt x="3877" y="4684"/>
                  <a:pt x="3892" y="4804"/>
                </a:cubicBezTo>
                <a:lnTo>
                  <a:pt x="3869" y="4939"/>
                </a:lnTo>
                <a:lnTo>
                  <a:pt x="3892" y="4962"/>
                </a:lnTo>
                <a:lnTo>
                  <a:pt x="3892" y="4984"/>
                </a:lnTo>
                <a:cubicBezTo>
                  <a:pt x="3847" y="5172"/>
                  <a:pt x="3779" y="5314"/>
                  <a:pt x="3689" y="5412"/>
                </a:cubicBezTo>
                <a:lnTo>
                  <a:pt x="3667" y="5412"/>
                </a:lnTo>
                <a:cubicBezTo>
                  <a:pt x="3607" y="5385"/>
                  <a:pt x="3577" y="5333"/>
                  <a:pt x="3577" y="5254"/>
                </a:cubicBezTo>
                <a:cubicBezTo>
                  <a:pt x="3682" y="5063"/>
                  <a:pt x="3734" y="4898"/>
                  <a:pt x="3734" y="4759"/>
                </a:cubicBezTo>
                <a:lnTo>
                  <a:pt x="3622" y="4759"/>
                </a:lnTo>
                <a:lnTo>
                  <a:pt x="3577" y="4714"/>
                </a:lnTo>
                <a:cubicBezTo>
                  <a:pt x="3577" y="4684"/>
                  <a:pt x="3659" y="4654"/>
                  <a:pt x="3824" y="4624"/>
                </a:cubicBezTo>
                <a:close/>
                <a:moveTo>
                  <a:pt x="2654" y="4619"/>
                </a:moveTo>
                <a:lnTo>
                  <a:pt x="2744" y="4709"/>
                </a:lnTo>
                <a:lnTo>
                  <a:pt x="2744" y="4731"/>
                </a:lnTo>
                <a:cubicBezTo>
                  <a:pt x="2744" y="4780"/>
                  <a:pt x="2722" y="4833"/>
                  <a:pt x="2677" y="4889"/>
                </a:cubicBezTo>
                <a:lnTo>
                  <a:pt x="2677" y="4934"/>
                </a:lnTo>
                <a:cubicBezTo>
                  <a:pt x="2722" y="4934"/>
                  <a:pt x="2744" y="4949"/>
                  <a:pt x="2744" y="4979"/>
                </a:cubicBezTo>
                <a:lnTo>
                  <a:pt x="2744" y="5114"/>
                </a:lnTo>
                <a:cubicBezTo>
                  <a:pt x="2639" y="5211"/>
                  <a:pt x="2587" y="5301"/>
                  <a:pt x="2587" y="5384"/>
                </a:cubicBezTo>
                <a:lnTo>
                  <a:pt x="2744" y="5384"/>
                </a:lnTo>
                <a:lnTo>
                  <a:pt x="2744" y="5361"/>
                </a:lnTo>
                <a:lnTo>
                  <a:pt x="2722" y="5249"/>
                </a:lnTo>
                <a:lnTo>
                  <a:pt x="2744" y="5226"/>
                </a:lnTo>
                <a:lnTo>
                  <a:pt x="2834" y="5226"/>
                </a:lnTo>
                <a:lnTo>
                  <a:pt x="2879" y="5271"/>
                </a:lnTo>
                <a:lnTo>
                  <a:pt x="2879" y="5294"/>
                </a:lnTo>
                <a:cubicBezTo>
                  <a:pt x="2849" y="5354"/>
                  <a:pt x="2812" y="5384"/>
                  <a:pt x="2767" y="5384"/>
                </a:cubicBezTo>
                <a:lnTo>
                  <a:pt x="2789" y="5406"/>
                </a:lnTo>
                <a:lnTo>
                  <a:pt x="2789" y="5451"/>
                </a:lnTo>
                <a:cubicBezTo>
                  <a:pt x="2789" y="5523"/>
                  <a:pt x="2632" y="5568"/>
                  <a:pt x="2317" y="5586"/>
                </a:cubicBezTo>
                <a:lnTo>
                  <a:pt x="2272" y="5519"/>
                </a:lnTo>
                <a:lnTo>
                  <a:pt x="2272" y="5474"/>
                </a:lnTo>
                <a:lnTo>
                  <a:pt x="2384" y="5339"/>
                </a:lnTo>
                <a:lnTo>
                  <a:pt x="2339" y="5204"/>
                </a:lnTo>
                <a:lnTo>
                  <a:pt x="2339" y="5114"/>
                </a:lnTo>
                <a:cubicBezTo>
                  <a:pt x="2474" y="4994"/>
                  <a:pt x="2542" y="4904"/>
                  <a:pt x="2542" y="4844"/>
                </a:cubicBezTo>
                <a:lnTo>
                  <a:pt x="2384" y="4911"/>
                </a:lnTo>
                <a:lnTo>
                  <a:pt x="2362" y="4889"/>
                </a:lnTo>
                <a:lnTo>
                  <a:pt x="2362" y="4866"/>
                </a:lnTo>
                <a:cubicBezTo>
                  <a:pt x="2440" y="4701"/>
                  <a:pt x="2538" y="4619"/>
                  <a:pt x="2654" y="4619"/>
                </a:cubicBezTo>
                <a:close/>
                <a:moveTo>
                  <a:pt x="2924" y="4394"/>
                </a:moveTo>
                <a:cubicBezTo>
                  <a:pt x="3100" y="4443"/>
                  <a:pt x="3220" y="4518"/>
                  <a:pt x="3284" y="4619"/>
                </a:cubicBezTo>
                <a:lnTo>
                  <a:pt x="3217" y="5226"/>
                </a:lnTo>
                <a:lnTo>
                  <a:pt x="3217" y="5271"/>
                </a:lnTo>
                <a:cubicBezTo>
                  <a:pt x="3217" y="5474"/>
                  <a:pt x="3232" y="5639"/>
                  <a:pt x="3262" y="5766"/>
                </a:cubicBezTo>
                <a:cubicBezTo>
                  <a:pt x="3262" y="5890"/>
                  <a:pt x="3172" y="5958"/>
                  <a:pt x="2992" y="5969"/>
                </a:cubicBezTo>
                <a:cubicBezTo>
                  <a:pt x="2752" y="5886"/>
                  <a:pt x="2632" y="5834"/>
                  <a:pt x="2632" y="5811"/>
                </a:cubicBezTo>
                <a:lnTo>
                  <a:pt x="2632" y="5766"/>
                </a:lnTo>
                <a:lnTo>
                  <a:pt x="2677" y="5766"/>
                </a:lnTo>
                <a:lnTo>
                  <a:pt x="2857" y="5811"/>
                </a:lnTo>
                <a:lnTo>
                  <a:pt x="3037" y="5811"/>
                </a:lnTo>
                <a:lnTo>
                  <a:pt x="3104" y="5744"/>
                </a:lnTo>
                <a:lnTo>
                  <a:pt x="3082" y="5586"/>
                </a:lnTo>
                <a:lnTo>
                  <a:pt x="3082" y="5429"/>
                </a:lnTo>
                <a:cubicBezTo>
                  <a:pt x="3082" y="4844"/>
                  <a:pt x="3052" y="4551"/>
                  <a:pt x="2992" y="4551"/>
                </a:cubicBezTo>
                <a:lnTo>
                  <a:pt x="2812" y="4484"/>
                </a:lnTo>
                <a:lnTo>
                  <a:pt x="2767" y="4484"/>
                </a:lnTo>
                <a:cubicBezTo>
                  <a:pt x="2695" y="4544"/>
                  <a:pt x="2583" y="4589"/>
                  <a:pt x="2429" y="4619"/>
                </a:cubicBezTo>
                <a:lnTo>
                  <a:pt x="2384" y="4574"/>
                </a:lnTo>
                <a:cubicBezTo>
                  <a:pt x="2448" y="4506"/>
                  <a:pt x="2628" y="4446"/>
                  <a:pt x="2924" y="4394"/>
                </a:cubicBezTo>
                <a:close/>
                <a:moveTo>
                  <a:pt x="1004" y="4279"/>
                </a:moveTo>
                <a:lnTo>
                  <a:pt x="1008" y="4280"/>
                </a:lnTo>
                <a:cubicBezTo>
                  <a:pt x="1159" y="4308"/>
                  <a:pt x="1235" y="4352"/>
                  <a:pt x="1235" y="4411"/>
                </a:cubicBezTo>
                <a:cubicBezTo>
                  <a:pt x="1216" y="4471"/>
                  <a:pt x="1162" y="4540"/>
                  <a:pt x="1072" y="4619"/>
                </a:cubicBezTo>
                <a:lnTo>
                  <a:pt x="1100" y="4619"/>
                </a:lnTo>
                <a:cubicBezTo>
                  <a:pt x="1193" y="4619"/>
                  <a:pt x="1285" y="4585"/>
                  <a:pt x="1375" y="4518"/>
                </a:cubicBezTo>
                <a:lnTo>
                  <a:pt x="1454" y="4518"/>
                </a:lnTo>
                <a:cubicBezTo>
                  <a:pt x="1495" y="4518"/>
                  <a:pt x="1523" y="4561"/>
                  <a:pt x="1538" y="4647"/>
                </a:cubicBezTo>
                <a:cubicBezTo>
                  <a:pt x="1482" y="4805"/>
                  <a:pt x="1327" y="4884"/>
                  <a:pt x="1072" y="4884"/>
                </a:cubicBezTo>
                <a:lnTo>
                  <a:pt x="1071" y="4884"/>
                </a:lnTo>
                <a:lnTo>
                  <a:pt x="1069" y="4870"/>
                </a:lnTo>
                <a:cubicBezTo>
                  <a:pt x="1044" y="4662"/>
                  <a:pt x="1021" y="4490"/>
                  <a:pt x="1008" y="4328"/>
                </a:cubicBezTo>
                <a:lnTo>
                  <a:pt x="1004" y="4279"/>
                </a:lnTo>
                <a:close/>
                <a:moveTo>
                  <a:pt x="3689" y="4242"/>
                </a:moveTo>
                <a:cubicBezTo>
                  <a:pt x="3764" y="4242"/>
                  <a:pt x="3839" y="4279"/>
                  <a:pt x="3914" y="4354"/>
                </a:cubicBezTo>
                <a:lnTo>
                  <a:pt x="3914" y="4377"/>
                </a:lnTo>
                <a:cubicBezTo>
                  <a:pt x="3907" y="4407"/>
                  <a:pt x="3869" y="4437"/>
                  <a:pt x="3802" y="4467"/>
                </a:cubicBezTo>
                <a:lnTo>
                  <a:pt x="3577" y="4287"/>
                </a:lnTo>
                <a:lnTo>
                  <a:pt x="3689" y="4242"/>
                </a:lnTo>
                <a:close/>
                <a:moveTo>
                  <a:pt x="4229" y="4152"/>
                </a:moveTo>
                <a:lnTo>
                  <a:pt x="4274" y="4152"/>
                </a:lnTo>
                <a:cubicBezTo>
                  <a:pt x="4304" y="4152"/>
                  <a:pt x="4319" y="4174"/>
                  <a:pt x="4319" y="4219"/>
                </a:cubicBezTo>
                <a:lnTo>
                  <a:pt x="4229" y="4512"/>
                </a:lnTo>
                <a:lnTo>
                  <a:pt x="4252" y="4512"/>
                </a:lnTo>
                <a:cubicBezTo>
                  <a:pt x="4327" y="4467"/>
                  <a:pt x="4424" y="4444"/>
                  <a:pt x="4544" y="4444"/>
                </a:cubicBezTo>
                <a:lnTo>
                  <a:pt x="4567" y="4444"/>
                </a:lnTo>
                <a:lnTo>
                  <a:pt x="4567" y="4489"/>
                </a:lnTo>
                <a:lnTo>
                  <a:pt x="4387" y="4602"/>
                </a:lnTo>
                <a:cubicBezTo>
                  <a:pt x="4387" y="4827"/>
                  <a:pt x="4319" y="4992"/>
                  <a:pt x="4184" y="5097"/>
                </a:cubicBezTo>
                <a:lnTo>
                  <a:pt x="4184" y="5119"/>
                </a:lnTo>
                <a:lnTo>
                  <a:pt x="4229" y="5164"/>
                </a:lnTo>
                <a:lnTo>
                  <a:pt x="4319" y="5164"/>
                </a:lnTo>
                <a:cubicBezTo>
                  <a:pt x="4559" y="5164"/>
                  <a:pt x="4679" y="5097"/>
                  <a:pt x="4679" y="4962"/>
                </a:cubicBezTo>
                <a:cubicBezTo>
                  <a:pt x="4698" y="4857"/>
                  <a:pt x="4721" y="4804"/>
                  <a:pt x="4747" y="4804"/>
                </a:cubicBezTo>
                <a:cubicBezTo>
                  <a:pt x="4781" y="4804"/>
                  <a:pt x="4803" y="4902"/>
                  <a:pt x="4814" y="5097"/>
                </a:cubicBezTo>
                <a:cubicBezTo>
                  <a:pt x="4814" y="5138"/>
                  <a:pt x="4762" y="5190"/>
                  <a:pt x="4657" y="5254"/>
                </a:cubicBezTo>
                <a:lnTo>
                  <a:pt x="4139" y="5277"/>
                </a:lnTo>
                <a:lnTo>
                  <a:pt x="4072" y="5164"/>
                </a:lnTo>
                <a:cubicBezTo>
                  <a:pt x="4087" y="4924"/>
                  <a:pt x="4117" y="4804"/>
                  <a:pt x="4162" y="4804"/>
                </a:cubicBezTo>
                <a:lnTo>
                  <a:pt x="4184" y="4939"/>
                </a:lnTo>
                <a:lnTo>
                  <a:pt x="4229" y="4939"/>
                </a:lnTo>
                <a:lnTo>
                  <a:pt x="4387" y="4557"/>
                </a:lnTo>
                <a:lnTo>
                  <a:pt x="4342" y="4557"/>
                </a:lnTo>
                <a:cubicBezTo>
                  <a:pt x="4192" y="4583"/>
                  <a:pt x="4117" y="4635"/>
                  <a:pt x="4117" y="4714"/>
                </a:cubicBezTo>
                <a:lnTo>
                  <a:pt x="4049" y="4714"/>
                </a:lnTo>
                <a:lnTo>
                  <a:pt x="4049" y="4624"/>
                </a:lnTo>
                <a:cubicBezTo>
                  <a:pt x="4117" y="4553"/>
                  <a:pt x="4177" y="4395"/>
                  <a:pt x="4229" y="4152"/>
                </a:cubicBezTo>
                <a:close/>
                <a:moveTo>
                  <a:pt x="8469" y="0"/>
                </a:moveTo>
                <a:lnTo>
                  <a:pt x="8469" y="253"/>
                </a:lnTo>
                <a:lnTo>
                  <a:pt x="8458" y="253"/>
                </a:lnTo>
                <a:cubicBezTo>
                  <a:pt x="5963" y="411"/>
                  <a:pt x="2692" y="-373"/>
                  <a:pt x="1936" y="1160"/>
                </a:cubicBezTo>
                <a:cubicBezTo>
                  <a:pt x="619" y="1651"/>
                  <a:pt x="1175" y="2722"/>
                  <a:pt x="1045" y="3486"/>
                </a:cubicBezTo>
                <a:cubicBezTo>
                  <a:pt x="993" y="3797"/>
                  <a:pt x="986" y="4026"/>
                  <a:pt x="1003" y="4271"/>
                </a:cubicBezTo>
                <a:lnTo>
                  <a:pt x="1004" y="4279"/>
                </a:lnTo>
                <a:lnTo>
                  <a:pt x="988" y="4276"/>
                </a:lnTo>
                <a:cubicBezTo>
                  <a:pt x="933" y="4267"/>
                  <a:pt x="869" y="4259"/>
                  <a:pt x="796" y="4254"/>
                </a:cubicBezTo>
                <a:lnTo>
                  <a:pt x="796" y="4332"/>
                </a:lnTo>
                <a:lnTo>
                  <a:pt x="903" y="4490"/>
                </a:lnTo>
                <a:cubicBezTo>
                  <a:pt x="843" y="4614"/>
                  <a:pt x="779" y="4675"/>
                  <a:pt x="712" y="4675"/>
                </a:cubicBezTo>
                <a:cubicBezTo>
                  <a:pt x="547" y="4720"/>
                  <a:pt x="464" y="4816"/>
                  <a:pt x="464" y="4962"/>
                </a:cubicBezTo>
                <a:cubicBezTo>
                  <a:pt x="464" y="4996"/>
                  <a:pt x="518" y="5013"/>
                  <a:pt x="627" y="5013"/>
                </a:cubicBezTo>
                <a:lnTo>
                  <a:pt x="627" y="5041"/>
                </a:lnTo>
                <a:cubicBezTo>
                  <a:pt x="481" y="5097"/>
                  <a:pt x="408" y="5212"/>
                  <a:pt x="408" y="5384"/>
                </a:cubicBezTo>
                <a:lnTo>
                  <a:pt x="408" y="5435"/>
                </a:lnTo>
                <a:lnTo>
                  <a:pt x="464" y="5485"/>
                </a:lnTo>
                <a:lnTo>
                  <a:pt x="520" y="5485"/>
                </a:lnTo>
                <a:lnTo>
                  <a:pt x="683" y="5305"/>
                </a:lnTo>
                <a:lnTo>
                  <a:pt x="683" y="5277"/>
                </a:lnTo>
                <a:lnTo>
                  <a:pt x="627" y="5277"/>
                </a:lnTo>
                <a:lnTo>
                  <a:pt x="599" y="5305"/>
                </a:lnTo>
                <a:lnTo>
                  <a:pt x="548" y="5249"/>
                </a:lnTo>
                <a:cubicBezTo>
                  <a:pt x="548" y="5118"/>
                  <a:pt x="704" y="5005"/>
                  <a:pt x="1015" y="4912"/>
                </a:cubicBezTo>
                <a:lnTo>
                  <a:pt x="1071" y="4884"/>
                </a:lnTo>
                <a:lnTo>
                  <a:pt x="1073" y="4908"/>
                </a:lnTo>
                <a:cubicBezTo>
                  <a:pt x="1100" y="5133"/>
                  <a:pt x="1130" y="5402"/>
                  <a:pt x="1154" y="5747"/>
                </a:cubicBezTo>
                <a:cubicBezTo>
                  <a:pt x="1208" y="6537"/>
                  <a:pt x="1395" y="7551"/>
                  <a:pt x="1155" y="8030"/>
                </a:cubicBezTo>
                <a:cubicBezTo>
                  <a:pt x="721" y="8725"/>
                  <a:pt x="630" y="9990"/>
                  <a:pt x="1958" y="10443"/>
                </a:cubicBezTo>
                <a:cubicBezTo>
                  <a:pt x="2177" y="10526"/>
                  <a:pt x="2407" y="10595"/>
                  <a:pt x="2646" y="10652"/>
                </a:cubicBezTo>
                <a:lnTo>
                  <a:pt x="2720" y="10669"/>
                </a:lnTo>
                <a:lnTo>
                  <a:pt x="2631" y="10659"/>
                </a:lnTo>
                <a:cubicBezTo>
                  <a:pt x="2079" y="10588"/>
                  <a:pt x="1559" y="10474"/>
                  <a:pt x="1091" y="10296"/>
                </a:cubicBezTo>
                <a:cubicBezTo>
                  <a:pt x="-238" y="9843"/>
                  <a:pt x="-147" y="8578"/>
                  <a:pt x="287" y="7883"/>
                </a:cubicBezTo>
                <a:cubicBezTo>
                  <a:pt x="527" y="7404"/>
                  <a:pt x="340" y="6390"/>
                  <a:pt x="286" y="5600"/>
                </a:cubicBezTo>
                <a:cubicBezTo>
                  <a:pt x="199" y="4375"/>
                  <a:pt x="47" y="4104"/>
                  <a:pt x="177" y="3339"/>
                </a:cubicBezTo>
                <a:cubicBezTo>
                  <a:pt x="307" y="2575"/>
                  <a:pt x="-249" y="1504"/>
                  <a:pt x="1069" y="1013"/>
                </a:cubicBezTo>
                <a:cubicBezTo>
                  <a:pt x="1917" y="-708"/>
                  <a:pt x="5937" y="491"/>
                  <a:pt x="8469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10395585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0523220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0650220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0777855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0904855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11032490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1159490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1287125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1414760" y="480060"/>
            <a:ext cx="133350" cy="1441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609840" y="5505450"/>
            <a:ext cx="2697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>
                <a:solidFill>
                  <a:schemeClr val="accent1"/>
                </a:solidFill>
              </a:rPr>
              <a:t>部编版必修下册第八单元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470775" y="5683250"/>
            <a:ext cx="152400" cy="63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261600" y="5671185"/>
            <a:ext cx="152400" cy="63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48945" y="659130"/>
            <a:ext cx="6140450" cy="5530215"/>
            <a:chOff x="448945" y="659130"/>
            <a:chExt cx="6140450" cy="5530215"/>
          </a:xfrm>
        </p:grpSpPr>
        <p:grpSp>
          <p:nvGrpSpPr>
            <p:cNvPr id="69" name="组合 68"/>
            <p:cNvGrpSpPr/>
            <p:nvPr/>
          </p:nvGrpSpPr>
          <p:grpSpPr>
            <a:xfrm>
              <a:off x="1053465" y="949960"/>
              <a:ext cx="4857750" cy="5239385"/>
              <a:chOff x="10165" y="1961"/>
              <a:chExt cx="7650" cy="8251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1378" y="2518"/>
                <a:ext cx="943" cy="6575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3422" y="2808"/>
                <a:ext cx="943" cy="6575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6873" y="3638"/>
                <a:ext cx="943" cy="6575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0165" y="3008"/>
                <a:ext cx="943" cy="6575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5526" y="1961"/>
                <a:ext cx="943" cy="6575"/>
              </a:xfrm>
              <a:prstGeom prst="rect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48945" y="659130"/>
              <a:ext cx="6140450" cy="4925060"/>
              <a:chOff x="5789" y="1611"/>
              <a:chExt cx="8717" cy="7767"/>
            </a:xfrm>
            <a:blipFill rotWithShape="1">
              <a:blip r:embed="rId2"/>
              <a:stretch>
                <a:fillRect/>
              </a:stretch>
            </a:blipFill>
          </p:grpSpPr>
          <p:sp>
            <p:nvSpPr>
              <p:cNvPr id="7" name="矩形 6"/>
              <p:cNvSpPr/>
              <p:nvPr/>
            </p:nvSpPr>
            <p:spPr>
              <a:xfrm>
                <a:off x="8003" y="2126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9110" y="1907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0217" y="2126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1324" y="1611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2431" y="2321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3538" y="2830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6896" y="2321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789" y="2540"/>
                <a:ext cx="969" cy="65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541655" y="973455"/>
              <a:ext cx="1540510" cy="143510"/>
              <a:chOff x="11748" y="1083"/>
              <a:chExt cx="2426" cy="22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11748" y="1083"/>
                <a:ext cx="210" cy="226"/>
                <a:chOff x="11218" y="988"/>
                <a:chExt cx="210" cy="226"/>
              </a:xfrm>
            </p:grpSpPr>
            <p:cxnSp>
              <p:nvCxnSpPr>
                <p:cNvPr id="53" name="直接连接符 52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55"/>
              <p:cNvGrpSpPr/>
              <p:nvPr/>
            </p:nvGrpSpPr>
            <p:grpSpPr>
              <a:xfrm>
                <a:off x="12302" y="1083"/>
                <a:ext cx="210" cy="226"/>
                <a:chOff x="11218" y="988"/>
                <a:chExt cx="210" cy="226"/>
              </a:xfrm>
            </p:grpSpPr>
            <p:cxnSp>
              <p:nvCxnSpPr>
                <p:cNvPr id="57" name="直接连接符 56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/>
              <p:cNvGrpSpPr/>
              <p:nvPr/>
            </p:nvGrpSpPr>
            <p:grpSpPr>
              <a:xfrm>
                <a:off x="12856" y="1083"/>
                <a:ext cx="210" cy="226"/>
                <a:chOff x="11218" y="988"/>
                <a:chExt cx="210" cy="226"/>
              </a:xfrm>
            </p:grpSpPr>
            <p:cxnSp>
              <p:nvCxnSpPr>
                <p:cNvPr id="61" name="直接连接符 60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13410" y="1083"/>
                <a:ext cx="210" cy="226"/>
                <a:chOff x="11218" y="988"/>
                <a:chExt cx="210" cy="226"/>
              </a:xfrm>
            </p:grpSpPr>
            <p:cxnSp>
              <p:nvCxnSpPr>
                <p:cNvPr id="64" name="直接连接符 63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" name="组合 65"/>
              <p:cNvGrpSpPr/>
              <p:nvPr/>
            </p:nvGrpSpPr>
            <p:grpSpPr>
              <a:xfrm>
                <a:off x="13964" y="1083"/>
                <a:ext cx="210" cy="226"/>
                <a:chOff x="11218" y="988"/>
                <a:chExt cx="210" cy="226"/>
              </a:xfrm>
            </p:grpSpPr>
            <p:cxnSp>
              <p:nvCxnSpPr>
                <p:cNvPr id="67" name="直接连接符 66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1" name="组合 70"/>
            <p:cNvGrpSpPr/>
            <p:nvPr/>
          </p:nvGrpSpPr>
          <p:grpSpPr>
            <a:xfrm>
              <a:off x="4482465" y="5314315"/>
              <a:ext cx="1540510" cy="143510"/>
              <a:chOff x="11748" y="1083"/>
              <a:chExt cx="2426" cy="226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11748" y="1083"/>
                <a:ext cx="210" cy="226"/>
                <a:chOff x="11218" y="988"/>
                <a:chExt cx="210" cy="226"/>
              </a:xfrm>
            </p:grpSpPr>
            <p:cxnSp>
              <p:nvCxnSpPr>
                <p:cNvPr id="73" name="直接连接符 72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组合 74"/>
              <p:cNvGrpSpPr/>
              <p:nvPr/>
            </p:nvGrpSpPr>
            <p:grpSpPr>
              <a:xfrm>
                <a:off x="12302" y="1083"/>
                <a:ext cx="210" cy="226"/>
                <a:chOff x="11218" y="988"/>
                <a:chExt cx="210" cy="226"/>
              </a:xfrm>
            </p:grpSpPr>
            <p:cxnSp>
              <p:nvCxnSpPr>
                <p:cNvPr id="76" name="直接连接符 75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12856" y="1083"/>
                <a:ext cx="210" cy="226"/>
                <a:chOff x="11218" y="988"/>
                <a:chExt cx="210" cy="226"/>
              </a:xfrm>
            </p:grpSpPr>
            <p:cxnSp>
              <p:nvCxnSpPr>
                <p:cNvPr id="79" name="直接连接符 78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13410" y="1083"/>
                <a:ext cx="210" cy="226"/>
                <a:chOff x="11218" y="988"/>
                <a:chExt cx="210" cy="226"/>
              </a:xfrm>
            </p:grpSpPr>
            <p:cxnSp>
              <p:nvCxnSpPr>
                <p:cNvPr id="82" name="直接连接符 81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4" name="组合 83"/>
              <p:cNvGrpSpPr/>
              <p:nvPr/>
            </p:nvGrpSpPr>
            <p:grpSpPr>
              <a:xfrm>
                <a:off x="13964" y="1083"/>
                <a:ext cx="210" cy="226"/>
                <a:chOff x="11218" y="988"/>
                <a:chExt cx="210" cy="226"/>
              </a:xfrm>
            </p:grpSpPr>
            <p:cxnSp>
              <p:nvCxnSpPr>
                <p:cNvPr id="85" name="直接连接符 84"/>
                <p:cNvCxnSpPr/>
                <p:nvPr/>
              </p:nvCxnSpPr>
              <p:spPr>
                <a:xfrm flipH="1"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/>
                <p:cNvCxnSpPr/>
                <p:nvPr/>
              </p:nvCxnSpPr>
              <p:spPr>
                <a:xfrm>
                  <a:off x="11218" y="988"/>
                  <a:ext cx="210" cy="22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5" name="矩形 14"/>
          <p:cNvSpPr/>
          <p:nvPr/>
        </p:nvSpPr>
        <p:spPr>
          <a:xfrm>
            <a:off x="1788160" y="678815"/>
            <a:ext cx="8463915" cy="4953000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outerShdw blurRad="38100" sx="102000" sy="102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747260" y="2801620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</a:p>
        </p:txBody>
      </p:sp>
      <p:pic>
        <p:nvPicPr>
          <p:cNvPr id="8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80900" y="10401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文本框 142337"/>
          <p:cNvSpPr/>
          <p:nvPr/>
        </p:nvSpPr>
        <p:spPr>
          <a:xfrm>
            <a:off x="1246548" y="1840815"/>
            <a:ext cx="9699248" cy="4251325"/>
          </a:xfrm>
          <a:prstGeom prst="rect">
            <a:avLst/>
          </a:prstGeom>
          <a:noFill/>
          <a:ln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</a:extLst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宋仁宗嘉佑二年（公元</a:t>
            </a:r>
            <a:r>
              <a:rPr lang="en-US" alt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1057</a:t>
            </a: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年），苏轼二十岁，到京师卞梁（开封）去考进士。在京师等考期间，有几个自负的举人看苏轼年轻，瞧不起他，有意戏弄苏轼。六个举人备了六个下酒菜，延请</a:t>
            </a: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苏</a:t>
            </a: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轼喝酒，苏轼欣然前往。</a:t>
            </a:r>
          </a:p>
          <a:p>
            <a:pPr lvl="0">
              <a:lnSpc>
                <a:spcPct val="130000"/>
              </a:lnSpc>
            </a:pPr>
            <a:endParaRPr lang="zh-CN" altLang="en-US" sz="2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入席，一举人建议为助酒兴，喝酒要行酒令，酒令内容是每人说一个历史人物的典故，联系那样菜，那样菜就归谁 吃，行令要从年纪大的到年纪小的。其余五举人连声附和：“好、好、好！”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6440" y="133517"/>
            <a:ext cx="25182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作家作品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88560" y="83502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趣味小故事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文本框 142337"/>
          <p:cNvSpPr/>
          <p:nvPr/>
        </p:nvSpPr>
        <p:spPr>
          <a:xfrm>
            <a:off x="1524000" y="1380513"/>
            <a:ext cx="9144000" cy="3692525"/>
          </a:xfrm>
          <a:prstGeom prst="rect">
            <a:avLst/>
          </a:prstGeom>
          <a:noFill/>
          <a:ln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</a:extLst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+mj-ea"/>
                <a:ea typeface="+mj-ea"/>
              </a:rPr>
              <a:t>“姜尚渭水钓鱼”，年最长者傲气满脸地端走了鱼；</a:t>
            </a:r>
          </a:p>
          <a:p>
            <a:pPr lvl="0">
              <a:lnSpc>
                <a:spcPct val="130000"/>
              </a:lnSpc>
            </a:pPr>
            <a:r>
              <a:rPr lang="zh-CN" altLang="en-US" sz="3000" b="1">
                <a:latin typeface="+mj-ea"/>
                <a:ea typeface="+mj-ea"/>
              </a:rPr>
              <a:t>“秦琼长安卖马”，第二位神气十足地端走了马肉；</a:t>
            </a:r>
          </a:p>
          <a:p>
            <a:pPr lvl="0">
              <a:lnSpc>
                <a:spcPct val="130000"/>
              </a:lnSpc>
            </a:pPr>
            <a:r>
              <a:rPr lang="zh-CN" altLang="en-US" sz="3000" b="1">
                <a:latin typeface="+mj-ea"/>
                <a:ea typeface="+mj-ea"/>
              </a:rPr>
              <a:t>“苏武北海牧羊”，第三个毫不示弱地端走了羊肉；</a:t>
            </a:r>
          </a:p>
          <a:p>
            <a:pPr lvl="0">
              <a:lnSpc>
                <a:spcPct val="130000"/>
              </a:lnSpc>
            </a:pPr>
            <a:r>
              <a:rPr lang="zh-CN" altLang="en-US" sz="3000" b="1">
                <a:latin typeface="+mj-ea"/>
                <a:ea typeface="+mj-ea"/>
              </a:rPr>
              <a:t>“张飞蜀都卖肉”，第四位不慌不忙地端走了猪肉；</a:t>
            </a:r>
          </a:p>
          <a:p>
            <a:pPr lvl="0">
              <a:lnSpc>
                <a:spcPct val="130000"/>
              </a:lnSpc>
            </a:pPr>
            <a:r>
              <a:rPr lang="zh-CN" altLang="en-US" sz="3000" b="1">
                <a:latin typeface="+mj-ea"/>
                <a:ea typeface="+mj-ea"/>
              </a:rPr>
              <a:t>“关羽荆州卖豆腐”，第五个从容不迫地端走了豆腐； “诸葛亮隆中种菜”，第六个胸有成竹地端走了青菜。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160" y="45252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作家作品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55235" y="57658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趣味小故事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base">
                                        <p:cTn id="12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base">
                                        <p:cTn id="17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base">
                                        <p:cTn id="22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base">
                                        <p:cTn id="27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6" name="矩形 177156"/>
          <p:cNvSpPr/>
          <p:nvPr/>
        </p:nvSpPr>
        <p:spPr>
          <a:xfrm>
            <a:off x="1590675" y="1434648"/>
            <a:ext cx="9144000" cy="309181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000" b="1">
                <a:latin typeface="+mj-ea"/>
                <a:ea typeface="+mj-ea"/>
              </a:rPr>
              <a:t>全部菜被端走了，六个举人正准备高兴地吃采喝酒，苏轼开口了：“各位，该我行酒令了！”他说出了六个字，不紧不慢地把六盘菜端到自己面前，然后笑眯眯地说：“诸位兄台，请！”请大家想一想：苏轼行了个什么酒令？（                         ）</a:t>
            </a:r>
          </a:p>
        </p:txBody>
      </p:sp>
      <p:sp>
        <p:nvSpPr>
          <p:cNvPr id="3077" name="文本框 177157"/>
          <p:cNvSpPr/>
          <p:nvPr/>
        </p:nvSpPr>
        <p:spPr>
          <a:xfrm>
            <a:off x="4848575" y="3938454"/>
            <a:ext cx="2944512" cy="584775"/>
          </a:xfrm>
          <a:prstGeom prst="rect">
            <a:avLst/>
          </a:prstGeom>
          <a:noFill/>
          <a:ln>
            <a:noFill/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嬴政并吞六国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5160" y="31917"/>
            <a:ext cx="2518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作家作品</a:t>
            </a:r>
          </a:p>
        </p:txBody>
      </p:sp>
      <p:sp>
        <p:nvSpPr>
          <p:cNvPr id="6" name="箭头: 下 5"/>
          <p:cNvSpPr/>
          <p:nvPr/>
        </p:nvSpPr>
        <p:spPr>
          <a:xfrm>
            <a:off x="5709619" y="4526013"/>
            <a:ext cx="497305" cy="8021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12313" y="5328118"/>
            <a:ext cx="1668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六国论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55235" y="57658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趣味小故事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735"/>
  <p:tag name="KSO_WM_UNIT_COMPATIBLE" val="0"/>
  <p:tag name="KSO_WM_UNIT_DIAGRAM_ISNUMVISUAL" val="0"/>
  <p:tag name="KSO_WM_UNIT_DIAGRAM_ISREFERUNIT" val="0"/>
  <p:tag name="KSO_WM_UNIT_HIGHLIGHT" val="0"/>
  <p:tag name="KSO_WM_UNIT_ID" val="custom20204735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3"/>
  <p:tag name="KSO_WM_UNIT_TEXT_FILL_TYPE" val="1"/>
  <p:tag name="KSO_WM_UNIT_TYPE" val="a"/>
  <p:tag name="KSO_WM_UNIT_USESOURCEFORMAT_APPLY" val="1"/>
  <p:tag name="KSO_WM_UNIT_VALUE" val="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4735_4"/>
  <p:tag name="KSO_WM_SLIDE_INDEX" val="4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4735"/>
  <p:tag name="KSO_WM_TEMPLATE_MASTER_TYPE" val="1"/>
  <p:tag name="KSO_WM_TEMPLATE_SUBCATEGORY" val="0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4.xml><?xml version="1.0" encoding="utf-8"?>
<p:tagLst xmlns:p="http://schemas.openxmlformats.org/presentationml/2006/main">
  <p:tag name="KSO_WM_BEAUTIFY_FLAG" val=""/>
  <p:tag name="KSO_WM_UNIT_ID" val=""/>
  <p:tag name="KSO_WM_UNIT_INDEX" val=""/>
  <p:tag name="KSO_WM_UNIT_PLACING_PICTURE" val="223550.926"/>
  <p:tag name="KSO_WM_UNIT_PLACING_PICTURE_COLLAGE_RELATIVERECTANGLE" val="{&quot;bottom&quot;:0,&quot;left&quot;:0.29489285417592104,&quot;right&quot;:0.11104596726359574,&quot;top&quot;:0}"/>
  <p:tag name="KSO_WM_UNIT_PLACING_PICTURE_COLLAGE_VIEWPORT" val="{&quot;height&quot;:8856,&quot;width&quot;:5829}"/>
  <p:tag name="KSO_WM_UNIT_PLACING_PICTURE_INFO" val="{&quot;code&quot;:&quot;a[1]&quot;,&quot;full_picture&quot;:false,&quot;last_crop_picture&quot;:&quot;a[1]&quot;,&quot;scheme&quot;:&quot;2-2&quot;,&quot;spacing&quot;:5}"/>
  <p:tag name="KSO_WM_UNIT_PLACING_PICTURE_USER_RELATIVERECTANGLE" val="{&quot;bottom&quot;:0.056577210734711836,&quot;left&quot;:0.2553208386277001,&quot;right&quot;:0.07147395171537484,&quot;top&quot;:0.03589969203695557}"/>
  <p:tag name="KSO_WM_UNIT_PLACING_PICTURE_USER_VIEWPORT" val="{&quot;height&quot;:10314,&quot;width&quot;:8477}"/>
  <p:tag name="KSO_WM_UNIT_TYPE" val=""/>
</p:tagLst>
</file>

<file path=ppt/tags/tag25.xml><?xml version="1.0" encoding="utf-8"?>
<p:tagLst xmlns:p="http://schemas.openxmlformats.org/presentationml/2006/main">
  <p:tag name="KSO_WM_BEAUTIFY_FLAG" val=""/>
  <p:tag name="KSO_WM_UNIT_ID" val=""/>
  <p:tag name="KSO_WM_UNIT_INDEX" val=""/>
  <p:tag name="KSO_WM_UNIT_PLACING_PICTURE" val="223550.926"/>
  <p:tag name="KSO_WM_UNIT_PLACING_PICTURE_COLLAGE_RELATIVERECTANGLE" val="{&quot;bottom&quot;:0.2394103941830646,&quot;left&quot;:0.5166759242535939,&quot;right&quot;:0.22245999999999985,&quot;top&quot;:0.0812727067268629}"/>
  <p:tag name="KSO_WM_UNIT_PLACING_PICTURE_COLLAGE_VIEWPORT" val="{&quot;height&quot;:8856,&quot;width&quot;:5829}"/>
  <p:tag name="KSO_WM_UNIT_PLACING_PICTURE_INFO" val="{&quot;code&quot;:&quot;a[1]&quot;,&quot;full_picture&quot;:false,&quot;last_crop_picture&quot;:&quot;a[1]&quot;,&quot;scheme&quot;:&quot;2-2&quot;,&quot;spacing&quot;:5}"/>
  <p:tag name="KSO_WM_UNIT_PLACING_PICTURE_USER_RELATIVERECTANGLE" val="{&quot;bottom&quot;:0.4055652697967763,&quot;left&quot;:0.5166759242535939,&quot;right&quot;:0.22245999999999985,&quot;top&quot;:0.24742758234057463}"/>
  <p:tag name="KSO_WM_UNIT_PLACING_PICTURE_USER_VIEWPORT" val="{&quot;height&quot;:6828,&quot;width&quot;:8798}"/>
  <p:tag name="KSO_WM_UNIT_TYPE" val="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gles">
      <a:majorFont>
        <a:latin typeface="Franklin Gothic Medium"/>
        <a:ea typeface="Arial"/>
        <a:cs typeface="Arial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525</Paragraphs>
  <Slides>69</Slides>
  <Notes>1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baseType="lpstr" size="86">
      <vt:lpstr>Arial</vt:lpstr>
      <vt:lpstr>Franklin Gothic Medium</vt:lpstr>
      <vt:lpstr>Franklin Gothic Book</vt:lpstr>
      <vt:lpstr>Calibri Light</vt:lpstr>
      <vt:lpstr>Calibri</vt:lpstr>
      <vt:lpstr>微软雅黑</vt:lpstr>
      <vt:lpstr>Times New Roman</vt:lpstr>
      <vt:lpstr>楷体_GB2312</vt:lpstr>
      <vt:lpstr>宋体</vt:lpstr>
      <vt:lpstr>楷体</vt:lpstr>
      <vt:lpstr>隶书</vt:lpstr>
      <vt:lpstr>黑体</vt:lpstr>
      <vt:lpstr>华文新魏</vt:lpstr>
      <vt:lpstr>Wingdings</vt:lpstr>
      <vt:lpstr>华文楷体</vt:lpstr>
      <vt:lpstr>华文行楷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理清结构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2021-05-05T15:52:08.906</cp:lastPrinted>
  <dcterms:created xsi:type="dcterms:W3CDTF">2021-05-05T15:52:08Z</dcterms:created>
  <dcterms:modified xsi:type="dcterms:W3CDTF">2021-05-05T07:52:11Z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