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3" r:id="rId8"/>
    <p:sldId id="264" r:id="rId9"/>
    <p:sldId id="265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1CBAF-0689-41F9-AB30-CBB0793F54CE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7029F-BBF4-4EF2-BBCA-46D1EC4BE1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1CBAF-0689-41F9-AB30-CBB0793F54CE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7029F-BBF4-4EF2-BBCA-46D1EC4BE1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1CBAF-0689-41F9-AB30-CBB0793F54CE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7029F-BBF4-4EF2-BBCA-46D1EC4BE1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1CBAF-0689-41F9-AB30-CBB0793F54CE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7029F-BBF4-4EF2-BBCA-46D1EC4BE1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1CBAF-0689-41F9-AB30-CBB0793F54CE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7029F-BBF4-4EF2-BBCA-46D1EC4BE1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1CBAF-0689-41F9-AB30-CBB0793F54CE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7029F-BBF4-4EF2-BBCA-46D1EC4BE1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1CBAF-0689-41F9-AB30-CBB0793F54CE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7029F-BBF4-4EF2-BBCA-46D1EC4BE1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1CBAF-0689-41F9-AB30-CBB0793F54CE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7029F-BBF4-4EF2-BBCA-46D1EC4BE1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1CBAF-0689-41F9-AB30-CBB0793F54CE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7029F-BBF4-4EF2-BBCA-46D1EC4BE1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1CBAF-0689-41F9-AB30-CBB0793F54CE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7029F-BBF4-4EF2-BBCA-46D1EC4BE1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1CBAF-0689-41F9-AB30-CBB0793F54CE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7029F-BBF4-4EF2-BBCA-46D1EC4BE1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1CBAF-0689-41F9-AB30-CBB0793F54CE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7029F-BBF4-4EF2-BBCA-46D1EC4BE1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altLang="zh-CN" b="1" u="sng" dirty="0" smtClean="0">
                <a:latin typeface="方正楷体_GBK" pitchFamily="65" charset="-122"/>
                <a:ea typeface="方正楷体_GBK" pitchFamily="65" charset="-122"/>
              </a:rPr>
              <a:t>《</a:t>
            </a:r>
            <a:r>
              <a:rPr lang="zh-CN" altLang="en-US" b="1" u="sng" dirty="0" smtClean="0">
                <a:latin typeface="方正楷体_GBK" pitchFamily="65" charset="-122"/>
                <a:ea typeface="方正楷体_GBK" pitchFamily="65" charset="-122"/>
              </a:rPr>
              <a:t>快乐学习歌诀</a:t>
            </a:r>
            <a:r>
              <a:rPr lang="en-US" altLang="zh-CN" b="1" u="sng" dirty="0" smtClean="0">
                <a:latin typeface="方正楷体_GBK" pitchFamily="65" charset="-122"/>
                <a:ea typeface="方正楷体_GBK" pitchFamily="65" charset="-122"/>
              </a:rPr>
              <a:t>》</a:t>
            </a:r>
            <a:endParaRPr lang="en-US" b="1" u="sng" dirty="0"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1752600"/>
            <a:ext cx="8382000" cy="4876800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  <a:buNone/>
            </a:pPr>
            <a:r>
              <a:rPr lang="zh-CN" altLang="en-US" sz="4800" dirty="0" smtClean="0">
                <a:latin typeface="方正楷体_GBK" pitchFamily="65" charset="-122"/>
                <a:ea typeface="方正楷体_GBK" pitchFamily="65" charset="-122"/>
              </a:rPr>
              <a:t>只是</a:t>
            </a:r>
            <a:r>
              <a:rPr lang="zh-CN" altLang="en-US" sz="4800" b="1" dirty="0" smtClean="0">
                <a:latin typeface="方正楷体_GBK" pitchFamily="65" charset="-122"/>
                <a:ea typeface="方正楷体_GBK" pitchFamily="65" charset="-122"/>
              </a:rPr>
              <a:t>简简单单</a:t>
            </a:r>
            <a:r>
              <a:rPr lang="zh-CN" altLang="en-US" sz="4800" dirty="0" smtClean="0">
                <a:latin typeface="方正楷体_GBK" pitchFamily="65" charset="-122"/>
                <a:ea typeface="方正楷体_GBK" pitchFamily="65" charset="-122"/>
              </a:rPr>
              <a:t>的功课难不倒我</a:t>
            </a:r>
            <a:endParaRPr lang="en-US" altLang="zh-CN" sz="4800" dirty="0" smtClean="0">
              <a:latin typeface="方正楷体_GBK" pitchFamily="65" charset="-122"/>
              <a:ea typeface="方正楷体_GBK" pitchFamily="65" charset="-122"/>
            </a:endParaRPr>
          </a:p>
          <a:p>
            <a:pPr algn="ctr">
              <a:lnSpc>
                <a:spcPct val="110000"/>
              </a:lnSpc>
              <a:buNone/>
            </a:pPr>
            <a:r>
              <a:rPr lang="zh-CN" altLang="en-US" sz="4800" b="1" dirty="0">
                <a:latin typeface="方正楷体_GBK" pitchFamily="65" charset="-122"/>
                <a:ea typeface="方正楷体_GBK" pitchFamily="65" charset="-122"/>
              </a:rPr>
              <a:t>痛痛快</a:t>
            </a:r>
            <a:r>
              <a:rPr lang="zh-CN" altLang="en-US" sz="4800" b="1" dirty="0" smtClean="0">
                <a:latin typeface="方正楷体_GBK" pitchFamily="65" charset="-122"/>
                <a:ea typeface="方正楷体_GBK" pitchFamily="65" charset="-122"/>
              </a:rPr>
              <a:t>快</a:t>
            </a:r>
            <a:r>
              <a:rPr lang="zh-CN" altLang="en-US" sz="4800" dirty="0" smtClean="0">
                <a:latin typeface="方正楷体_GBK" pitchFamily="65" charset="-122"/>
                <a:ea typeface="方正楷体_GBK" pitchFamily="65" charset="-122"/>
              </a:rPr>
              <a:t>地学  就不是白活</a:t>
            </a:r>
            <a:endParaRPr lang="en-US" altLang="zh-CN" sz="4800" dirty="0" smtClean="0">
              <a:latin typeface="方正楷体_GBK" pitchFamily="65" charset="-122"/>
              <a:ea typeface="方正楷体_GBK" pitchFamily="65" charset="-122"/>
            </a:endParaRPr>
          </a:p>
          <a:p>
            <a:pPr algn="ctr">
              <a:lnSpc>
                <a:spcPct val="110000"/>
              </a:lnSpc>
              <a:buNone/>
            </a:pPr>
            <a:r>
              <a:rPr lang="zh-CN" altLang="en-US" sz="4800" b="1" dirty="0">
                <a:latin typeface="方正楷体_GBK" pitchFamily="65" charset="-122"/>
                <a:ea typeface="方正楷体_GBK" pitchFamily="65" charset="-122"/>
              </a:rPr>
              <a:t>欢欢喜</a:t>
            </a:r>
            <a:r>
              <a:rPr lang="zh-CN" altLang="en-US" sz="4800" b="1" dirty="0" smtClean="0">
                <a:latin typeface="方正楷体_GBK" pitchFamily="65" charset="-122"/>
                <a:ea typeface="方正楷体_GBK" pitchFamily="65" charset="-122"/>
              </a:rPr>
              <a:t>喜</a:t>
            </a:r>
            <a:r>
              <a:rPr lang="zh-CN" altLang="en-US" sz="4800" dirty="0" smtClean="0">
                <a:latin typeface="方正楷体_GBK" pitchFamily="65" charset="-122"/>
                <a:ea typeface="方正楷体_GBK" pitchFamily="65" charset="-122"/>
              </a:rPr>
              <a:t>来上课   朋友在身旁</a:t>
            </a:r>
            <a:endParaRPr lang="en-US" altLang="zh-CN" sz="4800" dirty="0" smtClean="0">
              <a:latin typeface="方正楷体_GBK" pitchFamily="65" charset="-122"/>
              <a:ea typeface="方正楷体_GBK" pitchFamily="65" charset="-122"/>
            </a:endParaRPr>
          </a:p>
          <a:p>
            <a:pPr algn="ctr">
              <a:lnSpc>
                <a:spcPct val="110000"/>
              </a:lnSpc>
              <a:buNone/>
            </a:pPr>
            <a:r>
              <a:rPr lang="zh-CN" altLang="en-US" sz="4800" dirty="0" smtClean="0">
                <a:latin typeface="方正楷体_GBK" pitchFamily="65" charset="-122"/>
                <a:ea typeface="方正楷体_GBK" pitchFamily="65" charset="-122"/>
              </a:rPr>
              <a:t>我只想</a:t>
            </a:r>
            <a:r>
              <a:rPr lang="zh-CN" altLang="en-US" sz="4800" b="1" dirty="0" smtClean="0">
                <a:latin typeface="方正楷体_GBK" pitchFamily="65" charset="-122"/>
                <a:ea typeface="方正楷体_GBK" pitchFamily="65" charset="-122"/>
              </a:rPr>
              <a:t>快快乐乐</a:t>
            </a:r>
            <a:r>
              <a:rPr lang="zh-CN" altLang="en-US" sz="4800" dirty="0" smtClean="0">
                <a:latin typeface="方正楷体_GBK" pitchFamily="65" charset="-122"/>
                <a:ea typeface="方正楷体_GBK" pitchFamily="65" charset="-122"/>
              </a:rPr>
              <a:t>  </a:t>
            </a:r>
            <a:r>
              <a:rPr lang="zh-CN" altLang="en-US" sz="4800" b="1" dirty="0" smtClean="0">
                <a:latin typeface="方正楷体_GBK" pitchFamily="65" charset="-122"/>
                <a:ea typeface="方正楷体_GBK" pitchFamily="65" charset="-122"/>
              </a:rPr>
              <a:t>舒舒服服</a:t>
            </a:r>
            <a:r>
              <a:rPr lang="zh-CN" altLang="en-US" sz="4800" dirty="0" smtClean="0">
                <a:latin typeface="方正楷体_GBK" pitchFamily="65" charset="-122"/>
                <a:ea typeface="方正楷体_GBK" pitchFamily="65" charset="-122"/>
              </a:rPr>
              <a:t>  </a:t>
            </a:r>
            <a:endParaRPr lang="en-US" altLang="zh-CN" sz="4800" dirty="0" smtClean="0">
              <a:latin typeface="方正楷体_GBK" pitchFamily="65" charset="-122"/>
              <a:ea typeface="方正楷体_GBK" pitchFamily="65" charset="-122"/>
            </a:endParaRPr>
          </a:p>
          <a:p>
            <a:pPr algn="ctr">
              <a:lnSpc>
                <a:spcPct val="110000"/>
              </a:lnSpc>
              <a:buNone/>
            </a:pPr>
            <a:r>
              <a:rPr lang="zh-CN" altLang="en-US" sz="4800" dirty="0" smtClean="0">
                <a:latin typeface="方正楷体_GBK" pitchFamily="65" charset="-122"/>
                <a:ea typeface="方正楷体_GBK" pitchFamily="65" charset="-122"/>
              </a:rPr>
              <a:t>专心地上课</a:t>
            </a:r>
            <a:endParaRPr lang="en-US" sz="4800" dirty="0">
              <a:latin typeface="方正楷体_GBK" pitchFamily="65" charset="-122"/>
              <a:ea typeface="方正楷体_GBK" pitchFamily="65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z="12000" b="1" dirty="0" smtClean="0">
                <a:ea typeface="汉鼎简隶变" pitchFamily="49" charset="-122"/>
              </a:rPr>
              <a:t>巩固练习</a:t>
            </a:r>
            <a:endParaRPr lang="en-US" sz="12000" b="1" dirty="0">
              <a:ea typeface="汉鼎简隶变" pitchFamily="49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371600" y="2133600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15000" b="1" dirty="0" smtClean="0">
                <a:ea typeface="汉鼎简隶变" pitchFamily="49" charset="-122"/>
              </a:rPr>
              <a:t>复 述</a:t>
            </a:r>
            <a:endParaRPr lang="en-US" sz="15000" b="1" dirty="0">
              <a:ea typeface="汉鼎简隶变" pitchFamily="49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12000" b="1" dirty="0" smtClean="0">
                <a:ea typeface="汉鼎简隶变" pitchFamily="49" charset="-122"/>
              </a:rPr>
              <a:t>叠音词</a:t>
            </a:r>
            <a:endParaRPr lang="en-US" sz="12000" b="1" dirty="0">
              <a:ea typeface="汉鼎简隶变" pitchFamily="49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3200400"/>
            <a:ext cx="6400800" cy="1752600"/>
          </a:xfrm>
        </p:spPr>
        <p:txBody>
          <a:bodyPr>
            <a:normAutofit/>
          </a:bodyPr>
          <a:lstStyle/>
          <a:p>
            <a:r>
              <a:rPr lang="en-US" sz="8800" b="1" dirty="0" smtClean="0">
                <a:solidFill>
                  <a:srgbClr val="FFFF00"/>
                </a:solidFill>
                <a:ea typeface="汉鼎简隶变" pitchFamily="49" charset="-122"/>
              </a:rPr>
              <a:t>(AABB</a:t>
            </a:r>
            <a:r>
              <a:rPr lang="zh-CN" altLang="en-US" sz="8800" b="1" dirty="0" smtClean="0">
                <a:solidFill>
                  <a:srgbClr val="FFFF00"/>
                </a:solidFill>
                <a:ea typeface="汉鼎简隶变" pitchFamily="49" charset="-122"/>
              </a:rPr>
              <a:t>式）</a:t>
            </a:r>
            <a:endParaRPr lang="en-US" sz="8800" b="1" dirty="0">
              <a:solidFill>
                <a:srgbClr val="FFFF00"/>
              </a:solidFill>
              <a:ea typeface="汉鼎简隶变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方正楷体_GBK" pitchFamily="65" charset="-122"/>
                <a:ea typeface="方正楷体_GBK" pitchFamily="65" charset="-122"/>
              </a:rPr>
              <a:t>《</a:t>
            </a:r>
            <a:r>
              <a:rPr lang="zh-CN" altLang="en-US" b="1" dirty="0" smtClean="0">
                <a:latin typeface="方正楷体_GBK" pitchFamily="65" charset="-122"/>
                <a:ea typeface="方正楷体_GBK" pitchFamily="65" charset="-122"/>
              </a:rPr>
              <a:t>叠音词口诀</a:t>
            </a:r>
            <a:r>
              <a:rPr lang="en-US" altLang="zh-CN" b="1" dirty="0" smtClean="0">
                <a:latin typeface="方正楷体_GBK" pitchFamily="65" charset="-122"/>
                <a:ea typeface="方正楷体_GBK" pitchFamily="65" charset="-122"/>
              </a:rPr>
              <a:t>》</a:t>
            </a:r>
            <a:endParaRPr lang="en-US" b="1" dirty="0"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4400" b="1" dirty="0" smtClean="0">
                <a:latin typeface="Comic Sans MS" pitchFamily="66" charset="0"/>
                <a:ea typeface="方正楷体_GBK" pitchFamily="65" charset="-122"/>
              </a:rPr>
              <a:t>AABB</a:t>
            </a:r>
            <a:r>
              <a:rPr lang="zh-CN" altLang="en-US" sz="4400" b="1" dirty="0" smtClean="0">
                <a:latin typeface="方正楷体_GBK" pitchFamily="65" charset="-122"/>
                <a:ea typeface="方正楷体_GBK" pitchFamily="65" charset="-122"/>
              </a:rPr>
              <a:t>叠音词，</a:t>
            </a:r>
            <a:endParaRPr lang="en-US" altLang="zh-CN" sz="4400" b="1" dirty="0" smtClean="0">
              <a:latin typeface="方正楷体_GBK" pitchFamily="65" charset="-122"/>
              <a:ea typeface="方正楷体_GBK" pitchFamily="65" charset="-122"/>
            </a:endParaRPr>
          </a:p>
          <a:p>
            <a:pPr algn="ctr">
              <a:buNone/>
            </a:pPr>
            <a:r>
              <a:rPr lang="zh-CN" altLang="en-US" sz="4400" b="1" dirty="0">
                <a:latin typeface="方正楷体_GBK" pitchFamily="65" charset="-122"/>
                <a:ea typeface="方正楷体_GBK" pitchFamily="65" charset="-122"/>
              </a:rPr>
              <a:t>书面语</a:t>
            </a:r>
            <a:r>
              <a:rPr lang="zh-CN" altLang="en-US" sz="4400" b="1" dirty="0" smtClean="0">
                <a:latin typeface="方正楷体_GBK" pitchFamily="65" charset="-122"/>
                <a:ea typeface="方正楷体_GBK" pitchFamily="65" charset="-122"/>
              </a:rPr>
              <a:t>言读原调，</a:t>
            </a:r>
            <a:endParaRPr lang="en-US" altLang="zh-CN" sz="4400" b="1" dirty="0" smtClean="0">
              <a:latin typeface="方正楷体_GBK" pitchFamily="65" charset="-122"/>
              <a:ea typeface="方正楷体_GBK" pitchFamily="65" charset="-122"/>
            </a:endParaRPr>
          </a:p>
          <a:p>
            <a:pPr algn="ctr">
              <a:buNone/>
            </a:pPr>
            <a:r>
              <a:rPr lang="zh-CN" altLang="en-US" sz="4400" b="1" dirty="0">
                <a:latin typeface="方正楷体_GBK" pitchFamily="65" charset="-122"/>
                <a:ea typeface="方正楷体_GBK" pitchFamily="65" charset="-122"/>
              </a:rPr>
              <a:t>说</a:t>
            </a:r>
            <a:r>
              <a:rPr lang="zh-CN" altLang="en-US" sz="4400" b="1" dirty="0" smtClean="0">
                <a:latin typeface="方正楷体_GBK" pitchFamily="65" charset="-122"/>
                <a:ea typeface="方正楷体_GBK" pitchFamily="65" charset="-122"/>
              </a:rPr>
              <a:t>话时候就变调，</a:t>
            </a:r>
            <a:endParaRPr lang="en-US" altLang="zh-CN" sz="4400" b="1" dirty="0" smtClean="0">
              <a:latin typeface="方正楷体_GBK" pitchFamily="65" charset="-122"/>
              <a:ea typeface="方正楷体_GBK" pitchFamily="65" charset="-122"/>
            </a:endParaRPr>
          </a:p>
          <a:p>
            <a:pPr algn="ctr">
              <a:buNone/>
            </a:pPr>
            <a:r>
              <a:rPr lang="zh-CN" altLang="en-US" sz="4400" b="1" dirty="0">
                <a:latin typeface="方正楷体_GBK" pitchFamily="65" charset="-122"/>
                <a:ea typeface="方正楷体_GBK" pitchFamily="65" charset="-122"/>
              </a:rPr>
              <a:t>第</a:t>
            </a:r>
            <a:r>
              <a:rPr lang="zh-CN" altLang="en-US" sz="4400" b="1" dirty="0" smtClean="0">
                <a:latin typeface="方正楷体_GBK" pitchFamily="65" charset="-122"/>
                <a:ea typeface="方正楷体_GBK" pitchFamily="65" charset="-122"/>
              </a:rPr>
              <a:t>二个</a:t>
            </a:r>
            <a:r>
              <a:rPr lang="en-US" altLang="zh-CN" sz="4400" b="1" dirty="0" smtClean="0">
                <a:latin typeface="Comic Sans MS" pitchFamily="66" charset="0"/>
                <a:ea typeface="方正楷体_GBK" pitchFamily="65" charset="-122"/>
              </a:rPr>
              <a:t>A</a:t>
            </a:r>
            <a:r>
              <a:rPr lang="zh-CN" altLang="en-US" sz="4400" b="1" dirty="0" smtClean="0">
                <a:latin typeface="方正楷体_GBK" pitchFamily="65" charset="-122"/>
                <a:ea typeface="方正楷体_GBK" pitchFamily="65" charset="-122"/>
              </a:rPr>
              <a:t>念轻声，</a:t>
            </a:r>
            <a:endParaRPr lang="en-US" altLang="zh-CN" sz="4400" b="1" dirty="0" smtClean="0">
              <a:latin typeface="方正楷体_GBK" pitchFamily="65" charset="-122"/>
              <a:ea typeface="方正楷体_GBK" pitchFamily="65" charset="-122"/>
            </a:endParaRPr>
          </a:p>
          <a:p>
            <a:pPr algn="ctr">
              <a:buNone/>
            </a:pPr>
            <a:r>
              <a:rPr lang="zh-CN" altLang="en-US" sz="4400" b="1" dirty="0">
                <a:latin typeface="方正楷体_GBK" pitchFamily="65" charset="-122"/>
                <a:ea typeface="方正楷体_GBK" pitchFamily="65" charset="-122"/>
              </a:rPr>
              <a:t>两</a:t>
            </a:r>
            <a:r>
              <a:rPr lang="zh-CN" altLang="en-US" sz="4400" b="1" dirty="0" smtClean="0">
                <a:latin typeface="方正楷体_GBK" pitchFamily="65" charset="-122"/>
                <a:ea typeface="方正楷体_GBK" pitchFamily="65" charset="-122"/>
              </a:rPr>
              <a:t>个</a:t>
            </a:r>
            <a:r>
              <a:rPr lang="en-US" altLang="zh-CN" sz="4400" b="1" dirty="0" smtClean="0">
                <a:latin typeface="Comic Sans MS" pitchFamily="66" charset="0"/>
                <a:ea typeface="方正楷体_GBK" pitchFamily="65" charset="-122"/>
              </a:rPr>
              <a:t>B</a:t>
            </a:r>
            <a:r>
              <a:rPr lang="zh-CN" altLang="en-US" sz="4400" b="1" dirty="0" smtClean="0">
                <a:latin typeface="方正楷体_GBK" pitchFamily="65" charset="-122"/>
                <a:ea typeface="方正楷体_GBK" pitchFamily="65" charset="-122"/>
              </a:rPr>
              <a:t>念第一声，</a:t>
            </a:r>
            <a:endParaRPr lang="en-US" altLang="zh-CN" sz="4400" b="1" dirty="0" smtClean="0">
              <a:latin typeface="方正楷体_GBK" pitchFamily="65" charset="-122"/>
              <a:ea typeface="方正楷体_GBK" pitchFamily="65" charset="-122"/>
            </a:endParaRPr>
          </a:p>
          <a:p>
            <a:pPr algn="ctr">
              <a:buNone/>
            </a:pPr>
            <a:r>
              <a:rPr lang="zh-CN" altLang="en-US" sz="4400" b="1" dirty="0">
                <a:latin typeface="方正楷体_GBK" pitchFamily="65" charset="-122"/>
                <a:ea typeface="方正楷体_GBK" pitchFamily="65" charset="-122"/>
              </a:rPr>
              <a:t>快快乐</a:t>
            </a:r>
            <a:r>
              <a:rPr lang="zh-CN" altLang="en-US" sz="4400" b="1" dirty="0" smtClean="0">
                <a:latin typeface="方正楷体_GBK" pitchFamily="65" charset="-122"/>
                <a:ea typeface="方正楷体_GBK" pitchFamily="65" charset="-122"/>
              </a:rPr>
              <a:t>乐学叠音。</a:t>
            </a:r>
            <a:endParaRPr lang="en-US" altLang="zh-CN" sz="4400" b="1" dirty="0" smtClean="0">
              <a:latin typeface="方正楷体_GBK" pitchFamily="65" charset="-122"/>
              <a:ea typeface="方正楷体_GBK" pitchFamily="65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0"/>
            <a:ext cx="7772400" cy="1470025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chemeClr val="bg1"/>
                </a:solidFill>
                <a:latin typeface="Comic Sans MS" pitchFamily="66" charset="0"/>
                <a:ea typeface="方正楷体_GBK" pitchFamily="65" charset="-122"/>
              </a:rPr>
              <a:t>AABB</a:t>
            </a:r>
            <a:r>
              <a:rPr lang="zh-CN" altLang="en-US" sz="7200" b="1" dirty="0" smtClean="0">
                <a:solidFill>
                  <a:schemeClr val="bg1"/>
                </a:solidFill>
                <a:latin typeface="方正楷体_GBK" pitchFamily="65" charset="-122"/>
                <a:ea typeface="方正楷体_GBK" pitchFamily="65" charset="-122"/>
              </a:rPr>
              <a:t>式快记口诀：</a:t>
            </a:r>
            <a:endParaRPr lang="en-US" sz="7200" b="1" dirty="0">
              <a:solidFill>
                <a:schemeClr val="bg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438400"/>
            <a:ext cx="6400800" cy="1752600"/>
          </a:xfrm>
        </p:spPr>
        <p:txBody>
          <a:bodyPr>
            <a:normAutofit fontScale="92500"/>
          </a:bodyPr>
          <a:lstStyle/>
          <a:p>
            <a:r>
              <a:rPr lang="zh-CN" altLang="en-US" sz="8800" b="1" dirty="0" smtClean="0">
                <a:solidFill>
                  <a:srgbClr val="FFFF00"/>
                </a:solidFill>
                <a:latin typeface="方正楷体_GBK" pitchFamily="65" charset="-122"/>
                <a:ea typeface="方正楷体_GBK" pitchFamily="65" charset="-122"/>
              </a:rPr>
              <a:t>原  轻  一  一 </a:t>
            </a:r>
            <a:endParaRPr lang="en-US" sz="8800" b="1" dirty="0">
              <a:solidFill>
                <a:srgbClr val="FFFF00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9600" b="1" dirty="0" smtClean="0">
                <a:latin typeface="方正楷体_GBK" pitchFamily="65" charset="-122"/>
                <a:ea typeface="方正楷体_GBK" pitchFamily="65" charset="-122"/>
              </a:rPr>
              <a:t>清 清 楚 楚</a:t>
            </a:r>
            <a:endParaRPr lang="en-US" sz="9600" b="1" dirty="0"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762000" y="2895600"/>
            <a:ext cx="7543800" cy="1905000"/>
          </a:xfrm>
        </p:spPr>
        <p:txBody>
          <a:bodyPr>
            <a:normAutofit/>
          </a:bodyPr>
          <a:lstStyle/>
          <a:p>
            <a:r>
              <a:rPr lang="en-US" altLang="zh-CN" sz="6600" b="1" dirty="0" err="1">
                <a:solidFill>
                  <a:schemeClr val="tx1"/>
                </a:solidFill>
                <a:latin typeface="Comic Sans MS" pitchFamily="66" charset="0"/>
              </a:rPr>
              <a:t>q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</a:rPr>
              <a:t>īng</a:t>
            </a:r>
            <a:r>
              <a:rPr lang="en-US" altLang="zh-CN" sz="66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</a:rPr>
              <a:t>qīng</a:t>
            </a:r>
            <a:r>
              <a:rPr lang="en-US" altLang="zh-CN" sz="66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</a:rPr>
              <a:t>chú</a:t>
            </a:r>
            <a:r>
              <a:rPr lang="en-US" altLang="zh-CN" sz="66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</a:rPr>
              <a:t>chú</a:t>
            </a:r>
            <a:endParaRPr lang="en-US" sz="6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9600" b="1" dirty="0" smtClean="0">
                <a:latin typeface="方正楷体_GBK" pitchFamily="65" charset="-122"/>
                <a:ea typeface="方正楷体_GBK" pitchFamily="65" charset="-122"/>
              </a:rPr>
              <a:t>痛 痛 快 快</a:t>
            </a:r>
            <a:endParaRPr lang="en-US" sz="9600" b="1" dirty="0"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85800" y="2895600"/>
            <a:ext cx="7924800" cy="1905000"/>
          </a:xfrm>
        </p:spPr>
        <p:txBody>
          <a:bodyPr>
            <a:normAutofit/>
          </a:bodyPr>
          <a:lstStyle/>
          <a:p>
            <a:r>
              <a:rPr lang="en-US" altLang="zh-CN" sz="6600" b="1" dirty="0" err="1">
                <a:solidFill>
                  <a:schemeClr val="tx1"/>
                </a:solidFill>
                <a:latin typeface="Comic Sans MS" pitchFamily="66" charset="0"/>
              </a:rPr>
              <a:t>t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</a:rPr>
              <a:t>òng</a:t>
            </a:r>
            <a:r>
              <a:rPr lang="en-US" altLang="zh-CN" sz="66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</a:rPr>
              <a:t>tòng</a:t>
            </a:r>
            <a:r>
              <a:rPr lang="en-US" altLang="zh-CN" sz="66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</a:rPr>
              <a:t>kuài</a:t>
            </a:r>
            <a:r>
              <a:rPr lang="en-US" altLang="zh-CN" sz="66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</a:rPr>
              <a:t>kuài</a:t>
            </a:r>
            <a:endParaRPr lang="en-US" sz="6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9600" b="1" dirty="0" smtClean="0">
                <a:latin typeface="方正楷体_GBK" pitchFamily="65" charset="-122"/>
                <a:ea typeface="方正楷体_GBK" pitchFamily="65" charset="-122"/>
              </a:rPr>
              <a:t>欢 欢 喜 喜</a:t>
            </a:r>
            <a:endParaRPr lang="en-US" sz="9600" b="1" dirty="0"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85800" y="2895600"/>
            <a:ext cx="7924800" cy="1905000"/>
          </a:xfrm>
        </p:spPr>
        <p:txBody>
          <a:bodyPr>
            <a:normAutofit/>
          </a:bodyPr>
          <a:lstStyle/>
          <a:p>
            <a:r>
              <a:rPr lang="en-US" altLang="zh-CN" sz="6600" b="1" dirty="0" err="1">
                <a:solidFill>
                  <a:schemeClr val="tx1"/>
                </a:solidFill>
                <a:latin typeface="Comic Sans MS" pitchFamily="66" charset="0"/>
              </a:rPr>
              <a:t>h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</a:rPr>
              <a:t>u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  <a:cs typeface="Arial"/>
              </a:rPr>
              <a:t>ān</a:t>
            </a:r>
            <a:r>
              <a:rPr lang="en-US" altLang="zh-CN" sz="6600" b="1" dirty="0" smtClean="0">
                <a:solidFill>
                  <a:schemeClr val="tx1"/>
                </a:solidFill>
                <a:latin typeface="Comic Sans MS" pitchFamily="66" charset="0"/>
                <a:cs typeface="Arial"/>
              </a:rPr>
              <a:t> 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  <a:cs typeface="Arial"/>
              </a:rPr>
              <a:t>huān</a:t>
            </a:r>
            <a:r>
              <a:rPr lang="en-US" altLang="zh-CN" sz="6600" b="1" dirty="0" smtClean="0">
                <a:solidFill>
                  <a:schemeClr val="tx1"/>
                </a:solidFill>
                <a:latin typeface="Comic Sans MS" pitchFamily="66" charset="0"/>
                <a:cs typeface="Arial"/>
              </a:rPr>
              <a:t> 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  <a:cs typeface="Arial"/>
              </a:rPr>
              <a:t>xí</a:t>
            </a:r>
            <a:r>
              <a:rPr lang="en-US" altLang="zh-CN" sz="6600" b="1" dirty="0" smtClean="0">
                <a:solidFill>
                  <a:schemeClr val="tx1"/>
                </a:solidFill>
                <a:latin typeface="Comic Sans MS" pitchFamily="66" charset="0"/>
                <a:cs typeface="Arial"/>
              </a:rPr>
              <a:t> 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  <a:cs typeface="Arial"/>
              </a:rPr>
              <a:t>xǐ</a:t>
            </a:r>
            <a:endParaRPr lang="en-US" sz="6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9600" b="1" dirty="0" smtClean="0">
                <a:latin typeface="方正楷体_GBK" pitchFamily="65" charset="-122"/>
                <a:ea typeface="方正楷体_GBK" pitchFamily="65" charset="-122"/>
              </a:rPr>
              <a:t>简 简 单 单</a:t>
            </a:r>
            <a:endParaRPr lang="en-US" sz="9600" b="1" dirty="0"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85800" y="2895600"/>
            <a:ext cx="7924800" cy="1905000"/>
          </a:xfrm>
        </p:spPr>
        <p:txBody>
          <a:bodyPr>
            <a:normAutofit/>
          </a:bodyPr>
          <a:lstStyle/>
          <a:p>
            <a:r>
              <a:rPr lang="en-US" altLang="zh-CN" sz="6600" b="1" dirty="0" err="1">
                <a:solidFill>
                  <a:schemeClr val="tx1"/>
                </a:solidFill>
                <a:latin typeface="Comic Sans MS" pitchFamily="66" charset="0"/>
              </a:rPr>
              <a:t>j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</a:rPr>
              <a:t>i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  <a:cs typeface="Arial"/>
              </a:rPr>
              <a:t>án</a:t>
            </a:r>
            <a:r>
              <a:rPr lang="en-US" altLang="zh-CN" sz="6600" b="1" dirty="0" smtClean="0">
                <a:solidFill>
                  <a:schemeClr val="tx1"/>
                </a:solidFill>
                <a:latin typeface="Comic Sans MS" pitchFamily="66" charset="0"/>
                <a:cs typeface="Arial"/>
              </a:rPr>
              <a:t> 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  <a:cs typeface="Arial"/>
              </a:rPr>
              <a:t>jiǎn</a:t>
            </a:r>
            <a:r>
              <a:rPr lang="en-US" altLang="zh-CN" sz="6600" b="1" dirty="0" smtClean="0">
                <a:solidFill>
                  <a:schemeClr val="tx1"/>
                </a:solidFill>
                <a:latin typeface="Comic Sans MS" pitchFamily="66" charset="0"/>
                <a:cs typeface="Arial"/>
              </a:rPr>
              <a:t> 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  <a:cs typeface="Arial"/>
              </a:rPr>
              <a:t>dān</a:t>
            </a:r>
            <a:r>
              <a:rPr lang="en-US" altLang="zh-CN" sz="6600" b="1" dirty="0" smtClean="0">
                <a:solidFill>
                  <a:schemeClr val="tx1"/>
                </a:solidFill>
                <a:latin typeface="Comic Sans MS" pitchFamily="66" charset="0"/>
                <a:cs typeface="Arial"/>
              </a:rPr>
              <a:t> </a:t>
            </a:r>
            <a:r>
              <a:rPr lang="en-US" altLang="zh-CN" sz="6600" b="1" dirty="0" err="1" smtClean="0">
                <a:solidFill>
                  <a:schemeClr val="tx1"/>
                </a:solidFill>
                <a:latin typeface="Comic Sans MS" pitchFamily="66" charset="0"/>
                <a:cs typeface="Arial"/>
              </a:rPr>
              <a:t>dān</a:t>
            </a:r>
            <a:endParaRPr lang="en-US" sz="6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24000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12000" b="1" dirty="0">
                <a:ea typeface="汉鼎简隶变" pitchFamily="49" charset="-122"/>
              </a:rPr>
              <a:t>分组活动</a:t>
            </a:r>
            <a:endParaRPr lang="en-US" sz="12000" b="1" dirty="0">
              <a:ea typeface="汉鼎简隶变" pitchFamily="49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172</Words>
  <Application>Microsoft Office PowerPoint</Application>
  <PresentationFormat>On-screen Show (4:3)</PresentationFormat>
  <Paragraphs>28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《快乐学习歌诀》</vt:lpstr>
      <vt:lpstr>叠音词</vt:lpstr>
      <vt:lpstr>《叠音词口诀》</vt:lpstr>
      <vt:lpstr>AABB式快记口诀：</vt:lpstr>
      <vt:lpstr>清 清 楚 楚</vt:lpstr>
      <vt:lpstr>痛 痛 快 快</vt:lpstr>
      <vt:lpstr>欢 欢 喜 喜</vt:lpstr>
      <vt:lpstr>简 简 单 单</vt:lpstr>
      <vt:lpstr>分组活动</vt:lpstr>
      <vt:lpstr>巩固练习</vt:lpstr>
      <vt:lpstr>复 述</vt:lpstr>
    </vt:vector>
  </TitlesOfParts>
  <Company>personal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20</cp:revision>
  <dcterms:created xsi:type="dcterms:W3CDTF">2012-03-29T14:58:01Z</dcterms:created>
  <dcterms:modified xsi:type="dcterms:W3CDTF">2012-03-29T19:46:41Z</dcterms:modified>
</cp:coreProperties>
</file>