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</p:sldIdLst>
  <p:sldSz cx="9144000" cy="6858000" type="screen4x3"/>
  <p:notesSz cx="9144000" cy="6858000"/>
  <p:custDataLst>
    <p:tags r:id="rId23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264" y="-96"/>
      </p:cViewPr>
      <p:guideLst>
        <p:guide orient="horz" pos="2902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10/13/2021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chemeClr val="tx1"/>
                </a:solidFill>
                <a:latin typeface="楷体" panose="02010609060101010101" charset="-122"/>
                <a:cs typeface="楷体" panose="02010609060101010101" charset="-122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800" b="0" i="0">
                <a:solidFill>
                  <a:srgbClr val="333333"/>
                </a:solidFill>
                <a:latin typeface="楷体" panose="02010609060101010101" charset="-122"/>
                <a:cs typeface="楷体" panose="02010609060101010101" charset="-122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10/13/2021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chemeClr val="tx1"/>
                </a:solidFill>
                <a:latin typeface="楷体" panose="02010609060101010101" charset="-122"/>
                <a:cs typeface="楷体" panose="02010609060101010101" charset="-122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10/13/2021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chemeClr val="tx1"/>
                </a:solidFill>
                <a:latin typeface="楷体" panose="02010609060101010101" charset="-122"/>
                <a:cs typeface="楷体" panose="02010609060101010101" charset="-122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10/13/2021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10/13/2021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bk object 18"/>
          <p:cNvSpPr/>
          <p:nvPr/>
        </p:nvSpPr>
        <p:spPr>
          <a:xfrm>
            <a:off x="213359" y="88392"/>
            <a:ext cx="2103120" cy="541019"/>
          </a:xfrm>
          <a:prstGeom prst="rect">
            <a:avLst/>
          </a:prstGeom>
          <a:blipFill>
            <a:blip r:embed="rId8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56031" y="1279372"/>
            <a:ext cx="7778750" cy="3048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chemeClr val="tx1"/>
                </a:solidFill>
                <a:latin typeface="楷体" panose="02010609060101010101" charset="-122"/>
                <a:cs typeface="楷体" panose="02010609060101010101" charset="-122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33450" y="1645412"/>
            <a:ext cx="8037195" cy="2743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0" i="0">
                <a:solidFill>
                  <a:srgbClr val="333333"/>
                </a:solidFill>
                <a:latin typeface="楷体" panose="02010609060101010101" charset="-122"/>
                <a:cs typeface="楷体" panose="02010609060101010101" charset="-122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2743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2743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85840F-A69E-4175-8809-446299322FB6}" type="datetimeFigureOut">
              <a:rPr lang="en-US"/>
              <a:t>10/13/2021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2743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456301-2AE3-4CFF-AE40-C0B85AD468C4}" type="slidenum">
              <a:r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742950" y="1981200"/>
            <a:ext cx="7571105" cy="189992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228676" y="2303093"/>
            <a:ext cx="8655685" cy="12439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lang="en-US" sz="4000" spc="-5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2022年初中语文中考一轮复习</a:t>
            </a:r>
            <a:endParaRPr lang="en-US" sz="4000" spc="-5" dirty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lang="en-US" sz="4000" spc="-5" dirty="0" err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记叙文阅读难点分析</a:t>
            </a:r>
            <a:endParaRPr lang="en-US" sz="4000" spc="-5" dirty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3999" cy="685799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93547" y="88392"/>
            <a:ext cx="1993392" cy="542543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272592" y="1795272"/>
            <a:ext cx="7410450" cy="12598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69900" marR="5080">
              <a:lnSpc>
                <a:spcPct val="150000"/>
              </a:lnSpc>
              <a:spcBef>
                <a:spcPts val="100"/>
              </a:spcBef>
            </a:pPr>
            <a:r>
              <a:rPr sz="1800" spc="-165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1.阅读⑳~㉘自然段，概括在电影放映那天晚上父亲的表现。（3分） 电影放映前：</a:t>
            </a:r>
          </a:p>
          <a:p>
            <a:pPr marL="469900" marR="5080">
              <a:lnSpc>
                <a:spcPct val="150000"/>
              </a:lnSpc>
              <a:spcBef>
                <a:spcPts val="100"/>
              </a:spcBef>
            </a:pPr>
            <a:r>
              <a:rPr sz="1800" spc="-165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  	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729792" y="3167634"/>
            <a:ext cx="1397000" cy="2870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电影放映中：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272592" y="3442207"/>
            <a:ext cx="6759575" cy="1277620"/>
          </a:xfrm>
          <a:prstGeom prst="rect">
            <a:avLst/>
          </a:prstGeom>
        </p:spPr>
        <p:txBody>
          <a:bodyPr vert="horz" wrap="square" lIns="0" tIns="1498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80"/>
              </a:spcBef>
              <a:tabLst>
                <a:tab pos="6746240" algn="l"/>
              </a:tabLst>
            </a:pPr>
            <a:r>
              <a:rPr sz="18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②  	</a:t>
            </a:r>
          </a:p>
          <a:p>
            <a:pPr marL="12700">
              <a:lnSpc>
                <a:spcPct val="100000"/>
              </a:lnSpc>
              <a:spcBef>
                <a:spcPts val="1180"/>
              </a:spcBef>
              <a:tabLst>
                <a:tab pos="6746240" algn="l"/>
              </a:tabLst>
            </a:pPr>
            <a:r>
              <a:rPr sz="18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电影散场后：</a:t>
            </a:r>
          </a:p>
          <a:p>
            <a:pPr marL="12700">
              <a:lnSpc>
                <a:spcPct val="100000"/>
              </a:lnSpc>
              <a:spcBef>
                <a:spcPts val="1180"/>
              </a:spcBef>
              <a:tabLst>
                <a:tab pos="6746240" algn="l"/>
              </a:tabLst>
            </a:pPr>
            <a:r>
              <a:rPr sz="18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③  	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733450" y="207009"/>
            <a:ext cx="939800" cy="2870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试题练习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2504313" y="4263390"/>
            <a:ext cx="2543810" cy="2870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>
                <a:solidFill>
                  <a:srgbClr val="FF0000"/>
                </a:solidFill>
                <a:latin typeface="楷体" panose="02010609060101010101" charset="-122"/>
                <a:cs typeface="楷体" panose="02010609060101010101" charset="-122"/>
              </a:rPr>
              <a:t>歪在草垛堆里正打着呼噜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2504313" y="2628138"/>
            <a:ext cx="2314575" cy="2870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>
                <a:solidFill>
                  <a:srgbClr val="FF0000"/>
                </a:solidFill>
                <a:latin typeface="楷体" panose="02010609060101010101" charset="-122"/>
                <a:cs typeface="楷体" panose="02010609060101010101" charset="-122"/>
              </a:rPr>
              <a:t>不知所措地向来人道谢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2504313" y="3328542"/>
            <a:ext cx="3459479" cy="2870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>
                <a:solidFill>
                  <a:srgbClr val="FF0000"/>
                </a:solidFill>
                <a:latin typeface="楷体" panose="02010609060101010101" charset="-122"/>
                <a:cs typeface="楷体" panose="02010609060101010101" charset="-122"/>
              </a:rPr>
              <a:t>在围子外转悠，看着人群嘿嘿地笑</a:t>
            </a: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3999" cy="685799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95071" y="88392"/>
            <a:ext cx="1991867" cy="542543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724611" y="210439"/>
            <a:ext cx="711200" cy="2870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作用题</a:t>
            </a:r>
          </a:p>
        </p:txBody>
      </p:sp>
      <p:graphicFrame>
        <p:nvGraphicFramePr>
          <p:cNvPr id="6" name="object 6"/>
          <p:cNvGraphicFramePr>
            <a:graphicFrameLocks noGrp="1"/>
          </p:cNvGraphicFramePr>
          <p:nvPr/>
        </p:nvGraphicFramePr>
        <p:xfrm>
          <a:off x="654367" y="853439"/>
          <a:ext cx="7842885" cy="523900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76655"/>
                <a:gridCol w="6666230"/>
              </a:tblGrid>
              <a:tr h="558800">
                <a:tc rowSpan="4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sz="1900">
                          <a:latin typeface="Times New Roman" panose="02020603050405020304"/>
                          <a:cs typeface="Times New Roman" panose="02020603050405020304"/>
                        </a:rPr>
                        <a:t>内容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5B9BD4"/>
                    </a:solidFill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</a:pPr>
                      <a:r>
                        <a:rPr sz="170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环境：写出了环境……特点；交代了……背景；奠定……基调；渲染</a:t>
                      </a:r>
                    </a:p>
                    <a:p>
                      <a:pPr marL="68580">
                        <a:lnSpc>
                          <a:spcPct val="100000"/>
                        </a:lnSpc>
                      </a:pPr>
                      <a:r>
                        <a:rPr sz="170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……氛围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47624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5B9BD4"/>
                    </a:solidFill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ts val="2000"/>
                        </a:lnSpc>
                      </a:pPr>
                      <a:r>
                        <a:rPr sz="170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人物：交代了……人物；突出心理、性格、品质特征；象征着……（</a:t>
                      </a:r>
                    </a:p>
                    <a:p>
                      <a:pPr marL="68580">
                        <a:lnSpc>
                          <a:spcPts val="2000"/>
                        </a:lnSpc>
                      </a:pPr>
                      <a:r>
                        <a:rPr sz="170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人物的命运、品格等）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E7E6E6"/>
                    </a:solidFill>
                  </a:tcPr>
                </a:tc>
              </a:tr>
              <a:tr h="547624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5B9BD4"/>
                    </a:solidFill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ts val="2000"/>
                        </a:lnSpc>
                      </a:pPr>
                      <a:r>
                        <a:rPr sz="170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情节：交代了……事件；推动故事情节发展；解释说明、补充衬托</a:t>
                      </a:r>
                    </a:p>
                    <a:p>
                      <a:pPr marL="68580">
                        <a:lnSpc>
                          <a:spcPts val="2000"/>
                        </a:lnSpc>
                      </a:pPr>
                      <a:r>
                        <a:rPr sz="170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……；丰富文章内容，使情节更加完整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47624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5B9BD4"/>
                    </a:solidFill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ts val="2000"/>
                        </a:lnSpc>
                      </a:pPr>
                      <a:r>
                        <a:rPr sz="170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主旨：奠定情感基调，突出/深化/强化作者情感；暗示主题或结局，</a:t>
                      </a:r>
                    </a:p>
                    <a:p>
                      <a:pPr marL="68580">
                        <a:lnSpc>
                          <a:spcPts val="2000"/>
                        </a:lnSpc>
                      </a:pPr>
                      <a:r>
                        <a:rPr sz="170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点明中心/深化主题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E7E6E6"/>
                    </a:solidFill>
                  </a:tcPr>
                </a:tc>
              </a:tr>
              <a:tr h="351154">
                <a:tc rowSpan="5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sz="1900">
                          <a:latin typeface="Times New Roman" panose="02020603050405020304"/>
                          <a:cs typeface="Times New Roman" panose="02020603050405020304"/>
                        </a:rPr>
                        <a:t>结构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5B9BD4"/>
                    </a:solidFill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r>
                        <a:rPr sz="170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标题：照应开头、结尾</a:t>
                      </a:r>
                    </a:p>
                  </a:txBody>
                  <a:tcPr marL="0" marR="0" marT="3683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4163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5B9BD4"/>
                    </a:solidFill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70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文首：总领全文、点题、引出下文、做铺垫、埋伏笔、设悬念</a:t>
                      </a:r>
                    </a:p>
                  </a:txBody>
                  <a:tcPr marL="0" marR="0" marT="317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E7E6E6"/>
                    </a:solidFill>
                  </a:tcPr>
                </a:tc>
              </a:tr>
              <a:tr h="360044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5B9BD4"/>
                    </a:solidFill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70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文中：承上启下、照应上文、引起下文、做铺垫</a:t>
                      </a:r>
                    </a:p>
                  </a:txBody>
                  <a:tcPr marL="0" marR="0" marT="412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4163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5B9BD4"/>
                    </a:solidFill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70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文末：总结全文、点明深化主题、照应开头/标题、言有尽而意无穷</a:t>
                      </a:r>
                    </a:p>
                  </a:txBody>
                  <a:tcPr marL="0" marR="0" marT="317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E7E6E6"/>
                    </a:solidFill>
                  </a:tcPr>
                </a:tc>
              </a:tr>
              <a:tr h="547623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5B9BD4"/>
                    </a:solidFill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ts val="2005"/>
                        </a:lnSpc>
                      </a:pPr>
                      <a:r>
                        <a:rPr sz="170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线索：贯穿全文，使结构完整严谨</a:t>
                      </a:r>
                    </a:p>
                    <a:p>
                      <a:pPr marL="68580">
                        <a:lnSpc>
                          <a:spcPts val="2005"/>
                        </a:lnSpc>
                      </a:pPr>
                      <a:r>
                        <a:rPr sz="170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插叙、倒叙：让文章结构富有变化，避免平铺直叙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4762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065"/>
                        </a:spcBef>
                      </a:pPr>
                      <a:r>
                        <a:rPr sz="170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读者</a:t>
                      </a:r>
                    </a:p>
                  </a:txBody>
                  <a:tcPr marL="0" marR="0" marT="1352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5B9BD4"/>
                    </a:solidFill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ts val="2005"/>
                        </a:lnSpc>
                      </a:pPr>
                      <a:r>
                        <a:rPr sz="170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设置悬念，吸引读者阅读兴趣；引发读者的思考，令人回味，引人深</a:t>
                      </a:r>
                    </a:p>
                    <a:p>
                      <a:pPr marL="68580">
                        <a:lnSpc>
                          <a:spcPts val="2005"/>
                        </a:lnSpc>
                      </a:pPr>
                      <a:r>
                        <a:rPr sz="170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思；增强文章的感染力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E7E6E6"/>
                    </a:solidFill>
                  </a:tcPr>
                </a:tc>
              </a:tr>
              <a:tr h="54762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065"/>
                        </a:spcBef>
                      </a:pPr>
                      <a:r>
                        <a:rPr sz="170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手法*</a:t>
                      </a:r>
                    </a:p>
                  </a:txBody>
                  <a:tcPr marL="0" marR="0" marT="1352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5B9BD4"/>
                    </a:solidFill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ts val="2005"/>
                        </a:lnSpc>
                      </a:pPr>
                      <a:r>
                        <a:rPr sz="170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运用修辞或表现手法，展现艺术效果</a:t>
                      </a:r>
                    </a:p>
                    <a:p>
                      <a:pPr marL="68580">
                        <a:lnSpc>
                          <a:spcPts val="2005"/>
                        </a:lnSpc>
                      </a:pPr>
                      <a:r>
                        <a:rPr sz="170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常见表现手法：对比、衬托、铺垫、欲扬先抑等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3999" cy="685799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93547" y="88392"/>
            <a:ext cx="1993392" cy="542543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408533" y="1178820"/>
            <a:ext cx="8484870" cy="3035300"/>
          </a:xfrm>
          <a:prstGeom prst="rect">
            <a:avLst/>
          </a:prstGeom>
        </p:spPr>
        <p:txBody>
          <a:bodyPr vert="horz" wrap="square" lIns="0" tIns="142240" rIns="0" bIns="0" rtlCol="0">
            <a:spAutoFit/>
          </a:bodyPr>
          <a:lstStyle/>
          <a:p>
            <a:pPr marL="469900">
              <a:lnSpc>
                <a:spcPct val="100000"/>
              </a:lnSpc>
              <a:spcBef>
                <a:spcPts val="1120"/>
              </a:spcBef>
            </a:pPr>
            <a:r>
              <a:rPr sz="1800" spc="-5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3. 文章以父亲的一句话作为首段，结合全文内容，分析这样写的好处。（3分）</a:t>
            </a:r>
          </a:p>
          <a:p>
            <a:pPr marL="469900">
              <a:lnSpc>
                <a:spcPct val="100000"/>
              </a:lnSpc>
              <a:spcBef>
                <a:spcPts val="1120"/>
              </a:spcBef>
            </a:pPr>
            <a:r>
              <a:rPr sz="1800" spc="-5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①明天家里放电影！</a:t>
            </a:r>
          </a:p>
          <a:p>
            <a:pPr marL="469900">
              <a:lnSpc>
                <a:spcPct val="100000"/>
              </a:lnSpc>
              <a:spcBef>
                <a:spcPts val="1120"/>
              </a:spcBef>
            </a:pPr>
            <a:endParaRPr sz="1800" spc="-50">
              <a:solidFill>
                <a:srgbClr val="333333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469900">
              <a:lnSpc>
                <a:spcPct val="100000"/>
              </a:lnSpc>
              <a:spcBef>
                <a:spcPts val="1120"/>
              </a:spcBef>
            </a:pPr>
            <a:r>
              <a:rPr sz="1800" spc="-5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内容：果断的语气体现出父亲坚定的性格，突出了父亲内心的骄傲和对女儿的疼爱。 结构：①开篇点题，点明文章要讲述的内容是“放电影”；</a:t>
            </a:r>
          </a:p>
          <a:p>
            <a:pPr marL="469900">
              <a:lnSpc>
                <a:spcPct val="100000"/>
              </a:lnSpc>
              <a:spcBef>
                <a:spcPts val="1120"/>
              </a:spcBef>
            </a:pPr>
            <a:r>
              <a:rPr sz="1800" spc="-5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②引出下文父亲与姐姐的争执和故事发生的背景，为情节发展做铺垫。</a:t>
            </a:r>
          </a:p>
          <a:p>
            <a:pPr marL="469900">
              <a:lnSpc>
                <a:spcPct val="100000"/>
              </a:lnSpc>
              <a:spcBef>
                <a:spcPts val="1120"/>
              </a:spcBef>
            </a:pPr>
            <a:r>
              <a:rPr sz="1800" spc="-5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读者：设置悬念，吸引读者的阅读兴趣，探究“谁要放电影”以及“为什么要放电 影”。</a:t>
            </a: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733450" y="207009"/>
            <a:ext cx="939800" cy="2870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试题练习</a:t>
            </a: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33450" y="1013916"/>
            <a:ext cx="1976755" cy="5613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19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2020·内蒙古中考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481576" y="1371091"/>
            <a:ext cx="482600" cy="2870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>
                <a:solidFill>
                  <a:srgbClr val="333333"/>
                </a:solidFill>
                <a:latin typeface="楷体" panose="02010609060101010101" charset="-122"/>
                <a:cs typeface="楷体" panose="02010609060101010101" charset="-122"/>
              </a:rPr>
              <a:t>歌者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733450" y="214121"/>
            <a:ext cx="939800" cy="2870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文本解读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7566406" y="1349121"/>
            <a:ext cx="939800" cy="2870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歌者是？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733450" y="1645412"/>
            <a:ext cx="8026400" cy="473760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233045" indent="457200">
              <a:lnSpc>
                <a:spcPct val="130000"/>
              </a:lnSpc>
              <a:spcBef>
                <a:spcPts val="100"/>
              </a:spcBef>
            </a:pPr>
            <a:r>
              <a:rPr sz="1800">
                <a:solidFill>
                  <a:srgbClr val="333333"/>
                </a:solidFill>
                <a:latin typeface="楷体" panose="02010609060101010101" charset="-122"/>
                <a:cs typeface="楷体" panose="02010609060101010101" charset="-122"/>
              </a:rPr>
              <a:t>①行走在天地之间，广袤的原野从我脚下延伸而去，一直到遥远的天际。 我感受到自然的力量，也感受到自己的渺小……</a:t>
            </a:r>
          </a:p>
          <a:p>
            <a:pPr marL="12700" marR="233045" indent="457200">
              <a:lnSpc>
                <a:spcPct val="130000"/>
              </a:lnSpc>
              <a:spcBef>
                <a:spcPts val="100"/>
              </a:spcBef>
            </a:pPr>
            <a:r>
              <a:rPr sz="1800">
                <a:solidFill>
                  <a:srgbClr val="333333"/>
                </a:solidFill>
                <a:latin typeface="楷体" panose="02010609060101010101" charset="-122"/>
                <a:cs typeface="楷体" panose="02010609060101010101" charset="-122"/>
              </a:rPr>
              <a:t>②记得小时候在放牧的路上，当别人家的牧羊犬拽脱拴它的铁链，狂吠着 向我冲来时，我心里充满了恐惧。幸亏阿爸及时赶到，一把拽住正准备落荒逃 去的我，我们定定地站立在原地。因为有了阿爸，我心里的恐惧立刻减损下来。 那牧羊犬冲到离我们大概十步之遥时停下来，不断地叫着，却没向前靠近。</a:t>
            </a:r>
          </a:p>
          <a:p>
            <a:pPr marL="12700" marR="233045" indent="457200">
              <a:lnSpc>
                <a:spcPct val="130000"/>
              </a:lnSpc>
              <a:spcBef>
                <a:spcPts val="100"/>
              </a:spcBef>
            </a:pPr>
            <a:r>
              <a:rPr sz="1800">
                <a:solidFill>
                  <a:srgbClr val="333333"/>
                </a:solidFill>
                <a:latin typeface="楷体" panose="02010609060101010101" charset="-122"/>
                <a:cs typeface="楷体" panose="02010609060101010101" charset="-122"/>
              </a:rPr>
              <a:t>“不要跑，要停下来，必要时要迎上去！”阿爸说。后来，阿爸的这句话成了 我生活中的一个经验。</a:t>
            </a:r>
          </a:p>
          <a:p>
            <a:pPr marL="12700" marR="233045" indent="457200">
              <a:lnSpc>
                <a:spcPct val="130000"/>
              </a:lnSpc>
              <a:spcBef>
                <a:spcPts val="100"/>
              </a:spcBef>
            </a:pPr>
            <a:endParaRPr sz="1800">
              <a:solidFill>
                <a:srgbClr val="333333"/>
              </a:solidFill>
              <a:latin typeface="楷体" panose="02010609060101010101" charset="-122"/>
              <a:cs typeface="楷体" panose="02010609060101010101" charset="-122"/>
            </a:endParaRPr>
          </a:p>
          <a:p>
            <a:pPr marL="12700" marR="233045" indent="457200">
              <a:lnSpc>
                <a:spcPct val="130000"/>
              </a:lnSpc>
              <a:spcBef>
                <a:spcPts val="100"/>
              </a:spcBef>
            </a:pPr>
            <a:r>
              <a:rPr sz="1800">
                <a:solidFill>
                  <a:srgbClr val="333333"/>
                </a:solidFill>
                <a:latin typeface="楷体" panose="02010609060101010101" charset="-122"/>
                <a:cs typeface="楷体" panose="02010609060101010101" charset="-122"/>
              </a:rPr>
              <a:t>如何理解第②段画线句所蕴含的人生经验？</a:t>
            </a:r>
          </a:p>
          <a:p>
            <a:pPr marL="12700" marR="233045" indent="457200">
              <a:lnSpc>
                <a:spcPct val="130000"/>
              </a:lnSpc>
              <a:spcBef>
                <a:spcPts val="100"/>
              </a:spcBef>
            </a:pPr>
            <a:endParaRPr sz="1800">
              <a:solidFill>
                <a:srgbClr val="333333"/>
              </a:solidFill>
              <a:latin typeface="楷体" panose="02010609060101010101" charset="-122"/>
              <a:cs typeface="楷体" panose="02010609060101010101" charset="-122"/>
            </a:endParaRPr>
          </a:p>
          <a:p>
            <a:pPr marL="12700" marR="233045" indent="457200">
              <a:lnSpc>
                <a:spcPct val="130000"/>
              </a:lnSpc>
              <a:spcBef>
                <a:spcPts val="100"/>
              </a:spcBef>
            </a:pPr>
            <a:r>
              <a:rPr sz="1800">
                <a:solidFill>
                  <a:srgbClr val="333333"/>
                </a:solidFill>
                <a:latin typeface="楷体" panose="02010609060101010101" charset="-122"/>
                <a:cs typeface="楷体" panose="02010609060101010101" charset="-122"/>
              </a:rPr>
              <a:t>【投票】这句话的理解包含几点？</a:t>
            </a:r>
          </a:p>
          <a:p>
            <a:pPr marL="12700" marR="233045" indent="457200">
              <a:lnSpc>
                <a:spcPct val="130000"/>
              </a:lnSpc>
              <a:spcBef>
                <a:spcPts val="100"/>
              </a:spcBef>
            </a:pPr>
            <a:r>
              <a:rPr sz="1800">
                <a:solidFill>
                  <a:srgbClr val="333333"/>
                </a:solidFill>
                <a:latin typeface="楷体" panose="02010609060101010101" charset="-122"/>
                <a:cs typeface="楷体" panose="02010609060101010101" charset="-122"/>
              </a:rPr>
              <a:t>A.1	B.2	C.3	D.4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33450" y="1013916"/>
            <a:ext cx="1976755" cy="5613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19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2020·内蒙古中考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481576" y="1371091"/>
            <a:ext cx="482600" cy="2870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>
                <a:solidFill>
                  <a:srgbClr val="333333"/>
                </a:solidFill>
                <a:latin typeface="楷体" panose="02010609060101010101" charset="-122"/>
                <a:cs typeface="楷体" panose="02010609060101010101" charset="-122"/>
              </a:rPr>
              <a:t>歌者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733450" y="214121"/>
            <a:ext cx="939800" cy="2870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文本解读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7109206" y="1349121"/>
            <a:ext cx="1397000" cy="2870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歌者是什么？</a:t>
            </a:r>
          </a:p>
        </p:txBody>
      </p:sp>
      <p:sp>
        <p:nvSpPr>
          <p:cNvPr id="6" name="object 6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243205" indent="457200">
              <a:lnSpc>
                <a:spcPct val="130000"/>
              </a:lnSpc>
              <a:spcBef>
                <a:spcPts val="100"/>
              </a:spcBef>
            </a:pPr>
            <a:r>
              <a:rPr/>
              <a:t>①行走在天地之间，广袤的原野从我脚下延伸而去，一直到遥远的天际。 我感受到自然的力量，也感受到自己的渺小……</a:t>
            </a:r>
          </a:p>
          <a:p>
            <a:pPr marL="12700" marR="243205" indent="457200">
              <a:lnSpc>
                <a:spcPct val="130000"/>
              </a:lnSpc>
              <a:spcBef>
                <a:spcPts val="100"/>
              </a:spcBef>
            </a:pPr>
            <a:r>
              <a:rPr/>
              <a:t>②记得小时候在放牧的路上，当别人家的牧羊犬拽脱拴它的铁链，狂吠着 向我冲来时，我心里充满了恐惧。幸亏阿爸及时赶到，一把拽住正准备落荒逃 去的我，我们定定地站立在原地。因为有了阿爸，我心里的恐惧立刻减损下来。 那牧羊犬冲到离我们大概十步之遥时停下来，不断地叫着，却没向前靠近。</a:t>
            </a:r>
          </a:p>
          <a:p>
            <a:pPr marL="12700" marR="243205" indent="457200">
              <a:lnSpc>
                <a:spcPct val="130000"/>
              </a:lnSpc>
              <a:spcBef>
                <a:spcPts val="100"/>
              </a:spcBef>
            </a:pPr>
            <a:r>
              <a:rPr/>
              <a:t>“不要跑，要停下来，必要时要迎上去！”阿爸说。后来，阿爸的这句话成了 我生活中的一个经验。</a:t>
            </a:r>
          </a:p>
          <a:p>
            <a:pPr marL="12700" marR="243205" indent="457200">
              <a:lnSpc>
                <a:spcPct val="130000"/>
              </a:lnSpc>
              <a:spcBef>
                <a:spcPts val="100"/>
              </a:spcBef>
            </a:pPr>
            <a:endParaRPr/>
          </a:p>
          <a:p>
            <a:pPr marL="12700" marR="243205" indent="457200">
              <a:lnSpc>
                <a:spcPct val="130000"/>
              </a:lnSpc>
              <a:spcBef>
                <a:spcPts val="100"/>
              </a:spcBef>
            </a:pPr>
            <a:r>
              <a:rPr/>
              <a:t>如何理解第②段画线句所蕴含的人生经验？ 不要跑：如果遇到困境，不要畏惧、逃避</a:t>
            </a:r>
          </a:p>
          <a:p>
            <a:pPr marL="12700" marR="243205" indent="457200">
              <a:lnSpc>
                <a:spcPct val="130000"/>
              </a:lnSpc>
              <a:spcBef>
                <a:spcPts val="100"/>
              </a:spcBef>
            </a:pPr>
            <a:r>
              <a:rPr/>
              <a:t>要停下来：而应该冷静面对，思考解决的办法</a:t>
            </a:r>
          </a:p>
          <a:p>
            <a:pPr marL="12700" marR="243205" indent="457200">
              <a:lnSpc>
                <a:spcPct val="130000"/>
              </a:lnSpc>
              <a:spcBef>
                <a:spcPts val="100"/>
              </a:spcBef>
            </a:pPr>
            <a:r>
              <a:rPr/>
              <a:t>必要时要迎上去：必要时迎难而上，甚至做出一些牺牲</a:t>
            </a: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33450" y="214121"/>
            <a:ext cx="939800" cy="2870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文本解读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649325" y="1306194"/>
            <a:ext cx="8027034" cy="290372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457200">
              <a:lnSpc>
                <a:spcPct val="130000"/>
              </a:lnSpc>
              <a:spcBef>
                <a:spcPts val="100"/>
              </a:spcBef>
            </a:pPr>
            <a:r>
              <a:rPr sz="1800">
                <a:solidFill>
                  <a:srgbClr val="333333"/>
                </a:solidFill>
                <a:latin typeface="楷体" panose="02010609060101010101" charset="-122"/>
                <a:cs typeface="楷体" panose="02010609060101010101" charset="-122"/>
              </a:rPr>
              <a:t>③每次放牧，走上原野，我会在风中低吟某首歌的旋律，后来唱歌成了我 消解孤独的一种方法。比如，刚刚下过一场暴雨，一道弯弯的彩虹出现在天边， 就唱： 七色的彩虹搭起了帐篷。再如，盛夏时灿烂的野花盛开在草地上，便 唱：大地的头上插满了鲜花。渐渐地，我发现天地之间，我可以和任何一样东 西对话：原野上的花花草草、天上的飞鸟、河流里的小鱼，甚至一块石头。</a:t>
            </a:r>
          </a:p>
          <a:p>
            <a:pPr marL="12700" marR="5080" indent="457200">
              <a:lnSpc>
                <a:spcPct val="130000"/>
              </a:lnSpc>
              <a:spcBef>
                <a:spcPts val="100"/>
              </a:spcBef>
            </a:pPr>
            <a:endParaRPr sz="1800">
              <a:solidFill>
                <a:srgbClr val="333333"/>
              </a:solidFill>
              <a:latin typeface="楷体" panose="02010609060101010101" charset="-122"/>
              <a:cs typeface="楷体" panose="02010609060101010101" charset="-122"/>
            </a:endParaRPr>
          </a:p>
          <a:p>
            <a:pPr marL="12700" marR="5080" indent="457200">
              <a:lnSpc>
                <a:spcPct val="130000"/>
              </a:lnSpc>
              <a:spcBef>
                <a:spcPts val="100"/>
              </a:spcBef>
            </a:pPr>
            <a:r>
              <a:rPr sz="1800">
                <a:solidFill>
                  <a:srgbClr val="333333"/>
                </a:solidFill>
                <a:latin typeface="楷体" panose="02010609060101010101" charset="-122"/>
                <a:cs typeface="楷体" panose="02010609060101010101" charset="-122"/>
              </a:rPr>
              <a:t>歌者是？</a:t>
            </a:r>
          </a:p>
          <a:p>
            <a:pPr marL="12700" marR="5080" indent="457200">
              <a:lnSpc>
                <a:spcPct val="130000"/>
              </a:lnSpc>
              <a:spcBef>
                <a:spcPts val="100"/>
              </a:spcBef>
            </a:pPr>
            <a:r>
              <a:rPr sz="1800">
                <a:solidFill>
                  <a:srgbClr val="333333"/>
                </a:solidFill>
                <a:latin typeface="楷体" panose="02010609060101010101" charset="-122"/>
                <a:cs typeface="楷体" panose="02010609060101010101" charset="-122"/>
              </a:rPr>
              <a:t>放牧时用唱歌来消解孤独的“我”</a:t>
            </a:r>
          </a:p>
        </p:txBody>
      </p:sp>
      <p:sp>
        <p:nvSpPr>
          <p:cNvPr id="4" name="object 4"/>
          <p:cNvSpPr/>
          <p:nvPr/>
        </p:nvSpPr>
        <p:spPr>
          <a:xfrm>
            <a:off x="4672584" y="3300984"/>
            <a:ext cx="4213860" cy="2770631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5" name="object 5"/>
          <p:cNvGraphicFramePr>
            <a:graphicFrameLocks noGrp="1"/>
          </p:cNvGraphicFramePr>
          <p:nvPr/>
        </p:nvGraphicFramePr>
        <p:xfrm>
          <a:off x="58364" y="4460240"/>
          <a:ext cx="4543425" cy="79336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14475"/>
                <a:gridCol w="1514475"/>
                <a:gridCol w="1514475"/>
              </a:tblGrid>
              <a:tr h="39662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30"/>
                        </a:spcBef>
                      </a:pPr>
                      <a:r>
                        <a:rPr sz="1800">
                          <a:latin typeface="楷体" panose="02010609060101010101" charset="-122"/>
                          <a:cs typeface="楷体" panose="02010609060101010101" charset="-122"/>
                        </a:rPr>
                        <a:t>对象</a:t>
                      </a:r>
                    </a:p>
                  </a:txBody>
                  <a:tcPr marL="0" marR="0" marT="5461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30"/>
                        </a:spcBef>
                      </a:pPr>
                      <a:r>
                        <a:rPr sz="1800">
                          <a:latin typeface="楷体" panose="02010609060101010101" charset="-122"/>
                          <a:cs typeface="楷体" panose="02010609060101010101" charset="-122"/>
                        </a:rPr>
                        <a:t>特点</a:t>
                      </a:r>
                    </a:p>
                  </a:txBody>
                  <a:tcPr marL="0" marR="0" marT="5461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30"/>
                        </a:spcBef>
                      </a:pPr>
                      <a:r>
                        <a:rPr sz="1800">
                          <a:latin typeface="楷体" panose="02010609060101010101" charset="-122"/>
                          <a:cs typeface="楷体" panose="02010609060101010101" charset="-122"/>
                        </a:rPr>
                        <a:t>情感</a:t>
                      </a:r>
                    </a:p>
                  </a:txBody>
                  <a:tcPr marL="0" marR="0" marT="5461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674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sz="1800">
                          <a:latin typeface="楷体" panose="02010609060101010101" charset="-122"/>
                          <a:cs typeface="楷体" panose="02010609060101010101" charset="-122"/>
                        </a:rPr>
                        <a:t>我</a:t>
                      </a:r>
                    </a:p>
                  </a:txBody>
                  <a:tcPr marL="0" marR="0" marT="698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sz="1800">
                          <a:latin typeface="楷体" panose="02010609060101010101" charset="-122"/>
                          <a:cs typeface="楷体" panose="02010609060101010101" charset="-122"/>
                        </a:rPr>
                        <a:t>自由自在</a:t>
                      </a:r>
                    </a:p>
                  </a:txBody>
                  <a:tcPr marL="0" marR="0" marT="698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sz="1800">
                          <a:latin typeface="楷体" panose="02010609060101010101" charset="-122"/>
                          <a:cs typeface="楷体" panose="02010609060101010101" charset="-122"/>
                        </a:rPr>
                        <a:t>热爱生活</a:t>
                      </a:r>
                    </a:p>
                  </a:txBody>
                  <a:tcPr marL="0" marR="0" marT="698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3999" cy="685799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95071" y="88392"/>
            <a:ext cx="1991867" cy="542543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724611" y="210439"/>
            <a:ext cx="711200" cy="2870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赏析题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304671" y="1745742"/>
            <a:ext cx="891540" cy="2724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7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答题思路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304671" y="3560651"/>
            <a:ext cx="4236720" cy="1457325"/>
          </a:xfrm>
          <a:prstGeom prst="rect">
            <a:avLst/>
          </a:prstGeom>
        </p:spPr>
        <p:txBody>
          <a:bodyPr vert="horz" wrap="square" lIns="0" tIns="141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15"/>
              </a:spcBef>
            </a:pPr>
            <a:r>
              <a:rPr sz="17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答题模板</a:t>
            </a:r>
          </a:p>
          <a:p>
            <a:pPr marL="12700">
              <a:lnSpc>
                <a:spcPct val="100000"/>
              </a:lnSpc>
              <a:spcBef>
                <a:spcPts val="1115"/>
              </a:spcBef>
            </a:pPr>
            <a:r>
              <a:rPr sz="17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运用了……的xx手法/词语/句式；</a:t>
            </a:r>
          </a:p>
          <a:p>
            <a:pPr marL="12700">
              <a:lnSpc>
                <a:spcPct val="100000"/>
              </a:lnSpc>
              <a:spcBef>
                <a:spcPts val="1115"/>
              </a:spcBef>
            </a:pPr>
            <a:r>
              <a:rPr sz="17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（表达效果）地写出了/表现了xx（内容）； 表达了xx（情感、性格、主旨）。</a:t>
            </a:r>
          </a:p>
        </p:txBody>
      </p:sp>
      <p:sp>
        <p:nvSpPr>
          <p:cNvPr id="8" name="object 8"/>
          <p:cNvSpPr/>
          <p:nvPr/>
        </p:nvSpPr>
        <p:spPr>
          <a:xfrm>
            <a:off x="876300" y="2438400"/>
            <a:ext cx="2026920" cy="643255"/>
          </a:xfrm>
          <a:custGeom>
            <a:avLst/>
            <a:gdLst/>
            <a:ahLst/>
            <a:cxnLst/>
            <a:rect l="l" t="t" r="r" b="b"/>
            <a:pathLst>
              <a:path w="2026920" h="643255">
                <a:moveTo>
                  <a:pt x="1962658" y="0"/>
                </a:moveTo>
                <a:lnTo>
                  <a:pt x="64312" y="0"/>
                </a:lnTo>
                <a:lnTo>
                  <a:pt x="39278" y="5058"/>
                </a:lnTo>
                <a:lnTo>
                  <a:pt x="18835" y="18843"/>
                </a:lnTo>
                <a:lnTo>
                  <a:pt x="5053" y="39272"/>
                </a:lnTo>
                <a:lnTo>
                  <a:pt x="0" y="64262"/>
                </a:lnTo>
                <a:lnTo>
                  <a:pt x="0" y="578865"/>
                </a:lnTo>
                <a:lnTo>
                  <a:pt x="5053" y="603855"/>
                </a:lnTo>
                <a:lnTo>
                  <a:pt x="18835" y="624284"/>
                </a:lnTo>
                <a:lnTo>
                  <a:pt x="39278" y="638069"/>
                </a:lnTo>
                <a:lnTo>
                  <a:pt x="64312" y="643127"/>
                </a:lnTo>
                <a:lnTo>
                  <a:pt x="1962658" y="643127"/>
                </a:lnTo>
                <a:lnTo>
                  <a:pt x="1987647" y="638069"/>
                </a:lnTo>
                <a:lnTo>
                  <a:pt x="2008076" y="624284"/>
                </a:lnTo>
                <a:lnTo>
                  <a:pt x="2021861" y="603855"/>
                </a:lnTo>
                <a:lnTo>
                  <a:pt x="2026920" y="578865"/>
                </a:lnTo>
                <a:lnTo>
                  <a:pt x="2026920" y="64262"/>
                </a:lnTo>
                <a:lnTo>
                  <a:pt x="2021861" y="39272"/>
                </a:lnTo>
                <a:lnTo>
                  <a:pt x="2008076" y="18843"/>
                </a:lnTo>
                <a:lnTo>
                  <a:pt x="1987647" y="5058"/>
                </a:lnTo>
                <a:lnTo>
                  <a:pt x="1962658" y="0"/>
                </a:lnTo>
                <a:close/>
              </a:path>
            </a:pathLst>
          </a:custGeom>
          <a:solidFill>
            <a:srgbClr val="5B9B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876300" y="2438400"/>
            <a:ext cx="2026920" cy="643255"/>
          </a:xfrm>
          <a:custGeom>
            <a:avLst/>
            <a:gdLst/>
            <a:ahLst/>
            <a:cxnLst/>
            <a:rect l="l" t="t" r="r" b="b"/>
            <a:pathLst>
              <a:path w="2026920" h="643255">
                <a:moveTo>
                  <a:pt x="0" y="64262"/>
                </a:moveTo>
                <a:lnTo>
                  <a:pt x="5053" y="39272"/>
                </a:lnTo>
                <a:lnTo>
                  <a:pt x="18835" y="18843"/>
                </a:lnTo>
                <a:lnTo>
                  <a:pt x="39278" y="5058"/>
                </a:lnTo>
                <a:lnTo>
                  <a:pt x="64312" y="0"/>
                </a:lnTo>
                <a:lnTo>
                  <a:pt x="1962658" y="0"/>
                </a:lnTo>
                <a:lnTo>
                  <a:pt x="1987647" y="5058"/>
                </a:lnTo>
                <a:lnTo>
                  <a:pt x="2008076" y="18843"/>
                </a:lnTo>
                <a:lnTo>
                  <a:pt x="2021861" y="39272"/>
                </a:lnTo>
                <a:lnTo>
                  <a:pt x="2026920" y="64262"/>
                </a:lnTo>
                <a:lnTo>
                  <a:pt x="2026920" y="578865"/>
                </a:lnTo>
                <a:lnTo>
                  <a:pt x="2021861" y="603855"/>
                </a:lnTo>
                <a:lnTo>
                  <a:pt x="2008076" y="624284"/>
                </a:lnTo>
                <a:lnTo>
                  <a:pt x="1987647" y="638069"/>
                </a:lnTo>
                <a:lnTo>
                  <a:pt x="1962658" y="643127"/>
                </a:lnTo>
                <a:lnTo>
                  <a:pt x="64312" y="643127"/>
                </a:lnTo>
                <a:lnTo>
                  <a:pt x="39278" y="638069"/>
                </a:lnTo>
                <a:lnTo>
                  <a:pt x="18835" y="624284"/>
                </a:lnTo>
                <a:lnTo>
                  <a:pt x="5053" y="603855"/>
                </a:lnTo>
                <a:lnTo>
                  <a:pt x="0" y="578865"/>
                </a:lnTo>
                <a:lnTo>
                  <a:pt x="0" y="64262"/>
                </a:lnTo>
                <a:close/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1477136" y="2569209"/>
            <a:ext cx="825500" cy="3327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1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明手法</a:t>
            </a:r>
          </a:p>
        </p:txBody>
      </p:sp>
      <p:sp>
        <p:nvSpPr>
          <p:cNvPr id="11" name="object 11"/>
          <p:cNvSpPr/>
          <p:nvPr/>
        </p:nvSpPr>
        <p:spPr>
          <a:xfrm>
            <a:off x="3105911" y="2508504"/>
            <a:ext cx="429895" cy="501650"/>
          </a:xfrm>
          <a:custGeom>
            <a:avLst/>
            <a:gdLst/>
            <a:ahLst/>
            <a:cxnLst/>
            <a:rect l="l" t="t" r="r" b="b"/>
            <a:pathLst>
              <a:path w="429895" h="501650">
                <a:moveTo>
                  <a:pt x="214884" y="0"/>
                </a:moveTo>
                <a:lnTo>
                  <a:pt x="214884" y="100330"/>
                </a:lnTo>
                <a:lnTo>
                  <a:pt x="0" y="100330"/>
                </a:lnTo>
                <a:lnTo>
                  <a:pt x="0" y="401066"/>
                </a:lnTo>
                <a:lnTo>
                  <a:pt x="214884" y="401066"/>
                </a:lnTo>
                <a:lnTo>
                  <a:pt x="214884" y="501396"/>
                </a:lnTo>
                <a:lnTo>
                  <a:pt x="429767" y="250698"/>
                </a:lnTo>
                <a:lnTo>
                  <a:pt x="214884" y="0"/>
                </a:lnTo>
                <a:close/>
              </a:path>
            </a:pathLst>
          </a:custGeom>
          <a:solidFill>
            <a:srgbClr val="B5CAE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713988" y="2438400"/>
            <a:ext cx="2026920" cy="643255"/>
          </a:xfrm>
          <a:custGeom>
            <a:avLst/>
            <a:gdLst/>
            <a:ahLst/>
            <a:cxnLst/>
            <a:rect l="l" t="t" r="r" b="b"/>
            <a:pathLst>
              <a:path w="2026920" h="643255">
                <a:moveTo>
                  <a:pt x="1962658" y="0"/>
                </a:moveTo>
                <a:lnTo>
                  <a:pt x="64262" y="0"/>
                </a:lnTo>
                <a:lnTo>
                  <a:pt x="39272" y="5058"/>
                </a:lnTo>
                <a:lnTo>
                  <a:pt x="18843" y="18843"/>
                </a:lnTo>
                <a:lnTo>
                  <a:pt x="5058" y="39272"/>
                </a:lnTo>
                <a:lnTo>
                  <a:pt x="0" y="64262"/>
                </a:lnTo>
                <a:lnTo>
                  <a:pt x="0" y="578865"/>
                </a:lnTo>
                <a:lnTo>
                  <a:pt x="5058" y="603855"/>
                </a:lnTo>
                <a:lnTo>
                  <a:pt x="18843" y="624284"/>
                </a:lnTo>
                <a:lnTo>
                  <a:pt x="39272" y="638069"/>
                </a:lnTo>
                <a:lnTo>
                  <a:pt x="64262" y="643127"/>
                </a:lnTo>
                <a:lnTo>
                  <a:pt x="1962658" y="643127"/>
                </a:lnTo>
                <a:lnTo>
                  <a:pt x="1987647" y="638069"/>
                </a:lnTo>
                <a:lnTo>
                  <a:pt x="2008076" y="624284"/>
                </a:lnTo>
                <a:lnTo>
                  <a:pt x="2021861" y="603855"/>
                </a:lnTo>
                <a:lnTo>
                  <a:pt x="2026920" y="578865"/>
                </a:lnTo>
                <a:lnTo>
                  <a:pt x="2026920" y="64262"/>
                </a:lnTo>
                <a:lnTo>
                  <a:pt x="2021861" y="39272"/>
                </a:lnTo>
                <a:lnTo>
                  <a:pt x="2008076" y="18843"/>
                </a:lnTo>
                <a:lnTo>
                  <a:pt x="1987647" y="5058"/>
                </a:lnTo>
                <a:lnTo>
                  <a:pt x="1962658" y="0"/>
                </a:lnTo>
                <a:close/>
              </a:path>
            </a:pathLst>
          </a:custGeom>
          <a:solidFill>
            <a:srgbClr val="5B9B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3713988" y="2438400"/>
            <a:ext cx="2026920" cy="643255"/>
          </a:xfrm>
          <a:custGeom>
            <a:avLst/>
            <a:gdLst/>
            <a:ahLst/>
            <a:cxnLst/>
            <a:rect l="l" t="t" r="r" b="b"/>
            <a:pathLst>
              <a:path w="2026920" h="643255">
                <a:moveTo>
                  <a:pt x="0" y="64262"/>
                </a:moveTo>
                <a:lnTo>
                  <a:pt x="5058" y="39272"/>
                </a:lnTo>
                <a:lnTo>
                  <a:pt x="18843" y="18843"/>
                </a:lnTo>
                <a:lnTo>
                  <a:pt x="39272" y="5058"/>
                </a:lnTo>
                <a:lnTo>
                  <a:pt x="64262" y="0"/>
                </a:lnTo>
                <a:lnTo>
                  <a:pt x="1962658" y="0"/>
                </a:lnTo>
                <a:lnTo>
                  <a:pt x="1987647" y="5058"/>
                </a:lnTo>
                <a:lnTo>
                  <a:pt x="2008076" y="18843"/>
                </a:lnTo>
                <a:lnTo>
                  <a:pt x="2021861" y="39272"/>
                </a:lnTo>
                <a:lnTo>
                  <a:pt x="2026920" y="64262"/>
                </a:lnTo>
                <a:lnTo>
                  <a:pt x="2026920" y="578865"/>
                </a:lnTo>
                <a:lnTo>
                  <a:pt x="2021861" y="603855"/>
                </a:lnTo>
                <a:lnTo>
                  <a:pt x="2008076" y="624284"/>
                </a:lnTo>
                <a:lnTo>
                  <a:pt x="1987647" y="638069"/>
                </a:lnTo>
                <a:lnTo>
                  <a:pt x="1962658" y="643127"/>
                </a:lnTo>
                <a:lnTo>
                  <a:pt x="64262" y="643127"/>
                </a:lnTo>
                <a:lnTo>
                  <a:pt x="39272" y="638069"/>
                </a:lnTo>
                <a:lnTo>
                  <a:pt x="18843" y="624284"/>
                </a:lnTo>
                <a:lnTo>
                  <a:pt x="5058" y="603855"/>
                </a:lnTo>
                <a:lnTo>
                  <a:pt x="0" y="578865"/>
                </a:lnTo>
                <a:lnTo>
                  <a:pt x="0" y="64262"/>
                </a:lnTo>
                <a:close/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4314825" y="2569209"/>
            <a:ext cx="825500" cy="3327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1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释运用</a:t>
            </a:r>
          </a:p>
        </p:txBody>
      </p:sp>
      <p:sp>
        <p:nvSpPr>
          <p:cNvPr id="15" name="object 15"/>
          <p:cNvSpPr/>
          <p:nvPr/>
        </p:nvSpPr>
        <p:spPr>
          <a:xfrm>
            <a:off x="5943600" y="2508504"/>
            <a:ext cx="429895" cy="501650"/>
          </a:xfrm>
          <a:custGeom>
            <a:avLst/>
            <a:gdLst/>
            <a:ahLst/>
            <a:cxnLst/>
            <a:rect l="l" t="t" r="r" b="b"/>
            <a:pathLst>
              <a:path w="429895" h="501650">
                <a:moveTo>
                  <a:pt x="214884" y="0"/>
                </a:moveTo>
                <a:lnTo>
                  <a:pt x="214884" y="100330"/>
                </a:lnTo>
                <a:lnTo>
                  <a:pt x="0" y="100330"/>
                </a:lnTo>
                <a:lnTo>
                  <a:pt x="0" y="401066"/>
                </a:lnTo>
                <a:lnTo>
                  <a:pt x="214884" y="401066"/>
                </a:lnTo>
                <a:lnTo>
                  <a:pt x="214884" y="501396"/>
                </a:lnTo>
                <a:lnTo>
                  <a:pt x="429767" y="250698"/>
                </a:lnTo>
                <a:lnTo>
                  <a:pt x="214884" y="0"/>
                </a:lnTo>
                <a:close/>
              </a:path>
            </a:pathLst>
          </a:custGeom>
          <a:solidFill>
            <a:srgbClr val="B5CAE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6551676" y="2438400"/>
            <a:ext cx="2026920" cy="643255"/>
          </a:xfrm>
          <a:custGeom>
            <a:avLst/>
            <a:gdLst/>
            <a:ahLst/>
            <a:cxnLst/>
            <a:rect l="l" t="t" r="r" b="b"/>
            <a:pathLst>
              <a:path w="2026920" h="643255">
                <a:moveTo>
                  <a:pt x="1962657" y="0"/>
                </a:moveTo>
                <a:lnTo>
                  <a:pt x="64262" y="0"/>
                </a:lnTo>
                <a:lnTo>
                  <a:pt x="39272" y="5058"/>
                </a:lnTo>
                <a:lnTo>
                  <a:pt x="18843" y="18843"/>
                </a:lnTo>
                <a:lnTo>
                  <a:pt x="5058" y="39272"/>
                </a:lnTo>
                <a:lnTo>
                  <a:pt x="0" y="64262"/>
                </a:lnTo>
                <a:lnTo>
                  <a:pt x="0" y="578865"/>
                </a:lnTo>
                <a:lnTo>
                  <a:pt x="5058" y="603855"/>
                </a:lnTo>
                <a:lnTo>
                  <a:pt x="18843" y="624284"/>
                </a:lnTo>
                <a:lnTo>
                  <a:pt x="39272" y="638069"/>
                </a:lnTo>
                <a:lnTo>
                  <a:pt x="64262" y="643127"/>
                </a:lnTo>
                <a:lnTo>
                  <a:pt x="1962657" y="643127"/>
                </a:lnTo>
                <a:lnTo>
                  <a:pt x="1987647" y="638069"/>
                </a:lnTo>
                <a:lnTo>
                  <a:pt x="2008076" y="624284"/>
                </a:lnTo>
                <a:lnTo>
                  <a:pt x="2021861" y="603855"/>
                </a:lnTo>
                <a:lnTo>
                  <a:pt x="2026920" y="578865"/>
                </a:lnTo>
                <a:lnTo>
                  <a:pt x="2026920" y="64262"/>
                </a:lnTo>
                <a:lnTo>
                  <a:pt x="2021861" y="39272"/>
                </a:lnTo>
                <a:lnTo>
                  <a:pt x="2008076" y="18843"/>
                </a:lnTo>
                <a:lnTo>
                  <a:pt x="1987647" y="5058"/>
                </a:lnTo>
                <a:lnTo>
                  <a:pt x="1962657" y="0"/>
                </a:lnTo>
                <a:close/>
              </a:path>
            </a:pathLst>
          </a:custGeom>
          <a:solidFill>
            <a:srgbClr val="5B9B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6551676" y="2438400"/>
            <a:ext cx="2026920" cy="643255"/>
          </a:xfrm>
          <a:custGeom>
            <a:avLst/>
            <a:gdLst/>
            <a:ahLst/>
            <a:cxnLst/>
            <a:rect l="l" t="t" r="r" b="b"/>
            <a:pathLst>
              <a:path w="2026920" h="643255">
                <a:moveTo>
                  <a:pt x="0" y="64262"/>
                </a:moveTo>
                <a:lnTo>
                  <a:pt x="5058" y="39272"/>
                </a:lnTo>
                <a:lnTo>
                  <a:pt x="18843" y="18843"/>
                </a:lnTo>
                <a:lnTo>
                  <a:pt x="39272" y="5058"/>
                </a:lnTo>
                <a:lnTo>
                  <a:pt x="64262" y="0"/>
                </a:lnTo>
                <a:lnTo>
                  <a:pt x="1962657" y="0"/>
                </a:lnTo>
                <a:lnTo>
                  <a:pt x="1987647" y="5058"/>
                </a:lnTo>
                <a:lnTo>
                  <a:pt x="2008076" y="18843"/>
                </a:lnTo>
                <a:lnTo>
                  <a:pt x="2021861" y="39272"/>
                </a:lnTo>
                <a:lnTo>
                  <a:pt x="2026920" y="64262"/>
                </a:lnTo>
                <a:lnTo>
                  <a:pt x="2026920" y="578865"/>
                </a:lnTo>
                <a:lnTo>
                  <a:pt x="2021861" y="603855"/>
                </a:lnTo>
                <a:lnTo>
                  <a:pt x="2008076" y="624284"/>
                </a:lnTo>
                <a:lnTo>
                  <a:pt x="1987647" y="638069"/>
                </a:lnTo>
                <a:lnTo>
                  <a:pt x="1962657" y="643127"/>
                </a:lnTo>
                <a:lnTo>
                  <a:pt x="64262" y="643127"/>
                </a:lnTo>
                <a:lnTo>
                  <a:pt x="39272" y="638069"/>
                </a:lnTo>
                <a:lnTo>
                  <a:pt x="18843" y="624284"/>
                </a:lnTo>
                <a:lnTo>
                  <a:pt x="5058" y="603855"/>
                </a:lnTo>
                <a:lnTo>
                  <a:pt x="0" y="578865"/>
                </a:lnTo>
                <a:lnTo>
                  <a:pt x="0" y="64262"/>
                </a:lnTo>
                <a:close/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>
            <a:spLocks noGrp="1"/>
          </p:cNvSpPr>
          <p:nvPr>
            <p:ph type="title"/>
          </p:nvPr>
        </p:nvSpPr>
        <p:spPr>
          <a:xfrm>
            <a:off x="6885813" y="2569209"/>
            <a:ext cx="1358900" cy="3327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1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答“三表”</a:t>
            </a: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3999" cy="685799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93547" y="88392"/>
            <a:ext cx="1993392" cy="542543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724611" y="1027303"/>
            <a:ext cx="7341870" cy="2557780"/>
          </a:xfrm>
          <a:prstGeom prst="rect">
            <a:avLst/>
          </a:prstGeom>
        </p:spPr>
        <p:txBody>
          <a:bodyPr vert="horz" wrap="square" lIns="0" tIns="149860" rIns="0" bIns="0" rtlCol="0">
            <a:spAutoFit/>
          </a:bodyPr>
          <a:lstStyle/>
          <a:p>
            <a:pPr marL="469900">
              <a:lnSpc>
                <a:spcPct val="100000"/>
              </a:lnSpc>
              <a:spcBef>
                <a:spcPts val="1180"/>
              </a:spcBef>
            </a:pPr>
            <a:r>
              <a:rPr sz="1800" spc="-60">
                <a:latin typeface="宋体" panose="02010600030101010101" pitchFamily="2" charset="-122"/>
                <a:cs typeface="宋体" panose="02010600030101010101" pitchFamily="2" charset="-122"/>
              </a:rPr>
              <a:t>2.第③段中“我”吟唱的歌词很有艺术性，请品析。（4分）</a:t>
            </a:r>
          </a:p>
          <a:p>
            <a:pPr marL="469900">
              <a:lnSpc>
                <a:spcPct val="100000"/>
              </a:lnSpc>
              <a:spcBef>
                <a:spcPts val="1180"/>
              </a:spcBef>
            </a:pPr>
            <a:r>
              <a:rPr sz="1800" spc="-60">
                <a:latin typeface="宋体" panose="02010600030101010101" pitchFamily="2" charset="-122"/>
                <a:cs typeface="宋体" panose="02010600030101010101" pitchFamily="2" charset="-122"/>
              </a:rPr>
              <a:t>七色的彩虹搭起了帐篷 大地的头上插满了鲜花</a:t>
            </a:r>
          </a:p>
          <a:p>
            <a:pPr marL="469900">
              <a:lnSpc>
                <a:spcPct val="100000"/>
              </a:lnSpc>
              <a:spcBef>
                <a:spcPts val="1180"/>
              </a:spcBef>
            </a:pPr>
            <a:r>
              <a:rPr sz="1800" spc="-60">
                <a:latin typeface="宋体" panose="02010600030101010101" pitchFamily="2" charset="-122"/>
                <a:cs typeface="宋体" panose="02010600030101010101" pitchFamily="2" charset="-122"/>
              </a:rPr>
              <a:t>明手法：使用比喻和拟人的修辞手法</a:t>
            </a:r>
          </a:p>
          <a:p>
            <a:pPr marL="469900">
              <a:lnSpc>
                <a:spcPct val="100000"/>
              </a:lnSpc>
              <a:spcBef>
                <a:spcPts val="1180"/>
              </a:spcBef>
            </a:pPr>
            <a:r>
              <a:rPr sz="1800" spc="-60">
                <a:latin typeface="宋体" panose="02010600030101010101" pitchFamily="2" charset="-122"/>
                <a:cs typeface="宋体" panose="02010600030101010101" pitchFamily="2" charset="-122"/>
              </a:rPr>
              <a:t>释运用：由“彩虹”联想到草原上常见的“帐篷”，把“遍地鲜花”</a:t>
            </a:r>
          </a:p>
          <a:p>
            <a:pPr marL="469900">
              <a:lnSpc>
                <a:spcPct val="100000"/>
              </a:lnSpc>
              <a:spcBef>
                <a:spcPts val="1180"/>
              </a:spcBef>
            </a:pPr>
            <a:r>
              <a:rPr sz="1800" spc="-60">
                <a:latin typeface="宋体" panose="02010600030101010101" pitchFamily="2" charset="-122"/>
                <a:cs typeface="宋体" panose="02010600030101010101" pitchFamily="2" charset="-122"/>
              </a:rPr>
              <a:t>想象成姑娘“头上插满了鲜花”</a:t>
            </a:r>
          </a:p>
          <a:p>
            <a:pPr marL="469900">
              <a:lnSpc>
                <a:spcPct val="100000"/>
              </a:lnSpc>
              <a:spcBef>
                <a:spcPts val="1180"/>
              </a:spcBef>
            </a:pPr>
            <a:r>
              <a:rPr sz="1800" spc="-60">
                <a:latin typeface="宋体" panose="02010600030101010101" pitchFamily="2" charset="-122"/>
                <a:cs typeface="宋体" panose="02010600030101010101" pitchFamily="2" charset="-122"/>
              </a:rPr>
              <a:t>语言风格：歌词简洁生动，通俗易懂，富有鲜明的民族和草原特点。</a:t>
            </a: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733450" y="207009"/>
            <a:ext cx="939800" cy="2870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试题练习</a:t>
            </a: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93268" y="1240188"/>
            <a:ext cx="5054600" cy="35782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457200" algn="just">
              <a:lnSpc>
                <a:spcPct val="130000"/>
              </a:lnSpc>
              <a:spcBef>
                <a:spcPts val="95"/>
              </a:spcBef>
            </a:pPr>
            <a:r>
              <a:rPr sz="1800">
                <a:solidFill>
                  <a:srgbClr val="333333"/>
                </a:solidFill>
                <a:latin typeface="楷体" panose="02010609060101010101" charset="-122"/>
                <a:cs typeface="楷体" panose="02010609060101010101" charset="-122"/>
              </a:rPr>
              <a:t>⑦我曾看过一个视频，画面里是一只已经死了 的角百灵雌鸟，当镜头慢慢推近时，出现了一个被 它身体遮掩的小小鸟巢，里面还有几只尚未长出羽 毛的幼鸟，因为听到了动静，幼鸟像是忽然醒过来 一样，个个伸长脖子，把嘴喙高高地升向空中。饥 饿的它们等待着父母衔来吃食，却不知道当冰雹来 临时，它们的母亲用单薄的身体护住它们，一直到 冰雹把自己砸死，也没挪动一下！看着这画面，我 的泪水一下子涌出眼眶。普天下的雌鸟啊，普天下 的母亲啊！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732840" y="218694"/>
            <a:ext cx="939800" cy="2870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文本解读</a:t>
            </a:r>
          </a:p>
        </p:txBody>
      </p:sp>
      <p:sp>
        <p:nvSpPr>
          <p:cNvPr id="4" name="object 4"/>
          <p:cNvSpPr/>
          <p:nvPr/>
        </p:nvSpPr>
        <p:spPr>
          <a:xfrm>
            <a:off x="6227064" y="1249680"/>
            <a:ext cx="2743199" cy="3429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7243698" y="4783073"/>
            <a:ext cx="711200" cy="2870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>
                <a:solidFill>
                  <a:srgbClr val="333333"/>
                </a:solidFill>
                <a:latin typeface="楷体" panose="02010609060101010101" charset="-122"/>
                <a:cs typeface="楷体" panose="02010609060101010101" charset="-122"/>
              </a:rPr>
              <a:t>角百灵</a:t>
            </a:r>
          </a:p>
        </p:txBody>
      </p:sp>
      <p:graphicFrame>
        <p:nvGraphicFramePr>
          <p:cNvPr id="6" name="object 6"/>
          <p:cNvGraphicFramePr>
            <a:graphicFrameLocks noGrp="1"/>
          </p:cNvGraphicFramePr>
          <p:nvPr/>
        </p:nvGraphicFramePr>
        <p:xfrm>
          <a:off x="496608" y="4937886"/>
          <a:ext cx="4543425" cy="79343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14475"/>
                <a:gridCol w="1514475"/>
                <a:gridCol w="1514475"/>
              </a:tblGrid>
              <a:tr h="39674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30"/>
                        </a:spcBef>
                      </a:pPr>
                      <a:r>
                        <a:rPr sz="1800">
                          <a:latin typeface="楷体" panose="02010609060101010101" charset="-122"/>
                          <a:cs typeface="楷体" panose="02010609060101010101" charset="-122"/>
                        </a:rPr>
                        <a:t>对象</a:t>
                      </a:r>
                    </a:p>
                  </a:txBody>
                  <a:tcPr marL="0" marR="0" marT="5461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30"/>
                        </a:spcBef>
                      </a:pPr>
                      <a:r>
                        <a:rPr sz="1800">
                          <a:latin typeface="楷体" panose="02010609060101010101" charset="-122"/>
                          <a:cs typeface="楷体" panose="02010609060101010101" charset="-122"/>
                        </a:rPr>
                        <a:t>特点</a:t>
                      </a:r>
                    </a:p>
                  </a:txBody>
                  <a:tcPr marL="0" marR="0" marT="5461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30"/>
                        </a:spcBef>
                      </a:pPr>
                      <a:r>
                        <a:rPr sz="1800">
                          <a:latin typeface="楷体" panose="02010609060101010101" charset="-122"/>
                          <a:cs typeface="楷体" panose="02010609060101010101" charset="-122"/>
                        </a:rPr>
                        <a:t>情感</a:t>
                      </a:r>
                    </a:p>
                  </a:txBody>
                  <a:tcPr marL="0" marR="0" marT="5461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668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sz="1800">
                          <a:latin typeface="楷体" panose="02010609060101010101" charset="-122"/>
                          <a:cs typeface="楷体" panose="02010609060101010101" charset="-122"/>
                        </a:rPr>
                        <a:t>角百灵雌鸟</a:t>
                      </a:r>
                    </a:p>
                  </a:txBody>
                  <a:tcPr marL="0" marR="0" marT="698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sz="1800">
                          <a:latin typeface="楷体" panose="02010609060101010101" charset="-122"/>
                          <a:cs typeface="楷体" panose="02010609060101010101" charset="-122"/>
                        </a:rPr>
                        <a:t>勇敢顽强</a:t>
                      </a:r>
                    </a:p>
                  </a:txBody>
                  <a:tcPr marL="0" marR="0" marT="698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sz="1800">
                          <a:latin typeface="楷体" panose="02010609060101010101" charset="-122"/>
                          <a:cs typeface="楷体" panose="02010609060101010101" charset="-122"/>
                        </a:rPr>
                        <a:t>感动敬佩</a:t>
                      </a:r>
                    </a:p>
                  </a:txBody>
                  <a:tcPr marL="0" marR="0" marT="698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33450" y="1358013"/>
            <a:ext cx="7392670" cy="15976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457200" algn="just">
              <a:lnSpc>
                <a:spcPct val="130000"/>
              </a:lnSpc>
              <a:spcBef>
                <a:spcPts val="100"/>
              </a:spcBef>
            </a:pPr>
            <a:r>
              <a:rPr spc="5">
                <a:solidFill>
                  <a:srgbClr val="333333"/>
                </a:solidFill>
              </a:rPr>
              <a:t>⑧可如今我发现，身边一些人对鸟儿是视而不见的，由此我判 断他们对其他事物，比如对野花也是同样态度。久居城市的人们目 光内似乎只有路标与方向，忽略了和他们生活在一起的，还有许多 鲜活的生命。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32840" y="218694"/>
            <a:ext cx="939800" cy="2870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文本解读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32840" y="3035045"/>
            <a:ext cx="7489825" cy="12579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492625">
              <a:lnSpc>
                <a:spcPct val="100000"/>
              </a:lnSpc>
              <a:spcBef>
                <a:spcPts val="105"/>
              </a:spcBef>
            </a:pPr>
            <a:r>
              <a:rPr sz="2000" spc="10">
                <a:solidFill>
                  <a:srgbClr val="333333"/>
                </a:solidFill>
                <a:latin typeface="楷体" panose="02010609060101010101" charset="-122"/>
                <a:cs typeface="楷体" panose="02010609060101010101" charset="-122"/>
              </a:rPr>
              <a:t>（作者：龙仁青 有改动）</a:t>
            </a:r>
          </a:p>
          <a:p>
            <a:pPr marL="4492625">
              <a:lnSpc>
                <a:spcPct val="100000"/>
              </a:lnSpc>
              <a:spcBef>
                <a:spcPts val="105"/>
              </a:spcBef>
            </a:pPr>
            <a:endParaRPr sz="2000" spc="10">
              <a:solidFill>
                <a:srgbClr val="333333"/>
              </a:solidFill>
              <a:latin typeface="楷体" panose="02010609060101010101" charset="-122"/>
              <a:cs typeface="楷体" panose="02010609060101010101" charset="-122"/>
            </a:endParaRPr>
          </a:p>
          <a:p>
            <a:pPr marL="4492625">
              <a:lnSpc>
                <a:spcPct val="100000"/>
              </a:lnSpc>
              <a:spcBef>
                <a:spcPts val="105"/>
              </a:spcBef>
            </a:pPr>
            <a:r>
              <a:rPr sz="2000" spc="10">
                <a:solidFill>
                  <a:srgbClr val="333333"/>
                </a:solidFill>
                <a:latin typeface="楷体" panose="02010609060101010101" charset="-122"/>
                <a:cs typeface="楷体" panose="02010609060101010101" charset="-122"/>
              </a:rPr>
              <a:t>结合全文，简述题目“歌者”的含义。（3分）</a:t>
            </a:r>
          </a:p>
        </p:txBody>
      </p:sp>
      <p:graphicFrame>
        <p:nvGraphicFramePr>
          <p:cNvPr id="5" name="object 5"/>
          <p:cNvGraphicFramePr>
            <a:graphicFrameLocks noGrp="1"/>
          </p:cNvGraphicFramePr>
          <p:nvPr/>
        </p:nvGraphicFramePr>
        <p:xfrm>
          <a:off x="2199004" y="4147820"/>
          <a:ext cx="4543425" cy="183011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14475"/>
                <a:gridCol w="1514475"/>
                <a:gridCol w="1514475"/>
              </a:tblGrid>
              <a:tr h="39662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25"/>
                        </a:spcBef>
                      </a:pPr>
                      <a:r>
                        <a:rPr sz="1800" spc="-5">
                          <a:latin typeface="楷体" panose="02010609060101010101" charset="-122"/>
                          <a:cs typeface="楷体" panose="02010609060101010101" charset="-122"/>
                        </a:rPr>
                        <a:t>对象</a:t>
                      </a:r>
                    </a:p>
                  </a:txBody>
                  <a:tcPr marL="0" marR="0" marT="539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25"/>
                        </a:spcBef>
                      </a:pPr>
                      <a:r>
                        <a:rPr sz="1800" spc="-5">
                          <a:latin typeface="楷体" panose="02010609060101010101" charset="-122"/>
                          <a:cs typeface="楷体" panose="02010609060101010101" charset="-122"/>
                        </a:rPr>
                        <a:t>特点</a:t>
                      </a:r>
                    </a:p>
                  </a:txBody>
                  <a:tcPr marL="0" marR="0" marT="539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425"/>
                        </a:spcBef>
                      </a:pPr>
                      <a:r>
                        <a:rPr sz="1800" spc="-5">
                          <a:latin typeface="楷体" panose="02010609060101010101" charset="-122"/>
                          <a:cs typeface="楷体" panose="02010609060101010101" charset="-122"/>
                        </a:rPr>
                        <a:t>情感</a:t>
                      </a:r>
                    </a:p>
                  </a:txBody>
                  <a:tcPr marL="0" marR="0" marT="539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674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sz="1800">
                          <a:latin typeface="楷体" panose="02010609060101010101" charset="-122"/>
                          <a:cs typeface="楷体" panose="02010609060101010101" charset="-122"/>
                        </a:rPr>
                        <a:t>我</a:t>
                      </a:r>
                    </a:p>
                  </a:txBody>
                  <a:tcPr marL="0" marR="0" marT="698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sz="1800">
                          <a:latin typeface="楷体" panose="02010609060101010101" charset="-122"/>
                          <a:cs typeface="楷体" panose="02010609060101010101" charset="-122"/>
                        </a:rPr>
                        <a:t>自由自在</a:t>
                      </a:r>
                    </a:p>
                  </a:txBody>
                  <a:tcPr marL="0" marR="0" marT="698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sz="1800">
                          <a:latin typeface="楷体" panose="02010609060101010101" charset="-122"/>
                          <a:cs typeface="楷体" panose="02010609060101010101" charset="-122"/>
                        </a:rPr>
                        <a:t>热爱</a:t>
                      </a:r>
                    </a:p>
                  </a:txBody>
                  <a:tcPr marL="0" marR="0" marT="698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10"/>
                        </a:spcBef>
                      </a:pPr>
                      <a:r>
                        <a:rPr sz="1800">
                          <a:latin typeface="楷体" panose="02010609060101010101" charset="-122"/>
                          <a:cs typeface="楷体" panose="02010609060101010101" charset="-122"/>
                        </a:rPr>
                        <a:t>百灵鸟</a:t>
                      </a:r>
                    </a:p>
                  </a:txBody>
                  <a:tcPr marL="0" marR="0" marT="19177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99720" marR="292100">
                        <a:lnSpc>
                          <a:spcPct val="100000"/>
                        </a:lnSpc>
                        <a:spcBef>
                          <a:spcPts val="430"/>
                        </a:spcBef>
                      </a:pPr>
                      <a:r>
                        <a:rPr sz="1800">
                          <a:latin typeface="楷体" panose="02010609060101010101" charset="-122"/>
                          <a:cs typeface="楷体" panose="02010609060101010101" charset="-122"/>
                        </a:rPr>
                        <a:t>热情执着 随性自由</a:t>
                      </a:r>
                    </a:p>
                  </a:txBody>
                  <a:tcPr marL="0" marR="0" marT="5461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1510"/>
                        </a:spcBef>
                      </a:pPr>
                      <a:r>
                        <a:rPr sz="1800">
                          <a:latin typeface="楷体" panose="02010609060101010101" charset="-122"/>
                          <a:cs typeface="楷体" panose="02010609060101010101" charset="-122"/>
                        </a:rPr>
                        <a:t>喜爱</a:t>
                      </a:r>
                    </a:p>
                  </a:txBody>
                  <a:tcPr marL="0" marR="0" marT="19177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667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sz="1800">
                          <a:latin typeface="楷体" panose="02010609060101010101" charset="-122"/>
                          <a:cs typeface="楷体" panose="02010609060101010101" charset="-122"/>
                        </a:rPr>
                        <a:t>角百灵雌鸟</a:t>
                      </a:r>
                    </a:p>
                  </a:txBody>
                  <a:tcPr marL="0" marR="0" marT="698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sz="1800">
                          <a:latin typeface="楷体" panose="02010609060101010101" charset="-122"/>
                          <a:cs typeface="楷体" panose="02010609060101010101" charset="-122"/>
                        </a:rPr>
                        <a:t>勇敢顽强</a:t>
                      </a:r>
                    </a:p>
                  </a:txBody>
                  <a:tcPr marL="0" marR="0" marT="698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sz="1800">
                          <a:latin typeface="楷体" panose="02010609060101010101" charset="-122"/>
                          <a:cs typeface="楷体" panose="02010609060101010101" charset="-122"/>
                        </a:rPr>
                        <a:t>感动敬佩</a:t>
                      </a:r>
                    </a:p>
                  </a:txBody>
                  <a:tcPr marL="0" marR="0" marT="698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50214" y="924559"/>
            <a:ext cx="1656080" cy="5314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700" spc="180">
                <a:latin typeface="宋体" panose="02010600030101010101" pitchFamily="2" charset="-122"/>
                <a:cs typeface="宋体" panose="02010600030101010101" pitchFamily="2" charset="-122"/>
              </a:rPr>
              <a:t>2020·广州中考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50214" y="2090674"/>
            <a:ext cx="1970405" cy="2724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700">
                <a:latin typeface="楷体" panose="02010609060101010101" charset="-122"/>
                <a:cs typeface="楷体" panose="02010609060101010101" charset="-122"/>
              </a:rPr>
              <a:t>①明天家里放电影！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733450" y="207009"/>
            <a:ext cx="939800" cy="2870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文本解读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733450" y="5139283"/>
            <a:ext cx="4369435" cy="850900"/>
          </a:xfrm>
          <a:prstGeom prst="rect">
            <a:avLst/>
          </a:prstGeom>
        </p:spPr>
        <p:txBody>
          <a:bodyPr vert="horz" wrap="square" lIns="0" tIns="1498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80"/>
              </a:spcBef>
            </a:pPr>
            <a:r>
              <a:rPr sz="1800">
                <a:solidFill>
                  <a:srgbClr val="0D0D0D"/>
                </a:solidFill>
                <a:latin typeface="微软雅黑" panose="020B0503020204020204" charset="-122"/>
                <a:cs typeface="微软雅黑" panose="020B0503020204020204" charset="-122"/>
              </a:rPr>
              <a:t>【投票】父亲为什么决定要在家里放电影？</a:t>
            </a:r>
          </a:p>
          <a:p>
            <a:pPr marL="12700">
              <a:lnSpc>
                <a:spcPct val="100000"/>
              </a:lnSpc>
              <a:spcBef>
                <a:spcPts val="1180"/>
              </a:spcBef>
            </a:pPr>
            <a:r>
              <a:rPr sz="1800">
                <a:solidFill>
                  <a:srgbClr val="0D0D0D"/>
                </a:solidFill>
                <a:latin typeface="微软雅黑" panose="020B0503020204020204" charset="-122"/>
                <a:cs typeface="微软雅黑" panose="020B0503020204020204" charset="-122"/>
              </a:rPr>
              <a:t>A.父亲想看电影	B.为女儿庆祝</a:t>
            </a:r>
          </a:p>
        </p:txBody>
      </p:sp>
      <p:graphicFrame>
        <p:nvGraphicFramePr>
          <p:cNvPr id="6" name="object 6"/>
          <p:cNvGraphicFramePr>
            <a:graphicFrameLocks noGrp="1"/>
          </p:cNvGraphicFramePr>
          <p:nvPr/>
        </p:nvGraphicFramePr>
        <p:xfrm>
          <a:off x="2523744" y="162052"/>
          <a:ext cx="4543425" cy="79349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14475"/>
                <a:gridCol w="1514475"/>
                <a:gridCol w="1514475"/>
              </a:tblGrid>
              <a:tr h="39674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20"/>
                        </a:spcBef>
                      </a:pPr>
                      <a:r>
                        <a:rPr sz="1800">
                          <a:latin typeface="楷体" panose="02010609060101010101" charset="-122"/>
                          <a:cs typeface="楷体" panose="02010609060101010101" charset="-122"/>
                        </a:rPr>
                        <a:t>对象</a:t>
                      </a:r>
                    </a:p>
                  </a:txBody>
                  <a:tcPr marL="0" marR="0" marT="5334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20"/>
                        </a:spcBef>
                      </a:pPr>
                      <a:r>
                        <a:rPr sz="1800">
                          <a:latin typeface="楷体" panose="02010609060101010101" charset="-122"/>
                          <a:cs typeface="楷体" panose="02010609060101010101" charset="-122"/>
                        </a:rPr>
                        <a:t>特点</a:t>
                      </a:r>
                    </a:p>
                  </a:txBody>
                  <a:tcPr marL="0" marR="0" marT="5334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20"/>
                        </a:spcBef>
                      </a:pPr>
                      <a:r>
                        <a:rPr sz="1800">
                          <a:latin typeface="楷体" panose="02010609060101010101" charset="-122"/>
                          <a:cs typeface="楷体" panose="02010609060101010101" charset="-122"/>
                        </a:rPr>
                        <a:t>情感</a:t>
                      </a:r>
                    </a:p>
                  </a:txBody>
                  <a:tcPr marL="0" marR="0" marT="5334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674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7" name="object 7"/>
          <p:cNvSpPr txBox="1"/>
          <p:nvPr/>
        </p:nvSpPr>
        <p:spPr>
          <a:xfrm>
            <a:off x="3442208" y="1183995"/>
            <a:ext cx="4140200" cy="19685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784860" marR="2159635" indent="-541020">
              <a:lnSpc>
                <a:spcPct val="150000"/>
              </a:lnSpc>
              <a:spcBef>
                <a:spcPts val="100"/>
              </a:spcBef>
            </a:pPr>
            <a:r>
              <a:rPr sz="1700">
                <a:latin typeface="楷体" panose="02010609060101010101" charset="-122"/>
                <a:cs typeface="楷体" panose="02010609060101010101" charset="-122"/>
              </a:rPr>
              <a:t>1985年的一场电影 李义文</a:t>
            </a:r>
          </a:p>
          <a:p>
            <a:pPr marL="784860" marR="2159635" indent="-541020">
              <a:lnSpc>
                <a:spcPct val="150000"/>
              </a:lnSpc>
              <a:spcBef>
                <a:spcPts val="100"/>
              </a:spcBef>
            </a:pPr>
            <a:r>
              <a:rPr sz="1700">
                <a:latin typeface="楷体" panose="02010609060101010101" charset="-122"/>
                <a:cs typeface="楷体" panose="02010609060101010101" charset="-122"/>
              </a:rPr>
              <a:t>这句话里体现出了“父亲”怎样的心理？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292709" y="2349982"/>
            <a:ext cx="8507730" cy="2633980"/>
          </a:xfrm>
          <a:prstGeom prst="rect">
            <a:avLst/>
          </a:prstGeom>
        </p:spPr>
        <p:txBody>
          <a:bodyPr vert="horz" wrap="square" lIns="0" tIns="142240" rIns="0" bIns="0" rtlCol="0">
            <a:spAutoFit/>
          </a:bodyPr>
          <a:lstStyle/>
          <a:p>
            <a:pPr marL="469900">
              <a:lnSpc>
                <a:spcPct val="100000"/>
              </a:lnSpc>
              <a:spcBef>
                <a:spcPts val="1120"/>
              </a:spcBef>
            </a:pPr>
            <a:r>
              <a:rPr sz="1700">
                <a:latin typeface="楷体" panose="02010609060101010101" charset="-122"/>
                <a:cs typeface="楷体" panose="02010609060101010101" charset="-122"/>
              </a:rPr>
              <a:t>②父亲是在晚饭后宣布这一决定的。那时太阳已经落山，屋里光线暗淡下去。</a:t>
            </a:r>
          </a:p>
          <a:p>
            <a:pPr marL="469900">
              <a:lnSpc>
                <a:spcPct val="100000"/>
              </a:lnSpc>
              <a:spcBef>
                <a:spcPts val="1120"/>
              </a:spcBef>
            </a:pPr>
            <a:r>
              <a:rPr sz="1700">
                <a:latin typeface="楷体" panose="02010609060101010101" charset="-122"/>
                <a:cs typeface="楷体" panose="02010609060101010101" charset="-122"/>
              </a:rPr>
              <a:t>③父亲说这话的时候脸上的表情混沌在冥冥的暮色中，难以辨寻，但他说的每一个字 犹如昨天大舅来家里道喜时炸响的鞭炮，令人震撼和惊喜。</a:t>
            </a:r>
          </a:p>
          <a:p>
            <a:pPr marL="469900">
              <a:lnSpc>
                <a:spcPct val="100000"/>
              </a:lnSpc>
              <a:spcBef>
                <a:spcPts val="1120"/>
              </a:spcBef>
            </a:pPr>
            <a:r>
              <a:rPr sz="1700">
                <a:latin typeface="楷体" panose="02010609060101010101" charset="-122"/>
                <a:cs typeface="楷体" panose="02010609060101010101" charset="-122"/>
              </a:rPr>
              <a:t>④姐说，放啥电影？没有这个必要。父亲说，咋没必要？你考上大学这是我们刘家的 荣耀，是大喜事。姐说，这纯粹是浪费钱。父亲说，浪费个啥？现在都时兴这样。你别理 论了，我已联系好了。姐见父亲已安排了，便不再说什么。她知道父亲的脾性，认定了的 事他是不会轻易改变的。</a:t>
            </a:r>
          </a:p>
          <a:p>
            <a:pPr marL="469900">
              <a:lnSpc>
                <a:spcPct val="100000"/>
              </a:lnSpc>
              <a:spcBef>
                <a:spcPts val="1120"/>
              </a:spcBef>
            </a:pPr>
            <a:r>
              <a:rPr sz="1700">
                <a:latin typeface="楷体" panose="02010609060101010101" charset="-122"/>
                <a:cs typeface="楷体" panose="02010609060101010101" charset="-122"/>
              </a:rPr>
              <a:t>通过第③段，父亲第一句话体现出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5345684" y="5271261"/>
            <a:ext cx="1854200" cy="5613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800">
                <a:solidFill>
                  <a:srgbClr val="FF0000"/>
                </a:solidFill>
                <a:latin typeface="楷体" panose="02010609060101010101" charset="-122"/>
                <a:cs typeface="楷体" panose="02010609060101010101" charset="-122"/>
              </a:rPr>
              <a:t>对姐姐的情感是？ 体现出的心理是？</a:t>
            </a: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33450" y="1358013"/>
            <a:ext cx="7392670" cy="15976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457200" algn="just">
              <a:lnSpc>
                <a:spcPct val="130000"/>
              </a:lnSpc>
              <a:spcBef>
                <a:spcPts val="100"/>
              </a:spcBef>
            </a:pPr>
            <a:r>
              <a:rPr spc="5">
                <a:solidFill>
                  <a:srgbClr val="333333"/>
                </a:solidFill>
              </a:rPr>
              <a:t>⑧可如今我发现，身边一些人对鸟儿是视而不见的，由此我判 断他们对其他事物，比如对野花也是同样态度。久居城市的人们目 光内似乎只有路标与方向，忽略了和他们生活在一起的，还有许多 鲜活的生命。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32840" y="218694"/>
            <a:ext cx="939800" cy="2870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文本解读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32840" y="3035045"/>
            <a:ext cx="7489825" cy="34296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492625">
              <a:lnSpc>
                <a:spcPct val="100000"/>
              </a:lnSpc>
              <a:spcBef>
                <a:spcPts val="105"/>
              </a:spcBef>
            </a:pPr>
            <a:r>
              <a:rPr sz="2000" spc="10">
                <a:solidFill>
                  <a:srgbClr val="333333"/>
                </a:solidFill>
                <a:latin typeface="楷体" panose="02010609060101010101" charset="-122"/>
                <a:cs typeface="楷体" panose="02010609060101010101" charset="-122"/>
              </a:rPr>
              <a:t>（作者：龙仁青 有改动）</a:t>
            </a:r>
          </a:p>
          <a:p>
            <a:pPr marL="4492625">
              <a:lnSpc>
                <a:spcPct val="100000"/>
              </a:lnSpc>
              <a:spcBef>
                <a:spcPts val="105"/>
              </a:spcBef>
            </a:pPr>
            <a:endParaRPr sz="2000" spc="10">
              <a:solidFill>
                <a:srgbClr val="333333"/>
              </a:solidFill>
              <a:latin typeface="楷体" panose="02010609060101010101" charset="-122"/>
              <a:cs typeface="楷体" panose="02010609060101010101" charset="-122"/>
            </a:endParaRPr>
          </a:p>
          <a:p>
            <a:pPr marL="4492625">
              <a:lnSpc>
                <a:spcPct val="100000"/>
              </a:lnSpc>
              <a:spcBef>
                <a:spcPts val="105"/>
              </a:spcBef>
            </a:pPr>
            <a:r>
              <a:rPr sz="2000" spc="10">
                <a:solidFill>
                  <a:srgbClr val="333333"/>
                </a:solidFill>
                <a:latin typeface="楷体" panose="02010609060101010101" charset="-122"/>
                <a:cs typeface="楷体" panose="02010609060101010101" charset="-122"/>
              </a:rPr>
              <a:t>结合全文，简述题目“歌者”的含义。（3分）</a:t>
            </a:r>
          </a:p>
          <a:p>
            <a:pPr marL="4492625">
              <a:lnSpc>
                <a:spcPct val="100000"/>
              </a:lnSpc>
              <a:spcBef>
                <a:spcPts val="105"/>
              </a:spcBef>
            </a:pPr>
            <a:r>
              <a:rPr sz="2000" spc="10">
                <a:solidFill>
                  <a:srgbClr val="333333"/>
                </a:solidFill>
                <a:latin typeface="楷体" panose="02010609060101010101" charset="-122"/>
                <a:cs typeface="楷体" panose="02010609060101010101" charset="-122"/>
              </a:rPr>
              <a:t>①放牧时，以唱歌消解孤独的“我”；</a:t>
            </a:r>
          </a:p>
          <a:p>
            <a:pPr marL="4492625">
              <a:lnSpc>
                <a:spcPct val="100000"/>
              </a:lnSpc>
              <a:spcBef>
                <a:spcPts val="105"/>
              </a:spcBef>
            </a:pPr>
            <a:r>
              <a:rPr sz="2000" spc="10">
                <a:solidFill>
                  <a:srgbClr val="333333"/>
                </a:solidFill>
                <a:latin typeface="楷体" panose="02010609060101010101" charset="-122"/>
                <a:cs typeface="楷体" panose="02010609060101010101" charset="-122"/>
              </a:rPr>
              <a:t>②草原上自由、纵情歌唱的百灵鸟；</a:t>
            </a:r>
          </a:p>
          <a:p>
            <a:pPr marL="4492625">
              <a:lnSpc>
                <a:spcPct val="100000"/>
              </a:lnSpc>
              <a:spcBef>
                <a:spcPts val="105"/>
              </a:spcBef>
            </a:pPr>
            <a:r>
              <a:rPr sz="2000" spc="10">
                <a:solidFill>
                  <a:srgbClr val="333333"/>
                </a:solidFill>
                <a:latin typeface="楷体" panose="02010609060101010101" charset="-122"/>
                <a:cs typeface="楷体" panose="02010609060101010101" charset="-122"/>
              </a:rPr>
              <a:t>③所有能勇敢顽强地面对困境，唱出精彩的鲜活生命。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687314" y="5898896"/>
            <a:ext cx="2997200" cy="2870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结尾总结性语句的答案也一样</a:t>
            </a: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3999" cy="685799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93547" y="88392"/>
            <a:ext cx="1993392" cy="542543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664870" y="1231137"/>
            <a:ext cx="8026400" cy="2832100"/>
          </a:xfrm>
          <a:prstGeom prst="rect">
            <a:avLst/>
          </a:prstGeom>
        </p:spPr>
        <p:txBody>
          <a:bodyPr vert="horz" wrap="square" lIns="0" tIns="149860" rIns="0" bIns="0" rtlCol="0">
            <a:spAutoFit/>
          </a:bodyPr>
          <a:lstStyle/>
          <a:p>
            <a:pPr marL="469900">
              <a:lnSpc>
                <a:spcPct val="100000"/>
              </a:lnSpc>
              <a:spcBef>
                <a:spcPts val="1180"/>
              </a:spcBef>
            </a:pPr>
            <a:r>
              <a:rPr sz="1800" spc="-50">
                <a:latin typeface="宋体" panose="02010600030101010101" pitchFamily="2" charset="-122"/>
                <a:cs typeface="宋体" panose="02010600030101010101" pitchFamily="2" charset="-122"/>
              </a:rPr>
              <a:t>3. 请简要分析结尾段对表现主题的作用。（3分）</a:t>
            </a:r>
          </a:p>
          <a:p>
            <a:pPr marL="469900">
              <a:lnSpc>
                <a:spcPct val="100000"/>
              </a:lnSpc>
              <a:spcBef>
                <a:spcPts val="1180"/>
              </a:spcBef>
            </a:pPr>
            <a:r>
              <a:rPr sz="1800" spc="-50">
                <a:latin typeface="宋体" panose="02010600030101010101" pitchFamily="2" charset="-122"/>
                <a:cs typeface="宋体" panose="02010600030101010101" pitchFamily="2" charset="-122"/>
              </a:rPr>
              <a:t>可如今我发现，身边一些人对鸟儿是视而不见的，由此我判断他们对其他</a:t>
            </a:r>
          </a:p>
          <a:p>
            <a:pPr marL="469900">
              <a:lnSpc>
                <a:spcPct val="100000"/>
              </a:lnSpc>
              <a:spcBef>
                <a:spcPts val="1180"/>
              </a:spcBef>
            </a:pPr>
            <a:r>
              <a:rPr sz="1800" spc="-50">
                <a:latin typeface="宋体" panose="02010600030101010101" pitchFamily="2" charset="-122"/>
                <a:cs typeface="宋体" panose="02010600030101010101" pitchFamily="2" charset="-122"/>
              </a:rPr>
              <a:t>事物，比如对野花也是同样态度。久居城市的人们目光内似乎只有路标与方向，</a:t>
            </a:r>
          </a:p>
          <a:p>
            <a:pPr marL="469900">
              <a:lnSpc>
                <a:spcPct val="100000"/>
              </a:lnSpc>
              <a:spcBef>
                <a:spcPts val="1180"/>
              </a:spcBef>
            </a:pPr>
            <a:r>
              <a:rPr sz="1800" spc="-50">
                <a:latin typeface="宋体" panose="02010600030101010101" pitchFamily="2" charset="-122"/>
                <a:cs typeface="宋体" panose="02010600030101010101" pitchFamily="2" charset="-122"/>
              </a:rPr>
              <a:t>忽略了和他们生活在一起的，还有许多鲜活的生命。</a:t>
            </a:r>
          </a:p>
          <a:p>
            <a:pPr marL="469900">
              <a:lnSpc>
                <a:spcPct val="100000"/>
              </a:lnSpc>
              <a:spcBef>
                <a:spcPts val="1180"/>
              </a:spcBef>
            </a:pPr>
            <a:r>
              <a:rPr sz="1800" spc="-50">
                <a:latin typeface="宋体" panose="02010600030101010101" pitchFamily="2" charset="-122"/>
                <a:cs typeface="宋体" panose="02010600030101010101" pitchFamily="2" charset="-122"/>
              </a:rPr>
              <a:t>内容：一些人漠视鲜活的生命</a:t>
            </a:r>
          </a:p>
          <a:p>
            <a:pPr marL="469900">
              <a:lnSpc>
                <a:spcPct val="100000"/>
              </a:lnSpc>
              <a:spcBef>
                <a:spcPts val="1180"/>
              </a:spcBef>
            </a:pPr>
            <a:r>
              <a:rPr sz="1800" spc="-50">
                <a:latin typeface="宋体" panose="02010600030101010101" pitchFamily="2" charset="-122"/>
                <a:cs typeface="宋体" panose="02010600030101010101" pitchFamily="2" charset="-122"/>
              </a:rPr>
              <a:t>结构：与上文对自然、生命的赞美形成对比 读者：引发读者的思考，深化主题</a:t>
            </a: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733450" y="207009"/>
            <a:ext cx="939800" cy="2870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试题练习</a:t>
            </a:r>
          </a:p>
        </p:txBody>
      </p:sp>
      <p:pic>
        <p:nvPicPr>
          <p:cNvPr id="7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0604500" y="10579100"/>
            <a:ext cx="330200" cy="2413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213359" y="88392"/>
            <a:ext cx="2103120" cy="54101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292709" y="4075938"/>
            <a:ext cx="3482340" cy="2717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700">
                <a:latin typeface="楷体" panose="02010609060101010101" charset="-122"/>
                <a:cs typeface="楷体" panose="02010609060101010101" charset="-122"/>
              </a:rPr>
              <a:t>张大大小小的钞票供姐读完了高中。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750214" y="4464811"/>
            <a:ext cx="8060055" cy="5308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700" spc="5">
                <a:solidFill>
                  <a:srgbClr val="5B9BD4"/>
                </a:solidFill>
                <a:latin typeface="Cambria Math" panose="02040503050406030204"/>
                <a:cs typeface="Cambria Math" panose="02040503050406030204"/>
              </a:rPr>
              <a:t>⑪现在父亲还在村砖瓦厂使力气。在村砖瓦厂，父亲可算是待的时间最长干活最卖力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292709" y="4853432"/>
            <a:ext cx="891540" cy="2717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700">
                <a:solidFill>
                  <a:srgbClr val="5B9BD4"/>
                </a:solidFill>
                <a:latin typeface="楷体" panose="02010609060101010101" charset="-122"/>
                <a:cs typeface="楷体" panose="02010609060101010101" charset="-122"/>
              </a:rPr>
              <a:t>的人了。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750214" y="5242052"/>
            <a:ext cx="8060055" cy="5308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700" spc="5">
                <a:solidFill>
                  <a:srgbClr val="5B9BD4"/>
                </a:solidFill>
                <a:latin typeface="Cambria Math" panose="02040503050406030204"/>
                <a:cs typeface="Cambria Math" panose="02040503050406030204"/>
              </a:rPr>
              <a:t>⑫每天天微亮父亲就起床，到晚上天擦黑才回来。他身上好像有使不完的劲，完全看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292709" y="5630367"/>
            <a:ext cx="1754505" cy="2724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700" spc="5">
                <a:solidFill>
                  <a:srgbClr val="5B9BD4"/>
                </a:solidFill>
                <a:latin typeface="楷体" panose="02010609060101010101" charset="-122"/>
                <a:cs typeface="楷体" panose="02010609060101010101" charset="-122"/>
              </a:rPr>
              <a:t>不出他有多疲惫。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292709" y="207009"/>
            <a:ext cx="8475345" cy="33934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53390">
              <a:lnSpc>
                <a:spcPct val="100000"/>
              </a:lnSpc>
              <a:spcBef>
                <a:spcPts val="100"/>
              </a:spcBef>
            </a:pPr>
            <a:r>
              <a:rPr sz="18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文本解读</a:t>
            </a:r>
          </a:p>
          <a:p>
            <a:pPr marL="453390">
              <a:lnSpc>
                <a:spcPct val="100000"/>
              </a:lnSpc>
              <a:spcBef>
                <a:spcPts val="100"/>
              </a:spcBef>
            </a:pPr>
            <a:endParaRPr sz="1800">
              <a:solidFill>
                <a:srgbClr val="333333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453390">
              <a:lnSpc>
                <a:spcPct val="100000"/>
              </a:lnSpc>
              <a:spcBef>
                <a:spcPts val="100"/>
              </a:spcBef>
            </a:pPr>
            <a:r>
              <a:rPr sz="18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⑤三年前的暑假，姐收到县一中入学通知书。在我们斋公桥村，一个女孩能念完初中 就算了不得了，上高中那只能是一种奢望。</a:t>
            </a:r>
          </a:p>
          <a:p>
            <a:pPr marL="453390">
              <a:lnSpc>
                <a:spcPct val="100000"/>
              </a:lnSpc>
              <a:spcBef>
                <a:spcPts val="100"/>
              </a:spcBef>
            </a:pPr>
            <a:r>
              <a:rPr sz="18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⑥那天夜里，父亲问姐，闺女，想上吗？</a:t>
            </a:r>
          </a:p>
          <a:p>
            <a:pPr marL="453390">
              <a:lnSpc>
                <a:spcPct val="100000"/>
              </a:lnSpc>
              <a:spcBef>
                <a:spcPts val="100"/>
              </a:spcBef>
            </a:pPr>
            <a:r>
              <a:rPr sz="18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⑦姐低着头，没有作声。家里条件差，母亲身体又不好，家里是无法供她上高中的。</a:t>
            </a:r>
          </a:p>
          <a:p>
            <a:pPr marL="453390">
              <a:lnSpc>
                <a:spcPct val="100000"/>
              </a:lnSpc>
              <a:spcBef>
                <a:spcPts val="100"/>
              </a:spcBef>
            </a:pPr>
            <a:r>
              <a:rPr sz="18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⑧父亲对姐说，闺女，只要你想上，爸就是砸锅卖铁也供你。</a:t>
            </a:r>
          </a:p>
          <a:p>
            <a:pPr marL="453390">
              <a:lnSpc>
                <a:spcPct val="100000"/>
              </a:lnSpc>
              <a:spcBef>
                <a:spcPts val="100"/>
              </a:spcBef>
            </a:pPr>
            <a:r>
              <a:rPr sz="18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⑨姐默默地流下了眼泪。</a:t>
            </a:r>
          </a:p>
          <a:p>
            <a:pPr marL="453390">
              <a:lnSpc>
                <a:spcPct val="100000"/>
              </a:lnSpc>
              <a:spcBef>
                <a:spcPts val="100"/>
              </a:spcBef>
            </a:pPr>
            <a:r>
              <a:rPr sz="18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⑩父亲用实际行动告诉姐，他是有能力供她读书的。父亲累完田里活，就去村砖瓦厂 拉砖。他认为力气就是钱，力气是使不完的，那钱也就不会断。他把身上的力气变成一张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7865109" y="5655665"/>
            <a:ext cx="939800" cy="2870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真的吗？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7865109" y="4822317"/>
            <a:ext cx="939800" cy="2870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为什么？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292709" y="6239052"/>
            <a:ext cx="5283200" cy="2870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">
                <a:solidFill>
                  <a:srgbClr val="FF0000"/>
                </a:solidFill>
                <a:latin typeface="楷体" panose="02010609060101010101" charset="-122"/>
                <a:cs typeface="楷体" panose="02010609060101010101" charset="-122"/>
              </a:rPr>
              <a:t>“今天家里放电影”能体现出“父亲”怎样的心理？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4630039" y="4022217"/>
            <a:ext cx="1854200" cy="2870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>
                <a:solidFill>
                  <a:srgbClr val="FF0000"/>
                </a:solidFill>
                <a:latin typeface="楷体" panose="02010609060101010101" charset="-122"/>
                <a:cs typeface="楷体" panose="02010609060101010101" charset="-122"/>
              </a:rPr>
              <a:t>父亲的性格怎样？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193547" y="88392"/>
            <a:ext cx="1993392" cy="542543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04444" y="3968496"/>
            <a:ext cx="341375" cy="34137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07491" y="4703064"/>
            <a:ext cx="341376" cy="34137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10540" y="5553455"/>
            <a:ext cx="342900" cy="3429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304800" y="228600"/>
            <a:ext cx="9031605" cy="59512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46735">
              <a:lnSpc>
                <a:spcPct val="100000"/>
              </a:lnSpc>
              <a:spcBef>
                <a:spcPts val="100"/>
              </a:spcBef>
            </a:pPr>
            <a:r>
              <a:rPr sz="18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互动题</a:t>
            </a:r>
          </a:p>
          <a:p>
            <a:pPr marL="546735">
              <a:lnSpc>
                <a:spcPct val="100000"/>
              </a:lnSpc>
              <a:spcBef>
                <a:spcPts val="100"/>
              </a:spcBef>
            </a:pPr>
            <a:r>
              <a:rPr sz="18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⑩父亲用实际行动告诉姐，他是有能力供她读书的。父亲累完田里活，就去村砖瓦厂拉砖。 他认为力气就是钱，力气是使不完的，那钱也就不会断。他把身上的力气变成一张张大大小小的 钞票供姐读完了高中。</a:t>
            </a:r>
          </a:p>
          <a:p>
            <a:pPr marL="546735">
              <a:lnSpc>
                <a:spcPct val="100000"/>
              </a:lnSpc>
              <a:spcBef>
                <a:spcPts val="100"/>
              </a:spcBef>
            </a:pPr>
            <a:r>
              <a:rPr sz="18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⑪现在父亲还在村砖瓦厂使力气。在村砖瓦厂，父亲可算是待的时间最长干活最卖力的人了。</a:t>
            </a:r>
          </a:p>
          <a:p>
            <a:pPr marL="546735">
              <a:lnSpc>
                <a:spcPct val="100000"/>
              </a:lnSpc>
              <a:spcBef>
                <a:spcPts val="100"/>
              </a:spcBef>
            </a:pPr>
            <a:r>
              <a:rPr sz="18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⑫每天天微亮父亲就起床，到晚上天擦黑才回来。他身上好像有使不完的劲，完全看不出他</a:t>
            </a:r>
          </a:p>
          <a:p>
            <a:pPr marL="546735">
              <a:lnSpc>
                <a:spcPct val="100000"/>
              </a:lnSpc>
              <a:spcBef>
                <a:spcPts val="100"/>
              </a:spcBef>
            </a:pPr>
            <a:r>
              <a:rPr sz="18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有多疲惫。</a:t>
            </a:r>
          </a:p>
          <a:p>
            <a:pPr marL="546735">
              <a:lnSpc>
                <a:spcPct val="100000"/>
              </a:lnSpc>
              <a:spcBef>
                <a:spcPts val="100"/>
              </a:spcBef>
            </a:pPr>
            <a:endParaRPr sz="1800">
              <a:solidFill>
                <a:srgbClr val="333333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546735">
              <a:lnSpc>
                <a:spcPct val="100000"/>
              </a:lnSpc>
              <a:spcBef>
                <a:spcPts val="100"/>
              </a:spcBef>
            </a:pPr>
            <a:r>
              <a:rPr sz="18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对以上内容的理解错误的是？（	）</a:t>
            </a:r>
          </a:p>
          <a:p>
            <a:pPr marL="546735">
              <a:lnSpc>
                <a:spcPct val="100000"/>
              </a:lnSpc>
              <a:spcBef>
                <a:spcPts val="100"/>
              </a:spcBef>
            </a:pPr>
            <a:endParaRPr sz="1800">
              <a:solidFill>
                <a:srgbClr val="333333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546735">
              <a:lnSpc>
                <a:spcPct val="100000"/>
              </a:lnSpc>
              <a:spcBef>
                <a:spcPts val="100"/>
              </a:spcBef>
            </a:pPr>
            <a:endParaRPr sz="1800">
              <a:solidFill>
                <a:srgbClr val="333333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546735">
              <a:lnSpc>
                <a:spcPct val="100000"/>
              </a:lnSpc>
              <a:spcBef>
                <a:spcPts val="100"/>
              </a:spcBef>
            </a:pPr>
            <a:r>
              <a:rPr sz="18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父亲通过自己的劳动赚钱，再难也不去想其他的赚钱方法。体现了父亲的</a:t>
            </a:r>
          </a:p>
          <a:p>
            <a:pPr marL="546735">
              <a:lnSpc>
                <a:spcPct val="100000"/>
              </a:lnSpc>
              <a:spcBef>
                <a:spcPts val="100"/>
              </a:spcBef>
            </a:pPr>
            <a:r>
              <a:rPr sz="18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质朴、勤劳、本分。</a:t>
            </a:r>
          </a:p>
          <a:p>
            <a:pPr marL="546735">
              <a:lnSpc>
                <a:spcPct val="100000"/>
              </a:lnSpc>
              <a:spcBef>
                <a:spcPts val="100"/>
              </a:spcBef>
            </a:pPr>
            <a:r>
              <a:rPr sz="18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父亲直到现在还在砖瓦厂干活，说明家里现在也并不富裕。体现出前文 “看电影”对我们来说依旧奢侈，侧面写出了姐姐觉得没必要的原因。</a:t>
            </a:r>
          </a:p>
          <a:p>
            <a:pPr marL="546735">
              <a:lnSpc>
                <a:spcPct val="100000"/>
              </a:lnSpc>
              <a:spcBef>
                <a:spcPts val="100"/>
              </a:spcBef>
            </a:pPr>
            <a:r>
              <a:rPr sz="18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父亲每天靠出卖体力赚钱，写出了父亲的无能；手里没钱还掏钱看电影，  写出了父亲的虚荣。</a:t>
            </a:r>
          </a:p>
          <a:p>
            <a:pPr marL="546735">
              <a:lnSpc>
                <a:spcPct val="100000"/>
              </a:lnSpc>
              <a:spcBef>
                <a:spcPts val="100"/>
              </a:spcBef>
            </a:pPr>
            <a:endParaRPr sz="1800">
              <a:solidFill>
                <a:srgbClr val="333333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546735">
              <a:lnSpc>
                <a:spcPct val="100000"/>
              </a:lnSpc>
              <a:spcBef>
                <a:spcPts val="100"/>
              </a:spcBef>
            </a:pPr>
            <a:r>
              <a:rPr sz="18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02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3999" cy="685799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64236" y="480059"/>
            <a:ext cx="8415528" cy="5868924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59473" y="475297"/>
            <a:ext cx="8425180" cy="5878830"/>
          </a:xfrm>
          <a:custGeom>
            <a:avLst/>
            <a:gdLst/>
            <a:ahLst/>
            <a:cxnLst/>
            <a:rect l="l" t="t" r="r" b="b"/>
            <a:pathLst>
              <a:path w="8425180" h="5878830">
                <a:moveTo>
                  <a:pt x="0" y="5878449"/>
                </a:moveTo>
                <a:lnTo>
                  <a:pt x="8425053" y="5878449"/>
                </a:lnTo>
                <a:lnTo>
                  <a:pt x="8425053" y="0"/>
                </a:lnTo>
                <a:lnTo>
                  <a:pt x="0" y="0"/>
                </a:lnTo>
                <a:lnTo>
                  <a:pt x="0" y="5878449"/>
                </a:lnTo>
                <a:close/>
              </a:path>
            </a:pathLst>
          </a:custGeom>
          <a:ln w="9524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0"/>
            <a:ext cx="9143999" cy="6849564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0" y="606551"/>
            <a:ext cx="9144000" cy="5356860"/>
          </a:xfrm>
          <a:custGeom>
            <a:avLst/>
            <a:gdLst/>
            <a:ahLst/>
            <a:cxnLst/>
            <a:rect l="l" t="t" r="r" b="b"/>
            <a:pathLst>
              <a:path w="9144000" h="5356860">
                <a:moveTo>
                  <a:pt x="0" y="5356860"/>
                </a:moveTo>
                <a:lnTo>
                  <a:pt x="9144000" y="5356860"/>
                </a:lnTo>
                <a:lnTo>
                  <a:pt x="9144000" y="0"/>
                </a:lnTo>
                <a:lnTo>
                  <a:pt x="0" y="0"/>
                </a:lnTo>
                <a:lnTo>
                  <a:pt x="0" y="5356860"/>
                </a:lnTo>
                <a:close/>
              </a:path>
            </a:pathLst>
          </a:custGeom>
          <a:solidFill>
            <a:srgbClr val="FFFFFF">
              <a:alpha val="89802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1174191" y="2101088"/>
            <a:ext cx="2879090" cy="5010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5">
                <a:solidFill>
                  <a:srgbClr val="FF0000"/>
                </a:solidFill>
                <a:latin typeface="黑体" panose="02010609060101010101" charset="-122"/>
                <a:cs typeface="黑体" panose="02010609060101010101" charset="-122"/>
              </a:rPr>
              <a:t>灵魂一百零八问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1001979" y="2793826"/>
            <a:ext cx="3225800" cy="1552575"/>
          </a:xfrm>
          <a:prstGeom prst="rect">
            <a:avLst/>
          </a:prstGeom>
        </p:spPr>
        <p:txBody>
          <a:bodyPr vert="horz" wrap="square" lIns="0" tIns="15049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185"/>
              </a:spcBef>
            </a:pPr>
            <a:r>
              <a:rPr sz="1800" spc="-5">
                <a:latin typeface="楷体" panose="02010609060101010101" charset="-122"/>
                <a:cs typeface="楷体" panose="02010609060101010101" charset="-122"/>
              </a:rPr>
              <a:t>你做出过让父亲请客的事情吗？</a:t>
            </a:r>
          </a:p>
          <a:p>
            <a:pPr algn="ctr">
              <a:lnSpc>
                <a:spcPct val="100000"/>
              </a:lnSpc>
              <a:spcBef>
                <a:spcPts val="1185"/>
              </a:spcBef>
            </a:pPr>
            <a:r>
              <a:rPr sz="1800" spc="-5">
                <a:latin typeface="楷体" panose="02010609060101010101" charset="-122"/>
                <a:cs typeface="楷体" panose="02010609060101010101" charset="-122"/>
              </a:rPr>
              <a:t>父亲因为你请过客吗？</a:t>
            </a:r>
          </a:p>
          <a:p>
            <a:pPr algn="ctr">
              <a:lnSpc>
                <a:spcPct val="100000"/>
              </a:lnSpc>
              <a:spcBef>
                <a:spcPts val="1185"/>
              </a:spcBef>
            </a:pPr>
            <a:r>
              <a:rPr sz="1800" spc="-5">
                <a:latin typeface="楷体" panose="02010609060101010101" charset="-122"/>
                <a:cs typeface="楷体" panose="02010609060101010101" charset="-122"/>
              </a:rPr>
              <a:t>你有想法在未来让父亲请客吗？ 你有想法在未来为父亲请客吗？</a:t>
            </a:r>
          </a:p>
        </p:txBody>
      </p:sp>
      <p:sp>
        <p:nvSpPr>
          <p:cNvPr id="10" name="object 10"/>
          <p:cNvSpPr/>
          <p:nvPr/>
        </p:nvSpPr>
        <p:spPr>
          <a:xfrm>
            <a:off x="5071871" y="606551"/>
            <a:ext cx="4072128" cy="5356860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3999" cy="685799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93547" y="88392"/>
            <a:ext cx="1993392" cy="542543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42492" y="2904534"/>
            <a:ext cx="340360" cy="0"/>
          </a:xfrm>
          <a:custGeom>
            <a:avLst/>
            <a:gdLst/>
            <a:ahLst/>
            <a:cxnLst/>
            <a:rect l="l" t="t" r="r" b="b"/>
            <a:pathLst>
              <a:path w="340359">
                <a:moveTo>
                  <a:pt x="0" y="0"/>
                </a:moveTo>
                <a:lnTo>
                  <a:pt x="340022" y="0"/>
                </a:lnTo>
              </a:path>
            </a:pathLst>
          </a:custGeom>
          <a:ln w="16900">
            <a:solidFill>
              <a:srgbClr val="32323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083533" y="2904534"/>
            <a:ext cx="7477759" cy="0"/>
          </a:xfrm>
          <a:custGeom>
            <a:avLst/>
            <a:gdLst/>
            <a:ahLst/>
            <a:cxnLst/>
            <a:rect l="l" t="t" r="r" b="b"/>
            <a:pathLst>
              <a:path w="7477759">
                <a:moveTo>
                  <a:pt x="0" y="0"/>
                </a:moveTo>
                <a:lnTo>
                  <a:pt x="7477190" y="0"/>
                </a:lnTo>
              </a:path>
            </a:pathLst>
          </a:custGeom>
          <a:ln w="16900">
            <a:solidFill>
              <a:srgbClr val="32323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742492" y="3819188"/>
            <a:ext cx="340360" cy="0"/>
          </a:xfrm>
          <a:custGeom>
            <a:avLst/>
            <a:gdLst/>
            <a:ahLst/>
            <a:cxnLst/>
            <a:rect l="l" t="t" r="r" b="b"/>
            <a:pathLst>
              <a:path w="340359">
                <a:moveTo>
                  <a:pt x="0" y="0"/>
                </a:moveTo>
                <a:lnTo>
                  <a:pt x="340022" y="0"/>
                </a:lnTo>
              </a:path>
            </a:pathLst>
          </a:custGeom>
          <a:ln w="16900">
            <a:solidFill>
              <a:srgbClr val="32323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083533" y="3819188"/>
            <a:ext cx="7477759" cy="0"/>
          </a:xfrm>
          <a:custGeom>
            <a:avLst/>
            <a:gdLst/>
            <a:ahLst/>
            <a:cxnLst/>
            <a:rect l="l" t="t" r="r" b="b"/>
            <a:pathLst>
              <a:path w="7477759">
                <a:moveTo>
                  <a:pt x="0" y="0"/>
                </a:moveTo>
                <a:lnTo>
                  <a:pt x="7477190" y="0"/>
                </a:lnTo>
              </a:path>
            </a:pathLst>
          </a:custGeom>
          <a:ln w="16900">
            <a:solidFill>
              <a:srgbClr val="32323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2611882" y="4471796"/>
            <a:ext cx="1854200" cy="378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原文情节概括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5165216" y="4471796"/>
            <a:ext cx="252095" cy="378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+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6114669" y="4471796"/>
            <a:ext cx="635000" cy="378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分析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272592" y="207009"/>
            <a:ext cx="8324850" cy="25831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73075">
              <a:lnSpc>
                <a:spcPct val="100000"/>
              </a:lnSpc>
              <a:spcBef>
                <a:spcPts val="100"/>
              </a:spcBef>
            </a:pPr>
            <a:r>
              <a:rPr sz="18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试题练习</a:t>
            </a:r>
          </a:p>
          <a:p>
            <a:pPr marL="473075">
              <a:lnSpc>
                <a:spcPct val="100000"/>
              </a:lnSpc>
              <a:spcBef>
                <a:spcPts val="100"/>
              </a:spcBef>
            </a:pPr>
            <a:endParaRPr sz="1800">
              <a:solidFill>
                <a:srgbClr val="333333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473075">
              <a:lnSpc>
                <a:spcPct val="100000"/>
              </a:lnSpc>
              <a:spcBef>
                <a:spcPts val="100"/>
              </a:spcBef>
            </a:pPr>
            <a:endParaRPr sz="1800">
              <a:solidFill>
                <a:srgbClr val="333333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473075">
              <a:lnSpc>
                <a:spcPct val="100000"/>
              </a:lnSpc>
              <a:spcBef>
                <a:spcPts val="100"/>
              </a:spcBef>
            </a:pPr>
            <a:r>
              <a:rPr sz="18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2. 请结合上下文，分析文中画线处姐姐两次流泪的心理有何不同。（4  分）</a:t>
            </a:r>
          </a:p>
          <a:p>
            <a:pPr marL="473075">
              <a:lnSpc>
                <a:spcPct val="100000"/>
              </a:lnSpc>
              <a:spcBef>
                <a:spcPts val="100"/>
              </a:spcBef>
            </a:pPr>
            <a:r>
              <a:rPr sz="18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①姐默默地流下了眼泪。</a:t>
            </a:r>
          </a:p>
          <a:p>
            <a:pPr marL="473075">
              <a:lnSpc>
                <a:spcPct val="100000"/>
              </a:lnSpc>
              <a:spcBef>
                <a:spcPts val="100"/>
              </a:spcBef>
            </a:pPr>
            <a:r>
              <a:rPr sz="18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①姐姐听到父亲表明坚决支持自己读书的态度，内心十分感动，因此流泪。</a:t>
            </a:r>
          </a:p>
          <a:p>
            <a:pPr marL="473075">
              <a:lnSpc>
                <a:spcPct val="100000"/>
              </a:lnSpc>
              <a:spcBef>
                <a:spcPts val="100"/>
              </a:spcBef>
            </a:pPr>
            <a:endParaRPr sz="1800">
              <a:solidFill>
                <a:srgbClr val="333333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473075">
              <a:lnSpc>
                <a:spcPct val="100000"/>
              </a:lnSpc>
              <a:spcBef>
                <a:spcPts val="100"/>
              </a:spcBef>
            </a:pPr>
            <a:r>
              <a:rPr sz="18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②姐的眼睛又湿润了。</a:t>
            </a:r>
          </a:p>
          <a:p>
            <a:pPr marL="473075">
              <a:lnSpc>
                <a:spcPct val="100000"/>
              </a:lnSpc>
              <a:spcBef>
                <a:spcPts val="100"/>
              </a:spcBef>
            </a:pPr>
            <a:r>
              <a:rPr sz="18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②姐姐目睹了父亲为供自己读书所付出的努力，因心疼父亲而流泪。</a:t>
            </a:r>
          </a:p>
        </p:txBody>
      </p:sp>
      <p:sp>
        <p:nvSpPr>
          <p:cNvPr id="13" name="object 13"/>
          <p:cNvSpPr/>
          <p:nvPr/>
        </p:nvSpPr>
        <p:spPr>
          <a:xfrm>
            <a:off x="3339084" y="3907535"/>
            <a:ext cx="76200" cy="473709"/>
          </a:xfrm>
          <a:custGeom>
            <a:avLst/>
            <a:gdLst/>
            <a:ahLst/>
            <a:cxnLst/>
            <a:rect l="l" t="t" r="r" b="b"/>
            <a:pathLst>
              <a:path w="76200" h="473709">
                <a:moveTo>
                  <a:pt x="31750" y="397382"/>
                </a:moveTo>
                <a:lnTo>
                  <a:pt x="0" y="397382"/>
                </a:lnTo>
                <a:lnTo>
                  <a:pt x="38100" y="473582"/>
                </a:lnTo>
                <a:lnTo>
                  <a:pt x="69850" y="410082"/>
                </a:lnTo>
                <a:lnTo>
                  <a:pt x="31750" y="410082"/>
                </a:lnTo>
                <a:lnTo>
                  <a:pt x="31750" y="397382"/>
                </a:lnTo>
                <a:close/>
              </a:path>
              <a:path w="76200" h="473709">
                <a:moveTo>
                  <a:pt x="44450" y="0"/>
                </a:moveTo>
                <a:lnTo>
                  <a:pt x="31750" y="0"/>
                </a:lnTo>
                <a:lnTo>
                  <a:pt x="31750" y="410082"/>
                </a:lnTo>
                <a:lnTo>
                  <a:pt x="44450" y="410082"/>
                </a:lnTo>
                <a:lnTo>
                  <a:pt x="44450" y="0"/>
                </a:lnTo>
                <a:close/>
              </a:path>
              <a:path w="76200" h="473709">
                <a:moveTo>
                  <a:pt x="76200" y="397382"/>
                </a:moveTo>
                <a:lnTo>
                  <a:pt x="44450" y="397382"/>
                </a:lnTo>
                <a:lnTo>
                  <a:pt x="44450" y="410082"/>
                </a:lnTo>
                <a:lnTo>
                  <a:pt x="69850" y="410082"/>
                </a:lnTo>
                <a:lnTo>
                  <a:pt x="76200" y="397382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6454140" y="3907535"/>
            <a:ext cx="76200" cy="473709"/>
          </a:xfrm>
          <a:custGeom>
            <a:avLst/>
            <a:gdLst/>
            <a:ahLst/>
            <a:cxnLst/>
            <a:rect l="l" t="t" r="r" b="b"/>
            <a:pathLst>
              <a:path w="76200" h="473709">
                <a:moveTo>
                  <a:pt x="31750" y="397382"/>
                </a:moveTo>
                <a:lnTo>
                  <a:pt x="0" y="397382"/>
                </a:lnTo>
                <a:lnTo>
                  <a:pt x="38100" y="473582"/>
                </a:lnTo>
                <a:lnTo>
                  <a:pt x="69850" y="410082"/>
                </a:lnTo>
                <a:lnTo>
                  <a:pt x="31750" y="410082"/>
                </a:lnTo>
                <a:lnTo>
                  <a:pt x="31750" y="397382"/>
                </a:lnTo>
                <a:close/>
              </a:path>
              <a:path w="76200" h="473709">
                <a:moveTo>
                  <a:pt x="44450" y="0"/>
                </a:moveTo>
                <a:lnTo>
                  <a:pt x="31750" y="0"/>
                </a:lnTo>
                <a:lnTo>
                  <a:pt x="31750" y="410082"/>
                </a:lnTo>
                <a:lnTo>
                  <a:pt x="44450" y="410082"/>
                </a:lnTo>
                <a:lnTo>
                  <a:pt x="44450" y="0"/>
                </a:lnTo>
                <a:close/>
              </a:path>
              <a:path w="76200" h="473709">
                <a:moveTo>
                  <a:pt x="76200" y="397382"/>
                </a:moveTo>
                <a:lnTo>
                  <a:pt x="44450" y="397382"/>
                </a:lnTo>
                <a:lnTo>
                  <a:pt x="44450" y="410082"/>
                </a:lnTo>
                <a:lnTo>
                  <a:pt x="69850" y="410082"/>
                </a:lnTo>
                <a:lnTo>
                  <a:pt x="76200" y="397382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457200">
              <a:lnSpc>
                <a:spcPct val="150000"/>
              </a:lnSpc>
              <a:spcBef>
                <a:spcPts val="100"/>
              </a:spcBef>
            </a:pPr>
            <a:r>
              <a:rPr spc="5">
                <a:latin typeface="Cambria Math" panose="02040503050406030204"/>
                <a:cs typeface="Cambria Math" panose="02040503050406030204"/>
              </a:rPr>
              <a:t>⑳第二天下午5点多钟，放电影的人就来了，他们早早地扯起了银 幕。银幕就像一面布告牌，家里放电影的消息立刻传遍了村里村外。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33450" y="207009"/>
            <a:ext cx="939800" cy="2870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文本解读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56031" y="2193093"/>
            <a:ext cx="7806690" cy="3124835"/>
          </a:xfrm>
          <a:prstGeom prst="rect">
            <a:avLst/>
          </a:prstGeom>
        </p:spPr>
        <p:txBody>
          <a:bodyPr vert="horz" wrap="square" lIns="0" tIns="165735" rIns="0" bIns="0" rtlCol="0">
            <a:spAutoFit/>
          </a:bodyPr>
          <a:lstStyle/>
          <a:p>
            <a:pPr marL="469900">
              <a:lnSpc>
                <a:spcPct val="100000"/>
              </a:lnSpc>
              <a:spcBef>
                <a:spcPts val="1305"/>
              </a:spcBef>
            </a:pPr>
            <a:r>
              <a:rPr sz="2000">
                <a:latin typeface="微软雅黑" panose="020B0503020204020204" charset="-122"/>
                <a:cs typeface="微软雅黑" panose="020B0503020204020204" charset="-122"/>
              </a:rPr>
              <a:t>㉑天快黑了，来看电影的人从四面八方不断地赶来。门前平时沉</a:t>
            </a:r>
          </a:p>
          <a:p>
            <a:pPr marL="469900">
              <a:lnSpc>
                <a:spcPct val="100000"/>
              </a:lnSpc>
              <a:spcBef>
                <a:spcPts val="1305"/>
              </a:spcBef>
            </a:pPr>
            <a:r>
              <a:rPr sz="2000">
                <a:latin typeface="微软雅黑" panose="020B0503020204020204" charset="-122"/>
                <a:cs typeface="微软雅黑" panose="020B0503020204020204" charset="-122"/>
              </a:rPr>
              <a:t>寂宽敞的禾场变得热闹拥挤。</a:t>
            </a:r>
          </a:p>
          <a:p>
            <a:pPr marL="469900">
              <a:lnSpc>
                <a:spcPct val="100000"/>
              </a:lnSpc>
              <a:spcBef>
                <a:spcPts val="1305"/>
              </a:spcBef>
            </a:pPr>
            <a:r>
              <a:rPr sz="2000">
                <a:latin typeface="微软雅黑" panose="020B0503020204020204" charset="-122"/>
                <a:cs typeface="微软雅黑" panose="020B0503020204020204" charset="-122"/>
              </a:rPr>
              <a:t>㉒父亲看着眼前晃动的人群，不知咋的，心里竟有些慌了，甚至</a:t>
            </a:r>
          </a:p>
          <a:p>
            <a:pPr marL="469900">
              <a:lnSpc>
                <a:spcPct val="100000"/>
              </a:lnSpc>
              <a:spcBef>
                <a:spcPts val="1305"/>
              </a:spcBef>
            </a:pPr>
            <a:r>
              <a:rPr sz="2000">
                <a:latin typeface="微软雅黑" panose="020B0503020204020204" charset="-122"/>
                <a:cs typeface="微软雅黑" panose="020B0503020204020204" charset="-122"/>
              </a:rPr>
              <a:t>有点不知所措。一些熟人向他打招呼或道喜的时候，他只是嘿嘿地笑</a:t>
            </a:r>
          </a:p>
          <a:p>
            <a:pPr marL="469900">
              <a:lnSpc>
                <a:spcPct val="100000"/>
              </a:lnSpc>
              <a:spcBef>
                <a:spcPts val="1305"/>
              </a:spcBef>
            </a:pPr>
            <a:r>
              <a:rPr sz="2000">
                <a:latin typeface="微软雅黑" panose="020B0503020204020204" charset="-122"/>
                <a:cs typeface="微软雅黑" panose="020B0503020204020204" charset="-122"/>
              </a:rPr>
              <a:t>着，机械地说着“多谢”两个字。</a:t>
            </a:r>
          </a:p>
          <a:p>
            <a:pPr marL="469900">
              <a:lnSpc>
                <a:spcPct val="100000"/>
              </a:lnSpc>
              <a:spcBef>
                <a:spcPts val="1305"/>
              </a:spcBef>
            </a:pPr>
            <a:r>
              <a:rPr sz="2000">
                <a:latin typeface="微软雅黑" panose="020B0503020204020204" charset="-122"/>
                <a:cs typeface="微软雅黑" panose="020B0503020204020204" charset="-122"/>
              </a:rPr>
              <a:t>放电影前父亲表现如何？</a:t>
            </a:r>
          </a:p>
        </p:txBody>
      </p:sp>
      <p:graphicFrame>
        <p:nvGraphicFramePr>
          <p:cNvPr id="5" name="object 5"/>
          <p:cNvGraphicFramePr>
            <a:graphicFrameLocks noGrp="1"/>
          </p:cNvGraphicFramePr>
          <p:nvPr/>
        </p:nvGraphicFramePr>
        <p:xfrm>
          <a:off x="3749802" y="5032755"/>
          <a:ext cx="4543425" cy="79339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14475"/>
                <a:gridCol w="1514475"/>
                <a:gridCol w="1514475"/>
              </a:tblGrid>
              <a:tr h="396747">
                <a:tc>
                  <a:txBody>
                    <a:bodyPr/>
                    <a:lstStyle/>
                    <a:p>
                      <a:pPr marL="528320">
                        <a:lnSpc>
                          <a:spcPct val="100000"/>
                        </a:lnSpc>
                        <a:spcBef>
                          <a:spcPts val="430"/>
                        </a:spcBef>
                      </a:pPr>
                      <a:r>
                        <a:rPr sz="1800">
                          <a:latin typeface="楷体" panose="02010609060101010101" charset="-122"/>
                          <a:cs typeface="楷体" panose="02010609060101010101" charset="-122"/>
                        </a:rPr>
                        <a:t>对象</a:t>
                      </a:r>
                    </a:p>
                  </a:txBody>
                  <a:tcPr marL="0" marR="0" marT="5461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30"/>
                        </a:spcBef>
                      </a:pPr>
                      <a:r>
                        <a:rPr sz="1800">
                          <a:latin typeface="楷体" panose="02010609060101010101" charset="-122"/>
                          <a:cs typeface="楷体" panose="02010609060101010101" charset="-122"/>
                        </a:rPr>
                        <a:t>特点</a:t>
                      </a:r>
                    </a:p>
                  </a:txBody>
                  <a:tcPr marL="0" marR="0" marT="5461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430"/>
                        </a:spcBef>
                      </a:pPr>
                      <a:r>
                        <a:rPr sz="1800">
                          <a:latin typeface="楷体" panose="02010609060101010101" charset="-122"/>
                          <a:cs typeface="楷体" panose="02010609060101010101" charset="-122"/>
                        </a:rPr>
                        <a:t>情感</a:t>
                      </a:r>
                    </a:p>
                  </a:txBody>
                  <a:tcPr marL="0" marR="0" marT="5461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6646">
                <a:tc>
                  <a:txBody>
                    <a:bodyPr/>
                    <a:lstStyle/>
                    <a:p>
                      <a:pPr marL="528320">
                        <a:lnSpc>
                          <a:spcPct val="100000"/>
                        </a:lnSpc>
                        <a:spcBef>
                          <a:spcPts val="430"/>
                        </a:spcBef>
                      </a:pPr>
                      <a:r>
                        <a:rPr sz="1800">
                          <a:latin typeface="楷体" panose="02010609060101010101" charset="-122"/>
                          <a:cs typeface="楷体" panose="02010609060101010101" charset="-122"/>
                        </a:rPr>
                        <a:t>父亲</a:t>
                      </a:r>
                    </a:p>
                  </a:txBody>
                  <a:tcPr marL="0" marR="0" marT="5461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30"/>
                        </a:spcBef>
                      </a:pPr>
                      <a:r>
                        <a:rPr sz="1800">
                          <a:latin typeface="楷体" panose="02010609060101010101" charset="-122"/>
                          <a:cs typeface="楷体" panose="02010609060101010101" charset="-122"/>
                        </a:rPr>
                        <a:t>不知所措</a:t>
                      </a:r>
                    </a:p>
                  </a:txBody>
                  <a:tcPr marL="0" marR="0" marT="5461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sz="1800">
                          <a:latin typeface="楷体" panose="02010609060101010101" charset="-122"/>
                          <a:cs typeface="楷体" panose="02010609060101010101" charset="-122"/>
                        </a:rPr>
                        <a:t>开心</a:t>
                      </a:r>
                    </a:p>
                  </a:txBody>
                  <a:tcPr marL="0" marR="0" marT="698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32256" y="1035258"/>
            <a:ext cx="8027034" cy="3503295"/>
          </a:xfrm>
          <a:prstGeom prst="rect">
            <a:avLst/>
          </a:prstGeom>
        </p:spPr>
        <p:txBody>
          <a:bodyPr vert="horz" wrap="square" lIns="0" tIns="150495" rIns="0" bIns="0" rtlCol="0">
            <a:spAutoFit/>
          </a:bodyPr>
          <a:lstStyle/>
          <a:p>
            <a:pPr marL="469900">
              <a:lnSpc>
                <a:spcPct val="100000"/>
              </a:lnSpc>
              <a:spcBef>
                <a:spcPts val="1185"/>
              </a:spcBef>
            </a:pPr>
            <a:r>
              <a:rPr sz="1800">
                <a:latin typeface="微软雅黑" panose="020B0503020204020204" charset="-122"/>
                <a:cs typeface="微软雅黑" panose="020B0503020204020204" charset="-122"/>
              </a:rPr>
              <a:t>㉓放电影了，全场安静了下来。有的坐着，有的站着，还有的站在凳子上。</a:t>
            </a:r>
          </a:p>
          <a:p>
            <a:pPr marL="469900">
              <a:lnSpc>
                <a:spcPct val="100000"/>
              </a:lnSpc>
              <a:spcBef>
                <a:spcPts val="1185"/>
              </a:spcBef>
            </a:pPr>
            <a:r>
              <a:rPr sz="1800">
                <a:latin typeface="微软雅黑" panose="020B0503020204020204" charset="-122"/>
                <a:cs typeface="微软雅黑" panose="020B0503020204020204" charset="-122"/>
              </a:rPr>
              <a:t>人们都被电影里的打斗情节深深吸引了。人群中间留给父亲的椅子却是空着的。</a:t>
            </a:r>
          </a:p>
          <a:p>
            <a:pPr marL="469900">
              <a:lnSpc>
                <a:spcPct val="100000"/>
              </a:lnSpc>
              <a:spcBef>
                <a:spcPts val="1185"/>
              </a:spcBef>
            </a:pPr>
            <a:r>
              <a:rPr sz="1800">
                <a:latin typeface="微软雅黑" panose="020B0503020204020204" charset="-122"/>
                <a:cs typeface="微软雅黑" panose="020B0503020204020204" charset="-122"/>
              </a:rPr>
              <a:t>㉔父亲在围子外转悠着。他一会儿在银幕底下站一站，一会儿又到后面转 一转。他在看他的电影。他的电影就是眼前的人以及这放电影的场景。他甚至 觉得这比银幕里的情节更生动更有趣，有时他还在嘿嘿地笑。</a:t>
            </a:r>
          </a:p>
          <a:p>
            <a:pPr marL="469900">
              <a:lnSpc>
                <a:spcPct val="100000"/>
              </a:lnSpc>
              <a:spcBef>
                <a:spcPts val="1185"/>
              </a:spcBef>
            </a:pPr>
            <a:r>
              <a:rPr sz="1800">
                <a:latin typeface="微软雅黑" panose="020B0503020204020204" charset="-122"/>
                <a:cs typeface="微软雅黑" panose="020B0503020204020204" charset="-122"/>
              </a:rPr>
              <a:t>㉕姐从人群里挤出来，拉着父亲的手说，爸，去坐着看电影吧。父亲轻轻 推了推姐说，我在看咧，你快去吧，别耽误了看电影。姐无奈只好回到原位上。</a:t>
            </a:r>
          </a:p>
          <a:p>
            <a:pPr marL="469900">
              <a:lnSpc>
                <a:spcPct val="100000"/>
              </a:lnSpc>
              <a:spcBef>
                <a:spcPts val="1185"/>
              </a:spcBef>
            </a:pPr>
            <a:r>
              <a:rPr sz="1800">
                <a:latin typeface="微软雅黑" panose="020B0503020204020204" charset="-122"/>
                <a:cs typeface="微软雅黑" panose="020B0503020204020204" charset="-122"/>
              </a:rPr>
              <a:t>直到电影结束，父亲的椅子还是空着的。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733450" y="207009"/>
            <a:ext cx="939800" cy="2870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文本解读</a:t>
            </a:r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3749802" y="5032755"/>
          <a:ext cx="4543425" cy="79339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14475"/>
                <a:gridCol w="1514475"/>
                <a:gridCol w="1514475"/>
              </a:tblGrid>
              <a:tr h="396747">
                <a:tc>
                  <a:txBody>
                    <a:bodyPr/>
                    <a:lstStyle/>
                    <a:p>
                      <a:pPr marL="528320">
                        <a:lnSpc>
                          <a:spcPct val="100000"/>
                        </a:lnSpc>
                        <a:spcBef>
                          <a:spcPts val="430"/>
                        </a:spcBef>
                      </a:pPr>
                      <a:r>
                        <a:rPr sz="1800">
                          <a:latin typeface="楷体" panose="02010609060101010101" charset="-122"/>
                          <a:cs typeface="楷体" panose="02010609060101010101" charset="-122"/>
                        </a:rPr>
                        <a:t>对象</a:t>
                      </a:r>
                    </a:p>
                  </a:txBody>
                  <a:tcPr marL="0" marR="0" marT="5461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28320">
                        <a:lnSpc>
                          <a:spcPct val="100000"/>
                        </a:lnSpc>
                        <a:spcBef>
                          <a:spcPts val="430"/>
                        </a:spcBef>
                      </a:pPr>
                      <a:r>
                        <a:rPr sz="1800">
                          <a:latin typeface="楷体" panose="02010609060101010101" charset="-122"/>
                          <a:cs typeface="楷体" panose="02010609060101010101" charset="-122"/>
                        </a:rPr>
                        <a:t>特点</a:t>
                      </a:r>
                    </a:p>
                  </a:txBody>
                  <a:tcPr marL="0" marR="0" marT="5461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430"/>
                        </a:spcBef>
                      </a:pPr>
                      <a:r>
                        <a:rPr sz="1800">
                          <a:latin typeface="楷体" panose="02010609060101010101" charset="-122"/>
                          <a:cs typeface="楷体" panose="02010609060101010101" charset="-122"/>
                        </a:rPr>
                        <a:t>情感</a:t>
                      </a:r>
                    </a:p>
                  </a:txBody>
                  <a:tcPr marL="0" marR="0" marT="5461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6646">
                <a:tc>
                  <a:txBody>
                    <a:bodyPr/>
                    <a:lstStyle/>
                    <a:p>
                      <a:pPr marL="528320">
                        <a:lnSpc>
                          <a:spcPct val="100000"/>
                        </a:lnSpc>
                        <a:spcBef>
                          <a:spcPts val="430"/>
                        </a:spcBef>
                      </a:pPr>
                      <a:r>
                        <a:rPr sz="1800">
                          <a:latin typeface="楷体" panose="02010609060101010101" charset="-122"/>
                          <a:cs typeface="楷体" panose="02010609060101010101" charset="-122"/>
                        </a:rPr>
                        <a:t>父亲</a:t>
                      </a:r>
                    </a:p>
                  </a:txBody>
                  <a:tcPr marL="0" marR="0" marT="5461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28320">
                        <a:lnSpc>
                          <a:spcPct val="100000"/>
                        </a:lnSpc>
                        <a:spcBef>
                          <a:spcPts val="430"/>
                        </a:spcBef>
                      </a:pPr>
                      <a:r>
                        <a:rPr sz="1800">
                          <a:latin typeface="楷体" panose="02010609060101010101" charset="-122"/>
                          <a:cs typeface="楷体" panose="02010609060101010101" charset="-122"/>
                        </a:rPr>
                        <a:t>质朴</a:t>
                      </a:r>
                    </a:p>
                  </a:txBody>
                  <a:tcPr marL="0" marR="0" marT="5461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sz="1800">
                          <a:latin typeface="楷体" panose="02010609060101010101" charset="-122"/>
                          <a:cs typeface="楷体" panose="02010609060101010101" charset="-122"/>
                        </a:rPr>
                        <a:t>骄傲自豪</a:t>
                      </a:r>
                    </a:p>
                  </a:txBody>
                  <a:tcPr marL="0" marR="0" marT="698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49935" y="1590802"/>
            <a:ext cx="5207000" cy="378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开端：父亲决定在家放电影为女儿庆祝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33450" y="207009"/>
            <a:ext cx="939800" cy="2870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文章结构</a:t>
            </a:r>
          </a:p>
        </p:txBody>
      </p:sp>
      <p:sp>
        <p:nvSpPr>
          <p:cNvPr id="4" name="object 4"/>
          <p:cNvSpPr/>
          <p:nvPr/>
        </p:nvSpPr>
        <p:spPr>
          <a:xfrm>
            <a:off x="3194304" y="2935223"/>
            <a:ext cx="353695" cy="1069975"/>
          </a:xfrm>
          <a:custGeom>
            <a:avLst/>
            <a:gdLst/>
            <a:ahLst/>
            <a:cxnLst/>
            <a:rect l="l" t="t" r="r" b="b"/>
            <a:pathLst>
              <a:path w="353695" h="1069975">
                <a:moveTo>
                  <a:pt x="353568" y="1069848"/>
                </a:moveTo>
                <a:lnTo>
                  <a:pt x="284743" y="1067530"/>
                </a:lnTo>
                <a:lnTo>
                  <a:pt x="228552" y="1061212"/>
                </a:lnTo>
                <a:lnTo>
                  <a:pt x="190672" y="1051845"/>
                </a:lnTo>
                <a:lnTo>
                  <a:pt x="176783" y="1040383"/>
                </a:lnTo>
                <a:lnTo>
                  <a:pt x="176783" y="564388"/>
                </a:lnTo>
                <a:lnTo>
                  <a:pt x="162895" y="552926"/>
                </a:lnTo>
                <a:lnTo>
                  <a:pt x="125015" y="543559"/>
                </a:lnTo>
                <a:lnTo>
                  <a:pt x="68824" y="537241"/>
                </a:lnTo>
                <a:lnTo>
                  <a:pt x="0" y="534924"/>
                </a:lnTo>
                <a:lnTo>
                  <a:pt x="68824" y="532606"/>
                </a:lnTo>
                <a:lnTo>
                  <a:pt x="125015" y="526288"/>
                </a:lnTo>
                <a:lnTo>
                  <a:pt x="162895" y="516921"/>
                </a:lnTo>
                <a:lnTo>
                  <a:pt x="176783" y="505460"/>
                </a:lnTo>
                <a:lnTo>
                  <a:pt x="176783" y="29463"/>
                </a:lnTo>
                <a:lnTo>
                  <a:pt x="190672" y="18002"/>
                </a:lnTo>
                <a:lnTo>
                  <a:pt x="228552" y="8636"/>
                </a:lnTo>
                <a:lnTo>
                  <a:pt x="284743" y="2317"/>
                </a:lnTo>
                <a:lnTo>
                  <a:pt x="353568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649935" y="2139440"/>
            <a:ext cx="7346315" cy="3027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发展：父亲辛苦劳动挣钱供女儿读书-插叙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放电影前：父亲不知所措地向来人道谢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高潮：在家放电影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放电影时：父亲在围子外转悠，看着人群嘿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嘿地笑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结局：电影散场后，父亲歪在草垛堆里正打着呼噜</a:t>
            </a:r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1116</Words>
  <Application>Microsoft Office PowerPoint</Application>
  <PresentationFormat>全屏显示(4:3)</PresentationFormat>
  <Paragraphs>238</Paragraphs>
  <Slides>21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Office Theme</vt:lpstr>
      <vt:lpstr>PowerPoint 演示文稿</vt:lpstr>
      <vt:lpstr>文本解读</vt:lpstr>
      <vt:lpstr>PowerPoint 演示文稿</vt:lpstr>
      <vt:lpstr>PowerPoint 演示文稿</vt:lpstr>
      <vt:lpstr>灵魂一百零八问</vt:lpstr>
      <vt:lpstr>PowerPoint 演示文稿</vt:lpstr>
      <vt:lpstr>⑳第二天下午5点多钟，放电影的人就来了，他们早早地扯起了银 幕。银幕就像一面布告牌，家里放电影的消息立刻传遍了村里村外。</vt:lpstr>
      <vt:lpstr>文本解读</vt:lpstr>
      <vt:lpstr>开端：父亲决定在家放电影为女儿庆祝</vt:lpstr>
      <vt:lpstr>试题练习</vt:lpstr>
      <vt:lpstr>PowerPoint 演示文稿</vt:lpstr>
      <vt:lpstr>试题练习</vt:lpstr>
      <vt:lpstr>文本解读</vt:lpstr>
      <vt:lpstr>文本解读</vt:lpstr>
      <vt:lpstr>文本解读</vt:lpstr>
      <vt:lpstr>答“三表”</vt:lpstr>
      <vt:lpstr>试题练习</vt:lpstr>
      <vt:lpstr>文本解读</vt:lpstr>
      <vt:lpstr>⑧可如今我发现，身边一些人对鸟儿是视而不见的，由此我判 断他们对其他事物，比如对野花也是同样态度。久居城市的人们目 光内似乎只有路标与方向，忽略了和他们生活在一起的，还有许多 鲜活的生命。</vt:lpstr>
      <vt:lpstr>⑧可如今我发现，身边一些人对鸟儿是视而不见的，由此我判 断他们对其他事物，比如对野花也是同样态度。久居城市的人们目 光内似乎只有路标与方向，忽略了和他们生活在一起的，还有许多 鲜活的生命。</vt:lpstr>
      <vt:lpstr>试题练习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2021-09-28T23:04:30Z</cp:lastPrinted>
  <dcterms:created xsi:type="dcterms:W3CDTF">2021-09-28T23:04:30Z</dcterms:created>
  <dcterms:modified xsi:type="dcterms:W3CDTF">2021-10-13T04:21:17Z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