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39" r:id="rId2"/>
    <p:sldId id="341" r:id="rId3"/>
    <p:sldId id="390" r:id="rId4"/>
    <p:sldId id="399" r:id="rId5"/>
    <p:sldId id="378" r:id="rId6"/>
    <p:sldId id="381" r:id="rId7"/>
    <p:sldId id="380" r:id="rId8"/>
    <p:sldId id="391" r:id="rId9"/>
    <p:sldId id="346" r:id="rId10"/>
    <p:sldId id="343" r:id="rId11"/>
    <p:sldId id="347" r:id="rId12"/>
    <p:sldId id="383" r:id="rId13"/>
    <p:sldId id="384" r:id="rId14"/>
    <p:sldId id="385" r:id="rId15"/>
    <p:sldId id="386" r:id="rId16"/>
    <p:sldId id="414" r:id="rId17"/>
    <p:sldId id="415" r:id="rId18"/>
    <p:sldId id="416" r:id="rId19"/>
    <p:sldId id="417" r:id="rId20"/>
    <p:sldId id="418" r:id="rId21"/>
    <p:sldId id="419" r:id="rId22"/>
    <p:sldId id="420" r:id="rId23"/>
    <p:sldId id="421" r:id="rId24"/>
    <p:sldId id="422" r:id="rId25"/>
    <p:sldId id="423" r:id="rId26"/>
    <p:sldId id="424" r:id="rId27"/>
    <p:sldId id="425" r:id="rId28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李永宾" initials="李永宾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4" autoAdjust="0"/>
    <p:restoredTop sz="94660"/>
  </p:normalViewPr>
  <p:slideViewPr>
    <p:cSldViewPr>
      <p:cViewPr varScale="1">
        <p:scale>
          <a:sx n="84" d="100"/>
          <a:sy n="84" d="100"/>
        </p:scale>
        <p:origin x="-84" y="-4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2808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239276-F692-4FB5-960D-6ECED991B84A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CD3F43-125C-4622-81C3-731234AE2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4206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7A8007-5084-48F5-A51F-5EF90EA8CCEE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7B74BD-509B-4AE4-98A9-8EA600F963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210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 三十根辐条，聚集到车毂上，只有车毂中间是空的，才成就了车子的作用。和陶土来做陶器，只有器皿中间是空的，才具备器皿的作用。开凿门窗来建造房屋，只有门窗四壁中间是空的，才具备房屋的作用。因此有车子、器皿、房屋等是一种便利，但恰恰是“无”使它们发挥了作用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7B74BD-509B-4AE4-98A9-8EA600F9635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5040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900" smtClean="0">
                <a:latin typeface="黑体" panose="02010609060101010101" pitchFamily="49" charset="-122"/>
                <a:ea typeface="黑体" panose="02010609060101010101" pitchFamily="49" charset="-122"/>
              </a:rPr>
              <a:t>踮着脚跟的人站不牢，跨步行的人走不远，自逞己见的人反而不能使人明了，自以为是的人反而得不到彰显，自我炫耀功劳的人反而不能成就大功，自尊自大的人反而得不到敬重。（“自见”“自是”“自伐”“自矜”等行为）用道的观点来看，是吃剩下的食物或身体上的肉瘤，就连有的畜生都厌恶这些东西。所以有道的人不居于“自见”“自是”“自伐”“自矜”的境地。</a:t>
            </a: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7B74BD-509B-4AE4-98A9-8EA600F9635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9276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900" smtClean="0">
                <a:latin typeface="黑体" panose="02010609060101010101" pitchFamily="49" charset="-122"/>
                <a:ea typeface="黑体" panose="02010609060101010101" pitchFamily="49" charset="-122"/>
              </a:rPr>
              <a:t>事物安稳的时候容易持守，问题还没有显露迹象的时候容易解决，事物脆弱的时候容易分离，事物细小的时候容易散失。要在还没有出现问题的时候解决问题，要在还没有陷入混乱的时候治理混乱。张开两臂才能抱得过来的大树，是从极细小的萌芽生长起来的。很高很高的台子，是从一筐土开始建起来的。很遥远很遥远的行程，是从脚下那一小步走出来的。 有所作为的人会招致失败，有所执着的人将会遭受损害。因此圣人无所作为，所以也不会招致失败；无所执着，所以也不遭受损害。人们做事，常常是在将要成功的时候让它失败了。如果在将要完成的时候像开始的时候一样谨慎，就不会败坏事情了。因此，有道的圣人追求人所不追求的，不稀罕难以得到的东西，学习别人所不学习的，补救众人所经常犯的过错。这样遵循万物的自然本性而不会妄加干预。</a:t>
            </a: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7B74BD-509B-4AE4-98A9-8EA600F9635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747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627784" y="1250801"/>
            <a:ext cx="4680520" cy="1102519"/>
          </a:xfrm>
        </p:spPr>
        <p:txBody>
          <a:bodyPr/>
          <a:lstStyle/>
          <a:p>
            <a:r>
              <a:rPr lang="en-US" altLang="zh-CN" sz="4800" b="1" dirty="0" smtClean="0">
                <a:solidFill>
                  <a:srgbClr val="BD341D"/>
                </a:solidFill>
              </a:rPr>
              <a:t>《</a:t>
            </a:r>
            <a:r>
              <a:rPr lang="zh-CN" altLang="en-US" sz="4800" b="1" dirty="0" smtClean="0">
                <a:solidFill>
                  <a:srgbClr val="BD341D"/>
                </a:solidFill>
              </a:rPr>
              <a:t>老子</a:t>
            </a:r>
            <a:r>
              <a:rPr lang="en-US" altLang="zh-CN" sz="4800" b="1" dirty="0" smtClean="0">
                <a:solidFill>
                  <a:srgbClr val="BD341D"/>
                </a:solidFill>
              </a:rPr>
              <a:t>》</a:t>
            </a:r>
            <a:r>
              <a:rPr lang="zh-CN" altLang="en-US" sz="4800" b="1" dirty="0" smtClean="0">
                <a:solidFill>
                  <a:srgbClr val="BD341D"/>
                </a:solidFill>
              </a:rPr>
              <a:t>四章</a:t>
            </a:r>
            <a:endParaRPr lang="zh-CN" altLang="en-US" sz="4800" b="1" dirty="0">
              <a:solidFill>
                <a:srgbClr val="BD341D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771800" y="2211710"/>
            <a:ext cx="43204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707904" y="15880"/>
            <a:ext cx="22322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基础学习</a:t>
            </a:r>
            <a:endParaRPr lang="zh-CN" altLang="en-US" sz="3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 bwMode="auto">
          <a:xfrm>
            <a:off x="827584" y="865557"/>
            <a:ext cx="1944216" cy="3600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en-US" altLang="zh-CN" sz="1800" b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《</a:t>
            </a:r>
            <a:r>
              <a:rPr lang="zh-CN" altLang="en-US" sz="1800" b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道德经</a:t>
            </a:r>
            <a:r>
              <a:rPr lang="en-US" altLang="zh-CN" sz="1800" b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》</a:t>
            </a:r>
            <a:r>
              <a:rPr lang="zh-CN" altLang="en-US" sz="1800" b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介绍</a:t>
            </a:r>
            <a:endParaRPr lang="en-US" altLang="zh-CN" sz="1800" b="1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9877" y="1923678"/>
            <a:ext cx="570433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  《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道德经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的总字数因为版本不同而有所差异</a:t>
            </a: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马王堆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帛书，甲本为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5344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字，乙本为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5342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字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今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本，河上公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道德经章句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5201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字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王弼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老子道德经注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5162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字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傅奕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道德经古本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5450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字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现代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道德经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通行本，是以王弼所注，字数为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5162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字。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b="3402"/>
          <a:stretch>
            <a:fillRect/>
          </a:stretch>
        </p:blipFill>
        <p:spPr>
          <a:xfrm>
            <a:off x="6732240" y="987574"/>
            <a:ext cx="2116957" cy="3634803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64138" y="1424201"/>
            <a:ext cx="648072" cy="396274"/>
            <a:chOff x="1187624" y="2067694"/>
            <a:chExt cx="648072" cy="39627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333969" y="1962241"/>
              <a:ext cx="396274" cy="607179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187624" y="2067694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版本</a:t>
              </a:r>
              <a:endParaRPr lang="zh-CN" altLang="en-US" sz="1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6922346" y="4731990"/>
            <a:ext cx="173674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/>
              <a:t>马王堆</a:t>
            </a:r>
            <a:r>
              <a:rPr lang="en-US" altLang="zh-CN" b="1" smtClean="0"/>
              <a:t>《</a:t>
            </a:r>
            <a:r>
              <a:rPr lang="zh-CN" altLang="en-US" b="1" smtClean="0"/>
              <a:t>老子</a:t>
            </a:r>
            <a:r>
              <a:rPr lang="en-US" altLang="zh-CN" b="1" smtClean="0"/>
              <a:t>》</a:t>
            </a:r>
            <a:r>
              <a:rPr lang="zh-CN" altLang="en-US" b="1" smtClean="0"/>
              <a:t>帛书</a:t>
            </a:r>
            <a:endParaRPr lang="zh-CN" altLang="en-US" b="1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17" y="1156826"/>
            <a:ext cx="6831639" cy="40090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07904" y="29053"/>
            <a:ext cx="22322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朗读正音</a:t>
            </a:r>
            <a:endParaRPr lang="zh-CN" altLang="en-US" sz="3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0235" y="1779662"/>
            <a:ext cx="6778149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① 辐（　　）</a:t>
            </a:r>
            <a:r>
              <a:rPr lang="en-US" altLang="zh-CN" sz="1800">
                <a:latin typeface="黑体" panose="02010609060101010101" pitchFamily="49" charset="-122"/>
                <a:ea typeface="黑体" panose="02010609060101010101" pitchFamily="49" charset="-122"/>
              </a:rPr>
              <a:t>	 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</a:rPr>
              <a:t>② </a:t>
            </a: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毂（　　）</a:t>
            </a:r>
            <a:r>
              <a:rPr lang="en-US" altLang="zh-CN" sz="1800">
                <a:latin typeface="黑体" panose="02010609060101010101" pitchFamily="49" charset="-122"/>
                <a:ea typeface="黑体" panose="02010609060101010101" pitchFamily="49" charset="-122"/>
              </a:rPr>
              <a:t>	 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</a:rPr>
              <a:t>③ </a:t>
            </a: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埏埴（　   　　）</a:t>
            </a:r>
          </a:p>
          <a:p>
            <a:pPr>
              <a:lnSpc>
                <a:spcPct val="150000"/>
              </a:lnSpc>
            </a:pP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④ 户牖（　　）</a:t>
            </a:r>
            <a:r>
              <a:rPr lang="en-US" altLang="zh-CN" sz="1800"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 ⑤ 赘（　　）行</a:t>
            </a:r>
            <a:r>
              <a:rPr lang="en-US" altLang="zh-CN" sz="1800"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 ⑥ 易泮（　　）</a:t>
            </a:r>
          </a:p>
          <a:p>
            <a:pPr>
              <a:lnSpc>
                <a:spcPct val="150000"/>
              </a:lnSpc>
            </a:pP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⑦ 累（　　）土</a:t>
            </a:r>
          </a:p>
        </p:txBody>
      </p:sp>
      <p:sp>
        <p:nvSpPr>
          <p:cNvPr id="7" name="矩形 6"/>
          <p:cNvSpPr/>
          <p:nvPr/>
        </p:nvSpPr>
        <p:spPr>
          <a:xfrm>
            <a:off x="2149797" y="1812351"/>
            <a:ext cx="4970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fú</a:t>
            </a:r>
            <a:endParaRPr lang="en-US" altLang="zh-CN" sz="1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50514" y="1811842"/>
            <a:ext cx="4970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gǔ</a:t>
            </a:r>
            <a:endParaRPr lang="en-US" altLang="zh-CN" sz="1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26011" y="1827884"/>
            <a:ext cx="13254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shān zhí</a:t>
            </a:r>
            <a:endParaRPr lang="en-US" altLang="zh-CN" sz="1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329280" y="2264410"/>
            <a:ext cx="6350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yǒu</a:t>
            </a:r>
            <a:endParaRPr lang="en-US" altLang="zh-CN" sz="1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12449" y="2224059"/>
            <a:ext cx="7731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zhuì</a:t>
            </a:r>
            <a:endParaRPr lang="en-US" altLang="zh-CN" sz="1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8225" y="2224059"/>
            <a:ext cx="6350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pàn</a:t>
            </a:r>
            <a:endParaRPr lang="en-US" altLang="zh-CN" sz="1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45979" y="2650919"/>
            <a:ext cx="6350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léi</a:t>
            </a:r>
            <a:endParaRPr lang="en-US" altLang="zh-CN" sz="1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07904" y="29053"/>
            <a:ext cx="22322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文意疏通</a:t>
            </a:r>
            <a:endParaRPr lang="zh-CN" altLang="en-US" sz="3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3568" y="987574"/>
            <a:ext cx="79208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三十辐，共一毂，当其无，有车之用。埏</a:t>
            </a:r>
            <a:r>
              <a:rPr lang="en-US" altLang="zh-CN" sz="1800" err="1">
                <a:latin typeface="楷体" panose="02010609060101010101" pitchFamily="49" charset="-122"/>
                <a:ea typeface="楷体" panose="02010609060101010101" pitchFamily="49" charset="-122"/>
              </a:rPr>
              <a:t>yán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埴以为器，当其无，有器之用。凿户牖以为室，当其无，有室之用。故有之以为利，无之以为用。</a:t>
            </a:r>
          </a:p>
        </p:txBody>
      </p:sp>
      <p:sp>
        <p:nvSpPr>
          <p:cNvPr id="3" name="矩形 2"/>
          <p:cNvSpPr/>
          <p:nvPr/>
        </p:nvSpPr>
        <p:spPr>
          <a:xfrm>
            <a:off x="467544" y="2566613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</a:rPr>
              <a:t>埏</a:t>
            </a: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埴</a:t>
            </a:r>
            <a:r>
              <a:rPr lang="zh-CN" altLang="en-US" sz="1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以为</a:t>
            </a: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器</a:t>
            </a:r>
          </a:p>
          <a:p>
            <a:pPr>
              <a:lnSpc>
                <a:spcPct val="150000"/>
              </a:lnSpc>
            </a:pP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古义： </a:t>
            </a:r>
            <a:r>
              <a:rPr lang="en-US" altLang="zh-CN" sz="1800" smtClean="0">
                <a:latin typeface="黑体" panose="02010609060101010101" pitchFamily="49" charset="-122"/>
                <a:ea typeface="黑体" panose="02010609060101010101" pitchFamily="49" charset="-122"/>
              </a:rPr>
              <a:t>_________________   </a:t>
            </a:r>
          </a:p>
          <a:p>
            <a:pPr>
              <a:lnSpc>
                <a:spcPct val="150000"/>
              </a:lnSpc>
            </a:pP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</a:rPr>
              <a:t>今</a:t>
            </a: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义：认为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8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埏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</a:rPr>
              <a:t>埴：陶土。</a:t>
            </a: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75656" y="2931790"/>
            <a:ext cx="17230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</a:t>
            </a:r>
            <a:r>
              <a:rPr lang="en-US" altLang="zh-CN" sz="1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1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作为。</a:t>
            </a:r>
          </a:p>
        </p:txBody>
      </p:sp>
      <p:sp>
        <p:nvSpPr>
          <p:cNvPr id="4" name="矩形 3"/>
          <p:cNvSpPr/>
          <p:nvPr/>
        </p:nvSpPr>
        <p:spPr>
          <a:xfrm>
            <a:off x="3491880" y="2658946"/>
            <a:ext cx="5184576" cy="15696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     三十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根辐条，聚集到车毂上，只有车毂中间是空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的，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才成就了车子的作用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</a:p>
          <a:p>
            <a:pPr>
              <a:lnSpc>
                <a:spcPct val="150000"/>
              </a:lnSpc>
            </a:pP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因此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有车子、器皿、房屋等是一种便利，但恰恰是“无”使它们发挥了作用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1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07904" y="29053"/>
            <a:ext cx="22322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文意疏通</a:t>
            </a:r>
            <a:endParaRPr lang="zh-CN" altLang="en-US" sz="3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2688" y="1742859"/>
            <a:ext cx="43924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企者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不立，</a:t>
            </a:r>
            <a:r>
              <a:rPr lang="zh-CN" altLang="en-US" sz="1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跨者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不行，自见者不明，</a:t>
            </a:r>
            <a:r>
              <a:rPr lang="zh-CN" altLang="en-US" sz="1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自是者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不彰，</a:t>
            </a:r>
            <a:r>
              <a:rPr lang="zh-CN" altLang="en-US" sz="1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自伐者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无功，</a:t>
            </a:r>
            <a:r>
              <a:rPr lang="zh-CN" altLang="en-US" sz="1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自矜者不长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。其在道也，曰</a:t>
            </a:r>
            <a:r>
              <a:rPr lang="zh-CN" altLang="en-US" sz="1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余食</a:t>
            </a:r>
            <a:r>
              <a:rPr lang="zh-CN" altLang="en-US" sz="18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赘行</a:t>
            </a: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物或恶之。故有道者</a:t>
            </a:r>
            <a:r>
              <a:rPr lang="zh-CN" altLang="en-US" sz="1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不处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971600" y="3672699"/>
            <a:ext cx="2946672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其在道也，曰余食赘行	    </a:t>
            </a:r>
            <a:r>
              <a:rPr lang="en-US" altLang="zh-CN" sz="1800" smtClean="0">
                <a:latin typeface="黑体" panose="02010609060101010101" pitchFamily="49" charset="-122"/>
                <a:ea typeface="黑体" panose="02010609060101010101" pitchFamily="49" charset="-122"/>
              </a:rPr>
              <a:t>________________________</a:t>
            </a: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16016" y="1566006"/>
            <a:ext cx="4066423" cy="2677656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踮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着脚跟的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人</a:t>
            </a:r>
            <a:endParaRPr lang="en-US" altLang="zh-CN" sz="14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跨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步行的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人</a:t>
            </a:r>
            <a:endParaRPr lang="en-US" altLang="zh-CN" sz="14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逞己见的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人</a:t>
            </a:r>
            <a:endParaRPr lang="en-US" altLang="zh-CN" sz="14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自以为是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的人反而得不到彰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显</a:t>
            </a:r>
            <a:endParaRPr lang="en-US" altLang="zh-CN" sz="14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自我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炫耀功劳的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人</a:t>
            </a:r>
            <a:endParaRPr lang="en-US" altLang="zh-CN" sz="14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自尊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自大的人反而得不到敬重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4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吃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剩下的食物或身体上的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肉瘤</a:t>
            </a:r>
            <a:endParaRPr lang="en-US" altLang="zh-CN" sz="14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不居于这样的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境地。</a:t>
            </a:r>
          </a:p>
        </p:txBody>
      </p:sp>
      <p:sp>
        <p:nvSpPr>
          <p:cNvPr id="7" name="矩形 6"/>
          <p:cNvSpPr/>
          <p:nvPr/>
        </p:nvSpPr>
        <p:spPr>
          <a:xfrm>
            <a:off x="906916" y="4101888"/>
            <a:ext cx="27621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“行”同“</a:t>
            </a:r>
            <a:r>
              <a:rPr lang="zh-TW" altLang="en-US" sz="1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</a:t>
            </a:r>
            <a:r>
              <a:rPr lang="zh-CN" altLang="en-US" sz="1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”，</a:t>
            </a:r>
            <a:r>
              <a:rPr lang="zh-TW" altLang="en-US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形体</a:t>
            </a:r>
            <a:r>
              <a:rPr lang="zh-CN" altLang="en-US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1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07904" y="29053"/>
            <a:ext cx="22322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文意疏通</a:t>
            </a:r>
            <a:endParaRPr lang="zh-CN" altLang="en-US" sz="3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1560" y="954675"/>
            <a:ext cx="7920880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知人者智，自知者明。胜人者有力，自胜者强。知足者富。强行者有志。不失其所者久。死而不亡者寿。</a:t>
            </a:r>
          </a:p>
        </p:txBody>
      </p:sp>
      <p:sp>
        <p:nvSpPr>
          <p:cNvPr id="4" name="矩形 3"/>
          <p:cNvSpPr/>
          <p:nvPr/>
        </p:nvSpPr>
        <p:spPr>
          <a:xfrm>
            <a:off x="3491880" y="2283718"/>
            <a:ext cx="4896544" cy="230832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了解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别人的人聪明，了解自己的人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圣明。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战胜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别人的人有劲儿，战胜自己的人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刚强。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知道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满足的人就是富人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确定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不移、竭力实行的人有意志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不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丧失合适位置的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人能够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长久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死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得不荒唐亦即正常死亡的人就是长寿的。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859782"/>
            <a:ext cx="4384133" cy="257273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07904" y="29053"/>
            <a:ext cx="22322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文意疏通</a:t>
            </a:r>
            <a:endParaRPr lang="zh-CN" altLang="en-US" sz="3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8072" y="906114"/>
            <a:ext cx="7920880" cy="2169825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其安易持，其未兆易谋，其脆易</a:t>
            </a:r>
            <a:r>
              <a:rPr lang="zh-CN" altLang="en-US" sz="1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泮</a:t>
            </a:r>
            <a:r>
              <a:rPr lang="en-US" altLang="zh-CN" sz="1800" err="1">
                <a:latin typeface="楷体" panose="02010609060101010101" pitchFamily="49" charset="-122"/>
                <a:ea typeface="楷体" panose="02010609060101010101" pitchFamily="49" charset="-122"/>
              </a:rPr>
              <a:t>pàn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，其微易散。为之于未有，治之于未乱。合抱之木，生于毫末。九层之台</a:t>
            </a: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，起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en-US" sz="1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累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土。千里之行，始于足下。为者败之，执者失之。是以圣人无为，故无败；无执，故无失。</a:t>
            </a:r>
            <a:r>
              <a:rPr lang="zh-CN" altLang="en-US" sz="1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民之从事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，常于几成而败之。慎终如始，则无败事。是以圣人欲不欲，不贵难得之货，学不学，复众人之所过，以辅万物之自然而不敢为。</a:t>
            </a:r>
          </a:p>
        </p:txBody>
      </p:sp>
      <p:sp>
        <p:nvSpPr>
          <p:cNvPr id="2" name="矩形 1"/>
          <p:cNvSpPr/>
          <p:nvPr/>
        </p:nvSpPr>
        <p:spPr>
          <a:xfrm>
            <a:off x="648072" y="3278763"/>
            <a:ext cx="39239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其脆易</a:t>
            </a:r>
            <a:r>
              <a:rPr lang="zh-CN" altLang="en-US" sz="1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泮</a:t>
            </a:r>
            <a:r>
              <a:rPr lang="en-US" altLang="zh-CN" sz="1800">
                <a:latin typeface="黑体" panose="02010609060101010101" pitchFamily="49" charset="-122"/>
                <a:ea typeface="黑体" panose="02010609060101010101" pitchFamily="49" charset="-122"/>
              </a:rPr>
              <a:t>			  </a:t>
            </a:r>
            <a:r>
              <a:rPr lang="en-US" altLang="zh-CN" sz="1800" smtClean="0">
                <a:latin typeface="黑体" panose="02010609060101010101" pitchFamily="49" charset="-122"/>
                <a:ea typeface="黑体" panose="02010609060101010101" pitchFamily="49" charset="-122"/>
              </a:rPr>
              <a:t>______________________________</a:t>
            </a:r>
            <a:endParaRPr lang="en-US" altLang="zh-CN" sz="1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</a:rPr>
              <a:t>九</a:t>
            </a: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层之台，起于</a:t>
            </a:r>
            <a:r>
              <a:rPr lang="zh-CN" altLang="en-US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累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</a:rPr>
              <a:t>土</a:t>
            </a:r>
            <a:r>
              <a:rPr lang="en-US" altLang="zh-CN" sz="1800">
                <a:latin typeface="黑体" panose="02010609060101010101" pitchFamily="49" charset="-122"/>
                <a:ea typeface="黑体" panose="02010609060101010101" pitchFamily="49" charset="-122"/>
              </a:rPr>
              <a:t>	    ______________________________</a:t>
            </a:r>
          </a:p>
        </p:txBody>
      </p:sp>
      <p:sp>
        <p:nvSpPr>
          <p:cNvPr id="7" name="矩形 6"/>
          <p:cNvSpPr/>
          <p:nvPr/>
        </p:nvSpPr>
        <p:spPr>
          <a:xfrm>
            <a:off x="1149896" y="3712699"/>
            <a:ext cx="27621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“泮”同“</a:t>
            </a:r>
            <a:r>
              <a:rPr lang="zh-TW" altLang="en-US" sz="1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判</a:t>
            </a:r>
            <a:r>
              <a:rPr lang="zh-CN" altLang="en-US" sz="1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”，</a:t>
            </a:r>
            <a:r>
              <a:rPr lang="zh-TW" altLang="en-US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分离</a:t>
            </a:r>
            <a:r>
              <a:rPr lang="zh-CN" altLang="en-US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1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49896" y="4506116"/>
            <a:ext cx="27621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“累”同“</a:t>
            </a:r>
            <a:r>
              <a:rPr lang="zh-TW" altLang="en-US" sz="1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蔂</a:t>
            </a:r>
            <a:r>
              <a:rPr lang="zh-CN" altLang="en-US" sz="1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”，</a:t>
            </a:r>
            <a:r>
              <a:rPr lang="zh-TW" altLang="en-US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土筐</a:t>
            </a:r>
            <a:r>
              <a:rPr lang="zh-CN" altLang="en-US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1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79504" y="3474203"/>
            <a:ext cx="44644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</a:rPr>
              <a:t>民</a:t>
            </a: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之</a:t>
            </a:r>
            <a:r>
              <a:rPr lang="zh-CN" altLang="en-US" sz="1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从事</a:t>
            </a:r>
            <a:r>
              <a:rPr lang="en-US" altLang="zh-CN" sz="1800">
                <a:latin typeface="黑体" panose="02010609060101010101" pitchFamily="49" charset="-122"/>
                <a:ea typeface="黑体" panose="02010609060101010101" pitchFamily="49" charset="-122"/>
              </a:rPr>
              <a:t>			</a:t>
            </a:r>
          </a:p>
          <a:p>
            <a:pPr>
              <a:lnSpc>
                <a:spcPct val="150000"/>
              </a:lnSpc>
            </a:pP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古义：</a:t>
            </a:r>
            <a:r>
              <a:rPr lang="en-US" altLang="zh-CN" sz="1800">
                <a:latin typeface="黑体" panose="02010609060101010101" pitchFamily="49" charset="-122"/>
                <a:ea typeface="黑体" panose="02010609060101010101" pitchFamily="49" charset="-122"/>
              </a:rPr>
              <a:t>________________________  </a:t>
            </a:r>
            <a:endParaRPr lang="en-US" altLang="zh-CN" sz="18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</a:rPr>
              <a:t>今</a:t>
            </a: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义：做；投身于某种活动或事业中去。</a:t>
            </a:r>
          </a:p>
          <a:p>
            <a:pPr>
              <a:lnSpc>
                <a:spcPct val="150000"/>
              </a:lnSpc>
            </a:pPr>
            <a:endParaRPr lang="en-US" altLang="zh-CN" sz="1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52120" y="3897365"/>
            <a:ext cx="21602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指办事，处理事务。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07904" y="29053"/>
            <a:ext cx="22322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文意理解</a:t>
            </a:r>
            <a:endParaRPr lang="zh-CN" altLang="en-US" sz="3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3568" y="987574"/>
            <a:ext cx="7920880" cy="92333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三十辐，共一毂，当其无，有车之用。</a:t>
            </a: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埏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埴</a:t>
            </a: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以为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器，当其无，有器之用。凿户牖以为室，当其无，有室之用。故有之以为利，无之以为用。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67545" y="2315427"/>
            <a:ext cx="2664296" cy="1984515"/>
            <a:chOff x="467544" y="2311583"/>
            <a:chExt cx="3052847" cy="230425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7544" y="2311583"/>
              <a:ext cx="3052847" cy="2304256"/>
            </a:xfrm>
            <a:prstGeom prst="round2DiagRect">
              <a:avLst>
                <a:gd name="adj1" fmla="val 50000"/>
                <a:gd name="adj2" fmla="val 50000"/>
              </a:avLst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71800" y="4412629"/>
              <a:ext cx="273064" cy="203210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1880" y="2091944"/>
            <a:ext cx="2111819" cy="21118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1595" y="2609735"/>
            <a:ext cx="1848621" cy="1395898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115616" y="4535188"/>
            <a:ext cx="8066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smtClean="0">
                <a:latin typeface="+mn-ea"/>
              </a:rPr>
              <a:t>辐和毂</a:t>
            </a:r>
            <a:endParaRPr lang="zh-CN" altLang="en-US" sz="1600" b="1">
              <a:latin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38487" y="4535188"/>
            <a:ext cx="12186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+mn-ea"/>
              </a:rPr>
              <a:t>埏</a:t>
            </a:r>
            <a:r>
              <a:rPr lang="zh-CN" altLang="en-US" sz="1600" b="1" smtClean="0">
                <a:latin typeface="+mn-ea"/>
              </a:rPr>
              <a:t>埴以为器</a:t>
            </a:r>
            <a:endParaRPr lang="zh-CN" altLang="en-US" sz="1600" b="1">
              <a:latin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32240" y="4535187"/>
            <a:ext cx="14253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+mn-ea"/>
              </a:rPr>
              <a:t>凿户牖以为室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07904" y="29053"/>
            <a:ext cx="22322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文意理解</a:t>
            </a:r>
            <a:endParaRPr lang="zh-CN" altLang="en-US" sz="3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3568" y="987574"/>
            <a:ext cx="7920880" cy="92333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三十辐，共一毂，当其无，有车之用。</a:t>
            </a: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埏以为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器，当其无，有器之用。凿户牖以为室，当其无，有室之用。故有之以为利，无之以为用。</a:t>
            </a:r>
          </a:p>
        </p:txBody>
      </p:sp>
      <p:sp>
        <p:nvSpPr>
          <p:cNvPr id="2" name="矩形 1"/>
          <p:cNvSpPr/>
          <p:nvPr/>
        </p:nvSpPr>
        <p:spPr>
          <a:xfrm>
            <a:off x="4571048" y="2293608"/>
            <a:ext cx="43924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Aft>
                <a:spcPct val="0"/>
              </a:spcAft>
              <a:buFont typeface="Wingdings" panose="05000000000000000000" pitchFamily="2" charset="2"/>
              <a:buChar char="u"/>
            </a:pPr>
            <a:r>
              <a:rPr lang="zh-CN" altLang="zh-CN" sz="1600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实体</a:t>
            </a:r>
            <a:r>
              <a:rPr lang="zh-CN" altLang="en-US" sz="1600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zh-CN" sz="1600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“有”</a:t>
            </a:r>
            <a:r>
              <a:rPr lang="zh-CN" altLang="zh-CN" sz="1600" kern="100">
                <a:latin typeface="黑体" panose="02010609060101010101" pitchFamily="49" charset="-122"/>
                <a:ea typeface="黑体" panose="02010609060101010101" pitchFamily="49" charset="-122"/>
              </a:rPr>
              <a:t>，只是提供便利的</a:t>
            </a:r>
            <a:r>
              <a:rPr lang="zh-CN" altLang="zh-CN" sz="1600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条件</a:t>
            </a:r>
            <a:r>
              <a:rPr lang="zh-CN" altLang="en-US" sz="1600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600" kern="1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 algn="just">
              <a:lnSpc>
                <a:spcPct val="150000"/>
              </a:lnSpc>
              <a:spcAft>
                <a:spcPct val="0"/>
              </a:spcAft>
              <a:buFont typeface="Wingdings" panose="05000000000000000000" pitchFamily="2" charset="2"/>
              <a:buChar char="u"/>
            </a:pPr>
            <a:r>
              <a:rPr lang="zh-CN" altLang="zh-CN" sz="1600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器物</a:t>
            </a:r>
            <a:r>
              <a:rPr lang="zh-CN" altLang="zh-CN" sz="1600" kern="100">
                <a:latin typeface="黑体" panose="02010609060101010101" pitchFamily="49" charset="-122"/>
                <a:ea typeface="黑体" panose="02010609060101010101" pitchFamily="49" charset="-122"/>
              </a:rPr>
              <a:t>中空这个“无”，才是发挥作用的关键</a:t>
            </a:r>
            <a:r>
              <a:rPr lang="zh-CN" altLang="zh-CN" sz="1600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600" kern="1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 algn="just">
              <a:lnSpc>
                <a:spcPct val="150000"/>
              </a:lnSpc>
              <a:spcAft>
                <a:spcPct val="0"/>
              </a:spcAft>
              <a:buFont typeface="Wingdings" panose="05000000000000000000" pitchFamily="2" charset="2"/>
              <a:buChar char="u"/>
            </a:pPr>
            <a:r>
              <a:rPr lang="zh-CN" altLang="zh-CN" sz="1600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“有”</a:t>
            </a:r>
            <a:r>
              <a:rPr lang="zh-CN" altLang="zh-CN" sz="1600" kern="100">
                <a:latin typeface="黑体" panose="02010609060101010101" pitchFamily="49" charset="-122"/>
                <a:ea typeface="黑体" panose="02010609060101010101" pitchFamily="49" charset="-122"/>
              </a:rPr>
              <a:t>与“无”是辩证统一、互相依存的，二者</a:t>
            </a:r>
            <a:r>
              <a:rPr lang="zh-CN" altLang="zh-CN" sz="1600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缺一不可</a:t>
            </a:r>
            <a:r>
              <a:rPr lang="zh-CN" altLang="en-US" sz="1600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600" kern="1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 algn="just">
              <a:lnSpc>
                <a:spcPct val="150000"/>
              </a:lnSpc>
              <a:spcAft>
                <a:spcPct val="0"/>
              </a:spcAft>
              <a:buFont typeface="Wingdings" panose="05000000000000000000" pitchFamily="2" charset="2"/>
              <a:buChar char="u"/>
            </a:pPr>
            <a:r>
              <a:rPr lang="zh-CN" altLang="zh-CN" sz="1600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老子</a:t>
            </a:r>
            <a:r>
              <a:rPr lang="zh-CN" altLang="zh-CN" sz="1600" kern="100">
                <a:latin typeface="黑体" panose="02010609060101010101" pitchFamily="49" charset="-122"/>
                <a:ea typeface="黑体" panose="02010609060101010101" pitchFamily="49" charset="-122"/>
              </a:rPr>
              <a:t>更强调的是空虚不盈的作用。</a:t>
            </a:r>
          </a:p>
        </p:txBody>
      </p:sp>
      <p:sp>
        <p:nvSpPr>
          <p:cNvPr id="6" name="矩形 5"/>
          <p:cNvSpPr/>
          <p:nvPr/>
        </p:nvSpPr>
        <p:spPr>
          <a:xfrm>
            <a:off x="539552" y="2499742"/>
            <a:ext cx="2016224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其无，有车之</a:t>
            </a: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endParaRPr lang="en-US" altLang="zh-CN" sz="1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其无，有器之</a:t>
            </a: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endParaRPr lang="en-US" altLang="zh-CN" sz="1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其无，有室之</a:t>
            </a: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endParaRPr lang="zh-CN" altLang="en-US" sz="1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25092" y="2707491"/>
            <a:ext cx="1656184" cy="92333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故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有之以为利</a:t>
            </a: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1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无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之以为用。</a:t>
            </a:r>
          </a:p>
        </p:txBody>
      </p:sp>
      <p:sp>
        <p:nvSpPr>
          <p:cNvPr id="4" name="右大括号 3"/>
          <p:cNvSpPr/>
          <p:nvPr/>
        </p:nvSpPr>
        <p:spPr>
          <a:xfrm>
            <a:off x="2483768" y="2707491"/>
            <a:ext cx="251552" cy="923330"/>
          </a:xfrm>
          <a:prstGeom prst="rightBrace">
            <a:avLst>
              <a:gd name="adj1" fmla="val 2065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07904" y="29053"/>
            <a:ext cx="22322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文意理解</a:t>
            </a:r>
            <a:endParaRPr lang="zh-CN" altLang="en-US" sz="3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3568" y="987574"/>
            <a:ext cx="7920880" cy="8583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企者不立，跨者不行，自见者不明，自是者不彰，自伐者无功，自矜者不长。其在道也，曰余食赘形，物或恶之。故有道者不处。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43509"/>
          <a:stretch>
            <a:fillRect/>
          </a:stretch>
        </p:blipFill>
        <p:spPr>
          <a:xfrm>
            <a:off x="971600" y="2131248"/>
            <a:ext cx="1479011" cy="24277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3848" y="2598062"/>
            <a:ext cx="2432175" cy="14129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4168" y="2145025"/>
            <a:ext cx="2520280" cy="2123336"/>
          </a:xfrm>
          <a:prstGeom prst="snip2DiagRect">
            <a:avLst>
              <a:gd name="adj1" fmla="val 0"/>
              <a:gd name="adj2" fmla="val 50000"/>
            </a:avLst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8162" y="4567436"/>
            <a:ext cx="787440" cy="17145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115616" y="4653165"/>
            <a:ext cx="93610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/>
              <a:t>企者不立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887924" y="4118320"/>
            <a:ext cx="93610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/>
              <a:t>跨者不行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948264" y="4434249"/>
            <a:ext cx="129614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/>
              <a:t>自是者不彰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07904" y="29053"/>
            <a:ext cx="22322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文意理解</a:t>
            </a:r>
            <a:endParaRPr lang="zh-CN" altLang="en-US" sz="3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3568" y="987574"/>
            <a:ext cx="7920880" cy="8583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企者不立，跨者不行，自见者不明，自是者不彰，自伐者无功，自矜者不长。其在道也，曰余食赘形，物或恶之。故有道者不处。</a:t>
            </a:r>
          </a:p>
        </p:txBody>
      </p:sp>
      <p:sp>
        <p:nvSpPr>
          <p:cNvPr id="4" name="矩形 3"/>
          <p:cNvSpPr/>
          <p:nvPr/>
        </p:nvSpPr>
        <p:spPr>
          <a:xfrm>
            <a:off x="5421622" y="2603297"/>
            <a:ext cx="35650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这些轻浮、急躁的举动都是反自然的，短暂而不能持久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急躁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冒进、自我炫耀的行为不可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恃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强调谦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下守中的价值与意义。</a:t>
            </a:r>
          </a:p>
        </p:txBody>
      </p:sp>
      <p:sp>
        <p:nvSpPr>
          <p:cNvPr id="10" name="矩形 9"/>
          <p:cNvSpPr/>
          <p:nvPr/>
        </p:nvSpPr>
        <p:spPr>
          <a:xfrm>
            <a:off x="755576" y="2278236"/>
            <a:ext cx="2266223" cy="230832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企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者</a:t>
            </a: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不立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跨者</a:t>
            </a: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不行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自见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者</a:t>
            </a: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不明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自是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者</a:t>
            </a: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不彰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自伐者</a:t>
            </a: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无功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自矜者</a:t>
            </a: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不长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70616" y="3416404"/>
            <a:ext cx="1817188" cy="41549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余食赘形，物或恶之</a:t>
            </a:r>
          </a:p>
        </p:txBody>
      </p:sp>
      <p:sp>
        <p:nvSpPr>
          <p:cNvPr id="13" name="矩形 12"/>
          <p:cNvSpPr/>
          <p:nvPr/>
        </p:nvSpPr>
        <p:spPr>
          <a:xfrm>
            <a:off x="2706600" y="3027259"/>
            <a:ext cx="1000839" cy="36503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其在道也</a:t>
            </a:r>
          </a:p>
        </p:txBody>
      </p:sp>
      <p:sp>
        <p:nvSpPr>
          <p:cNvPr id="9" name="右大括号 8"/>
          <p:cNvSpPr/>
          <p:nvPr/>
        </p:nvSpPr>
        <p:spPr>
          <a:xfrm>
            <a:off x="2411760" y="2499742"/>
            <a:ext cx="360040" cy="1944216"/>
          </a:xfrm>
          <a:prstGeom prst="rightBrace">
            <a:avLst>
              <a:gd name="adj1" fmla="val 32008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箭头连接符 14"/>
          <p:cNvCxnSpPr/>
          <p:nvPr/>
        </p:nvCxnSpPr>
        <p:spPr>
          <a:xfrm>
            <a:off x="2771800" y="3471850"/>
            <a:ext cx="79208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圆角矩形 17"/>
          <p:cNvSpPr/>
          <p:nvPr/>
        </p:nvSpPr>
        <p:spPr>
          <a:xfrm>
            <a:off x="395536" y="2278236"/>
            <a:ext cx="1224136" cy="2237730"/>
          </a:xfrm>
          <a:prstGeom prst="roundRect">
            <a:avLst/>
          </a:prstGeom>
          <a:noFill/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肘形连接符 19"/>
          <p:cNvCxnSpPr/>
          <p:nvPr/>
        </p:nvCxnSpPr>
        <p:spPr>
          <a:xfrm rot="5400000" flipH="1" flipV="1">
            <a:off x="2178575" y="2348238"/>
            <a:ext cx="703877" cy="3693891"/>
          </a:xfrm>
          <a:prstGeom prst="bentConnector3">
            <a:avLst>
              <a:gd name="adj1" fmla="val -32477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3753998" y="2936603"/>
            <a:ext cx="1169116" cy="41549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有道者不处</a:t>
            </a:r>
          </a:p>
        </p:txBody>
      </p:sp>
      <p:cxnSp>
        <p:nvCxnSpPr>
          <p:cNvPr id="26" name="肘形连接符 25"/>
          <p:cNvCxnSpPr>
            <a:stCxn id="24" idx="0"/>
          </p:cNvCxnSpPr>
          <p:nvPr/>
        </p:nvCxnSpPr>
        <p:spPr>
          <a:xfrm rot="16200000" flipV="1">
            <a:off x="2320727" y="918773"/>
            <a:ext cx="654516" cy="3381143"/>
          </a:xfrm>
          <a:prstGeom prst="bentConnector3">
            <a:avLst>
              <a:gd name="adj1" fmla="val 134927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图片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4" r="7118"/>
          <a:stretch>
            <a:fillRect/>
          </a:stretch>
        </p:blipFill>
        <p:spPr>
          <a:xfrm>
            <a:off x="5337992" y="2601666"/>
            <a:ext cx="3648692" cy="179976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683568" y="4059080"/>
            <a:ext cx="5000765" cy="0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5"/>
          <p:cNvSpPr txBox="1"/>
          <p:nvPr/>
        </p:nvSpPr>
        <p:spPr>
          <a:xfrm>
            <a:off x="467544" y="807953"/>
            <a:ext cx="7127041" cy="30008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18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rPr>
              <a:t>了解老子和</a:t>
            </a:r>
            <a:r>
              <a:rPr lang="en-US" altLang="zh-CN" sz="18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rPr>
              <a:t>道德经</a:t>
            </a:r>
            <a:r>
              <a:rPr lang="en-US" altLang="zh-CN" sz="18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概况，了解掌握</a:t>
            </a: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rPr>
              <a:t>文中的重要实词、虚词和特殊句式等文言基础知识。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8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rPr>
              <a:t>理解文中表达的对待“有”“无”关系的观点及其现实意义</a:t>
            </a:r>
            <a:r>
              <a:rPr lang="zh-CN" altLang="en-US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</a:t>
            </a:r>
            <a:r>
              <a:rPr lang="en-US" altLang="zh-CN" sz="18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rPr>
              <a:t>老子</a:t>
            </a:r>
            <a:r>
              <a:rPr lang="en-US" altLang="zh-CN" sz="18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rPr>
              <a:t>善于汲取世俗经验论说道理的写作</a:t>
            </a:r>
            <a:r>
              <a:rPr lang="zh-CN" altLang="en-US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方法。</a:t>
            </a:r>
            <a:endParaRPr lang="en-US" altLang="zh-CN" sz="1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对</a:t>
            </a: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rPr>
              <a:t>儒道两家学说的影响及其互补性有一个整体的</a:t>
            </a:r>
            <a:r>
              <a:rPr lang="zh-CN" altLang="en-US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认识。</a:t>
            </a:r>
            <a:endParaRPr lang="en-US" altLang="zh-CN" sz="1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en-US" altLang="zh-CN" sz="1800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背诵</a:t>
            </a: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rPr>
              <a:t>这四</a:t>
            </a:r>
            <a:r>
              <a:rPr lang="zh-CN" altLang="en-US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章。</a:t>
            </a:r>
            <a:endParaRPr lang="zh-CN" altLang="en-US" sz="1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algn="just">
              <a:lnSpc>
                <a:spcPct val="150000"/>
              </a:lnSpc>
            </a:pPr>
            <a:endParaRPr lang="zh-CN" altLang="zh-CN" sz="1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07904" y="8385"/>
            <a:ext cx="22322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素养目标</a:t>
            </a:r>
            <a:endParaRPr lang="zh-CN" altLang="en-US" sz="3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05305" y="3219822"/>
            <a:ext cx="2778560" cy="17595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直接连接符 7"/>
          <p:cNvCxnSpPr/>
          <p:nvPr/>
        </p:nvCxnSpPr>
        <p:spPr>
          <a:xfrm>
            <a:off x="683568" y="4155926"/>
            <a:ext cx="5000765" cy="0"/>
          </a:xfrm>
          <a:prstGeom prst="line">
            <a:avLst/>
          </a:prstGeom>
          <a:ln w="2540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07904" y="29053"/>
            <a:ext cx="22322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文意理解</a:t>
            </a:r>
            <a:endParaRPr lang="zh-CN" altLang="en-US" sz="3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3568" y="987574"/>
            <a:ext cx="7920880" cy="8583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知人者智，自知者明。胜人者有力，自胜者强。知足者富。强行者有志。不失其所者久。死而不亡者寿。</a:t>
            </a:r>
          </a:p>
        </p:txBody>
      </p:sp>
      <p:sp>
        <p:nvSpPr>
          <p:cNvPr id="6" name="矩形 5"/>
          <p:cNvSpPr/>
          <p:nvPr/>
        </p:nvSpPr>
        <p:spPr>
          <a:xfrm>
            <a:off x="4860032" y="2250474"/>
            <a:ext cx="28803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</a:t>
            </a:r>
            <a:r>
              <a:rPr lang="en-US" altLang="zh-CN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自知</a:t>
            </a:r>
            <a:endParaRPr lang="en-US" altLang="zh-CN" sz="160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强</a:t>
            </a:r>
            <a:r>
              <a:rPr lang="en-US" altLang="zh-CN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自胜者</a:t>
            </a:r>
            <a:endParaRPr lang="en-US" altLang="zh-CN" sz="160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富</a:t>
            </a:r>
            <a:r>
              <a:rPr lang="en-US" altLang="zh-CN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知足</a:t>
            </a:r>
            <a:endParaRPr lang="en-US" altLang="zh-CN" sz="160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zh-CN" altLang="en-US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志</a:t>
            </a:r>
            <a:r>
              <a:rPr lang="en-US" altLang="zh-CN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强行者</a:t>
            </a:r>
            <a:endParaRPr lang="en-US" altLang="zh-CN" sz="160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久</a:t>
            </a:r>
            <a:r>
              <a:rPr lang="en-US" altLang="zh-CN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不失其所</a:t>
            </a:r>
            <a:r>
              <a:rPr lang="zh-CN" altLang="en-US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者</a:t>
            </a:r>
            <a:endParaRPr lang="en-US" altLang="zh-CN" sz="160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寿</a:t>
            </a:r>
            <a:r>
              <a:rPr lang="en-US" altLang="zh-CN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正常死亡，善终者</a:t>
            </a:r>
            <a:endParaRPr lang="zh-CN" altLang="en-US" sz="1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19672" y="2284017"/>
            <a:ext cx="288032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smtClean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</a:t>
            </a:r>
            <a:r>
              <a:rPr lang="en-US" altLang="zh-CN" sz="1600" smtClean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600" smtClean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智人</a:t>
            </a:r>
            <a:endParaRPr lang="en-US" altLang="zh-CN" sz="1600" smtClean="0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smtClean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强</a:t>
            </a:r>
            <a:r>
              <a:rPr lang="en-US" altLang="zh-CN" sz="1600" smtClean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600" smtClean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战胜别人</a:t>
            </a:r>
            <a:endParaRPr lang="en-US" altLang="zh-CN" sz="1600" smtClean="0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smtClean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富</a:t>
            </a:r>
            <a:r>
              <a:rPr lang="en-US" altLang="zh-CN" sz="1600" smtClean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600" smtClean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拥有很多财富</a:t>
            </a:r>
            <a:endParaRPr lang="en-US" altLang="zh-CN" sz="1600" smtClean="0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smtClean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志</a:t>
            </a:r>
            <a:r>
              <a:rPr lang="en-US" altLang="zh-CN" sz="1600" smtClean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600" smtClean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树立远大志向</a:t>
            </a:r>
            <a:endParaRPr lang="en-US" altLang="zh-CN" sz="1600" smtClean="0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smtClean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久</a:t>
            </a:r>
            <a:r>
              <a:rPr lang="en-US" altLang="zh-CN" sz="1600" smtClean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600" smtClean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强健，坚持</a:t>
            </a:r>
            <a:endParaRPr lang="en-US" altLang="zh-CN" sz="1600" smtClean="0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smtClean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寿</a:t>
            </a:r>
            <a:r>
              <a:rPr lang="en-US" altLang="zh-CN" sz="1600" smtClean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60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</a:t>
            </a:r>
            <a:r>
              <a:rPr lang="zh-CN" altLang="en-US" sz="1600" smtClean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得久</a:t>
            </a:r>
            <a:endParaRPr lang="zh-CN" altLang="en-US" sz="1600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347864" y="2499742"/>
            <a:ext cx="144016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419872" y="2859782"/>
            <a:ext cx="144016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779912" y="3219822"/>
            <a:ext cx="1152128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787935" y="3579862"/>
            <a:ext cx="1152128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710717" y="3939902"/>
            <a:ext cx="1152128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347864" y="4299942"/>
            <a:ext cx="1512168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左大括号 17"/>
          <p:cNvSpPr/>
          <p:nvPr/>
        </p:nvSpPr>
        <p:spPr>
          <a:xfrm>
            <a:off x="1312186" y="2538079"/>
            <a:ext cx="288032" cy="1800200"/>
          </a:xfrm>
          <a:prstGeom prst="leftBrace">
            <a:avLst>
              <a:gd name="adj1" fmla="val 32546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左大括号 18"/>
          <p:cNvSpPr/>
          <p:nvPr/>
        </p:nvSpPr>
        <p:spPr>
          <a:xfrm flipH="1">
            <a:off x="7540088" y="2499742"/>
            <a:ext cx="288032" cy="1764196"/>
          </a:xfrm>
          <a:prstGeom prst="leftBrace">
            <a:avLst>
              <a:gd name="adj1" fmla="val 32546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215516" y="3235359"/>
            <a:ext cx="1060666" cy="3385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一般见解</a:t>
            </a:r>
            <a:endParaRPr lang="zh-CN" altLang="en-US" sz="1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884368" y="3103910"/>
            <a:ext cx="1060666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老子见解</a:t>
            </a:r>
            <a:endParaRPr lang="zh-CN" altLang="en-US" sz="1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07904" y="29053"/>
            <a:ext cx="22322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文意疏通</a:t>
            </a:r>
            <a:endParaRPr lang="zh-CN" altLang="en-US" sz="3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3568" y="878944"/>
            <a:ext cx="79208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其安易持，其未兆易谋，其脆易泮</a:t>
            </a:r>
            <a:r>
              <a:rPr lang="en-US" altLang="zh-CN" sz="1800" err="1">
                <a:latin typeface="楷体" panose="02010609060101010101" pitchFamily="49" charset="-122"/>
                <a:ea typeface="楷体" panose="02010609060101010101" pitchFamily="49" charset="-122"/>
              </a:rPr>
              <a:t>pàn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，其微易散。为之于未有，治之于未乱。合抱之木，生于毫末。九层之台</a:t>
            </a: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，起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于累土。千里之行，始于足下</a:t>
            </a: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40152" y="3227762"/>
            <a:ext cx="3119198" cy="18304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23628" y="3763411"/>
            <a:ext cx="6840760" cy="10895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indent="457200">
              <a:lnSpc>
                <a:spcPct val="135000"/>
              </a:lnSpc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事物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发展变化的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辩证法，“大”与“小”的关系。</a:t>
            </a:r>
            <a:endParaRPr lang="zh-CN" altLang="en-US" sz="16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>
              <a:lnSpc>
                <a:spcPct val="135000"/>
              </a:lnSpc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大始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于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小，小成就大。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>
              <a:lnSpc>
                <a:spcPct val="135000"/>
              </a:lnSpc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从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小事做起，才可能成就大事业。防微杜渐，防患于未然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1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33200" y="1923678"/>
            <a:ext cx="16447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安</a:t>
            </a: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易持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未兆</a:t>
            </a: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易谋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脆</a:t>
            </a: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易泮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微</a:t>
            </a: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易散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55881" y="2478731"/>
            <a:ext cx="2787519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为之于未有，治之于未乱。</a:t>
            </a:r>
          </a:p>
        </p:txBody>
      </p:sp>
      <p:sp>
        <p:nvSpPr>
          <p:cNvPr id="9" name="矩形 8"/>
          <p:cNvSpPr/>
          <p:nvPr/>
        </p:nvSpPr>
        <p:spPr>
          <a:xfrm>
            <a:off x="5345905" y="2108342"/>
            <a:ext cx="210641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合抱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之木，生于毫末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九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层之台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，起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于累土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千里之行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，始于足下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1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右大括号 1"/>
          <p:cNvSpPr/>
          <p:nvPr/>
        </p:nvSpPr>
        <p:spPr>
          <a:xfrm>
            <a:off x="2388913" y="2111655"/>
            <a:ext cx="276548" cy="1198168"/>
          </a:xfrm>
          <a:prstGeom prst="rightBrace">
            <a:avLst>
              <a:gd name="adj1" fmla="val 3355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大括号 9"/>
          <p:cNvSpPr/>
          <p:nvPr/>
        </p:nvSpPr>
        <p:spPr>
          <a:xfrm flipH="1">
            <a:off x="5115296" y="2180316"/>
            <a:ext cx="204415" cy="1056383"/>
          </a:xfrm>
          <a:prstGeom prst="rightBrace">
            <a:avLst>
              <a:gd name="adj1" fmla="val 3355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07904" y="29053"/>
            <a:ext cx="22322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文意疏通</a:t>
            </a:r>
            <a:endParaRPr lang="zh-CN" altLang="en-US" sz="3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3568" y="746286"/>
            <a:ext cx="792088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者败之，执者失之。是以圣人无为，故无败；无执，故无失。民之从事，常于几成而败之。慎终如始，则无败事。是以圣人欲不欲，不贵难得之货，学不学，复众人之所过，以辅万物之自然而不敢为。</a:t>
            </a:r>
          </a:p>
        </p:txBody>
      </p:sp>
      <p:sp>
        <p:nvSpPr>
          <p:cNvPr id="8" name="矩形 7"/>
          <p:cNvSpPr/>
          <p:nvPr/>
        </p:nvSpPr>
        <p:spPr>
          <a:xfrm>
            <a:off x="323528" y="2371268"/>
            <a:ext cx="20882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为者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败之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执者</a:t>
            </a: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失之</a:t>
            </a:r>
            <a:endParaRPr lang="zh-CN" altLang="en-US" sz="1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04827" y="2367032"/>
            <a:ext cx="25922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圣人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无为，故无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败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无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执，故无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失</a:t>
            </a:r>
            <a:endParaRPr lang="zh-CN" altLang="en-US" sz="1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88024" y="2376038"/>
            <a:ext cx="29632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民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之从事，常于几成而败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之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慎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终如始，则无败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事</a:t>
            </a:r>
            <a:endParaRPr lang="zh-CN" altLang="en-US" sz="1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87624" y="3867894"/>
            <a:ext cx="5328592" cy="83099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圣人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欲不欲，不贵难得之货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学不学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，复众人之所过，以辅万物之自然而不敢为。</a:t>
            </a:r>
          </a:p>
        </p:txBody>
      </p:sp>
      <p:sp>
        <p:nvSpPr>
          <p:cNvPr id="4" name="左大括号 3"/>
          <p:cNvSpPr/>
          <p:nvPr/>
        </p:nvSpPr>
        <p:spPr>
          <a:xfrm>
            <a:off x="755576" y="2571750"/>
            <a:ext cx="72008" cy="432048"/>
          </a:xfrm>
          <a:prstGeom prst="leftBrace">
            <a:avLst>
              <a:gd name="adj1" fmla="val 46498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左大括号 11"/>
          <p:cNvSpPr/>
          <p:nvPr/>
        </p:nvSpPr>
        <p:spPr>
          <a:xfrm>
            <a:off x="2572879" y="2552075"/>
            <a:ext cx="72008" cy="432048"/>
          </a:xfrm>
          <a:prstGeom prst="leftBrace">
            <a:avLst>
              <a:gd name="adj1" fmla="val 46498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左大括号 12"/>
          <p:cNvSpPr/>
          <p:nvPr/>
        </p:nvSpPr>
        <p:spPr>
          <a:xfrm>
            <a:off x="4706565" y="2575512"/>
            <a:ext cx="72008" cy="432048"/>
          </a:xfrm>
          <a:prstGeom prst="leftBrace">
            <a:avLst>
              <a:gd name="adj1" fmla="val 46498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燕尾形 13"/>
          <p:cNvSpPr/>
          <p:nvPr/>
        </p:nvSpPr>
        <p:spPr>
          <a:xfrm>
            <a:off x="2244118" y="2659833"/>
            <a:ext cx="216024" cy="216024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燕尾形 14"/>
          <p:cNvSpPr/>
          <p:nvPr/>
        </p:nvSpPr>
        <p:spPr>
          <a:xfrm>
            <a:off x="4377116" y="2659833"/>
            <a:ext cx="216024" cy="216024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左大括号 15"/>
          <p:cNvSpPr/>
          <p:nvPr/>
        </p:nvSpPr>
        <p:spPr>
          <a:xfrm rot="16200000">
            <a:off x="3437874" y="967784"/>
            <a:ext cx="432048" cy="5076564"/>
          </a:xfrm>
          <a:prstGeom prst="leftBrac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813401" y="2489212"/>
            <a:ext cx="10801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保持初心</a:t>
            </a:r>
            <a:endParaRPr lang="en-US" altLang="zh-CN" sz="160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方得始终</a:t>
            </a:r>
            <a:endParaRPr lang="zh-CN" altLang="en-US" sz="1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右箭头 17"/>
          <p:cNvSpPr/>
          <p:nvPr/>
        </p:nvSpPr>
        <p:spPr>
          <a:xfrm>
            <a:off x="7370386" y="2803848"/>
            <a:ext cx="443015" cy="199950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15616" y="1851670"/>
            <a:ext cx="6836194" cy="225061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457200" algn="just">
              <a:lnSpc>
                <a:spcPct val="150000"/>
              </a:lnSpc>
              <a:defRPr sz="18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z="1600"/>
              <a:t>① 圣人无为、无执，他虽有欲望但并不渴求，因此对难得的东西自然就不会特别强求。</a:t>
            </a:r>
            <a:endParaRPr lang="en-US" altLang="zh-CN" sz="1600"/>
          </a:p>
          <a:p>
            <a:r>
              <a:rPr lang="zh-CN" altLang="en-US" sz="1600"/>
              <a:t>② 圣人以不言之教来教化民众，但他从不教育人们必须执行哪些教条。</a:t>
            </a:r>
            <a:endParaRPr lang="en-US" altLang="zh-CN" sz="1600"/>
          </a:p>
          <a:p>
            <a:r>
              <a:rPr lang="zh-CN" altLang="en-US" sz="1600"/>
              <a:t>③ 圣人只是默默地补救众人所犯的过错，他以实际行动来使人们幡然醒悟，并得以悔过自新。</a:t>
            </a:r>
          </a:p>
        </p:txBody>
      </p:sp>
      <p:sp>
        <p:nvSpPr>
          <p:cNvPr id="4" name="矩形 3"/>
          <p:cNvSpPr/>
          <p:nvPr/>
        </p:nvSpPr>
        <p:spPr>
          <a:xfrm>
            <a:off x="3779912" y="890"/>
            <a:ext cx="22322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课文探究</a:t>
            </a:r>
            <a:endParaRPr lang="zh-CN" altLang="en-US" sz="3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7329" y="1059582"/>
            <a:ext cx="3456384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老子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认为圣人应该如何做？</a:t>
            </a:r>
            <a:endParaRPr lang="en-US" altLang="zh-CN" sz="1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83568" y="1083273"/>
            <a:ext cx="7488832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indent="457200"/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老子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第十一章用了三个形象的比喻来说明“有之以为利”，实际上是“无之以为用”，其中蕴含着“有”和“无”怎样的关系？</a:t>
            </a:r>
          </a:p>
        </p:txBody>
      </p:sp>
      <p:sp>
        <p:nvSpPr>
          <p:cNvPr id="5" name="矩形 4"/>
          <p:cNvSpPr/>
          <p:nvPr/>
        </p:nvSpPr>
        <p:spPr>
          <a:xfrm>
            <a:off x="3707904" y="29053"/>
            <a:ext cx="22322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问题探究</a:t>
            </a:r>
            <a:endParaRPr lang="zh-CN" altLang="en-US" sz="3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3568" y="1911833"/>
            <a:ext cx="72913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“合抱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之木，生于毫木，九层之台，起于垒士，千里之行，始于足下。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说明了什么道理？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115616" y="2840367"/>
            <a:ext cx="696910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怎样理解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老子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第二十四章中“自见者不明，自是者不彰”的含义？</a:t>
            </a:r>
            <a:endParaRPr lang="en-US" altLang="zh-CN" sz="1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1115616" y="3533318"/>
            <a:ext cx="7865570" cy="4385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en-US" altLang="zh-CN" sz="1500" smtClean="0">
                <a:latin typeface="黑体" panose="02010609060101010101" pitchFamily="49" charset="-122"/>
                <a:ea typeface="黑体" panose="02010609060101010101" pitchFamily="49" charset="-122"/>
              </a:rPr>
              <a:t>4.《</a:t>
            </a:r>
            <a:r>
              <a:rPr lang="zh-CN" altLang="en-US" sz="1500">
                <a:latin typeface="黑体" panose="02010609060101010101" pitchFamily="49" charset="-122"/>
                <a:ea typeface="黑体" panose="02010609060101010101" pitchFamily="49" charset="-122"/>
              </a:rPr>
              <a:t>老子</a:t>
            </a:r>
            <a:r>
              <a:rPr lang="en-US" altLang="zh-CN" sz="15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500">
                <a:latin typeface="黑体" panose="02010609060101010101" pitchFamily="49" charset="-122"/>
                <a:ea typeface="黑体" panose="02010609060101010101" pitchFamily="49" charset="-122"/>
              </a:rPr>
              <a:t>第六十四章阐释了什么道理？是怎样论证的？</a:t>
            </a:r>
            <a:endParaRPr lang="en-US" altLang="zh-CN" sz="15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83568" y="2571750"/>
            <a:ext cx="765012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lnSpc>
                <a:spcPct val="150000"/>
              </a:lnSpc>
            </a:pPr>
            <a:r>
              <a:rPr lang="zh-CN" altLang="en-US" sz="15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结论不同。</a:t>
            </a:r>
          </a:p>
          <a:p>
            <a:pPr indent="342900" algn="just">
              <a:lnSpc>
                <a:spcPct val="150000"/>
              </a:lnSpc>
            </a:pPr>
            <a:r>
              <a:rPr lang="zh-CN" altLang="en-US" sz="1500" smtClean="0">
                <a:latin typeface="黑体" panose="02010609060101010101" pitchFamily="49" charset="-122"/>
                <a:ea typeface="黑体" panose="02010609060101010101" pitchFamily="49" charset="-122"/>
              </a:rPr>
              <a:t>荀子提出</a:t>
            </a:r>
            <a:r>
              <a:rPr lang="zh-CN" altLang="en-US" sz="1500">
                <a:latin typeface="黑体" panose="02010609060101010101" pitchFamily="49" charset="-122"/>
                <a:ea typeface="黑体" panose="02010609060101010101" pitchFamily="49" charset="-122"/>
              </a:rPr>
              <a:t>了</a:t>
            </a:r>
            <a:r>
              <a:rPr lang="zh-CN" altLang="en-US" sz="15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积极进取的主张</a:t>
            </a:r>
            <a:r>
              <a:rPr lang="zh-CN" altLang="en-US" sz="150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indent="342900" algn="just">
              <a:lnSpc>
                <a:spcPct val="150000"/>
              </a:lnSpc>
            </a:pPr>
            <a:r>
              <a:rPr lang="zh-CN" altLang="en-US" sz="1500">
                <a:latin typeface="黑体" panose="02010609060101010101" pitchFamily="49" charset="-122"/>
                <a:ea typeface="黑体" panose="02010609060101010101" pitchFamily="49" charset="-122"/>
              </a:rPr>
              <a:t>老子则主张“无为”“无执”，实际上是让人们依照自然规律办事，树立必胜的信心和坚强的毅力，耐心地一点一滴去完成，稍有松懈</a:t>
            </a:r>
            <a:r>
              <a:rPr lang="zh-CN" altLang="en-US" sz="1500" smtClean="0">
                <a:latin typeface="黑体" panose="02010609060101010101" pitchFamily="49" charset="-122"/>
                <a:ea typeface="黑体" panose="02010609060101010101" pitchFamily="49" charset="-122"/>
              </a:rPr>
              <a:t>，就会前功尽弃</a:t>
            </a:r>
            <a:r>
              <a:rPr lang="zh-CN" altLang="en-US" sz="150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1500" smtClean="0">
                <a:latin typeface="黑体" panose="02010609060101010101" pitchFamily="49" charset="-122"/>
                <a:ea typeface="黑体" panose="02010609060101010101" pitchFamily="49" charset="-122"/>
              </a:rPr>
              <a:t>功亏一篑。</a:t>
            </a:r>
            <a:endParaRPr lang="zh-CN" altLang="en-US" sz="15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827584" y="1131590"/>
            <a:ext cx="7650122" cy="113107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en-US" altLang="zh-CN" sz="1500" smtClean="0">
                <a:latin typeface="黑体" panose="02010609060101010101" pitchFamily="49" charset="-122"/>
                <a:ea typeface="黑体" panose="02010609060101010101" pitchFamily="49" charset="-122"/>
              </a:rPr>
              <a:t>   《</a:t>
            </a:r>
            <a:r>
              <a:rPr lang="zh-CN" altLang="en-US" sz="1500">
                <a:latin typeface="黑体" panose="02010609060101010101" pitchFamily="49" charset="-122"/>
                <a:ea typeface="黑体" panose="02010609060101010101" pitchFamily="49" charset="-122"/>
              </a:rPr>
              <a:t>老子</a:t>
            </a:r>
            <a:r>
              <a:rPr lang="en-US" altLang="zh-CN" sz="15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500">
                <a:latin typeface="黑体" panose="02010609060101010101" pitchFamily="49" charset="-122"/>
                <a:ea typeface="黑体" panose="02010609060101010101" pitchFamily="49" charset="-122"/>
              </a:rPr>
              <a:t>第六十四章中提到“合抱之木，生于毫末；九层之台，起于累土；千里之行，始于足下”，荀子</a:t>
            </a:r>
            <a:r>
              <a:rPr lang="en-US" altLang="zh-CN" sz="15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500">
                <a:latin typeface="黑体" panose="02010609060101010101" pitchFamily="49" charset="-122"/>
                <a:ea typeface="黑体" panose="02010609060101010101" pitchFamily="49" charset="-122"/>
              </a:rPr>
              <a:t>劝学</a:t>
            </a:r>
            <a:r>
              <a:rPr lang="en-US" altLang="zh-CN" sz="15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500">
                <a:latin typeface="黑体" panose="02010609060101010101" pitchFamily="49" charset="-122"/>
                <a:ea typeface="黑体" panose="02010609060101010101" pitchFamily="49" charset="-122"/>
              </a:rPr>
              <a:t>中有“积土成山”“积水成渊”“故不积跬步，无以至千里；不积小流，无以成江海”。两者有什么不同？</a:t>
            </a:r>
            <a:endParaRPr lang="en-US" altLang="zh-CN" sz="15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07904" y="29053"/>
            <a:ext cx="22322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思考延申</a:t>
            </a:r>
            <a:endParaRPr lang="zh-CN" altLang="en-US" sz="3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07696" y="1266131"/>
            <a:ext cx="6475433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5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善于</a:t>
            </a:r>
            <a:r>
              <a:rPr lang="zh-CN" altLang="en-US" sz="15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通过观察自然现象和社会现象，从具体事物中概括出抽象的</a:t>
            </a:r>
            <a:r>
              <a:rPr lang="zh-CN" altLang="en-US" sz="15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哲理。</a:t>
            </a:r>
            <a:endParaRPr lang="en-US" altLang="zh-CN" sz="150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16847" y="654950"/>
            <a:ext cx="2665316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体会本文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的写作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特色</a:t>
            </a:r>
            <a:endParaRPr lang="en-US" altLang="zh-CN" sz="1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07904" y="29053"/>
            <a:ext cx="22322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写作特色</a:t>
            </a:r>
            <a:endParaRPr lang="zh-CN" altLang="en-US" sz="3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3124" y="1949211"/>
            <a:ext cx="3091057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5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善用</a:t>
            </a:r>
            <a:r>
              <a:rPr lang="zh-CN" altLang="en-US" sz="15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辩证对应的双方来说理</a:t>
            </a:r>
            <a:r>
              <a:rPr lang="zh-CN" altLang="en-US" sz="15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15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8390" y="2780311"/>
            <a:ext cx="1880845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5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善用</a:t>
            </a:r>
            <a:r>
              <a:rPr lang="zh-CN" altLang="en-US" sz="15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逆向</a:t>
            </a:r>
            <a:r>
              <a:rPr lang="zh-CN" altLang="en-US" sz="15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思维。</a:t>
            </a:r>
            <a:r>
              <a:rPr lang="zh-CN" altLang="en-US" sz="150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15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71668" y="2473954"/>
            <a:ext cx="1944216" cy="113107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500" smtClean="0">
                <a:latin typeface="楷体" panose="02010609060101010101" pitchFamily="49" charset="-122"/>
                <a:ea typeface="楷体" panose="02010609060101010101" pitchFamily="49" charset="-122"/>
              </a:rPr>
              <a:t>千里之行，始于足下</a:t>
            </a:r>
            <a:endParaRPr lang="en-US" altLang="zh-CN" sz="15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500" smtClean="0">
                <a:latin typeface="楷体" panose="02010609060101010101" pitchFamily="49" charset="-122"/>
                <a:ea typeface="楷体" panose="02010609060101010101" pitchFamily="49" charset="-122"/>
              </a:rPr>
              <a:t>天下</a:t>
            </a:r>
            <a:r>
              <a:rPr lang="zh-CN" altLang="en-US" sz="1500">
                <a:latin typeface="楷体" panose="02010609060101010101" pitchFamily="49" charset="-122"/>
                <a:ea typeface="楷体" panose="02010609060101010101" pitchFamily="49" charset="-122"/>
              </a:rPr>
              <a:t>难事，必作于</a:t>
            </a:r>
            <a:r>
              <a:rPr lang="zh-CN" altLang="en-US" sz="1500" smtClean="0">
                <a:latin typeface="楷体" panose="02010609060101010101" pitchFamily="49" charset="-122"/>
                <a:ea typeface="楷体" panose="02010609060101010101" pitchFamily="49" charset="-122"/>
              </a:rPr>
              <a:t>易</a:t>
            </a:r>
            <a:endParaRPr lang="en-US" altLang="zh-CN" sz="15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500" smtClean="0">
                <a:latin typeface="楷体" panose="02010609060101010101" pitchFamily="49" charset="-122"/>
                <a:ea typeface="楷体" panose="02010609060101010101" pitchFamily="49" charset="-122"/>
              </a:rPr>
              <a:t>天下</a:t>
            </a:r>
            <a:r>
              <a:rPr lang="zh-CN" altLang="en-US" sz="1500">
                <a:latin typeface="楷体" panose="02010609060101010101" pitchFamily="49" charset="-122"/>
                <a:ea typeface="楷体" panose="02010609060101010101" pitchFamily="49" charset="-122"/>
              </a:rPr>
              <a:t>大事，必作于</a:t>
            </a:r>
            <a:r>
              <a:rPr lang="zh-CN" altLang="en-US" sz="1500" smtClean="0">
                <a:latin typeface="楷体" panose="02010609060101010101" pitchFamily="49" charset="-122"/>
                <a:ea typeface="楷体" panose="02010609060101010101" pitchFamily="49" charset="-122"/>
              </a:rPr>
              <a:t>细</a:t>
            </a:r>
          </a:p>
        </p:txBody>
      </p:sp>
      <p:sp>
        <p:nvSpPr>
          <p:cNvPr id="9" name="矩形 8"/>
          <p:cNvSpPr/>
          <p:nvPr/>
        </p:nvSpPr>
        <p:spPr>
          <a:xfrm>
            <a:off x="656152" y="3737690"/>
            <a:ext cx="3811137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5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行文</a:t>
            </a:r>
            <a:r>
              <a:rPr lang="zh-CN" altLang="en-US" sz="15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简洁凝练，句句警言，如歌如</a:t>
            </a:r>
            <a:r>
              <a:rPr lang="zh-CN" altLang="en-US" sz="15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诗。</a:t>
            </a:r>
            <a:endParaRPr lang="zh-CN" altLang="en-US" sz="15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71668" y="1903969"/>
            <a:ext cx="1226885" cy="43858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500" smtClean="0">
                <a:latin typeface="楷体" panose="02010609060101010101" pitchFamily="49" charset="-122"/>
                <a:ea typeface="楷体" panose="02010609060101010101" pitchFamily="49" charset="-122"/>
              </a:rPr>
              <a:t>有无，大小</a:t>
            </a:r>
          </a:p>
        </p:txBody>
      </p:sp>
      <p:sp>
        <p:nvSpPr>
          <p:cNvPr id="11" name="矩形 10"/>
          <p:cNvSpPr/>
          <p:nvPr/>
        </p:nvSpPr>
        <p:spPr>
          <a:xfrm>
            <a:off x="4572000" y="3737690"/>
            <a:ext cx="1944216" cy="78483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500" smtClean="0">
                <a:latin typeface="楷体" panose="02010609060101010101" pitchFamily="49" charset="-122"/>
                <a:ea typeface="楷体" panose="02010609060101010101" pitchFamily="49" charset="-122"/>
              </a:rPr>
              <a:t>知</a:t>
            </a:r>
            <a:r>
              <a:rPr lang="zh-CN" altLang="en-US" sz="1500">
                <a:latin typeface="楷体" panose="02010609060101010101" pitchFamily="49" charset="-122"/>
                <a:ea typeface="楷体" panose="02010609060101010101" pitchFamily="49" charset="-122"/>
              </a:rPr>
              <a:t>人者智，自知者</a:t>
            </a:r>
            <a:r>
              <a:rPr lang="zh-CN" altLang="en-US" sz="1500" smtClean="0">
                <a:latin typeface="楷体" panose="02010609060101010101" pitchFamily="49" charset="-122"/>
                <a:ea typeface="楷体" panose="02010609060101010101" pitchFamily="49" charset="-122"/>
              </a:rPr>
              <a:t>明</a:t>
            </a:r>
            <a:endParaRPr lang="en-US" altLang="zh-CN" sz="15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500" smtClean="0">
                <a:latin typeface="楷体" panose="02010609060101010101" pitchFamily="49" charset="-122"/>
                <a:ea typeface="楷体" panose="02010609060101010101" pitchFamily="49" charset="-122"/>
              </a:rPr>
              <a:t>千里之行</a:t>
            </a:r>
            <a:r>
              <a:rPr lang="zh-CN" altLang="en-US" sz="150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1500" smtClean="0">
                <a:latin typeface="楷体" panose="02010609060101010101" pitchFamily="49" charset="-122"/>
                <a:ea typeface="楷体" panose="02010609060101010101" pitchFamily="49" charset="-122"/>
              </a:rPr>
              <a:t>始于足下</a:t>
            </a:r>
            <a:endParaRPr lang="zh-CN" altLang="en-US" sz="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48264" y="915566"/>
            <a:ext cx="1944216" cy="113107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500" smtClean="0">
                <a:latin typeface="楷体" panose="02010609060101010101" pitchFamily="49" charset="-122"/>
                <a:ea typeface="楷体" panose="02010609060101010101" pitchFamily="49" charset="-122"/>
              </a:rPr>
              <a:t>知</a:t>
            </a:r>
            <a:r>
              <a:rPr lang="zh-CN" altLang="en-US" sz="1500">
                <a:latin typeface="楷体" panose="02010609060101010101" pitchFamily="49" charset="-122"/>
                <a:ea typeface="楷体" panose="02010609060101010101" pitchFamily="49" charset="-122"/>
              </a:rPr>
              <a:t>人者智，自知者</a:t>
            </a:r>
            <a:r>
              <a:rPr lang="zh-CN" altLang="en-US" sz="1500" smtClean="0">
                <a:latin typeface="楷体" panose="02010609060101010101" pitchFamily="49" charset="-122"/>
                <a:ea typeface="楷体" panose="02010609060101010101" pitchFamily="49" charset="-122"/>
              </a:rPr>
              <a:t>明</a:t>
            </a:r>
            <a:endParaRPr lang="en-US" altLang="zh-CN" sz="15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500" smtClean="0">
                <a:latin typeface="楷体" panose="02010609060101010101" pitchFamily="49" charset="-122"/>
                <a:ea typeface="楷体" panose="02010609060101010101" pitchFamily="49" charset="-122"/>
              </a:rPr>
              <a:t>合抱</a:t>
            </a:r>
            <a:r>
              <a:rPr lang="zh-CN" altLang="en-US" sz="1500">
                <a:latin typeface="楷体" panose="02010609060101010101" pitchFamily="49" charset="-122"/>
                <a:ea typeface="楷体" panose="02010609060101010101" pitchFamily="49" charset="-122"/>
              </a:rPr>
              <a:t>之木，生于</a:t>
            </a:r>
            <a:r>
              <a:rPr lang="zh-CN" altLang="en-US" sz="1500" smtClean="0">
                <a:latin typeface="楷体" panose="02010609060101010101" pitchFamily="49" charset="-122"/>
                <a:ea typeface="楷体" panose="02010609060101010101" pitchFamily="49" charset="-122"/>
              </a:rPr>
              <a:t>毫末</a:t>
            </a:r>
            <a:endParaRPr lang="en-US" altLang="zh-CN" sz="15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500" smtClean="0">
                <a:latin typeface="楷体" panose="02010609060101010101" pitchFamily="49" charset="-122"/>
                <a:ea typeface="楷体" panose="02010609060101010101" pitchFamily="49" charset="-122"/>
              </a:rPr>
              <a:t>九</a:t>
            </a:r>
            <a:r>
              <a:rPr lang="zh-CN" altLang="en-US" sz="1500">
                <a:latin typeface="楷体" panose="02010609060101010101" pitchFamily="49" charset="-122"/>
                <a:ea typeface="楷体" panose="02010609060101010101" pitchFamily="49" charset="-122"/>
              </a:rPr>
              <a:t>层之台，起于累</a:t>
            </a:r>
            <a:r>
              <a:rPr lang="zh-CN" altLang="en-US" sz="1500" smtClean="0">
                <a:latin typeface="楷体" panose="02010609060101010101" pitchFamily="49" charset="-122"/>
                <a:ea typeface="楷体" panose="02010609060101010101" pitchFamily="49" charset="-122"/>
              </a:rPr>
              <a:t>土</a:t>
            </a:r>
            <a:endParaRPr lang="zh-CN" altLang="en-US" sz="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 animBg="1"/>
      <p:bldP spid="9" grpId="0"/>
      <p:bldP spid="10" grpId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475656" y="1900180"/>
            <a:ext cx="6964544" cy="2169825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indent="405130" algn="just">
              <a:lnSpc>
                <a:spcPct val="150000"/>
              </a:lnSpc>
            </a:pP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善若水。水善利万物而不争，处众人之所恶，故几于道。</a:t>
            </a:r>
          </a:p>
          <a:p>
            <a:pPr indent="405130" algn="just">
              <a:lnSpc>
                <a:spcPct val="150000"/>
              </a:lnSpc>
            </a:pP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祸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兮福之所倚，福兮祸之所伏。</a:t>
            </a:r>
          </a:p>
          <a:p>
            <a:pPr indent="405130" algn="just">
              <a:lnSpc>
                <a:spcPct val="150000"/>
              </a:lnSpc>
            </a:pP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天地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不仁，以万物为刍狗；圣人不仁，以百姓为刍狗。</a:t>
            </a:r>
          </a:p>
          <a:p>
            <a:pPr indent="405130" algn="just">
              <a:lnSpc>
                <a:spcPct val="150000"/>
              </a:lnSpc>
            </a:pP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宠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辱若惊，贵大患若身。</a:t>
            </a:r>
          </a:p>
          <a:p>
            <a:pPr indent="405130" algn="just">
              <a:lnSpc>
                <a:spcPct val="150000"/>
              </a:lnSpc>
            </a:pP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有三宝，持而保之。一曰慈，二曰俭，三曰不敢为天下先。</a:t>
            </a:r>
          </a:p>
        </p:txBody>
      </p:sp>
      <p:sp>
        <p:nvSpPr>
          <p:cNvPr id="3" name="矩形 2"/>
          <p:cNvSpPr/>
          <p:nvPr/>
        </p:nvSpPr>
        <p:spPr>
          <a:xfrm>
            <a:off x="3707904" y="15880"/>
            <a:ext cx="22322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拓展积累</a:t>
            </a:r>
            <a:endParaRPr lang="zh-CN" altLang="en-US" sz="3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97000" y="898749"/>
            <a:ext cx="1517082" cy="442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05130" algn="just">
              <a:lnSpc>
                <a:spcPct val="150000"/>
              </a:lnSpc>
            </a:pPr>
            <a:r>
              <a:rPr lang="zh-CN" altLang="en-US" sz="1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老子名言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632671" y="515303"/>
            <a:ext cx="396274" cy="128636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55" y="1110411"/>
            <a:ext cx="1255885" cy="374936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727684" y="1626486"/>
            <a:ext cx="6408712" cy="442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“李母怀胎八十一载，逍遥李树下，乃割左腋而生。”</a:t>
            </a:r>
            <a:endParaRPr lang="en-US" altLang="zh-CN" sz="18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07904" y="15880"/>
            <a:ext cx="22322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情境导入</a:t>
            </a:r>
            <a:endParaRPr lang="zh-CN" altLang="en-US" sz="3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内容占位符 2"/>
          <p:cNvSpPr txBox="1"/>
          <p:nvPr/>
        </p:nvSpPr>
        <p:spPr bwMode="auto">
          <a:xfrm>
            <a:off x="3347864" y="978616"/>
            <a:ext cx="2232248" cy="36899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神秘人物</a:t>
            </a:r>
            <a:r>
              <a:rPr lang="en-US" altLang="zh-CN" sz="2000" b="1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2000" b="1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老子</a:t>
            </a:r>
            <a:endParaRPr lang="en-US" altLang="zh-CN" sz="2000" b="1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504" y="3003798"/>
            <a:ext cx="1856439" cy="2026439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727684" y="2155724"/>
            <a:ext cx="6408712" cy="442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“玄妙玉女梦流星入口而有娠，七十二年而生老子。”</a:t>
            </a:r>
            <a:endParaRPr lang="en-US" altLang="zh-CN" sz="18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27684" y="2667883"/>
            <a:ext cx="680475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“李母昼夜见五色珠，大如弹丸，自天下，因吞之，即有娠。”</a:t>
            </a:r>
            <a:endParaRPr lang="en-US" altLang="zh-CN" sz="18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27684" y="3125972"/>
            <a:ext cx="457250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“以为圣人生有老容，故号为老子”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8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07704" y="1419622"/>
            <a:ext cx="6408712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老子（生卒年不详），即老聃，相传姓李名耳，字伯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</a:rPr>
              <a:t>阳。</a:t>
            </a:r>
            <a:endParaRPr lang="en-US" altLang="zh-CN" sz="18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</a:rPr>
              <a:t>春秋</a:t>
            </a: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末期人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8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</a:rPr>
              <a:t>出生</a:t>
            </a: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于楚国苦县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8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</a:rPr>
              <a:t>曾担任“周藏室之史”，深懂周朝的图书典籍，学问渊博。</a:t>
            </a:r>
            <a:endParaRPr lang="en-US" altLang="zh-CN" sz="18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</a:rPr>
              <a:t>孔子曾向他问礼。后退隐，著</a:t>
            </a:r>
            <a:r>
              <a:rPr lang="en-US" altLang="zh-CN" sz="180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</a:rPr>
              <a:t>老子</a:t>
            </a:r>
            <a:r>
              <a:rPr lang="en-US" altLang="zh-CN" sz="180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8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内容占位符 2"/>
          <p:cNvSpPr>
            <a:spLocks noGrp="1"/>
          </p:cNvSpPr>
          <p:nvPr>
            <p:ph idx="1"/>
          </p:nvPr>
        </p:nvSpPr>
        <p:spPr bwMode="auto">
          <a:xfrm>
            <a:off x="440944" y="771550"/>
            <a:ext cx="1152128" cy="3600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zh-CN" altLang="en-US" sz="1800" b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作者介绍</a:t>
            </a:r>
            <a:endParaRPr lang="en-US" altLang="zh-CN" sz="1800" b="1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07904" y="15880"/>
            <a:ext cx="22322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基础学习</a:t>
            </a:r>
            <a:endParaRPr lang="zh-CN" altLang="en-US" sz="3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40944" y="1665796"/>
            <a:ext cx="648072" cy="396275"/>
            <a:chOff x="1198844" y="2067693"/>
            <a:chExt cx="648072" cy="396275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333969" y="1962241"/>
              <a:ext cx="396274" cy="607179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1198844" y="2067693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生平</a:t>
              </a:r>
              <a:endParaRPr lang="zh-CN" altLang="en-US" sz="1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8224" y="3640026"/>
            <a:ext cx="2367988" cy="1293914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内容占位符 2"/>
          <p:cNvSpPr txBox="1"/>
          <p:nvPr/>
        </p:nvSpPr>
        <p:spPr bwMode="auto">
          <a:xfrm>
            <a:off x="4067944" y="918162"/>
            <a:ext cx="864096" cy="360040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老 子</a:t>
            </a:r>
            <a:endParaRPr lang="en-US" altLang="zh-CN" sz="2000" b="1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313" y="3127840"/>
            <a:ext cx="1856439" cy="187669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32040" y="4633858"/>
            <a:ext cx="158417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/>
              <a:t>孔子向老子问道图</a:t>
            </a:r>
            <a:endParaRPr lang="zh-CN" altLang="en-US" b="1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内容占位符 2"/>
          <p:cNvSpPr>
            <a:spLocks noGrp="1"/>
          </p:cNvSpPr>
          <p:nvPr>
            <p:ph idx="1"/>
          </p:nvPr>
        </p:nvSpPr>
        <p:spPr bwMode="auto">
          <a:xfrm>
            <a:off x="439952" y="763708"/>
            <a:ext cx="1152128" cy="3600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zh-CN" altLang="en-US" sz="1800" b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作者介绍</a:t>
            </a:r>
            <a:endParaRPr lang="en-US" altLang="zh-CN" sz="1800" b="1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07904" y="15880"/>
            <a:ext cx="22322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基础学习</a:t>
            </a:r>
            <a:endParaRPr lang="zh-CN" altLang="en-US" sz="3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21124" y="1972777"/>
            <a:ext cx="1141912" cy="646331"/>
            <a:chOff x="1187624" y="2067694"/>
            <a:chExt cx="648072" cy="646331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333969" y="1962241"/>
              <a:ext cx="396274" cy="607179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187624" y="2067694"/>
              <a:ext cx="6480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文化身份</a:t>
              </a:r>
              <a:endParaRPr lang="zh-CN" altLang="en-US" sz="1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247917" y="1584221"/>
            <a:ext cx="62646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05130" algn="just">
              <a:lnSpc>
                <a:spcPct val="150000"/>
              </a:lnSpc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中国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古代思想家、哲学家、文学家和史学家，道家学派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创始人，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与庄子并称“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老庄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05130" algn="just">
              <a:lnSpc>
                <a:spcPct val="150000"/>
              </a:lnSpc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道教中，被尊为道教始祖，称“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太上老君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”。在唐朝，被追认为李姓始祖。曾被奉为世界文化名人，世界百位历史名人之一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1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313" y="3127840"/>
            <a:ext cx="1856439" cy="18766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2240" y="3445359"/>
            <a:ext cx="2325240" cy="1592251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953304" y="4443958"/>
            <a:ext cx="72008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/>
              <a:t>老君岩</a:t>
            </a:r>
            <a:endParaRPr lang="zh-CN" altLang="en-US" b="1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647427" y="1854216"/>
            <a:ext cx="59367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05130" algn="just">
              <a:lnSpc>
                <a:spcPct val="150000"/>
              </a:lnSpc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有关其退隐及著</a:t>
            </a: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老子</a:t>
            </a: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，也充满传奇色彩：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05130" algn="just">
              <a:lnSpc>
                <a:spcPct val="150000"/>
              </a:lnSpc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“居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周久之，见周之衰，乃遂去。至关，关令尹喜曰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：‘子将隐矣，强为我著书。’于是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老子乃著书上下篇，言道德之意五千余言而去，莫知其所终。”</a:t>
            </a:r>
          </a:p>
        </p:txBody>
      </p:sp>
      <p:sp>
        <p:nvSpPr>
          <p:cNvPr id="18" name="内容占位符 2"/>
          <p:cNvSpPr>
            <a:spLocks noGrp="1"/>
          </p:cNvSpPr>
          <p:nvPr>
            <p:ph idx="1"/>
          </p:nvPr>
        </p:nvSpPr>
        <p:spPr bwMode="auto">
          <a:xfrm>
            <a:off x="755576" y="994750"/>
            <a:ext cx="1152128" cy="3600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zh-CN" altLang="en-US" sz="1800" b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作者介绍</a:t>
            </a:r>
            <a:endParaRPr lang="en-US" altLang="zh-CN" sz="1800" b="1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07904" y="15880"/>
            <a:ext cx="22322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基础学习</a:t>
            </a:r>
            <a:endParaRPr lang="zh-CN" altLang="en-US" sz="3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782208"/>
            <a:ext cx="7272808" cy="1713677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05305" y="3219822"/>
            <a:ext cx="2778560" cy="17595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395536" y="2067694"/>
            <a:ext cx="1141912" cy="396274"/>
            <a:chOff x="1187624" y="2067694"/>
            <a:chExt cx="648072" cy="396274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333969" y="1962241"/>
              <a:ext cx="396274" cy="607179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187624" y="2067694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退隐传说</a:t>
              </a:r>
              <a:endParaRPr lang="zh-CN" altLang="en-US" sz="1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707904" y="15880"/>
            <a:ext cx="22322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基础学习</a:t>
            </a:r>
            <a:endParaRPr lang="zh-CN" altLang="en-US" sz="3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 bwMode="auto">
          <a:xfrm>
            <a:off x="495814" y="902536"/>
            <a:ext cx="1944216" cy="3600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en-US" altLang="zh-CN" sz="1800" b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《</a:t>
            </a:r>
            <a:r>
              <a:rPr lang="zh-CN" altLang="en-US" sz="1800" b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道德经</a:t>
            </a:r>
            <a:r>
              <a:rPr lang="en-US" altLang="zh-CN" sz="1800" b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》</a:t>
            </a:r>
            <a:r>
              <a:rPr lang="zh-CN" altLang="en-US" sz="1800" b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介绍</a:t>
            </a:r>
            <a:endParaRPr lang="en-US" altLang="zh-CN" sz="1800" b="1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80072" y="1848603"/>
            <a:ext cx="38676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道德经</a:t>
            </a: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道德真经</a:t>
            </a: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老子</a:t>
            </a: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</a:p>
          <a:p>
            <a:pPr indent="457200">
              <a:lnSpc>
                <a:spcPct val="150000"/>
              </a:lnSpc>
            </a:pP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五千言</a:t>
            </a: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老子五千文</a:t>
            </a: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</a:p>
          <a:p>
            <a:pPr indent="457200">
              <a:lnSpc>
                <a:spcPct val="150000"/>
              </a:lnSpc>
            </a:pP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是道家哲学思想的重要来源。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604664" y="2017306"/>
            <a:ext cx="648072" cy="396274"/>
            <a:chOff x="1187624" y="2067694"/>
            <a:chExt cx="648072" cy="39627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333969" y="1962241"/>
              <a:ext cx="396274" cy="607179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187624" y="2067694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名称</a:t>
              </a:r>
              <a:endParaRPr lang="zh-CN" altLang="en-US" sz="1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04664" y="3219794"/>
            <a:ext cx="648072" cy="396274"/>
            <a:chOff x="1187624" y="2067694"/>
            <a:chExt cx="648072" cy="396274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333969" y="1962241"/>
              <a:ext cx="396274" cy="607179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187624" y="2067694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作者</a:t>
              </a:r>
              <a:endParaRPr lang="zh-CN" altLang="en-US" sz="1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04664" y="4155865"/>
            <a:ext cx="648072" cy="396274"/>
            <a:chOff x="1187624" y="2067694"/>
            <a:chExt cx="648072" cy="396274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333969" y="1962241"/>
              <a:ext cx="396274" cy="607179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187624" y="2067694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篇目</a:t>
              </a:r>
              <a:endParaRPr lang="zh-CN" altLang="en-US" sz="1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180072" y="3194052"/>
            <a:ext cx="404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传说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是春秋时期的老子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李耳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所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撰写。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62588" y="4003758"/>
            <a:ext cx="74323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道德经</a:t>
            </a: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上下两篇，原文上篇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德经</a:t>
            </a: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，下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篇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道经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，不分章，后改为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道经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》37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章在前，第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38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章之后为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德经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，并分为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81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章 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168" y="987629"/>
            <a:ext cx="2553072" cy="227861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331640" y="1928902"/>
            <a:ext cx="5580391" cy="15696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道德经</a:t>
            </a: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哲学意义之“道德”为纲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宗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主题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思想为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“道法自然”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论述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修身、治国、用兵、养生之道，而多以政治为旨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归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文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意深奥，包涵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广博</a:t>
            </a:r>
            <a:endParaRPr lang="zh-CN" altLang="en-US" sz="1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 bwMode="auto">
          <a:xfrm>
            <a:off x="1187624" y="1059582"/>
            <a:ext cx="1944216" cy="3600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en-US" altLang="zh-CN" sz="1800" b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《</a:t>
            </a:r>
            <a:r>
              <a:rPr lang="zh-CN" altLang="en-US" sz="1800" b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道德经</a:t>
            </a:r>
            <a:r>
              <a:rPr lang="en-US" altLang="zh-CN" sz="1800" b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》</a:t>
            </a:r>
            <a:r>
              <a:rPr lang="zh-CN" altLang="en-US" sz="1800" b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介绍</a:t>
            </a:r>
            <a:endParaRPr lang="en-US" altLang="zh-CN" sz="1800" b="1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07904" y="15880"/>
            <a:ext cx="22322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基础学习</a:t>
            </a:r>
            <a:endParaRPr lang="zh-CN" altLang="en-US" sz="3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67544" y="1928902"/>
            <a:ext cx="648072" cy="396274"/>
            <a:chOff x="1187624" y="2067694"/>
            <a:chExt cx="648072" cy="39627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333969" y="1962241"/>
              <a:ext cx="396274" cy="607179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1187624" y="2067694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内容</a:t>
              </a:r>
              <a:endParaRPr lang="zh-CN" altLang="en-US" sz="1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995936" y="2001235"/>
            <a:ext cx="1512168" cy="303545"/>
          </a:xfrm>
          <a:prstGeom prst="rect">
            <a:avLst/>
          </a:prstGeom>
          <a:solidFill>
            <a:srgbClr val="D99694">
              <a:alpha val="3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691680" y="2381671"/>
            <a:ext cx="2232248" cy="303545"/>
          </a:xfrm>
          <a:prstGeom prst="rect">
            <a:avLst/>
          </a:prstGeom>
          <a:solidFill>
            <a:srgbClr val="D99694">
              <a:alpha val="3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64088" y="2746625"/>
            <a:ext cx="1368152" cy="303545"/>
          </a:xfrm>
          <a:prstGeom prst="rect">
            <a:avLst/>
          </a:prstGeom>
          <a:solidFill>
            <a:srgbClr val="D99694">
              <a:alpha val="3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7128055" y="1568578"/>
            <a:ext cx="1755227" cy="2659638"/>
            <a:chOff x="5359970" y="15880"/>
            <a:chExt cx="3811344" cy="51435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59970" y="15880"/>
              <a:ext cx="3811344" cy="5143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rcRect t="20216" b="-1"/>
            <a:stretch>
              <a:fillRect/>
            </a:stretch>
          </p:blipFill>
          <p:spPr>
            <a:xfrm rot="10636908">
              <a:off x="8518150" y="4901265"/>
              <a:ext cx="612057" cy="227851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 bwMode="auto">
          <a:xfrm>
            <a:off x="1187624" y="1059582"/>
            <a:ext cx="1944216" cy="3600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en-US" altLang="zh-CN" sz="1800" b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《</a:t>
            </a:r>
            <a:r>
              <a:rPr lang="zh-CN" altLang="en-US" sz="1800" b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道德经</a:t>
            </a:r>
            <a:r>
              <a:rPr lang="en-US" altLang="zh-CN" sz="1800" b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》</a:t>
            </a:r>
            <a:r>
              <a:rPr lang="zh-CN" altLang="en-US" sz="1800" b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介绍</a:t>
            </a:r>
            <a:endParaRPr lang="en-US" altLang="zh-CN" sz="1800" b="1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07904" y="15880"/>
            <a:ext cx="22322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基础学习</a:t>
            </a:r>
            <a:endParaRPr lang="zh-CN" altLang="en-US" sz="3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11560" y="2139702"/>
            <a:ext cx="648072" cy="396274"/>
            <a:chOff x="1187624" y="2067694"/>
            <a:chExt cx="648072" cy="396274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333969" y="1962241"/>
              <a:ext cx="396274" cy="607179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187624" y="2067694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特色</a:t>
              </a:r>
              <a:endParaRPr lang="zh-CN" altLang="en-US" sz="1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619672" y="1995686"/>
            <a:ext cx="6120680" cy="83099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indent="431800">
              <a:lnSpc>
                <a:spcPct val="150000"/>
              </a:lnSpc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句式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整齐，大致押韵，为诗歌体之经文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31800">
              <a:lnSpc>
                <a:spcPct val="150000"/>
              </a:lnSpc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读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之朗朗上口，易诵易记，体现了中国文字的音韵之美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619672" y="3075806"/>
            <a:ext cx="6120680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indent="431800">
              <a:lnSpc>
                <a:spcPct val="150000"/>
              </a:lnSpc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语言讲究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艺术性，运用了多种修辞方式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，词句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准确、鲜明、生动，富有说理性和感染力。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2959</Words>
  <Application>Microsoft Office PowerPoint</Application>
  <PresentationFormat>全屏显示(16:9)</PresentationFormat>
  <Paragraphs>236</Paragraphs>
  <Slides>27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</vt:lpstr>
      <vt:lpstr>《老子》四章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《老子》四章</dc:title>
  <dc:creator>rbm.xkw.com</dc:creator>
  <cp:lastModifiedBy>hj</cp:lastModifiedBy>
  <cp:revision>4</cp:revision>
  <cp:lastPrinted>2021-08-20T09:08:03Z</cp:lastPrinted>
  <dcterms:created xsi:type="dcterms:W3CDTF">2021-08-20T09:08:03Z</dcterms:created>
  <dcterms:modified xsi:type="dcterms:W3CDTF">2021-08-26T09:57:37Z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