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  <p:sldMasterId id="2147483675" r:id="rId4"/>
  </p:sldMasterIdLst>
  <p:notesMasterIdLst>
    <p:notesMasterId r:id="rId16"/>
  </p:notesMasterIdLst>
  <p:handoutMasterIdLst>
    <p:handoutMasterId r:id="rId67"/>
  </p:handoutMasterIdLst>
  <p:sldIdLst>
    <p:sldId id="256" r:id="rId5"/>
    <p:sldId id="287" r:id="rId6"/>
    <p:sldId id="340" r:id="rId7"/>
    <p:sldId id="293" r:id="rId8"/>
    <p:sldId id="513" r:id="rId9"/>
    <p:sldId id="341" r:id="rId10"/>
    <p:sldId id="511" r:id="rId11"/>
    <p:sldId id="315" r:id="rId12"/>
    <p:sldId id="464" r:id="rId13"/>
    <p:sldId id="465" r:id="rId14"/>
    <p:sldId id="342" r:id="rId15"/>
    <p:sldId id="514" r:id="rId17"/>
    <p:sldId id="515" r:id="rId18"/>
    <p:sldId id="569" r:id="rId19"/>
    <p:sldId id="297" r:id="rId20"/>
    <p:sldId id="363" r:id="rId21"/>
    <p:sldId id="343" r:id="rId22"/>
    <p:sldId id="344" r:id="rId23"/>
    <p:sldId id="345" r:id="rId24"/>
    <p:sldId id="365" r:id="rId25"/>
    <p:sldId id="364" r:id="rId26"/>
    <p:sldId id="397" r:id="rId27"/>
    <p:sldId id="516" r:id="rId28"/>
    <p:sldId id="398" r:id="rId29"/>
    <p:sldId id="366" r:id="rId30"/>
    <p:sldId id="399" r:id="rId31"/>
    <p:sldId id="347" r:id="rId32"/>
    <p:sldId id="348" r:id="rId33"/>
    <p:sldId id="349" r:id="rId34"/>
    <p:sldId id="519" r:id="rId35"/>
    <p:sldId id="350" r:id="rId36"/>
    <p:sldId id="351" r:id="rId37"/>
    <p:sldId id="352" r:id="rId38"/>
    <p:sldId id="525" r:id="rId39"/>
    <p:sldId id="522" r:id="rId40"/>
    <p:sldId id="523" r:id="rId41"/>
    <p:sldId id="524" r:id="rId42"/>
    <p:sldId id="517" r:id="rId43"/>
    <p:sldId id="358" r:id="rId44"/>
    <p:sldId id="385" r:id="rId45"/>
    <p:sldId id="386" r:id="rId46"/>
    <p:sldId id="435" r:id="rId47"/>
    <p:sldId id="436" r:id="rId48"/>
    <p:sldId id="437" r:id="rId49"/>
    <p:sldId id="438" r:id="rId50"/>
    <p:sldId id="439" r:id="rId51"/>
    <p:sldId id="463" r:id="rId52"/>
    <p:sldId id="440" r:id="rId53"/>
    <p:sldId id="387" r:id="rId54"/>
    <p:sldId id="388" r:id="rId55"/>
    <p:sldId id="389" r:id="rId56"/>
    <p:sldId id="390" r:id="rId57"/>
    <p:sldId id="391" r:id="rId58"/>
    <p:sldId id="392" r:id="rId59"/>
    <p:sldId id="393" r:id="rId60"/>
    <p:sldId id="395" r:id="rId61"/>
    <p:sldId id="396" r:id="rId62"/>
    <p:sldId id="457" r:id="rId63"/>
    <p:sldId id="460" r:id="rId64"/>
    <p:sldId id="461" r:id="rId65"/>
    <p:sldId id="462" r:id="rId6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521415D9-36F7-43E2-AB2F-B90AF26B5E84}">
      <p14:sectionLst xmlns:p14="http://schemas.microsoft.com/office/powerpoint/2010/main">
        <p14:section name="默认节" id="{be993e4b-082b-47a9-b09f-805af6585974}">
          <p14:sldIdLst>
            <p14:sldId id="256"/>
            <p14:sldId id="287"/>
            <p14:sldId id="340"/>
            <p14:sldId id="293"/>
            <p14:sldId id="513"/>
            <p14:sldId id="341"/>
            <p14:sldId id="511"/>
            <p14:sldId id="315"/>
            <p14:sldId id="464"/>
            <p14:sldId id="465"/>
            <p14:sldId id="342"/>
            <p14:sldId id="514"/>
            <p14:sldId id="515"/>
            <p14:sldId id="569"/>
            <p14:sldId id="297"/>
            <p14:sldId id="363"/>
            <p14:sldId id="343"/>
            <p14:sldId id="344"/>
            <p14:sldId id="345"/>
            <p14:sldId id="365"/>
            <p14:sldId id="364"/>
            <p14:sldId id="397"/>
            <p14:sldId id="516"/>
            <p14:sldId id="398"/>
            <p14:sldId id="366"/>
            <p14:sldId id="399"/>
            <p14:sldId id="347"/>
            <p14:sldId id="348"/>
            <p14:sldId id="349"/>
            <p14:sldId id="519"/>
            <p14:sldId id="350"/>
            <p14:sldId id="351"/>
            <p14:sldId id="352"/>
            <p14:sldId id="525"/>
            <p14:sldId id="522"/>
            <p14:sldId id="523"/>
            <p14:sldId id="524"/>
          </p14:sldIdLst>
        </p14:section>
        <p14:section name="无标题节" id="{2e5c00bc-d6c1-4cb7-b210-71e0601de486}">
          <p14:sldIdLst>
            <p14:sldId id="517"/>
            <p14:sldId id="358"/>
            <p14:sldId id="385"/>
            <p14:sldId id="386"/>
            <p14:sldId id="435"/>
            <p14:sldId id="436"/>
            <p14:sldId id="437"/>
            <p14:sldId id="438"/>
            <p14:sldId id="439"/>
            <p14:sldId id="463"/>
            <p14:sldId id="440"/>
            <p14:sldId id="387"/>
            <p14:sldId id="388"/>
            <p14:sldId id="389"/>
            <p14:sldId id="390"/>
            <p14:sldId id="391"/>
            <p14:sldId id="392"/>
            <p14:sldId id="393"/>
            <p14:sldId id="395"/>
            <p14:sldId id="396"/>
            <p14:sldId id="457"/>
            <p14:sldId id="460"/>
            <p14:sldId id="461"/>
            <p14:sldId id="4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CC6600"/>
    <a:srgbClr val="990000"/>
    <a:srgbClr val="FF9966"/>
    <a:srgbClr val="3333CC"/>
    <a:srgbClr val="333399"/>
    <a:srgbClr val="0066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3"/>
    <p:restoredTop sz="94660"/>
  </p:normalViewPr>
  <p:slideViewPr>
    <p:cSldViewPr showGuides="1">
      <p:cViewPr varScale="1">
        <p:scale>
          <a:sx n="64" d="100"/>
          <a:sy n="64" d="100"/>
        </p:scale>
        <p:origin x="-780" y="-138"/>
      </p:cViewPr>
      <p:guideLst>
        <p:guide orient="horz" pos="220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0" Type="http://schemas.openxmlformats.org/officeDocument/2006/relationships/tableStyles" Target="tableStyles.xml"/><Relationship Id="rId7" Type="http://schemas.openxmlformats.org/officeDocument/2006/relationships/slide" Target="slides/slide3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handoutMaster" Target="handoutMasters/handoutMaster1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2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4034" name="页眉占位符 4403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44035" name="日期占位符 4403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44036" name="页脚占位符 4403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44037" name="灯片编号占位符 44036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379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379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686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686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686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686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686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686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7891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789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8915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  <p:sp>
        <p:nvSpPr>
          <p:cNvPr id="36867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686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4274" name="标题 54273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4275" name="副标题 54274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54276" name="日期占位符 54275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54277" name="页脚占位符 54276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dirty="0"/>
          </a:p>
        </p:txBody>
      </p:sp>
      <p:sp>
        <p:nvSpPr>
          <p:cNvPr id="54278" name="灯片编号占位符 54277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200" dirty="0">
                <a:latin typeface="Arial Black" panose="020B0A04020102020204" pitchFamily="34" charset="0"/>
              </a:rPr>
            </a:fld>
            <a:endParaRPr lang="en-US" altLang="zh-CN" sz="1200" dirty="0">
              <a:latin typeface="Arial Black" panose="020B0A04020102020204" pitchFamily="34" charset="0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E:\梅子花开 2016年秋上\丢这儿\素材\图片\状元成才路标志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6425" y="84667"/>
            <a:ext cx="860425" cy="10075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6284"/>
            <a:ext cx="2133600" cy="476251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6284"/>
            <a:ext cx="2895600" cy="476251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6284"/>
            <a:ext cx="2133600" cy="47625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4D0727-71BC-4C12-A3AC-93400268470C}" type="slidenum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6284"/>
            <a:ext cx="2133600" cy="476251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6284"/>
            <a:ext cx="2895600" cy="476251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6284"/>
            <a:ext cx="2133600" cy="47625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686157-41F4-45B2-9291-E382714599C8}" type="slidenum"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image" Target="../media/image3.png"/><Relationship Id="rId6" Type="http://schemas.openxmlformats.org/officeDocument/2006/relationships/image" Target="../media/image4.jpeg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3250" name="标题 53249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3251" name="文本占位符 53250"/>
          <p:cNvSpPr>
            <a:spLocks noGrp="1" noRot="1"/>
          </p:cNvSpPr>
          <p:nvPr>
            <p:ph type="body" idx="1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3252" name="日期占位符 53251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53253" name="页脚占位符 53252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53254" name="灯片编号占位符 53253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3010" name="标题 4300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3011" name="文本占位符 4301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3012" name="日期占位符 4301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43013" name="页脚占位符 4301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43014" name="灯片编号占位符 4301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3" descr="枫树"/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942"/>
          <a:stretch>
            <a:fillRect/>
          </a:stretch>
        </p:blipFill>
        <p:spPr>
          <a:xfrm>
            <a:off x="-3175" y="4811184"/>
            <a:ext cx="1309688" cy="205104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6" descr="E:\梅子花开 2016年秋上\丢这儿\素材\图片\状元成才路标志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226425" y="84667"/>
            <a:ext cx="860425" cy="100753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GIF"/><Relationship Id="rId2" Type="http://schemas.openxmlformats.org/officeDocument/2006/relationships/hyperlink" Target="&#21488;&#38454;.mp3" TargetMode="Externa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GIF"/><Relationship Id="rId2" Type="http://schemas.openxmlformats.org/officeDocument/2006/relationships/hyperlink" Target="&#21488;&#38454;.mp3" TargetMode="Externa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5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audio" Target="../media/audio2.wav"/><Relationship Id="rId4" Type="http://schemas.openxmlformats.org/officeDocument/2006/relationships/image" Target="../media/image8.png"/><Relationship Id="rId3" Type="http://schemas.microsoft.com/office/2007/relationships/media" Target="file:///I:\&#19971;&#24180;&#32423;&#65288;&#19978;&#65289;2016&#24180;&#35838;&#20214;\&#31532;&#20108;&#21333;&#20803;&#35838;&#20214;\&#12298;&#21488;&#38454;&#12299;&#21021;&#20013;&#38899;&#39057;&#26391;&#35835;&#65288;&#30007;&#65289;.MP3" TargetMode="External"/><Relationship Id="rId2" Type="http://schemas.openxmlformats.org/officeDocument/2006/relationships/audio" Target="file:///I:\&#19971;&#24180;&#32423;&#65288;&#19978;&#65289;2016&#24180;&#35838;&#20214;\&#31532;&#20108;&#21333;&#20803;&#35838;&#20214;\&#12298;&#21488;&#38454;&#12299;&#21021;&#20013;&#38899;&#39057;&#26391;&#35835;&#65288;&#30007;&#65289;.MP3" TargetMode="External"/><Relationship Id="rId1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3" name="图片 2052" descr="kt10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矩形 2053"/>
          <p:cNvSpPr/>
          <p:nvPr/>
        </p:nvSpPr>
        <p:spPr>
          <a:xfrm rot="5400000">
            <a:off x="5651500" y="1268413"/>
            <a:ext cx="3744913" cy="24479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华文彩云" charset="0"/>
                <a:ea typeface="华文彩云" charset="0"/>
              </a:rPr>
              <a:t>台阶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80"/>
              </a:solidFill>
              <a:latin typeface="华文彩云" charset="0"/>
              <a:ea typeface="华文彩云" charset="0"/>
            </a:endParaRPr>
          </a:p>
        </p:txBody>
      </p:sp>
      <p:pic>
        <p:nvPicPr>
          <p:cNvPr id="2056" name="图片 2055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323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7" name="文本框 2056"/>
          <p:cNvSpPr txBox="1"/>
          <p:nvPr/>
        </p:nvSpPr>
        <p:spPr>
          <a:xfrm>
            <a:off x="5364163" y="4149725"/>
            <a:ext cx="733425" cy="24987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</a:t>
            </a:r>
            <a:r>
              <a:rPr lang="en-US" altLang="zh-CN" sz="36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李森祥</a:t>
            </a:r>
            <a:endParaRPr lang="zh-CN" altLang="en-US" sz="36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　　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66040" y="379730"/>
            <a:ext cx="8863330" cy="585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solidFill>
                  <a:srgbClr val="FF00FF"/>
                </a:solidFill>
                <a:sym typeface="+mn-ea"/>
              </a:rPr>
              <a:t>      </a:t>
            </a:r>
            <a:r>
              <a:rPr altLang="zh-CN" sz="5400" b="1" dirty="0">
                <a:solidFill>
                  <a:srgbClr val="FF00FF"/>
                </a:solidFill>
                <a:sym typeface="+mn-ea"/>
              </a:rPr>
              <a:t>父亲觉得自家的台阶低，望着别人家的高高的台阶，羡慕不已。他不甘心低人一等，立下宏愿，也要造一栋高台阶的新屋，于是终年幸劳，准备了大半辈子，终于造成了有九级台阶的新屋。</a:t>
            </a:r>
            <a:endParaRPr altLang="zh-CN" sz="5400" b="1" dirty="0">
              <a:solidFill>
                <a:srgbClr val="FF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2116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4" name="Text Box 4"/>
          <p:cNvSpPr txBox="1">
            <a:spLocks noGrp="1" noChangeArrowheads="1"/>
          </p:cNvSpPr>
          <p:nvPr>
            <p:ph idx="1"/>
          </p:nvPr>
        </p:nvSpPr>
        <p:spPr>
          <a:xfrm>
            <a:off x="4211638" y="479743"/>
            <a:ext cx="4579938" cy="1468438"/>
          </a:xfrm>
        </p:spPr>
        <p:txBody>
          <a:bodyPr vert="horz" wrap="square" lIns="91440" tIns="45720" rIns="91440" bIns="45720" numCol="1" anchor="t" anchorCtr="0" compatLnSpc="1"/>
          <a:p>
            <a:pPr lvl="0" eaLnBrk="1" hangingPunct="1">
              <a:buNone/>
            </a:pPr>
            <a:r>
              <a:rPr lang="en-US" altLang="zh-CN" b="1" dirty="0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  </a:t>
            </a:r>
            <a:r>
              <a:rPr lang="zh-CN" altLang="en-US" sz="4000" b="1" dirty="0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请用一句话概括文章的主要内容。</a:t>
            </a:r>
            <a:endParaRPr lang="zh-CN" altLang="en-US" sz="4000" b="1" dirty="0">
              <a:solidFill>
                <a:srgbClr val="9900FF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2645" name="Text Box 5"/>
          <p:cNvSpPr txBox="1"/>
          <p:nvPr/>
        </p:nvSpPr>
        <p:spPr>
          <a:xfrm>
            <a:off x="4359910" y="1948815"/>
            <a:ext cx="4284663" cy="374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本文主要讲了父亲用一辈子的时间来造一栋有高台阶的新屋的故事。</a:t>
            </a:r>
            <a:endParaRPr lang="zh-CN" altLang="en-US" sz="4800" b="1" dirty="0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组合 2"/>
          <p:cNvGrpSpPr/>
          <p:nvPr/>
        </p:nvGrpSpPr>
        <p:grpSpPr>
          <a:xfrm>
            <a:off x="161925" y="971550"/>
            <a:ext cx="2446338" cy="923925"/>
            <a:chOff x="0" y="0"/>
            <a:chExt cx="3038475" cy="1011238"/>
          </a:xfrm>
        </p:grpSpPr>
        <p:pic>
          <p:nvPicPr>
            <p:cNvPr id="15365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6" name="圆角矩形 2"/>
            <p:cNvSpPr/>
            <p:nvPr/>
          </p:nvSpPr>
          <p:spPr>
            <a:xfrm>
              <a:off x="330200" y="257175"/>
              <a:ext cx="2376488" cy="754063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91438" tIns="45719" rIns="91438" bIns="45719" anchor="ctr"/>
            <a:p>
              <a:pPr lvl="0" eaLnBrk="1" hangingPunct="1"/>
              <a:r>
                <a:rPr lang="zh-CN" altLang="en-US" sz="32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整体感知</a:t>
              </a:r>
              <a:endPara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15363" name="文本框 5"/>
          <p:cNvSpPr txBox="1"/>
          <p:nvPr/>
        </p:nvSpPr>
        <p:spPr>
          <a:xfrm>
            <a:off x="476250" y="2214563"/>
            <a:ext cx="6991350" cy="189738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marL="342900" lvl="0" indent="-342900" eaLnBrk="1" hangingPunct="1">
              <a:spcBef>
                <a:spcPts val="1800"/>
              </a:spcBef>
              <a:buChar char="•"/>
            </a:pPr>
            <a:r>
              <a:rPr lang="zh-CN" altLang="en-US" sz="6000" b="1" dirty="0">
                <a:latin typeface="楷体_GB2312" panose="02010600030101010101" pitchFamily="49" charset="-122"/>
                <a:ea typeface="楷体_GB2312" panose="02010600030101010101" pitchFamily="49" charset="-122"/>
              </a:rPr>
              <a:t>阅读课文，理清课文结构层次。</a:t>
            </a:r>
            <a:endParaRPr lang="zh-CN" altLang="en-US" sz="6000" b="1" dirty="0"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350" y="473075"/>
            <a:ext cx="9072245" cy="6428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开端（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1-9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：写老实厚道的父亲为了自己和家人不低人一等，得到他人的尊重，想造一栋有高台阶的新屋。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发展（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10-16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：写父亲下决心开始漫长的准备，经过多年的辛苦劳作，终于开始造屋了。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高潮（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17-25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：写建造新屋和造九级台阶的全过程，以及全家人的喜悦心情。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结局（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26-32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：写新屋落成，父亲为此付出了沉重的代价：人衰老了，身体也垮了，精神支柱也倒了。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7" name="TextBox 29"/>
          <p:cNvSpPr txBox="1"/>
          <p:nvPr/>
        </p:nvSpPr>
        <p:spPr>
          <a:xfrm>
            <a:off x="133033" y="29845"/>
            <a:ext cx="4945062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lvl="0" indent="-457200" eaLnBrk="1" hangingPunct="1"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课文可以分为四个部分：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0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50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3" end="1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93" end="1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1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131" end="1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Rectangle 2"/>
          <p:cNvSpPr/>
          <p:nvPr/>
        </p:nvSpPr>
        <p:spPr>
          <a:xfrm>
            <a:off x="256540" y="766445"/>
            <a:ext cx="8309610" cy="38938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4800" b="1" dirty="0">
                <a:solidFill>
                  <a:srgbClr val="0000FF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回忆旧台阶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→</a:t>
            </a:r>
            <a:r>
              <a:rPr lang="zh-CN" altLang="en-US" sz="4800" b="1" dirty="0">
                <a:solidFill>
                  <a:srgbClr val="0000FF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父亲觉得台阶低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→</a:t>
            </a:r>
            <a:r>
              <a:rPr lang="zh-CN" altLang="en-US" sz="4800" b="1" dirty="0">
                <a:solidFill>
                  <a:srgbClr val="0000FF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父亲为造新台阶做准备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→</a:t>
            </a:r>
            <a:r>
              <a:rPr lang="zh-CN" altLang="en-US" sz="4800" b="1" dirty="0">
                <a:solidFill>
                  <a:srgbClr val="0000FF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造新台阶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→</a:t>
            </a:r>
            <a:r>
              <a:rPr lang="zh-CN" altLang="en-US" sz="4800" b="1" dirty="0">
                <a:solidFill>
                  <a:srgbClr val="0000FF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新台阶造成后父亲觉得不对劲，父亲老了。</a:t>
            </a:r>
            <a:endParaRPr lang="zh-CN" altLang="en-US" sz="4800" b="1" dirty="0">
              <a:solidFill>
                <a:srgbClr val="0000FF"/>
              </a:solidFill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sp>
        <p:nvSpPr>
          <p:cNvPr id="19459" name="Text Box 3"/>
          <p:cNvSpPr txBox="1"/>
          <p:nvPr/>
        </p:nvSpPr>
        <p:spPr>
          <a:xfrm>
            <a:off x="12700" y="-2540"/>
            <a:ext cx="7947025" cy="91440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全文围绕“台阶”写了哪几件事？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12" name="Picture 4" descr="E:\孙巧灵\2016秋上\上课课件\制作\R八语上\人八语大课堂正文\CT21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885" y="4808220"/>
            <a:ext cx="4090035" cy="2072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0" name="图片 68609" descr="rbkt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0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2" name="文本框 68611"/>
          <p:cNvSpPr txBox="1"/>
          <p:nvPr/>
        </p:nvSpPr>
        <p:spPr>
          <a:xfrm>
            <a:off x="250825" y="1916113"/>
            <a:ext cx="838835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   1</a:t>
            </a:r>
            <a:r>
              <a:rPr lang="zh-CN" altLang="en-US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、父亲为什么要造一栋有高台阶的新屋？</a:t>
            </a:r>
            <a:endParaRPr lang="zh-CN" altLang="en-US" sz="3600" b="1" dirty="0">
              <a:latin typeface="隶书" panose="02010600030101010101" pitchFamily="49" charset="-122"/>
              <a:ea typeface="隶书" panose="02010600030101010101" pitchFamily="49" charset="-122"/>
            </a:endParaRPr>
          </a:p>
          <a:p>
            <a:pPr lvl="0"/>
            <a:r>
              <a:rPr lang="zh-CN" altLang="en-US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   </a:t>
            </a:r>
            <a:r>
              <a:rPr lang="en-US" altLang="zh-CN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2</a:t>
            </a:r>
            <a:r>
              <a:rPr lang="zh-CN" altLang="en-US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、 父亲是怎么造起一间有台阶的新屋？ </a:t>
            </a:r>
            <a:endParaRPr lang="zh-CN" altLang="en-US" sz="3600" b="1" dirty="0">
              <a:latin typeface="隶书" panose="02010600030101010101" pitchFamily="49" charset="-122"/>
              <a:ea typeface="隶书" panose="02010600030101010101" pitchFamily="49" charset="-122"/>
            </a:endParaRPr>
          </a:p>
          <a:p>
            <a:pPr lvl="0"/>
            <a:r>
              <a:rPr lang="zh-CN" altLang="en-US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   </a:t>
            </a:r>
            <a:r>
              <a:rPr lang="en-US" altLang="zh-CN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3</a:t>
            </a:r>
            <a:r>
              <a:rPr lang="zh-CN" altLang="en-US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、 新屋造好后，父亲变得怎样了？</a:t>
            </a:r>
            <a:endParaRPr lang="zh-CN" altLang="en-US" sz="3600" b="1" dirty="0">
              <a:latin typeface="隶书" panose="02010600030101010101" pitchFamily="49" charset="-122"/>
              <a:ea typeface="隶书" panose="02010600030101010101" pitchFamily="49" charset="-122"/>
            </a:endParaRPr>
          </a:p>
        </p:txBody>
      </p:sp>
      <p:pic>
        <p:nvPicPr>
          <p:cNvPr id="68613" name="图片 68612" descr="FR9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913" y="6094413"/>
            <a:ext cx="569912" cy="569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4" name="文本框 68613"/>
          <p:cNvSpPr txBox="1"/>
          <p:nvPr/>
        </p:nvSpPr>
        <p:spPr>
          <a:xfrm>
            <a:off x="395288" y="620713"/>
            <a:ext cx="56705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dirty="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</a:rPr>
              <a:t>阅读课文  思考问题</a:t>
            </a:r>
            <a:endParaRPr lang="zh-CN" altLang="en-US" sz="4800" dirty="0">
              <a:solidFill>
                <a:srgbClr val="99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0" name="图片 68609" descr="rbkt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90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2" name="文本框 68611"/>
          <p:cNvSpPr txBox="1"/>
          <p:nvPr/>
        </p:nvSpPr>
        <p:spPr>
          <a:xfrm>
            <a:off x="250825" y="1916113"/>
            <a:ext cx="8388350" cy="39706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   </a:t>
            </a:r>
            <a:r>
              <a:rPr lang="en-US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4</a:t>
            </a:r>
            <a:r>
              <a:rPr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、为什么“父亲总觉得我们家的台阶低”？</a:t>
            </a:r>
            <a:endParaRPr sz="3600" b="1" dirty="0">
              <a:latin typeface="隶书" panose="02010600030101010101" pitchFamily="49" charset="-122"/>
              <a:ea typeface="隶书" panose="02010600030101010101" pitchFamily="49" charset="-122"/>
            </a:endParaRPr>
          </a:p>
          <a:p>
            <a:pPr lvl="0"/>
            <a:endParaRPr sz="3600" b="1" dirty="0">
              <a:latin typeface="隶书" panose="02010600030101010101" pitchFamily="49" charset="-122"/>
              <a:ea typeface="隶书" panose="02010600030101010101" pitchFamily="49" charset="-122"/>
            </a:endParaRPr>
          </a:p>
          <a:p>
            <a:pPr lvl="0"/>
            <a:r>
              <a:rPr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　</a:t>
            </a:r>
            <a:r>
              <a:rPr lang="en-US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5</a:t>
            </a:r>
            <a:r>
              <a:rPr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、“新台阶砌好了”，为什么父亲反而处处感到“不对劲”了？</a:t>
            </a:r>
            <a:endParaRPr sz="3600" b="1" dirty="0">
              <a:latin typeface="隶书" panose="02010600030101010101" pitchFamily="49" charset="-122"/>
              <a:ea typeface="隶书" panose="02010600030101010101" pitchFamily="49" charset="-122"/>
            </a:endParaRPr>
          </a:p>
          <a:p>
            <a:pPr lvl="0"/>
            <a:endParaRPr sz="3600" b="1" dirty="0">
              <a:latin typeface="隶书" panose="02010600030101010101" pitchFamily="49" charset="-122"/>
              <a:ea typeface="隶书" panose="02010600030101010101" pitchFamily="49" charset="-122"/>
            </a:endParaRPr>
          </a:p>
          <a:p>
            <a:pPr lvl="0"/>
            <a:r>
              <a:rPr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　</a:t>
            </a:r>
            <a:r>
              <a:rPr lang="en-US"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6</a:t>
            </a:r>
            <a:r>
              <a:rPr sz="3600" b="1" dirty="0">
                <a:latin typeface="隶书" panose="02010600030101010101" pitchFamily="49" charset="-122"/>
                <a:ea typeface="隶书" panose="02010600030101010101" pitchFamily="49" charset="-122"/>
              </a:rPr>
              <a:t>、说说你对父亲这个人物形象的看法。</a:t>
            </a:r>
            <a:endParaRPr sz="3600" b="1" dirty="0">
              <a:latin typeface="隶书" panose="02010600030101010101" pitchFamily="49" charset="-122"/>
              <a:ea typeface="隶书" panose="02010600030101010101" pitchFamily="49" charset="-122"/>
            </a:endParaRPr>
          </a:p>
        </p:txBody>
      </p:sp>
      <p:pic>
        <p:nvPicPr>
          <p:cNvPr id="68613" name="图片 68612" descr="FR9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6913" y="6094413"/>
            <a:ext cx="569912" cy="569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4" name="文本框 68613"/>
          <p:cNvSpPr txBox="1"/>
          <p:nvPr/>
        </p:nvSpPr>
        <p:spPr>
          <a:xfrm>
            <a:off x="395288" y="620713"/>
            <a:ext cx="56705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dirty="0">
                <a:solidFill>
                  <a:srgbClr val="990000"/>
                </a:solidFill>
                <a:latin typeface="华文行楷" pitchFamily="2" charset="-122"/>
                <a:ea typeface="华文行楷" pitchFamily="2" charset="-122"/>
              </a:rPr>
              <a:t>阅读课文  思考问题</a:t>
            </a:r>
            <a:endParaRPr lang="zh-CN" altLang="en-US" sz="4800" dirty="0">
              <a:solidFill>
                <a:srgbClr val="99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五、六十年代的宣传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0" y="0"/>
            <a:ext cx="4038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/>
          <p:nvPr/>
        </p:nvSpPr>
        <p:spPr>
          <a:xfrm>
            <a:off x="0" y="404813"/>
            <a:ext cx="45720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en-US" altLang="zh-CN" sz="3600" b="1" dirty="0">
                <a:solidFill>
                  <a:srgbClr val="000003"/>
                </a:solidFill>
                <a:latin typeface="方正姚体" pitchFamily="2" charset="-122"/>
                <a:ea typeface="方正姚体" pitchFamily="2" charset="-122"/>
              </a:rPr>
              <a:t>       1.</a:t>
            </a:r>
            <a:r>
              <a:rPr lang="zh-CN" altLang="en-US" sz="3600" b="1" dirty="0">
                <a:solidFill>
                  <a:srgbClr val="CC6600"/>
                </a:solidFill>
                <a:latin typeface="方正姚体" pitchFamily="2" charset="-122"/>
                <a:ea typeface="方正姚体" pitchFamily="2" charset="-122"/>
              </a:rPr>
              <a:t>父亲为什么要造一栋有高台阶的新屋？</a:t>
            </a:r>
            <a:r>
              <a:rPr lang="zh-CN" altLang="en-US" sz="3600" b="1" dirty="0">
                <a:solidFill>
                  <a:srgbClr val="000003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3600" b="1" dirty="0">
              <a:solidFill>
                <a:srgbClr val="000003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312420" y="2261870"/>
            <a:ext cx="4792980" cy="3657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u="sng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台阶高</a:t>
            </a:r>
            <a:r>
              <a:rPr lang="en-US" altLang="zh-CN" sz="3600" b="1" u="sng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3600" b="1" u="sng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屋主人的地位就相应高。</a:t>
            </a:r>
            <a:r>
              <a:rPr lang="zh-CN" altLang="en-US" sz="3600" b="1" u="sng" dirty="0">
                <a:solidFill>
                  <a:schemeClr val="fol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3600" b="1" u="sng" dirty="0">
              <a:solidFill>
                <a:schemeClr val="folHlink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（父亲毕生的奋斗就是要赢得尊重。也是尊重的需要使他产生希望和理想。）</a:t>
            </a:r>
            <a:endParaRPr lang="zh-CN" altLang="en-US" sz="3600" b="1" dirty="0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771525" y="4398963"/>
            <a:ext cx="184150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p>
            <a:pPr lvl="0"/>
            <a:endParaRPr lang="zh-CN" altLang="zh-CN" sz="3200" b="1" dirty="0">
              <a:effectLst>
                <a:outerShdw blurRad="38100" dist="38100" dir="2700000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4339" name="AutoShape 3"/>
          <p:cNvCxnSpPr/>
          <p:nvPr/>
        </p:nvCxnSpPr>
        <p:spPr>
          <a:xfrm flipV="1">
            <a:off x="1295400" y="5086350"/>
            <a:ext cx="1296988" cy="360363"/>
          </a:xfrm>
          <a:prstGeom prst="bentConnector3">
            <a:avLst>
              <a:gd name="adj1" fmla="val 4994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4340" name="AutoShape 4"/>
          <p:cNvCxnSpPr/>
          <p:nvPr/>
        </p:nvCxnSpPr>
        <p:spPr>
          <a:xfrm flipV="1">
            <a:off x="1943100" y="4725988"/>
            <a:ext cx="1296988" cy="360362"/>
          </a:xfrm>
          <a:prstGeom prst="bentConnector3">
            <a:avLst>
              <a:gd name="adj1" fmla="val 4994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4341" name="AutoShape 5"/>
          <p:cNvCxnSpPr/>
          <p:nvPr/>
        </p:nvCxnSpPr>
        <p:spPr>
          <a:xfrm flipV="1">
            <a:off x="2592388" y="4294188"/>
            <a:ext cx="1222375" cy="431800"/>
          </a:xfrm>
          <a:prstGeom prst="bentConnector3">
            <a:avLst>
              <a:gd name="adj1" fmla="val 5000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4342" name="AutoShape 6"/>
          <p:cNvCxnSpPr/>
          <p:nvPr/>
        </p:nvCxnSpPr>
        <p:spPr>
          <a:xfrm flipV="1">
            <a:off x="3167063" y="3862388"/>
            <a:ext cx="1223962" cy="431800"/>
          </a:xfrm>
          <a:prstGeom prst="bentConnector3">
            <a:avLst>
              <a:gd name="adj1" fmla="val 49935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4343" name="AutoShape 7"/>
          <p:cNvCxnSpPr/>
          <p:nvPr/>
        </p:nvCxnSpPr>
        <p:spPr>
          <a:xfrm flipV="1">
            <a:off x="3708400" y="3500438"/>
            <a:ext cx="1295400" cy="358775"/>
          </a:xfrm>
          <a:prstGeom prst="bentConnector3">
            <a:avLst>
              <a:gd name="adj1" fmla="val 50000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cxnSp>
        <p:nvCxnSpPr>
          <p:cNvPr id="14344" name="AutoShape 8"/>
          <p:cNvCxnSpPr/>
          <p:nvPr/>
        </p:nvCxnSpPr>
        <p:spPr>
          <a:xfrm flipV="1">
            <a:off x="4391025" y="3070225"/>
            <a:ext cx="1223963" cy="433388"/>
          </a:xfrm>
          <a:prstGeom prst="bentConnector3">
            <a:avLst>
              <a:gd name="adj1" fmla="val 49935"/>
            </a:avLst>
          </a:prstGeom>
          <a:ln w="762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  <a:scene3d>
            <a:camera prst="legacyObliqueTopLeft">
              <a:rot lat="0" lon="0" rev="0"/>
            </a:camera>
            <a:lightRig rig="legacyFlat3" dir="t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</p:cxnSp>
      <p:sp>
        <p:nvSpPr>
          <p:cNvPr id="116745" name="Text Box 9"/>
          <p:cNvSpPr txBox="1">
            <a:spLocks noChangeArrowheads="1"/>
          </p:cNvSpPr>
          <p:nvPr/>
        </p:nvSpPr>
        <p:spPr bwMode="auto">
          <a:xfrm>
            <a:off x="990600" y="4953000"/>
            <a:ext cx="1295400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p>
            <a:pPr lvl="0"/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捡 砖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6746" name="Text Box 10"/>
          <p:cNvSpPr txBox="1">
            <a:spLocks noChangeArrowheads="1"/>
          </p:cNvSpPr>
          <p:nvPr/>
        </p:nvSpPr>
        <p:spPr bwMode="auto">
          <a:xfrm>
            <a:off x="1331913" y="4470400"/>
            <a:ext cx="942975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p>
            <a:pPr lvl="0"/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捡 瓦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6747" name="Text Box 11"/>
          <p:cNvSpPr txBox="1">
            <a:spLocks noChangeArrowheads="1"/>
          </p:cNvSpPr>
          <p:nvPr/>
        </p:nvSpPr>
        <p:spPr bwMode="auto">
          <a:xfrm>
            <a:off x="1685290" y="4023360"/>
            <a:ext cx="1321435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p>
            <a:pPr lvl="0"/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30101010101" pitchFamily="2" charset="-122"/>
              </a:rPr>
              <a:t>存角票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中宋" panose="02010600030101010101" pitchFamily="2" charset="-122"/>
            </a:endParaRPr>
          </a:p>
        </p:txBody>
      </p:sp>
      <p:sp>
        <p:nvSpPr>
          <p:cNvPr id="116748" name="Text Box 12"/>
          <p:cNvSpPr txBox="1">
            <a:spLocks noChangeArrowheads="1"/>
          </p:cNvSpPr>
          <p:nvPr/>
        </p:nvSpPr>
        <p:spPr bwMode="auto">
          <a:xfrm>
            <a:off x="2627313" y="3644900"/>
            <a:ext cx="869950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p>
            <a:pPr lvl="0"/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30101010101" pitchFamily="2" charset="-122"/>
              </a:rPr>
              <a:t>种 田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中宋" panose="02010600030101010101" pitchFamily="2" charset="-122"/>
            </a:endParaRPr>
          </a:p>
        </p:txBody>
      </p:sp>
      <p:sp>
        <p:nvSpPr>
          <p:cNvPr id="116749" name="Text Box 13"/>
          <p:cNvSpPr txBox="1">
            <a:spLocks noChangeArrowheads="1"/>
          </p:cNvSpPr>
          <p:nvPr/>
        </p:nvSpPr>
        <p:spPr bwMode="auto">
          <a:xfrm>
            <a:off x="3276600" y="3221038"/>
            <a:ext cx="869950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p>
            <a:pPr lvl="0"/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30101010101" pitchFamily="2" charset="-122"/>
              </a:rPr>
              <a:t>砍 柴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中宋" panose="02010600030101010101" pitchFamily="2" charset="-122"/>
            </a:endParaRPr>
          </a:p>
        </p:txBody>
      </p:sp>
      <p:sp>
        <p:nvSpPr>
          <p:cNvPr id="116750" name="Text Box 14"/>
          <p:cNvSpPr txBox="1">
            <a:spLocks noChangeArrowheads="1"/>
          </p:cNvSpPr>
          <p:nvPr/>
        </p:nvSpPr>
        <p:spPr bwMode="auto">
          <a:xfrm>
            <a:off x="3779838" y="2852738"/>
            <a:ext cx="1098550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p>
            <a:pPr lvl="0"/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30101010101" pitchFamily="2" charset="-122"/>
              </a:rPr>
              <a:t>捡石头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中宋" panose="02010600030101010101" pitchFamily="2" charset="-122"/>
            </a:endParaRPr>
          </a:p>
        </p:txBody>
      </p:sp>
      <p:sp>
        <p:nvSpPr>
          <p:cNvPr id="116751" name="Text Box 15"/>
          <p:cNvSpPr txBox="1">
            <a:spLocks noChangeArrowheads="1"/>
          </p:cNvSpPr>
          <p:nvPr/>
        </p:nvSpPr>
        <p:spPr bwMode="auto">
          <a:xfrm>
            <a:off x="4146550" y="2355215"/>
            <a:ext cx="1438275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p>
            <a:pPr lvl="0"/>
            <a:r>
              <a:rPr lang="zh-CN" altLang="en-US" sz="2400" b="1" dirty="0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编草鞋</a:t>
            </a:r>
            <a:endParaRPr lang="zh-CN" altLang="en-US" sz="2400" b="1" dirty="0">
              <a:effectLst>
                <a:outerShdw blurRad="38100" dist="38100" dir="2700000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6752" name="Text Box 16"/>
          <p:cNvSpPr txBox="1">
            <a:spLocks noChangeArrowheads="1"/>
          </p:cNvSpPr>
          <p:nvPr/>
        </p:nvSpPr>
        <p:spPr bwMode="auto">
          <a:xfrm>
            <a:off x="179388" y="5445125"/>
            <a:ext cx="2828925" cy="57943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台阶低 地位低</a:t>
            </a:r>
            <a:endParaRPr lang="zh-CN" altLang="en-US" sz="3200" b="1" dirty="0">
              <a:solidFill>
                <a:srgbClr val="FF66FF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6753" name="Text Box 17"/>
          <p:cNvSpPr txBox="1">
            <a:spLocks noChangeArrowheads="1"/>
          </p:cNvSpPr>
          <p:nvPr/>
        </p:nvSpPr>
        <p:spPr bwMode="auto">
          <a:xfrm>
            <a:off x="842963" y="2598738"/>
            <a:ext cx="184150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p>
            <a:pPr lvl="0"/>
            <a:endParaRPr lang="zh-CN" altLang="zh-CN" sz="3200" b="1" dirty="0">
              <a:effectLst>
                <a:outerShdw blurRad="38100" dist="38100" dir="2700000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6754" name="Text Box 18"/>
          <p:cNvSpPr txBox="1">
            <a:spLocks noChangeArrowheads="1"/>
          </p:cNvSpPr>
          <p:nvPr/>
        </p:nvSpPr>
        <p:spPr bwMode="auto">
          <a:xfrm>
            <a:off x="5651500" y="2133600"/>
            <a:ext cx="3028950" cy="519113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p>
            <a:pPr lvl="0"/>
            <a:r>
              <a:rPr lang="zh-CN" altLang="en-US" sz="2800" b="1" dirty="0">
                <a:solidFill>
                  <a:srgbClr val="FF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台阶高  受人尊重</a:t>
            </a:r>
            <a:endParaRPr lang="zh-CN" altLang="en-US" sz="2800" b="1" dirty="0">
              <a:solidFill>
                <a:srgbClr val="FF66FF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4355" name="Rectangle 19"/>
          <p:cNvSpPr/>
          <p:nvPr/>
        </p:nvSpPr>
        <p:spPr>
          <a:xfrm>
            <a:off x="-127000" y="362585"/>
            <a:ext cx="9271000" cy="192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hangingPunct="0"/>
            <a:r>
              <a:rPr lang="en-US" altLang="zh-CN" sz="4400" b="1" dirty="0">
                <a:solidFill>
                  <a:srgbClr val="000003"/>
                </a:solidFill>
                <a:latin typeface="方正姚体" pitchFamily="2" charset="-122"/>
                <a:ea typeface="方正姚体" pitchFamily="2" charset="-122"/>
              </a:rPr>
              <a:t>  2.</a:t>
            </a:r>
            <a:r>
              <a:rPr lang="zh-CN" altLang="en-US" sz="3200" b="1" dirty="0">
                <a:solidFill>
                  <a:srgbClr val="3333CC"/>
                </a:solidFill>
                <a:latin typeface="方正姚体" pitchFamily="2" charset="-122"/>
                <a:ea typeface="方正姚体" pitchFamily="2" charset="-122"/>
              </a:rPr>
              <a:t>那么父亲是怎样造起一栋有高台阶的新屋的？  </a:t>
            </a:r>
            <a:endParaRPr lang="zh-CN" altLang="en-US" sz="3200" b="1" dirty="0">
              <a:solidFill>
                <a:srgbClr val="3333CC"/>
              </a:solidFill>
              <a:latin typeface="方正姚体" pitchFamily="2" charset="-122"/>
              <a:ea typeface="方正姚体" pitchFamily="2" charset="-122"/>
            </a:endParaRPr>
          </a:p>
          <a:p>
            <a:pPr lvl="0" eaLnBrk="0" hangingPunct="0"/>
            <a:r>
              <a:rPr lang="zh-CN" altLang="en-US" sz="3200" b="1" dirty="0">
                <a:solidFill>
                  <a:srgbClr val="3333CC"/>
                </a:solidFill>
                <a:latin typeface="方正姚体" pitchFamily="2" charset="-122"/>
                <a:ea typeface="方正姚体" pitchFamily="2" charset="-122"/>
              </a:rPr>
              <a:t>              （或他都作了哪些准备工作？）</a:t>
            </a:r>
            <a:r>
              <a:rPr lang="zh-CN" altLang="en-US" sz="4400" b="1" dirty="0">
                <a:solidFill>
                  <a:srgbClr val="3333CC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4400" b="1" dirty="0">
              <a:solidFill>
                <a:srgbClr val="3333CC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6756" name="Rectangle 20"/>
          <p:cNvSpPr/>
          <p:nvPr/>
        </p:nvSpPr>
        <p:spPr>
          <a:xfrm>
            <a:off x="3815080" y="4399280"/>
            <a:ext cx="4994910" cy="1615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hangingPunct="0"/>
            <a:r>
              <a:rPr lang="en-US" altLang="zh-CN" sz="3600" b="1" dirty="0">
                <a:solidFill>
                  <a:srgbClr val="666633"/>
                </a:solidFill>
                <a:latin typeface="方正姚体" pitchFamily="2" charset="-122"/>
                <a:ea typeface="方正姚体" pitchFamily="2" charset="-122"/>
              </a:rPr>
              <a:t>        </a:t>
            </a:r>
            <a:r>
              <a:rPr lang="zh-CN" altLang="en-US" sz="3200" b="1" u="sng" dirty="0">
                <a:latin typeface="方正姚体" pitchFamily="2" charset="-122"/>
                <a:ea typeface="方正姚体" pitchFamily="2" charset="-122"/>
              </a:rPr>
              <a:t>每天捡砖、瓦、</a:t>
            </a:r>
            <a:endParaRPr lang="zh-CN" altLang="en-US" sz="3200" b="1" u="sng" dirty="0">
              <a:latin typeface="方正姚体" pitchFamily="2" charset="-122"/>
              <a:ea typeface="方正姚体" pitchFamily="2" charset="-122"/>
            </a:endParaRPr>
          </a:p>
          <a:p>
            <a:pPr lvl="0" eaLnBrk="0" hangingPunct="0"/>
            <a:r>
              <a:rPr lang="zh-CN" altLang="en-US" sz="3200" b="1" u="sng" dirty="0">
                <a:latin typeface="方正姚体" pitchFamily="2" charset="-122"/>
                <a:ea typeface="方正姚体" pitchFamily="2" charset="-122"/>
              </a:rPr>
              <a:t>鹅卵石等。往瓦罐</a:t>
            </a:r>
            <a:endParaRPr lang="zh-CN" altLang="en-US" sz="3200" b="1" u="sng" dirty="0">
              <a:latin typeface="方正姚体" pitchFamily="2" charset="-122"/>
              <a:ea typeface="方正姚体" pitchFamily="2" charset="-122"/>
            </a:endParaRPr>
          </a:p>
          <a:p>
            <a:pPr lvl="0" eaLnBrk="0" hangingPunct="0"/>
            <a:r>
              <a:rPr lang="zh-CN" altLang="en-US" sz="3200" b="1" u="sng" dirty="0">
                <a:latin typeface="方正姚体" pitchFamily="2" charset="-122"/>
                <a:ea typeface="方正姚体" pitchFamily="2" charset="-122"/>
              </a:rPr>
              <a:t>里塞角票等</a:t>
            </a:r>
            <a:endParaRPr lang="zh-CN" altLang="en-US" sz="3200" b="1" u="sng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6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6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5" grpId="0" bldLvl="0" animBg="1"/>
      <p:bldP spid="116746" grpId="0" bldLvl="0" animBg="1"/>
      <p:bldP spid="116747" grpId="0" bldLvl="0" animBg="1"/>
      <p:bldP spid="116748" grpId="0" bldLvl="0" animBg="1"/>
      <p:bldP spid="116749" grpId="0" bldLvl="0" animBg="1"/>
      <p:bldP spid="116750" grpId="0" bldLvl="0" animBg="1"/>
      <p:bldP spid="116751" grpId="0" bldLvl="0" animBg="1"/>
      <p:bldP spid="11675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3" name="Rectangle 3"/>
          <p:cNvSpPr>
            <a:spLocks noChangeArrowheads="1"/>
          </p:cNvSpPr>
          <p:nvPr/>
        </p:nvSpPr>
        <p:spPr bwMode="auto">
          <a:xfrm>
            <a:off x="373698" y="440373"/>
            <a:ext cx="8755380" cy="8229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lvl="0"/>
            <a:r>
              <a:rPr lang="en-US" altLang="zh-CN" sz="48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3.</a:t>
            </a:r>
            <a:r>
              <a:rPr lang="zh-CN" altLang="en-US" sz="4800" b="1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新屋造好了，父亲怎么样了？</a:t>
            </a:r>
            <a:endParaRPr lang="zh-CN" altLang="en-US" sz="48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7764" name="Rectangle 4"/>
          <p:cNvSpPr>
            <a:spLocks noChangeArrowheads="1"/>
          </p:cNvSpPr>
          <p:nvPr/>
        </p:nvSpPr>
        <p:spPr bwMode="auto">
          <a:xfrm>
            <a:off x="1764030" y="1981200"/>
            <a:ext cx="5030470" cy="1920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lvl="0"/>
            <a:r>
              <a:rPr lang="en-US" altLang="zh-CN" sz="4400" b="1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、人也衰老了</a:t>
            </a:r>
            <a:endParaRPr lang="zh-CN" altLang="en-US" sz="4400" b="1" dirty="0"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  <a:p>
            <a:pPr lvl="0"/>
            <a:endParaRPr lang="zh-CN" altLang="en-US" sz="4400" b="1" dirty="0"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  <a:p>
            <a:pPr lvl="0"/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5364" name="Text Box 5"/>
          <p:cNvSpPr txBox="1"/>
          <p:nvPr/>
        </p:nvSpPr>
        <p:spPr>
          <a:xfrm>
            <a:off x="3336925" y="5126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sz="2400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7766" name="Rectangle 6"/>
          <p:cNvSpPr>
            <a:spLocks noChangeArrowheads="1"/>
          </p:cNvSpPr>
          <p:nvPr/>
        </p:nvSpPr>
        <p:spPr bwMode="auto">
          <a:xfrm>
            <a:off x="1763713" y="3089910"/>
            <a:ext cx="4248150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/>
            <a:endParaRPr lang="en-US" altLang="zh-CN" sz="2000" b="1" dirty="0"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  <a:p>
            <a:pPr lvl="0"/>
            <a:r>
              <a:rPr lang="en-US" altLang="zh-CN" sz="4400" b="1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4400" b="1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、身体也垮了</a:t>
            </a:r>
            <a:endParaRPr lang="zh-CN" altLang="en-US" sz="4400" b="1" dirty="0"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ldLvl="0" animBg="1"/>
      <p:bldP spid="117764" grpId="0" bldLvl="0" animBg="1"/>
      <p:bldP spid="11776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标题 49153"/>
          <p:cNvSpPr>
            <a:spLocks noGrp="1" noRot="1"/>
          </p:cNvSpPr>
          <p:nvPr>
            <p:ph type="title"/>
          </p:nvPr>
        </p:nvSpPr>
        <p:spPr>
          <a:xfrm>
            <a:off x="301625" y="260350"/>
            <a:ext cx="8540750" cy="796925"/>
          </a:xfrm>
        </p:spPr>
        <p:txBody>
          <a:bodyPr anchor="ctr"/>
          <a:p>
            <a:r>
              <a:rPr lang="zh-CN" altLang="en-US" b="1" dirty="0"/>
              <a:t>作者简介</a:t>
            </a:r>
            <a:endParaRPr lang="zh-CN" altLang="en-US" b="1" dirty="0"/>
          </a:p>
        </p:txBody>
      </p:sp>
      <p:sp>
        <p:nvSpPr>
          <p:cNvPr id="49155" name="文本占位符 49154"/>
          <p:cNvSpPr>
            <a:spLocks noGrp="1" noRot="1"/>
          </p:cNvSpPr>
          <p:nvPr>
            <p:ph type="body" idx="1"/>
          </p:nvPr>
        </p:nvSpPr>
        <p:spPr>
          <a:xfrm>
            <a:off x="456883" y="1142683"/>
            <a:ext cx="8229600" cy="3886200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李森祥出生于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1956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年，浙江衢州人。</a:t>
            </a:r>
            <a:endParaRPr lang="zh-CN" altLang="en-US" b="1" dirty="0">
              <a:solidFill>
                <a:srgbClr val="3333CC"/>
              </a:solidFill>
              <a:ea typeface="楷体_GB2312" panose="02010600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其小说以农村、军营两大生活为主要题材，塑造出一系列生动的普通人尤其是农民的质朴形象。 </a:t>
            </a:r>
            <a:b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</a:b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1986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年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烟雨楼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杂志发表他的处女作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半个月亮爬上来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，后迅速成长，近年来发表小说颇多 。</a:t>
            </a:r>
            <a:endParaRPr lang="zh-CN" altLang="en-US" b="1" dirty="0">
              <a:solidFill>
                <a:srgbClr val="3333CC"/>
              </a:solidFill>
              <a:ea typeface="楷体_GB2312" panose="02010600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有长篇小说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传世之鼓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，短篇小说集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台阶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，中篇小说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村野子弟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、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屋脊丘陵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、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秤盘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、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毛心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、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十八里营房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、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秋晕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、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《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樟树潭记</a:t>
            </a:r>
            <a:r>
              <a:rPr lang="en-US" altLang="zh-CN" b="1" dirty="0">
                <a:solidFill>
                  <a:srgbClr val="3333CC"/>
                </a:solidFill>
                <a:ea typeface="楷体_GB2312" panose="02010600030101010101" pitchFamily="49" charset="-122"/>
              </a:rPr>
              <a:t>》</a:t>
            </a:r>
            <a:r>
              <a:rPr lang="zh-CN" altLang="en-US" b="1" dirty="0">
                <a:solidFill>
                  <a:srgbClr val="3333CC"/>
                </a:solidFill>
                <a:ea typeface="楷体_GB2312" panose="02010600030101010101" pitchFamily="49" charset="-122"/>
              </a:rPr>
              <a:t>等。</a:t>
            </a:r>
            <a:endParaRPr lang="zh-CN" altLang="en-US" b="1" dirty="0">
              <a:solidFill>
                <a:srgbClr val="3333CC"/>
              </a:solidFill>
              <a:ea typeface="楷体_GB2312" panose="0201060003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五、六十年代的宣传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270" y="0"/>
            <a:ext cx="266573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/>
          <p:nvPr/>
        </p:nvSpPr>
        <p:spPr>
          <a:xfrm>
            <a:off x="74295" y="149225"/>
            <a:ext cx="632777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hangingPunct="0"/>
            <a:r>
              <a:rPr lang="en-US" altLang="zh-CN" sz="3600" b="1" dirty="0">
                <a:solidFill>
                  <a:srgbClr val="FF00FF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sz="3600" b="1" dirty="0">
                <a:solidFill>
                  <a:srgbClr val="FF00FF"/>
                </a:solidFill>
                <a:latin typeface="方正姚体" pitchFamily="2" charset="-122"/>
                <a:ea typeface="方正姚体" pitchFamily="2" charset="-122"/>
              </a:rPr>
              <a:t>4</a:t>
            </a:r>
            <a:r>
              <a:rPr sz="3600" b="1" dirty="0">
                <a:solidFill>
                  <a:srgbClr val="FF00FF"/>
                </a:solidFill>
                <a:latin typeface="方正姚体" pitchFamily="2" charset="-122"/>
                <a:ea typeface="方正姚体" pitchFamily="2" charset="-122"/>
              </a:rPr>
              <a:t>、为什么“父亲总觉得我们家的台阶低”？</a:t>
            </a:r>
            <a:endParaRPr sz="3600" b="1" dirty="0">
              <a:solidFill>
                <a:srgbClr val="FF00FF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288290" y="1337945"/>
            <a:ext cx="5899785" cy="4968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   </a:t>
            </a:r>
            <a:r>
              <a:rPr sz="4000" b="1" u="sng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因为台阶是地位的标志。人家高的有十几级，自家台阶只有三级，被人小看，</a:t>
            </a:r>
            <a:r>
              <a:rPr sz="4000" b="1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“没人说过他有地位，父亲也从没觉得自己有地位”，</a:t>
            </a:r>
            <a:r>
              <a:rPr sz="4000" b="1" u="sng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想有地位而没有地位，所以总觉得自家的台阶低。</a:t>
            </a:r>
            <a:endParaRPr sz="4000" b="1" u="sng" dirty="0"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五、六十年代的宣传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0" y="0"/>
            <a:ext cx="4038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/>
          <p:nvPr/>
        </p:nvSpPr>
        <p:spPr>
          <a:xfrm>
            <a:off x="0" y="0"/>
            <a:ext cx="4998085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0" hangingPunct="0"/>
            <a:r>
              <a:rPr lang="en-US" altLang="zh-CN" sz="3600" b="1" dirty="0">
                <a:solidFill>
                  <a:srgbClr val="000003"/>
                </a:solidFill>
                <a:latin typeface="方正姚体" pitchFamily="2" charset="-122"/>
                <a:ea typeface="方正姚体" pitchFamily="2" charset="-122"/>
              </a:rPr>
              <a:t>   </a:t>
            </a:r>
            <a:r>
              <a:rPr lang="en-US" sz="3600" b="1" dirty="0">
                <a:solidFill>
                  <a:srgbClr val="FF00FF"/>
                </a:solidFill>
                <a:latin typeface="方正姚体" pitchFamily="2" charset="-122"/>
                <a:ea typeface="方正姚体" pitchFamily="2" charset="-122"/>
              </a:rPr>
              <a:t>5</a:t>
            </a:r>
            <a:r>
              <a:rPr sz="3600" b="1" dirty="0">
                <a:solidFill>
                  <a:srgbClr val="FF00FF"/>
                </a:solidFill>
                <a:latin typeface="方正姚体" pitchFamily="2" charset="-122"/>
                <a:ea typeface="方正姚体" pitchFamily="2" charset="-122"/>
              </a:rPr>
              <a:t>、“新台阶砌好了”，为什么父亲反而处处感到“不对劲”了？</a:t>
            </a:r>
            <a:endParaRPr sz="3600" b="1" dirty="0">
              <a:solidFill>
                <a:srgbClr val="FF00FF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102870" y="1737360"/>
            <a:ext cx="4792980" cy="4968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sz="3600" b="1" u="sng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    </a:t>
            </a:r>
            <a:r>
              <a:rPr sz="4000" b="1" u="sng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台阶低，意味着经济地位低下，父亲由此形成了自卑心理。这种自卑心理长期存在，难以一下子消除，所以台阶高了，反而处处感到不习惯，不对劲。</a:t>
            </a:r>
            <a:endParaRPr sz="4000" b="1" u="sng" dirty="0"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 descr="石径幽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942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5" descr="C:\Users\Administrator\Desktop\图片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775" y="928688"/>
            <a:ext cx="5102225" cy="2687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/>
          <p:nvPr/>
        </p:nvSpPr>
        <p:spPr>
          <a:xfrm>
            <a:off x="3054350" y="219393"/>
            <a:ext cx="2657475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父亲形象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9091" name="Rectangle 3"/>
          <p:cNvSpPr/>
          <p:nvPr/>
        </p:nvSpPr>
        <p:spPr>
          <a:xfrm>
            <a:off x="1052830" y="920750"/>
            <a:ext cx="527304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勤劳、顽强、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倔强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092" name="Rectangle 4"/>
          <p:cNvSpPr/>
          <p:nvPr/>
        </p:nvSpPr>
        <p:spPr>
          <a:xfrm>
            <a:off x="1052830" y="1621790"/>
            <a:ext cx="598805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淳朴、善良、谦卑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094" name="Rectangle 6"/>
          <p:cNvSpPr/>
          <p:nvPr/>
        </p:nvSpPr>
        <p:spPr>
          <a:xfrm>
            <a:off x="1078548" y="2950845"/>
            <a:ext cx="6986587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不怕千辛万苦、</a:t>
            </a: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愚公移山的精神、坚忍不拔的毅力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095" name="Text Box 7"/>
          <p:cNvSpPr txBox="1"/>
          <p:nvPr/>
        </p:nvSpPr>
        <p:spPr>
          <a:xfrm>
            <a:off x="1193165" y="4383405"/>
            <a:ext cx="7295515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发展中国家农民的典型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097" name="Rectangle 9"/>
          <p:cNvSpPr/>
          <p:nvPr/>
        </p:nvSpPr>
        <p:spPr>
          <a:xfrm>
            <a:off x="1052830" y="2249805"/>
            <a:ext cx="666115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要强、有志气、不甘人后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/>
      <p:bldP spid="89092" grpId="0"/>
      <p:bldP spid="89094" grpId="0"/>
      <p:bldP spid="89095" grpId="0"/>
      <p:bldP spid="8909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/>
          <p:nvPr/>
        </p:nvSpPr>
        <p:spPr>
          <a:xfrm>
            <a:off x="250825" y="765175"/>
            <a:ext cx="8686800" cy="416401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4200" b="1" dirty="0">
                <a:latin typeface="方正姚体" pitchFamily="2" charset="-122"/>
                <a:ea typeface="方正姚体" pitchFamily="2" charset="-122"/>
              </a:rPr>
              <a:t>立下造屋目标，并为之付出长期艰辛的劳动</a:t>
            </a:r>
            <a:r>
              <a:rPr lang="en-US" altLang="zh-CN" sz="4200" b="1" dirty="0">
                <a:latin typeface="方正姚体" pitchFamily="2" charset="-122"/>
                <a:ea typeface="方正姚体" pitchFamily="2" charset="-122"/>
              </a:rPr>
              <a:t>——</a:t>
            </a:r>
            <a:r>
              <a:rPr lang="zh-CN" altLang="en-US" sz="4200" b="1" u="sng" dirty="0">
                <a:solidFill>
                  <a:srgbClr val="FF00FF"/>
                </a:solidFill>
                <a:latin typeface="方正姚体" pitchFamily="2" charset="-122"/>
                <a:ea typeface="方正姚体" pitchFamily="2" charset="-122"/>
              </a:rPr>
              <a:t>勤劳、顽强；</a:t>
            </a:r>
            <a:r>
              <a:rPr lang="zh-CN" altLang="en-US" sz="4200" b="1" dirty="0">
                <a:solidFill>
                  <a:srgbClr val="A674F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zh-CN" altLang="en-US" sz="4200" b="1" dirty="0">
              <a:solidFill>
                <a:srgbClr val="A674F0"/>
              </a:solidFill>
              <a:latin typeface="方正姚体" pitchFamily="2" charset="-122"/>
              <a:ea typeface="方正姚体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4200" b="1" dirty="0">
                <a:latin typeface="方正姚体" pitchFamily="2" charset="-122"/>
                <a:ea typeface="方正姚体" pitchFamily="2" charset="-122"/>
              </a:rPr>
              <a:t>建成新屋的喜悦、局促、不自在</a:t>
            </a:r>
            <a:r>
              <a:rPr lang="en-US" altLang="zh-CN" sz="4200" b="1" dirty="0">
                <a:latin typeface="方正姚体" pitchFamily="2" charset="-122"/>
                <a:ea typeface="方正姚体" pitchFamily="2" charset="-122"/>
              </a:rPr>
              <a:t>——</a:t>
            </a:r>
            <a:r>
              <a:rPr lang="zh-CN" altLang="en-US" sz="4200" b="1" u="sng" dirty="0">
                <a:solidFill>
                  <a:srgbClr val="FF00FF"/>
                </a:solidFill>
                <a:latin typeface="方正姚体" pitchFamily="2" charset="-122"/>
                <a:ea typeface="方正姚体" pitchFamily="2" charset="-122"/>
              </a:rPr>
              <a:t>淳朴、善良、谦卑； </a:t>
            </a:r>
            <a:endParaRPr lang="zh-CN" altLang="en-US" sz="4200" b="1" u="sng" dirty="0">
              <a:solidFill>
                <a:srgbClr val="FF00FF"/>
              </a:solidFill>
              <a:latin typeface="方正姚体" pitchFamily="2" charset="-122"/>
              <a:ea typeface="方正姚体" pitchFamily="2" charset="-122"/>
            </a:endParaRPr>
          </a:p>
          <a:p>
            <a:pPr marL="342900" lvl="0" indent="-342900" eaLnBrk="1" hangingPunct="1">
              <a:spcBef>
                <a:spcPct val="20000"/>
              </a:spcBef>
              <a:buChar char="•"/>
            </a:pPr>
            <a:r>
              <a:rPr lang="zh-CN" altLang="en-US" sz="4200" b="1" dirty="0">
                <a:latin typeface="方正姚体" pitchFamily="2" charset="-122"/>
                <a:ea typeface="方正姚体" pitchFamily="2" charset="-122"/>
              </a:rPr>
              <a:t>建成新屋累垮身体</a:t>
            </a:r>
            <a:r>
              <a:rPr lang="en-US" altLang="zh-CN" sz="4200" b="1" dirty="0">
                <a:latin typeface="方正姚体" pitchFamily="2" charset="-122"/>
                <a:ea typeface="方正姚体" pitchFamily="2" charset="-122"/>
              </a:rPr>
              <a:t>——</a:t>
            </a:r>
            <a:r>
              <a:rPr lang="zh-CN" altLang="en-US" sz="4200" b="1" u="sng" dirty="0">
                <a:solidFill>
                  <a:srgbClr val="FF00FF"/>
                </a:solidFill>
                <a:latin typeface="方正姚体" pitchFamily="2" charset="-122"/>
                <a:ea typeface="方正姚体" pitchFamily="2" charset="-122"/>
              </a:rPr>
              <a:t>不服老、倔强。 </a:t>
            </a:r>
            <a:endParaRPr lang="zh-CN" altLang="en-US" sz="4200" b="1" u="sng" dirty="0">
              <a:solidFill>
                <a:srgbClr val="FF00FF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139700" y="704850"/>
            <a:ext cx="8571865" cy="53035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sz="3600" b="1" u="sng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父亲是一个非常要强的农民，他有志气，不甘人后，他要自立于受人尊重的行列，他有长远的生活目标，他有愚公移山的精神和坚忍不拔的毅力。</a:t>
            </a:r>
            <a:endParaRPr sz="3600" b="1" u="sng" dirty="0"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  <a:p>
            <a:pPr lvl="0">
              <a:spcBef>
                <a:spcPct val="50000"/>
              </a:spcBef>
            </a:pPr>
            <a:r>
              <a:rPr sz="3600" b="1" u="sng" dirty="0">
                <a:effectLst>
                  <a:outerShdw blurRad="38100" dist="38100" dir="2700000">
                    <a:srgbClr val="C0C0C0"/>
                  </a:outerShdw>
                </a:effectLst>
                <a:latin typeface="方正姚体" pitchFamily="2" charset="-122"/>
                <a:ea typeface="方正姚体" pitchFamily="2" charset="-122"/>
              </a:rPr>
              <a:t>父亲又是一个老实厚道的农民，他用诚实的劳动兴家立业，不怕千辛万苦。同时，父亲身上有着中国传统农民所特有的谦卑，当新台阶造好后，他反而处处感到不对劲、不自在，并且不好意思坐上去。</a:t>
            </a:r>
            <a:endParaRPr sz="3600" b="1" u="sng" dirty="0"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WordArt 2"/>
          <p:cNvSpPr/>
          <p:nvPr/>
        </p:nvSpPr>
        <p:spPr>
          <a:xfrm>
            <a:off x="752475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6" name="Rectangle 3"/>
          <p:cNvSpPr>
            <a:spLocks noGrp="1"/>
          </p:cNvSpPr>
          <p:nvPr>
            <p:ph idx="1"/>
          </p:nvPr>
        </p:nvSpPr>
        <p:spPr>
          <a:xfrm>
            <a:off x="107950" y="117475"/>
            <a:ext cx="9001125" cy="6696075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4400" b="1" dirty="0"/>
              <a:t>    </a:t>
            </a:r>
            <a:r>
              <a:rPr lang="zh-CN" altLang="zh-CN" sz="4400" b="1" dirty="0"/>
              <a:t>父亲一生的追求是什么？他是一个什么样的人？你怎么看这个人物？受到什么启发？</a:t>
            </a:r>
            <a:endParaRPr lang="zh-CN" altLang="zh-CN" sz="44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74625" y="2319655"/>
            <a:ext cx="8794750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sym typeface="+mn-ea"/>
              </a:rPr>
              <a:t>      </a:t>
            </a:r>
            <a:r>
              <a:rPr altLang="zh-CN" sz="5400" b="1" dirty="0">
                <a:solidFill>
                  <a:srgbClr val="FF00FF"/>
                </a:solidFill>
                <a:sym typeface="+mn-ea"/>
              </a:rPr>
              <a:t>造高台阶。勤劳、善良、老实厚道。父亲在实现了最高的追求后，内心失落，不踏实了。人活着要不断地追求。</a:t>
            </a:r>
            <a:r>
              <a:rPr lang="zh-CN" altLang="zh-CN" sz="5400" b="1" dirty="0">
                <a:solidFill>
                  <a:srgbClr val="FF00FF"/>
                </a:solidFill>
                <a:sym typeface="+mn-ea"/>
              </a:rPr>
              <a:t> </a:t>
            </a:r>
            <a:endParaRPr lang="zh-CN" altLang="zh-CN" sz="5400" b="1" dirty="0">
              <a:solidFill>
                <a:srgbClr val="FF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4" descr="I:\【图片ppt素材】\中国风\中国风 (5)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5" y="2214563"/>
            <a:ext cx="2000250" cy="224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3" descr="C:\Users\Administrator\Desktop\图片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88" y="0"/>
            <a:ext cx="2670175" cy="623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1" name="Rectangle 3"/>
          <p:cNvSpPr>
            <a:spLocks noGrp="1"/>
          </p:cNvSpPr>
          <p:nvPr>
            <p:ph type="title"/>
          </p:nvPr>
        </p:nvSpPr>
        <p:spPr>
          <a:xfrm>
            <a:off x="0" y="428625"/>
            <a:ext cx="8497888" cy="1655763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2800" dirty="0"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1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、“父亲坐在绿荫里，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……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一片片旱烟</a:t>
            </a:r>
            <a:r>
              <a:rPr lang="zh-CN" altLang="en-US" sz="4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雾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在父亲头上飘来飘去。”表现父亲怎样的思想感情？为何不用心理描写？（第</a:t>
            </a:r>
            <a:r>
              <a:rPr lang="en-US" altLang="zh-CN" sz="3200" b="1" dirty="0">
                <a:latin typeface="方正姚体" pitchFamily="2" charset="-122"/>
                <a:ea typeface="方正姚体" pitchFamily="2" charset="-122"/>
              </a:rPr>
              <a:t>13</a:t>
            </a:r>
            <a:r>
              <a:rPr lang="zh-CN" altLang="en-US" sz="3200" b="1" dirty="0">
                <a:latin typeface="方正姚体" pitchFamily="2" charset="-122"/>
                <a:ea typeface="方正姚体" pitchFamily="2" charset="-122"/>
              </a:rPr>
              <a:t>段）</a:t>
            </a:r>
            <a:endParaRPr lang="zh-CN" altLang="en-US" sz="32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4932" name="Rectangle 4"/>
          <p:cNvSpPr>
            <a:spLocks noGrp="1"/>
          </p:cNvSpPr>
          <p:nvPr>
            <p:ph idx="1"/>
          </p:nvPr>
        </p:nvSpPr>
        <p:spPr>
          <a:xfrm>
            <a:off x="0" y="2276475"/>
            <a:ext cx="8964613" cy="43942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dirty="0"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父亲抽烟时专注地望着别人家高高的台阶，他</a:t>
            </a:r>
            <a:r>
              <a:rPr lang="zh-CN" altLang="en-US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羡慕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，他</a:t>
            </a:r>
            <a:r>
              <a:rPr lang="zh-CN" altLang="en-US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向往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，他在谋划怎样加快准备，</a:t>
            </a:r>
            <a:r>
              <a:rPr lang="zh-CN" altLang="en-US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争取能早日建造起高台阶的新屋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，像人家一样气派，也叫人羡慕。</a:t>
            </a:r>
            <a:endParaRPr lang="zh-CN" altLang="en-US" sz="3600" b="1" dirty="0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     这篇小说是用</a:t>
            </a:r>
            <a:r>
              <a:rPr lang="zh-CN" altLang="en-US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第一人称</a:t>
            </a:r>
            <a:r>
              <a:rPr lang="en-US" altLang="zh-CN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(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我</a:t>
            </a:r>
            <a:r>
              <a:rPr lang="en-US" altLang="zh-CN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)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写的，不允许写别人的心理活动，只能</a:t>
            </a:r>
            <a:r>
              <a:rPr lang="zh-CN" altLang="en-US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以形写神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2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932">
                                            <p:txEl>
                                              <p:charRg st="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>
                                            <p:txEl>
                                              <p:charRg st="7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932">
                                            <p:txEl>
                                              <p:charRg st="7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932">
                                            <p:txEl>
                                              <p:charRg st="7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/>
      <p:bldP spid="124932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Rectangle 2"/>
          <p:cNvSpPr>
            <a:spLocks noGrp="1"/>
          </p:cNvSpPr>
          <p:nvPr>
            <p:ph type="title"/>
          </p:nvPr>
        </p:nvSpPr>
        <p:spPr>
          <a:xfrm>
            <a:off x="-32385" y="146368"/>
            <a:ext cx="7993063" cy="1547812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3600" dirty="0">
                <a:latin typeface="方正姚体" pitchFamily="2" charset="-122"/>
                <a:ea typeface="方正姚体" pitchFamily="2" charset="-122"/>
              </a:rPr>
              <a:t>      </a:t>
            </a:r>
            <a:r>
              <a:rPr lang="en-US" altLang="zh-CN" sz="3600" b="1" dirty="0">
                <a:latin typeface="方正姚体" pitchFamily="2" charset="-122"/>
                <a:ea typeface="方正姚体" pitchFamily="2" charset="-122"/>
              </a:rPr>
              <a:t>2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、为什么“父亲偶尔出去一趟，回来时，一副若有所失的模样？”这种心态怎么理解？（第</a:t>
            </a:r>
            <a:r>
              <a:rPr lang="en-US" altLang="zh-CN" sz="3600" b="1" dirty="0">
                <a:latin typeface="方正姚体" pitchFamily="2" charset="-122"/>
                <a:ea typeface="方正姚体" pitchFamily="2" charset="-122"/>
              </a:rPr>
              <a:t>29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段）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5955" name="Rectangle 3"/>
          <p:cNvSpPr>
            <a:spLocks noGrp="1"/>
          </p:cNvSpPr>
          <p:nvPr>
            <p:ph type="body" sz="half" idx="1"/>
          </p:nvPr>
        </p:nvSpPr>
        <p:spPr>
          <a:xfrm>
            <a:off x="190183" y="1928813"/>
            <a:ext cx="4681537" cy="372110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2800" kern="1200" dirty="0">
                <a:latin typeface="方正姚体" pitchFamily="2" charset="-122"/>
                <a:ea typeface="方正姚体" pitchFamily="2" charset="-122"/>
              </a:rPr>
              <a:t>       </a:t>
            </a:r>
            <a:r>
              <a:rPr lang="zh-CN" altLang="en-US" sz="4000" b="1" u="sng" kern="1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父亲干了一辈子，劳动就是生命，劳动有收获，劳动体现了自己的价值，一旦不能干活，就失去一切，所以感觉若有所失</a:t>
            </a:r>
            <a:r>
              <a:rPr lang="zh-CN" altLang="en-US" sz="4000" kern="1200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。</a:t>
            </a:r>
            <a:endParaRPr lang="zh-CN" altLang="en-US" sz="4000" kern="1200" dirty="0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19460" name="Picture 5" descr="C:\Users\Administrator\Desktop\图片4.em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6375" y="1928813"/>
            <a:ext cx="3479800" cy="4598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5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55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  <p:bldP spid="12595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石径幽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3561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Rectangle 3"/>
          <p:cNvSpPr/>
          <p:nvPr/>
        </p:nvSpPr>
        <p:spPr>
          <a:xfrm>
            <a:off x="4932363" y="4010025"/>
            <a:ext cx="3816350" cy="5667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2400" b="1" dirty="0">
                <a:latin typeface="Arial" panose="020B0604020202020204" pitchFamily="34" charset="0"/>
                <a:ea typeface="华文中宋" panose="02010600030101010101" pitchFamily="2" charset="-122"/>
              </a:rPr>
              <a:t>       </a:t>
            </a:r>
            <a:endParaRPr lang="en-US" altLang="zh-CN" sz="2400" b="1" dirty="0">
              <a:latin typeface="Arial" panose="020B0604020202020204" pitchFamily="34" charset="0"/>
              <a:ea typeface="华文中宋" panose="02010600030101010101" pitchFamily="2" charset="-122"/>
            </a:endParaRPr>
          </a:p>
        </p:txBody>
      </p:sp>
      <p:sp>
        <p:nvSpPr>
          <p:cNvPr id="5124" name="Rectangle 4"/>
          <p:cNvSpPr/>
          <p:nvPr/>
        </p:nvSpPr>
        <p:spPr>
          <a:xfrm>
            <a:off x="4355465" y="231775"/>
            <a:ext cx="4671695" cy="668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800" b="1" dirty="0">
                <a:latin typeface="方正姚体" pitchFamily="2" charset="-122"/>
                <a:ea typeface="方正姚体" pitchFamily="2" charset="-122"/>
              </a:rPr>
              <a:t>李森祥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，</a:t>
            </a:r>
            <a:r>
              <a:rPr lang="zh-CN" altLang="en-US" sz="40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当代的作家，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中国作家协会会员。 </a:t>
            </a:r>
            <a:endParaRPr lang="zh-CN" altLang="en-US" sz="2800" b="1" dirty="0">
              <a:latin typeface="方正姚体" pitchFamily="2" charset="-122"/>
              <a:ea typeface="方正姚体" pitchFamily="2" charset="-122"/>
            </a:endParaRPr>
          </a:p>
          <a:p>
            <a:pPr lvl="0" eaLnBrk="1" hangingPunct="1"/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       </a:t>
            </a:r>
            <a:endParaRPr lang="zh-CN" altLang="en-US" sz="2800" b="1" dirty="0">
              <a:latin typeface="方正姚体" pitchFamily="2" charset="-122"/>
              <a:ea typeface="方正姚体" pitchFamily="2" charset="-122"/>
            </a:endParaRPr>
          </a:p>
          <a:p>
            <a:pPr lvl="0" eaLnBrk="1" hangingPunct="1"/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        </a:t>
            </a:r>
            <a:r>
              <a:rPr lang="zh-CN" altLang="en-US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代表作有小说</a:t>
            </a:r>
            <a:r>
              <a:rPr lang="en-US" altLang="zh-CN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小学老师</a:t>
            </a:r>
            <a:r>
              <a:rPr lang="en-US" altLang="zh-CN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、</a:t>
            </a:r>
            <a:r>
              <a:rPr lang="en-US" altLang="zh-CN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抒情年代</a:t>
            </a:r>
            <a:r>
              <a:rPr lang="en-US" altLang="zh-CN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、</a:t>
            </a:r>
            <a:r>
              <a:rPr lang="en-US" altLang="zh-CN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《</a:t>
            </a:r>
            <a:r>
              <a:rPr lang="zh-CN" altLang="en-US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传世之鼓</a:t>
            </a:r>
            <a:r>
              <a:rPr lang="en-US" altLang="zh-CN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》</a:t>
            </a:r>
            <a:r>
              <a:rPr lang="zh-CN" altLang="en-US" sz="3600" b="1" u="sng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等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。</a:t>
            </a:r>
            <a:r>
              <a:rPr lang="zh-CN" altLang="en-US" sz="3600" b="1" dirty="0">
                <a:solidFill>
                  <a:srgbClr val="FF3300"/>
                </a:solidFill>
                <a:latin typeface="方正姚体" pitchFamily="2" charset="-122"/>
                <a:ea typeface="方正姚体" pitchFamily="2" charset="-122"/>
              </a:rPr>
              <a:t>作品充满对劳动人民的深厚感情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。其艺术特色是</a:t>
            </a:r>
            <a:r>
              <a:rPr lang="zh-CN" altLang="en-US" sz="3600" b="1" dirty="0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文字简洁、善抓细节</a:t>
            </a:r>
            <a:r>
              <a:rPr lang="zh-CN" altLang="en-US" sz="3600" b="1" dirty="0">
                <a:latin typeface="方正姚体" pitchFamily="2" charset="-122"/>
                <a:ea typeface="方正姚体" pitchFamily="2" charset="-122"/>
              </a:rPr>
              <a:t>。</a:t>
            </a:r>
            <a:endParaRPr lang="zh-CN" altLang="en-US" sz="3600" b="1" dirty="0">
              <a:latin typeface="方正姚体" pitchFamily="2" charset="-122"/>
              <a:ea typeface="方正姚体" pitchFamily="2" charset="-122"/>
            </a:endParaRPr>
          </a:p>
          <a:p>
            <a:pPr lvl="0" eaLnBrk="0" hangingPunct="0">
              <a:lnSpc>
                <a:spcPct val="130000"/>
              </a:lnSpc>
              <a:spcBef>
                <a:spcPct val="50000"/>
              </a:spcBef>
            </a:pPr>
            <a:endParaRPr lang="en-US" altLang="zh-CN" sz="3600" b="1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Rectangle 2"/>
          <p:cNvSpPr/>
          <p:nvPr/>
        </p:nvSpPr>
        <p:spPr>
          <a:xfrm>
            <a:off x="266065" y="1481455"/>
            <a:ext cx="8131175" cy="4996815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>
            <a:spAutoFit/>
          </a:bodyPr>
          <a:p>
            <a:pPr marL="342900" lvl="0" indent="-342900"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4800" b="1" dirty="0">
                <a:solidFill>
                  <a:srgbClr val="0000FF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作者对父亲的优秀品质表示敬仰和赞叹；</a:t>
            </a:r>
            <a:endParaRPr lang="en-US" altLang="zh-CN" sz="4800" b="1">
              <a:solidFill>
                <a:srgbClr val="0000FF"/>
              </a:solidFill>
              <a:latin typeface="楷体_GB2312" panose="02010600030101010101" pitchFamily="49" charset="-122"/>
              <a:ea typeface="楷体_GB2312" panose="02010600030101010101" pitchFamily="49" charset="-122"/>
            </a:endParaRPr>
          </a:p>
          <a:p>
            <a:pPr marL="342900" lvl="0" indent="-342900"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4800" b="1" dirty="0">
                <a:solidFill>
                  <a:srgbClr val="0000FF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对父亲身上的中国传统农民所特有的谦卑表示同情；</a:t>
            </a:r>
            <a:endParaRPr lang="en-US" altLang="zh-CN" sz="4800" b="1">
              <a:solidFill>
                <a:srgbClr val="0000FF"/>
              </a:solidFill>
              <a:latin typeface="楷体_GB2312" panose="02010600030101010101" pitchFamily="49" charset="-122"/>
              <a:ea typeface="楷体_GB2312" panose="02010600030101010101" pitchFamily="49" charset="-122"/>
            </a:endParaRPr>
          </a:p>
          <a:p>
            <a:pPr marL="342900" lvl="0" indent="-342900" eaLnBrk="1" hangingPunct="1">
              <a:lnSpc>
                <a:spcPct val="130000"/>
              </a:lnSpc>
              <a:spcBef>
                <a:spcPts val="600"/>
              </a:spcBef>
              <a:buFont typeface="Wingdings" panose="05000000000000000000" pitchFamily="2" charset="2"/>
              <a:buChar char="u"/>
            </a:pPr>
            <a:r>
              <a:rPr lang="zh-CN" altLang="en-US" sz="4800" b="1" dirty="0">
                <a:solidFill>
                  <a:srgbClr val="0000FF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对改变农村的面貌寄予希望。</a:t>
            </a:r>
            <a:r>
              <a:rPr lang="zh-CN" altLang="en-US" sz="4000" b="1" dirty="0">
                <a:solidFill>
                  <a:srgbClr val="0000FF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 </a:t>
            </a:r>
            <a:endParaRPr lang="zh-CN" altLang="en-US" sz="4000" b="1" dirty="0">
              <a:solidFill>
                <a:srgbClr val="0000FF"/>
              </a:solidFill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1618615" y="170815"/>
            <a:ext cx="7077075" cy="1310640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>
            <a:spAutoFit/>
          </a:bodyPr>
          <a:p>
            <a:pPr lvl="0" eaLnBrk="1" hangingPunct="1"/>
            <a:r>
              <a:rPr lang="en-US" altLang="zh-CN" sz="4000" b="1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40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作者对父亲寄予了怎样的思想情感？</a:t>
            </a:r>
            <a:endParaRPr lang="zh-CN" altLang="en-US" sz="40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4" descr="I:\【图片ppt素材】\中国风\中国风 (5)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3375" y="2214563"/>
            <a:ext cx="2000250" cy="2247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" descr="C:\Users\Administrator\Desktop\图片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8075" y="0"/>
            <a:ext cx="2955925" cy="6461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2" name="Rectangle 2"/>
          <p:cNvSpPr>
            <a:spLocks noGrp="1"/>
          </p:cNvSpPr>
          <p:nvPr>
            <p:ph type="title"/>
          </p:nvPr>
        </p:nvSpPr>
        <p:spPr>
          <a:xfrm>
            <a:off x="214313" y="785813"/>
            <a:ext cx="4114800" cy="3600450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b="1" dirty="0">
                <a:latin typeface="方正姚体" pitchFamily="2" charset="-122"/>
                <a:ea typeface="方正姚体" pitchFamily="2" charset="-122"/>
              </a:rPr>
              <a:t> (1)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作者为什么要在老屋的三级台阶上做那么多笔墨？</a:t>
            </a:r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</p:txBody>
      </p:sp>
      <p:pic>
        <p:nvPicPr>
          <p:cNvPr id="133123" name="Picture 3" descr="s_750fc4dd489f4fccdb67c53506b9f0a2161438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4572000" y="0"/>
            <a:ext cx="4572000" cy="66246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4146" name="Rectangle 2"/>
          <p:cNvSpPr>
            <a:spLocks noGrp="1"/>
          </p:cNvSpPr>
          <p:nvPr>
            <p:ph idx="1"/>
          </p:nvPr>
        </p:nvSpPr>
        <p:spPr>
          <a:xfrm>
            <a:off x="75565" y="120650"/>
            <a:ext cx="9144000" cy="579437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（1）写三块青石板的来历，可以写出当年父亲的力气是多么大，与后面造新屋时闪了腰形成对比。</a:t>
            </a:r>
            <a:endParaRPr lang="zh-CN" altLang="en-US" sz="36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（2）写石板粗糙，暗示当年经济条件差，造屋艰难。</a:t>
            </a:r>
            <a:endParaRPr lang="zh-CN" altLang="en-US" sz="36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（3）写年幼的“我”能在台阶上跳上跳下，可知台阶确实很低。新屋造好时“我”已是大人了，可见准备盖房前后时间之长。</a:t>
            </a:r>
            <a:endParaRPr lang="zh-CN" altLang="en-US" sz="36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（4）写父亲在青石台阶上的坐姿，可见台阶之低。</a:t>
            </a:r>
            <a:endParaRPr lang="zh-CN" altLang="en-US" sz="36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FF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（5）写父亲在青石板上洗脚，写出了父亲终年辛劳的形象，也说明家庭的穷困。</a:t>
            </a:r>
            <a:endParaRPr lang="zh-CN" altLang="en-US" sz="3600" b="1" dirty="0">
              <a:solidFill>
                <a:srgbClr val="FF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4146">
                                            <p:txEl>
                                              <p:charRg st="0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charRg st="5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4146">
                                            <p:txEl>
                                              <p:charRg st="52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4146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4146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4146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/>
          </p:cNvSpPr>
          <p:nvPr>
            <p:ph idx="1"/>
          </p:nvPr>
        </p:nvSpPr>
        <p:spPr>
          <a:xfrm>
            <a:off x="301625" y="1033145"/>
            <a:ext cx="8540750" cy="38862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父亲</a:t>
            </a:r>
            <a:r>
              <a:rPr lang="zh-CN" altLang="en-US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浮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在雾里。父亲头发上像是</a:t>
            </a:r>
            <a:r>
              <a:rPr lang="zh-CN" altLang="en-US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飘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了一层细雨，每一根细发都艰难地</a:t>
            </a:r>
            <a:r>
              <a:rPr lang="zh-CN" altLang="en-US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挑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着一颗乃至数颗小水珠，随着父亲踏黄泥的节奏一</a:t>
            </a:r>
            <a:r>
              <a:rPr lang="zh-CN" altLang="en-US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起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一</a:t>
            </a:r>
            <a:r>
              <a:rPr lang="zh-CN" altLang="en-US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伏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。晃破了便</a:t>
            </a:r>
            <a:r>
              <a:rPr lang="zh-CN" altLang="en-US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滚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到额头上，额头上一会儿 就</a:t>
            </a:r>
            <a:r>
              <a:rPr lang="zh-CN" altLang="en-US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滚满</a:t>
            </a: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了黄豆大的露珠。</a:t>
            </a:r>
            <a:endParaRPr lang="zh-CN" altLang="en-US" b="1" dirty="0">
              <a:latin typeface="方正姚体" pitchFamily="2" charset="-122"/>
              <a:ea typeface="方正姚体" pitchFamily="2" charset="-122"/>
            </a:endParaRPr>
          </a:p>
          <a:p>
            <a:pPr eaLnBrk="1" hangingPunct="1">
              <a:lnSpc>
                <a:spcPct val="125000"/>
              </a:lnSpc>
              <a:buNone/>
            </a:pPr>
            <a:r>
              <a:rPr lang="zh-CN" altLang="en-US" b="1" dirty="0">
                <a:latin typeface="方正姚体" pitchFamily="2" charset="-122"/>
                <a:ea typeface="方正姚体" pitchFamily="2" charset="-122"/>
              </a:rPr>
              <a:t>    </a:t>
            </a:r>
            <a:endParaRPr lang="zh-CN" altLang="en-US" sz="3600" b="1" u="sng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3555" name="Rectangle 3"/>
          <p:cNvSpPr/>
          <p:nvPr/>
        </p:nvSpPr>
        <p:spPr>
          <a:xfrm>
            <a:off x="4932363" y="274955"/>
            <a:ext cx="40322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30000"/>
              </a:spcBef>
            </a:pPr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——</a:t>
            </a:r>
            <a:r>
              <a:rPr lang="zh-CN" altLang="en-US" sz="2800" b="1" dirty="0">
                <a:latin typeface="方正姚体" pitchFamily="2" charset="-122"/>
                <a:ea typeface="方正姚体" pitchFamily="2" charset="-122"/>
              </a:rPr>
              <a:t>字词句的表现力</a:t>
            </a:r>
            <a:endParaRPr lang="zh-CN" altLang="en-US" sz="28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3556" name="WordArt 4"/>
          <p:cNvSpPr>
            <a:spLocks noTextEdit="1"/>
          </p:cNvSpPr>
          <p:nvPr/>
        </p:nvSpPr>
        <p:spPr>
          <a:xfrm>
            <a:off x="854075" y="59373"/>
            <a:ext cx="3887788" cy="7350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/>
                  </a:outerShdw>
                </a:effectLst>
                <a:latin typeface="方正姚体" charset="0"/>
                <a:ea typeface="方正姚体" charset="0"/>
              </a:rPr>
              <a:t>品读小结</a:t>
            </a:r>
            <a:endParaRPr lang="zh-CN" altLang="en-US" sz="3600" b="1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/>
                </a:outerShdw>
              </a:effectLst>
              <a:latin typeface="方正姚体" charset="0"/>
              <a:ea typeface="方正姚体" charset="0"/>
            </a:endParaRPr>
          </a:p>
        </p:txBody>
      </p:sp>
      <p:sp>
        <p:nvSpPr>
          <p:cNvPr id="125955" name="Rectangle 3"/>
          <p:cNvSpPr>
            <a:spLocks noGrp="1"/>
          </p:cNvSpPr>
          <p:nvPr/>
        </p:nvSpPr>
        <p:spPr>
          <a:xfrm>
            <a:off x="136525" y="3465195"/>
            <a:ext cx="8641080" cy="328549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None/>
            </a:pPr>
            <a:r>
              <a:rPr lang="en-US" altLang="zh-CN" sz="2800" kern="1200" dirty="0">
                <a:latin typeface="方正姚体" pitchFamily="2" charset="-122"/>
                <a:ea typeface="方正姚体" pitchFamily="2" charset="-122"/>
              </a:rPr>
              <a:t>   </a:t>
            </a:r>
            <a:r>
              <a:rPr kern="1200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sz="4000" b="1" kern="12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“浮”“飘” “挑” “起” “伏” “滚”一组动词，十分贴切、生动。</a:t>
            </a:r>
            <a:r>
              <a:rPr sz="4000" b="1" u="sng" kern="1200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写出了父亲秋夜踏黄泥的用力、专注，为父亲塑造了一幅充满动感的雕像。</a:t>
            </a:r>
            <a:endParaRPr sz="4000" b="1" u="sng" kern="1200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5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5">
                                            <p:txEl>
                                              <p:char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7005" y="50165"/>
            <a:ext cx="8461375" cy="2834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00000"/>
              </a:lnSpc>
            </a:pPr>
            <a:r>
              <a:rPr lang="en-US" altLang="zh-CN" sz="2400" b="1" dirty="0">
                <a:latin typeface="方正姚体" pitchFamily="2" charset="-122"/>
                <a:ea typeface="方正姚体" pitchFamily="2" charset="-122"/>
                <a:sym typeface="+mn-ea"/>
              </a:rPr>
              <a:t>(</a:t>
            </a:r>
            <a:r>
              <a:rPr lang="en-US" altLang="zh-CN" sz="3600" b="1" dirty="0">
                <a:latin typeface="方正姚体" pitchFamily="2" charset="-122"/>
                <a:ea typeface="方正姚体" pitchFamily="2" charset="-122"/>
                <a:sym typeface="+mn-ea"/>
              </a:rPr>
              <a:t>2)</a:t>
            </a:r>
            <a:r>
              <a:rPr lang="zh-CN" altLang="en-US" sz="3600" b="1" dirty="0">
                <a:latin typeface="楷体_GB2312" panose="02010600030101010101" pitchFamily="49" charset="-122"/>
                <a:ea typeface="楷体_GB2312" panose="02010600030101010101" pitchFamily="49" charset="-122"/>
              </a:rPr>
              <a:t>文中的父亲不甘心自家的台阶低，经过大半辈子的努力，终于造成了一栋九级台阶的新屋，实现了自己一生的愿望，但他为此付出了沉重的代价，你认为这值得吗？</a:t>
            </a:r>
            <a:endParaRPr lang="zh-CN" altLang="en-US" sz="3600" b="1" dirty="0"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pic>
        <p:nvPicPr>
          <p:cNvPr id="3" name="Picture 2" descr="E:\孙巧灵\2016秋上\上课课件\制作\R八语上\人八语大课堂正文\探究14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930" y="2308225"/>
            <a:ext cx="8298815" cy="4048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2" descr="E:\孙巧灵\2016秋上\上课课件\制作\R八语上\人八语大课堂正文\探究15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975" y="624205"/>
            <a:ext cx="8384540" cy="5533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E:\孙巧灵\2016秋上\上课课件\制作\R八语上\人八语大课堂正文\探究16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495" y="63500"/>
            <a:ext cx="8705850" cy="6094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TextBox 6"/>
          <p:cNvSpPr txBox="1"/>
          <p:nvPr/>
        </p:nvSpPr>
        <p:spPr>
          <a:xfrm>
            <a:off x="76200" y="875665"/>
            <a:ext cx="8643620" cy="582930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    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本文叙述了父亲为造新屋、砌台阶而拼命苦干的一生，侧面表现了劳动人民艰难困苦的生存状况，讴歌了父亲坚韧不拔的毅力和艰苦创业的精神，表达了作者对父亲的崇敬和怜悯之情。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36868" name="组合 2"/>
          <p:cNvGrpSpPr/>
          <p:nvPr/>
        </p:nvGrpSpPr>
        <p:grpSpPr>
          <a:xfrm>
            <a:off x="76200" y="13970"/>
            <a:ext cx="3140075" cy="877888"/>
            <a:chOff x="0" y="0"/>
            <a:chExt cx="4147759" cy="1011238"/>
          </a:xfrm>
        </p:grpSpPr>
        <p:pic>
          <p:nvPicPr>
            <p:cNvPr id="36869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0"/>
              <a:ext cx="3038475" cy="10112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870" name="圆角矩形 2"/>
            <p:cNvSpPr/>
            <p:nvPr/>
          </p:nvSpPr>
          <p:spPr>
            <a:xfrm>
              <a:off x="307832" y="237723"/>
              <a:ext cx="3839927" cy="754862"/>
            </a:xfrm>
            <a:prstGeom prst="roundRect">
              <a:avLst>
                <a:gd name="adj" fmla="val 6394"/>
              </a:avLst>
            </a:prstGeom>
            <a:noFill/>
            <a:ln w="28575">
              <a:noFill/>
            </a:ln>
          </p:spPr>
          <p:txBody>
            <a:bodyPr lIns="121917" tIns="60959" rIns="121917" bIns="60959" anchor="ctr"/>
            <a:p>
              <a:pPr lvl="0" algn="ctr" eaLnBrk="1" hangingPunct="1"/>
              <a:r>
                <a:rPr lang="zh-CN" altLang="en-US" sz="4800" b="1" dirty="0">
                  <a:solidFill>
                    <a:srgbClr val="3366FF"/>
                  </a:solidFill>
                  <a:latin typeface="Franklin Gothic Medium" panose="020B0603020102020204" pitchFamily="34" charset="0"/>
                  <a:ea typeface="黑体" panose="02010609060101010101" pitchFamily="2" charset="-122"/>
                </a:rPr>
                <a:t>主旨概括</a:t>
              </a:r>
              <a:endParaRPr lang="zh-CN" altLang="en-US" sz="48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WordArt 3"/>
          <p:cNvSpPr>
            <a:spLocks noTextEdit="1"/>
          </p:cNvSpPr>
          <p:nvPr/>
        </p:nvSpPr>
        <p:spPr>
          <a:xfrm>
            <a:off x="323850" y="509588"/>
            <a:ext cx="453548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行楷" charset="0"/>
                <a:ea typeface="华文行楷" charset="0"/>
              </a:rPr>
              <a:t>写作特点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28675" name="Text Box 4"/>
          <p:cNvSpPr txBox="1"/>
          <p:nvPr/>
        </p:nvSpPr>
        <p:spPr>
          <a:xfrm>
            <a:off x="429895" y="1813560"/>
            <a:ext cx="8046085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800" b="1" dirty="0">
                <a:latin typeface="方正姚体" pitchFamily="2" charset="-122"/>
                <a:ea typeface="方正姚体" pitchFamily="2" charset="-122"/>
              </a:rPr>
              <a:t>1.</a:t>
            </a:r>
            <a:r>
              <a:rPr lang="zh-CN" altLang="en-US" sz="4800" b="1" dirty="0">
                <a:latin typeface="方正姚体" pitchFamily="2" charset="-122"/>
                <a:ea typeface="方正姚体" pitchFamily="2" charset="-122"/>
              </a:rPr>
              <a:t>以“台阶”为线索</a:t>
            </a:r>
            <a:r>
              <a:rPr lang="en-US" altLang="zh-CN" sz="4800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4800" b="1" dirty="0">
                <a:latin typeface="方正姚体" pitchFamily="2" charset="-122"/>
                <a:ea typeface="方正姚体" pitchFamily="2" charset="-122"/>
              </a:rPr>
              <a:t>组织情节。</a:t>
            </a:r>
            <a:endParaRPr lang="zh-CN" altLang="en-US" sz="4800" b="1" dirty="0">
              <a:latin typeface="方正姚体" pitchFamily="2" charset="-122"/>
              <a:ea typeface="方正姚体" pitchFamily="2" charset="-122"/>
            </a:endParaRPr>
          </a:p>
          <a:p>
            <a:pPr lvl="0" eaLnBrk="1" hangingPunct="1"/>
            <a:r>
              <a:rPr lang="en-US" altLang="zh-CN" sz="4800" b="1" dirty="0">
                <a:latin typeface="方正姚体" pitchFamily="2" charset="-122"/>
                <a:ea typeface="方正姚体" pitchFamily="2" charset="-122"/>
              </a:rPr>
              <a:t>2.“</a:t>
            </a:r>
            <a:r>
              <a:rPr lang="zh-CN" altLang="en-US" sz="4800" b="1" dirty="0">
                <a:latin typeface="方正姚体" pitchFamily="2" charset="-122"/>
                <a:ea typeface="方正姚体" pitchFamily="2" charset="-122"/>
              </a:rPr>
              <a:t>父亲”形象生动</a:t>
            </a:r>
            <a:r>
              <a:rPr lang="en-US" altLang="zh-CN" sz="4800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4800" b="1" dirty="0">
                <a:latin typeface="方正姚体" pitchFamily="2" charset="-122"/>
                <a:ea typeface="方正姚体" pitchFamily="2" charset="-122"/>
              </a:rPr>
              <a:t>个性鲜明。</a:t>
            </a:r>
            <a:endParaRPr lang="zh-CN" altLang="en-US" sz="4800" b="1" dirty="0">
              <a:latin typeface="方正姚体" pitchFamily="2" charset="-122"/>
              <a:ea typeface="方正姚体" pitchFamily="2" charset="-122"/>
            </a:endParaRPr>
          </a:p>
          <a:p>
            <a:pPr lvl="0" eaLnBrk="1" hangingPunct="1"/>
            <a:r>
              <a:rPr lang="en-US" altLang="zh-CN" sz="4800" b="1" dirty="0">
                <a:latin typeface="方正姚体" pitchFamily="2" charset="-122"/>
                <a:ea typeface="方正姚体" pitchFamily="2" charset="-122"/>
              </a:rPr>
              <a:t>3.</a:t>
            </a:r>
            <a:r>
              <a:rPr lang="zh-CN" altLang="en-US" sz="4800" b="1" dirty="0">
                <a:latin typeface="方正姚体" pitchFamily="2" charset="-122"/>
                <a:ea typeface="方正姚体" pitchFamily="2" charset="-122"/>
              </a:rPr>
              <a:t>语言朴实</a:t>
            </a:r>
            <a:r>
              <a:rPr lang="en-US" altLang="zh-CN" sz="4800" b="1" dirty="0">
                <a:latin typeface="方正姚体" pitchFamily="2" charset="-122"/>
                <a:ea typeface="方正姚体" pitchFamily="2" charset="-122"/>
              </a:rPr>
              <a:t>,</a:t>
            </a:r>
            <a:r>
              <a:rPr lang="zh-CN" altLang="en-US" sz="4800" b="1" dirty="0">
                <a:latin typeface="方正姚体" pitchFamily="2" charset="-122"/>
                <a:ea typeface="方正姚体" pitchFamily="2" charset="-122"/>
              </a:rPr>
              <a:t>感情真挚。</a:t>
            </a:r>
            <a:endParaRPr lang="zh-CN" altLang="en-US" sz="4800" b="1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文本占位符 61441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 b="1" dirty="0">
                <a:solidFill>
                  <a:schemeClr val="accent2"/>
                </a:solidFill>
                <a:ea typeface="黑体" panose="02010609060101010101" pitchFamily="2" charset="-122"/>
              </a:rPr>
              <a:t> </a:t>
            </a:r>
            <a:endParaRPr lang="en-US" altLang="zh-CN" b="1" dirty="0">
              <a:solidFill>
                <a:schemeClr val="accent2"/>
              </a:solidFill>
              <a:ea typeface="黑体" panose="02010609060101010101" pitchFamily="2" charset="-122"/>
            </a:endParaRPr>
          </a:p>
        </p:txBody>
      </p:sp>
      <p:sp>
        <p:nvSpPr>
          <p:cNvPr id="61443" name="文本框 61442"/>
          <p:cNvSpPr txBox="1"/>
          <p:nvPr/>
        </p:nvSpPr>
        <p:spPr>
          <a:xfrm>
            <a:off x="0" y="1700213"/>
            <a:ext cx="8964613" cy="411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凹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)        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凼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)    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硌 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(        ) </a:t>
            </a:r>
            <a:endParaRPr lang="en-US" altLang="zh-CN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涎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)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     揩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    )     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嘎 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(        )</a:t>
            </a:r>
            <a:endParaRPr lang="en-US" altLang="zh-CN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筹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)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划     黏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)    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撬 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(        )</a:t>
            </a:r>
            <a:endParaRPr lang="en-US" altLang="zh-CN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尴尬 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    )      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过瘾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(                )  </a:t>
            </a:r>
            <a:endParaRPr lang="en-US" altLang="zh-CN" sz="4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唿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     )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嗒      熬 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      )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住    </a:t>
            </a:r>
            <a:endParaRPr lang="zh-CN" altLang="en-US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憋</a:t>
            </a:r>
            <a:r>
              <a:rPr lang="en-US" altLang="zh-CN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     )</a:t>
            </a:r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住      门槛</a:t>
            </a:r>
            <a:r>
              <a:rPr lang="en-US" altLang="zh-CN" sz="4400" b="1">
                <a:latin typeface="Times New Roman" panose="02020603050405020304" pitchFamily="18" charset="0"/>
                <a:ea typeface="宋体" panose="02010600030101010101" pitchFamily="2" charset="-122"/>
              </a:rPr>
              <a:t>(                )</a:t>
            </a:r>
            <a:r>
              <a:rPr lang="en-US" altLang="zh-CN" sz="44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400" b="1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4" name="文本框 61443">
            <a:hlinkClick r:id="" action="ppaction://noaction">
              <a:snd r:embed="rId1" name="chimes.wav"/>
            </a:hlinkClick>
          </p:cNvPr>
          <p:cNvSpPr txBox="1"/>
          <p:nvPr/>
        </p:nvSpPr>
        <p:spPr>
          <a:xfrm>
            <a:off x="250825" y="1700213"/>
            <a:ext cx="8709025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en-US" alt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4400" b="1" dirty="0" err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āo                   dàng               gè</a:t>
            </a:r>
            <a:endParaRPr lang="en-US" altLang="zh-CN" sz="44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4400" b="1" dirty="0" err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xián                 kāi                  gā</a:t>
            </a:r>
            <a:endParaRPr lang="en-US" altLang="zh-CN" sz="44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4400" b="1" dirty="0" err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chóu                 nián             qiào</a:t>
            </a:r>
            <a:r>
              <a:rPr lang="en-US" altLang="zh-CN" sz="440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44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4400" b="1" dirty="0" err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ɡān gà</a:t>
            </a:r>
            <a:r>
              <a:rPr lang="en-US" altLang="zh-CN" sz="4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yǐn       </a:t>
            </a:r>
            <a:endParaRPr lang="en-US" altLang="zh-CN" sz="44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4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hū                             áo                               	biē                                kǎn </a:t>
            </a:r>
            <a:endParaRPr lang="en-US" altLang="zh-CN" sz="4400" b="1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>
                <a:srgbClr val="000000"/>
              </a:buClr>
            </a:pPr>
            <a:r>
              <a:rPr lang="en-US" altLang="zh-CN" sz="4400" b="1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endParaRPr lang="en-US" altLang="zh-CN" sz="4400" b="1" dirty="0">
              <a:solidFill>
                <a:srgbClr val="66003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45" name="文本框 61444"/>
          <p:cNvSpPr txBox="1"/>
          <p:nvPr/>
        </p:nvSpPr>
        <p:spPr>
          <a:xfrm>
            <a:off x="468313" y="188913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srgbClr val="990000"/>
                </a:solidFill>
                <a:latin typeface="Tahoma" panose="020B0604030504040204" pitchFamily="34" charset="0"/>
                <a:ea typeface="华文中宋" panose="02010600030101010101" pitchFamily="2" charset="-122"/>
              </a:rPr>
              <a:t>一、知识积累：</a:t>
            </a:r>
            <a:endParaRPr lang="zh-CN" altLang="en-US" sz="3600" b="1" dirty="0">
              <a:solidFill>
                <a:srgbClr val="990000"/>
              </a:solidFill>
              <a:latin typeface="Tahoma" panose="020B0604030504040204" pitchFamily="34" charset="0"/>
              <a:ea typeface="华文中宋" panose="02010600030101010101" pitchFamily="2" charset="-122"/>
            </a:endParaRPr>
          </a:p>
        </p:txBody>
      </p:sp>
      <p:sp>
        <p:nvSpPr>
          <p:cNvPr id="61446" name="文本框 61445"/>
          <p:cNvSpPr txBox="1"/>
          <p:nvPr/>
        </p:nvSpPr>
        <p:spPr>
          <a:xfrm>
            <a:off x="735013" y="766763"/>
            <a:ext cx="1804987" cy="9159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rgbClr val="990000"/>
                </a:solidFill>
                <a:latin typeface="Tahoma" panose="020B0604030504040204" pitchFamily="34" charset="0"/>
                <a:ea typeface="华文中宋" panose="02010600030101010101" pitchFamily="2" charset="-122"/>
              </a:rPr>
              <a:t>(1)</a:t>
            </a:r>
            <a:r>
              <a:rPr lang="zh-CN" altLang="en-US" sz="3600" b="1" dirty="0">
                <a:solidFill>
                  <a:srgbClr val="990000"/>
                </a:solidFill>
                <a:latin typeface="Tahoma" panose="020B0604030504040204" pitchFamily="34" charset="0"/>
                <a:ea typeface="华文中宋" panose="02010600030101010101" pitchFamily="2" charset="-122"/>
              </a:rPr>
              <a:t>字音</a:t>
            </a:r>
            <a:endParaRPr lang="zh-CN" altLang="en-US" sz="3600" b="1" dirty="0">
              <a:solidFill>
                <a:srgbClr val="990000"/>
              </a:solidFill>
              <a:latin typeface="Tahoma" panose="020B0604030504040204" pitchFamily="34" charset="0"/>
              <a:ea typeface="华文中宋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《台阶》初中音频朗读（男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37810" y="76708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4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95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142" end="1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191" end="3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305" end="3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1" dur="11357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1444" grpId="0" uiExpand="1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4220" y="1445260"/>
            <a:ext cx="766445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>
              <a:buNone/>
            </a:pPr>
            <a:r>
              <a:rPr lang="zh-CN" altLang="zh-CN" sz="7200" b="1" dirty="0">
                <a:solidFill>
                  <a:srgbClr val="0000FF"/>
                </a:solidFill>
                <a:sym typeface="+mn-ea"/>
              </a:rPr>
              <a:t>《台阶》练习题</a:t>
            </a:r>
            <a:endParaRPr lang="zh-CN" altLang="zh-CN" sz="7200" b="1" dirty="0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WordArt 2"/>
          <p:cNvSpPr/>
          <p:nvPr/>
        </p:nvSpPr>
        <p:spPr>
          <a:xfrm>
            <a:off x="752475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2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4000" b="1" dirty="0"/>
              <a:t>1.</a:t>
            </a:r>
            <a:r>
              <a:rPr lang="zh-CN" altLang="zh-CN" sz="4000" b="1" dirty="0"/>
              <a:t>选择下面注音不完全正确的一项是</a:t>
            </a:r>
            <a:endParaRPr lang="zh-CN" altLang="zh-CN" sz="40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000" b="1" dirty="0"/>
              <a:t>（      ）</a:t>
            </a:r>
            <a:endParaRPr lang="zh-CN" altLang="zh-CN" sz="40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000" b="1" dirty="0"/>
              <a:t>A．凹</a:t>
            </a:r>
            <a:r>
              <a:rPr lang="zh-CN" altLang="zh-CN" sz="4000" b="1" u="sng" dirty="0">
                <a:solidFill>
                  <a:srgbClr val="0000FF"/>
                </a:solidFill>
              </a:rPr>
              <a:t>凼</a:t>
            </a:r>
            <a:r>
              <a:rPr lang="zh-CN" altLang="zh-CN" sz="4000" b="1" dirty="0"/>
              <a:t>（dàng）  门</a:t>
            </a:r>
            <a:r>
              <a:rPr lang="zh-CN" altLang="zh-CN" sz="4000" b="1" u="sng" dirty="0">
                <a:solidFill>
                  <a:srgbClr val="0000FF"/>
                </a:solidFill>
              </a:rPr>
              <a:t>槛</a:t>
            </a:r>
            <a:r>
              <a:rPr lang="zh-CN" altLang="zh-CN" sz="4000" b="1" dirty="0"/>
              <a:t>（kǎn）   </a:t>
            </a:r>
            <a:endParaRPr lang="zh-CN" altLang="zh-CN" sz="40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000" b="1" dirty="0"/>
              <a:t>      </a:t>
            </a:r>
            <a:r>
              <a:rPr lang="zh-CN" altLang="zh-CN" sz="4000" b="1" u="sng" dirty="0">
                <a:solidFill>
                  <a:srgbClr val="0000FF"/>
                </a:solidFill>
              </a:rPr>
              <a:t>涎</a:t>
            </a:r>
            <a:r>
              <a:rPr lang="zh-CN" altLang="zh-CN" sz="4000" b="1" dirty="0"/>
              <a:t>水（yán）    摔</a:t>
            </a:r>
            <a:r>
              <a:rPr lang="zh-CN" altLang="zh-CN" sz="4000" b="1" u="sng" dirty="0">
                <a:solidFill>
                  <a:srgbClr val="0000FF"/>
                </a:solidFill>
              </a:rPr>
              <a:t>跤</a:t>
            </a:r>
            <a:r>
              <a:rPr lang="zh-CN" altLang="zh-CN" sz="4000" b="1" dirty="0"/>
              <a:t>（jiāo）</a:t>
            </a:r>
            <a:endParaRPr lang="zh-CN" altLang="zh-CN" sz="40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000" b="1" dirty="0"/>
              <a:t>B．泥</a:t>
            </a:r>
            <a:r>
              <a:rPr lang="zh-CN" altLang="zh-CN" sz="4000" b="1" u="sng" dirty="0">
                <a:solidFill>
                  <a:srgbClr val="0000FF"/>
                </a:solidFill>
              </a:rPr>
              <a:t>浆</a:t>
            </a:r>
            <a:r>
              <a:rPr lang="zh-CN" altLang="zh-CN" sz="4000" b="1" dirty="0"/>
              <a:t>（jiāng） </a:t>
            </a:r>
            <a:r>
              <a:rPr lang="zh-CN" altLang="zh-CN" sz="4000" b="1" u="sng" dirty="0">
                <a:solidFill>
                  <a:srgbClr val="0000FF"/>
                </a:solidFill>
              </a:rPr>
              <a:t>着</a:t>
            </a:r>
            <a:r>
              <a:rPr lang="zh-CN" altLang="zh-CN" sz="4000" b="1" dirty="0"/>
              <a:t>落（zhuó）  </a:t>
            </a:r>
            <a:endParaRPr lang="zh-CN" altLang="zh-CN" sz="40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000" b="1" dirty="0"/>
              <a:t>      </a:t>
            </a:r>
            <a:r>
              <a:rPr lang="zh-CN" altLang="zh-CN" sz="4000" b="1" u="sng" dirty="0">
                <a:solidFill>
                  <a:srgbClr val="0000FF"/>
                </a:solidFill>
              </a:rPr>
              <a:t>淌</a:t>
            </a:r>
            <a:r>
              <a:rPr lang="zh-CN" altLang="zh-CN" sz="4000" b="1" dirty="0"/>
              <a:t>汗（tǎng）   烟</a:t>
            </a:r>
            <a:r>
              <a:rPr lang="zh-CN" altLang="zh-CN" sz="4000" b="1" u="sng" dirty="0">
                <a:solidFill>
                  <a:srgbClr val="0000FF"/>
                </a:solidFill>
              </a:rPr>
              <a:t>瘾</a:t>
            </a:r>
            <a:r>
              <a:rPr lang="zh-CN" altLang="zh-CN" sz="4000" b="1" dirty="0"/>
              <a:t>（yǐn）</a:t>
            </a:r>
            <a:endParaRPr lang="zh-CN" altLang="zh-CN" sz="40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000" b="1" dirty="0"/>
              <a:t>C．旺</a:t>
            </a:r>
            <a:r>
              <a:rPr lang="zh-CN" altLang="zh-CN" sz="4000" b="1" u="sng" dirty="0">
                <a:solidFill>
                  <a:srgbClr val="0000FF"/>
                </a:solidFill>
              </a:rPr>
              <a:t>盛</a:t>
            </a:r>
            <a:r>
              <a:rPr lang="zh-CN" altLang="zh-CN" sz="4000" b="1" dirty="0"/>
              <a:t>（shèng） </a:t>
            </a:r>
            <a:r>
              <a:rPr lang="zh-CN" altLang="zh-CN" sz="4000" b="1" u="sng" dirty="0">
                <a:solidFill>
                  <a:srgbClr val="0000FF"/>
                </a:solidFill>
              </a:rPr>
              <a:t>黏</a:t>
            </a:r>
            <a:r>
              <a:rPr lang="zh-CN" altLang="zh-CN" sz="4000" b="1" dirty="0"/>
              <a:t>性（nián）  </a:t>
            </a:r>
            <a:endParaRPr lang="zh-CN" altLang="zh-CN" sz="40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000" b="1" dirty="0"/>
              <a:t>      </a:t>
            </a:r>
            <a:r>
              <a:rPr lang="zh-CN" altLang="zh-CN" sz="4000" b="1" u="sng" dirty="0">
                <a:solidFill>
                  <a:srgbClr val="0000FF"/>
                </a:solidFill>
              </a:rPr>
              <a:t>尴</a:t>
            </a:r>
            <a:r>
              <a:rPr lang="zh-CN" altLang="zh-CN" sz="4000" b="1" dirty="0"/>
              <a:t>尬（gān）     </a:t>
            </a:r>
            <a:r>
              <a:rPr lang="zh-CN" altLang="zh-CN" sz="4000" b="1" u="sng" dirty="0">
                <a:solidFill>
                  <a:srgbClr val="0000FF"/>
                </a:solidFill>
              </a:rPr>
              <a:t>胯</a:t>
            </a:r>
            <a:r>
              <a:rPr lang="zh-CN" altLang="zh-CN" sz="4000" b="1" dirty="0"/>
              <a:t>骨（kuà）</a:t>
            </a:r>
            <a:endParaRPr lang="zh-CN" altLang="zh-CN" sz="40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000" b="1" dirty="0"/>
              <a:t>D．</a:t>
            </a:r>
            <a:r>
              <a:rPr lang="zh-CN" altLang="zh-CN" sz="4000" b="1" u="sng" dirty="0">
                <a:solidFill>
                  <a:srgbClr val="0000FF"/>
                </a:solidFill>
              </a:rPr>
              <a:t>醒</a:t>
            </a:r>
            <a:r>
              <a:rPr lang="zh-CN" altLang="zh-CN" sz="4000" b="1" dirty="0"/>
              <a:t>悟（xǐng）   </a:t>
            </a:r>
            <a:r>
              <a:rPr lang="zh-CN" altLang="zh-CN" sz="4000" b="1" dirty="0">
                <a:solidFill>
                  <a:srgbClr val="0000FF"/>
                </a:solidFill>
              </a:rPr>
              <a:t> </a:t>
            </a:r>
            <a:r>
              <a:rPr lang="zh-CN" altLang="zh-CN" sz="4000" b="1" u="sng" dirty="0">
                <a:solidFill>
                  <a:srgbClr val="0000FF"/>
                </a:solidFill>
              </a:rPr>
              <a:t>晌</a:t>
            </a:r>
            <a:r>
              <a:rPr lang="zh-CN" altLang="zh-CN" sz="4000" b="1" dirty="0"/>
              <a:t>午（shǎn</a:t>
            </a:r>
            <a:r>
              <a:rPr lang="en-US" altLang="zh-CN" sz="4000" b="1" dirty="0"/>
              <a:t>g</a:t>
            </a:r>
            <a:r>
              <a:rPr lang="zh-CN" altLang="zh-CN" sz="4000" b="1" dirty="0"/>
              <a:t>） </a:t>
            </a:r>
            <a:endParaRPr lang="zh-CN" altLang="zh-CN" sz="40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4000" b="1" dirty="0"/>
              <a:t>      </a:t>
            </a:r>
            <a:r>
              <a:rPr lang="zh-CN" altLang="zh-CN" sz="4000" b="1" u="sng" dirty="0">
                <a:solidFill>
                  <a:srgbClr val="0000FF"/>
                </a:solidFill>
              </a:rPr>
              <a:t>嘎</a:t>
            </a:r>
            <a:r>
              <a:rPr lang="zh-CN" altLang="zh-CN" sz="4000" b="1" dirty="0"/>
              <a:t>叽（gā）       扁</a:t>
            </a:r>
            <a:r>
              <a:rPr lang="zh-CN" altLang="zh-CN" sz="4000" b="1" u="sng" dirty="0">
                <a:solidFill>
                  <a:srgbClr val="0000FF"/>
                </a:solidFill>
              </a:rPr>
              <a:t>担</a:t>
            </a:r>
            <a:r>
              <a:rPr lang="zh-CN" altLang="zh-CN" sz="4000" b="1" dirty="0"/>
              <a:t>（dan）</a:t>
            </a:r>
            <a:endParaRPr lang="zh-CN" altLang="zh-CN" sz="40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94360" y="379095"/>
            <a:ext cx="82740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 b="1">
                <a:solidFill>
                  <a:srgbClr val="FF0000"/>
                </a:solidFill>
              </a:rPr>
              <a:t>A</a:t>
            </a:r>
            <a:endParaRPr lang="en-US" altLang="zh-CN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　　</a:t>
            </a:r>
            <a:endParaRPr lang="zh-CN" altLang="en-US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pPr>
              <a:buClr>
                <a:schemeClr val="tx1"/>
              </a:buClr>
              <a:buNone/>
            </a:pPr>
            <a:r>
              <a:rPr lang="zh-CN" altLang="en-US" sz="4800" b="1" dirty="0"/>
              <a:t>2.指出没有用比喻的句子（  	）</a:t>
            </a:r>
            <a:endParaRPr lang="zh-CN" altLang="en-US" sz="4800" b="1" dirty="0"/>
          </a:p>
          <a:p>
            <a:pPr>
              <a:buClr>
                <a:schemeClr val="tx1"/>
              </a:buClr>
              <a:buNone/>
            </a:pPr>
            <a:r>
              <a:rPr lang="zh-CN" altLang="en-US" sz="4800" b="1" dirty="0"/>
              <a:t>A.那极短的发，似刚收割过的庄稼茬，高低不齐，灰白而失去了生机。</a:t>
            </a:r>
            <a:endParaRPr lang="zh-CN" altLang="en-US" sz="4800" b="1" dirty="0"/>
          </a:p>
          <a:p>
            <a:pPr>
              <a:buClr>
                <a:schemeClr val="tx1"/>
              </a:buClr>
              <a:buNone/>
            </a:pPr>
            <a:r>
              <a:rPr lang="zh-CN" altLang="en-US" sz="4800" b="1" dirty="0"/>
              <a:t>B.父亲又像问自己，又像是问我。</a:t>
            </a:r>
            <a:endParaRPr lang="zh-CN" altLang="en-US" sz="4800" b="1" dirty="0"/>
          </a:p>
          <a:p>
            <a:pPr>
              <a:buClr>
                <a:schemeClr val="tx1"/>
              </a:buClr>
              <a:buNone/>
            </a:pPr>
            <a:r>
              <a:rPr lang="zh-CN" altLang="en-US" sz="4800" b="1" dirty="0"/>
              <a:t>C.额头上一会儿就滚满了黄豆大的露珠。</a:t>
            </a:r>
            <a:endParaRPr lang="zh-CN" altLang="en-US" sz="4800" b="1" dirty="0"/>
          </a:p>
          <a:p>
            <a:pPr>
              <a:buClr>
                <a:schemeClr val="tx1"/>
              </a:buClr>
              <a:buNone/>
            </a:pPr>
            <a:r>
              <a:rPr lang="zh-CN" altLang="en-US" sz="4800" b="1" dirty="0"/>
              <a:t>D.他的脸苍白得像一张纸。</a:t>
            </a:r>
            <a:endParaRPr lang="zh-CN" altLang="en-US" sz="4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7419975" y="0"/>
            <a:ext cx="90233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7200" b="1">
                <a:solidFill>
                  <a:srgbClr val="FF0000"/>
                </a:solidFill>
              </a:rPr>
              <a:t>B</a:t>
            </a:r>
            <a:endParaRPr lang="en-US" altLang="zh-CN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　　</a:t>
            </a:r>
            <a:endParaRPr lang="zh-CN" altLang="en-US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pPr>
              <a:buClr>
                <a:schemeClr val="tx1"/>
              </a:buClr>
              <a:buNone/>
            </a:pPr>
            <a:r>
              <a:rPr lang="zh-CN" altLang="en-US" sz="4800" b="1" dirty="0"/>
              <a:t>3.在句子后的括号中选出恰当的词语填在句中横线上。</a:t>
            </a:r>
            <a:endParaRPr lang="zh-CN" altLang="en-US" sz="4800" b="1" dirty="0"/>
          </a:p>
          <a:p>
            <a:pPr>
              <a:buClr>
                <a:schemeClr val="tx1"/>
              </a:buClr>
              <a:buNone/>
            </a:pPr>
            <a:r>
              <a:rPr lang="zh-CN" altLang="en-US" sz="4800" b="1" dirty="0"/>
              <a:t>（1）那根很老的毛竹扁担受了震动，便“嘎叽”地</a:t>
            </a:r>
            <a:r>
              <a:rPr lang="zh-CN" altLang="en-US" sz="4800" b="1" u="sng" dirty="0"/>
              <a:t>	            </a:t>
            </a:r>
            <a:r>
              <a:rPr lang="zh-CN" altLang="en-US" sz="4800" b="1" dirty="0"/>
              <a:t>了一声，父亲身子晃一晃，水便泼了一些在台阶上。（</a:t>
            </a:r>
            <a:r>
              <a:rPr lang="zh-CN" altLang="en-US" sz="5400" b="1" dirty="0">
                <a:solidFill>
                  <a:srgbClr val="0000FF"/>
                </a:solidFill>
              </a:rPr>
              <a:t>响、喊叫、惨叫</a:t>
            </a:r>
            <a:r>
              <a:rPr lang="zh-CN" altLang="en-US" sz="4800" b="1" dirty="0"/>
              <a:t>）</a:t>
            </a:r>
            <a:endParaRPr lang="zh-CN" altLang="en-US" sz="4800" b="1" dirty="0"/>
          </a:p>
          <a:p>
            <a:pPr>
              <a:buClr>
                <a:schemeClr val="tx1"/>
              </a:buClr>
              <a:buNone/>
            </a:pPr>
            <a:endParaRPr lang="zh-CN" altLang="en-US" sz="4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575935" y="2146300"/>
            <a:ext cx="232791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 b="1">
                <a:solidFill>
                  <a:srgbClr val="FF00FF"/>
                </a:solidFill>
              </a:rPr>
              <a:t>惨叫</a:t>
            </a:r>
            <a:endParaRPr lang="en-US" altLang="zh-CN" sz="66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0325" y="35560"/>
            <a:ext cx="8536305" cy="6822440"/>
          </a:xfrm>
        </p:spPr>
        <p:txBody>
          <a:bodyPr/>
          <a:p>
            <a:pPr>
              <a:buClr>
                <a:schemeClr val="tx1"/>
              </a:buClr>
              <a:buNone/>
            </a:pPr>
            <a:r>
              <a:rPr lang="zh-CN" altLang="en-US" sz="4800" b="1" dirty="0"/>
              <a:t>（2）我连忙去抢父亲的担子，他却很</a:t>
            </a:r>
            <a:r>
              <a:rPr lang="zh-CN" altLang="en-US" sz="4800" b="1" u="sng" dirty="0"/>
              <a:t>	        </a:t>
            </a:r>
            <a:r>
              <a:rPr lang="zh-CN" altLang="en-US" sz="4800" b="1" dirty="0"/>
              <a:t>地一把推开我：不要你凑热闹，我连一担水都挑不——动吗！（</a:t>
            </a:r>
            <a:r>
              <a:rPr lang="zh-CN" altLang="en-US" sz="5400" b="1" dirty="0">
                <a:solidFill>
                  <a:srgbClr val="0000FF"/>
                </a:solidFill>
              </a:rPr>
              <a:t>粗暴、粗野、狂躁</a:t>
            </a:r>
            <a:r>
              <a:rPr lang="zh-CN" altLang="en-US" sz="4800" b="1" dirty="0"/>
              <a:t>）</a:t>
            </a:r>
            <a:endParaRPr lang="zh-CN" altLang="en-US" sz="4800" b="1" dirty="0"/>
          </a:p>
          <a:p>
            <a:pPr>
              <a:buClr>
                <a:schemeClr val="tx1"/>
              </a:buClr>
              <a:buNone/>
            </a:pPr>
            <a:r>
              <a:rPr lang="zh-CN" altLang="en-US" sz="4800" b="1" dirty="0"/>
              <a:t>（3）父亲闲着没什么事可干，又觉得很</a:t>
            </a:r>
            <a:r>
              <a:rPr lang="zh-CN" altLang="en-US" sz="4800" b="1" u="sng" dirty="0"/>
              <a:t>	       </a:t>
            </a:r>
            <a:r>
              <a:rPr lang="zh-CN" altLang="en-US" sz="4800" b="1" dirty="0"/>
              <a:t>。（</a:t>
            </a:r>
            <a:r>
              <a:rPr lang="zh-CN" altLang="en-US" sz="5400" b="1" dirty="0">
                <a:solidFill>
                  <a:srgbClr val="0000FF"/>
                </a:solidFill>
              </a:rPr>
              <a:t>烦恼、烦躁、无聊</a:t>
            </a:r>
            <a:r>
              <a:rPr lang="zh-CN" altLang="en-US" sz="4800" b="1" dirty="0"/>
              <a:t>）</a:t>
            </a:r>
            <a:endParaRPr lang="zh-CN" altLang="en-US" sz="4800" b="1" dirty="0"/>
          </a:p>
          <a:p>
            <a:pPr>
              <a:buClr>
                <a:schemeClr val="tx1"/>
              </a:buClr>
              <a:buNone/>
            </a:pPr>
            <a:endParaRPr lang="zh-CN" altLang="en-US" sz="4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286635" y="577850"/>
            <a:ext cx="232791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 b="1">
                <a:solidFill>
                  <a:srgbClr val="FF00FF"/>
                </a:solidFill>
              </a:rPr>
              <a:t>粗暴</a:t>
            </a:r>
            <a:endParaRPr lang="en-US" altLang="zh-CN" sz="6600" b="1">
              <a:solidFill>
                <a:srgbClr val="FF00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8310" y="4632960"/>
            <a:ext cx="216916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 b="1">
                <a:solidFill>
                  <a:srgbClr val="FF00FF"/>
                </a:solidFill>
              </a:rPr>
              <a:t>烦躁</a:t>
            </a:r>
            <a:endParaRPr lang="en-US" altLang="zh-CN" sz="6600" b="1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　　</a:t>
            </a:r>
            <a:endParaRPr lang="zh-CN" altLang="en-US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pPr>
              <a:buClr>
                <a:schemeClr val="tx1"/>
              </a:buClr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．建新屋是父亲的夙愿，在处理这部分情节时，作者详写了什么，略写了什么？请你替作者阐明这样做的理由。</a:t>
            </a:r>
            <a:endParaRPr lang="zh-CN" altLang="en-US" sz="40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306070" y="1988185"/>
            <a:ext cx="875284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solidFill>
                  <a:srgbClr val="0000FF"/>
                </a:solidFill>
              </a:rPr>
              <a:t>       </a:t>
            </a:r>
            <a:r>
              <a:rPr lang="en-US" altLang="zh-CN" sz="4800" b="1" u="sng">
                <a:solidFill>
                  <a:srgbClr val="0000FF"/>
                </a:solidFill>
              </a:rPr>
              <a:t>详写</a:t>
            </a:r>
            <a:r>
              <a:rPr lang="en-US" altLang="zh-CN" sz="4800" b="1" u="sng">
                <a:solidFill>
                  <a:srgbClr val="FF0000"/>
                </a:solidFill>
              </a:rPr>
              <a:t>造台阶</a:t>
            </a:r>
            <a:r>
              <a:rPr lang="en-US" altLang="zh-CN" sz="4800" b="1" u="sng">
                <a:solidFill>
                  <a:srgbClr val="0000FF"/>
                </a:solidFill>
              </a:rPr>
              <a:t>，略写</a:t>
            </a:r>
            <a:r>
              <a:rPr lang="en-US" altLang="zh-CN" sz="4800" b="1" u="sng">
                <a:solidFill>
                  <a:srgbClr val="FF0000"/>
                </a:solidFill>
              </a:rPr>
              <a:t>新屋的主体工程</a:t>
            </a:r>
            <a:r>
              <a:rPr lang="en-US" altLang="zh-CN" sz="4800" b="1" u="sng">
                <a:solidFill>
                  <a:srgbClr val="0000FF"/>
                </a:solidFill>
              </a:rPr>
              <a:t>。</a:t>
            </a:r>
            <a:r>
              <a:rPr lang="en-US" altLang="zh-CN" sz="4800" b="1">
                <a:solidFill>
                  <a:srgbClr val="0000FF"/>
                </a:solidFill>
              </a:rPr>
              <a:t>因为详略是由中心而定的，课文题目是“台阶”， 本文围绕“台阶”命题立意，组织材料，所以对于新屋的主体工程可以略写，造台阶则要详写</a:t>
            </a:r>
            <a:r>
              <a:rPr lang="zh-CN" altLang="zh-CN" sz="4800" b="1">
                <a:solidFill>
                  <a:srgbClr val="0000FF"/>
                </a:solidFill>
              </a:rPr>
              <a:t>。</a:t>
            </a:r>
            <a:endParaRPr lang="zh-CN" altLang="zh-CN" sz="4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　　</a:t>
            </a:r>
            <a:endParaRPr lang="zh-CN" altLang="en-US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pPr>
              <a:buClr>
                <a:schemeClr val="tx1"/>
              </a:buClr>
              <a:buNone/>
            </a:pPr>
            <a:r>
              <a:rPr lang="en-US" altLang="zh-CN" sz="3600" b="1" dirty="0"/>
              <a:t>5</a:t>
            </a:r>
            <a:r>
              <a:rPr lang="zh-CN" altLang="en-US" sz="3600" b="1" dirty="0"/>
              <a:t>.请选择恰当的角度赏析下面的语句。</a:t>
            </a:r>
            <a:endParaRPr lang="zh-CN" altLang="en-US" sz="3600" b="1" dirty="0"/>
          </a:p>
          <a:p>
            <a:pPr>
              <a:buClr>
                <a:schemeClr val="tx1"/>
              </a:buClr>
              <a:buNone/>
            </a:pPr>
            <a:r>
              <a:rPr lang="zh-CN" altLang="en-US" sz="4000" b="1" dirty="0"/>
              <a:t>         </a:t>
            </a:r>
            <a:r>
              <a:rPr lang="zh-CN" altLang="en-US" sz="5400" b="1" dirty="0"/>
              <a:t> </a:t>
            </a:r>
            <a:r>
              <a:rPr lang="zh-CN" altLang="en-US" sz="5400" b="1" dirty="0">
                <a:solidFill>
                  <a:srgbClr val="0000FF"/>
                </a:solidFill>
              </a:rPr>
              <a:t>那时我不知道山有多远，只知道鸡叫三遍时父亲出发，黄昏贴近家门口时归来，把柴靠在墙根上，很疲倦地坐在台阶上，把已经磨穿了底的草鞋脱下来，垒在门墙边。</a:t>
            </a:r>
            <a:endParaRPr lang="zh-CN" altLang="en-US" sz="5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WordArt 2"/>
          <p:cNvSpPr/>
          <p:nvPr/>
        </p:nvSpPr>
        <p:spPr>
          <a:xfrm>
            <a:off x="752475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6" name="Rectangle 3"/>
          <p:cNvSpPr>
            <a:spLocks noGrp="1"/>
          </p:cNvSpPr>
          <p:nvPr>
            <p:ph idx="1"/>
          </p:nvPr>
        </p:nvSpPr>
        <p:spPr>
          <a:xfrm>
            <a:off x="53975" y="95885"/>
            <a:ext cx="9055100" cy="6717665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zh-CN" dirty="0"/>
              <a:t> </a:t>
            </a:r>
            <a:endParaRPr lang="zh-CN" altLang="zh-CN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endParaRPr lang="zh-CN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53975" y="528955"/>
            <a:ext cx="8863330" cy="5852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5400" b="1" dirty="0">
                <a:solidFill>
                  <a:srgbClr val="FF00FF"/>
                </a:solidFill>
                <a:sym typeface="+mn-ea"/>
              </a:rPr>
              <a:t>   </a:t>
            </a:r>
            <a:r>
              <a:rPr altLang="zh-CN" sz="5400" b="1" dirty="0">
                <a:solidFill>
                  <a:srgbClr val="FF00FF"/>
                </a:solidFill>
                <a:sym typeface="+mn-ea"/>
              </a:rPr>
              <a:t>“</a:t>
            </a:r>
            <a:r>
              <a:rPr altLang="zh-CN" sz="5400" b="1" dirty="0">
                <a:solidFill>
                  <a:srgbClr val="0000FF"/>
                </a:solidFill>
                <a:sym typeface="+mn-ea"/>
              </a:rPr>
              <a:t>鸣叫三遍</a:t>
            </a:r>
            <a:r>
              <a:rPr altLang="zh-CN" sz="5400" b="1" dirty="0">
                <a:solidFill>
                  <a:srgbClr val="FF00FF"/>
                </a:solidFill>
                <a:sym typeface="+mn-ea"/>
              </a:rPr>
              <a:t>”出发，“</a:t>
            </a:r>
            <a:r>
              <a:rPr altLang="zh-CN" sz="5400" b="1" dirty="0">
                <a:solidFill>
                  <a:srgbClr val="0000FF"/>
                </a:solidFill>
                <a:sym typeface="+mn-ea"/>
              </a:rPr>
              <a:t>黄昏贴近</a:t>
            </a:r>
            <a:r>
              <a:rPr altLang="zh-CN" sz="5400" b="1" dirty="0">
                <a:solidFill>
                  <a:srgbClr val="FF00FF"/>
                </a:solidFill>
                <a:sym typeface="+mn-ea"/>
              </a:rPr>
              <a:t>”归来，说明了父亲出外一天劳动时间之长；“</a:t>
            </a:r>
            <a:r>
              <a:rPr altLang="zh-CN" sz="5400" b="1" dirty="0">
                <a:solidFill>
                  <a:srgbClr val="0000FF"/>
                </a:solidFill>
                <a:sym typeface="+mn-ea"/>
              </a:rPr>
              <a:t>很疲倦</a:t>
            </a:r>
            <a:r>
              <a:rPr altLang="zh-CN" sz="5400" b="1" dirty="0">
                <a:solidFill>
                  <a:srgbClr val="FF00FF"/>
                </a:solidFill>
                <a:sym typeface="+mn-ea"/>
              </a:rPr>
              <a:t>”描写父亲的神态，表现他劳累的程度；“</a:t>
            </a:r>
            <a:r>
              <a:rPr altLang="zh-CN" sz="5400" b="1" dirty="0">
                <a:solidFill>
                  <a:srgbClr val="0000FF"/>
                </a:solidFill>
                <a:sym typeface="+mn-ea"/>
              </a:rPr>
              <a:t>磨穿了底</a:t>
            </a:r>
            <a:r>
              <a:rPr altLang="zh-CN" sz="5400" b="1" dirty="0">
                <a:solidFill>
                  <a:srgbClr val="FF00FF"/>
                </a:solidFill>
                <a:sym typeface="+mn-ea"/>
              </a:rPr>
              <a:t>”说明他走路之多、之远。</a:t>
            </a:r>
            <a:endParaRPr altLang="zh-CN" sz="5400" b="1" dirty="0">
              <a:solidFill>
                <a:srgbClr val="FF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　　</a:t>
            </a:r>
            <a:endParaRPr lang="zh-CN" altLang="en-US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pPr>
              <a:buClr>
                <a:schemeClr val="tx1"/>
              </a:buClr>
              <a:buNone/>
            </a:pPr>
            <a:r>
              <a:rPr lang="en-US" altLang="zh-CN" sz="4000" b="1" dirty="0"/>
              <a:t>6</a:t>
            </a:r>
            <a:r>
              <a:rPr lang="zh-CN" altLang="en-US" sz="4000" b="1" dirty="0"/>
              <a:t>.结合选文的内容，分析文中的父亲是一个什么样的形象。</a:t>
            </a:r>
            <a:endParaRPr lang="zh-CN" altLang="en-US" sz="40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195580" y="1417955"/>
            <a:ext cx="8752840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altLang="zh-CN" sz="3600" b="1">
                <a:solidFill>
                  <a:srgbClr val="0000FF"/>
                </a:solidFill>
              </a:rPr>
              <a:t>（1）父亲是一个非常要强的农民，他有志气，不甘人后，他要自立于受人尊重的行列。比如文中写父亲总觉得自家台阶低，比不上别人家的，所以，日夜盼着准备造一栋有高台阶的新屋。（2）他有长远的生活目标，有愚公移山的精神和坚忍不拔的毅力。比如父亲在建新屋前父亲开始了漫长准备，不怕千辛万苦。从一砖一瓦一角钱慢慢攒，终于完成了造新屋的准备工作。</a:t>
            </a:r>
            <a:endParaRPr altLang="zh-CN" sz="36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Rectangle 2"/>
          <p:cNvSpPr>
            <a:spLocks noGrp="1"/>
          </p:cNvSpPr>
          <p:nvPr>
            <p:ph idx="1"/>
          </p:nvPr>
        </p:nvSpPr>
        <p:spPr>
          <a:xfrm>
            <a:off x="1588" y="0"/>
            <a:ext cx="9188450" cy="6894513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7.</a:t>
            </a:r>
            <a:r>
              <a:rPr lang="zh-CN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说说下列句子属于哪种描写方法，并分析其作用</a:t>
            </a:r>
            <a:endParaRPr lang="zh-CN" altLang="zh-CN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buNone/>
            </a:pPr>
            <a:r>
              <a:rPr lang="zh-CN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（1）父亲的两手没处放似的，抄着不是，贴在胯骨上也不是。</a:t>
            </a:r>
            <a:endParaRPr lang="zh-CN" altLang="zh-CN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eaLnBrk="1" hangingPunct="1">
              <a:buNone/>
            </a:pPr>
            <a:r>
              <a:rPr lang="zh-CN" altLang="zh-CN" sz="3600" b="1" dirty="0">
                <a:solidFill>
                  <a:srgbClr val="0000FF"/>
                </a:solidFill>
              </a:rPr>
              <a:t> </a:t>
            </a:r>
            <a:endParaRPr lang="zh-CN" altLang="zh-CN" sz="3600" b="1" dirty="0">
              <a:solidFill>
                <a:srgbClr val="0000FF"/>
              </a:solidFill>
            </a:endParaRPr>
          </a:p>
          <a:p>
            <a:pPr eaLnBrk="1" hangingPunct="1">
              <a:buNone/>
            </a:pPr>
            <a:endParaRPr lang="zh-CN" altLang="zh-CN" sz="3600" b="1" dirty="0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625" y="2578735"/>
            <a:ext cx="879475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sym typeface="+mn-ea"/>
              </a:rPr>
              <a:t>        </a:t>
            </a:r>
            <a:r>
              <a:rPr lang="zh-CN" altLang="zh-CN" sz="5400" b="1" dirty="0">
                <a:solidFill>
                  <a:srgbClr val="FF0000"/>
                </a:solidFill>
                <a:sym typeface="+mn-ea"/>
              </a:rPr>
              <a:t>动作描写，表现父亲由于喜悦而手足无措的样子。</a:t>
            </a:r>
            <a:endParaRPr lang="zh-CN" altLang="zh-CN" sz="54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1"/>
          <p:cNvSpPr txBox="1"/>
          <p:nvPr/>
        </p:nvSpPr>
        <p:spPr>
          <a:xfrm>
            <a:off x="221298" y="194628"/>
            <a:ext cx="161290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词语解释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292100" y="903129"/>
            <a:ext cx="8559800" cy="577342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凼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方言，水坑。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低眉顺眼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默默无闻，任劳任怨。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微不足道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非常渺小，不值得一提。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筹划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想办法；定计划。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尴尬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神色、态度不自然。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大庭广众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人很多的公开场合。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若有所失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感觉好像丢掉了什么，形容心情怅惘。</a:t>
            </a:r>
            <a:endParaRPr lang="en-US" altLang="zh-CN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0" name="AutoShape 2" descr="http://blog1.zzedu.net.cn/UploadFiles/2011-11/15823859522.jpg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1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charRg st="45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charRg st="58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charRg st="5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charRg st="58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charRg st="72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8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charRg st="88" end="1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charRg st="88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charRg st="88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Rectangle 2"/>
          <p:cNvSpPr>
            <a:spLocks noGrp="1"/>
          </p:cNvSpPr>
          <p:nvPr>
            <p:ph idx="1"/>
          </p:nvPr>
        </p:nvSpPr>
        <p:spPr>
          <a:xfrm>
            <a:off x="1588" y="0"/>
            <a:ext cx="9188450" cy="6894513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（2）父亲身子晃一晃，水便泼了一些在台阶上。我连忙去抢父亲的担子，他却很粗暴的一把推开我：不要你凑热闹，我连一担水都挑不——动吗！</a:t>
            </a:r>
            <a:endParaRPr lang="zh-CN" altLang="zh-CN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625" y="2319655"/>
            <a:ext cx="8794750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sym typeface="+mn-ea"/>
              </a:rPr>
              <a:t>       </a:t>
            </a:r>
            <a:r>
              <a:rPr lang="zh-CN" altLang="zh-CN" sz="5400" b="1" dirty="0">
                <a:solidFill>
                  <a:srgbClr val="FF00FF"/>
                </a:solidFill>
                <a:sym typeface="+mn-ea"/>
              </a:rPr>
              <a:t>动作描写、语言描写，表现父亲因年老而挑水时有些吃力，可是自己却不愿承认自己的衰老。说明父亲的倔强，要强。 </a:t>
            </a:r>
            <a:endParaRPr lang="zh-CN" altLang="zh-CN" sz="5400" b="1" dirty="0">
              <a:solidFill>
                <a:srgbClr val="FF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WordArt 2"/>
          <p:cNvSpPr/>
          <p:nvPr/>
        </p:nvSpPr>
        <p:spPr>
          <a:xfrm>
            <a:off x="752475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6" name="Rectangle 3"/>
          <p:cNvSpPr>
            <a:spLocks noGrp="1"/>
          </p:cNvSpPr>
          <p:nvPr>
            <p:ph idx="1"/>
          </p:nvPr>
        </p:nvSpPr>
        <p:spPr>
          <a:xfrm>
            <a:off x="-8255" y="-41910"/>
            <a:ext cx="9001125" cy="6696075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4000" b="1" dirty="0"/>
              <a:t>8</a:t>
            </a:r>
            <a:r>
              <a:rPr lang="zh-CN" altLang="zh-CN" sz="4000" b="1" dirty="0"/>
              <a:t>、解释下列句中加</a:t>
            </a:r>
            <a:r>
              <a:rPr lang="zh-CN" altLang="en-US" sz="4000" b="1" dirty="0"/>
              <a:t>横线</a:t>
            </a:r>
            <a:r>
              <a:rPr lang="zh-CN" altLang="zh-CN" sz="4000" b="1" dirty="0"/>
              <a:t>词语</a:t>
            </a:r>
            <a:endParaRPr lang="zh-CN" altLang="zh-CN" sz="4000" b="1" dirty="0"/>
          </a:p>
          <a:p>
            <a:pPr eaLnBrk="1" hangingPunct="1">
              <a:buNone/>
            </a:pPr>
            <a:r>
              <a:rPr lang="zh-CN" altLang="zh-CN" sz="4000" b="1" dirty="0"/>
              <a:t>1</a:t>
            </a:r>
            <a:r>
              <a:rPr lang="en-US" altLang="zh-CN" sz="4000" b="1" dirty="0"/>
              <a:t>)</a:t>
            </a:r>
            <a:r>
              <a:rPr lang="zh-CN" altLang="zh-CN" sz="4000" b="1" dirty="0"/>
              <a:t>父亲老实厚道</a:t>
            </a:r>
            <a:r>
              <a:rPr lang="zh-CN" altLang="zh-CN" sz="4000" b="1" u="sng" dirty="0">
                <a:solidFill>
                  <a:srgbClr val="0000FF"/>
                </a:solidFill>
              </a:rPr>
              <a:t>低眉顺眼</a:t>
            </a:r>
            <a:r>
              <a:rPr lang="zh-CN" altLang="zh-CN" sz="4000" b="1" dirty="0"/>
              <a:t>累了一辈子，没人说过他有地位，父亲也从没觉得自己有地位。</a:t>
            </a: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b="1" dirty="0"/>
          </a:p>
          <a:p>
            <a:pPr eaLnBrk="1" hangingPunct="1">
              <a:buNone/>
            </a:pPr>
            <a:r>
              <a:rPr lang="zh-CN" altLang="zh-CN" sz="4000" b="1" dirty="0"/>
              <a:t>2</a:t>
            </a:r>
            <a:r>
              <a:rPr lang="en-US" altLang="zh-CN" sz="4000" b="1" dirty="0"/>
              <a:t>)</a:t>
            </a:r>
            <a:r>
              <a:rPr lang="zh-CN" altLang="zh-CN" sz="4000" b="1" dirty="0"/>
              <a:t>他忽然</a:t>
            </a:r>
            <a:r>
              <a:rPr lang="zh-CN" altLang="zh-CN" sz="4000" b="1" u="sng" dirty="0">
                <a:solidFill>
                  <a:srgbClr val="0000FF"/>
                </a:solidFill>
              </a:rPr>
              <a:t>醒悟</a:t>
            </a:r>
            <a:r>
              <a:rPr lang="zh-CN" altLang="zh-CN" sz="4000" b="1" dirty="0"/>
              <a:t>，台阶是水泥抹的面，不经磕。</a:t>
            </a: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74625" y="2578735"/>
            <a:ext cx="879475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sym typeface="+mn-ea"/>
              </a:rPr>
              <a:t>   </a:t>
            </a:r>
            <a:r>
              <a:rPr lang="zh-CN" altLang="zh-CN" sz="5400" b="1" dirty="0">
                <a:solidFill>
                  <a:srgbClr val="FF00FF"/>
                </a:solidFill>
                <a:sym typeface="+mn-ea"/>
              </a:rPr>
              <a:t>形容驯服、顺从的样子。</a:t>
            </a:r>
            <a:endParaRPr lang="zh-CN" altLang="zh-CN" sz="5400" b="1" dirty="0">
              <a:solidFill>
                <a:srgbClr val="FF00FF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615" y="4646930"/>
            <a:ext cx="879475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sym typeface="+mn-ea"/>
              </a:rPr>
              <a:t>      </a:t>
            </a:r>
            <a:r>
              <a:rPr altLang="zh-CN" sz="5400" b="1" dirty="0">
                <a:solidFill>
                  <a:srgbClr val="FF00FF"/>
                </a:solidFill>
                <a:sym typeface="+mn-ea"/>
              </a:rPr>
              <a:t>在认识上由模糊而清楚，由错误而正确。 </a:t>
            </a:r>
            <a:endParaRPr altLang="zh-CN" sz="5400" b="1" dirty="0">
              <a:solidFill>
                <a:srgbClr val="FF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WordArt 2"/>
          <p:cNvSpPr/>
          <p:nvPr/>
        </p:nvSpPr>
        <p:spPr>
          <a:xfrm>
            <a:off x="752475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6" name="Rectangle 3"/>
          <p:cNvSpPr>
            <a:spLocks noGrp="1"/>
          </p:cNvSpPr>
          <p:nvPr>
            <p:ph idx="1"/>
          </p:nvPr>
        </p:nvSpPr>
        <p:spPr>
          <a:xfrm>
            <a:off x="-8255" y="-41910"/>
            <a:ext cx="9001125" cy="6696075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zh-CN" sz="4000" b="1" dirty="0"/>
              <a:t>3</a:t>
            </a:r>
            <a:r>
              <a:rPr lang="en-US" altLang="zh-CN" sz="4000" b="1" dirty="0"/>
              <a:t>)</a:t>
            </a:r>
            <a:r>
              <a:rPr lang="zh-CN" altLang="zh-CN" sz="4000" b="1" dirty="0"/>
              <a:t>农村里有这么个风俗，</a:t>
            </a:r>
            <a:r>
              <a:rPr lang="zh-CN" altLang="zh-CN" sz="4000" b="1" u="sng" dirty="0">
                <a:solidFill>
                  <a:srgbClr val="0000FF"/>
                </a:solidFill>
              </a:rPr>
              <a:t>大庭广众</a:t>
            </a:r>
            <a:r>
              <a:rPr lang="zh-CN" altLang="zh-CN" sz="4000" b="1" dirty="0"/>
              <a:t>之下，夫妇俩从不合坐一条板凳。</a:t>
            </a: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b="1" dirty="0"/>
          </a:p>
          <a:p>
            <a:pPr eaLnBrk="1" hangingPunct="1">
              <a:buNone/>
            </a:pPr>
            <a:endParaRPr lang="zh-CN" altLang="zh-CN" sz="3600" b="1" dirty="0"/>
          </a:p>
          <a:p>
            <a:pPr eaLnBrk="1" hangingPunct="1">
              <a:buNone/>
            </a:pPr>
            <a:endParaRPr lang="zh-CN" altLang="zh-CN" sz="3600" b="1" dirty="0"/>
          </a:p>
          <a:p>
            <a:pPr eaLnBrk="1" hangingPunct="1">
              <a:buNone/>
            </a:pPr>
            <a:r>
              <a:rPr lang="zh-CN" altLang="zh-CN" sz="4000" b="1" dirty="0"/>
              <a:t>4</a:t>
            </a:r>
            <a:r>
              <a:rPr lang="en-US" altLang="zh-CN" sz="4000" b="1" dirty="0"/>
              <a:t>)</a:t>
            </a:r>
            <a:r>
              <a:rPr lang="zh-CN" altLang="zh-CN" sz="4000" b="1" dirty="0"/>
              <a:t>（他）那极短的发，似刚收割过的庄稼茬，高低不齐，灰白而失去了</a:t>
            </a:r>
            <a:r>
              <a:rPr lang="zh-CN" altLang="zh-CN" sz="4000" b="1" u="sng" dirty="0">
                <a:solidFill>
                  <a:srgbClr val="0000FF"/>
                </a:solidFill>
              </a:rPr>
              <a:t>生机</a:t>
            </a:r>
            <a:r>
              <a:rPr lang="zh-CN" altLang="zh-CN" sz="4000" b="1" dirty="0"/>
              <a:t>。</a:t>
            </a:r>
            <a:endParaRPr lang="zh-CN" altLang="zh-CN" sz="40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317500" y="1349375"/>
            <a:ext cx="898842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5400" b="1" dirty="0">
                <a:solidFill>
                  <a:srgbClr val="FF00FF"/>
                </a:solidFill>
                <a:sym typeface="+mn-ea"/>
              </a:rPr>
              <a:t>指聚集很多人的公开场合。</a:t>
            </a:r>
            <a:endParaRPr lang="zh-CN" altLang="zh-CN" sz="5400" b="1" dirty="0">
              <a:solidFill>
                <a:srgbClr val="FF00FF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8255" y="5058410"/>
            <a:ext cx="879475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buNone/>
            </a:pPr>
            <a:r>
              <a:rPr lang="en-US" altLang="zh-CN" sz="5400" b="1" dirty="0">
                <a:sym typeface="+mn-ea"/>
              </a:rPr>
              <a:t>       </a:t>
            </a:r>
            <a:r>
              <a:rPr lang="en-US" altLang="zh-CN" sz="5400" b="1" dirty="0">
                <a:solidFill>
                  <a:srgbClr val="FF00FF"/>
                </a:solidFill>
                <a:sym typeface="+mn-ea"/>
              </a:rPr>
              <a:t> </a:t>
            </a:r>
            <a:r>
              <a:rPr lang="zh-CN" altLang="zh-CN" sz="5400" b="1" dirty="0">
                <a:solidFill>
                  <a:srgbClr val="FF00FF"/>
                </a:solidFill>
                <a:sym typeface="+mn-ea"/>
              </a:rPr>
              <a:t>生命力，活力。</a:t>
            </a:r>
            <a:endParaRPr lang="zh-CN" altLang="zh-CN" sz="5400" b="1" dirty="0">
              <a:solidFill>
                <a:srgbClr val="FF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WordArt 2"/>
          <p:cNvSpPr/>
          <p:nvPr/>
        </p:nvSpPr>
        <p:spPr>
          <a:xfrm>
            <a:off x="752475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 dirty="0"/>
              <a:t>9.</a:t>
            </a:r>
            <a:r>
              <a:rPr lang="zh-CN" altLang="zh-CN" sz="3600" b="1" dirty="0"/>
              <a:t>如何理解下列语句。</a:t>
            </a:r>
            <a:endParaRPr lang="zh-CN" altLang="zh-CN" sz="36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sz="3600" b="1" dirty="0"/>
              <a:t>（1）父亲坐在绿阴里，能看见别人家高高的台阶，那里栽着几棵柳树，柳树枝老是摇来摇去，却摇不散父亲那专注的目光。</a:t>
            </a:r>
            <a:endParaRPr lang="zh-CN" altLang="zh-CN" sz="3600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zh-CN" sz="3600" b="1" dirty="0"/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zh-CN" b="1" dirty="0"/>
              <a:t> </a:t>
            </a:r>
            <a:endParaRPr lang="zh-CN" altLang="zh-CN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zh-CN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zh-CN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55575" y="2125980"/>
            <a:ext cx="898842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800" b="1" dirty="0">
                <a:solidFill>
                  <a:srgbClr val="FF00FF"/>
                </a:solidFill>
                <a:sym typeface="+mn-ea"/>
              </a:rPr>
              <a:t>父亲抽烟时专注地望着别人家高高的台阶，他羡慕、向往，也在谋划怎样加快准备，争取能早日造起高台阶的新屋，像人家一样气派，叫人羡慕。</a:t>
            </a:r>
            <a:endParaRPr lang="zh-CN" altLang="zh-CN" sz="4800" b="1" dirty="0">
              <a:solidFill>
                <a:srgbClr val="FF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WordArt 2"/>
          <p:cNvSpPr/>
          <p:nvPr/>
        </p:nvSpPr>
        <p:spPr>
          <a:xfrm>
            <a:off x="752475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Rectangle 3"/>
          <p:cNvSpPr>
            <a:spLocks noGrp="1"/>
          </p:cNvSpPr>
          <p:nvPr>
            <p:ph idx="1"/>
          </p:nvPr>
        </p:nvSpPr>
        <p:spPr>
          <a:xfrm>
            <a:off x="107950" y="117475"/>
            <a:ext cx="9001125" cy="6696075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zh-CN" altLang="zh-CN" sz="4000" b="1" dirty="0">
                <a:sym typeface="+mn-ea"/>
              </a:rPr>
              <a:t>（2）一个冬天下来，破草鞋堆得超过了台阶</a:t>
            </a:r>
            <a:r>
              <a:rPr lang="zh-CN" altLang="en-US" sz="4000" b="1" dirty="0">
                <a:sym typeface="+mn-ea"/>
              </a:rPr>
              <a:t>。</a:t>
            </a:r>
            <a:endParaRPr lang="zh-CN" altLang="en-US" sz="4000" b="1" dirty="0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6240" y="1508760"/>
            <a:ext cx="8988425" cy="420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solidFill>
                  <a:srgbClr val="FF00FF"/>
                </a:solidFill>
                <a:sym typeface="+mn-ea"/>
              </a:rPr>
              <a:t>      </a:t>
            </a:r>
            <a:r>
              <a:rPr lang="zh-CN" altLang="zh-CN" sz="5400" b="1" dirty="0">
                <a:solidFill>
                  <a:srgbClr val="FF00FF"/>
                </a:solidFill>
                <a:sym typeface="+mn-ea"/>
              </a:rPr>
              <a:t>这一句从侧面表现出父亲在冬天的劳动量，用父亲穿破的草鞋的高度来说明父亲的千辛万苦，说明建造新房不容易。</a:t>
            </a:r>
            <a:endParaRPr lang="zh-CN" altLang="zh-CN" sz="5400" b="1" dirty="0">
              <a:solidFill>
                <a:srgbClr val="FF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WordArt 2"/>
          <p:cNvSpPr/>
          <p:nvPr/>
        </p:nvSpPr>
        <p:spPr>
          <a:xfrm>
            <a:off x="752475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8" name="Rectangle 3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en-US" altLang="zh-CN" sz="4800" b="1" dirty="0"/>
              <a:t>10.</a:t>
            </a:r>
            <a:r>
              <a:rPr lang="zh-CN" altLang="zh-CN" sz="4800" b="1" dirty="0"/>
              <a:t>“父亲的准备是十分漫长的”，“漫长”有多长？他都做了哪些准备？</a:t>
            </a:r>
            <a:endParaRPr lang="zh-CN" altLang="zh-CN" sz="4800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zh-CN" sz="48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231140" y="2135505"/>
            <a:ext cx="898842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800" b="1" dirty="0">
                <a:solidFill>
                  <a:srgbClr val="FF00FF"/>
                </a:solidFill>
                <a:sym typeface="+mn-ea"/>
              </a:rPr>
              <a:t>“漫长”指他准备了大半辈子。“塞角票的瓦罐满了几次，门口空地上鹅卵石堆得小山般高”，从建房需要的经济与物质即建材上进行了准备。</a:t>
            </a:r>
            <a:endParaRPr lang="zh-CN" altLang="zh-CN" sz="4800" b="1" dirty="0">
              <a:solidFill>
                <a:srgbClr val="FF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WordArt 2"/>
          <p:cNvSpPr/>
          <p:nvPr/>
        </p:nvSpPr>
        <p:spPr>
          <a:xfrm>
            <a:off x="752475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6" name="Rectangle 3"/>
          <p:cNvSpPr>
            <a:spLocks noGrp="1"/>
          </p:cNvSpPr>
          <p:nvPr>
            <p:ph idx="1"/>
          </p:nvPr>
        </p:nvSpPr>
        <p:spPr>
          <a:xfrm>
            <a:off x="107950" y="117475"/>
            <a:ext cx="9001125" cy="6696075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4000" b="1" dirty="0"/>
              <a:t>11.</a:t>
            </a:r>
            <a:r>
              <a:rPr lang="zh-CN" altLang="zh-CN" sz="4000" b="1" dirty="0"/>
              <a:t>课文中描写为建新房所做的工作表现了父亲怎样的精神？</a:t>
            </a: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b="1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r>
              <a:rPr lang="zh-CN" altLang="zh-CN" dirty="0"/>
              <a:t> </a:t>
            </a:r>
            <a:endParaRPr lang="zh-CN" altLang="zh-CN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endParaRPr lang="zh-CN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396240" y="1508760"/>
            <a:ext cx="849947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solidFill>
                  <a:srgbClr val="FF00FF"/>
                </a:solidFill>
                <a:sym typeface="+mn-ea"/>
              </a:rPr>
              <a:t>      </a:t>
            </a:r>
            <a:r>
              <a:rPr lang="zh-CN" altLang="zh-CN" sz="5400" b="1" dirty="0">
                <a:solidFill>
                  <a:srgbClr val="FF00FF"/>
                </a:solidFill>
                <a:sym typeface="+mn-ea"/>
              </a:rPr>
              <a:t>父亲具有愚公移山的精神和坚忍不拔的精神。  </a:t>
            </a:r>
            <a:endParaRPr lang="zh-CN" altLang="zh-CN" sz="5400" b="1" dirty="0">
              <a:solidFill>
                <a:srgbClr val="FF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WordArt 2"/>
          <p:cNvSpPr/>
          <p:nvPr/>
        </p:nvSpPr>
        <p:spPr>
          <a:xfrm>
            <a:off x="752475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 lnSpcReduction="10000"/>
            <a:scene3d>
              <a:camera prst="legacyPerspectiveFront">
                <a:rot lat="20520000" lon="1080000" rev="0"/>
              </a:camera>
              <a:lightRig rig="legacyFlat3" dir="r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6" name="Rectangle 3"/>
          <p:cNvSpPr>
            <a:spLocks noGrp="1"/>
          </p:cNvSpPr>
          <p:nvPr>
            <p:ph idx="1"/>
          </p:nvPr>
        </p:nvSpPr>
        <p:spPr>
          <a:xfrm>
            <a:off x="107950" y="117475"/>
            <a:ext cx="9001125" cy="6696075"/>
          </a:xfrm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4000" b="1" dirty="0"/>
              <a:t>12.</a:t>
            </a:r>
            <a:r>
              <a:rPr lang="zh-CN" altLang="zh-CN" sz="4000" b="1" dirty="0"/>
              <a:t>父亲的准备过程是艰苦的。它的根源是什么？为什么？</a:t>
            </a:r>
            <a:endParaRPr lang="zh-CN" altLang="zh-CN" sz="4000" b="1" dirty="0"/>
          </a:p>
          <a:p>
            <a:pPr eaLnBrk="1" hangingPunct="1">
              <a:buNone/>
            </a:pPr>
            <a:endParaRPr lang="zh-CN" altLang="zh-CN" sz="4000" b="1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r>
              <a:rPr lang="zh-CN" altLang="zh-CN" dirty="0"/>
              <a:t> </a:t>
            </a:r>
            <a:endParaRPr lang="zh-CN" altLang="zh-CN" dirty="0"/>
          </a:p>
          <a:p>
            <a:pPr eaLnBrk="1" hangingPunct="1">
              <a:buNone/>
            </a:pPr>
            <a:endParaRPr lang="zh-CN" altLang="zh-CN" dirty="0"/>
          </a:p>
          <a:p>
            <a:pPr eaLnBrk="1" hangingPunct="1">
              <a:buNone/>
            </a:pPr>
            <a:endParaRPr lang="zh-CN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120650" y="1497965"/>
            <a:ext cx="8988425" cy="457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solidFill>
                  <a:srgbClr val="FF00FF"/>
                </a:solidFill>
                <a:sym typeface="+mn-ea"/>
              </a:rPr>
              <a:t>   </a:t>
            </a:r>
            <a:r>
              <a:rPr lang="en-US" altLang="zh-CN" sz="4800" b="1" dirty="0">
                <a:solidFill>
                  <a:srgbClr val="FF00FF"/>
                </a:solidFill>
                <a:sym typeface="+mn-ea"/>
              </a:rPr>
              <a:t> </a:t>
            </a:r>
            <a:r>
              <a:rPr altLang="zh-CN" sz="4800" b="1" dirty="0">
                <a:solidFill>
                  <a:srgbClr val="FF00FF"/>
                </a:solidFill>
                <a:sym typeface="+mn-ea"/>
              </a:rPr>
              <a:t>根源在于农村的经济落后。父亲的现金收入的来源是砍柴，起早贪黑，砍一天柴，才得一元五角，许多建材是捡来的。他的积累是如此艰难，归根到底是因为农村的经济极端落后。 </a:t>
            </a:r>
            <a:endParaRPr altLang="zh-CN" sz="4800" b="1" dirty="0">
              <a:solidFill>
                <a:srgbClr val="FF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0325" y="35560"/>
            <a:ext cx="9137015" cy="6822440"/>
          </a:xfrm>
        </p:spPr>
        <p:txBody>
          <a:bodyPr/>
          <a:p>
            <a:pPr>
              <a:buClr>
                <a:schemeClr val="tx1"/>
              </a:buClr>
              <a:buNone/>
            </a:pPr>
            <a:endParaRPr lang="zh-CN" altLang="en-US" sz="4800" b="1" dirty="0"/>
          </a:p>
          <a:p>
            <a:pPr>
              <a:buClr>
                <a:schemeClr val="tx1"/>
              </a:buClr>
              <a:buNone/>
            </a:pP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　　</a:t>
            </a:r>
            <a:endParaRPr lang="zh-CN" altLang="en-US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pPr>
              <a:buClr>
                <a:schemeClr val="tx1"/>
              </a:buClr>
              <a:buNone/>
            </a:pPr>
            <a:endParaRPr lang="zh-CN" altLang="en-US" sz="4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Box 1"/>
          <p:cNvSpPr txBox="1"/>
          <p:nvPr/>
        </p:nvSpPr>
        <p:spPr>
          <a:xfrm>
            <a:off x="799465" y="398145"/>
            <a:ext cx="8053070" cy="585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400" dirty="0">
                <a:latin typeface="迷你简清韵" pitchFamily="2" charset="-122"/>
                <a:ea typeface="迷你简清韵" pitchFamily="2" charset="-122"/>
              </a:rPr>
              <a:t>   </a:t>
            </a:r>
            <a:r>
              <a:rPr lang="zh-CN" altLang="en-US" sz="5400" b="1" dirty="0">
                <a:latin typeface="迷你简清韵" pitchFamily="2" charset="-122"/>
                <a:ea typeface="迷你简清韵" pitchFamily="2" charset="-122"/>
              </a:rPr>
              <a:t>小说</a:t>
            </a:r>
            <a:r>
              <a:rPr lang="zh-CN" altLang="en-US" sz="5400" b="1" dirty="0">
                <a:latin typeface="方正姚体" pitchFamily="2" charset="-122"/>
                <a:ea typeface="方正姚体" pitchFamily="2" charset="-122"/>
              </a:rPr>
              <a:t>也是一种文学体裁。它以</a:t>
            </a:r>
            <a:r>
              <a:rPr lang="zh-CN" altLang="en-US" sz="5400" b="1" u="sng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刻画人物形象</a:t>
            </a:r>
            <a:r>
              <a:rPr lang="zh-CN" altLang="en-US" sz="5400" b="1" dirty="0">
                <a:latin typeface="方正姚体" pitchFamily="2" charset="-122"/>
                <a:ea typeface="方正姚体" pitchFamily="2" charset="-122"/>
              </a:rPr>
              <a:t>为中心，通过</a:t>
            </a:r>
            <a:r>
              <a:rPr lang="zh-CN" altLang="en-US" sz="5400" b="1" u="sng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完整的故事情节</a:t>
            </a:r>
            <a:r>
              <a:rPr lang="zh-CN" altLang="en-US" sz="5400" b="1" dirty="0">
                <a:latin typeface="方正姚体" pitchFamily="2" charset="-122"/>
                <a:ea typeface="方正姚体" pitchFamily="2" charset="-122"/>
              </a:rPr>
              <a:t>和</a:t>
            </a:r>
            <a:r>
              <a:rPr lang="zh-CN" altLang="en-US" sz="5400" b="1" u="sng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具体的环境</a:t>
            </a:r>
            <a:r>
              <a:rPr lang="zh-CN" altLang="en-US" sz="5400" b="1" dirty="0">
                <a:latin typeface="方正姚体" pitchFamily="2" charset="-122"/>
                <a:ea typeface="方正姚体" pitchFamily="2" charset="-122"/>
              </a:rPr>
              <a:t>描写来</a:t>
            </a:r>
            <a:r>
              <a:rPr lang="zh-CN" altLang="en-US" sz="5400" b="1" u="sng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反映社会生活</a:t>
            </a:r>
            <a:r>
              <a:rPr lang="zh-CN" altLang="en-US" sz="5400" b="1" u="sng" dirty="0">
                <a:latin typeface="方正姚体" pitchFamily="2" charset="-122"/>
                <a:ea typeface="方正姚体" pitchFamily="2" charset="-122"/>
              </a:rPr>
              <a:t>。</a:t>
            </a:r>
            <a:endParaRPr lang="en-US" altLang="zh-CN" sz="5400" b="1" u="sng" dirty="0">
              <a:latin typeface="方正姚体" pitchFamily="2" charset="-122"/>
              <a:ea typeface="方正姚体" pitchFamily="2" charset="-122"/>
            </a:endParaRPr>
          </a:p>
          <a:p>
            <a:pPr lvl="0" eaLnBrk="1" hangingPunct="1"/>
            <a:r>
              <a:rPr lang="en-US" altLang="zh-CN" sz="5400" b="1" dirty="0">
                <a:latin typeface="方正姚体" pitchFamily="2" charset="-122"/>
                <a:ea typeface="方正姚体" pitchFamily="2" charset="-122"/>
              </a:rPr>
              <a:t>    </a:t>
            </a:r>
            <a:r>
              <a:rPr lang="zh-CN" altLang="en-US" sz="5400" b="1" u="sng" dirty="0">
                <a:latin typeface="方正姚体" pitchFamily="2" charset="-122"/>
                <a:ea typeface="方正姚体" pitchFamily="2" charset="-122"/>
              </a:rPr>
              <a:t>人物、故事情节和环境构成小说的三要素。</a:t>
            </a:r>
            <a:endParaRPr lang="zh-CN" altLang="en-US" sz="5400" b="1" u="sng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60325" y="35560"/>
            <a:ext cx="9137015" cy="6822440"/>
          </a:xfrm>
        </p:spPr>
        <p:txBody>
          <a:bodyPr/>
          <a:p>
            <a:pPr>
              <a:buClr>
                <a:schemeClr val="tx1"/>
              </a:buClr>
              <a:buNone/>
            </a:pPr>
            <a:endParaRPr lang="zh-CN" altLang="en-US" sz="4800" b="1" dirty="0"/>
          </a:p>
          <a:p>
            <a:pPr>
              <a:buClr>
                <a:schemeClr val="tx1"/>
              </a:buClr>
              <a:buNone/>
            </a:pP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　　</a:t>
            </a:r>
            <a:endParaRPr lang="zh-CN" altLang="en-US" dirty="0"/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pPr>
              <a:buClr>
                <a:schemeClr val="tx1"/>
              </a:buClr>
              <a:buNone/>
            </a:pPr>
            <a:endParaRPr lang="zh-CN" altLang="en-US" sz="4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2735" y="995045"/>
            <a:ext cx="8602980" cy="5795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hangingPunct="1">
              <a:lnSpc>
                <a:spcPct val="130000"/>
              </a:lnSpc>
            </a:pPr>
            <a:r>
              <a:rPr lang="zh-CN" altLang="en-US" sz="3200" b="1" u="sng" dirty="0">
                <a:solidFill>
                  <a:srgbClr val="FF0000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小说三要素：人物、情节、环境。</a:t>
            </a:r>
            <a:endParaRPr lang="zh-CN" altLang="en-US" sz="3200" b="1" u="sng" dirty="0">
              <a:solidFill>
                <a:srgbClr val="FF0000"/>
              </a:solidFill>
              <a:latin typeface="楷体_GB2312" panose="02010600030101010101" pitchFamily="49" charset="-122"/>
              <a:ea typeface="楷体_GB2312" panose="02010600030101010101" pitchFamily="49" charset="-122"/>
            </a:endParaRPr>
          </a:p>
          <a:p>
            <a:pPr lvl="0" hangingPunct="1">
              <a:lnSpc>
                <a:spcPct val="130000"/>
              </a:lnSpc>
            </a:pPr>
            <a:r>
              <a:rPr lang="en-US" altLang="zh-CN" sz="3200" b="1" u="sng">
                <a:latin typeface="楷体_GB2312" panose="02010600030101010101" pitchFamily="49" charset="-122"/>
                <a:ea typeface="楷体_GB2312" panose="02010600030101010101" pitchFamily="49" charset="-122"/>
              </a:rPr>
              <a:t>1.</a:t>
            </a:r>
            <a:r>
              <a:rPr lang="zh-CN" altLang="en-US" sz="3200" b="1" u="sng" dirty="0">
                <a:latin typeface="楷体_GB2312" panose="02010600030101010101" pitchFamily="49" charset="-122"/>
                <a:ea typeface="楷体_GB2312" panose="02010600030101010101" pitchFamily="49" charset="-122"/>
              </a:rPr>
              <a:t>人物是小说的第一要素，</a:t>
            </a:r>
            <a:r>
              <a:rPr lang="zh-CN" altLang="en-US" sz="3200" b="1" dirty="0">
                <a:latin typeface="楷体_GB2312" panose="02010600030101010101" pitchFamily="49" charset="-122"/>
                <a:ea typeface="楷体_GB2312" panose="02010600030101010101" pitchFamily="49" charset="-122"/>
              </a:rPr>
              <a:t>塑造人物形象是小说反映社会生活的主要手段。</a:t>
            </a:r>
            <a:endParaRPr lang="en-US" altLang="zh-CN" sz="3200" b="1">
              <a:latin typeface="楷体_GB2312" panose="02010600030101010101" pitchFamily="49" charset="-122"/>
              <a:ea typeface="楷体_GB2312" panose="02010600030101010101" pitchFamily="49" charset="-122"/>
            </a:endParaRPr>
          </a:p>
          <a:p>
            <a:pPr lvl="0" hangingPunct="1">
              <a:lnSpc>
                <a:spcPct val="130000"/>
              </a:lnSpc>
            </a:pPr>
            <a:r>
              <a:rPr lang="en-US" altLang="zh-CN" sz="3200" b="1" u="sng">
                <a:latin typeface="楷体_GB2312" panose="02010600030101010101" pitchFamily="49" charset="-122"/>
                <a:ea typeface="楷体_GB2312" panose="02010600030101010101" pitchFamily="49" charset="-122"/>
              </a:rPr>
              <a:t>2.</a:t>
            </a:r>
            <a:r>
              <a:rPr lang="zh-CN" altLang="en-US" sz="3200" b="1" u="sng" dirty="0">
                <a:latin typeface="楷体_GB2312" panose="02010600030101010101" pitchFamily="49" charset="-122"/>
                <a:ea typeface="楷体_GB2312" panose="02010600030101010101" pitchFamily="49" charset="-122"/>
              </a:rPr>
              <a:t>故事情节通常包括：开端、发展、高潮和结局几个部分</a:t>
            </a:r>
            <a:r>
              <a:rPr lang="zh-CN" altLang="en-US" sz="3200" b="1" dirty="0">
                <a:latin typeface="楷体_GB2312" panose="02010600030101010101" pitchFamily="49" charset="-122"/>
                <a:ea typeface="楷体_GB2312" panose="02010600030101010101" pitchFamily="49" charset="-122"/>
              </a:rPr>
              <a:t>，有时前面还有序幕，后面还有尾声。这几个部分组织在一起，形成完整的故事情节，用以展现人物性格，表达中心思想。</a:t>
            </a:r>
            <a:endParaRPr lang="en-US" altLang="zh-CN" sz="3200" b="1">
              <a:latin typeface="楷体_GB2312" panose="02010600030101010101" pitchFamily="49" charset="-122"/>
              <a:ea typeface="楷体_GB2312" panose="02010600030101010101" pitchFamily="49" charset="-122"/>
            </a:endParaRPr>
          </a:p>
          <a:p>
            <a:pPr lvl="0" hangingPunct="1">
              <a:lnSpc>
                <a:spcPct val="130000"/>
              </a:lnSpc>
            </a:pPr>
            <a:r>
              <a:rPr lang="en-US" altLang="zh-CN" sz="3200" b="1" u="sng">
                <a:latin typeface="楷体_GB2312" panose="02010600030101010101" pitchFamily="49" charset="-122"/>
                <a:ea typeface="楷体_GB2312" panose="02010600030101010101" pitchFamily="49" charset="-122"/>
              </a:rPr>
              <a:t>3.</a:t>
            </a:r>
            <a:r>
              <a:rPr lang="zh-CN" altLang="en-US" sz="3200" b="1" u="sng" dirty="0">
                <a:latin typeface="楷体_GB2312" panose="02010600030101010101" pitchFamily="49" charset="-122"/>
                <a:ea typeface="楷体_GB2312" panose="02010600030101010101" pitchFamily="49" charset="-122"/>
              </a:rPr>
              <a:t>环境包括社会环境和自然环境</a:t>
            </a:r>
            <a:r>
              <a:rPr lang="zh-CN" altLang="en-US" sz="3200" b="1" dirty="0">
                <a:latin typeface="楷体_GB2312" panose="02010600030101010101" pitchFamily="49" charset="-122"/>
                <a:ea typeface="楷体_GB2312" panose="02010600030101010101" pitchFamily="49" charset="-122"/>
              </a:rPr>
              <a:t>，重点是社会环境。</a:t>
            </a:r>
            <a:endParaRPr lang="en-US" altLang="zh-CN" sz="3200" b="1"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  <p:sp>
        <p:nvSpPr>
          <p:cNvPr id="12294" name="圆角矩形 2"/>
          <p:cNvSpPr/>
          <p:nvPr/>
        </p:nvSpPr>
        <p:spPr>
          <a:xfrm>
            <a:off x="-61595" y="-6350"/>
            <a:ext cx="1913255" cy="688975"/>
          </a:xfrm>
          <a:prstGeom prst="roundRect">
            <a:avLst>
              <a:gd name="adj" fmla="val 6394"/>
            </a:avLst>
          </a:prstGeom>
          <a:noFill/>
          <a:ln w="28575">
            <a:noFill/>
          </a:ln>
        </p:spPr>
        <p:txBody>
          <a:bodyPr lIns="91438" tIns="45719" rIns="91438" bIns="45719" anchor="ctr"/>
          <a:p>
            <a:pPr lvl="0" eaLnBrk="1" hangingPunct="1"/>
            <a:r>
              <a:rPr lang="zh-CN" altLang="en-US" sz="3200" b="1" dirty="0">
                <a:solidFill>
                  <a:srgbClr val="3366FF"/>
                </a:solidFill>
                <a:latin typeface="Franklin Gothic Medium" panose="020B0603020102020204" pitchFamily="34" charset="0"/>
                <a:ea typeface="黑体" panose="02010609060101010101" pitchFamily="2" charset="-122"/>
              </a:rPr>
              <a:t>文体知识</a:t>
            </a:r>
            <a:endParaRPr lang="zh-CN" altLang="en-US" sz="3200" b="1" dirty="0">
              <a:solidFill>
                <a:srgbClr val="3366FF"/>
              </a:solidFill>
              <a:latin typeface="Franklin Gothic Medium" panose="020B0603020102020204" pitchFamily="34" charset="0"/>
              <a:ea typeface="黑体" panose="02010609060101010101" pitchFamily="2" charset="-122"/>
            </a:endParaRPr>
          </a:p>
        </p:txBody>
      </p:sp>
      <p:sp>
        <p:nvSpPr>
          <p:cNvPr id="12292" name="矩形 5"/>
          <p:cNvSpPr/>
          <p:nvPr/>
        </p:nvSpPr>
        <p:spPr>
          <a:xfrm>
            <a:off x="3770630" y="104458"/>
            <a:ext cx="1077595" cy="64579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0030101010101" pitchFamily="49" charset="-122"/>
                <a:ea typeface="楷体_GB2312" panose="02010600030101010101" pitchFamily="49" charset="-122"/>
              </a:rPr>
              <a:t>小 说</a:t>
            </a:r>
            <a:endParaRPr lang="en-US" altLang="zh-CN" sz="2400" b="1">
              <a:latin typeface="楷体_GB2312" panose="02010600030101010101" pitchFamily="49" charset="-122"/>
              <a:ea typeface="楷体_GB2312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9090" name="图片 89089" descr="kt100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标题 89090"/>
          <p:cNvSpPr>
            <a:spLocks noGrp="1" noRot="1"/>
          </p:cNvSpPr>
          <p:nvPr>
            <p:ph type="title"/>
          </p:nvPr>
        </p:nvSpPr>
        <p:spPr>
          <a:xfrm>
            <a:off x="250825" y="260350"/>
            <a:ext cx="4125913" cy="1143000"/>
          </a:xfrm>
        </p:spPr>
        <p:txBody>
          <a:bodyPr anchor="ctr"/>
          <a:p>
            <a:r>
              <a:rPr lang="zh-CN" altLang="en-US" b="1" u="sng" dirty="0"/>
              <a:t>小说三要素：</a:t>
            </a:r>
            <a:endParaRPr lang="zh-CN" altLang="en-US" b="1" u="sng" dirty="0"/>
          </a:p>
        </p:txBody>
      </p:sp>
      <p:sp>
        <p:nvSpPr>
          <p:cNvPr id="89092" name="文本占位符 89091"/>
          <p:cNvSpPr>
            <a:spLocks noGrp="1" noRot="1"/>
          </p:cNvSpPr>
          <p:nvPr>
            <p:ph type="body" idx="1"/>
          </p:nvPr>
        </p:nvSpPr>
        <p:spPr>
          <a:xfrm>
            <a:off x="0" y="1412875"/>
            <a:ext cx="1530350" cy="1223963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情节</a:t>
            </a:r>
            <a:r>
              <a:rPr lang="en-US" altLang="zh-CN" sz="3600" b="1" dirty="0"/>
              <a:t>:</a:t>
            </a:r>
            <a:endParaRPr lang="en-US" altLang="zh-CN" sz="36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3600" b="1" dirty="0"/>
              <a:t>环境：</a:t>
            </a:r>
            <a:endParaRPr lang="zh-CN" altLang="en-US" sz="3600" b="1" dirty="0"/>
          </a:p>
          <a:p>
            <a:pPr>
              <a:lnSpc>
                <a:spcPct val="80000"/>
              </a:lnSpc>
              <a:buNone/>
            </a:pPr>
            <a:endParaRPr lang="zh-CN" altLang="en-US" sz="3600" dirty="0"/>
          </a:p>
        </p:txBody>
      </p:sp>
      <p:sp>
        <p:nvSpPr>
          <p:cNvPr id="89093" name="文本框 89092"/>
          <p:cNvSpPr txBox="1"/>
          <p:nvPr/>
        </p:nvSpPr>
        <p:spPr>
          <a:xfrm>
            <a:off x="3995738" y="476250"/>
            <a:ext cx="426720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人物、情节、环境</a:t>
            </a:r>
            <a:endParaRPr lang="zh-CN" altLang="en-US" sz="4000" b="1" u="sng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4" name="文本框 89093"/>
          <p:cNvSpPr txBox="1"/>
          <p:nvPr/>
        </p:nvSpPr>
        <p:spPr>
          <a:xfrm>
            <a:off x="1547813" y="1341438"/>
            <a:ext cx="597693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（序幕）开端、发展、高潮、结局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5" name="文本框 89094"/>
          <p:cNvSpPr txBox="1"/>
          <p:nvPr/>
        </p:nvSpPr>
        <p:spPr>
          <a:xfrm>
            <a:off x="1763395" y="1866900"/>
            <a:ext cx="3991610" cy="518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社会环境、自然环境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6" name="文本框 89095"/>
          <p:cNvSpPr txBox="1"/>
          <p:nvPr/>
        </p:nvSpPr>
        <p:spPr>
          <a:xfrm>
            <a:off x="1763395" y="2367280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台阶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7" name="文本框 89096"/>
          <p:cNvSpPr txBox="1"/>
          <p:nvPr/>
        </p:nvSpPr>
        <p:spPr>
          <a:xfrm>
            <a:off x="1908175" y="35004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8" name="文本框 89097"/>
          <p:cNvSpPr txBox="1"/>
          <p:nvPr/>
        </p:nvSpPr>
        <p:spPr>
          <a:xfrm>
            <a:off x="1763713" y="3068638"/>
            <a:ext cx="89789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父亲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9" name="文本框 89098"/>
          <p:cNvSpPr txBox="1"/>
          <p:nvPr/>
        </p:nvSpPr>
        <p:spPr>
          <a:xfrm>
            <a:off x="1692275" y="39338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0" name="文本框 89099"/>
          <p:cNvSpPr txBox="1"/>
          <p:nvPr/>
        </p:nvSpPr>
        <p:spPr>
          <a:xfrm>
            <a:off x="1619250" y="3573463"/>
            <a:ext cx="733298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父亲觉得自己家的台阶低，要造高台阶的新屋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1" name="文本框 89100"/>
          <p:cNvSpPr txBox="1"/>
          <p:nvPr/>
        </p:nvSpPr>
        <p:spPr>
          <a:xfrm>
            <a:off x="1692275" y="44370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2" name="文本框 89101"/>
          <p:cNvSpPr txBox="1"/>
          <p:nvPr/>
        </p:nvSpPr>
        <p:spPr>
          <a:xfrm>
            <a:off x="1692275" y="4365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3" name="文本框 89102"/>
          <p:cNvSpPr txBox="1"/>
          <p:nvPr/>
        </p:nvSpPr>
        <p:spPr>
          <a:xfrm>
            <a:off x="1619250" y="4149725"/>
            <a:ext cx="375793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父亲开始了漫长的准备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4" name="文本框 89103"/>
          <p:cNvSpPr txBox="1"/>
          <p:nvPr/>
        </p:nvSpPr>
        <p:spPr>
          <a:xfrm>
            <a:off x="1763713" y="49418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5" name="文本框 89104"/>
          <p:cNvSpPr txBox="1"/>
          <p:nvPr/>
        </p:nvSpPr>
        <p:spPr>
          <a:xfrm>
            <a:off x="1600200" y="4745038"/>
            <a:ext cx="518795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终于造起了有九级台阶的新屋。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6" name="文本框 89105"/>
          <p:cNvSpPr txBox="1"/>
          <p:nvPr/>
        </p:nvSpPr>
        <p:spPr>
          <a:xfrm>
            <a:off x="1692275" y="53736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7" name="文本框 89106"/>
          <p:cNvSpPr txBox="1"/>
          <p:nvPr/>
        </p:nvSpPr>
        <p:spPr>
          <a:xfrm>
            <a:off x="1671638" y="5248275"/>
            <a:ext cx="590296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新屋落成了，人也老了，身体也垮了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8" name="文本框 89107"/>
          <p:cNvSpPr txBox="1"/>
          <p:nvPr/>
        </p:nvSpPr>
        <p:spPr>
          <a:xfrm>
            <a:off x="0" y="2924175"/>
            <a:ext cx="1560195" cy="28346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人物：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开端：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发展：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高潮：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结局：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909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909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909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909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1000"/>
                                        <p:tgtEl>
                                          <p:spTgt spid="8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8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89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89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8" grpId="0"/>
      <p:bldP spid="89100" grpId="0"/>
      <p:bldP spid="89103" grpId="0"/>
      <p:bldP spid="89105" grpId="0"/>
      <p:bldP spid="891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3313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　　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3975" y="528955"/>
            <a:ext cx="886333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 dirty="0">
                <a:solidFill>
                  <a:srgbClr val="FF00FF"/>
                </a:solidFill>
                <a:sym typeface="+mn-ea"/>
              </a:rPr>
              <a:t>   </a:t>
            </a:r>
            <a:r>
              <a:rPr altLang="zh-CN" sz="5400" b="1" dirty="0">
                <a:solidFill>
                  <a:srgbClr val="0000FF"/>
                </a:solidFill>
                <a:sym typeface="+mn-ea"/>
              </a:rPr>
              <a:t> 用最简洁的语言概述课文的内容。</a:t>
            </a:r>
            <a:endParaRPr altLang="zh-CN" sz="5400" b="1" dirty="0">
              <a:solidFill>
                <a:srgbClr val="0000FF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5794</Words>
  <Application>WPS 演示</Application>
  <PresentationFormat>在屏幕上显示</PresentationFormat>
  <Paragraphs>405</Paragraphs>
  <Slides>61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61</vt:i4>
      </vt:variant>
    </vt:vector>
  </HeadingPairs>
  <TitlesOfParts>
    <vt:vector size="86" baseType="lpstr">
      <vt:lpstr>Arial</vt:lpstr>
      <vt:lpstr>宋体</vt:lpstr>
      <vt:lpstr>Wingdings</vt:lpstr>
      <vt:lpstr>Arial Black</vt:lpstr>
      <vt:lpstr>Times New Roman</vt:lpstr>
      <vt:lpstr>黑体</vt:lpstr>
      <vt:lpstr>华文彩云</vt:lpstr>
      <vt:lpstr>楷体_GB2312</vt:lpstr>
      <vt:lpstr>华文中宋</vt:lpstr>
      <vt:lpstr>方正姚体</vt:lpstr>
      <vt:lpstr>Tahoma</vt:lpstr>
      <vt:lpstr>迷你简清韵</vt:lpstr>
      <vt:lpstr>Franklin Gothic Medium</vt:lpstr>
      <vt:lpstr>隶书</vt:lpstr>
      <vt:lpstr>华文行楷</vt:lpstr>
      <vt:lpstr>华文楷体</vt:lpstr>
      <vt:lpstr>方正姚体</vt:lpstr>
      <vt:lpstr>华文行楷</vt:lpstr>
      <vt:lpstr>微软雅黑</vt:lpstr>
      <vt:lpstr>Calibri</vt:lpstr>
      <vt:lpstr>新宋体</vt:lpstr>
      <vt:lpstr>Segoe Print</vt:lpstr>
      <vt:lpstr>古瓶荷花</vt:lpstr>
      <vt:lpstr>默认设计模板</vt:lpstr>
      <vt:lpstr>Office 主题​​</vt:lpstr>
      <vt:lpstr>PowerPoint 演示文稿</vt:lpstr>
      <vt:lpstr>作者简介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小说三要素：</vt:lpstr>
      <vt:lpstr>　　</vt:lpstr>
      <vt:lpstr>　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1、“父亲坐在绿荫里，……一片片旱烟雾在父亲头上飘来飘去。”表现父亲怎样的思想感情？为何不用心理描写？（第13段）</vt:lpstr>
      <vt:lpstr>      2、为什么“父亲偶尔出去一趟，回来时，一副若有所失的模样？”这种心态怎么理解？（第29段）</vt:lpstr>
      <vt:lpstr>PowerPoint 演示文稿</vt:lpstr>
      <vt:lpstr>PowerPoint 演示文稿</vt:lpstr>
      <vt:lpstr> (1)作者为什么要在老屋的三级台阶上做那么多笔墨？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　　</vt:lpstr>
      <vt:lpstr>　　</vt:lpstr>
      <vt:lpstr>PowerPoint 演示文稿</vt:lpstr>
      <vt:lpstr>　　</vt:lpstr>
      <vt:lpstr>　　</vt:lpstr>
      <vt:lpstr>PowerPoint 演示文稿</vt:lpstr>
      <vt:lpstr>　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　　</vt:lpstr>
      <vt:lpstr>PowerPoint 演示文稿</vt:lpstr>
      <vt:lpstr>　　</vt:lpstr>
    </vt:vector>
  </TitlesOfParts>
  <Company>Legend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Legend User</dc:creator>
  <cp:lastModifiedBy>Administrator</cp:lastModifiedBy>
  <cp:revision>93</cp:revision>
  <dcterms:created xsi:type="dcterms:W3CDTF">2004-08-20T13:02:00Z</dcterms:created>
  <dcterms:modified xsi:type="dcterms:W3CDTF">2016-10-23T14:28:59Z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