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5" r:id="rId2"/>
    <p:sldId id="508" r:id="rId3"/>
    <p:sldId id="466" r:id="rId4"/>
    <p:sldId id="512" r:id="rId5"/>
    <p:sldId id="511" r:id="rId6"/>
    <p:sldId id="510" r:id="rId7"/>
    <p:sldId id="516" r:id="rId8"/>
    <p:sldId id="514" r:id="rId9"/>
    <p:sldId id="513" r:id="rId10"/>
    <p:sldId id="520" r:id="rId11"/>
    <p:sldId id="519" r:id="rId12"/>
    <p:sldId id="518" r:id="rId13"/>
    <p:sldId id="517" r:id="rId14"/>
    <p:sldId id="524" r:id="rId15"/>
    <p:sldId id="526" r:id="rId16"/>
    <p:sldId id="531" r:id="rId17"/>
    <p:sldId id="538" r:id="rId18"/>
    <p:sldId id="539" r:id="rId19"/>
    <p:sldId id="540" r:id="rId20"/>
    <p:sldId id="541" r:id="rId21"/>
    <p:sldId id="542" r:id="rId22"/>
    <p:sldId id="543" r:id="rId23"/>
    <p:sldId id="544" r:id="rId24"/>
    <p:sldId id="545" r:id="rId25"/>
    <p:sldId id="546" r:id="rId26"/>
    <p:sldId id="547" r:id="rId27"/>
    <p:sldId id="548" r:id="rId28"/>
    <p:sldId id="549" r:id="rId29"/>
    <p:sldId id="551" r:id="rId30"/>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A50021"/>
    <a:srgbClr val="DE7538"/>
    <a:srgbClr val="A73904"/>
    <a:srgbClr val="6FB52F"/>
    <a:srgbClr val="99CA6C"/>
    <a:srgbClr val="316A2C"/>
    <a:srgbClr val="5AB430"/>
    <a:srgbClr val="B18147"/>
    <a:srgbClr val="7F4E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6" d="100"/>
          <a:sy n="116" d="100"/>
        </p:scale>
        <p:origin x="-518" y="-77"/>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280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3516412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 xmlns:a16="http://schemas.microsoft.com/office/drawing/2014/main"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专题六</a:t>
              </a:r>
              <a:endParaRPr lang="en-US" altLang="zh-CN" sz="3200" b="1" dirty="0">
                <a:solidFill>
                  <a:schemeClr val="bg1"/>
                </a:solidFill>
                <a:latin typeface="微软雅黑" pitchFamily="34" charset="-122"/>
                <a:ea typeface="微软雅黑" pitchFamily="34" charset="-122"/>
              </a:endParaRPr>
            </a:p>
            <a:p>
              <a:pPr algn="ctr" eaLnBrk="1" fontAlgn="auto" hangingPunct="1">
                <a:lnSpc>
                  <a:spcPct val="150000"/>
                </a:lnSpc>
                <a:spcBef>
                  <a:spcPts val="0"/>
                </a:spcBef>
                <a:spcAft>
                  <a:spcPts val="0"/>
                </a:spcAft>
                <a:defRPr/>
              </a:pPr>
              <a:r>
                <a:rPr lang="zh-CN" altLang="en-US" sz="2800" dirty="0" smtClean="0">
                  <a:solidFill>
                    <a:schemeClr val="bg1"/>
                  </a:solidFill>
                  <a:latin typeface="微软雅黑" pitchFamily="34" charset="-122"/>
                  <a:ea typeface="微软雅黑" pitchFamily="34" charset="-122"/>
                </a:rPr>
                <a:t>记叙文阅读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 xmlns:a16="http://schemas.microsoft.com/office/drawing/2014/main" id="{AC661369-7F35-4FB2-A688-71209A56C55B}"/>
              </a:ext>
            </a:extLst>
          </p:cNvPr>
          <p:cNvSpPr txBox="1"/>
          <p:nvPr/>
        </p:nvSpPr>
        <p:spPr>
          <a:xfrm>
            <a:off x="6903879"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第二篇　专题精讲</a:t>
            </a:r>
            <a:endParaRPr lang="zh-CN" altLang="en-US" sz="1600" spc="100" dirty="0">
              <a:solidFill>
                <a:srgbClr val="0092D7">
                  <a:alpha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27184073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21322" y="379756"/>
            <a:ext cx="7886700" cy="1289905"/>
          </a:xfrm>
          <a:prstGeom prst="rect">
            <a:avLst/>
          </a:prstGeom>
        </p:spPr>
        <p:txBody>
          <a:bodyPr wrap="square">
            <a:spAutoFit/>
          </a:bodyPr>
          <a:lstStyle/>
          <a:p>
            <a:pPr algn="just">
              <a:lnSpc>
                <a:spcPct val="150000"/>
              </a:lnSpc>
            </a:pPr>
            <a:r>
              <a:rPr lang="en-US" b="1" dirty="0" smtClean="0"/>
              <a:t>4.</a:t>
            </a:r>
            <a:r>
              <a:rPr lang="en-US" dirty="0" smtClean="0"/>
              <a:t> </a:t>
            </a:r>
            <a:r>
              <a:rPr lang="zh-CN" altLang="en-US" dirty="0" smtClean="0"/>
              <a:t>请从描写方法的角度</a:t>
            </a:r>
            <a:r>
              <a:rPr lang="en-US" dirty="0" smtClean="0"/>
              <a:t>,</a:t>
            </a:r>
            <a:r>
              <a:rPr lang="zh-CN" altLang="en-US" dirty="0" smtClean="0"/>
              <a:t>赏析第</a:t>
            </a:r>
            <a:r>
              <a:rPr lang="en-US" dirty="0" smtClean="0"/>
              <a:t>③</a:t>
            </a:r>
            <a:r>
              <a:rPr lang="zh-CN" altLang="en-US" dirty="0" smtClean="0"/>
              <a:t>段中画线句子的表达效果。</a:t>
            </a:r>
            <a:r>
              <a:rPr lang="en-US" dirty="0" smtClean="0"/>
              <a:t>(6</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语言鉴赏</a:t>
            </a:r>
            <a:r>
              <a:rPr lang="en-US" altLang="zh-CN" dirty="0" smtClean="0"/>
              <a:t>】</a:t>
            </a:r>
          </a:p>
          <a:p>
            <a:pPr algn="just">
              <a:lnSpc>
                <a:spcPct val="150000"/>
              </a:lnSpc>
            </a:pPr>
            <a:endParaRPr lang="en-US" altLang="zh-CN" dirty="0" smtClean="0"/>
          </a:p>
        </p:txBody>
      </p:sp>
      <p:sp>
        <p:nvSpPr>
          <p:cNvPr id="3" name="矩形 2"/>
          <p:cNvSpPr/>
          <p:nvPr/>
        </p:nvSpPr>
        <p:spPr>
          <a:xfrm>
            <a:off x="774534" y="1303014"/>
            <a:ext cx="8103473" cy="2169825"/>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latin typeface="+mn-ea"/>
              </a:rPr>
              <a:t>[</a:t>
            </a:r>
            <a:r>
              <a:rPr lang="zh-CN" altLang="en-US" dirty="0" smtClean="0">
                <a:solidFill>
                  <a:srgbClr val="A50021"/>
                </a:solidFill>
                <a:latin typeface="+mn-ea"/>
              </a:rPr>
              <a:t>答案</a:t>
            </a:r>
            <a:r>
              <a:rPr lang="en-US" dirty="0" smtClean="0">
                <a:solidFill>
                  <a:srgbClr val="A50021"/>
                </a:solidFill>
                <a:latin typeface="+mn-ea"/>
              </a:rPr>
              <a:t>]</a:t>
            </a:r>
            <a:r>
              <a:rPr lang="zh-CN" altLang="en-US" dirty="0" smtClean="0">
                <a:solidFill>
                  <a:srgbClr val="A50021"/>
                </a:solidFill>
              </a:rPr>
              <a:t>运用动作描写和神态描写</a:t>
            </a:r>
            <a:r>
              <a:rPr lang="en-US" dirty="0" smtClean="0">
                <a:solidFill>
                  <a:srgbClr val="A50021"/>
                </a:solidFill>
              </a:rPr>
              <a:t>,</a:t>
            </a:r>
            <a:r>
              <a:rPr lang="zh-CN" altLang="en-US" dirty="0" smtClean="0">
                <a:solidFill>
                  <a:srgbClr val="A50021"/>
                </a:solidFill>
              </a:rPr>
              <a:t>细致生动地写出了印度朋友闻到槐花清香飘拂、看到成片的洋槐满树繁花时的动作和惊诧的表情。</a:t>
            </a:r>
            <a:endParaRPr lang="zh-CN" altLang="en-US" dirty="0" smtClean="0">
              <a:solidFill>
                <a:srgbClr val="A50021"/>
              </a:solidFill>
              <a:latin typeface="+mn-ea"/>
            </a:endParaRPr>
          </a:p>
          <a:p>
            <a:pPr>
              <a:lnSpc>
                <a:spcPct val="150000"/>
              </a:lnSpc>
            </a:pPr>
            <a:r>
              <a:rPr lang="en-US" dirty="0" smtClean="0">
                <a:solidFill>
                  <a:srgbClr val="A50021"/>
                </a:solidFill>
                <a:latin typeface="+mn-ea"/>
              </a:rPr>
              <a:t>[</a:t>
            </a:r>
            <a:r>
              <a:rPr lang="zh-CN" altLang="en-US" dirty="0" smtClean="0">
                <a:solidFill>
                  <a:srgbClr val="A50021"/>
                </a:solidFill>
                <a:latin typeface="+mn-ea"/>
              </a:rPr>
              <a:t>解析</a:t>
            </a:r>
            <a:r>
              <a:rPr lang="en-US" dirty="0" smtClean="0">
                <a:solidFill>
                  <a:srgbClr val="A50021"/>
                </a:solidFill>
                <a:latin typeface="+mn-ea"/>
              </a:rPr>
              <a:t>]</a:t>
            </a:r>
            <a:r>
              <a:rPr lang="zh-CN" altLang="en-US" dirty="0" smtClean="0">
                <a:solidFill>
                  <a:srgbClr val="A50021"/>
                </a:solidFill>
              </a:rPr>
              <a:t> “吸”“抬”“看”“瞪”这些动词写出了印度朋友仔细地闻槐花清香并认真地观看洋槐满树繁花景象的情形。“猛然”“又大又圆”则写出了他惊诧的表情。</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369044"/>
            <a:ext cx="7886700" cy="1289905"/>
          </a:xfrm>
          <a:prstGeom prst="rect">
            <a:avLst/>
          </a:prstGeom>
        </p:spPr>
        <p:txBody>
          <a:bodyPr wrap="square">
            <a:spAutoFit/>
          </a:bodyPr>
          <a:lstStyle/>
          <a:p>
            <a:pPr algn="just">
              <a:lnSpc>
                <a:spcPct val="150000"/>
              </a:lnSpc>
            </a:pPr>
            <a:r>
              <a:rPr lang="en-US" b="1" dirty="0" smtClean="0"/>
              <a:t>5.</a:t>
            </a:r>
            <a:r>
              <a:rPr lang="en-US" dirty="0" smtClean="0"/>
              <a:t> </a:t>
            </a:r>
            <a:r>
              <a:rPr lang="zh-CN" altLang="en-US" dirty="0" smtClean="0"/>
              <a:t>“一切眼前的东西联在一起</a:t>
            </a:r>
            <a:r>
              <a:rPr lang="en-US" dirty="0" smtClean="0"/>
              <a:t>,</a:t>
            </a:r>
            <a:r>
              <a:rPr lang="zh-CN" altLang="en-US" dirty="0" smtClean="0"/>
              <a:t>汇成了宇宙的大欢畅”</a:t>
            </a:r>
            <a:r>
              <a:rPr lang="en-US" dirty="0" smtClean="0"/>
              <a:t>,</a:t>
            </a:r>
            <a:r>
              <a:rPr lang="zh-CN" altLang="en-US" dirty="0" smtClean="0"/>
              <a:t>作者认为怎样才能达到这种效果</a:t>
            </a:r>
            <a:r>
              <a:rPr lang="en-US" dirty="0" smtClean="0"/>
              <a:t>?(4</a:t>
            </a:r>
            <a:r>
              <a:rPr lang="zh-CN" altLang="en-US" dirty="0" smtClean="0"/>
              <a:t>分</a:t>
            </a:r>
            <a:r>
              <a:rPr lang="en-US" dirty="0" smtClean="0"/>
              <a:t>)</a:t>
            </a:r>
            <a:endParaRPr lang="zh-CN" altLang="en-US" dirty="0" smtClean="0"/>
          </a:p>
          <a:p>
            <a:pPr algn="just">
              <a:lnSpc>
                <a:spcPct val="150000"/>
              </a:lnSpc>
            </a:pPr>
            <a:endParaRPr lang="zh-CN" altLang="en-US" dirty="0"/>
          </a:p>
        </p:txBody>
      </p:sp>
      <p:sp>
        <p:nvSpPr>
          <p:cNvPr id="3" name="矩形 2"/>
          <p:cNvSpPr/>
          <p:nvPr/>
        </p:nvSpPr>
        <p:spPr>
          <a:xfrm>
            <a:off x="856899" y="1315041"/>
            <a:ext cx="7998370" cy="2585323"/>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同客观存在的东西保持一定的距离</a:t>
            </a:r>
            <a:r>
              <a:rPr lang="en-US" dirty="0" smtClean="0">
                <a:solidFill>
                  <a:srgbClr val="A50021"/>
                </a:solidFill>
              </a:rPr>
              <a:t>,</a:t>
            </a:r>
            <a:r>
              <a:rPr lang="zh-CN" altLang="en-US" dirty="0" smtClean="0">
                <a:solidFill>
                  <a:srgbClr val="A50021"/>
                </a:solidFill>
              </a:rPr>
              <a:t>客观地观察</a:t>
            </a:r>
            <a:r>
              <a:rPr lang="en-US" dirty="0" smtClean="0">
                <a:solidFill>
                  <a:srgbClr val="A50021"/>
                </a:solidFill>
              </a:rPr>
              <a:t>;</a:t>
            </a:r>
            <a:r>
              <a:rPr lang="zh-CN" altLang="en-US" dirty="0" smtClean="0">
                <a:solidFill>
                  <a:srgbClr val="A50021"/>
                </a:solidFill>
              </a:rPr>
              <a:t>对自己看惯了的东西</a:t>
            </a:r>
            <a:r>
              <a:rPr lang="en-US" dirty="0" smtClean="0">
                <a:solidFill>
                  <a:srgbClr val="A50021"/>
                </a:solidFill>
              </a:rPr>
              <a:t>,</a:t>
            </a:r>
            <a:r>
              <a:rPr lang="zh-CN" altLang="en-US" dirty="0" smtClean="0">
                <a:solidFill>
                  <a:srgbClr val="A50021"/>
                </a:solidFill>
              </a:rPr>
              <a:t>要用欣赏的眼光</a:t>
            </a:r>
            <a:r>
              <a:rPr lang="en-US" dirty="0" smtClean="0">
                <a:solidFill>
                  <a:srgbClr val="A50021"/>
                </a:solidFill>
              </a:rPr>
              <a:t>(</a:t>
            </a:r>
            <a:r>
              <a:rPr lang="zh-CN" altLang="en-US" dirty="0" smtClean="0">
                <a:solidFill>
                  <a:srgbClr val="A50021"/>
                </a:solidFill>
              </a:rPr>
              <a:t>或“新的眼光”</a:t>
            </a:r>
            <a:r>
              <a:rPr lang="en-US" dirty="0" smtClean="0">
                <a:solidFill>
                  <a:srgbClr val="A50021"/>
                </a:solidFill>
              </a:rPr>
              <a:t>)</a:t>
            </a:r>
            <a:r>
              <a:rPr lang="zh-CN" altLang="en-US" dirty="0" smtClean="0">
                <a:solidFill>
                  <a:srgbClr val="A50021"/>
                </a:solidFill>
              </a:rPr>
              <a:t>看待。</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仔细阅读最后两段</a:t>
            </a:r>
            <a:r>
              <a:rPr lang="en-US" dirty="0" smtClean="0">
                <a:solidFill>
                  <a:srgbClr val="A50021"/>
                </a:solidFill>
              </a:rPr>
              <a:t>,</a:t>
            </a:r>
            <a:r>
              <a:rPr lang="zh-CN" altLang="en-US" dirty="0" smtClean="0">
                <a:solidFill>
                  <a:srgbClr val="A50021"/>
                </a:solidFill>
              </a:rPr>
              <a:t>不难作答。如第⑯段中的“一定要同客观存在的东西保持一定的距离</a:t>
            </a:r>
            <a:r>
              <a:rPr lang="en-US" dirty="0" smtClean="0">
                <a:solidFill>
                  <a:srgbClr val="A50021"/>
                </a:solidFill>
              </a:rPr>
              <a:t>,</a:t>
            </a:r>
            <a:r>
              <a:rPr lang="zh-CN" altLang="en-US" dirty="0" smtClean="0">
                <a:solidFill>
                  <a:srgbClr val="A50021"/>
                </a:solidFill>
              </a:rPr>
              <a:t>才能客观地去观察”</a:t>
            </a:r>
            <a:r>
              <a:rPr lang="en-US" dirty="0" smtClean="0">
                <a:solidFill>
                  <a:srgbClr val="A50021"/>
                </a:solidFill>
              </a:rPr>
              <a:t>;</a:t>
            </a:r>
            <a:r>
              <a:rPr lang="zh-CN" altLang="en-US" dirty="0" smtClean="0">
                <a:solidFill>
                  <a:srgbClr val="A50021"/>
                </a:solidFill>
              </a:rPr>
              <a:t>从第⑰段可知</a:t>
            </a:r>
            <a:r>
              <a:rPr lang="en-US" dirty="0" smtClean="0">
                <a:solidFill>
                  <a:srgbClr val="A50021"/>
                </a:solidFill>
              </a:rPr>
              <a:t>,</a:t>
            </a:r>
            <a:r>
              <a:rPr lang="zh-CN" altLang="en-US" dirty="0" smtClean="0">
                <a:solidFill>
                  <a:srgbClr val="A50021"/>
                </a:solidFill>
              </a:rPr>
              <a:t>产生“一切眼前的东西联在一起</a:t>
            </a:r>
            <a:r>
              <a:rPr lang="en-US" dirty="0" smtClean="0">
                <a:solidFill>
                  <a:srgbClr val="A50021"/>
                </a:solidFill>
              </a:rPr>
              <a:t>,</a:t>
            </a:r>
            <a:r>
              <a:rPr lang="zh-CN" altLang="en-US" dirty="0" smtClean="0">
                <a:solidFill>
                  <a:srgbClr val="A50021"/>
                </a:solidFill>
              </a:rPr>
              <a:t>汇成了宇宙的大欢畅”的原因是“我”“不再熟视无睹”</a:t>
            </a:r>
            <a:r>
              <a:rPr lang="en-US" dirty="0" smtClean="0">
                <a:solidFill>
                  <a:srgbClr val="A50021"/>
                </a:solidFill>
              </a:rPr>
              <a:t>,</a:t>
            </a:r>
            <a:r>
              <a:rPr lang="zh-CN" altLang="en-US" dirty="0" smtClean="0">
                <a:solidFill>
                  <a:srgbClr val="A50021"/>
                </a:solidFill>
              </a:rPr>
              <a:t>而是尽情欣赏槐花</a:t>
            </a:r>
            <a:r>
              <a:rPr lang="en-US" dirty="0" smtClean="0">
                <a:solidFill>
                  <a:srgbClr val="A50021"/>
                </a:solidFill>
              </a:rPr>
              <a:t>,</a:t>
            </a:r>
            <a:r>
              <a:rPr lang="zh-CN" altLang="en-US" dirty="0" smtClean="0">
                <a:solidFill>
                  <a:srgbClr val="A50021"/>
                </a:solidFill>
              </a:rPr>
              <a:t>仿佛周围的一切都有了无限生机。</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10761" y="1187738"/>
            <a:ext cx="7886700" cy="2585323"/>
          </a:xfrm>
          <a:prstGeom prst="rect">
            <a:avLst/>
          </a:prstGeom>
        </p:spPr>
        <p:txBody>
          <a:bodyPr wrap="square">
            <a:spAutoFit/>
          </a:bodyPr>
          <a:lstStyle/>
          <a:p>
            <a:pPr>
              <a:lnSpc>
                <a:spcPct val="150000"/>
              </a:lnSpc>
            </a:pPr>
            <a:r>
              <a:rPr lang="zh-CN" altLang="en-US" b="1" dirty="0" smtClean="0"/>
              <a:t>角度</a:t>
            </a:r>
            <a:r>
              <a:rPr lang="en-US" b="1" dirty="0" smtClean="0"/>
              <a:t>1</a:t>
            </a:r>
            <a:r>
              <a:rPr lang="zh-CN" altLang="en-US" b="1" dirty="0" smtClean="0"/>
              <a:t>　理解词语的含义</a:t>
            </a:r>
            <a:r>
              <a:rPr lang="en-US" sz="1600" dirty="0" smtClean="0"/>
              <a:t>10</a:t>
            </a:r>
            <a:r>
              <a:rPr lang="zh-CN" altLang="en-US" sz="1600" dirty="0" smtClean="0"/>
              <a:t>年</a:t>
            </a:r>
            <a:r>
              <a:rPr lang="en-US" sz="1600" dirty="0" smtClean="0"/>
              <a:t>5</a:t>
            </a:r>
            <a:r>
              <a:rPr lang="zh-CN" altLang="en-US" sz="1600" dirty="0" smtClean="0"/>
              <a:t>考</a:t>
            </a:r>
            <a:endParaRPr lang="zh-CN" altLang="en-US" dirty="0" smtClean="0"/>
          </a:p>
          <a:p>
            <a:pPr>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nSpc>
                <a:spcPct val="150000"/>
              </a:lnSpc>
            </a:pPr>
            <a:r>
              <a:rPr lang="en-US" b="1" dirty="0" smtClean="0"/>
              <a:t>1.</a:t>
            </a:r>
            <a:r>
              <a:rPr lang="en-US" dirty="0" smtClean="0"/>
              <a:t> </a:t>
            </a:r>
            <a:r>
              <a:rPr lang="en-US" dirty="0" smtClean="0">
                <a:solidFill>
                  <a:srgbClr val="0092D7"/>
                </a:solidFill>
              </a:rPr>
              <a:t>[2015</a:t>
            </a:r>
            <a:r>
              <a:rPr lang="en-US" altLang="zh-CN" dirty="0" smtClean="0">
                <a:solidFill>
                  <a:srgbClr val="0092D7"/>
                </a:solidFill>
              </a:rPr>
              <a:t>·</a:t>
            </a:r>
            <a:r>
              <a:rPr lang="en-US" dirty="0" smtClean="0">
                <a:solidFill>
                  <a:srgbClr val="0092D7"/>
                </a:solidFill>
              </a:rPr>
              <a:t>12]</a:t>
            </a:r>
            <a:r>
              <a:rPr lang="zh-CN" altLang="en-US" dirty="0" smtClean="0"/>
              <a:t>第</a:t>
            </a:r>
            <a:r>
              <a:rPr lang="en-US" dirty="0" smtClean="0"/>
              <a:t>×</a:t>
            </a:r>
            <a:r>
              <a:rPr lang="zh-CN" altLang="en-US" dirty="0" smtClean="0"/>
              <a:t>段画线句中“</a:t>
            </a:r>
            <a:r>
              <a:rPr lang="en-US" altLang="zh-CN" dirty="0" smtClean="0"/>
              <a:t>……</a:t>
            </a:r>
            <a:r>
              <a:rPr lang="en-US" dirty="0" smtClean="0"/>
              <a:t>(</a:t>
            </a:r>
            <a:r>
              <a:rPr lang="zh-CN" altLang="en-US" dirty="0" smtClean="0"/>
              <a:t>代词或短语</a:t>
            </a:r>
            <a:r>
              <a:rPr lang="en-US" dirty="0" smtClean="0"/>
              <a:t>)</a:t>
            </a:r>
            <a:r>
              <a:rPr lang="zh-CN" altLang="en-US" dirty="0" smtClean="0"/>
              <a:t>”指什么</a:t>
            </a:r>
            <a:r>
              <a:rPr lang="en-US" dirty="0" smtClean="0"/>
              <a:t>?</a:t>
            </a:r>
            <a:endParaRPr lang="zh-CN" altLang="en-US" dirty="0" smtClean="0"/>
          </a:p>
          <a:p>
            <a:pPr>
              <a:lnSpc>
                <a:spcPct val="150000"/>
              </a:lnSpc>
            </a:pPr>
            <a:r>
              <a:rPr lang="en-US" b="1" dirty="0" smtClean="0"/>
              <a:t>2.</a:t>
            </a:r>
            <a:r>
              <a:rPr lang="en-US" dirty="0" smtClean="0"/>
              <a:t> </a:t>
            </a:r>
            <a:r>
              <a:rPr lang="en-US" dirty="0" smtClean="0">
                <a:solidFill>
                  <a:srgbClr val="0092D7"/>
                </a:solidFill>
              </a:rPr>
              <a:t>[2014</a:t>
            </a:r>
            <a:r>
              <a:rPr lang="en-US" altLang="zh-CN" dirty="0" smtClean="0">
                <a:solidFill>
                  <a:srgbClr val="0092D7"/>
                </a:solidFill>
              </a:rPr>
              <a:t>·</a:t>
            </a:r>
            <a:r>
              <a:rPr lang="en-US" dirty="0" smtClean="0">
                <a:solidFill>
                  <a:srgbClr val="0092D7"/>
                </a:solidFill>
              </a:rPr>
              <a:t>9]</a:t>
            </a:r>
            <a:r>
              <a:rPr lang="zh-CN" altLang="en-US" dirty="0" smtClean="0"/>
              <a:t>从全文看</a:t>
            </a:r>
            <a:r>
              <a:rPr lang="en-US" dirty="0" smtClean="0"/>
              <a:t>,</a:t>
            </a:r>
            <a:r>
              <a:rPr lang="zh-CN" altLang="en-US" dirty="0" smtClean="0"/>
              <a:t>篇末的“</a:t>
            </a:r>
            <a:r>
              <a:rPr lang="en-US" altLang="zh-CN" dirty="0" smtClean="0"/>
              <a:t>……”</a:t>
            </a:r>
            <a:r>
              <a:rPr lang="zh-CN" altLang="en-US" dirty="0" smtClean="0"/>
              <a:t>包含了哪些内容</a:t>
            </a:r>
            <a:r>
              <a:rPr lang="en-US" dirty="0" smtClean="0"/>
              <a:t>?</a:t>
            </a:r>
            <a:endParaRPr lang="zh-CN" altLang="en-US" dirty="0" smtClean="0"/>
          </a:p>
          <a:p>
            <a:pPr>
              <a:lnSpc>
                <a:spcPct val="150000"/>
              </a:lnSpc>
            </a:pPr>
            <a:r>
              <a:rPr lang="en-US" b="1" dirty="0" smtClean="0"/>
              <a:t>3.</a:t>
            </a:r>
            <a:r>
              <a:rPr lang="en-US" dirty="0" smtClean="0"/>
              <a:t> </a:t>
            </a:r>
            <a:r>
              <a:rPr lang="en-US" dirty="0" smtClean="0">
                <a:solidFill>
                  <a:srgbClr val="0092D7"/>
                </a:solidFill>
              </a:rPr>
              <a:t>[2013</a:t>
            </a:r>
            <a:r>
              <a:rPr lang="en-US" altLang="zh-CN" dirty="0" smtClean="0">
                <a:solidFill>
                  <a:srgbClr val="0092D7"/>
                </a:solidFill>
              </a:rPr>
              <a:t>·</a:t>
            </a:r>
            <a:r>
              <a:rPr lang="en-US" dirty="0" smtClean="0">
                <a:solidFill>
                  <a:srgbClr val="0092D7"/>
                </a:solidFill>
              </a:rPr>
              <a:t>13]</a:t>
            </a:r>
            <a:r>
              <a:rPr lang="zh-CN" altLang="en-US" dirty="0" smtClean="0"/>
              <a:t>结合语境</a:t>
            </a:r>
            <a:r>
              <a:rPr lang="en-US" dirty="0" smtClean="0"/>
              <a:t>,</a:t>
            </a:r>
            <a:r>
              <a:rPr lang="zh-CN" altLang="en-US" dirty="0" smtClean="0"/>
              <a:t>品味下面句子中加点词语的内涵。</a:t>
            </a:r>
          </a:p>
          <a:p>
            <a:pPr>
              <a:lnSpc>
                <a:spcPct val="150000"/>
              </a:lnSpc>
            </a:pPr>
            <a:r>
              <a:rPr lang="en-US" b="1" dirty="0" smtClean="0"/>
              <a:t>4. </a:t>
            </a:r>
            <a:r>
              <a:rPr lang="zh-CN" altLang="en-US" dirty="0" smtClean="0"/>
              <a:t>请结合上下文</a:t>
            </a:r>
            <a:r>
              <a:rPr lang="en-US" dirty="0" smtClean="0"/>
              <a:t>,</a:t>
            </a:r>
            <a:r>
              <a:rPr lang="zh-CN" altLang="en-US" dirty="0" smtClean="0"/>
              <a:t>体会下列各句中“笑”的含义。</a:t>
            </a:r>
            <a:endParaRPr lang="zh-CN" altLang="en-US" dirty="0"/>
          </a:p>
        </p:txBody>
      </p:sp>
      <p:grpSp>
        <p:nvGrpSpPr>
          <p:cNvPr id="3"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4"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技法</a:t>
              </a:r>
              <a:r>
                <a:rPr lang="zh-CN" altLang="en-US" b="1" dirty="0" smtClean="0">
                  <a:latin typeface="微软雅黑" panose="020B0503020204020204" pitchFamily="34" charset="-122"/>
                  <a:ea typeface="微软雅黑" panose="020B0503020204020204" pitchFamily="34" charset="-122"/>
                </a:rPr>
                <a:t>精讲</a:t>
              </a:r>
              <a:endParaRPr lang="zh-CN" altLang="en-US" b="1" dirty="0">
                <a:latin typeface="微软雅黑" panose="020B0503020204020204" pitchFamily="34" charset="-122"/>
                <a:ea typeface="微软雅黑" panose="020B0503020204020204" pitchFamily="34" charset="-122"/>
              </a:endParaRPr>
            </a:p>
          </p:txBody>
        </p:sp>
        <p:cxnSp>
          <p:nvCxnSpPr>
            <p:cNvPr id="5" name="直接箭头连接符 4">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19430" y="800022"/>
            <a:ext cx="4232862" cy="369332"/>
          </a:xfrm>
          <a:prstGeom prst="rect">
            <a:avLst/>
          </a:prstGeom>
        </p:spPr>
        <p:txBody>
          <a:bodyPr wrap="square">
            <a:spAutoFit/>
          </a:bodyPr>
          <a:lstStyle/>
          <a:p>
            <a:r>
              <a:rPr lang="zh-CN" altLang="en-US" b="1" dirty="0" smtClean="0">
                <a:solidFill>
                  <a:srgbClr val="0092D7"/>
                </a:solidFill>
              </a:rPr>
              <a:t>考点五</a:t>
            </a:r>
            <a:r>
              <a:rPr lang="zh-CN" altLang="en-US" b="1" i="1" dirty="0" smtClean="0">
                <a:solidFill>
                  <a:srgbClr val="0092D7"/>
                </a:solidFill>
              </a:rPr>
              <a:t>　</a:t>
            </a:r>
            <a:r>
              <a:rPr lang="zh-CN" altLang="en-US" b="1" dirty="0" smtClean="0">
                <a:solidFill>
                  <a:srgbClr val="0092D7"/>
                </a:solidFill>
              </a:rPr>
              <a:t>理解词句的含义</a:t>
            </a:r>
            <a:endParaRPr lang="zh-CN" altLang="en-US" sz="1600"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8892" y="377836"/>
            <a:ext cx="8001000" cy="3000821"/>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答题思路</a:t>
            </a:r>
            <a:r>
              <a:rPr lang="en-US" altLang="zh-CN" b="1" dirty="0" smtClean="0">
                <a:solidFill>
                  <a:srgbClr val="0092D7"/>
                </a:solidFill>
              </a:rPr>
              <a:t>】</a:t>
            </a:r>
          </a:p>
          <a:p>
            <a:pPr algn="just">
              <a:lnSpc>
                <a:spcPct val="150000"/>
              </a:lnSpc>
            </a:pPr>
            <a:r>
              <a:rPr lang="zh-CN" altLang="en-US" dirty="0" smtClean="0"/>
              <a:t>对词语语境义的理解可以从以下几个方面入手</a:t>
            </a:r>
            <a:r>
              <a:rPr lang="en-US" dirty="0" smtClean="0"/>
              <a:t>:</a:t>
            </a:r>
            <a:endParaRPr lang="zh-CN" altLang="en-US" dirty="0" smtClean="0"/>
          </a:p>
          <a:p>
            <a:pPr algn="just">
              <a:lnSpc>
                <a:spcPct val="150000"/>
              </a:lnSpc>
            </a:pPr>
            <a:r>
              <a:rPr lang="en-US" b="1" dirty="0" smtClean="0"/>
              <a:t>1.</a:t>
            </a:r>
            <a:r>
              <a:rPr lang="zh-CN" altLang="en-US" b="1" dirty="0" smtClean="0"/>
              <a:t>结合语境</a:t>
            </a:r>
            <a:r>
              <a:rPr lang="en-US" b="1" dirty="0" smtClean="0"/>
              <a:t>,</a:t>
            </a:r>
            <a:r>
              <a:rPr lang="zh-CN" altLang="en-US" b="1" dirty="0" smtClean="0"/>
              <a:t>认真推敲</a:t>
            </a:r>
            <a:r>
              <a:rPr lang="zh-CN" altLang="en-US" dirty="0" smtClean="0"/>
              <a:t>。现代文阅读非常强调理解动态语言环境中的词语含义。同样的词在不同的语言环境中</a:t>
            </a:r>
            <a:r>
              <a:rPr lang="en-US" dirty="0" smtClean="0"/>
              <a:t>,</a:t>
            </a:r>
            <a:r>
              <a:rPr lang="zh-CN" altLang="en-US" dirty="0" smtClean="0"/>
              <a:t>意义往往是不同的。理解句中词语的含义</a:t>
            </a:r>
            <a:r>
              <a:rPr lang="en-US" dirty="0" smtClean="0"/>
              <a:t>,</a:t>
            </a:r>
            <a:r>
              <a:rPr lang="zh-CN" altLang="en-US" dirty="0" smtClean="0"/>
              <a:t>一定要结合语境</a:t>
            </a:r>
            <a:r>
              <a:rPr lang="en-US" dirty="0" smtClean="0"/>
              <a:t>,</a:t>
            </a:r>
            <a:r>
              <a:rPr lang="zh-CN" altLang="en-US" dirty="0" smtClean="0"/>
              <a:t>认真推敲。</a:t>
            </a:r>
          </a:p>
          <a:p>
            <a:pPr algn="just">
              <a:lnSpc>
                <a:spcPct val="150000"/>
              </a:lnSpc>
            </a:pPr>
            <a:r>
              <a:rPr lang="en-US" b="1" dirty="0" smtClean="0"/>
              <a:t>2.</a:t>
            </a:r>
            <a:r>
              <a:rPr lang="zh-CN" altLang="en-US" b="1" dirty="0" smtClean="0"/>
              <a:t>遇到代词</a:t>
            </a:r>
            <a:r>
              <a:rPr lang="en-US" b="1" dirty="0" smtClean="0"/>
              <a:t>,</a:t>
            </a:r>
            <a:r>
              <a:rPr lang="zh-CN" altLang="en-US" b="1" dirty="0" smtClean="0"/>
              <a:t>从上文查找。</a:t>
            </a:r>
            <a:r>
              <a:rPr lang="zh-CN" altLang="en-US" dirty="0" smtClean="0"/>
              <a:t>代词的出现</a:t>
            </a:r>
            <a:r>
              <a:rPr lang="en-US" dirty="0" smtClean="0"/>
              <a:t>,</a:t>
            </a:r>
            <a:r>
              <a:rPr lang="zh-CN" altLang="en-US" dirty="0" smtClean="0"/>
              <a:t>往往是在所指代的事物、人物之后</a:t>
            </a:r>
            <a:r>
              <a:rPr lang="en-US" dirty="0" smtClean="0"/>
              <a:t>,</a:t>
            </a:r>
            <a:r>
              <a:rPr lang="zh-CN" altLang="en-US" dirty="0" smtClean="0"/>
              <a:t>查找代词的指代含义</a:t>
            </a:r>
            <a:r>
              <a:rPr lang="en-US" dirty="0" smtClean="0"/>
              <a:t>,</a:t>
            </a:r>
            <a:r>
              <a:rPr lang="zh-CN" altLang="en-US" dirty="0" smtClean="0"/>
              <a:t>可从上文入手</a:t>
            </a:r>
            <a:r>
              <a:rPr lang="en-US" dirty="0" smtClean="0"/>
              <a:t>,</a:t>
            </a:r>
            <a:r>
              <a:rPr lang="zh-CN" altLang="en-US" dirty="0" smtClean="0"/>
              <a:t>由近及远地查找。</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26678" y="397948"/>
            <a:ext cx="7886700" cy="2951898"/>
          </a:xfrm>
          <a:prstGeom prst="rect">
            <a:avLst/>
          </a:prstGeom>
        </p:spPr>
        <p:txBody>
          <a:bodyPr wrap="square">
            <a:spAutoFit/>
          </a:bodyPr>
          <a:lstStyle/>
          <a:p>
            <a:pPr algn="just">
              <a:lnSpc>
                <a:spcPct val="150000"/>
              </a:lnSpc>
            </a:pPr>
            <a:r>
              <a:rPr lang="zh-CN" altLang="en-US" b="1" dirty="0" smtClean="0"/>
              <a:t> </a:t>
            </a:r>
            <a:r>
              <a:rPr lang="en-US" b="1" dirty="0" smtClean="0"/>
              <a:t>3.</a:t>
            </a:r>
            <a:r>
              <a:rPr lang="zh-CN" altLang="en-US" b="1" dirty="0" smtClean="0"/>
              <a:t>联系句段</a:t>
            </a:r>
            <a:r>
              <a:rPr lang="en-US" b="1" dirty="0" smtClean="0"/>
              <a:t>,</a:t>
            </a:r>
            <a:r>
              <a:rPr lang="zh-CN" altLang="en-US" b="1" dirty="0" smtClean="0"/>
              <a:t>查找释句。</a:t>
            </a:r>
            <a:r>
              <a:rPr lang="zh-CN" altLang="en-US" dirty="0" smtClean="0"/>
              <a:t>有些词语比较抽象</a:t>
            </a:r>
            <a:r>
              <a:rPr lang="en-US" dirty="0" smtClean="0"/>
              <a:t>,</a:t>
            </a:r>
            <a:r>
              <a:rPr lang="zh-CN" altLang="en-US" dirty="0" smtClean="0"/>
              <a:t>理解较难。要理解这类词语的含义</a:t>
            </a:r>
            <a:r>
              <a:rPr lang="en-US" dirty="0" smtClean="0"/>
              <a:t>,</a:t>
            </a:r>
            <a:r>
              <a:rPr lang="zh-CN" altLang="en-US" dirty="0" smtClean="0"/>
              <a:t>可根据上下文中作者关于词语的阐述</a:t>
            </a:r>
            <a:r>
              <a:rPr lang="en-US" dirty="0" smtClean="0"/>
              <a:t>,</a:t>
            </a:r>
            <a:r>
              <a:rPr lang="zh-CN" altLang="en-US" dirty="0" smtClean="0"/>
              <a:t>而这些阐述往往就是我们所要寻找的答案。因此</a:t>
            </a:r>
            <a:r>
              <a:rPr lang="en-US" dirty="0" smtClean="0"/>
              <a:t>,</a:t>
            </a:r>
            <a:r>
              <a:rPr lang="zh-CN" altLang="en-US" dirty="0" smtClean="0"/>
              <a:t>理解这类词语的含义</a:t>
            </a:r>
            <a:r>
              <a:rPr lang="en-US" dirty="0" smtClean="0"/>
              <a:t>,</a:t>
            </a:r>
            <a:r>
              <a:rPr lang="zh-CN" altLang="en-US" dirty="0" smtClean="0"/>
              <a:t>可从上下句中寻找与词语相关的内容</a:t>
            </a:r>
            <a:r>
              <a:rPr lang="en-US" dirty="0" smtClean="0"/>
              <a:t>,</a:t>
            </a:r>
            <a:r>
              <a:rPr lang="zh-CN" altLang="en-US" dirty="0" smtClean="0"/>
              <a:t>找到答案。</a:t>
            </a:r>
          </a:p>
          <a:p>
            <a:pPr algn="just">
              <a:lnSpc>
                <a:spcPct val="150000"/>
              </a:lnSpc>
            </a:pPr>
            <a:r>
              <a:rPr lang="zh-CN" altLang="en-US" dirty="0" smtClean="0"/>
              <a:t>　　答题套路一</a:t>
            </a:r>
            <a:r>
              <a:rPr lang="en-US" dirty="0" smtClean="0"/>
              <a:t>:</a:t>
            </a:r>
            <a:r>
              <a:rPr lang="zh-CN" altLang="en-US" dirty="0" smtClean="0"/>
              <a:t>词语的原义</a:t>
            </a:r>
            <a:r>
              <a:rPr lang="en-US" dirty="0" smtClean="0"/>
              <a:t>+</a:t>
            </a:r>
            <a:r>
              <a:rPr lang="zh-CN" altLang="en-US" dirty="0" smtClean="0"/>
              <a:t>语境含义</a:t>
            </a:r>
            <a:r>
              <a:rPr lang="en-US" dirty="0" smtClean="0"/>
              <a:t>(</a:t>
            </a:r>
            <a:r>
              <a:rPr lang="zh-CN" altLang="en-US" dirty="0" smtClean="0"/>
              <a:t>这个词指</a:t>
            </a:r>
            <a:r>
              <a:rPr lang="en-US" altLang="zh-CN" dirty="0" smtClean="0"/>
              <a:t>……</a:t>
            </a:r>
            <a:r>
              <a:rPr lang="en-US" dirty="0" smtClean="0"/>
              <a:t>,</a:t>
            </a:r>
            <a:r>
              <a:rPr lang="zh-CN" altLang="en-US" dirty="0" smtClean="0"/>
              <a:t>在这里指的是</a:t>
            </a:r>
            <a:r>
              <a:rPr lang="en-US" altLang="zh-CN" dirty="0" smtClean="0"/>
              <a:t>……</a:t>
            </a:r>
            <a:r>
              <a:rPr lang="zh-CN" altLang="en-US" dirty="0" smtClean="0"/>
              <a:t>。</a:t>
            </a:r>
            <a:r>
              <a:rPr lang="en-US" dirty="0" smtClean="0"/>
              <a:t>)</a:t>
            </a:r>
            <a:endParaRPr lang="zh-CN" altLang="en-US" dirty="0" smtClean="0"/>
          </a:p>
          <a:p>
            <a:pPr algn="just">
              <a:lnSpc>
                <a:spcPct val="150000"/>
              </a:lnSpc>
            </a:pPr>
            <a:r>
              <a:rPr lang="zh-CN" altLang="en-US" dirty="0" smtClean="0"/>
              <a:t>　  答题套路二</a:t>
            </a:r>
            <a:r>
              <a:rPr lang="en-US" dirty="0" smtClean="0"/>
              <a:t>:</a:t>
            </a:r>
            <a:r>
              <a:rPr lang="zh-CN" altLang="en-US" dirty="0" smtClean="0"/>
              <a:t>词语的原义</a:t>
            </a:r>
            <a:r>
              <a:rPr lang="en-US" dirty="0" smtClean="0"/>
              <a:t>+</a:t>
            </a:r>
            <a:r>
              <a:rPr lang="zh-CN" altLang="en-US" dirty="0" smtClean="0"/>
              <a:t>语境含义</a:t>
            </a:r>
            <a:r>
              <a:rPr lang="en-US" dirty="0" smtClean="0"/>
              <a:t>+</a:t>
            </a:r>
            <a:r>
              <a:rPr lang="zh-CN" altLang="en-US" dirty="0" smtClean="0"/>
              <a:t>表达作用</a:t>
            </a:r>
            <a:r>
              <a:rPr lang="en-US" dirty="0" smtClean="0"/>
              <a:t>(</a:t>
            </a:r>
            <a:r>
              <a:rPr lang="zh-CN" altLang="en-US" dirty="0" smtClean="0"/>
              <a:t>这个词原指</a:t>
            </a:r>
            <a:r>
              <a:rPr lang="en-US" altLang="zh-CN" dirty="0" smtClean="0"/>
              <a:t>……</a:t>
            </a:r>
            <a:r>
              <a:rPr lang="en-US" dirty="0" smtClean="0"/>
              <a:t>,</a:t>
            </a:r>
            <a:r>
              <a:rPr lang="zh-CN" altLang="en-US" dirty="0" smtClean="0"/>
              <a:t>这里指</a:t>
            </a:r>
            <a:r>
              <a:rPr lang="en-US" altLang="zh-CN" dirty="0" smtClean="0"/>
              <a:t>……</a:t>
            </a:r>
            <a:r>
              <a:rPr lang="en-US" dirty="0" smtClean="0"/>
              <a:t>,</a:t>
            </a:r>
            <a:r>
              <a:rPr lang="zh-CN" altLang="en-US" dirty="0" smtClean="0"/>
              <a:t>在文中起到了</a:t>
            </a:r>
            <a:r>
              <a:rPr lang="en-US" altLang="zh-CN" dirty="0" smtClean="0"/>
              <a:t>……</a:t>
            </a:r>
            <a:r>
              <a:rPr lang="zh-CN" altLang="en-US" dirty="0" smtClean="0"/>
              <a:t>作用。</a:t>
            </a:r>
            <a:r>
              <a:rPr lang="en-US"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6138" y="281121"/>
            <a:ext cx="7886700" cy="2536400"/>
          </a:xfrm>
          <a:prstGeom prst="rect">
            <a:avLst/>
          </a:prstGeom>
        </p:spPr>
        <p:txBody>
          <a:bodyPr wrap="square">
            <a:spAutoFit/>
          </a:bodyPr>
          <a:lstStyle/>
          <a:p>
            <a:pPr algn="just">
              <a:lnSpc>
                <a:spcPct val="150000"/>
              </a:lnSpc>
            </a:pPr>
            <a:r>
              <a:rPr lang="zh-CN" altLang="en-US" b="1" dirty="0" smtClean="0"/>
              <a:t>角度</a:t>
            </a:r>
            <a:r>
              <a:rPr lang="en-US" b="1" dirty="0" smtClean="0"/>
              <a:t>2</a:t>
            </a:r>
            <a:r>
              <a:rPr lang="zh-CN" altLang="en-US" b="1" dirty="0" smtClean="0"/>
              <a:t>　理解句子的含义</a:t>
            </a:r>
            <a:r>
              <a:rPr lang="en-US" sz="1600" dirty="0" smtClean="0"/>
              <a:t>10</a:t>
            </a:r>
            <a:r>
              <a:rPr lang="zh-CN" altLang="en-US" sz="1600" dirty="0" smtClean="0"/>
              <a:t>年</a:t>
            </a:r>
            <a:r>
              <a:rPr lang="en-US" sz="1600" dirty="0" smtClean="0"/>
              <a:t>5</a:t>
            </a:r>
            <a:r>
              <a:rPr lang="zh-CN" altLang="en-US" sz="1600" dirty="0" smtClean="0"/>
              <a:t>考</a:t>
            </a:r>
            <a:endParaRPr lang="zh-CN" altLang="en-US" dirty="0" smtClean="0"/>
          </a:p>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a:t>
            </a:r>
            <a:r>
              <a:rPr lang="en-US" dirty="0" smtClean="0"/>
              <a:t> </a:t>
            </a:r>
            <a:r>
              <a:rPr lang="en-US" dirty="0" smtClean="0">
                <a:solidFill>
                  <a:srgbClr val="0092D7"/>
                </a:solidFill>
              </a:rPr>
              <a:t>[2017</a:t>
            </a:r>
            <a:r>
              <a:rPr lang="en-US" altLang="zh-CN" dirty="0" smtClean="0">
                <a:solidFill>
                  <a:srgbClr val="0092D7"/>
                </a:solidFill>
              </a:rPr>
              <a:t>·</a:t>
            </a:r>
            <a:r>
              <a:rPr lang="en-US" dirty="0" smtClean="0">
                <a:solidFill>
                  <a:srgbClr val="0092D7"/>
                </a:solidFill>
              </a:rPr>
              <a:t>13]</a:t>
            </a:r>
            <a:r>
              <a:rPr lang="zh-CN" altLang="en-US" dirty="0" smtClean="0"/>
              <a:t>简要分析第</a:t>
            </a:r>
            <a:r>
              <a:rPr lang="en-US" dirty="0" smtClean="0"/>
              <a:t>×</a:t>
            </a:r>
            <a:r>
              <a:rPr lang="zh-CN" altLang="en-US" dirty="0" smtClean="0"/>
              <a:t>段画线句子蕴含了作者怎样的情感。</a:t>
            </a:r>
          </a:p>
          <a:p>
            <a:pPr algn="just">
              <a:lnSpc>
                <a:spcPct val="150000"/>
              </a:lnSpc>
            </a:pPr>
            <a:r>
              <a:rPr lang="en-US" b="1" dirty="0" smtClean="0"/>
              <a:t>2.</a:t>
            </a:r>
            <a:r>
              <a:rPr lang="en-US" dirty="0" smtClean="0"/>
              <a:t> </a:t>
            </a:r>
            <a:r>
              <a:rPr lang="en-US" dirty="0" smtClean="0">
                <a:solidFill>
                  <a:srgbClr val="0092D7"/>
                </a:solidFill>
              </a:rPr>
              <a:t>[2016</a:t>
            </a:r>
            <a:r>
              <a:rPr lang="en-US" altLang="zh-CN" dirty="0" smtClean="0">
                <a:solidFill>
                  <a:srgbClr val="0092D7"/>
                </a:solidFill>
              </a:rPr>
              <a:t>·</a:t>
            </a:r>
            <a:r>
              <a:rPr lang="en-US" dirty="0" smtClean="0">
                <a:solidFill>
                  <a:srgbClr val="0092D7"/>
                </a:solidFill>
              </a:rPr>
              <a:t>7]</a:t>
            </a:r>
            <a:r>
              <a:rPr lang="zh-CN" altLang="en-US" dirty="0" smtClean="0"/>
              <a:t>理解文中画线句子的含义。</a:t>
            </a:r>
          </a:p>
          <a:p>
            <a:pPr algn="just">
              <a:lnSpc>
                <a:spcPct val="150000"/>
              </a:lnSpc>
            </a:pPr>
            <a:r>
              <a:rPr lang="en-US" b="1" dirty="0" smtClean="0"/>
              <a:t>3. </a:t>
            </a:r>
            <a:r>
              <a:rPr lang="zh-CN" altLang="en-US" dirty="0" smtClean="0"/>
              <a:t>请结合语境</a:t>
            </a:r>
            <a:r>
              <a:rPr lang="en-US" dirty="0" smtClean="0"/>
              <a:t>,</a:t>
            </a:r>
            <a:r>
              <a:rPr lang="zh-CN" altLang="en-US" dirty="0" smtClean="0"/>
              <a:t>说说你对文中画线句子的理解。</a:t>
            </a:r>
          </a:p>
          <a:p>
            <a:pPr algn="just">
              <a:lnSpc>
                <a:spcPct val="150000"/>
              </a:lnSpc>
            </a:pPr>
            <a:r>
              <a:rPr lang="en-US" b="1" dirty="0" smtClean="0"/>
              <a:t>4.</a:t>
            </a:r>
            <a:r>
              <a:rPr lang="en-US" dirty="0" smtClean="0"/>
              <a:t> </a:t>
            </a:r>
            <a:r>
              <a:rPr lang="zh-CN" altLang="en-US" dirty="0" smtClean="0"/>
              <a:t>画线句为什么说</a:t>
            </a:r>
            <a:r>
              <a:rPr lang="en-US" altLang="zh-CN"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3722" y="325083"/>
            <a:ext cx="7965831" cy="3416320"/>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答题思路</a:t>
            </a:r>
            <a:r>
              <a:rPr lang="en-US" altLang="zh-CN" b="1" dirty="0" smtClean="0">
                <a:solidFill>
                  <a:srgbClr val="0092D7"/>
                </a:solidFill>
              </a:rPr>
              <a:t>】</a:t>
            </a:r>
          </a:p>
          <a:p>
            <a:pPr algn="just">
              <a:lnSpc>
                <a:spcPct val="150000"/>
              </a:lnSpc>
            </a:pPr>
            <a:r>
              <a:rPr lang="en-US" dirty="0" smtClean="0"/>
              <a:t>(1)</a:t>
            </a:r>
            <a:r>
              <a:rPr lang="zh-CN" altLang="en-US" dirty="0" smtClean="0"/>
              <a:t>理解句子含义</a:t>
            </a:r>
            <a:r>
              <a:rPr lang="en-US" dirty="0" smtClean="0"/>
              <a:t>,</a:t>
            </a:r>
            <a:r>
              <a:rPr lang="zh-CN" altLang="en-US" dirty="0" smtClean="0"/>
              <a:t>要联系上下文。对文中任何一个句子的理解</a:t>
            </a:r>
            <a:r>
              <a:rPr lang="en-US" dirty="0" smtClean="0"/>
              <a:t>,</a:t>
            </a:r>
            <a:r>
              <a:rPr lang="zh-CN" altLang="en-US" dirty="0" smtClean="0"/>
              <a:t>都应该是在句与句、句与段、句与篇的联系中去分析认识的。</a:t>
            </a:r>
          </a:p>
          <a:p>
            <a:pPr algn="just">
              <a:lnSpc>
                <a:spcPct val="150000"/>
              </a:lnSpc>
            </a:pPr>
            <a:r>
              <a:rPr lang="en-US" dirty="0" smtClean="0"/>
              <a:t>(2)</a:t>
            </a:r>
            <a:r>
              <a:rPr lang="zh-CN" altLang="en-US" dirty="0" smtClean="0"/>
              <a:t>理解句子深层含义</a:t>
            </a:r>
            <a:r>
              <a:rPr lang="en-US" dirty="0" smtClean="0"/>
              <a:t>,</a:t>
            </a:r>
            <a:r>
              <a:rPr lang="zh-CN" altLang="en-US" dirty="0" smtClean="0"/>
              <a:t>要联系文章的中心思想。</a:t>
            </a:r>
          </a:p>
          <a:p>
            <a:pPr algn="just">
              <a:lnSpc>
                <a:spcPct val="150000"/>
              </a:lnSpc>
            </a:pPr>
            <a:r>
              <a:rPr lang="en-US" dirty="0" smtClean="0"/>
              <a:t>(3)</a:t>
            </a:r>
            <a:r>
              <a:rPr lang="zh-CN" altLang="en-US" dirty="0" smtClean="0"/>
              <a:t>理解句子深层含义</a:t>
            </a:r>
            <a:r>
              <a:rPr lang="en-US" dirty="0" smtClean="0"/>
              <a:t>,</a:t>
            </a:r>
            <a:r>
              <a:rPr lang="zh-CN" altLang="en-US" dirty="0" smtClean="0"/>
              <a:t>要联系作品的背景。</a:t>
            </a:r>
          </a:p>
          <a:p>
            <a:pPr algn="just">
              <a:lnSpc>
                <a:spcPct val="150000"/>
              </a:lnSpc>
            </a:pPr>
            <a:r>
              <a:rPr lang="en-US" dirty="0" smtClean="0"/>
              <a:t>(4)</a:t>
            </a:r>
            <a:r>
              <a:rPr lang="zh-CN" altLang="en-US" dirty="0" smtClean="0"/>
              <a:t>理解句子深层含义</a:t>
            </a:r>
            <a:r>
              <a:rPr lang="en-US" dirty="0" smtClean="0"/>
              <a:t>,</a:t>
            </a:r>
            <a:r>
              <a:rPr lang="zh-CN" altLang="en-US" dirty="0" smtClean="0"/>
              <a:t>要抓住修辞方法</a:t>
            </a:r>
            <a:r>
              <a:rPr lang="en-US" dirty="0" smtClean="0"/>
              <a:t>,</a:t>
            </a:r>
            <a:r>
              <a:rPr lang="zh-CN" altLang="en-US" dirty="0" smtClean="0"/>
              <a:t>思考其运用的效果或目的。</a:t>
            </a:r>
          </a:p>
          <a:p>
            <a:pPr algn="just">
              <a:lnSpc>
                <a:spcPct val="150000"/>
              </a:lnSpc>
            </a:pPr>
            <a:r>
              <a:rPr lang="en-US" dirty="0" smtClean="0"/>
              <a:t>(5)</a:t>
            </a:r>
            <a:r>
              <a:rPr lang="zh-CN" altLang="en-US" dirty="0" smtClean="0"/>
              <a:t>理解句子的含义</a:t>
            </a:r>
            <a:r>
              <a:rPr lang="en-US" dirty="0" smtClean="0"/>
              <a:t>,</a:t>
            </a:r>
            <a:r>
              <a:rPr lang="zh-CN" altLang="en-US" dirty="0" smtClean="0"/>
              <a:t>要联系文章中人物的身份、性格特点和思想</a:t>
            </a:r>
            <a:r>
              <a:rPr lang="en-US" dirty="0" smtClean="0"/>
              <a:t>,</a:t>
            </a:r>
            <a:r>
              <a:rPr lang="zh-CN" altLang="en-US" dirty="0" smtClean="0"/>
              <a:t>思考作者在句子中想要告诉读者哪些信息。</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1289905"/>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六</a:t>
            </a:r>
            <a:r>
              <a:rPr lang="en-US" dirty="0" smtClean="0"/>
              <a:t>):</a:t>
            </a:r>
            <a:r>
              <a:rPr lang="zh-CN" altLang="en-US" dirty="0" smtClean="0"/>
              <a:t>第二题</a:t>
            </a:r>
            <a:r>
              <a:rPr lang="en-US" dirty="0" smtClean="0"/>
              <a:t>2</a:t>
            </a:r>
            <a:r>
              <a:rPr lang="zh-CN" altLang="en-US" dirty="0" smtClean="0"/>
              <a:t>小题、第五题</a:t>
            </a:r>
            <a:r>
              <a:rPr lang="en-US" dirty="0" smtClean="0"/>
              <a:t>2</a:t>
            </a:r>
            <a:r>
              <a:rPr lang="zh-CN" altLang="en-US" dirty="0" smtClean="0"/>
              <a:t>小题第</a:t>
            </a:r>
            <a:r>
              <a:rPr lang="en-US" dirty="0" smtClean="0"/>
              <a:t>(2)</a:t>
            </a:r>
            <a:r>
              <a:rPr lang="zh-CN" altLang="en-US" dirty="0" smtClean="0"/>
              <a:t>问、第七题</a:t>
            </a:r>
            <a:r>
              <a:rPr lang="en-US" dirty="0" smtClean="0"/>
              <a:t>4</a:t>
            </a:r>
            <a:r>
              <a:rPr lang="zh-CN" altLang="en-US" dirty="0" smtClean="0"/>
              <a:t>小题第</a:t>
            </a:r>
            <a:r>
              <a:rPr lang="en-US" dirty="0" smtClean="0"/>
              <a:t>(2)</a:t>
            </a:r>
            <a:r>
              <a:rPr lang="zh-CN" altLang="en-US" dirty="0" smtClean="0"/>
              <a:t>问、第九题</a:t>
            </a:r>
            <a:r>
              <a:rPr lang="en-US" dirty="0" smtClean="0"/>
              <a:t>5</a:t>
            </a:r>
            <a:r>
              <a:rPr lang="zh-CN" altLang="en-US" dirty="0" smtClean="0"/>
              <a:t>小题、第十题</a:t>
            </a:r>
            <a:r>
              <a:rPr lang="en-US" dirty="0" smtClean="0"/>
              <a:t>5</a:t>
            </a:r>
            <a:r>
              <a:rPr lang="zh-CN" altLang="en-US" dirty="0" smtClean="0"/>
              <a:t>小题、第十一题</a:t>
            </a:r>
            <a:r>
              <a:rPr lang="en-US" dirty="0" smtClean="0"/>
              <a:t>2</a:t>
            </a:r>
            <a:r>
              <a:rPr lang="zh-CN" altLang="en-US" dirty="0" smtClean="0"/>
              <a:t>小题、第十三题</a:t>
            </a:r>
            <a:r>
              <a:rPr lang="en-US" dirty="0" smtClean="0"/>
              <a:t>3</a:t>
            </a:r>
            <a:r>
              <a:rPr lang="zh-CN" altLang="en-US" dirty="0" smtClean="0"/>
              <a:t>小题、第十六题</a:t>
            </a:r>
            <a:r>
              <a:rPr lang="en-US" dirty="0" smtClean="0"/>
              <a:t>2</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369332"/>
          </a:xfrm>
          <a:prstGeom prst="rect">
            <a:avLst/>
          </a:prstGeom>
        </p:spPr>
        <p:txBody>
          <a:bodyPr wrap="square">
            <a:spAutoFit/>
          </a:bodyPr>
          <a:lstStyle/>
          <a:p>
            <a:r>
              <a:rPr lang="zh-CN" altLang="en-US" b="1" dirty="0" smtClean="0">
                <a:solidFill>
                  <a:srgbClr val="0092D7"/>
                </a:solidFill>
              </a:rPr>
              <a:t>考点六　语言鉴赏</a:t>
            </a:r>
            <a:endParaRPr lang="zh-CN" altLang="en-US" b="1" dirty="0">
              <a:solidFill>
                <a:srgbClr val="0092D7"/>
              </a:solidFill>
            </a:endParaRPr>
          </a:p>
        </p:txBody>
      </p:sp>
      <p:sp>
        <p:nvSpPr>
          <p:cNvPr id="4" name="矩形 3"/>
          <p:cNvSpPr/>
          <p:nvPr/>
        </p:nvSpPr>
        <p:spPr>
          <a:xfrm>
            <a:off x="967153" y="777845"/>
            <a:ext cx="7851531" cy="3367397"/>
          </a:xfrm>
          <a:prstGeom prst="rect">
            <a:avLst/>
          </a:prstGeom>
        </p:spPr>
        <p:txBody>
          <a:bodyPr wrap="square">
            <a:spAutoFit/>
          </a:bodyPr>
          <a:lstStyle/>
          <a:p>
            <a:pPr algn="just">
              <a:lnSpc>
                <a:spcPct val="150000"/>
              </a:lnSpc>
            </a:pPr>
            <a:r>
              <a:rPr lang="zh-CN" altLang="en-US" b="1" dirty="0" smtClean="0"/>
              <a:t>角度</a:t>
            </a:r>
            <a:r>
              <a:rPr lang="en-US" b="1" dirty="0" smtClean="0"/>
              <a:t>1</a:t>
            </a:r>
            <a:r>
              <a:rPr lang="zh-CN" altLang="en-US" b="1" dirty="0" smtClean="0"/>
              <a:t>　赏析句子的表达效果</a:t>
            </a:r>
            <a:r>
              <a:rPr lang="en-US" sz="1600" dirty="0" smtClean="0"/>
              <a:t>10</a:t>
            </a:r>
            <a:r>
              <a:rPr lang="zh-CN" altLang="en-US" sz="1600" dirty="0" smtClean="0"/>
              <a:t>年</a:t>
            </a:r>
            <a:r>
              <a:rPr lang="en-US" sz="1600" dirty="0" smtClean="0"/>
              <a:t>5</a:t>
            </a:r>
            <a:r>
              <a:rPr lang="zh-CN" altLang="en-US" sz="1600" dirty="0" smtClean="0"/>
              <a:t>考</a:t>
            </a:r>
            <a:endParaRPr lang="zh-CN" altLang="en-US" dirty="0" smtClean="0"/>
          </a:p>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a:t>
            </a:r>
            <a:r>
              <a:rPr lang="en-US" dirty="0" smtClean="0"/>
              <a:t> </a:t>
            </a:r>
            <a:r>
              <a:rPr lang="en-US" dirty="0" smtClean="0">
                <a:solidFill>
                  <a:srgbClr val="0092D7"/>
                </a:solidFill>
              </a:rPr>
              <a:t>[2019.7]</a:t>
            </a:r>
            <a:r>
              <a:rPr lang="zh-CN" altLang="en-US" dirty="0" smtClean="0"/>
              <a:t>品析下列句子的表达效果。</a:t>
            </a:r>
            <a:r>
              <a:rPr lang="en-US" dirty="0" smtClean="0"/>
              <a:t>(</a:t>
            </a:r>
            <a:r>
              <a:rPr lang="zh-CN" altLang="en-US" dirty="0" smtClean="0"/>
              <a:t>从人物描写</a:t>
            </a:r>
            <a:r>
              <a:rPr lang="en-US" dirty="0" smtClean="0"/>
              <a:t>/</a:t>
            </a:r>
            <a:r>
              <a:rPr lang="zh-CN" altLang="en-US" dirty="0" smtClean="0"/>
              <a:t>词语运用的角度</a:t>
            </a:r>
            <a:r>
              <a:rPr lang="en-US" dirty="0" smtClean="0"/>
              <a:t>)</a:t>
            </a:r>
            <a:endParaRPr lang="zh-CN" altLang="en-US" dirty="0" smtClean="0"/>
          </a:p>
          <a:p>
            <a:pPr algn="just">
              <a:lnSpc>
                <a:spcPct val="150000"/>
              </a:lnSpc>
            </a:pPr>
            <a:r>
              <a:rPr lang="en-US" b="1" dirty="0" smtClean="0"/>
              <a:t>2. </a:t>
            </a:r>
            <a:r>
              <a:rPr lang="en-US" dirty="0" smtClean="0">
                <a:solidFill>
                  <a:srgbClr val="0092D7"/>
                </a:solidFill>
              </a:rPr>
              <a:t>[2015.13]</a:t>
            </a:r>
            <a:r>
              <a:rPr lang="zh-CN" altLang="en-US" dirty="0" smtClean="0"/>
              <a:t>请从描写方法的角度</a:t>
            </a:r>
            <a:r>
              <a:rPr lang="en-US" dirty="0" smtClean="0"/>
              <a:t>,</a:t>
            </a:r>
            <a:r>
              <a:rPr lang="zh-CN" altLang="en-US" dirty="0" smtClean="0"/>
              <a:t>赏析第</a:t>
            </a:r>
            <a:r>
              <a:rPr lang="en-US" dirty="0" smtClean="0"/>
              <a:t>×</a:t>
            </a:r>
            <a:r>
              <a:rPr lang="zh-CN" altLang="en-US" dirty="0" smtClean="0"/>
              <a:t>段画线句子的表达效果。</a:t>
            </a:r>
          </a:p>
          <a:p>
            <a:pPr algn="just">
              <a:lnSpc>
                <a:spcPct val="150000"/>
              </a:lnSpc>
            </a:pPr>
            <a:r>
              <a:rPr lang="en-US" b="1" dirty="0" smtClean="0"/>
              <a:t>3. </a:t>
            </a:r>
            <a:r>
              <a:rPr lang="en-US" dirty="0" smtClean="0">
                <a:solidFill>
                  <a:srgbClr val="0092D7"/>
                </a:solidFill>
              </a:rPr>
              <a:t>[2014.8]</a:t>
            </a:r>
            <a:r>
              <a:rPr lang="zh-CN" altLang="en-US" dirty="0" smtClean="0"/>
              <a:t>文中画线句是作者修改后的</a:t>
            </a:r>
            <a:r>
              <a:rPr lang="en-US" dirty="0" smtClean="0"/>
              <a:t>,</a:t>
            </a:r>
            <a:r>
              <a:rPr lang="zh-CN" altLang="en-US" dirty="0" smtClean="0"/>
              <a:t>将它与修改前的句子作比较</a:t>
            </a:r>
            <a:r>
              <a:rPr lang="en-US" dirty="0" smtClean="0"/>
              <a:t>,</a:t>
            </a:r>
            <a:r>
              <a:rPr lang="zh-CN" altLang="en-US" dirty="0" smtClean="0"/>
              <a:t>从情节发展角度具体分析修改后的好处。</a:t>
            </a:r>
          </a:p>
          <a:p>
            <a:pPr algn="just">
              <a:lnSpc>
                <a:spcPct val="150000"/>
              </a:lnSpc>
            </a:pPr>
            <a:r>
              <a:rPr lang="en-US" b="1" dirty="0" smtClean="0"/>
              <a:t>4. </a:t>
            </a:r>
            <a:r>
              <a:rPr lang="en-US" dirty="0" smtClean="0">
                <a:solidFill>
                  <a:srgbClr val="0092D7"/>
                </a:solidFill>
              </a:rPr>
              <a:t>[2010.14]</a:t>
            </a:r>
            <a:r>
              <a:rPr lang="zh-CN" altLang="en-US" dirty="0" smtClean="0"/>
              <a:t>如果把本文的结尾改换成下面一句话</a:t>
            </a:r>
            <a:r>
              <a:rPr lang="en-US" dirty="0" smtClean="0"/>
              <a:t>,</a:t>
            </a:r>
            <a:r>
              <a:rPr lang="zh-CN" altLang="en-US" dirty="0" smtClean="0"/>
              <a:t>好不好</a:t>
            </a:r>
            <a:r>
              <a:rPr lang="en-US" dirty="0" smtClean="0"/>
              <a:t>?</a:t>
            </a:r>
            <a:r>
              <a:rPr lang="zh-CN" altLang="en-US" dirty="0" smtClean="0"/>
              <a:t>为什么</a:t>
            </a:r>
            <a:r>
              <a:rPr lang="en-US" dirty="0" smtClean="0"/>
              <a:t>?</a:t>
            </a:r>
            <a:endParaRPr lang="zh-CN" altLang="en-US" dirty="0" smtClean="0"/>
          </a:p>
          <a:p>
            <a:pPr algn="just">
              <a:lnSpc>
                <a:spcPct val="150000"/>
              </a:lnSpc>
            </a:pPr>
            <a:r>
              <a:rPr lang="en-US" b="1" dirty="0" smtClean="0"/>
              <a:t>5. </a:t>
            </a:r>
            <a:r>
              <a:rPr lang="en-US" dirty="0" smtClean="0">
                <a:solidFill>
                  <a:srgbClr val="0092D7"/>
                </a:solidFill>
              </a:rPr>
              <a:t>[2009.7]</a:t>
            </a:r>
            <a:r>
              <a:rPr lang="zh-CN" altLang="en-US" dirty="0" smtClean="0"/>
              <a:t>从语言运用的角度</a:t>
            </a:r>
            <a:r>
              <a:rPr lang="en-US" dirty="0" smtClean="0"/>
              <a:t>,</a:t>
            </a:r>
            <a:r>
              <a:rPr lang="zh-CN" altLang="en-US" dirty="0" smtClean="0"/>
              <a:t>谈谈文中画线句子的表达效果。</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3831818"/>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答题步骤</a:t>
            </a:r>
            <a:r>
              <a:rPr lang="en-US" altLang="zh-CN" b="1" dirty="0" smtClean="0">
                <a:solidFill>
                  <a:srgbClr val="0092D7"/>
                </a:solidFill>
              </a:rPr>
              <a:t>】</a:t>
            </a:r>
          </a:p>
          <a:p>
            <a:pPr>
              <a:lnSpc>
                <a:spcPct val="150000"/>
              </a:lnSpc>
            </a:pPr>
            <a:r>
              <a:rPr lang="en-US" b="1" dirty="0" smtClean="0"/>
              <a:t>1.</a:t>
            </a:r>
            <a:r>
              <a:rPr lang="zh-CN" altLang="en-US" b="1" dirty="0" smtClean="0"/>
              <a:t>从字词的角度</a:t>
            </a:r>
            <a:r>
              <a:rPr lang="zh-CN" altLang="en-US" dirty="0" smtClean="0"/>
              <a:t>。富有表现力的词语有</a:t>
            </a:r>
            <a:r>
              <a:rPr lang="en-US" dirty="0" smtClean="0"/>
              <a:t>:</a:t>
            </a:r>
            <a:r>
              <a:rPr lang="zh-CN" altLang="en-US" dirty="0" smtClean="0"/>
              <a:t>动词、形容词、副词、叠词。</a:t>
            </a:r>
          </a:p>
          <a:p>
            <a:pPr>
              <a:lnSpc>
                <a:spcPct val="150000"/>
              </a:lnSpc>
            </a:pPr>
            <a:r>
              <a:rPr lang="zh-CN" altLang="en-US" dirty="0" smtClean="0"/>
              <a:t>答题模式</a:t>
            </a:r>
            <a:r>
              <a:rPr lang="en-US" dirty="0" smtClean="0"/>
              <a:t>:</a:t>
            </a:r>
            <a:r>
              <a:rPr lang="zh-CN" altLang="en-US" dirty="0" smtClean="0"/>
              <a:t>词的本义</a:t>
            </a:r>
            <a:r>
              <a:rPr lang="en-US" dirty="0" smtClean="0"/>
              <a:t>+</a:t>
            </a:r>
            <a:r>
              <a:rPr lang="zh-CN" altLang="en-US" dirty="0" smtClean="0"/>
              <a:t>语境义</a:t>
            </a:r>
            <a:r>
              <a:rPr lang="en-US" dirty="0" smtClean="0"/>
              <a:t>+</a:t>
            </a:r>
            <a:r>
              <a:rPr lang="zh-CN" altLang="en-US" dirty="0" smtClean="0"/>
              <a:t>情感</a:t>
            </a:r>
            <a:r>
              <a:rPr lang="en-US" dirty="0" smtClean="0"/>
              <a:t>(</a:t>
            </a:r>
            <a:r>
              <a:rPr lang="zh-CN" altLang="en-US" dirty="0" smtClean="0"/>
              <a:t>心理、性格、心情</a:t>
            </a:r>
            <a:r>
              <a:rPr lang="en-US" dirty="0" smtClean="0"/>
              <a:t>)</a:t>
            </a:r>
            <a:endParaRPr lang="zh-CN" altLang="en-US" dirty="0" smtClean="0"/>
          </a:p>
          <a:p>
            <a:pPr>
              <a:lnSpc>
                <a:spcPct val="150000"/>
              </a:lnSpc>
            </a:pPr>
            <a:r>
              <a:rPr lang="en-US" b="1" dirty="0" smtClean="0"/>
              <a:t>2.</a:t>
            </a:r>
            <a:r>
              <a:rPr lang="zh-CN" altLang="en-US" b="1" dirty="0" smtClean="0"/>
              <a:t>从人物描写的角度。</a:t>
            </a:r>
          </a:p>
          <a:p>
            <a:pPr>
              <a:lnSpc>
                <a:spcPct val="150000"/>
              </a:lnSpc>
            </a:pPr>
            <a:r>
              <a:rPr lang="en-US" dirty="0" smtClean="0"/>
              <a:t>(1)</a:t>
            </a:r>
            <a:r>
              <a:rPr lang="zh-CN" altLang="en-US" dirty="0" smtClean="0"/>
              <a:t>人物描写方法</a:t>
            </a:r>
            <a:r>
              <a:rPr lang="en-US" dirty="0" smtClean="0"/>
              <a:t>:</a:t>
            </a:r>
            <a:r>
              <a:rPr lang="zh-CN" altLang="en-US" dirty="0" smtClean="0"/>
              <a:t>外貌、语言、动作、心理、神态、细节。</a:t>
            </a:r>
          </a:p>
          <a:p>
            <a:pPr>
              <a:lnSpc>
                <a:spcPct val="150000"/>
              </a:lnSpc>
            </a:pPr>
            <a:r>
              <a:rPr lang="zh-CN" altLang="en-US" dirty="0" smtClean="0"/>
              <a:t>答题模式</a:t>
            </a:r>
            <a:r>
              <a:rPr lang="en-US" dirty="0" smtClean="0"/>
              <a:t>:</a:t>
            </a:r>
            <a:r>
              <a:rPr lang="zh-CN" altLang="en-US" dirty="0" smtClean="0"/>
              <a:t>描写角度</a:t>
            </a:r>
            <a:r>
              <a:rPr lang="en-US" dirty="0" smtClean="0"/>
              <a:t>+</a:t>
            </a:r>
            <a:r>
              <a:rPr lang="zh-CN" altLang="en-US" dirty="0" smtClean="0"/>
              <a:t>内容</a:t>
            </a:r>
            <a:r>
              <a:rPr lang="en-US" dirty="0" smtClean="0"/>
              <a:t>+</a:t>
            </a:r>
            <a:r>
              <a:rPr lang="zh-CN" altLang="en-US" dirty="0" smtClean="0"/>
              <a:t>情感</a:t>
            </a:r>
            <a:r>
              <a:rPr lang="en-US" dirty="0" smtClean="0"/>
              <a:t>(</a:t>
            </a:r>
            <a:r>
              <a:rPr lang="zh-CN" altLang="en-US" dirty="0" smtClean="0"/>
              <a:t>性格、心情、形象、品质</a:t>
            </a:r>
            <a:r>
              <a:rPr lang="en-US" dirty="0" smtClean="0"/>
              <a:t>)</a:t>
            </a:r>
            <a:endParaRPr lang="zh-CN" altLang="en-US" dirty="0" smtClean="0"/>
          </a:p>
          <a:p>
            <a:pPr>
              <a:lnSpc>
                <a:spcPct val="150000"/>
              </a:lnSpc>
            </a:pPr>
            <a:r>
              <a:rPr lang="en-US" dirty="0" smtClean="0"/>
              <a:t>①</a:t>
            </a:r>
            <a:r>
              <a:rPr lang="zh-CN" altLang="en-US" dirty="0" smtClean="0"/>
              <a:t>动作描写</a:t>
            </a:r>
            <a:r>
              <a:rPr lang="en-US" dirty="0" smtClean="0"/>
              <a:t>:</a:t>
            </a:r>
            <a:r>
              <a:rPr lang="en-US" altLang="zh-CN" dirty="0" smtClean="0"/>
              <a:t>……</a:t>
            </a:r>
            <a:r>
              <a:rPr lang="zh-CN" altLang="en-US" dirty="0" smtClean="0"/>
              <a:t>的动作</a:t>
            </a:r>
            <a:r>
              <a:rPr lang="en-US" dirty="0" smtClean="0"/>
              <a:t>,</a:t>
            </a:r>
            <a:r>
              <a:rPr lang="zh-CN" altLang="en-US" dirty="0" smtClean="0"/>
              <a:t>生动地写出了</a:t>
            </a:r>
            <a:r>
              <a:rPr lang="en-US" altLang="zh-CN" dirty="0" smtClean="0"/>
              <a:t>……</a:t>
            </a:r>
          </a:p>
          <a:p>
            <a:pPr>
              <a:lnSpc>
                <a:spcPct val="150000"/>
              </a:lnSpc>
            </a:pPr>
            <a:r>
              <a:rPr lang="en-US" dirty="0" smtClean="0"/>
              <a:t>②</a:t>
            </a:r>
            <a:r>
              <a:rPr lang="zh-CN" altLang="en-US" dirty="0" smtClean="0"/>
              <a:t>语言描写</a:t>
            </a:r>
            <a:r>
              <a:rPr lang="en-US" dirty="0" smtClean="0"/>
              <a:t>:</a:t>
            </a:r>
            <a:r>
              <a:rPr lang="en-US" altLang="zh-CN" dirty="0" smtClean="0"/>
              <a:t>……</a:t>
            </a:r>
            <a:r>
              <a:rPr lang="zh-CN" altLang="en-US" dirty="0" smtClean="0"/>
              <a:t>的语言</a:t>
            </a:r>
            <a:r>
              <a:rPr lang="en-US" dirty="0" smtClean="0"/>
              <a:t>,</a:t>
            </a:r>
            <a:r>
              <a:rPr lang="zh-CN" altLang="en-US" dirty="0" smtClean="0"/>
              <a:t>生动传神地写出</a:t>
            </a:r>
            <a:r>
              <a:rPr lang="en-US" altLang="zh-CN" dirty="0" smtClean="0"/>
              <a:t>……</a:t>
            </a:r>
          </a:p>
          <a:p>
            <a:pPr>
              <a:lnSpc>
                <a:spcPct val="150000"/>
              </a:lnSpc>
            </a:pPr>
            <a:r>
              <a:rPr lang="en-US" dirty="0" smtClean="0"/>
              <a:t>③</a:t>
            </a:r>
            <a:r>
              <a:rPr lang="zh-CN" altLang="en-US" dirty="0" smtClean="0"/>
              <a:t>神态描写</a:t>
            </a:r>
            <a:r>
              <a:rPr lang="en-US" dirty="0" smtClean="0"/>
              <a:t>:</a:t>
            </a:r>
            <a:r>
              <a:rPr lang="en-US" altLang="zh-CN" dirty="0" smtClean="0"/>
              <a:t>……</a:t>
            </a:r>
            <a:r>
              <a:rPr lang="zh-CN" altLang="en-US" dirty="0" smtClean="0"/>
              <a:t>的神情</a:t>
            </a:r>
            <a:r>
              <a:rPr lang="en-US" dirty="0" smtClean="0"/>
              <a:t>,</a:t>
            </a:r>
            <a:r>
              <a:rPr lang="zh-CN" altLang="en-US" dirty="0" smtClean="0"/>
              <a:t>细腻刻画了</a:t>
            </a:r>
            <a:r>
              <a:rPr lang="en-US" altLang="zh-CN"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1427"/>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3</a:t>
            </a:r>
            <a:r>
              <a:rPr lang="zh-CN" altLang="en-US" sz="2400" b="1" dirty="0" smtClean="0">
                <a:solidFill>
                  <a:srgbClr val="0092D7"/>
                </a:solidFill>
                <a:latin typeface="微软雅黑" pitchFamily="34" charset="-122"/>
                <a:ea typeface="微软雅黑" pitchFamily="34" charset="-122"/>
              </a:rPr>
              <a:t>讲</a:t>
            </a:r>
            <a:r>
              <a:rPr lang="zh-CN" altLang="en-US" sz="2400" b="1" dirty="0">
                <a:solidFill>
                  <a:srgbClr val="0092D7"/>
                </a:solidFill>
                <a:latin typeface="微软雅黑" pitchFamily="34" charset="-122"/>
                <a:ea typeface="微软雅黑" pitchFamily="34" charset="-122"/>
              </a:rPr>
              <a:t>　</a:t>
            </a:r>
            <a:r>
              <a:rPr lang="zh-CN" altLang="en-US" sz="2400" b="1" dirty="0" smtClean="0">
                <a:solidFill>
                  <a:srgbClr val="0092D7"/>
                </a:solidFill>
                <a:latin typeface="微软雅黑" pitchFamily="34" charset="-122"/>
                <a:ea typeface="微软雅黑" pitchFamily="34" charset="-122"/>
              </a:rPr>
              <a:t>理解词句　鉴赏语言</a:t>
            </a:r>
          </a:p>
        </p:txBody>
      </p:sp>
      <p:sp>
        <p:nvSpPr>
          <p:cNvPr id="4" name="矩形 3"/>
          <p:cNvSpPr/>
          <p:nvPr/>
        </p:nvSpPr>
        <p:spPr>
          <a:xfrm>
            <a:off x="835269" y="942556"/>
            <a:ext cx="7895492" cy="3831818"/>
          </a:xfrm>
          <a:prstGeom prst="rect">
            <a:avLst/>
          </a:prstGeom>
        </p:spPr>
        <p:txBody>
          <a:bodyPr wrap="square">
            <a:spAutoFit/>
          </a:bodyPr>
          <a:lstStyle/>
          <a:p>
            <a:pPr algn="just">
              <a:lnSpc>
                <a:spcPct val="150000"/>
              </a:lnSpc>
            </a:pPr>
            <a:r>
              <a:rPr lang="en-US" dirty="0" smtClean="0">
                <a:solidFill>
                  <a:srgbClr val="0092D7"/>
                </a:solidFill>
              </a:rPr>
              <a:t>[2015</a:t>
            </a:r>
            <a:r>
              <a:rPr lang="en-US" altLang="zh-CN" dirty="0" smtClean="0">
                <a:solidFill>
                  <a:srgbClr val="0092D7"/>
                </a:solidFill>
              </a:rPr>
              <a:t>·</a:t>
            </a:r>
            <a:r>
              <a:rPr lang="zh-CN" altLang="en-US" dirty="0" smtClean="0">
                <a:solidFill>
                  <a:srgbClr val="0092D7"/>
                </a:solidFill>
              </a:rPr>
              <a:t>安徽</a:t>
            </a:r>
            <a:r>
              <a:rPr lang="en-US" dirty="0" smtClean="0">
                <a:solidFill>
                  <a:srgbClr val="0092D7"/>
                </a:solidFill>
              </a:rPr>
              <a:t>10~14</a:t>
            </a:r>
            <a:r>
              <a:rPr lang="zh-CN" altLang="en-US" dirty="0" smtClean="0">
                <a:solidFill>
                  <a:srgbClr val="0092D7"/>
                </a:solidFill>
              </a:rPr>
              <a:t>题</a:t>
            </a:r>
            <a:r>
              <a:rPr lang="en-US" dirty="0" smtClean="0">
                <a:solidFill>
                  <a:srgbClr val="0092D7"/>
                </a:solidFill>
              </a:rPr>
              <a:t>]</a:t>
            </a:r>
            <a:r>
              <a:rPr lang="zh-CN" altLang="en-US" dirty="0" smtClean="0"/>
              <a:t>阅读下文</a:t>
            </a:r>
            <a:r>
              <a:rPr lang="en-US" dirty="0" smtClean="0"/>
              <a:t>,</a:t>
            </a:r>
            <a:r>
              <a:rPr lang="zh-CN" altLang="en-US" dirty="0" smtClean="0"/>
              <a:t>回答问题。</a:t>
            </a:r>
            <a:r>
              <a:rPr lang="en-US" dirty="0" smtClean="0"/>
              <a:t>(22</a:t>
            </a:r>
            <a:r>
              <a:rPr lang="zh-CN" altLang="en-US" dirty="0" smtClean="0"/>
              <a:t>分</a:t>
            </a:r>
            <a:r>
              <a:rPr lang="en-US" dirty="0" smtClean="0"/>
              <a:t>)</a:t>
            </a:r>
            <a:endParaRPr lang="zh-CN" altLang="en-US" dirty="0" smtClean="0"/>
          </a:p>
          <a:p>
            <a:pPr algn="ctr">
              <a:lnSpc>
                <a:spcPct val="150000"/>
              </a:lnSpc>
            </a:pPr>
            <a:r>
              <a:rPr lang="zh-CN" altLang="en-US" dirty="0" smtClean="0"/>
              <a:t>槐　花</a:t>
            </a:r>
          </a:p>
          <a:p>
            <a:pPr algn="ctr">
              <a:lnSpc>
                <a:spcPct val="150000"/>
              </a:lnSpc>
            </a:pPr>
            <a:r>
              <a:rPr lang="zh-CN" altLang="en-US" dirty="0" smtClean="0"/>
              <a:t>季羡林</a:t>
            </a:r>
          </a:p>
          <a:p>
            <a:pPr algn="just">
              <a:lnSpc>
                <a:spcPct val="150000"/>
              </a:lnSpc>
            </a:pPr>
            <a:r>
              <a:rPr lang="en-US" dirty="0" smtClean="0"/>
              <a:t>      ①</a:t>
            </a:r>
            <a:r>
              <a:rPr lang="zh-CN" altLang="en-US" dirty="0" smtClean="0"/>
              <a:t>自从移家朗润园</a:t>
            </a:r>
            <a:r>
              <a:rPr lang="en-US" dirty="0" smtClean="0"/>
              <a:t>,</a:t>
            </a:r>
            <a:r>
              <a:rPr lang="zh-CN" altLang="en-US" dirty="0" smtClean="0"/>
              <a:t>每年在春夏之交的时候</a:t>
            </a:r>
            <a:r>
              <a:rPr lang="en-US" dirty="0" smtClean="0"/>
              <a:t>,</a:t>
            </a:r>
            <a:r>
              <a:rPr lang="zh-CN" altLang="en-US" dirty="0" smtClean="0"/>
              <a:t>我一出门向西走</a:t>
            </a:r>
            <a:r>
              <a:rPr lang="en-US" dirty="0" smtClean="0"/>
              <a:t>,</a:t>
            </a:r>
            <a:r>
              <a:rPr lang="zh-CN" altLang="en-US" dirty="0" smtClean="0"/>
              <a:t>总是清香飘拂</a:t>
            </a:r>
            <a:r>
              <a:rPr lang="en-US" dirty="0" smtClean="0"/>
              <a:t>,</a:t>
            </a:r>
            <a:r>
              <a:rPr lang="zh-CN" altLang="en-US" dirty="0" smtClean="0"/>
              <a:t>溢满鼻官。抬眼一看</a:t>
            </a:r>
            <a:r>
              <a:rPr lang="en-US" dirty="0" smtClean="0"/>
              <a:t>,</a:t>
            </a:r>
            <a:r>
              <a:rPr lang="zh-CN" altLang="en-US" dirty="0" smtClean="0"/>
              <a:t>在流满了绿水的荷塘岸边</a:t>
            </a:r>
            <a:r>
              <a:rPr lang="en-US" dirty="0" smtClean="0"/>
              <a:t>,</a:t>
            </a:r>
            <a:r>
              <a:rPr lang="zh-CN" altLang="en-US" dirty="0" smtClean="0"/>
              <a:t>在高高低低的土山上面</a:t>
            </a:r>
            <a:r>
              <a:rPr lang="en-US" dirty="0" smtClean="0"/>
              <a:t>,</a:t>
            </a:r>
            <a:r>
              <a:rPr lang="zh-CN" altLang="en-US" dirty="0" smtClean="0"/>
              <a:t>就能看到成片的洋槐</a:t>
            </a:r>
            <a:r>
              <a:rPr lang="en-US" dirty="0" smtClean="0"/>
              <a:t>,</a:t>
            </a:r>
            <a:r>
              <a:rPr lang="zh-CN" altLang="en-US" dirty="0" smtClean="0"/>
              <a:t>满树繁花</a:t>
            </a:r>
            <a:r>
              <a:rPr lang="en-US" dirty="0" smtClean="0"/>
              <a:t>,</a:t>
            </a:r>
            <a:r>
              <a:rPr lang="zh-CN" altLang="en-US" dirty="0" smtClean="0"/>
              <a:t>闪着银光</a:t>
            </a:r>
            <a:r>
              <a:rPr lang="en-US" dirty="0" smtClean="0"/>
              <a:t>;</a:t>
            </a:r>
            <a:r>
              <a:rPr lang="zh-CN" altLang="en-US" dirty="0" smtClean="0"/>
              <a:t>花朵缀满高树枝头</a:t>
            </a:r>
            <a:r>
              <a:rPr lang="en-US" dirty="0" smtClean="0"/>
              <a:t>,</a:t>
            </a:r>
            <a:r>
              <a:rPr lang="zh-CN" altLang="en-US" dirty="0" smtClean="0"/>
              <a:t>开上去</a:t>
            </a:r>
            <a:r>
              <a:rPr lang="en-US" dirty="0" smtClean="0"/>
              <a:t>,</a:t>
            </a:r>
            <a:r>
              <a:rPr lang="zh-CN" altLang="en-US" dirty="0" smtClean="0"/>
              <a:t>开上去</a:t>
            </a:r>
            <a:r>
              <a:rPr lang="en-US" dirty="0" smtClean="0"/>
              <a:t>,</a:t>
            </a:r>
            <a:r>
              <a:rPr lang="zh-CN" altLang="en-US" dirty="0" smtClean="0"/>
              <a:t>一直开到高空</a:t>
            </a:r>
            <a:r>
              <a:rPr lang="en-US" dirty="0" smtClean="0"/>
              <a:t>,</a:t>
            </a:r>
            <a:r>
              <a:rPr lang="zh-CN" altLang="en-US" dirty="0" smtClean="0"/>
              <a:t>让我立刻想到在新疆天池上看到的白皑皑的万古雪峰。</a:t>
            </a:r>
          </a:p>
          <a:p>
            <a:pPr algn="just">
              <a:lnSpc>
                <a:spcPct val="150000"/>
              </a:lnSpc>
            </a:pPr>
            <a:r>
              <a:rPr lang="en-US" dirty="0" smtClean="0"/>
              <a:t>      ②</a:t>
            </a:r>
            <a:r>
              <a:rPr lang="zh-CN" altLang="en-US" dirty="0" smtClean="0"/>
              <a:t>这种槐树在北方是非常习见的树种。我虽然也陶醉于氤氲</a:t>
            </a:r>
            <a:r>
              <a:rPr lang="en-US" baseline="30000" dirty="0" smtClean="0"/>
              <a:t>①</a:t>
            </a:r>
            <a:r>
              <a:rPr lang="zh-CN" altLang="en-US" dirty="0" smtClean="0"/>
              <a:t>的香气中</a:t>
            </a:r>
            <a:r>
              <a:rPr lang="en-US" dirty="0" smtClean="0"/>
              <a:t>,</a:t>
            </a:r>
            <a:r>
              <a:rPr lang="zh-CN" altLang="en-US" dirty="0" smtClean="0"/>
              <a:t>但却从来没有认真注意过这种花树</a:t>
            </a:r>
            <a:r>
              <a:rPr lang="en-US" altLang="zh-CN" dirty="0" smtClean="0"/>
              <a:t>——</a:t>
            </a:r>
            <a:r>
              <a:rPr lang="zh-CN" altLang="en-US" dirty="0" smtClean="0"/>
              <a:t>惯了。</a:t>
            </a:r>
            <a:endParaRPr lang="zh-CN" altLang="en-US" dirty="0"/>
          </a:p>
        </p:txBody>
      </p:sp>
    </p:spTree>
    <p:extLst>
      <p:ext uri="{BB962C8B-B14F-4D97-AF65-F5344CB8AC3E}">
        <p14:creationId xmlns="" xmlns:p14="http://schemas.microsoft.com/office/powerpoint/2010/main" val="345846565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2951898"/>
          </a:xfrm>
          <a:prstGeom prst="rect">
            <a:avLst/>
          </a:prstGeom>
        </p:spPr>
        <p:txBody>
          <a:bodyPr wrap="square">
            <a:spAutoFit/>
          </a:bodyPr>
          <a:lstStyle/>
          <a:p>
            <a:pPr algn="just">
              <a:lnSpc>
                <a:spcPct val="150000"/>
              </a:lnSpc>
            </a:pPr>
            <a:r>
              <a:rPr lang="en-US" dirty="0" smtClean="0"/>
              <a:t>(2)</a:t>
            </a:r>
            <a:r>
              <a:rPr lang="zh-CN" altLang="en-US" dirty="0" smtClean="0"/>
              <a:t>从感官描写的角度。如听觉、视觉、嗅觉、味觉、触觉。</a:t>
            </a:r>
          </a:p>
          <a:p>
            <a:pPr algn="just">
              <a:lnSpc>
                <a:spcPct val="150000"/>
              </a:lnSpc>
            </a:pPr>
            <a:r>
              <a:rPr lang="zh-CN" altLang="en-US" dirty="0" smtClean="0"/>
              <a:t>答题模式</a:t>
            </a:r>
            <a:r>
              <a:rPr lang="en-US" dirty="0" smtClean="0"/>
              <a:t>:</a:t>
            </a:r>
            <a:r>
              <a:rPr lang="zh-CN" altLang="en-US" dirty="0" smtClean="0"/>
              <a:t>本句从听觉</a:t>
            </a:r>
            <a:r>
              <a:rPr lang="en-US" dirty="0" smtClean="0"/>
              <a:t>(</a:t>
            </a:r>
            <a:r>
              <a:rPr lang="zh-CN" altLang="en-US" dirty="0" smtClean="0"/>
              <a:t>视觉、嗅觉、味觉、触觉</a:t>
            </a:r>
            <a:r>
              <a:rPr lang="en-US" dirty="0" smtClean="0"/>
              <a:t>)</a:t>
            </a:r>
            <a:r>
              <a:rPr lang="zh-CN" altLang="en-US" dirty="0" smtClean="0"/>
              <a:t>的角度</a:t>
            </a:r>
            <a:r>
              <a:rPr lang="en-US" dirty="0" smtClean="0"/>
              <a:t>+</a:t>
            </a:r>
            <a:r>
              <a:rPr lang="zh-CN" altLang="en-US" dirty="0" smtClean="0"/>
              <a:t>具体内容的分析</a:t>
            </a:r>
          </a:p>
          <a:p>
            <a:pPr algn="just">
              <a:lnSpc>
                <a:spcPct val="150000"/>
              </a:lnSpc>
            </a:pPr>
            <a:r>
              <a:rPr lang="en-US" b="1" dirty="0" smtClean="0"/>
              <a:t>3.</a:t>
            </a:r>
            <a:r>
              <a:rPr lang="zh-CN" altLang="en-US" b="1" dirty="0" smtClean="0"/>
              <a:t>从环境描写的角度入手。</a:t>
            </a:r>
            <a:r>
              <a:rPr lang="zh-CN" altLang="en-US" dirty="0" smtClean="0"/>
              <a:t>自然环境描写的四步分析法是</a:t>
            </a:r>
            <a:r>
              <a:rPr lang="en-US" dirty="0" smtClean="0"/>
              <a:t>:</a:t>
            </a:r>
            <a:endParaRPr lang="zh-CN" altLang="en-US" dirty="0" smtClean="0"/>
          </a:p>
          <a:p>
            <a:pPr algn="just">
              <a:lnSpc>
                <a:spcPct val="150000"/>
              </a:lnSpc>
            </a:pPr>
            <a:r>
              <a:rPr lang="en-US" dirty="0" smtClean="0"/>
              <a:t>①</a:t>
            </a:r>
            <a:r>
              <a:rPr lang="zh-CN" altLang="en-US" dirty="0" smtClean="0"/>
              <a:t>概括。先概括描写的内容</a:t>
            </a:r>
            <a:r>
              <a:rPr lang="en-US" dirty="0" smtClean="0"/>
              <a:t>(</a:t>
            </a:r>
            <a:r>
              <a:rPr lang="zh-CN" altLang="en-US" dirty="0" smtClean="0"/>
              <a:t>交代了时间、地点、天气、背景等</a:t>
            </a:r>
            <a:r>
              <a:rPr lang="en-US" dirty="0" smtClean="0"/>
              <a:t>)</a:t>
            </a:r>
            <a:r>
              <a:rPr lang="zh-CN" altLang="en-US" dirty="0" smtClean="0"/>
              <a:t>。</a:t>
            </a:r>
          </a:p>
          <a:p>
            <a:pPr algn="just">
              <a:lnSpc>
                <a:spcPct val="150000"/>
              </a:lnSpc>
            </a:pPr>
            <a:r>
              <a:rPr lang="en-US" dirty="0" smtClean="0"/>
              <a:t>②</a:t>
            </a:r>
            <a:r>
              <a:rPr lang="zh-CN" altLang="en-US" dirty="0" smtClean="0"/>
              <a:t>气氛。渲染了</a:t>
            </a:r>
            <a:r>
              <a:rPr lang="en-US" altLang="zh-CN" dirty="0" smtClean="0"/>
              <a:t>……</a:t>
            </a:r>
            <a:r>
              <a:rPr lang="zh-CN" altLang="en-US" dirty="0" smtClean="0"/>
              <a:t>气氛</a:t>
            </a:r>
            <a:r>
              <a:rPr lang="en-US" dirty="0" smtClean="0"/>
              <a:t>,</a:t>
            </a:r>
            <a:r>
              <a:rPr lang="zh-CN" altLang="en-US" dirty="0" smtClean="0"/>
              <a:t>烘托了人物</a:t>
            </a:r>
            <a:r>
              <a:rPr lang="en-US" altLang="zh-CN" dirty="0" smtClean="0"/>
              <a:t>……</a:t>
            </a:r>
            <a:r>
              <a:rPr lang="zh-CN" altLang="en-US" dirty="0" smtClean="0"/>
              <a:t>的心情。</a:t>
            </a:r>
          </a:p>
          <a:p>
            <a:pPr algn="just">
              <a:lnSpc>
                <a:spcPct val="150000"/>
              </a:lnSpc>
            </a:pPr>
            <a:r>
              <a:rPr lang="en-US" dirty="0" smtClean="0"/>
              <a:t>③</a:t>
            </a:r>
            <a:r>
              <a:rPr lang="zh-CN" altLang="en-US" dirty="0" smtClean="0"/>
              <a:t>内容。推动情节的发展</a:t>
            </a:r>
            <a:r>
              <a:rPr lang="en-US" dirty="0" smtClean="0"/>
              <a:t>,</a:t>
            </a:r>
            <a:r>
              <a:rPr lang="zh-CN" altLang="en-US" dirty="0" smtClean="0"/>
              <a:t>表现人物的性格</a:t>
            </a:r>
            <a:r>
              <a:rPr lang="en-US" dirty="0" smtClean="0"/>
              <a:t>,</a:t>
            </a:r>
            <a:r>
              <a:rPr lang="zh-CN" altLang="en-US" dirty="0" smtClean="0"/>
              <a:t>塑造人物形象</a:t>
            </a:r>
            <a:r>
              <a:rPr lang="en-US" dirty="0" smtClean="0"/>
              <a:t>,</a:t>
            </a:r>
            <a:r>
              <a:rPr lang="zh-CN" altLang="en-US" dirty="0" smtClean="0"/>
              <a:t>突出文章主旨。</a:t>
            </a:r>
          </a:p>
          <a:p>
            <a:pPr algn="just">
              <a:lnSpc>
                <a:spcPct val="150000"/>
              </a:lnSpc>
            </a:pPr>
            <a:r>
              <a:rPr lang="en-US" dirty="0" smtClean="0"/>
              <a:t>④</a:t>
            </a:r>
            <a:r>
              <a:rPr lang="zh-CN" altLang="en-US" dirty="0" smtClean="0"/>
              <a:t>结构。和上文</a:t>
            </a:r>
            <a:r>
              <a:rPr lang="en-US" altLang="zh-CN" dirty="0" smtClean="0"/>
              <a:t>……</a:t>
            </a:r>
            <a:r>
              <a:rPr lang="zh-CN" altLang="en-US" dirty="0" smtClean="0"/>
              <a:t>相照应</a:t>
            </a:r>
            <a:r>
              <a:rPr lang="en-US" dirty="0" smtClean="0"/>
              <a:t>,</a:t>
            </a:r>
            <a:r>
              <a:rPr lang="zh-CN" altLang="en-US" dirty="0" smtClean="0"/>
              <a:t>为下文</a:t>
            </a:r>
            <a:r>
              <a:rPr lang="en-US" altLang="zh-CN" dirty="0" smtClean="0"/>
              <a:t>……</a:t>
            </a:r>
            <a:r>
              <a:rPr lang="zh-CN" altLang="en-US" dirty="0" smtClean="0"/>
              <a:t>做铺垫。</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3367397"/>
          </a:xfrm>
          <a:prstGeom prst="rect">
            <a:avLst/>
          </a:prstGeom>
        </p:spPr>
        <p:txBody>
          <a:bodyPr wrap="square">
            <a:spAutoFit/>
          </a:bodyPr>
          <a:lstStyle/>
          <a:p>
            <a:pPr algn="just">
              <a:lnSpc>
                <a:spcPct val="150000"/>
              </a:lnSpc>
            </a:pPr>
            <a:r>
              <a:rPr lang="en-US" b="1" dirty="0" smtClean="0">
                <a:latin typeface="+mn-ea"/>
              </a:rPr>
              <a:t>4.</a:t>
            </a:r>
            <a:r>
              <a:rPr lang="zh-CN" altLang="en-US" b="1" dirty="0" smtClean="0">
                <a:latin typeface="+mn-ea"/>
              </a:rPr>
              <a:t>从深层含义的角度入手。</a:t>
            </a:r>
          </a:p>
          <a:p>
            <a:pPr algn="just">
              <a:lnSpc>
                <a:spcPct val="150000"/>
              </a:lnSpc>
            </a:pPr>
            <a:r>
              <a:rPr lang="zh-CN" altLang="en-US" dirty="0" smtClean="0">
                <a:latin typeface="+mn-ea"/>
              </a:rPr>
              <a:t>作家写文章手法不一</a:t>
            </a:r>
            <a:r>
              <a:rPr lang="en-US" dirty="0" smtClean="0">
                <a:latin typeface="+mn-ea"/>
              </a:rPr>
              <a:t>,</a:t>
            </a:r>
            <a:r>
              <a:rPr lang="zh-CN" altLang="en-US" dirty="0" smtClean="0">
                <a:latin typeface="+mn-ea"/>
              </a:rPr>
              <a:t>艺术风格各异</a:t>
            </a:r>
            <a:r>
              <a:rPr lang="en-US" dirty="0" smtClean="0">
                <a:latin typeface="+mn-ea"/>
              </a:rPr>
              <a:t>,</a:t>
            </a:r>
            <a:r>
              <a:rPr lang="zh-CN" altLang="en-US" dirty="0" smtClean="0">
                <a:latin typeface="+mn-ea"/>
              </a:rPr>
              <a:t>语言特色也大相径庭。有的通俗质朴</a:t>
            </a:r>
            <a:r>
              <a:rPr lang="en-US" dirty="0" smtClean="0">
                <a:latin typeface="+mn-ea"/>
              </a:rPr>
              <a:t>,</a:t>
            </a:r>
            <a:r>
              <a:rPr lang="zh-CN" altLang="en-US" dirty="0" smtClean="0">
                <a:latin typeface="+mn-ea"/>
              </a:rPr>
              <a:t>有的含蓄隐晦</a:t>
            </a:r>
            <a:r>
              <a:rPr lang="en-US" dirty="0" smtClean="0">
                <a:latin typeface="+mn-ea"/>
              </a:rPr>
              <a:t>,</a:t>
            </a:r>
            <a:r>
              <a:rPr lang="zh-CN" altLang="en-US" dirty="0" smtClean="0">
                <a:latin typeface="+mn-ea"/>
              </a:rPr>
              <a:t>话里有话</a:t>
            </a:r>
            <a:r>
              <a:rPr lang="en-US" dirty="0" smtClean="0">
                <a:latin typeface="+mn-ea"/>
              </a:rPr>
              <a:t>,</a:t>
            </a:r>
            <a:r>
              <a:rPr lang="zh-CN" altLang="en-US" dirty="0" smtClean="0">
                <a:latin typeface="+mn-ea"/>
              </a:rPr>
              <a:t>言外有意</a:t>
            </a:r>
            <a:r>
              <a:rPr lang="en-US" dirty="0" smtClean="0">
                <a:latin typeface="+mn-ea"/>
              </a:rPr>
              <a:t>,</a:t>
            </a:r>
            <a:r>
              <a:rPr lang="zh-CN" altLang="en-US" dirty="0" smtClean="0">
                <a:latin typeface="+mn-ea"/>
              </a:rPr>
              <a:t>这就有必要联系上下文来理解句意。</a:t>
            </a:r>
          </a:p>
          <a:p>
            <a:pPr algn="just">
              <a:lnSpc>
                <a:spcPct val="150000"/>
              </a:lnSpc>
            </a:pPr>
            <a:r>
              <a:rPr lang="en-US" dirty="0" smtClean="0">
                <a:latin typeface="+mn-ea"/>
              </a:rPr>
              <a:t>①</a:t>
            </a:r>
            <a:r>
              <a:rPr lang="zh-CN" altLang="en-US" dirty="0" smtClean="0">
                <a:latin typeface="+mn-ea"/>
              </a:rPr>
              <a:t>双关句</a:t>
            </a:r>
            <a:r>
              <a:rPr lang="en-US" dirty="0" smtClean="0">
                <a:latin typeface="+mn-ea"/>
              </a:rPr>
              <a:t>:</a:t>
            </a:r>
            <a:r>
              <a:rPr lang="zh-CN" altLang="en-US" dirty="0" smtClean="0">
                <a:latin typeface="+mn-ea"/>
              </a:rPr>
              <a:t>一要答出本义</a:t>
            </a:r>
            <a:r>
              <a:rPr lang="en-US" dirty="0" smtClean="0">
                <a:latin typeface="+mn-ea"/>
              </a:rPr>
              <a:t>,</a:t>
            </a:r>
            <a:r>
              <a:rPr lang="zh-CN" altLang="en-US" dirty="0" smtClean="0">
                <a:latin typeface="+mn-ea"/>
              </a:rPr>
              <a:t>二要答出深层含义。</a:t>
            </a:r>
          </a:p>
          <a:p>
            <a:pPr algn="just">
              <a:lnSpc>
                <a:spcPct val="150000"/>
              </a:lnSpc>
            </a:pPr>
            <a:r>
              <a:rPr lang="en-US" dirty="0" smtClean="0">
                <a:latin typeface="+mn-ea"/>
              </a:rPr>
              <a:t>②</a:t>
            </a:r>
            <a:r>
              <a:rPr lang="zh-CN" altLang="en-US" dirty="0" smtClean="0">
                <a:latin typeface="+mn-ea"/>
              </a:rPr>
              <a:t>富有哲理的句子</a:t>
            </a:r>
            <a:r>
              <a:rPr lang="en-US" dirty="0" smtClean="0">
                <a:latin typeface="+mn-ea"/>
              </a:rPr>
              <a:t>:</a:t>
            </a:r>
            <a:r>
              <a:rPr lang="zh-CN" altLang="en-US" dirty="0" smtClean="0">
                <a:latin typeface="+mn-ea"/>
              </a:rPr>
              <a:t>着重体会关键词在特定语境中的含义</a:t>
            </a:r>
            <a:r>
              <a:rPr lang="en-US" dirty="0" smtClean="0">
                <a:latin typeface="+mn-ea"/>
              </a:rPr>
              <a:t>,</a:t>
            </a:r>
            <a:r>
              <a:rPr lang="zh-CN" altLang="en-US" dirty="0" smtClean="0">
                <a:latin typeface="+mn-ea"/>
              </a:rPr>
              <a:t>然后代入原句</a:t>
            </a:r>
            <a:r>
              <a:rPr lang="en-US" dirty="0" smtClean="0">
                <a:latin typeface="+mn-ea"/>
              </a:rPr>
              <a:t>,</a:t>
            </a:r>
            <a:r>
              <a:rPr lang="zh-CN" altLang="en-US" dirty="0" smtClean="0">
                <a:latin typeface="+mn-ea"/>
              </a:rPr>
              <a:t>用自己的话复述句意。</a:t>
            </a:r>
          </a:p>
          <a:p>
            <a:pPr algn="just">
              <a:lnSpc>
                <a:spcPct val="150000"/>
              </a:lnSpc>
            </a:pPr>
            <a:r>
              <a:rPr lang="en-US" dirty="0" smtClean="0">
                <a:latin typeface="+mn-ea"/>
              </a:rPr>
              <a:t>③</a:t>
            </a:r>
            <a:r>
              <a:rPr lang="zh-CN" altLang="en-US" dirty="0" smtClean="0">
                <a:latin typeface="+mn-ea"/>
              </a:rPr>
              <a:t>言外之意句</a:t>
            </a:r>
            <a:r>
              <a:rPr lang="en-US" dirty="0" smtClean="0">
                <a:latin typeface="+mn-ea"/>
              </a:rPr>
              <a:t>:</a:t>
            </a:r>
            <a:r>
              <a:rPr lang="zh-CN" altLang="en-US" dirty="0" smtClean="0">
                <a:latin typeface="+mn-ea"/>
              </a:rPr>
              <a:t>结合上下文理解句子的弦外之音</a:t>
            </a:r>
            <a:r>
              <a:rPr lang="en-US" dirty="0" smtClean="0">
                <a:latin typeface="+mn-ea"/>
              </a:rPr>
              <a:t>,</a:t>
            </a:r>
            <a:r>
              <a:rPr lang="zh-CN" altLang="en-US" dirty="0" smtClean="0">
                <a:latin typeface="+mn-ea"/>
              </a:rPr>
              <a:t>写出作者的真正用意。</a:t>
            </a:r>
          </a:p>
          <a:p>
            <a:pPr algn="just">
              <a:lnSpc>
                <a:spcPct val="150000"/>
              </a:lnSpc>
            </a:pPr>
            <a:endParaRPr lang="zh-CN" altLang="en-US" dirty="0">
              <a:latin typeface="+mn-ea"/>
            </a:endParaRP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3782895"/>
          </a:xfrm>
          <a:prstGeom prst="rect">
            <a:avLst/>
          </a:prstGeom>
        </p:spPr>
        <p:txBody>
          <a:bodyPr wrap="square">
            <a:spAutoFit/>
          </a:bodyPr>
          <a:lstStyle/>
          <a:p>
            <a:pPr algn="just">
              <a:lnSpc>
                <a:spcPct val="150000"/>
              </a:lnSpc>
            </a:pPr>
            <a:r>
              <a:rPr lang="en-US" b="1" dirty="0" smtClean="0"/>
              <a:t>5.</a:t>
            </a:r>
            <a:r>
              <a:rPr lang="zh-CN" altLang="en-US" b="1" dirty="0" smtClean="0"/>
              <a:t>从句式的角度入手</a:t>
            </a:r>
            <a:r>
              <a:rPr lang="zh-CN" altLang="en-US" dirty="0" smtClean="0"/>
              <a:t>。句式不同</a:t>
            </a:r>
            <a:r>
              <a:rPr lang="en-US" dirty="0" smtClean="0"/>
              <a:t>,</a:t>
            </a:r>
            <a:r>
              <a:rPr lang="zh-CN" altLang="en-US" dirty="0" smtClean="0"/>
              <a:t>表达的效果也不同。</a:t>
            </a:r>
          </a:p>
          <a:p>
            <a:pPr algn="just">
              <a:lnSpc>
                <a:spcPct val="150000"/>
              </a:lnSpc>
            </a:pPr>
            <a:r>
              <a:rPr lang="zh-CN" altLang="en-US" dirty="0" smtClean="0"/>
              <a:t>陈述句</a:t>
            </a:r>
            <a:r>
              <a:rPr lang="en-US" dirty="0" smtClean="0"/>
              <a:t>:</a:t>
            </a:r>
            <a:r>
              <a:rPr lang="zh-CN" altLang="en-US" dirty="0" smtClean="0"/>
              <a:t>语气平稳</a:t>
            </a:r>
            <a:r>
              <a:rPr lang="en-US" dirty="0" smtClean="0"/>
              <a:t>,</a:t>
            </a:r>
            <a:r>
              <a:rPr lang="zh-CN" altLang="en-US" dirty="0" smtClean="0"/>
              <a:t>不温不火。</a:t>
            </a:r>
          </a:p>
          <a:p>
            <a:pPr algn="just">
              <a:lnSpc>
                <a:spcPct val="150000"/>
              </a:lnSpc>
            </a:pPr>
            <a:r>
              <a:rPr lang="zh-CN" altLang="en-US" dirty="0" smtClean="0"/>
              <a:t>疑问句</a:t>
            </a:r>
            <a:r>
              <a:rPr lang="en-US" dirty="0" smtClean="0"/>
              <a:t>:</a:t>
            </a:r>
            <a:r>
              <a:rPr lang="zh-CN" altLang="en-US" dirty="0" smtClean="0"/>
              <a:t>吸引读者</a:t>
            </a:r>
            <a:r>
              <a:rPr lang="en-US" dirty="0" smtClean="0"/>
              <a:t>,</a:t>
            </a:r>
            <a:r>
              <a:rPr lang="zh-CN" altLang="en-US" dirty="0" smtClean="0"/>
              <a:t>制造悬念。</a:t>
            </a:r>
          </a:p>
          <a:p>
            <a:pPr algn="just">
              <a:lnSpc>
                <a:spcPct val="150000"/>
              </a:lnSpc>
            </a:pPr>
            <a:r>
              <a:rPr lang="zh-CN" altLang="en-US" dirty="0" smtClean="0"/>
              <a:t>设问句</a:t>
            </a:r>
            <a:r>
              <a:rPr lang="en-US" dirty="0" smtClean="0"/>
              <a:t>:</a:t>
            </a:r>
            <a:r>
              <a:rPr lang="zh-CN" altLang="en-US" dirty="0" smtClean="0"/>
              <a:t>提醒读者注意</a:t>
            </a:r>
            <a:r>
              <a:rPr lang="en-US" dirty="0" smtClean="0"/>
              <a:t>,</a:t>
            </a:r>
            <a:r>
              <a:rPr lang="zh-CN" altLang="en-US" dirty="0" smtClean="0"/>
              <a:t>引发思考</a:t>
            </a:r>
            <a:r>
              <a:rPr lang="en-US" dirty="0" smtClean="0"/>
              <a:t>;</a:t>
            </a:r>
            <a:r>
              <a:rPr lang="zh-CN" altLang="en-US" dirty="0" smtClean="0"/>
              <a:t>如果出现在篇首或段尾</a:t>
            </a:r>
            <a:r>
              <a:rPr lang="en-US" dirty="0" smtClean="0"/>
              <a:t>,</a:t>
            </a:r>
            <a:r>
              <a:rPr lang="zh-CN" altLang="en-US" dirty="0" smtClean="0"/>
              <a:t>则起承上启下的过渡作用。</a:t>
            </a:r>
          </a:p>
          <a:p>
            <a:pPr algn="just">
              <a:lnSpc>
                <a:spcPct val="150000"/>
              </a:lnSpc>
            </a:pPr>
            <a:r>
              <a:rPr lang="zh-CN" altLang="en-US" dirty="0" smtClean="0"/>
              <a:t>反问句</a:t>
            </a:r>
            <a:r>
              <a:rPr lang="en-US" dirty="0" smtClean="0"/>
              <a:t>:</a:t>
            </a:r>
            <a:r>
              <a:rPr lang="zh-CN" altLang="en-US" dirty="0" smtClean="0"/>
              <a:t>加强语气。</a:t>
            </a:r>
          </a:p>
          <a:p>
            <a:pPr algn="just">
              <a:lnSpc>
                <a:spcPct val="150000"/>
              </a:lnSpc>
            </a:pPr>
            <a:r>
              <a:rPr lang="zh-CN" altLang="en-US" dirty="0" smtClean="0"/>
              <a:t>感叹句</a:t>
            </a:r>
            <a:r>
              <a:rPr lang="en-US" dirty="0" smtClean="0"/>
              <a:t>:</a:t>
            </a:r>
            <a:r>
              <a:rPr lang="zh-CN" altLang="en-US" dirty="0" smtClean="0"/>
              <a:t>抒情强烈。</a:t>
            </a:r>
          </a:p>
          <a:p>
            <a:pPr algn="just">
              <a:lnSpc>
                <a:spcPct val="150000"/>
              </a:lnSpc>
            </a:pPr>
            <a:r>
              <a:rPr lang="zh-CN" altLang="en-US" dirty="0" smtClean="0"/>
              <a:t>排比句</a:t>
            </a:r>
            <a:r>
              <a:rPr lang="en-US" dirty="0" smtClean="0"/>
              <a:t>:</a:t>
            </a:r>
            <a:r>
              <a:rPr lang="zh-CN" altLang="en-US" dirty="0" smtClean="0"/>
              <a:t>层层深入</a:t>
            </a:r>
            <a:r>
              <a:rPr lang="en-US" dirty="0" smtClean="0"/>
              <a:t>,</a:t>
            </a:r>
            <a:r>
              <a:rPr lang="zh-CN" altLang="en-US" dirty="0" smtClean="0"/>
              <a:t>增强语势</a:t>
            </a:r>
            <a:r>
              <a:rPr lang="en-US" dirty="0" smtClean="0"/>
              <a:t>(</a:t>
            </a:r>
            <a:r>
              <a:rPr lang="zh-CN" altLang="en-US" dirty="0" smtClean="0"/>
              <a:t>气势磅礴</a:t>
            </a:r>
            <a:r>
              <a:rPr lang="en-US" dirty="0" smtClean="0"/>
              <a:t>)</a:t>
            </a:r>
            <a:r>
              <a:rPr lang="zh-CN" altLang="en-US" dirty="0" smtClean="0"/>
              <a:t>。</a:t>
            </a:r>
          </a:p>
          <a:p>
            <a:pPr algn="just">
              <a:lnSpc>
                <a:spcPct val="150000"/>
              </a:lnSpc>
            </a:pPr>
            <a:r>
              <a:rPr lang="zh-CN" altLang="en-US" dirty="0" smtClean="0"/>
              <a:t>答题模式</a:t>
            </a:r>
            <a:r>
              <a:rPr lang="en-US" dirty="0" smtClean="0"/>
              <a:t>:</a:t>
            </a:r>
            <a:r>
              <a:rPr lang="zh-CN" altLang="en-US" dirty="0" smtClean="0"/>
              <a:t>这是个</a:t>
            </a:r>
            <a:r>
              <a:rPr lang="en-US" altLang="zh-CN" dirty="0" smtClean="0"/>
              <a:t>……</a:t>
            </a:r>
            <a:r>
              <a:rPr lang="zh-CN" altLang="en-US" dirty="0" smtClean="0"/>
              <a:t>句</a:t>
            </a:r>
            <a:r>
              <a:rPr lang="en-US" dirty="0" smtClean="0"/>
              <a:t>,</a:t>
            </a:r>
            <a:r>
              <a:rPr lang="en-US" altLang="zh-CN" dirty="0" smtClean="0"/>
              <a:t>……</a:t>
            </a:r>
            <a:r>
              <a:rPr lang="en-US" dirty="0" smtClean="0"/>
              <a:t>(</a:t>
            </a:r>
            <a:r>
              <a:rPr lang="zh-CN" altLang="en-US" dirty="0" smtClean="0"/>
              <a:t>内容</a:t>
            </a:r>
            <a:r>
              <a:rPr lang="en-US" dirty="0" smtClean="0"/>
              <a:t>+</a:t>
            </a:r>
            <a:r>
              <a:rPr lang="zh-CN" altLang="en-US" dirty="0" smtClean="0"/>
              <a:t>表达效果</a:t>
            </a:r>
            <a:r>
              <a:rPr lang="en-US" dirty="0" smtClean="0"/>
              <a:t>),</a:t>
            </a:r>
            <a:r>
              <a:rPr lang="zh-CN" altLang="en-US" dirty="0" smtClean="0"/>
              <a:t>表达了</a:t>
            </a:r>
            <a:r>
              <a:rPr lang="en-US" altLang="zh-CN"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2951898"/>
          </a:xfrm>
          <a:prstGeom prst="rect">
            <a:avLst/>
          </a:prstGeom>
        </p:spPr>
        <p:txBody>
          <a:bodyPr wrap="square">
            <a:spAutoFit/>
          </a:bodyPr>
          <a:lstStyle/>
          <a:p>
            <a:pPr algn="just">
              <a:lnSpc>
                <a:spcPct val="150000"/>
              </a:lnSpc>
            </a:pPr>
            <a:r>
              <a:rPr lang="zh-CN" altLang="en-US" b="1" dirty="0" smtClean="0"/>
              <a:t>角度</a:t>
            </a:r>
            <a:r>
              <a:rPr lang="en-US" b="1" dirty="0" smtClean="0"/>
              <a:t>2</a:t>
            </a:r>
            <a:r>
              <a:rPr lang="zh-CN" altLang="en-US" b="1" dirty="0" smtClean="0"/>
              <a:t>　赏析词语的表达效果</a:t>
            </a:r>
            <a:r>
              <a:rPr lang="en-US" sz="1600" dirty="0" smtClean="0"/>
              <a:t>5</a:t>
            </a:r>
            <a:r>
              <a:rPr lang="zh-CN" altLang="en-US" sz="1600" dirty="0" smtClean="0"/>
              <a:t>年</a:t>
            </a:r>
            <a:r>
              <a:rPr lang="en-US" sz="1600" dirty="0" smtClean="0"/>
              <a:t>2</a:t>
            </a:r>
            <a:r>
              <a:rPr lang="zh-CN" altLang="en-US" sz="1600" dirty="0" smtClean="0"/>
              <a:t>考</a:t>
            </a:r>
            <a:endParaRPr lang="zh-CN" altLang="en-US" dirty="0" smtClean="0"/>
          </a:p>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a:t>
            </a:r>
            <a:r>
              <a:rPr lang="en-US" dirty="0" smtClean="0"/>
              <a:t> </a:t>
            </a:r>
            <a:r>
              <a:rPr lang="en-US" dirty="0" smtClean="0">
                <a:solidFill>
                  <a:srgbClr val="0092D7"/>
                </a:solidFill>
              </a:rPr>
              <a:t>[2018.11]</a:t>
            </a:r>
            <a:r>
              <a:rPr lang="zh-CN" altLang="en-US" dirty="0" smtClean="0"/>
              <a:t>揣摩下面句子中加点的词语</a:t>
            </a:r>
            <a:r>
              <a:rPr lang="en-US" dirty="0" smtClean="0"/>
              <a:t>,</a:t>
            </a:r>
            <a:r>
              <a:rPr lang="zh-CN" altLang="en-US" dirty="0" smtClean="0"/>
              <a:t>品味其表达效果。</a:t>
            </a:r>
          </a:p>
          <a:p>
            <a:pPr algn="just">
              <a:lnSpc>
                <a:spcPct val="150000"/>
              </a:lnSpc>
            </a:pPr>
            <a:r>
              <a:rPr lang="en-US" b="1" dirty="0" smtClean="0"/>
              <a:t>2.</a:t>
            </a:r>
            <a:r>
              <a:rPr lang="en-US" dirty="0" smtClean="0"/>
              <a:t> </a:t>
            </a:r>
            <a:r>
              <a:rPr lang="en-US" dirty="0" smtClean="0">
                <a:solidFill>
                  <a:srgbClr val="0092D7"/>
                </a:solidFill>
              </a:rPr>
              <a:t>[2011.11]</a:t>
            </a:r>
            <a:r>
              <a:rPr lang="zh-CN" altLang="en-US" dirty="0" smtClean="0"/>
              <a:t>指出下面句子中加点词的表达效果。</a:t>
            </a:r>
          </a:p>
          <a:p>
            <a:pPr algn="just">
              <a:lnSpc>
                <a:spcPct val="150000"/>
              </a:lnSpc>
            </a:pPr>
            <a:r>
              <a:rPr lang="en-US" b="1" dirty="0" smtClean="0"/>
              <a:t>3.</a:t>
            </a:r>
            <a:r>
              <a:rPr lang="zh-CN" altLang="en-US" dirty="0" smtClean="0"/>
              <a:t>句中加点的词语能否更换或删除。</a:t>
            </a:r>
          </a:p>
          <a:p>
            <a:pPr algn="just">
              <a:lnSpc>
                <a:spcPct val="150000"/>
              </a:lnSpc>
            </a:pPr>
            <a:r>
              <a:rPr lang="en-US" b="1" dirty="0" smtClean="0"/>
              <a:t>4.</a:t>
            </a:r>
            <a:r>
              <a:rPr lang="zh-CN" altLang="en-US" dirty="0" smtClean="0"/>
              <a:t>结合语境</a:t>
            </a:r>
            <a:r>
              <a:rPr lang="en-US" dirty="0" smtClean="0"/>
              <a:t>,</a:t>
            </a:r>
            <a:r>
              <a:rPr lang="zh-CN" altLang="en-US" dirty="0" smtClean="0"/>
              <a:t>分析文中的画线句子里加点词的妙处。</a:t>
            </a:r>
          </a:p>
          <a:p>
            <a:pPr algn="just">
              <a:lnSpc>
                <a:spcPct val="150000"/>
              </a:lnSpc>
            </a:pPr>
            <a:r>
              <a:rPr lang="en-US" b="1" dirty="0" smtClean="0"/>
              <a:t>5.</a:t>
            </a:r>
            <a:r>
              <a:rPr lang="zh-CN" altLang="en-US" dirty="0" smtClean="0"/>
              <a:t>品味下列加点的词语</a:t>
            </a:r>
            <a:r>
              <a:rPr lang="en-US" dirty="0" smtClean="0"/>
              <a:t>,</a:t>
            </a:r>
            <a:r>
              <a:rPr lang="zh-CN" altLang="en-US" dirty="0" smtClean="0"/>
              <a:t>分析其表达效果。</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52852" y="338392"/>
            <a:ext cx="7772401" cy="1705403"/>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答题步骤</a:t>
            </a:r>
            <a:r>
              <a:rPr lang="en-US" altLang="zh-CN" b="1" dirty="0" smtClean="0">
                <a:solidFill>
                  <a:srgbClr val="0092D7"/>
                </a:solidFill>
              </a:rPr>
              <a:t>】</a:t>
            </a:r>
          </a:p>
          <a:p>
            <a:pPr algn="just">
              <a:lnSpc>
                <a:spcPct val="150000"/>
              </a:lnSpc>
            </a:pPr>
            <a:r>
              <a:rPr lang="en-US" b="1" dirty="0" smtClean="0"/>
              <a:t>1.</a:t>
            </a:r>
            <a:r>
              <a:rPr lang="zh-CN" altLang="en-US" b="1" dirty="0" smtClean="0"/>
              <a:t>从词性入手。</a:t>
            </a:r>
            <a:r>
              <a:rPr lang="zh-CN" altLang="en-US" dirty="0" smtClean="0"/>
              <a:t>不管是动词、形容词、副词、拟声词</a:t>
            </a:r>
            <a:r>
              <a:rPr lang="en-US" dirty="0" smtClean="0"/>
              <a:t>,</a:t>
            </a:r>
            <a:r>
              <a:rPr lang="zh-CN" altLang="en-US" dirty="0" smtClean="0"/>
              <a:t>还是叠词等</a:t>
            </a:r>
            <a:r>
              <a:rPr lang="en-US" dirty="0" smtClean="0"/>
              <a:t>,</a:t>
            </a:r>
            <a:r>
              <a:rPr lang="zh-CN" altLang="en-US" dirty="0" smtClean="0"/>
              <a:t>准确地运用这些词语</a:t>
            </a:r>
            <a:r>
              <a:rPr lang="en-US" dirty="0" smtClean="0"/>
              <a:t>,</a:t>
            </a:r>
            <a:r>
              <a:rPr lang="zh-CN" altLang="en-US" dirty="0" smtClean="0"/>
              <a:t>会为平淡的句子增色添彩</a:t>
            </a:r>
            <a:r>
              <a:rPr lang="en-US" dirty="0" smtClean="0"/>
              <a:t>,</a:t>
            </a:r>
            <a:r>
              <a:rPr lang="zh-CN" altLang="en-US" dirty="0" smtClean="0"/>
              <a:t>会使句子韵味无穷。赏析词语可先从词语的词性着手</a:t>
            </a:r>
            <a:r>
              <a:rPr lang="en-US" dirty="0" smtClean="0"/>
              <a:t>,</a:t>
            </a:r>
            <a:r>
              <a:rPr lang="zh-CN" altLang="en-US" dirty="0" smtClean="0"/>
              <a:t>进行具体分析。</a:t>
            </a:r>
            <a:endParaRPr lang="zh-CN" altLang="en-US" dirty="0"/>
          </a:p>
        </p:txBody>
      </p:sp>
      <p:graphicFrame>
        <p:nvGraphicFramePr>
          <p:cNvPr id="4" name="表格 3"/>
          <p:cNvGraphicFramePr>
            <a:graphicFrameLocks noGrp="1"/>
          </p:cNvGraphicFramePr>
          <p:nvPr/>
        </p:nvGraphicFramePr>
        <p:xfrm>
          <a:off x="1094935" y="2085731"/>
          <a:ext cx="7583073" cy="2400300"/>
        </p:xfrm>
        <a:graphic>
          <a:graphicData uri="http://schemas.openxmlformats.org/drawingml/2006/table">
            <a:tbl>
              <a:tblPr/>
              <a:tblGrid>
                <a:gridCol w="760242"/>
                <a:gridCol w="6822831"/>
              </a:tblGrid>
              <a:tr h="0">
                <a:tc gridSpan="2">
                  <a:txBody>
                    <a:bodyPr/>
                    <a:lstStyle/>
                    <a:p>
                      <a:pPr algn="ctr">
                        <a:lnSpc>
                          <a:spcPct val="150000"/>
                        </a:lnSpc>
                        <a:spcAft>
                          <a:spcPts val="0"/>
                        </a:spcAft>
                      </a:pPr>
                      <a:r>
                        <a:rPr lang="zh-CN" sz="1500" kern="100" dirty="0">
                          <a:solidFill>
                            <a:srgbClr val="000000"/>
                          </a:solidFill>
                          <a:latin typeface="+mn-ea"/>
                          <a:ea typeface="+mn-ea"/>
                          <a:cs typeface="Times New Roman"/>
                        </a:rPr>
                        <a:t>赏析词语的类型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r>
              <a:tr h="0">
                <a:tc>
                  <a:txBody>
                    <a:bodyPr/>
                    <a:lstStyle/>
                    <a:p>
                      <a:pPr algn="ctr">
                        <a:lnSpc>
                          <a:spcPct val="150000"/>
                        </a:lnSpc>
                        <a:spcAft>
                          <a:spcPts val="0"/>
                        </a:spcAft>
                      </a:pPr>
                      <a:r>
                        <a:rPr lang="zh-CN" sz="1500" kern="100">
                          <a:solidFill>
                            <a:srgbClr val="000000"/>
                          </a:solidFill>
                          <a:latin typeface="+mn-ea"/>
                          <a:ea typeface="+mn-ea"/>
                          <a:cs typeface="Times New Roman"/>
                        </a:rPr>
                        <a:t>动词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本义</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人</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物描写方法</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修辞方法</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概括</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细致描写了……</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人</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物的性格特点或者精神品质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500" kern="100">
                          <a:solidFill>
                            <a:srgbClr val="000000"/>
                          </a:solidFill>
                          <a:latin typeface="+mn-ea"/>
                          <a:ea typeface="+mn-ea"/>
                          <a:cs typeface="Times New Roman"/>
                        </a:rPr>
                        <a:t>形容词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本义</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概括</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细致描写了……</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人</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物的性格特点或者精神品质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500" kern="100">
                          <a:solidFill>
                            <a:srgbClr val="000000"/>
                          </a:solidFill>
                          <a:latin typeface="+mn-ea"/>
                          <a:ea typeface="+mn-ea"/>
                          <a:cs typeface="Times New Roman"/>
                        </a:rPr>
                        <a:t>副词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本义</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概括</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细致描写了……</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人</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物的性格特点或者精神品质</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500" kern="100">
                          <a:solidFill>
                            <a:srgbClr val="000000"/>
                          </a:solidFill>
                          <a:latin typeface="+mn-ea"/>
                          <a:ea typeface="+mn-ea"/>
                          <a:cs typeface="Times New Roman"/>
                        </a:rPr>
                        <a:t>叠词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a:solidFill>
                            <a:srgbClr val="000000"/>
                          </a:solidFill>
                          <a:latin typeface="+mn-ea"/>
                          <a:ea typeface="+mn-ea"/>
                          <a:cs typeface="Times New Roman"/>
                        </a:rPr>
                        <a:t>　本义</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增强</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语势</a:t>
                      </a:r>
                      <a:r>
                        <a:rPr lang="en-US" sz="1500" kern="100">
                          <a:solidFill>
                            <a:srgbClr val="000000"/>
                          </a:solidFill>
                          <a:latin typeface="+mn-ea"/>
                          <a:ea typeface="+mn-ea"/>
                          <a:cs typeface="Times New Roman"/>
                        </a:rPr>
                        <a:t>,</a:t>
                      </a:r>
                      <a:r>
                        <a:rPr lang="zh-CN" sz="1500" kern="100">
                          <a:solidFill>
                            <a:srgbClr val="000000"/>
                          </a:solidFill>
                          <a:latin typeface="+mn-ea"/>
                          <a:ea typeface="+mn-ea"/>
                          <a:cs typeface="Times New Roman"/>
                        </a:rPr>
                        <a:t>富有音韵美</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500" kern="100">
                          <a:solidFill>
                            <a:srgbClr val="000000"/>
                          </a:solidFill>
                          <a:latin typeface="+mn-ea"/>
                          <a:ea typeface="+mn-ea"/>
                          <a:cs typeface="Times New Roman"/>
                        </a:rPr>
                        <a:t>拟声词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500" kern="100" dirty="0">
                          <a:solidFill>
                            <a:srgbClr val="000000"/>
                          </a:solidFill>
                          <a:latin typeface="+mn-ea"/>
                          <a:ea typeface="+mn-ea"/>
                          <a:cs typeface="Times New Roman"/>
                        </a:rPr>
                        <a:t>　本义</a:t>
                      </a:r>
                      <a:r>
                        <a:rPr lang="en-US" sz="1500" kern="100" dirty="0">
                          <a:solidFill>
                            <a:srgbClr val="000000"/>
                          </a:solidFill>
                          <a:latin typeface="+mn-ea"/>
                          <a:ea typeface="+mn-ea"/>
                          <a:cs typeface="Times New Roman"/>
                        </a:rPr>
                        <a:t>+</a:t>
                      </a:r>
                      <a:r>
                        <a:rPr lang="zh-CN" sz="1500" kern="100" dirty="0">
                          <a:solidFill>
                            <a:srgbClr val="000000"/>
                          </a:solidFill>
                          <a:latin typeface="+mn-ea"/>
                          <a:ea typeface="+mn-ea"/>
                          <a:cs typeface="Times New Roman"/>
                        </a:rPr>
                        <a:t>生动形象地描写了</a:t>
                      </a:r>
                      <a:r>
                        <a:rPr lang="en-US" sz="1500" kern="100" dirty="0">
                          <a:solidFill>
                            <a:srgbClr val="000000"/>
                          </a:solidFill>
                          <a:latin typeface="+mn-ea"/>
                          <a:ea typeface="+mn-ea"/>
                          <a:cs typeface="Times New Roman"/>
                        </a:rPr>
                        <a:t>××</a:t>
                      </a:r>
                      <a:r>
                        <a:rPr lang="zh-CN" sz="1500" kern="100" dirty="0">
                          <a:solidFill>
                            <a:srgbClr val="000000"/>
                          </a:solidFill>
                          <a:latin typeface="+mn-ea"/>
                          <a:ea typeface="+mn-ea"/>
                          <a:cs typeface="Times New Roman"/>
                        </a:rPr>
                        <a:t>的情态美</a:t>
                      </a:r>
                      <a:r>
                        <a:rPr lang="en-US" sz="1500" kern="100" dirty="0">
                          <a:solidFill>
                            <a:srgbClr val="000000"/>
                          </a:solidFill>
                          <a:latin typeface="+mn-ea"/>
                          <a:ea typeface="+mn-ea"/>
                          <a:cs typeface="Times New Roman"/>
                        </a:rPr>
                        <a:t>,</a:t>
                      </a:r>
                      <a:r>
                        <a:rPr lang="zh-CN" sz="1500" kern="100" dirty="0">
                          <a:solidFill>
                            <a:srgbClr val="000000"/>
                          </a:solidFill>
                          <a:latin typeface="+mn-ea"/>
                          <a:ea typeface="+mn-ea"/>
                          <a:cs typeface="Times New Roman"/>
                        </a:rPr>
                        <a:t>让人有一种身临其境的感觉</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3416320"/>
          </a:xfrm>
          <a:prstGeom prst="rect">
            <a:avLst/>
          </a:prstGeom>
        </p:spPr>
        <p:txBody>
          <a:bodyPr wrap="square">
            <a:spAutoFit/>
          </a:bodyPr>
          <a:lstStyle/>
          <a:p>
            <a:pPr algn="just">
              <a:lnSpc>
                <a:spcPct val="150000"/>
              </a:lnSpc>
            </a:pPr>
            <a:r>
              <a:rPr lang="en-US" b="1" dirty="0" smtClean="0"/>
              <a:t>2.</a:t>
            </a:r>
            <a:r>
              <a:rPr lang="zh-CN" altLang="en-US" b="1" dirty="0" smtClean="0"/>
              <a:t>从词语的感情色彩入手。</a:t>
            </a:r>
            <a:r>
              <a:rPr lang="zh-CN" altLang="en-US" dirty="0" smtClean="0"/>
              <a:t>不同感情色彩的词语的使用往往蕴含着作者的情感色彩</a:t>
            </a:r>
            <a:r>
              <a:rPr lang="en-US" dirty="0" smtClean="0"/>
              <a:t>,</a:t>
            </a:r>
            <a:r>
              <a:rPr lang="zh-CN" altLang="en-US" dirty="0" smtClean="0"/>
              <a:t>可从这些词语的感情色彩上去分析对作者情感表达的作用。有些词语的感情色彩还会产生变化</a:t>
            </a:r>
            <a:r>
              <a:rPr lang="en-US" dirty="0" smtClean="0"/>
              <a:t>,</a:t>
            </a:r>
            <a:r>
              <a:rPr lang="zh-CN" altLang="en-US" dirty="0" smtClean="0"/>
              <a:t>应根据语境具体分析。</a:t>
            </a:r>
          </a:p>
          <a:p>
            <a:pPr algn="just">
              <a:lnSpc>
                <a:spcPct val="150000"/>
              </a:lnSpc>
            </a:pPr>
            <a:r>
              <a:rPr lang="en-US" b="1" dirty="0" smtClean="0"/>
              <a:t>3.</a:t>
            </a:r>
            <a:r>
              <a:rPr lang="zh-CN" altLang="en-US" b="1" dirty="0" smtClean="0"/>
              <a:t>从修辞角度入手。</a:t>
            </a:r>
            <a:r>
              <a:rPr lang="zh-CN" altLang="en-US" dirty="0" smtClean="0"/>
              <a:t>有些词语往往运用了修辞方法</a:t>
            </a:r>
            <a:r>
              <a:rPr lang="en-US" dirty="0" smtClean="0"/>
              <a:t>,</a:t>
            </a:r>
            <a:r>
              <a:rPr lang="zh-CN" altLang="en-US" dirty="0" smtClean="0"/>
              <a:t>使句子生动形象。运用比喻、拟人、夸张等修辞</a:t>
            </a:r>
            <a:r>
              <a:rPr lang="en-US" dirty="0" smtClean="0"/>
              <a:t>,</a:t>
            </a:r>
            <a:r>
              <a:rPr lang="zh-CN" altLang="en-US" dirty="0" smtClean="0"/>
              <a:t>能使句子更准确、形象、逼真、传神</a:t>
            </a:r>
            <a:r>
              <a:rPr lang="en-US" dirty="0" smtClean="0"/>
              <a:t>,</a:t>
            </a:r>
            <a:r>
              <a:rPr lang="zh-CN" altLang="en-US" dirty="0" smtClean="0"/>
              <a:t>栩栩如生地展现在读者面前。</a:t>
            </a:r>
          </a:p>
          <a:p>
            <a:pPr algn="just">
              <a:lnSpc>
                <a:spcPct val="150000"/>
              </a:lnSpc>
            </a:pPr>
            <a:r>
              <a:rPr lang="en-US" b="1" dirty="0" smtClean="0"/>
              <a:t>4.</a:t>
            </a:r>
            <a:r>
              <a:rPr lang="zh-CN" altLang="en-US" b="1" dirty="0" smtClean="0"/>
              <a:t>从对人物的描写角度分析。</a:t>
            </a:r>
            <a:r>
              <a:rPr lang="zh-CN" altLang="en-US" dirty="0" smtClean="0"/>
              <a:t>有些词语是对人物的外貌、语言、动作、神态等的描写</a:t>
            </a:r>
            <a:r>
              <a:rPr lang="en-US" dirty="0" smtClean="0"/>
              <a:t>,</a:t>
            </a:r>
            <a:r>
              <a:rPr lang="zh-CN" altLang="en-US" dirty="0" smtClean="0"/>
              <a:t>对其进行品析</a:t>
            </a:r>
            <a:r>
              <a:rPr lang="en-US" dirty="0" smtClean="0"/>
              <a:t>,</a:t>
            </a:r>
            <a:r>
              <a:rPr lang="zh-CN" altLang="en-US" dirty="0" smtClean="0"/>
              <a:t>可理解其在刻画人物心理、性格等方面的作用。</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2951898"/>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温馨提示</a:t>
            </a:r>
            <a:r>
              <a:rPr lang="en-US" altLang="zh-CN" b="1" dirty="0" smtClean="0">
                <a:solidFill>
                  <a:srgbClr val="0092D7"/>
                </a:solidFill>
              </a:rPr>
              <a:t>】</a:t>
            </a:r>
          </a:p>
          <a:p>
            <a:pPr algn="just">
              <a:lnSpc>
                <a:spcPct val="150000"/>
              </a:lnSpc>
            </a:pPr>
            <a:r>
              <a:rPr lang="en-US" b="1" dirty="0" smtClean="0"/>
              <a:t>1.</a:t>
            </a:r>
            <a:r>
              <a:rPr lang="zh-CN" altLang="en-US" b="1" dirty="0" smtClean="0"/>
              <a:t>分析词语在内容上的作用。</a:t>
            </a:r>
            <a:r>
              <a:rPr lang="zh-CN" altLang="en-US" dirty="0" smtClean="0"/>
              <a:t>注意该词在表现事物特点、刻画人物性格、表达作者的思想感情或主题思想上所起的作用。</a:t>
            </a:r>
          </a:p>
          <a:p>
            <a:pPr algn="just">
              <a:lnSpc>
                <a:spcPct val="150000"/>
              </a:lnSpc>
            </a:pPr>
            <a:r>
              <a:rPr lang="en-US" b="1" dirty="0" smtClean="0"/>
              <a:t>2.</a:t>
            </a:r>
            <a:r>
              <a:rPr lang="zh-CN" altLang="en-US" b="1" dirty="0" smtClean="0"/>
              <a:t>分析词语在结构上的作用。</a:t>
            </a:r>
            <a:r>
              <a:rPr lang="zh-CN" altLang="en-US" dirty="0" smtClean="0"/>
              <a:t>注意该词语与上下文的关系</a:t>
            </a:r>
            <a:r>
              <a:rPr lang="en-US" dirty="0" smtClean="0"/>
              <a:t>,</a:t>
            </a:r>
            <a:r>
              <a:rPr lang="zh-CN" altLang="en-US" dirty="0" smtClean="0"/>
              <a:t>如过渡、照应等。</a:t>
            </a:r>
          </a:p>
          <a:p>
            <a:pPr algn="just">
              <a:lnSpc>
                <a:spcPct val="150000"/>
              </a:lnSpc>
            </a:pPr>
            <a:r>
              <a:rPr lang="en-US" b="1" dirty="0" smtClean="0"/>
              <a:t>3.</a:t>
            </a:r>
            <a:r>
              <a:rPr lang="zh-CN" altLang="en-US" b="1" dirty="0" smtClean="0"/>
              <a:t>分析词语在技法上的作用。</a:t>
            </a:r>
            <a:r>
              <a:rPr lang="zh-CN" altLang="en-US" dirty="0" smtClean="0"/>
              <a:t>注意该词语在语言表达方面所起的作用。</a:t>
            </a:r>
          </a:p>
          <a:p>
            <a:pPr algn="just">
              <a:lnSpc>
                <a:spcPct val="150000"/>
              </a:lnSpc>
            </a:pPr>
            <a:r>
              <a:rPr lang="zh-CN" altLang="en-US" dirty="0" smtClean="0"/>
              <a:t>　　常用答题模式</a:t>
            </a:r>
            <a:r>
              <a:rPr lang="en-US" dirty="0" smtClean="0"/>
              <a:t>:(</a:t>
            </a:r>
            <a:r>
              <a:rPr lang="zh-CN" altLang="en-US" dirty="0" smtClean="0"/>
              <a:t>词语</a:t>
            </a:r>
            <a:r>
              <a:rPr lang="en-US" dirty="0" smtClean="0"/>
              <a:t>)</a:t>
            </a:r>
            <a:r>
              <a:rPr lang="zh-CN" altLang="en-US" dirty="0" smtClean="0"/>
              <a:t>生动形象地描绘</a:t>
            </a:r>
            <a:r>
              <a:rPr lang="en-US" dirty="0" smtClean="0"/>
              <a:t>(</a:t>
            </a:r>
            <a:r>
              <a:rPr lang="zh-CN" altLang="en-US" dirty="0" smtClean="0"/>
              <a:t>表现、突出、强调</a:t>
            </a:r>
            <a:r>
              <a:rPr lang="en-US" dirty="0" smtClean="0"/>
              <a:t>)</a:t>
            </a:r>
            <a:r>
              <a:rPr lang="zh-CN" altLang="en-US" dirty="0" smtClean="0"/>
              <a:t>了</a:t>
            </a:r>
            <a:r>
              <a:rPr lang="en-US" altLang="zh-CN" dirty="0" smtClean="0"/>
              <a:t>……</a:t>
            </a:r>
            <a:r>
              <a:rPr lang="en-US" dirty="0" smtClean="0"/>
              <a:t>(</a:t>
            </a:r>
            <a:r>
              <a:rPr lang="zh-CN" altLang="en-US" dirty="0" smtClean="0"/>
              <a:t>人物性格、心理</a:t>
            </a:r>
            <a:r>
              <a:rPr lang="en-US" dirty="0" smtClean="0"/>
              <a:t>,</a:t>
            </a:r>
            <a:r>
              <a:rPr lang="zh-CN" altLang="en-US" dirty="0" smtClean="0"/>
              <a:t>事物特点等</a:t>
            </a:r>
            <a:r>
              <a:rPr lang="en-US" dirty="0" smtClean="0"/>
              <a:t>),</a:t>
            </a:r>
            <a:r>
              <a:rPr lang="zh-CN" altLang="en-US" dirty="0" smtClean="0"/>
              <a:t>表达</a:t>
            </a:r>
            <a:r>
              <a:rPr lang="en-US" dirty="0" smtClean="0"/>
              <a:t>(</a:t>
            </a:r>
            <a:r>
              <a:rPr lang="zh-CN" altLang="en-US" dirty="0" smtClean="0"/>
              <a:t>抒发、流露</a:t>
            </a:r>
            <a:r>
              <a:rPr lang="en-US" dirty="0" smtClean="0"/>
              <a:t>)</a:t>
            </a:r>
            <a:r>
              <a:rPr lang="zh-CN" altLang="en-US" dirty="0" smtClean="0"/>
              <a:t>了</a:t>
            </a:r>
            <a:r>
              <a:rPr lang="en-US" altLang="zh-CN" dirty="0" smtClean="0"/>
              <a:t>……</a:t>
            </a:r>
            <a:r>
              <a:rPr lang="zh-CN" altLang="en-US" dirty="0" smtClean="0"/>
              <a:t>的情感。</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9229" y="399939"/>
            <a:ext cx="7772401" cy="2120902"/>
          </a:xfrm>
          <a:prstGeom prst="rect">
            <a:avLst/>
          </a:prstGeom>
        </p:spPr>
        <p:txBody>
          <a:bodyPr wrap="square">
            <a:spAutoFit/>
          </a:bodyPr>
          <a:lstStyle/>
          <a:p>
            <a:pPr algn="just">
              <a:lnSpc>
                <a:spcPct val="150000"/>
              </a:lnSpc>
            </a:pPr>
            <a:r>
              <a:rPr lang="zh-CN" altLang="en-US" b="1" dirty="0" smtClean="0"/>
              <a:t>角度</a:t>
            </a:r>
            <a:r>
              <a:rPr lang="en-US" b="1" dirty="0" smtClean="0"/>
              <a:t>3</a:t>
            </a:r>
            <a:r>
              <a:rPr lang="zh-CN" altLang="en-US" b="1" dirty="0" smtClean="0"/>
              <a:t>　修辞方法及其作用</a:t>
            </a:r>
            <a:r>
              <a:rPr lang="en-US" sz="1600" dirty="0" smtClean="0"/>
              <a:t>5</a:t>
            </a:r>
            <a:r>
              <a:rPr lang="zh-CN" altLang="en-US" sz="1600" dirty="0" smtClean="0"/>
              <a:t>年</a:t>
            </a:r>
            <a:r>
              <a:rPr lang="en-US" sz="1600" dirty="0" smtClean="0"/>
              <a:t>1</a:t>
            </a:r>
            <a:r>
              <a:rPr lang="zh-CN" altLang="en-US" sz="1600" dirty="0" smtClean="0"/>
              <a:t>考</a:t>
            </a:r>
            <a:endParaRPr lang="zh-CN" altLang="en-US" dirty="0" smtClean="0"/>
          </a:p>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gn="just">
              <a:lnSpc>
                <a:spcPct val="150000"/>
              </a:lnSpc>
            </a:pPr>
            <a:r>
              <a:rPr lang="en-US" b="1" dirty="0" smtClean="0"/>
              <a:t>1. </a:t>
            </a:r>
            <a:r>
              <a:rPr lang="en-US" dirty="0" smtClean="0">
                <a:solidFill>
                  <a:srgbClr val="0092D7"/>
                </a:solidFill>
              </a:rPr>
              <a:t>[2018</a:t>
            </a:r>
            <a:r>
              <a:rPr lang="en-US" altLang="zh-CN" dirty="0" smtClean="0">
                <a:solidFill>
                  <a:srgbClr val="0092D7"/>
                </a:solidFill>
              </a:rPr>
              <a:t>·</a:t>
            </a:r>
            <a:r>
              <a:rPr lang="en-US" dirty="0" smtClean="0">
                <a:solidFill>
                  <a:srgbClr val="0092D7"/>
                </a:solidFill>
              </a:rPr>
              <a:t>11]</a:t>
            </a:r>
            <a:r>
              <a:rPr lang="zh-CN" altLang="en-US" dirty="0" smtClean="0"/>
              <a:t>揣摩下面句子中加点的词语</a:t>
            </a:r>
            <a:r>
              <a:rPr lang="en-US" dirty="0" smtClean="0"/>
              <a:t>,</a:t>
            </a:r>
            <a:r>
              <a:rPr lang="zh-CN" altLang="en-US" dirty="0" smtClean="0"/>
              <a:t>品味其表达效果。</a:t>
            </a:r>
          </a:p>
          <a:p>
            <a:pPr algn="just">
              <a:lnSpc>
                <a:spcPct val="150000"/>
              </a:lnSpc>
            </a:pPr>
            <a:r>
              <a:rPr lang="en-US" b="1" dirty="0" smtClean="0"/>
              <a:t>2.</a:t>
            </a:r>
            <a:r>
              <a:rPr lang="en-US" dirty="0" smtClean="0"/>
              <a:t> </a:t>
            </a:r>
            <a:r>
              <a:rPr lang="en-US" dirty="0" smtClean="0">
                <a:solidFill>
                  <a:srgbClr val="0092D7"/>
                </a:solidFill>
              </a:rPr>
              <a:t>[2013</a:t>
            </a:r>
            <a:r>
              <a:rPr lang="en-US" altLang="zh-CN" dirty="0" smtClean="0">
                <a:solidFill>
                  <a:srgbClr val="0092D7"/>
                </a:solidFill>
              </a:rPr>
              <a:t>·</a:t>
            </a:r>
            <a:r>
              <a:rPr lang="en-US" dirty="0" smtClean="0">
                <a:solidFill>
                  <a:srgbClr val="0092D7"/>
                </a:solidFill>
              </a:rPr>
              <a:t>12]</a:t>
            </a:r>
            <a:r>
              <a:rPr lang="zh-CN" altLang="en-US" dirty="0" smtClean="0"/>
              <a:t>请从修辞方法的角度赏析第</a:t>
            </a:r>
            <a:r>
              <a:rPr lang="en-US" dirty="0" smtClean="0"/>
              <a:t>×</a:t>
            </a:r>
            <a:r>
              <a:rPr lang="zh-CN" altLang="en-US" dirty="0" smtClean="0"/>
              <a:t>段画线的句子。</a:t>
            </a:r>
          </a:p>
          <a:p>
            <a:pPr algn="just">
              <a:lnSpc>
                <a:spcPct val="150000"/>
              </a:lnSpc>
            </a:pPr>
            <a:r>
              <a:rPr lang="en-US" b="1" dirty="0" smtClean="0"/>
              <a:t>3.</a:t>
            </a:r>
            <a:r>
              <a:rPr lang="zh-CN" altLang="en-US" dirty="0" smtClean="0"/>
              <a:t>下面的句子语言生动形象</a:t>
            </a:r>
            <a:r>
              <a:rPr lang="en-US" dirty="0" smtClean="0"/>
              <a:t>,</a:t>
            </a:r>
            <a:r>
              <a:rPr lang="zh-CN" altLang="en-US" dirty="0" smtClean="0"/>
              <a:t>请作赏析。</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38552" y="285639"/>
            <a:ext cx="7772401" cy="3367397"/>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答题步骤</a:t>
            </a:r>
            <a:r>
              <a:rPr lang="en-US" altLang="zh-CN" b="1" dirty="0" smtClean="0">
                <a:solidFill>
                  <a:srgbClr val="0092D7"/>
                </a:solidFill>
              </a:rPr>
              <a:t>】</a:t>
            </a:r>
          </a:p>
          <a:p>
            <a:pPr>
              <a:lnSpc>
                <a:spcPct val="150000"/>
              </a:lnSpc>
            </a:pPr>
            <a:r>
              <a:rPr lang="en-US" b="1" dirty="0" smtClean="0"/>
              <a:t>1.</a:t>
            </a:r>
            <a:r>
              <a:rPr lang="zh-CN" altLang="en-US" dirty="0" smtClean="0"/>
              <a:t>判定修辞方法</a:t>
            </a:r>
            <a:r>
              <a:rPr lang="en-US" dirty="0" smtClean="0"/>
              <a:t>,</a:t>
            </a:r>
            <a:r>
              <a:rPr lang="zh-CN" altLang="en-US" dirty="0" smtClean="0"/>
              <a:t>即运用了什么修辞方法。</a:t>
            </a:r>
          </a:p>
          <a:p>
            <a:pPr>
              <a:lnSpc>
                <a:spcPct val="150000"/>
              </a:lnSpc>
            </a:pPr>
            <a:r>
              <a:rPr lang="en-US" b="1" dirty="0" smtClean="0"/>
              <a:t>2.</a:t>
            </a:r>
            <a:r>
              <a:rPr lang="zh-CN" altLang="en-US" dirty="0" smtClean="0"/>
              <a:t>答出该修辞方法本身的作用</a:t>
            </a:r>
            <a:r>
              <a:rPr lang="en-US" dirty="0" smtClean="0"/>
              <a:t>,</a:t>
            </a:r>
            <a:r>
              <a:rPr lang="zh-CN" altLang="en-US" dirty="0" smtClean="0"/>
              <a:t>比如</a:t>
            </a:r>
            <a:r>
              <a:rPr lang="en-US" dirty="0" smtClean="0"/>
              <a:t>,</a:t>
            </a:r>
            <a:r>
              <a:rPr lang="zh-CN" altLang="en-US" dirty="0" smtClean="0"/>
              <a:t>“比喻”就是生动形象写出了</a:t>
            </a:r>
            <a:r>
              <a:rPr lang="en-US" dirty="0" smtClean="0"/>
              <a:t>+</a:t>
            </a:r>
            <a:r>
              <a:rPr lang="zh-CN" altLang="en-US" dirty="0" smtClean="0"/>
              <a:t>对象</a:t>
            </a:r>
            <a:r>
              <a:rPr lang="en-US" dirty="0" smtClean="0"/>
              <a:t>+</a:t>
            </a:r>
            <a:r>
              <a:rPr lang="zh-CN" altLang="en-US" dirty="0" smtClean="0"/>
              <a:t>特点。八种修辞方法的表达效果</a:t>
            </a:r>
            <a:r>
              <a:rPr lang="en-US" dirty="0" smtClean="0"/>
              <a:t>(</a:t>
            </a:r>
            <a:r>
              <a:rPr lang="zh-CN" altLang="en-US" dirty="0" smtClean="0"/>
              <a:t>一般作用</a:t>
            </a:r>
            <a:r>
              <a:rPr lang="en-US" dirty="0" smtClean="0"/>
              <a:t>)</a:t>
            </a:r>
            <a:r>
              <a:rPr lang="zh-CN" altLang="en-US" dirty="0" smtClean="0"/>
              <a:t>如下</a:t>
            </a:r>
            <a:r>
              <a:rPr lang="en-US" dirty="0" smtClean="0"/>
              <a:t>:</a:t>
            </a:r>
            <a:endParaRPr lang="zh-CN" altLang="en-US" dirty="0" smtClean="0"/>
          </a:p>
          <a:p>
            <a:pPr>
              <a:lnSpc>
                <a:spcPct val="150000"/>
              </a:lnSpc>
            </a:pPr>
            <a:r>
              <a:rPr lang="zh-CN" altLang="en-US" dirty="0" smtClean="0"/>
              <a:t>比喻</a:t>
            </a:r>
            <a:r>
              <a:rPr lang="en-US" dirty="0" smtClean="0"/>
              <a:t>:</a:t>
            </a:r>
            <a:r>
              <a:rPr lang="zh-CN" altLang="en-US" dirty="0" smtClean="0"/>
              <a:t>生动形象</a:t>
            </a:r>
            <a:r>
              <a:rPr lang="en-US" dirty="0" smtClean="0"/>
              <a:t>,</a:t>
            </a:r>
            <a:r>
              <a:rPr lang="zh-CN" altLang="en-US" dirty="0" smtClean="0"/>
              <a:t>化深奥为浅显</a:t>
            </a:r>
            <a:r>
              <a:rPr lang="en-US" dirty="0" smtClean="0"/>
              <a:t>,</a:t>
            </a:r>
            <a:r>
              <a:rPr lang="zh-CN" altLang="en-US" dirty="0" smtClean="0"/>
              <a:t>化抽象为具体。</a:t>
            </a:r>
          </a:p>
          <a:p>
            <a:pPr>
              <a:lnSpc>
                <a:spcPct val="150000"/>
              </a:lnSpc>
            </a:pPr>
            <a:r>
              <a:rPr lang="zh-CN" altLang="en-US" dirty="0" smtClean="0"/>
              <a:t>夸张</a:t>
            </a:r>
            <a:r>
              <a:rPr lang="en-US" dirty="0" smtClean="0"/>
              <a:t>:</a:t>
            </a:r>
            <a:r>
              <a:rPr lang="zh-CN" altLang="en-US" dirty="0" smtClean="0"/>
              <a:t>表达感情更强烈</a:t>
            </a:r>
            <a:r>
              <a:rPr lang="en-US" dirty="0" smtClean="0"/>
              <a:t>,</a:t>
            </a:r>
            <a:r>
              <a:rPr lang="zh-CN" altLang="en-US" dirty="0" smtClean="0"/>
              <a:t>增强语言的生动性和感染力。</a:t>
            </a:r>
          </a:p>
          <a:p>
            <a:pPr>
              <a:lnSpc>
                <a:spcPct val="150000"/>
              </a:lnSpc>
            </a:pPr>
            <a:r>
              <a:rPr lang="zh-CN" altLang="en-US" dirty="0" smtClean="0"/>
              <a:t>拟人</a:t>
            </a:r>
            <a:r>
              <a:rPr lang="en-US" dirty="0" smtClean="0"/>
              <a:t>:</a:t>
            </a:r>
            <a:r>
              <a:rPr lang="zh-CN" altLang="en-US" dirty="0" smtClean="0"/>
              <a:t>将物人格化</a:t>
            </a:r>
            <a:r>
              <a:rPr lang="en-US" dirty="0" smtClean="0"/>
              <a:t>,</a:t>
            </a:r>
            <a:r>
              <a:rPr lang="zh-CN" altLang="en-US" dirty="0" smtClean="0"/>
              <a:t>生动形象</a:t>
            </a:r>
            <a:r>
              <a:rPr lang="en-US" dirty="0" smtClean="0"/>
              <a:t>,</a:t>
            </a:r>
            <a:r>
              <a:rPr lang="zh-CN" altLang="en-US" dirty="0" smtClean="0"/>
              <a:t>表达亲切</a:t>
            </a:r>
            <a:r>
              <a:rPr lang="en-US" dirty="0" smtClean="0"/>
              <a:t>,</a:t>
            </a:r>
            <a:r>
              <a:rPr lang="zh-CN" altLang="en-US" dirty="0" smtClean="0"/>
              <a:t>有情趣。</a:t>
            </a:r>
          </a:p>
          <a:p>
            <a:pPr>
              <a:lnSpc>
                <a:spcPct val="150000"/>
              </a:lnSpc>
            </a:pPr>
            <a:r>
              <a:rPr lang="zh-CN" altLang="en-US" dirty="0" smtClean="0"/>
              <a:t>对偶</a:t>
            </a:r>
            <a:r>
              <a:rPr lang="en-US" dirty="0" smtClean="0"/>
              <a:t>:</a:t>
            </a:r>
            <a:r>
              <a:rPr lang="zh-CN" altLang="en-US" dirty="0" smtClean="0"/>
              <a:t>有节奏感</a:t>
            </a:r>
            <a:r>
              <a:rPr lang="en-US" dirty="0" smtClean="0"/>
              <a:t>,</a:t>
            </a:r>
            <a:r>
              <a:rPr lang="zh-CN" altLang="en-US" dirty="0" smtClean="0"/>
              <a:t>表意凝练。</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38552" y="285639"/>
            <a:ext cx="7772401" cy="2169825"/>
          </a:xfrm>
          <a:prstGeom prst="rect">
            <a:avLst/>
          </a:prstGeom>
        </p:spPr>
        <p:txBody>
          <a:bodyPr wrap="square">
            <a:spAutoFit/>
          </a:bodyPr>
          <a:lstStyle/>
          <a:p>
            <a:pPr>
              <a:lnSpc>
                <a:spcPct val="150000"/>
              </a:lnSpc>
            </a:pPr>
            <a:r>
              <a:rPr lang="zh-CN" altLang="en-US" dirty="0" smtClean="0"/>
              <a:t>排比</a:t>
            </a:r>
            <a:r>
              <a:rPr lang="en-US" dirty="0" smtClean="0"/>
              <a:t>:</a:t>
            </a:r>
            <a:r>
              <a:rPr lang="zh-CN" altLang="en-US" dirty="0" smtClean="0"/>
              <a:t>节奏鲜明</a:t>
            </a:r>
            <a:r>
              <a:rPr lang="en-US" dirty="0" smtClean="0"/>
              <a:t>,</a:t>
            </a:r>
            <a:r>
              <a:rPr lang="zh-CN" altLang="en-US" dirty="0" smtClean="0"/>
              <a:t>有气势</a:t>
            </a:r>
            <a:r>
              <a:rPr lang="en-US" dirty="0" smtClean="0"/>
              <a:t>,</a:t>
            </a:r>
            <a:r>
              <a:rPr lang="zh-CN" altLang="en-US" dirty="0" smtClean="0"/>
              <a:t>一气呵成</a:t>
            </a:r>
            <a:r>
              <a:rPr lang="en-US" dirty="0" smtClean="0"/>
              <a:t>,</a:t>
            </a:r>
            <a:r>
              <a:rPr lang="zh-CN" altLang="en-US" dirty="0" smtClean="0"/>
              <a:t>突出</a:t>
            </a:r>
            <a:r>
              <a:rPr lang="en-US" altLang="zh-CN" dirty="0" smtClean="0"/>
              <a:t>……</a:t>
            </a:r>
            <a:r>
              <a:rPr lang="zh-CN" altLang="en-US" dirty="0" smtClean="0"/>
              <a:t>。</a:t>
            </a:r>
          </a:p>
          <a:p>
            <a:pPr>
              <a:lnSpc>
                <a:spcPct val="150000"/>
              </a:lnSpc>
            </a:pPr>
            <a:r>
              <a:rPr lang="zh-CN" altLang="en-US" dirty="0" smtClean="0"/>
              <a:t>借代</a:t>
            </a:r>
            <a:r>
              <a:rPr lang="en-US" dirty="0" smtClean="0"/>
              <a:t>:</a:t>
            </a:r>
            <a:r>
              <a:rPr lang="zh-CN" altLang="en-US" dirty="0" smtClean="0"/>
              <a:t>以简代繁</a:t>
            </a:r>
            <a:r>
              <a:rPr lang="en-US" dirty="0" smtClean="0"/>
              <a:t>,</a:t>
            </a:r>
            <a:r>
              <a:rPr lang="zh-CN" altLang="en-US" dirty="0" smtClean="0"/>
              <a:t>以实代虚</a:t>
            </a:r>
            <a:r>
              <a:rPr lang="en-US" dirty="0" smtClean="0"/>
              <a:t>,</a:t>
            </a:r>
            <a:r>
              <a:rPr lang="zh-CN" altLang="en-US" dirty="0" smtClean="0"/>
              <a:t>以奇代凡</a:t>
            </a:r>
            <a:r>
              <a:rPr lang="en-US" dirty="0" smtClean="0"/>
              <a:t>,</a:t>
            </a:r>
            <a:r>
              <a:rPr lang="zh-CN" altLang="en-US" dirty="0" smtClean="0"/>
              <a:t>以事代情。</a:t>
            </a:r>
          </a:p>
          <a:p>
            <a:pPr>
              <a:lnSpc>
                <a:spcPct val="150000"/>
              </a:lnSpc>
            </a:pPr>
            <a:r>
              <a:rPr lang="zh-CN" altLang="en-US" dirty="0" smtClean="0"/>
              <a:t>反问</a:t>
            </a:r>
            <a:r>
              <a:rPr lang="en-US" dirty="0" smtClean="0"/>
              <a:t>:</a:t>
            </a:r>
            <a:r>
              <a:rPr lang="zh-CN" altLang="en-US" dirty="0" smtClean="0"/>
              <a:t>加强语气</a:t>
            </a:r>
            <a:r>
              <a:rPr lang="en-US" dirty="0" smtClean="0"/>
              <a:t>,</a:t>
            </a:r>
            <a:r>
              <a:rPr lang="zh-CN" altLang="en-US" dirty="0" smtClean="0"/>
              <a:t>加重语势</a:t>
            </a:r>
            <a:r>
              <a:rPr lang="en-US" dirty="0" smtClean="0"/>
              <a:t>,</a:t>
            </a:r>
            <a:r>
              <a:rPr lang="zh-CN" altLang="en-US" dirty="0" smtClean="0"/>
              <a:t>表达鲜明</a:t>
            </a:r>
            <a:r>
              <a:rPr lang="en-US" dirty="0" smtClean="0"/>
              <a:t>,</a:t>
            </a:r>
            <a:r>
              <a:rPr lang="zh-CN" altLang="en-US" dirty="0" smtClean="0"/>
              <a:t>起强化作用。</a:t>
            </a:r>
          </a:p>
          <a:p>
            <a:pPr>
              <a:lnSpc>
                <a:spcPct val="150000"/>
              </a:lnSpc>
            </a:pPr>
            <a:r>
              <a:rPr lang="zh-CN" altLang="en-US" dirty="0" smtClean="0"/>
              <a:t>设问</a:t>
            </a:r>
            <a:r>
              <a:rPr lang="en-US" dirty="0" smtClean="0"/>
              <a:t>:</a:t>
            </a:r>
            <a:r>
              <a:rPr lang="zh-CN" altLang="en-US" dirty="0" smtClean="0"/>
              <a:t>突出强调</a:t>
            </a:r>
            <a:r>
              <a:rPr lang="en-US" dirty="0" smtClean="0"/>
              <a:t>,</a:t>
            </a:r>
            <a:r>
              <a:rPr lang="zh-CN" altLang="en-US" dirty="0" smtClean="0"/>
              <a:t>引起思考</a:t>
            </a:r>
            <a:r>
              <a:rPr lang="en-US" dirty="0" smtClean="0"/>
              <a:t>,</a:t>
            </a:r>
            <a:r>
              <a:rPr lang="zh-CN" altLang="en-US" dirty="0" smtClean="0"/>
              <a:t>增强表达效果。</a:t>
            </a:r>
            <a:endParaRPr lang="en-US" altLang="zh-CN" dirty="0" smtClean="0"/>
          </a:p>
          <a:p>
            <a:pPr>
              <a:lnSpc>
                <a:spcPct val="150000"/>
              </a:lnSpc>
            </a:pPr>
            <a:r>
              <a:rPr lang="en-US" b="1" dirty="0" smtClean="0"/>
              <a:t>3.</a:t>
            </a:r>
            <a:r>
              <a:rPr lang="zh-CN" altLang="en-US" dirty="0" smtClean="0"/>
              <a:t>答出表达了作者什么样的思想感情、主旨思想。</a:t>
            </a:r>
          </a:p>
        </p:txBody>
      </p:sp>
      <p:sp>
        <p:nvSpPr>
          <p:cNvPr id="4" name="矩形 3"/>
          <p:cNvSpPr/>
          <p:nvPr/>
        </p:nvSpPr>
        <p:spPr>
          <a:xfrm>
            <a:off x="826476" y="2457340"/>
            <a:ext cx="7851531" cy="1289905"/>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六</a:t>
            </a:r>
            <a:r>
              <a:rPr lang="en-US" dirty="0" smtClean="0"/>
              <a:t>):</a:t>
            </a:r>
            <a:r>
              <a:rPr lang="zh-CN" altLang="en-US" dirty="0" smtClean="0"/>
              <a:t>第一题</a:t>
            </a:r>
            <a:r>
              <a:rPr lang="en-US" dirty="0" smtClean="0"/>
              <a:t>4</a:t>
            </a:r>
            <a:r>
              <a:rPr lang="zh-CN" altLang="en-US" dirty="0" smtClean="0"/>
              <a:t>小题、第二题</a:t>
            </a:r>
            <a:r>
              <a:rPr lang="en-US" dirty="0" smtClean="0"/>
              <a:t>3</a:t>
            </a:r>
            <a:r>
              <a:rPr lang="zh-CN" altLang="en-US" dirty="0" smtClean="0"/>
              <a:t>小题、第三题</a:t>
            </a:r>
            <a:r>
              <a:rPr lang="en-US" dirty="0" smtClean="0"/>
              <a:t>3</a:t>
            </a:r>
            <a:r>
              <a:rPr lang="zh-CN" altLang="en-US" dirty="0" smtClean="0"/>
              <a:t>小题、第四题</a:t>
            </a:r>
            <a:r>
              <a:rPr lang="en-US" dirty="0" smtClean="0"/>
              <a:t>2</a:t>
            </a:r>
            <a:r>
              <a:rPr lang="zh-CN" altLang="en-US" dirty="0" smtClean="0"/>
              <a:t>小题、第五题</a:t>
            </a:r>
            <a:r>
              <a:rPr lang="en-US" dirty="0" smtClean="0"/>
              <a:t>2</a:t>
            </a:r>
            <a:r>
              <a:rPr lang="zh-CN" altLang="en-US" dirty="0" smtClean="0"/>
              <a:t>小题第</a:t>
            </a:r>
            <a:r>
              <a:rPr lang="en-US" dirty="0" smtClean="0"/>
              <a:t>(1)</a:t>
            </a:r>
            <a:r>
              <a:rPr lang="zh-CN" altLang="en-US" dirty="0" smtClean="0"/>
              <a:t>问、第七题</a:t>
            </a:r>
            <a:r>
              <a:rPr lang="en-US" dirty="0" smtClean="0"/>
              <a:t>4</a:t>
            </a:r>
            <a:r>
              <a:rPr lang="zh-CN" altLang="en-US" dirty="0" smtClean="0"/>
              <a:t>小题第</a:t>
            </a:r>
            <a:r>
              <a:rPr lang="en-US" dirty="0" smtClean="0"/>
              <a:t>(1)</a:t>
            </a:r>
            <a:r>
              <a:rPr lang="zh-CN" altLang="en-US" dirty="0" smtClean="0"/>
              <a:t>问、第八题</a:t>
            </a:r>
            <a:r>
              <a:rPr lang="en-US" dirty="0" smtClean="0"/>
              <a:t>2</a:t>
            </a:r>
            <a:r>
              <a:rPr lang="zh-CN" altLang="en-US" dirty="0" smtClean="0"/>
              <a:t>小题、第九题</a:t>
            </a:r>
            <a:r>
              <a:rPr lang="en-US" dirty="0" smtClean="0"/>
              <a:t>3</a:t>
            </a:r>
            <a:r>
              <a:rPr lang="zh-CN" altLang="en-US" dirty="0" smtClean="0"/>
              <a:t>小题、第十二题</a:t>
            </a:r>
            <a:r>
              <a:rPr lang="en-US" dirty="0" smtClean="0"/>
              <a:t>4</a:t>
            </a:r>
            <a:r>
              <a:rPr lang="zh-CN" altLang="en-US" dirty="0" smtClean="0"/>
              <a:t>小题、第十三题</a:t>
            </a:r>
            <a:r>
              <a:rPr lang="en-US" dirty="0" smtClean="0"/>
              <a:t>2</a:t>
            </a:r>
            <a:r>
              <a:rPr lang="zh-CN" altLang="en-US" dirty="0" smtClean="0"/>
              <a:t>小题、第十四题</a:t>
            </a:r>
            <a:r>
              <a:rPr lang="en-US" dirty="0" smtClean="0"/>
              <a:t>3</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404213"/>
            <a:ext cx="7886700" cy="3831818"/>
          </a:xfrm>
          <a:prstGeom prst="rect">
            <a:avLst/>
          </a:prstGeom>
        </p:spPr>
        <p:txBody>
          <a:bodyPr wrap="square">
            <a:spAutoFit/>
          </a:bodyPr>
          <a:lstStyle/>
          <a:p>
            <a:pPr>
              <a:lnSpc>
                <a:spcPct val="150000"/>
              </a:lnSpc>
            </a:pPr>
            <a:r>
              <a:rPr lang="zh-CN" altLang="en-US" dirty="0" smtClean="0"/>
              <a:t>　　</a:t>
            </a:r>
            <a:r>
              <a:rPr lang="en-US" dirty="0" smtClean="0"/>
              <a:t>③</a:t>
            </a:r>
            <a:r>
              <a:rPr lang="zh-CN" altLang="en-US" dirty="0" smtClean="0"/>
              <a:t>有一年</a:t>
            </a:r>
            <a:r>
              <a:rPr lang="en-US" dirty="0" smtClean="0"/>
              <a:t>,</a:t>
            </a:r>
            <a:r>
              <a:rPr lang="zh-CN" altLang="en-US" dirty="0" smtClean="0"/>
              <a:t>也是在这样春夏之交的时候</a:t>
            </a:r>
            <a:r>
              <a:rPr lang="en-US" dirty="0" smtClean="0"/>
              <a:t>,</a:t>
            </a:r>
            <a:r>
              <a:rPr lang="zh-CN" altLang="en-US" dirty="0" smtClean="0"/>
              <a:t>我陪一位印度朋友参观北大校园。</a:t>
            </a:r>
            <a:r>
              <a:rPr lang="en-US" dirty="0" smtClean="0"/>
              <a:t>[A]</a:t>
            </a:r>
            <a:r>
              <a:rPr lang="zh-CN" altLang="en-US" dirty="0" smtClean="0"/>
              <a:t>走到槐花树下</a:t>
            </a:r>
            <a:r>
              <a:rPr lang="en-US" dirty="0" smtClean="0"/>
              <a:t>,</a:t>
            </a:r>
            <a:r>
              <a:rPr lang="zh-CN" altLang="en-US" u="sng" dirty="0" smtClean="0"/>
              <a:t>他猛然用鼻子吸了吸气</a:t>
            </a:r>
            <a:r>
              <a:rPr lang="en-US" u="sng" dirty="0" smtClean="0"/>
              <a:t>,</a:t>
            </a:r>
            <a:r>
              <a:rPr lang="zh-CN" altLang="en-US" u="sng" dirty="0" smtClean="0"/>
              <a:t>抬头看了看</a:t>
            </a:r>
            <a:r>
              <a:rPr lang="en-US" u="sng" dirty="0" smtClean="0"/>
              <a:t>,</a:t>
            </a:r>
            <a:r>
              <a:rPr lang="zh-CN" altLang="en-US" u="sng" dirty="0" smtClean="0"/>
              <a:t>眼睛瞪得又大又圆。</a:t>
            </a:r>
            <a:endParaRPr lang="zh-CN" altLang="en-US" dirty="0" smtClean="0"/>
          </a:p>
          <a:p>
            <a:pPr>
              <a:lnSpc>
                <a:spcPct val="150000"/>
              </a:lnSpc>
            </a:pPr>
            <a:r>
              <a:rPr lang="en-US" dirty="0" smtClean="0"/>
              <a:t>	④</a:t>
            </a:r>
            <a:r>
              <a:rPr lang="zh-CN" altLang="en-US" dirty="0" smtClean="0"/>
              <a:t>“真好看呀</a:t>
            </a:r>
            <a:r>
              <a:rPr lang="en-US" dirty="0" smtClean="0"/>
              <a:t>!</a:t>
            </a:r>
            <a:r>
              <a:rPr lang="zh-CN" altLang="en-US" dirty="0" smtClean="0"/>
              <a:t>这真是奇迹</a:t>
            </a:r>
            <a:r>
              <a:rPr lang="en-US" dirty="0" smtClean="0"/>
              <a:t>!</a:t>
            </a:r>
            <a:r>
              <a:rPr lang="zh-CN" altLang="en-US" dirty="0" smtClean="0"/>
              <a:t>”</a:t>
            </a:r>
          </a:p>
          <a:p>
            <a:pPr>
              <a:lnSpc>
                <a:spcPct val="150000"/>
              </a:lnSpc>
            </a:pPr>
            <a:r>
              <a:rPr lang="en-US" dirty="0" smtClean="0"/>
              <a:t>	⑤</a:t>
            </a:r>
            <a:r>
              <a:rPr lang="zh-CN" altLang="en-US" dirty="0" smtClean="0"/>
              <a:t>“什么奇迹呀</a:t>
            </a:r>
            <a:r>
              <a:rPr lang="en-US" dirty="0" smtClean="0"/>
              <a:t>?</a:t>
            </a:r>
            <a:r>
              <a:rPr lang="zh-CN" altLang="en-US" dirty="0" smtClean="0"/>
              <a:t>”</a:t>
            </a:r>
          </a:p>
          <a:p>
            <a:pPr>
              <a:lnSpc>
                <a:spcPct val="150000"/>
              </a:lnSpc>
            </a:pPr>
            <a:r>
              <a:rPr lang="en-US" dirty="0" smtClean="0"/>
              <a:t>	⑥</a:t>
            </a:r>
            <a:r>
              <a:rPr lang="zh-CN" altLang="en-US" dirty="0" smtClean="0"/>
              <a:t>“你们这样的花树。”</a:t>
            </a:r>
          </a:p>
          <a:p>
            <a:pPr>
              <a:lnSpc>
                <a:spcPct val="150000"/>
              </a:lnSpc>
            </a:pPr>
            <a:r>
              <a:rPr lang="en-US" dirty="0" smtClean="0"/>
              <a:t>	⑦</a:t>
            </a:r>
            <a:r>
              <a:rPr lang="zh-CN" altLang="en-US" dirty="0" smtClean="0"/>
              <a:t>“这有什么了不起呢</a:t>
            </a:r>
            <a:r>
              <a:rPr lang="en-US" dirty="0" smtClean="0"/>
              <a:t>?</a:t>
            </a:r>
            <a:r>
              <a:rPr lang="zh-CN" altLang="en-US" dirty="0" smtClean="0"/>
              <a:t>我们这里多得很。”</a:t>
            </a:r>
          </a:p>
          <a:p>
            <a:pPr>
              <a:lnSpc>
                <a:spcPct val="150000"/>
              </a:lnSpc>
            </a:pPr>
            <a:r>
              <a:rPr lang="en-US" dirty="0" smtClean="0"/>
              <a:t>	⑧</a:t>
            </a:r>
            <a:r>
              <a:rPr lang="zh-CN" altLang="en-US" dirty="0" smtClean="0"/>
              <a:t>“多得很就不了不起了吗</a:t>
            </a:r>
            <a:r>
              <a:rPr lang="en-US" dirty="0" smtClean="0"/>
              <a:t>?</a:t>
            </a:r>
            <a:r>
              <a:rPr lang="zh-CN" altLang="en-US" dirty="0" smtClean="0"/>
              <a:t>”</a:t>
            </a:r>
          </a:p>
          <a:p>
            <a:pPr>
              <a:lnSpc>
                <a:spcPct val="150000"/>
              </a:lnSpc>
            </a:pPr>
            <a:r>
              <a:rPr lang="en-US" dirty="0" smtClean="0"/>
              <a:t>	⑨</a:t>
            </a:r>
            <a:r>
              <a:rPr lang="zh-CN" altLang="en-US" dirty="0" smtClean="0"/>
              <a:t>我无言以对</a:t>
            </a:r>
            <a:r>
              <a:rPr lang="en-US" dirty="0" smtClean="0"/>
              <a:t>,</a:t>
            </a:r>
            <a:r>
              <a:rPr lang="zh-CN" altLang="en-US" dirty="0" smtClean="0"/>
              <a:t>看来辩论下去已经毫无意义了。可是他的话却对我起了作用</a:t>
            </a:r>
            <a:r>
              <a:rPr lang="en-US" dirty="0" smtClean="0"/>
              <a:t>:</a:t>
            </a:r>
            <a:r>
              <a:rPr lang="zh-CN" altLang="en-US" dirty="0" smtClean="0"/>
              <a:t>我认真注意槐花了</a:t>
            </a:r>
            <a:r>
              <a:rPr lang="en-US" dirty="0" smtClean="0"/>
              <a:t>,</a:t>
            </a:r>
            <a:r>
              <a:rPr lang="zh-CN" altLang="en-US" dirty="0" smtClean="0"/>
              <a:t>我仿佛第一次见到它</a:t>
            </a:r>
            <a:r>
              <a:rPr lang="en-US" dirty="0" smtClean="0"/>
              <a:t>,</a:t>
            </a:r>
            <a:r>
              <a:rPr lang="zh-CN" altLang="en-US" dirty="0" smtClean="0"/>
              <a:t>非常陌生</a:t>
            </a:r>
            <a:r>
              <a:rPr lang="en-US" dirty="0" smtClean="0"/>
              <a:t>,</a:t>
            </a:r>
            <a:r>
              <a:rPr lang="zh-CN" altLang="en-US" dirty="0" smtClean="0"/>
              <a:t>又似曾相识。</a:t>
            </a:r>
            <a:r>
              <a:rPr lang="en-US" dirty="0" smtClean="0"/>
              <a:t>[B]</a:t>
            </a:r>
            <a:endParaRPr lang="zh-CN" altLang="en-US" dirty="0" smtClean="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0438" y="404213"/>
            <a:ext cx="7886700" cy="4198393"/>
          </a:xfrm>
          <a:prstGeom prst="rect">
            <a:avLst/>
          </a:prstGeom>
        </p:spPr>
        <p:txBody>
          <a:bodyPr wrap="square">
            <a:spAutoFit/>
          </a:bodyPr>
          <a:lstStyle/>
          <a:p>
            <a:pPr algn="just">
              <a:lnSpc>
                <a:spcPct val="150000"/>
              </a:lnSpc>
            </a:pPr>
            <a:r>
              <a:rPr lang="zh-CN" altLang="en-US" dirty="0" smtClean="0"/>
              <a:t>　　</a:t>
            </a:r>
            <a:r>
              <a:rPr lang="en-US" dirty="0" smtClean="0"/>
              <a:t>⑩</a:t>
            </a:r>
            <a:r>
              <a:rPr lang="zh-CN" altLang="en-US" dirty="0" smtClean="0"/>
              <a:t>在沉思之余</a:t>
            </a:r>
            <a:r>
              <a:rPr lang="en-US" dirty="0" smtClean="0"/>
              <a:t>,</a:t>
            </a:r>
            <a:r>
              <a:rPr lang="zh-CN" altLang="en-US" dirty="0" smtClean="0"/>
              <a:t>我忽然想到</a:t>
            </a:r>
            <a:r>
              <a:rPr lang="en-US" dirty="0" smtClean="0"/>
              <a:t>,</a:t>
            </a:r>
            <a:r>
              <a:rPr lang="zh-CN" altLang="en-US" dirty="0" smtClean="0"/>
              <a:t>自己在印度也曾有过类似的情景。我在海得拉巴看到耸入云天的木棉树时</a:t>
            </a:r>
            <a:r>
              <a:rPr lang="en-US" dirty="0" smtClean="0"/>
              <a:t>,</a:t>
            </a:r>
            <a:r>
              <a:rPr lang="zh-CN" altLang="en-US" dirty="0" smtClean="0"/>
              <a:t>也曾大为惊诧。碗口大的红花挂满枝头</a:t>
            </a:r>
            <a:r>
              <a:rPr lang="en-US" dirty="0" smtClean="0"/>
              <a:t>,</a:t>
            </a:r>
            <a:r>
              <a:rPr lang="zh-CN" altLang="en-US" dirty="0" smtClean="0"/>
              <a:t>殷红如朝阳</a:t>
            </a:r>
            <a:r>
              <a:rPr lang="en-US" dirty="0" smtClean="0"/>
              <a:t>,</a:t>
            </a:r>
            <a:r>
              <a:rPr lang="zh-CN" altLang="en-US" dirty="0" smtClean="0"/>
              <a:t>灿烂似晚霞</a:t>
            </a:r>
            <a:r>
              <a:rPr lang="en-US" dirty="0" smtClean="0"/>
              <a:t>,</a:t>
            </a:r>
            <a:r>
              <a:rPr lang="zh-CN" altLang="en-US" dirty="0" smtClean="0"/>
              <a:t>我不禁大为慨叹</a:t>
            </a:r>
            <a:r>
              <a:rPr lang="en-US" dirty="0" smtClean="0"/>
              <a:t>:</a:t>
            </a:r>
            <a:endParaRPr lang="zh-CN" altLang="en-US" dirty="0" smtClean="0"/>
          </a:p>
          <a:p>
            <a:pPr algn="just">
              <a:lnSpc>
                <a:spcPct val="150000"/>
              </a:lnSpc>
            </a:pPr>
            <a:r>
              <a:rPr lang="en-US" dirty="0" smtClean="0"/>
              <a:t>	⑪ </a:t>
            </a:r>
            <a:r>
              <a:rPr lang="zh-CN" altLang="en-US" dirty="0" smtClean="0"/>
              <a:t>“真好看呀</a:t>
            </a:r>
            <a:r>
              <a:rPr lang="en-US" dirty="0" smtClean="0"/>
              <a:t>!</a:t>
            </a:r>
            <a:r>
              <a:rPr lang="zh-CN" altLang="en-US" dirty="0" smtClean="0"/>
              <a:t>简直神奇极了</a:t>
            </a:r>
            <a:r>
              <a:rPr lang="en-US" dirty="0" smtClean="0"/>
              <a:t>!</a:t>
            </a:r>
            <a:r>
              <a:rPr lang="zh-CN" altLang="en-US" dirty="0" smtClean="0"/>
              <a:t>”</a:t>
            </a:r>
          </a:p>
          <a:p>
            <a:pPr algn="just">
              <a:lnSpc>
                <a:spcPct val="150000"/>
              </a:lnSpc>
            </a:pPr>
            <a:r>
              <a:rPr lang="en-US" dirty="0" smtClean="0"/>
              <a:t>	⑫ </a:t>
            </a:r>
            <a:r>
              <a:rPr lang="zh-CN" altLang="en-US" dirty="0" smtClean="0"/>
              <a:t>“什么神奇</a:t>
            </a:r>
            <a:r>
              <a:rPr lang="en-US" dirty="0" smtClean="0"/>
              <a:t>?</a:t>
            </a:r>
            <a:r>
              <a:rPr lang="zh-CN" altLang="en-US" dirty="0" smtClean="0"/>
              <a:t>”</a:t>
            </a:r>
          </a:p>
          <a:p>
            <a:pPr algn="just">
              <a:lnSpc>
                <a:spcPct val="150000"/>
              </a:lnSpc>
            </a:pPr>
            <a:r>
              <a:rPr lang="en-US" dirty="0" smtClean="0"/>
              <a:t>	⑬ </a:t>
            </a:r>
            <a:r>
              <a:rPr lang="zh-CN" altLang="en-US" dirty="0" smtClean="0"/>
              <a:t>“这木棉花。”</a:t>
            </a:r>
          </a:p>
          <a:p>
            <a:pPr algn="just">
              <a:lnSpc>
                <a:spcPct val="150000"/>
              </a:lnSpc>
            </a:pPr>
            <a:r>
              <a:rPr lang="en-US" dirty="0" smtClean="0"/>
              <a:t>	⑭ </a:t>
            </a:r>
            <a:r>
              <a:rPr lang="zh-CN" altLang="en-US" dirty="0" smtClean="0"/>
              <a:t>“这有什么神奇呢</a:t>
            </a:r>
            <a:r>
              <a:rPr lang="en-US" dirty="0" smtClean="0"/>
              <a:t>?</a:t>
            </a:r>
            <a:r>
              <a:rPr lang="zh-CN" altLang="en-US" dirty="0" smtClean="0"/>
              <a:t>我们这里到处都有。”</a:t>
            </a:r>
          </a:p>
          <a:p>
            <a:pPr algn="just">
              <a:lnSpc>
                <a:spcPct val="150000"/>
              </a:lnSpc>
            </a:pPr>
            <a:r>
              <a:rPr lang="en-US" dirty="0" smtClean="0"/>
              <a:t>	⑮ [C]</a:t>
            </a:r>
            <a:r>
              <a:rPr lang="zh-CN" altLang="en-US" dirty="0" smtClean="0"/>
              <a:t>陪伴我们的印度朋友满脸迷惑不解的神气。我的眼睛瞪得多大</a:t>
            </a:r>
            <a:r>
              <a:rPr lang="en-US" dirty="0" smtClean="0"/>
              <a:t>,</a:t>
            </a:r>
            <a:r>
              <a:rPr lang="zh-CN" altLang="en-US" dirty="0" smtClean="0"/>
              <a:t>我自己看不到。现在到了中国</a:t>
            </a:r>
            <a:r>
              <a:rPr lang="en-US" dirty="0" smtClean="0"/>
              <a:t>,</a:t>
            </a:r>
            <a:r>
              <a:rPr lang="zh-CN" altLang="en-US" dirty="0" smtClean="0"/>
              <a:t>在洋槐树下</a:t>
            </a:r>
            <a:r>
              <a:rPr lang="en-US" dirty="0" smtClean="0"/>
              <a:t>,</a:t>
            </a:r>
            <a:r>
              <a:rPr lang="zh-CN" altLang="en-US" dirty="0" smtClean="0"/>
              <a:t>轮到印度朋友</a:t>
            </a:r>
            <a:r>
              <a:rPr lang="en-US" dirty="0" smtClean="0"/>
              <a:t>(</a:t>
            </a:r>
            <a:r>
              <a:rPr lang="zh-CN" altLang="en-US" dirty="0" smtClean="0"/>
              <a:t>当然不是同一个人</a:t>
            </a:r>
            <a:r>
              <a:rPr lang="en-US" dirty="0" smtClean="0"/>
              <a:t>)</a:t>
            </a:r>
            <a:r>
              <a:rPr lang="zh-CN" altLang="en-US" dirty="0" smtClean="0"/>
              <a:t>瞪大眼睛了。</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9761" y="307498"/>
            <a:ext cx="8036170" cy="3416320"/>
          </a:xfrm>
          <a:prstGeom prst="rect">
            <a:avLst/>
          </a:prstGeom>
        </p:spPr>
        <p:txBody>
          <a:bodyPr wrap="square">
            <a:spAutoFit/>
          </a:bodyPr>
          <a:lstStyle/>
          <a:p>
            <a:pPr algn="just">
              <a:lnSpc>
                <a:spcPct val="150000"/>
              </a:lnSpc>
            </a:pPr>
            <a:r>
              <a:rPr lang="zh-CN" altLang="en-US" dirty="0" smtClean="0"/>
              <a:t>　　⑯在日常生活中</a:t>
            </a:r>
            <a:r>
              <a:rPr lang="en-US" dirty="0" smtClean="0"/>
              <a:t>,</a:t>
            </a:r>
            <a:r>
              <a:rPr lang="zh-CN" altLang="en-US" dirty="0" smtClean="0"/>
              <a:t>我们都有这样一个经验</a:t>
            </a:r>
            <a:r>
              <a:rPr lang="en-US" dirty="0" smtClean="0"/>
              <a:t>:</a:t>
            </a:r>
            <a:r>
              <a:rPr lang="zh-CN" altLang="en-US" dirty="0" smtClean="0"/>
              <a:t>越是看惯了的东西</a:t>
            </a:r>
            <a:r>
              <a:rPr lang="en-US" dirty="0" smtClean="0"/>
              <a:t>,</a:t>
            </a:r>
            <a:r>
              <a:rPr lang="zh-CN" altLang="en-US" dirty="0" smtClean="0"/>
              <a:t>便越是习焉不察</a:t>
            </a:r>
            <a:r>
              <a:rPr lang="en-US" dirty="0" smtClean="0"/>
              <a:t>,</a:t>
            </a:r>
            <a:r>
              <a:rPr lang="zh-CN" altLang="en-US" dirty="0" smtClean="0"/>
              <a:t>美丑都难看出。这种现象在心理学上是容易解释的</a:t>
            </a:r>
            <a:r>
              <a:rPr lang="en-US" dirty="0" smtClean="0"/>
              <a:t>:</a:t>
            </a:r>
            <a:r>
              <a:rPr lang="zh-CN" altLang="en-US" dirty="0" smtClean="0"/>
              <a:t>一定要同客观存在的东西保持一定的距离</a:t>
            </a:r>
            <a:r>
              <a:rPr lang="en-US" dirty="0" smtClean="0"/>
              <a:t>,</a:t>
            </a:r>
            <a:r>
              <a:rPr lang="zh-CN" altLang="en-US" dirty="0" smtClean="0"/>
              <a:t>才能客观地去观察。</a:t>
            </a:r>
            <a:r>
              <a:rPr lang="zh-CN" altLang="en-US" u="sng" dirty="0" smtClean="0"/>
              <a:t>难道我们就不能有意识地去改变这种习惯吗</a:t>
            </a:r>
            <a:r>
              <a:rPr lang="en-US" u="sng" dirty="0" smtClean="0"/>
              <a:t>?</a:t>
            </a:r>
            <a:r>
              <a:rPr lang="zh-CN" altLang="en-US" dirty="0" smtClean="0"/>
              <a:t>难道我们就不能永远用新的眼光去看待一切事物吗</a:t>
            </a:r>
            <a:r>
              <a:rPr lang="en-US" dirty="0" smtClean="0"/>
              <a:t>?</a:t>
            </a:r>
          </a:p>
          <a:p>
            <a:pPr algn="just">
              <a:lnSpc>
                <a:spcPct val="150000"/>
              </a:lnSpc>
            </a:pPr>
            <a:r>
              <a:rPr lang="en-US" altLang="zh-CN" dirty="0" smtClean="0"/>
              <a:t>	</a:t>
            </a:r>
            <a:r>
              <a:rPr lang="zh-CN" altLang="en-US" dirty="0" smtClean="0"/>
              <a:t>⑰我想自己先试一试看</a:t>
            </a:r>
            <a:r>
              <a:rPr lang="en-US" dirty="0" smtClean="0"/>
              <a:t>,</a:t>
            </a:r>
            <a:r>
              <a:rPr lang="zh-CN" altLang="en-US" dirty="0" smtClean="0"/>
              <a:t>果然有了神奇的效果。</a:t>
            </a:r>
            <a:r>
              <a:rPr lang="en-US" dirty="0" smtClean="0"/>
              <a:t>[D]</a:t>
            </a:r>
            <a:r>
              <a:rPr lang="zh-CN" altLang="en-US" dirty="0" smtClean="0"/>
              <a:t>我现在再走过荷塘看到槐花</a:t>
            </a:r>
            <a:r>
              <a:rPr lang="en-US" dirty="0" smtClean="0"/>
              <a:t>,</a:t>
            </a:r>
            <a:r>
              <a:rPr lang="zh-CN" altLang="en-US" dirty="0" smtClean="0"/>
              <a:t>努力在自己的心中制造出第一次见到的幻想</a:t>
            </a:r>
            <a:r>
              <a:rPr lang="en-US" dirty="0" smtClean="0"/>
              <a:t>,</a:t>
            </a:r>
            <a:r>
              <a:rPr lang="zh-CN" altLang="en-US" dirty="0" smtClean="0"/>
              <a:t>我不再熟视无睹</a:t>
            </a:r>
            <a:r>
              <a:rPr lang="en-US" dirty="0" smtClean="0"/>
              <a:t>,</a:t>
            </a:r>
            <a:r>
              <a:rPr lang="zh-CN" altLang="en-US" dirty="0" smtClean="0"/>
              <a:t>而是尽情地欣赏。槐花也仿佛是得到了知己</a:t>
            </a:r>
            <a:r>
              <a:rPr lang="en-US" dirty="0" smtClean="0"/>
              <a:t>,</a:t>
            </a:r>
            <a:r>
              <a:rPr lang="zh-CN" altLang="en-US" dirty="0" smtClean="0"/>
              <a:t>大大小小、高高低低的洋槐</a:t>
            </a:r>
            <a:r>
              <a:rPr lang="en-US" dirty="0" smtClean="0"/>
              <a:t>,</a:t>
            </a:r>
            <a:r>
              <a:rPr lang="zh-CN" altLang="en-US" dirty="0" smtClean="0"/>
              <a:t>似乎在喃喃自语</a:t>
            </a:r>
            <a:r>
              <a:rPr lang="en-US" dirty="0" smtClean="0"/>
              <a:t>,</a:t>
            </a:r>
            <a:r>
              <a:rPr lang="zh-CN" altLang="en-US" dirty="0" smtClean="0"/>
              <a:t>又对我讲话。周围的山石树木</a:t>
            </a:r>
            <a:r>
              <a:rPr lang="en-US" dirty="0" smtClean="0"/>
              <a:t>,</a:t>
            </a:r>
            <a:r>
              <a:rPr lang="zh-CN" altLang="en-US" dirty="0" smtClean="0"/>
              <a:t>仿佛一下子活了起来</a:t>
            </a:r>
            <a:r>
              <a:rPr lang="en-US" dirty="0" smtClean="0"/>
              <a:t>,</a:t>
            </a:r>
            <a:r>
              <a:rPr lang="zh-CN" altLang="en-US" dirty="0" smtClean="0"/>
              <a:t>一片生机</a:t>
            </a:r>
            <a:r>
              <a:rPr lang="en-US" dirty="0" smtClean="0"/>
              <a:t>,</a:t>
            </a:r>
            <a:r>
              <a:rPr lang="zh-CN" altLang="en-US" dirty="0" smtClean="0"/>
              <a:t>融融氤氲。</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456967"/>
            <a:ext cx="7886700" cy="2120902"/>
          </a:xfrm>
          <a:prstGeom prst="rect">
            <a:avLst/>
          </a:prstGeom>
        </p:spPr>
        <p:txBody>
          <a:bodyPr wrap="square">
            <a:spAutoFit/>
          </a:bodyPr>
          <a:lstStyle/>
          <a:p>
            <a:pPr algn="just">
              <a:lnSpc>
                <a:spcPct val="150000"/>
              </a:lnSpc>
            </a:pPr>
            <a:r>
              <a:rPr lang="zh-CN" altLang="en-US" dirty="0" smtClean="0"/>
              <a:t>荷塘里的绿水仿佛更绿了</a:t>
            </a:r>
            <a:r>
              <a:rPr lang="en-US" dirty="0" smtClean="0"/>
              <a:t>;</a:t>
            </a:r>
            <a:r>
              <a:rPr lang="zh-CN" altLang="en-US" dirty="0" smtClean="0"/>
              <a:t>槐树上的白花仿佛更白了</a:t>
            </a:r>
            <a:r>
              <a:rPr lang="en-US" dirty="0" smtClean="0"/>
              <a:t>;</a:t>
            </a:r>
            <a:r>
              <a:rPr lang="zh-CN" altLang="en-US" dirty="0" smtClean="0"/>
              <a:t>人家篱笆里开的红花仿佛更红了。风吹</a:t>
            </a:r>
            <a:r>
              <a:rPr lang="en-US" dirty="0" smtClean="0"/>
              <a:t>,</a:t>
            </a:r>
            <a:r>
              <a:rPr lang="zh-CN" altLang="en-US" dirty="0" smtClean="0"/>
              <a:t>鸟鸣</a:t>
            </a:r>
            <a:r>
              <a:rPr lang="en-US" dirty="0" smtClean="0"/>
              <a:t>,</a:t>
            </a:r>
            <a:r>
              <a:rPr lang="zh-CN" altLang="en-US" dirty="0" smtClean="0"/>
              <a:t>都洋溢着无限生气。一切眼前的东西联在一起</a:t>
            </a:r>
            <a:r>
              <a:rPr lang="en-US" dirty="0" smtClean="0"/>
              <a:t>,</a:t>
            </a:r>
            <a:r>
              <a:rPr lang="zh-CN" altLang="en-US" dirty="0" smtClean="0"/>
              <a:t>汇成了宇宙的大欢畅。</a:t>
            </a:r>
          </a:p>
          <a:p>
            <a:pPr algn="r">
              <a:lnSpc>
                <a:spcPct val="150000"/>
              </a:lnSpc>
            </a:pPr>
            <a:r>
              <a:rPr lang="en-US" dirty="0" smtClean="0"/>
              <a:t>(</a:t>
            </a:r>
            <a:r>
              <a:rPr lang="zh-CN" altLang="en-US" dirty="0" smtClean="0"/>
              <a:t>选自</a:t>
            </a:r>
            <a:r>
              <a:rPr lang="en-US" altLang="zh-CN" dirty="0" smtClean="0"/>
              <a:t>《</a:t>
            </a:r>
            <a:r>
              <a:rPr lang="zh-CN" altLang="en-US" dirty="0" smtClean="0"/>
              <a:t>季羡林散文集</a:t>
            </a:r>
            <a:r>
              <a:rPr lang="en-US" altLang="zh-CN" dirty="0" smtClean="0"/>
              <a:t>》</a:t>
            </a:r>
            <a:r>
              <a:rPr lang="en-US" dirty="0" smtClean="0"/>
              <a:t>,</a:t>
            </a:r>
            <a:r>
              <a:rPr lang="zh-CN" altLang="en-US" dirty="0" smtClean="0"/>
              <a:t>有删改</a:t>
            </a:r>
            <a:r>
              <a:rPr lang="en-US" dirty="0" smtClean="0"/>
              <a:t>)</a:t>
            </a:r>
            <a:endParaRPr lang="zh-CN" altLang="en-US" dirty="0" smtClean="0"/>
          </a:p>
          <a:p>
            <a:pPr algn="just">
              <a:lnSpc>
                <a:spcPct val="150000"/>
              </a:lnSpc>
            </a:pPr>
            <a:r>
              <a:rPr lang="en-US" dirty="0" smtClean="0">
                <a:solidFill>
                  <a:srgbClr val="0092D7"/>
                </a:solidFill>
              </a:rPr>
              <a:t>[</a:t>
            </a:r>
            <a:r>
              <a:rPr lang="zh-CN" altLang="en-US" dirty="0" smtClean="0">
                <a:solidFill>
                  <a:srgbClr val="0092D7"/>
                </a:solidFill>
              </a:rPr>
              <a:t>注释</a:t>
            </a:r>
            <a:r>
              <a:rPr lang="en-US" dirty="0" smtClean="0">
                <a:solidFill>
                  <a:srgbClr val="0092D7"/>
                </a:solidFill>
              </a:rPr>
              <a:t>]</a:t>
            </a:r>
            <a:r>
              <a:rPr lang="en-US" dirty="0" smtClean="0"/>
              <a:t>①</a:t>
            </a:r>
            <a:r>
              <a:rPr lang="zh-CN" altLang="en-US" dirty="0" smtClean="0"/>
              <a:t>氤氲</a:t>
            </a:r>
            <a:r>
              <a:rPr lang="en-US" dirty="0" smtClean="0"/>
              <a:t>(</a:t>
            </a:r>
            <a:r>
              <a:rPr lang="en-US" dirty="0" err="1" smtClean="0"/>
              <a:t>yīn</a:t>
            </a:r>
            <a:r>
              <a:rPr lang="en-US" dirty="0" smtClean="0"/>
              <a:t> </a:t>
            </a:r>
            <a:r>
              <a:rPr lang="en-US" dirty="0" err="1" smtClean="0"/>
              <a:t>yūn</a:t>
            </a:r>
            <a:r>
              <a:rPr lang="en-US" dirty="0" smtClean="0"/>
              <a:t>):</a:t>
            </a:r>
            <a:r>
              <a:rPr lang="zh-CN" altLang="en-US" dirty="0" smtClean="0"/>
              <a:t>形容烟或云气浓郁。</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89082" y="386629"/>
            <a:ext cx="7842739" cy="369332"/>
          </a:xfrm>
          <a:prstGeom prst="rect">
            <a:avLst/>
          </a:prstGeom>
        </p:spPr>
        <p:txBody>
          <a:bodyPr wrap="square">
            <a:spAutoFit/>
          </a:bodyPr>
          <a:lstStyle/>
          <a:p>
            <a:r>
              <a:rPr lang="zh-CN" altLang="en-US" dirty="0" smtClean="0">
                <a:latin typeface="+mn-ea"/>
              </a:rPr>
              <a:t>　</a:t>
            </a:r>
            <a:r>
              <a:rPr lang="en-US" b="1" dirty="0" smtClean="0"/>
              <a:t> 1.</a:t>
            </a:r>
            <a:r>
              <a:rPr lang="zh-CN" altLang="en-US" dirty="0" smtClean="0"/>
              <a:t>文章</a:t>
            </a:r>
            <a:r>
              <a:rPr lang="en-US" dirty="0" smtClean="0"/>
              <a:t>③~⑮</a:t>
            </a:r>
            <a:r>
              <a:rPr lang="zh-CN" altLang="en-US" dirty="0" smtClean="0"/>
              <a:t>段写了两件事</a:t>
            </a:r>
            <a:r>
              <a:rPr lang="en-US" dirty="0" smtClean="0"/>
              <a:t>,</a:t>
            </a:r>
            <a:r>
              <a:rPr lang="zh-CN" altLang="en-US" dirty="0" smtClean="0"/>
              <a:t>请用简洁的语言分别加以概括。</a:t>
            </a:r>
            <a:r>
              <a:rPr lang="en-US" dirty="0" smtClean="0"/>
              <a:t>(6</a:t>
            </a:r>
            <a:r>
              <a:rPr lang="zh-CN" altLang="en-US" dirty="0" smtClean="0"/>
              <a:t>分</a:t>
            </a:r>
            <a:r>
              <a:rPr lang="en-US" dirty="0" smtClean="0"/>
              <a:t>)</a:t>
            </a:r>
            <a:endParaRPr lang="zh-CN" altLang="en-US" dirty="0"/>
          </a:p>
        </p:txBody>
      </p:sp>
      <p:sp>
        <p:nvSpPr>
          <p:cNvPr id="3" name="矩形 2"/>
          <p:cNvSpPr/>
          <p:nvPr/>
        </p:nvSpPr>
        <p:spPr>
          <a:xfrm>
            <a:off x="905607" y="796295"/>
            <a:ext cx="7754815" cy="2120902"/>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印度朋友看见槐花非常惊讶。“我”看到木棉花大为慨叹。</a:t>
            </a:r>
            <a:r>
              <a:rPr lang="en-US" dirty="0" smtClean="0">
                <a:solidFill>
                  <a:srgbClr val="A50021"/>
                </a:solidFill>
              </a:rPr>
              <a:t>(</a:t>
            </a:r>
            <a:r>
              <a:rPr lang="zh-CN" altLang="en-US" dirty="0" smtClean="0">
                <a:solidFill>
                  <a:srgbClr val="A50021"/>
                </a:solidFill>
              </a:rPr>
              <a:t>或</a:t>
            </a:r>
            <a:r>
              <a:rPr lang="en-US" dirty="0" smtClean="0">
                <a:solidFill>
                  <a:srgbClr val="A50021"/>
                </a:solidFill>
              </a:rPr>
              <a:t>:</a:t>
            </a:r>
            <a:r>
              <a:rPr lang="zh-CN" altLang="en-US" dirty="0" smtClean="0">
                <a:solidFill>
                  <a:srgbClr val="A50021"/>
                </a:solidFill>
              </a:rPr>
              <a:t>印度朋友看见槐花非常惊讶</a:t>
            </a:r>
            <a:r>
              <a:rPr lang="en-US" dirty="0" smtClean="0">
                <a:solidFill>
                  <a:srgbClr val="A50021"/>
                </a:solidFill>
              </a:rPr>
              <a:t>,</a:t>
            </a:r>
            <a:r>
              <a:rPr lang="zh-CN" altLang="en-US" dirty="0" smtClean="0">
                <a:solidFill>
                  <a:srgbClr val="A50021"/>
                </a:solidFill>
              </a:rPr>
              <a:t>引起“我”对槐花的注意。“我”看到木棉花大为慨叹</a:t>
            </a:r>
            <a:r>
              <a:rPr lang="en-US" dirty="0" smtClean="0">
                <a:solidFill>
                  <a:srgbClr val="A50021"/>
                </a:solidFill>
              </a:rPr>
              <a:t>,</a:t>
            </a:r>
            <a:r>
              <a:rPr lang="zh-CN" altLang="en-US" dirty="0" smtClean="0">
                <a:solidFill>
                  <a:srgbClr val="A50021"/>
                </a:solidFill>
              </a:rPr>
              <a:t>印度朋友迷惑不解。</a:t>
            </a:r>
            <a:r>
              <a:rPr lang="en-US" dirty="0" smtClean="0">
                <a:solidFill>
                  <a:srgbClr val="A50021"/>
                </a:solidFill>
              </a:rPr>
              <a:t>)</a:t>
            </a:r>
            <a:endParaRPr lang="zh-CN" altLang="en-US" dirty="0" smtClean="0">
              <a:solidFill>
                <a:srgbClr val="A50021"/>
              </a:solidFill>
            </a:endParaRPr>
          </a:p>
          <a:p>
            <a:pPr>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根据第</a:t>
            </a:r>
            <a:r>
              <a:rPr lang="en-US" dirty="0" smtClean="0">
                <a:solidFill>
                  <a:srgbClr val="A50021"/>
                </a:solidFill>
              </a:rPr>
              <a:t>③</a:t>
            </a:r>
            <a:r>
              <a:rPr lang="zh-CN" altLang="en-US" dirty="0" smtClean="0">
                <a:solidFill>
                  <a:srgbClr val="A50021"/>
                </a:solidFill>
              </a:rPr>
              <a:t>段中“有一年”“参观北大校园”和第</a:t>
            </a:r>
            <a:r>
              <a:rPr lang="en-US" dirty="0" smtClean="0">
                <a:solidFill>
                  <a:srgbClr val="A50021"/>
                </a:solidFill>
              </a:rPr>
              <a:t>⑩</a:t>
            </a:r>
            <a:r>
              <a:rPr lang="zh-CN" altLang="en-US" dirty="0" smtClean="0">
                <a:solidFill>
                  <a:srgbClr val="A50021"/>
                </a:solidFill>
              </a:rPr>
              <a:t>段中“我忽然想到”“在印度”划分段落层次。概括事件时要写出人物、人物对花的态度。</a:t>
            </a:r>
            <a:endParaRPr lang="zh-CN" altLang="en-US" dirty="0">
              <a:solidFill>
                <a:srgbClr val="A50021"/>
              </a:solidFill>
            </a:endParaRP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377837"/>
            <a:ext cx="7886700" cy="1289905"/>
          </a:xfrm>
          <a:prstGeom prst="rect">
            <a:avLst/>
          </a:prstGeom>
        </p:spPr>
        <p:txBody>
          <a:bodyPr wrap="square">
            <a:spAutoFit/>
          </a:bodyPr>
          <a:lstStyle/>
          <a:p>
            <a:pPr algn="just">
              <a:lnSpc>
                <a:spcPct val="150000"/>
              </a:lnSpc>
            </a:pPr>
            <a:r>
              <a:rPr lang="en-US" b="1" dirty="0" smtClean="0"/>
              <a:t>2.</a:t>
            </a:r>
            <a:r>
              <a:rPr lang="zh-CN" altLang="en-US" dirty="0" smtClean="0"/>
              <a:t>下面的句子是文章原句</a:t>
            </a:r>
            <a:r>
              <a:rPr lang="en-US" dirty="0" smtClean="0"/>
              <a:t>,</a:t>
            </a:r>
            <a:r>
              <a:rPr lang="zh-CN" altLang="en-US" dirty="0" smtClean="0"/>
              <a:t>请选择它在文中的正确位置</a:t>
            </a:r>
            <a:r>
              <a:rPr lang="en-US" dirty="0" smtClean="0"/>
              <a:t>(</a:t>
            </a:r>
            <a:r>
              <a:rPr lang="zh-CN" altLang="en-US" dirty="0" smtClean="0"/>
              <a:t>　　　</a:t>
            </a:r>
            <a:r>
              <a:rPr lang="en-US" dirty="0" smtClean="0"/>
              <a:t>)(3</a:t>
            </a:r>
            <a:r>
              <a:rPr lang="zh-CN" altLang="en-US" dirty="0" smtClean="0"/>
              <a:t>分</a:t>
            </a:r>
            <a:r>
              <a:rPr lang="en-US" dirty="0" smtClean="0"/>
              <a:t>)</a:t>
            </a:r>
            <a:endParaRPr lang="zh-CN" altLang="en-US" dirty="0" smtClean="0"/>
          </a:p>
          <a:p>
            <a:pPr algn="just">
              <a:lnSpc>
                <a:spcPct val="150000"/>
              </a:lnSpc>
            </a:pPr>
            <a:r>
              <a:rPr lang="zh-CN" altLang="en-US" dirty="0" smtClean="0"/>
              <a:t>我在它身上发现了许多新的以前从来没有发现的东西。</a:t>
            </a:r>
          </a:p>
          <a:p>
            <a:pPr algn="just">
              <a:lnSpc>
                <a:spcPct val="150000"/>
              </a:lnSpc>
            </a:pPr>
            <a:r>
              <a:rPr lang="en-US" dirty="0" smtClean="0"/>
              <a:t>A.[A]</a:t>
            </a:r>
            <a:r>
              <a:rPr lang="zh-CN" altLang="en-US" dirty="0" smtClean="0"/>
              <a:t>处　</a:t>
            </a:r>
            <a:r>
              <a:rPr lang="en-US" dirty="0" smtClean="0"/>
              <a:t>B.[B]</a:t>
            </a:r>
            <a:r>
              <a:rPr lang="zh-CN" altLang="en-US" dirty="0" smtClean="0"/>
              <a:t>处　</a:t>
            </a:r>
            <a:r>
              <a:rPr lang="en-US" dirty="0" smtClean="0"/>
              <a:t>C.[C]</a:t>
            </a:r>
            <a:r>
              <a:rPr lang="zh-CN" altLang="en-US" dirty="0" smtClean="0"/>
              <a:t>处　</a:t>
            </a:r>
            <a:r>
              <a:rPr lang="en-US" dirty="0" smtClean="0"/>
              <a:t>D.[D]</a:t>
            </a:r>
            <a:r>
              <a:rPr lang="zh-CN" altLang="en-US" dirty="0" smtClean="0"/>
              <a:t>处</a:t>
            </a:r>
          </a:p>
        </p:txBody>
      </p:sp>
      <p:sp>
        <p:nvSpPr>
          <p:cNvPr id="3" name="矩形 2"/>
          <p:cNvSpPr/>
          <p:nvPr/>
        </p:nvSpPr>
        <p:spPr>
          <a:xfrm>
            <a:off x="911167" y="1707056"/>
            <a:ext cx="7809186" cy="2536400"/>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  B</a:t>
            </a:r>
            <a:endParaRPr lang="zh-CN" altLang="en-US" dirty="0" smtClean="0">
              <a:solidFill>
                <a:srgbClr val="A50021"/>
              </a:solidFill>
            </a:endParaRP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 [A]</a:t>
            </a:r>
            <a:r>
              <a:rPr lang="zh-CN" altLang="en-US" dirty="0" smtClean="0">
                <a:solidFill>
                  <a:srgbClr val="A50021"/>
                </a:solidFill>
              </a:rPr>
              <a:t>处侧重写的是印度朋友的发现。</a:t>
            </a:r>
            <a:r>
              <a:rPr lang="en-US" dirty="0" smtClean="0">
                <a:solidFill>
                  <a:srgbClr val="A50021"/>
                </a:solidFill>
              </a:rPr>
              <a:t>[B]</a:t>
            </a:r>
            <a:r>
              <a:rPr lang="zh-CN" altLang="en-US" dirty="0" smtClean="0">
                <a:solidFill>
                  <a:srgbClr val="A50021"/>
                </a:solidFill>
              </a:rPr>
              <a:t>处则侧重强调“我”听了印度朋友的话</a:t>
            </a:r>
            <a:r>
              <a:rPr lang="en-US" dirty="0" smtClean="0">
                <a:solidFill>
                  <a:srgbClr val="A50021"/>
                </a:solidFill>
              </a:rPr>
              <a:t>,</a:t>
            </a:r>
            <a:r>
              <a:rPr lang="zh-CN" altLang="en-US" dirty="0" smtClean="0">
                <a:solidFill>
                  <a:srgbClr val="A50021"/>
                </a:solidFill>
              </a:rPr>
              <a:t>开始仔细观察槐花。</a:t>
            </a:r>
            <a:r>
              <a:rPr lang="en-US" dirty="0" smtClean="0">
                <a:solidFill>
                  <a:srgbClr val="A50021"/>
                </a:solidFill>
              </a:rPr>
              <a:t>[C]</a:t>
            </a:r>
            <a:r>
              <a:rPr lang="zh-CN" altLang="en-US" dirty="0" smtClean="0">
                <a:solidFill>
                  <a:srgbClr val="A50021"/>
                </a:solidFill>
              </a:rPr>
              <a:t>处写印度朋友不理解“我”对木棉花的称赞。</a:t>
            </a:r>
            <a:r>
              <a:rPr lang="en-US" dirty="0" smtClean="0">
                <a:solidFill>
                  <a:srgbClr val="A50021"/>
                </a:solidFill>
              </a:rPr>
              <a:t>[D]</a:t>
            </a:r>
            <a:r>
              <a:rPr lang="zh-CN" altLang="en-US" dirty="0" smtClean="0">
                <a:solidFill>
                  <a:srgbClr val="A50021"/>
                </a:solidFill>
              </a:rPr>
              <a:t>处则是“我”转变观念后产生的神奇效果。题干中的语句“我在它身上发现了许多新的以前从来没有发现的东西”则侧重说明“我”观察槐花后的新发现。结合上下文内容可知</a:t>
            </a:r>
            <a:r>
              <a:rPr lang="en-US" dirty="0" smtClean="0">
                <a:solidFill>
                  <a:srgbClr val="A50021"/>
                </a:solidFill>
              </a:rPr>
              <a:t>,</a:t>
            </a:r>
            <a:r>
              <a:rPr lang="zh-CN" altLang="en-US" dirty="0" smtClean="0">
                <a:solidFill>
                  <a:srgbClr val="A50021"/>
                </a:solidFill>
              </a:rPr>
              <a:t>此句所强调的与</a:t>
            </a:r>
            <a:r>
              <a:rPr lang="en-US" dirty="0" smtClean="0">
                <a:solidFill>
                  <a:srgbClr val="A50021"/>
                </a:solidFill>
              </a:rPr>
              <a:t>[B]</a:t>
            </a:r>
            <a:r>
              <a:rPr lang="zh-CN" altLang="en-US" dirty="0" smtClean="0">
                <a:solidFill>
                  <a:srgbClr val="A50021"/>
                </a:solidFill>
              </a:rPr>
              <a:t>处内容一致。</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38552" y="351459"/>
            <a:ext cx="8115301" cy="874407"/>
          </a:xfrm>
          <a:prstGeom prst="rect">
            <a:avLst/>
          </a:prstGeom>
        </p:spPr>
        <p:txBody>
          <a:bodyPr wrap="square">
            <a:spAutoFit/>
          </a:bodyPr>
          <a:lstStyle/>
          <a:p>
            <a:pPr>
              <a:lnSpc>
                <a:spcPct val="150000"/>
              </a:lnSpc>
            </a:pPr>
            <a:r>
              <a:rPr lang="en-US" b="1" dirty="0" smtClean="0"/>
              <a:t>3.</a:t>
            </a:r>
            <a:r>
              <a:rPr lang="zh-CN" altLang="en-US" dirty="0" smtClean="0"/>
              <a:t>第⑯段画线句中“这种习惯”指文中的哪一句话</a:t>
            </a:r>
            <a:r>
              <a:rPr lang="en-US" dirty="0" smtClean="0"/>
              <a:t>?(3</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理解词句的含义</a:t>
            </a:r>
            <a:r>
              <a:rPr lang="en-US" altLang="zh-CN" dirty="0" smtClean="0"/>
              <a:t>】</a:t>
            </a:r>
            <a:endParaRPr lang="zh-CN" altLang="en-US" dirty="0"/>
          </a:p>
        </p:txBody>
      </p:sp>
      <p:sp>
        <p:nvSpPr>
          <p:cNvPr id="3" name="矩形 2"/>
          <p:cNvSpPr/>
          <p:nvPr/>
        </p:nvSpPr>
        <p:spPr>
          <a:xfrm>
            <a:off x="849622" y="1232272"/>
            <a:ext cx="7809186" cy="1754326"/>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越是看惯了的东西</a:t>
            </a:r>
            <a:r>
              <a:rPr lang="en-US" dirty="0" smtClean="0">
                <a:solidFill>
                  <a:srgbClr val="A50021"/>
                </a:solidFill>
              </a:rPr>
              <a:t>,</a:t>
            </a:r>
            <a:r>
              <a:rPr lang="zh-CN" altLang="en-US" dirty="0" smtClean="0">
                <a:solidFill>
                  <a:srgbClr val="A50021"/>
                </a:solidFill>
              </a:rPr>
              <a:t>便越是习焉不察</a:t>
            </a:r>
            <a:r>
              <a:rPr lang="en-US" dirty="0" smtClean="0">
                <a:solidFill>
                  <a:srgbClr val="A50021"/>
                </a:solidFill>
              </a:rPr>
              <a:t>,</a:t>
            </a:r>
            <a:r>
              <a:rPr lang="zh-CN" altLang="en-US" dirty="0" smtClean="0">
                <a:solidFill>
                  <a:srgbClr val="A50021"/>
                </a:solidFill>
              </a:rPr>
              <a:t>美丑都难看出。</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 “难道我们就不能有意识地去改变这种习惯吗”句中强调“这种习惯”需要改变</a:t>
            </a:r>
            <a:r>
              <a:rPr lang="en-US" dirty="0" smtClean="0">
                <a:solidFill>
                  <a:srgbClr val="A50021"/>
                </a:solidFill>
              </a:rPr>
              <a:t>,</a:t>
            </a:r>
            <a:r>
              <a:rPr lang="zh-CN" altLang="en-US" dirty="0" smtClean="0">
                <a:solidFill>
                  <a:srgbClr val="A50021"/>
                </a:solidFill>
              </a:rPr>
              <a:t>结合前文提到的“一个经验”</a:t>
            </a:r>
            <a:r>
              <a:rPr lang="en-US" dirty="0" smtClean="0">
                <a:solidFill>
                  <a:srgbClr val="A50021"/>
                </a:solidFill>
              </a:rPr>
              <a:t>,</a:t>
            </a:r>
            <a:r>
              <a:rPr lang="zh-CN" altLang="en-US" dirty="0" smtClean="0">
                <a:solidFill>
                  <a:srgbClr val="A50021"/>
                </a:solidFill>
              </a:rPr>
              <a:t>不难发现“这种习惯”是指“越是看惯了的东西</a:t>
            </a:r>
            <a:r>
              <a:rPr lang="en-US" dirty="0" smtClean="0">
                <a:solidFill>
                  <a:srgbClr val="A50021"/>
                </a:solidFill>
              </a:rPr>
              <a:t>,</a:t>
            </a:r>
            <a:r>
              <a:rPr lang="zh-CN" altLang="en-US" dirty="0" smtClean="0">
                <a:solidFill>
                  <a:srgbClr val="A50021"/>
                </a:solidFill>
              </a:rPr>
              <a:t>便越是习焉不察</a:t>
            </a:r>
            <a:r>
              <a:rPr lang="en-US" dirty="0" smtClean="0">
                <a:solidFill>
                  <a:srgbClr val="A50021"/>
                </a:solidFill>
              </a:rPr>
              <a:t>,</a:t>
            </a:r>
            <a:r>
              <a:rPr lang="zh-CN" altLang="en-US" dirty="0" smtClean="0">
                <a:solidFill>
                  <a:srgbClr val="A50021"/>
                </a:solidFill>
              </a:rPr>
              <a:t>美丑都难看出”。</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课件">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2977</TotalTime>
  <Words>2102</Words>
  <Application>Microsoft Office PowerPoint</Application>
  <PresentationFormat>全屏显示(16:9)</PresentationFormat>
  <Paragraphs>155</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476</cp:revision>
  <cp:lastPrinted>2019-07-27T07:43:24Z</cp:lastPrinted>
  <dcterms:created xsi:type="dcterms:W3CDTF">2018-08-24T06:22:56Z</dcterms:created>
  <dcterms:modified xsi:type="dcterms:W3CDTF">2020-03-25T01:59:48Z</dcterms:modified>
</cp:coreProperties>
</file>