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bin" ContentType="application/vnd.ms-office.activeX"/>
  <Default Extension="vml" ContentType="application/vnd.openxmlformats-officedocument.vmlDrawing"/>
  <Default Extension="fntdata" ContentType="application/x-fontdata"/>
  <Default Extension="png" ContentType="image/png"/>
  <Default Extension="wmf" ContentType="image/x-wmf"/>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xml" ContentType="application/vnd.ms-office.activeX+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Lst>
  <p:notesMasterIdLst>
    <p:notesMasterId r:id="rId3"/>
  </p:notesMasterIdLst>
  <p:handoutMasterIdLst>
    <p:handoutMasterId r:id="rId4"/>
  </p:handoutMasterIdLst>
  <p:sldIdLst>
    <p:sldId id="336" r:id="rId5"/>
    <p:sldId id="256" r:id="rId6"/>
    <p:sldId id="271" r:id="rId7"/>
    <p:sldId id="301" r:id="rId8"/>
    <p:sldId id="295" r:id="rId9"/>
    <p:sldId id="257" r:id="rId10"/>
    <p:sldId id="367" r:id="rId11"/>
    <p:sldId id="330" r:id="rId12"/>
    <p:sldId id="259" r:id="rId13"/>
    <p:sldId id="260" r:id="rId14"/>
    <p:sldId id="349" r:id="rId15"/>
    <p:sldId id="356" r:id="rId16"/>
    <p:sldId id="357" r:id="rId17"/>
    <p:sldId id="358" r:id="rId18"/>
    <p:sldId id="359" r:id="rId19"/>
    <p:sldId id="361" r:id="rId20"/>
    <p:sldId id="360" r:id="rId21"/>
    <p:sldId id="362" r:id="rId22"/>
    <p:sldId id="310" r:id="rId23"/>
    <p:sldId id="296" r:id="rId24"/>
    <p:sldId id="366" r:id="rId25"/>
    <p:sldId id="354" r:id="rId26"/>
  </p:sldIdLst>
  <p:sldSz cx="12192000" cy="6858000"/>
  <p:notesSz cx="6858000" cy="9144000"/>
  <p:embeddedFontLst>
    <p:embeddedFont>
      <p:font typeface="汉仪小隶书简" panose="02010600030101010101" charset="-128"/>
      <p:regular r:id="rId28"/>
    </p:embeddedFont>
    <p:embeddedFont>
      <p:font typeface="Calibri" panose="020F0502020204030204" pitchFamily="34" charset="0"/>
      <p:regular r:id="rId29"/>
      <p:bold r:id="rId30"/>
      <p:italic r:id="rId31"/>
      <p:boldItalic r:id="rId32"/>
    </p:embeddedFont>
    <p:embeddedFont>
      <p:font typeface="等线" panose="02010600030101010101" pitchFamily="2" charset="-122"/>
      <p:regular r:id="rId33"/>
      <p:bold r:id="rId34"/>
    </p:embeddedFont>
    <p:embeddedFont>
      <p:font typeface="等线 Light" panose="02010600030101010101" pitchFamily="2" charset="-122"/>
      <p:regular r:id="rId35"/>
    </p:embeddedFont>
    <p:embeddedFont>
      <p:font typeface="黑体" panose="02010609060101010101" pitchFamily="49" charset="-122"/>
      <p:regular r:id="rId36"/>
    </p:embeddedFont>
    <p:embeddedFont>
      <p:font typeface="楷体" panose="02010609060101010101" pitchFamily="49" charset="-122"/>
      <p:regular r:id="rId37"/>
    </p:embeddedFont>
  </p:embeddedFontLst>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9" autoAdjust="0"/>
    <p:restoredTop sz="94660"/>
  </p:normalViewPr>
  <p:slideViewPr>
    <p:cSldViewPr snapToGrid="0">
      <p:cViewPr varScale="1">
        <p:scale>
          <a:sx n="83" d="100"/>
          <a:sy n="83" d="100"/>
        </p:scale>
        <p:origin x="552" y="96"/>
      </p:cViewPr>
      <p:guideLst>
        <p:guide orient="horz" pos="215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tags" Target="tags/tag177.xml" /><Relationship Id="rId28" Type="http://schemas.openxmlformats.org/officeDocument/2006/relationships/font" Target="fonts/font1.fntdata" /><Relationship Id="rId29" Type="http://schemas.openxmlformats.org/officeDocument/2006/relationships/font" Target="fonts/font2.fntdata" /><Relationship Id="rId3" Type="http://schemas.openxmlformats.org/officeDocument/2006/relationships/notesMaster" Target="notesMasters/notesMaster1.xml" /><Relationship Id="rId30" Type="http://schemas.openxmlformats.org/officeDocument/2006/relationships/font" Target="fonts/font3.fntdata" /><Relationship Id="rId31" Type="http://schemas.openxmlformats.org/officeDocument/2006/relationships/font" Target="fonts/font4.fntdata" /><Relationship Id="rId32" Type="http://schemas.openxmlformats.org/officeDocument/2006/relationships/font" Target="fonts/font5.fntdata" /><Relationship Id="rId33" Type="http://schemas.openxmlformats.org/officeDocument/2006/relationships/font" Target="fonts/font6.fntdata" /><Relationship Id="rId34" Type="http://schemas.openxmlformats.org/officeDocument/2006/relationships/font" Target="fonts/font7.fntdata" /><Relationship Id="rId35" Type="http://schemas.openxmlformats.org/officeDocument/2006/relationships/font" Target="fonts/font8.fntdata" /><Relationship Id="rId36" Type="http://schemas.openxmlformats.org/officeDocument/2006/relationships/font" Target="fonts/font9.fntdata" /><Relationship Id="rId37" Type="http://schemas.openxmlformats.org/officeDocument/2006/relationships/font" Target="fonts/font10.fntdata"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handoutMaster" Target="handoutMasters/handoutMaster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activeX/_rels/activeX1.xml.rels>&#65279;<?xml version="1.0" encoding="utf-8" standalone="yes"?><Relationships xmlns="http://schemas.openxmlformats.org/package/2006/relationships"><Relationship Id="rId1" Type="http://schemas.microsoft.com/office/2006/relationships/activeXControlBinary" Target="activeX1.bin" /></Relationships>
</file>

<file path=ppt/activeX/activeX1.xml><?xml version="1.0" encoding="utf-8"?>
<ax:ocx xmlns:r="http://schemas.openxmlformats.org/officeDocument/2006/relationships" xmlns:ax="http://schemas.microsoft.com/office/2006/activeX" ax:classid="{cf16284f-cc4a-4f44-aeda-7f7abfa54c13}" r:id="rId1" ax:persistence="persistStorage"/>
</file>

<file path=ppt/drawings/_rels/vmlDrawing1.vml.rels>&#65279;<?xml version="1.0" encoding="utf-8" standalone="yes"?><Relationships xmlns="http://schemas.openxmlformats.org/package/2006/relationships"><Relationship Id="rId1" Type="http://schemas.openxmlformats.org/officeDocument/2006/relationships/image" Target="../media/image6.wmf"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2022/7/30</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2022/7/30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custDataLst>
              <p:tags r:id="rId5"/>
            </p:custDataLst>
          </p:nvPr>
        </p:nvSpPr>
        <p:spPr/>
        <p:txBody>
          <a:bodyPr/>
          <a:lstStyle/>
          <a:p>
            <a:fld id="{07134010-32F3-4188-98F9-05E7747FE22A}" type="datetimeFigureOut">
              <a:rPr lang="zh-CN" altLang="en-US" smtClean="0"/>
              <a:t>2022/7/30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custDataLst>
              <p:tags r:id="rId7"/>
            </p:custDataLst>
          </p:nvPr>
        </p:nvSpPr>
        <p:spPr/>
        <p:txBody>
          <a:bodyPr/>
          <a:lstStyle/>
          <a:p>
            <a:fld id="{07134010-32F3-4188-98F9-05E7747FE22A}" type="datetimeFigureOut">
              <a:rPr lang="zh-CN" altLang="en-US" smtClean="0"/>
              <a:t>2022/7/30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07134010-32F3-4188-98F9-05E7747FE22A}" type="datetimeFigureOut">
              <a:rPr lang="zh-CN" altLang="en-US" smtClean="0"/>
              <a:t>2022/7/30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07134010-32F3-4188-98F9-05E7747FE22A}" type="datetimeFigureOut">
              <a:rPr lang="zh-CN" altLang="en-US" smtClean="0"/>
              <a:t>2022/7/30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7134010-32F3-4188-98F9-05E7747FE22A}" type="datetimeFigureOut">
              <a:rPr lang="zh-CN" altLang="en-US" smtClean="0"/>
              <a:t>2022/7/30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7134010-32F3-4188-98F9-05E7747FE22A}" type="datetimeFigureOut">
              <a:rPr lang="zh-CN" altLang="en-US" smtClean="0"/>
              <a:t>2022/7/30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8F2E926-79E2-4FD2-8D8B-2919DCA5EF33}"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image" Target="../media/image2.jpeg"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1"/>
          <a:tile tx="0" ty="0" sx="100000" sy="100000" flip="none" algn="tl"/>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134010-32F3-4188-98F9-05E7747FE22A}" type="datetimeFigureOut">
              <a:rPr lang="zh-CN" altLang="en-US" smtClean="0"/>
              <a:t>2022/7/30</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2E926-79E2-4FD2-8D8B-2919DCA5EF33}" type="slidenum">
              <a:rPr lang="zh-CN" altLang="en-US" smtClean="0"/>
              <a:t>‹#›</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media" Target="../media/media1.mp4" /><Relationship Id="rId2" Type="http://schemas.openxmlformats.org/officeDocument/2006/relationships/tags" Target="../tags/tag89.xml" /><Relationship Id="rId3" Type="http://schemas.openxmlformats.org/officeDocument/2006/relationships/image" Target="../media/image3.jpeg"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image" Target="../media/image4.png" /><Relationship Id="rId8" Type="http://schemas.openxmlformats.org/officeDocument/2006/relationships/tags" Target="../tags/tag93.xml" /><Relationship Id="rId9" Type="http://schemas.openxmlformats.org/officeDocument/2006/relationships/video" Target="../media/media1.mp4"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5.jpe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image" Target="../media/image7.png" /><Relationship Id="rId7" Type="http://schemas.openxmlformats.org/officeDocument/2006/relationships/tags" Target="../tags/tag124.xml" /><Relationship Id="rId8" Type="http://schemas.openxmlformats.org/officeDocument/2006/relationships/tags" Target="../tags/tag1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image" Target="../media/image3.jpeg" /><Relationship Id="rId4" Type="http://schemas.openxmlformats.org/officeDocument/2006/relationships/tags" Target="../tags/tag127.xml" /><Relationship Id="rId5" Type="http://schemas.openxmlformats.org/officeDocument/2006/relationships/tags" Target="../tags/tag12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image" Target="../media/image8.png" /><Relationship Id="rId6" Type="http://schemas.openxmlformats.org/officeDocument/2006/relationships/tags" Target="../tags/tag150.xml" /><Relationship Id="rId7" Type="http://schemas.openxmlformats.org/officeDocument/2006/relationships/video" Target="../media/media2.mp4" /><Relationship Id="rId8" Type="http://schemas.microsoft.com/office/2007/relationships/media" Target="../media/media2.mp4" /><Relationship Id="rId9" Type="http://schemas.openxmlformats.org/officeDocument/2006/relationships/tags" Target="../tags/tag1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 Id="rId3" Type="http://schemas.openxmlformats.org/officeDocument/2006/relationships/image" Target="../media/image3.jpeg" /><Relationship Id="rId4" Type="http://schemas.openxmlformats.org/officeDocument/2006/relationships/tags" Target="../tags/tag159.xml" /><Relationship Id="rId5" Type="http://schemas.openxmlformats.org/officeDocument/2006/relationships/tags" Target="../tags/tag16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4.xml" /><Relationship Id="rId3" Type="http://schemas.openxmlformats.org/officeDocument/2006/relationships/image" Target="../media/image3.jpeg"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 Id="rId3" Type="http://schemas.openxmlformats.org/officeDocument/2006/relationships/image" Target="../media/image3.jpeg"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image" Target="../media/image3.jpeg"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1.xml" /><Relationship Id="rId3" Type="http://schemas.openxmlformats.org/officeDocument/2006/relationships/image" Target="../media/image3.jpe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image" Target="../media/image9.png" /><Relationship Id="rId9" Type="http://schemas.openxmlformats.org/officeDocument/2006/relationships/tags" Target="../tags/tag17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 Id="rId3" Type="http://schemas.openxmlformats.org/officeDocument/2006/relationships/image" Target="../media/image3.jpeg" /><Relationship Id="rId4" Type="http://schemas.openxmlformats.org/officeDocument/2006/relationships/tags" Target="../tags/tag99.xml" /><Relationship Id="rId5" Type="http://schemas.openxmlformats.org/officeDocument/2006/relationships/tags" Target="../tags/tag1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image" Target="../media/image3.jpeg" /><Relationship Id="rId4" Type="http://schemas.openxmlformats.org/officeDocument/2006/relationships/tags" Target="../tags/tag102.xml" /><Relationship Id="rId5" Type="http://schemas.openxmlformats.org/officeDocument/2006/relationships/tags" Target="../tags/tag10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image" Target="../media/image3.jpeg" /><Relationship Id="rId4" Type="http://schemas.openxmlformats.org/officeDocument/2006/relationships/tags" Target="../tags/tag105.xml" /><Relationship Id="rId5" Type="http://schemas.openxmlformats.org/officeDocument/2006/relationships/tags" Target="../tags/tag1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image" Target="../media/image5.jpeg"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1.xml" /><Relationship Id="rId3" Type="http://schemas.openxmlformats.org/officeDocument/2006/relationships/control" Target="../activeX/activeX1.xml" /><Relationship Id="rId4" Type="http://schemas.openxmlformats.org/officeDocument/2006/relationships/image" Target="../media/image6.wmf" /><Relationship Id="rId5"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 Id="rId3" Type="http://schemas.openxmlformats.org/officeDocument/2006/relationships/image" Target="../media/image5.jpeg"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 Id="rId3" Type="http://schemas.openxmlformats.org/officeDocument/2006/relationships/image" Target="../media/image5.jpeg"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image" Target="../media/image7.png" /><Relationship Id="rId7" Type="http://schemas.openxmlformats.org/officeDocument/2006/relationships/tags" Target="../tags/tag119.xml" /><Relationship Id="rId8" Type="http://schemas.openxmlformats.org/officeDocument/2006/relationships/tags" Target="../tags/tag12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descr="6eb27f267ba16cf109d82a1768c32a3b"/>
          <p:cNvPicPr>
            <a:picLocks noChangeAspect="1"/>
          </p:cNvPicPr>
          <p:nvPr>
            <p:custDataLst>
              <p:tags r:id="rId4"/>
            </p:custDataLst>
          </p:nvPr>
        </p:nvPicPr>
        <p:blipFill>
          <a:blip r:embed="rId3"/>
          <a:stretch>
            <a:fillRect/>
          </a:stretch>
        </p:blipFill>
        <p:spPr>
          <a:xfrm>
            <a:off x="-12753340" y="-1264285"/>
            <a:ext cx="27247850" cy="8122285"/>
          </a:xfrm>
          <a:prstGeom prst="rect">
            <a:avLst/>
          </a:prstGeom>
        </p:spPr>
      </p:pic>
      <p:pic>
        <p:nvPicPr>
          <p:cNvPr id="8" name="图片 7" descr="6eb27f267ba16cf109d82a1768c32a3b"/>
          <p:cNvPicPr>
            <a:picLocks noChangeAspect="1"/>
          </p:cNvPicPr>
          <p:nvPr>
            <p:custDataLst>
              <p:tags r:id="rId5"/>
            </p:custDataLst>
          </p:nvPr>
        </p:nvPicPr>
        <p:blipFill>
          <a:blip r:embed="rId3">
            <a:clrChange>
              <a:clrFrom>
                <a:srgbClr val="F7F7F7">
                  <a:alpha val="100000"/>
                </a:srgbClr>
              </a:clrFrom>
              <a:clrTo>
                <a:srgbClr val="F7F7F7">
                  <a:alpha val="100000"/>
                  <a:alpha val="0"/>
                </a:srgbClr>
              </a:clrTo>
            </a:clrChange>
            <a:lum contrast="-6000"/>
          </a:blip>
          <a:srcRect r="57849"/>
          <a:stretch>
            <a:fillRect/>
          </a:stretch>
        </p:blipFill>
        <p:spPr>
          <a:xfrm>
            <a:off x="-7244715" y="-870585"/>
            <a:ext cx="12673965" cy="7728585"/>
          </a:xfrm>
          <a:prstGeom prst="rect">
            <a:avLst/>
          </a:prstGeom>
        </p:spPr>
      </p:pic>
      <p:sp>
        <p:nvSpPr>
          <p:cNvPr id="3" name="标题 2"/>
          <p:cNvSpPr>
            <a:spLocks noGrp="1"/>
          </p:cNvSpPr>
          <p:nvPr>
            <p:ph type="ctrTitle"/>
            <p:custDataLst>
              <p:tags r:id="rId6"/>
            </p:custDataLst>
          </p:nvPr>
        </p:nvSpPr>
        <p:spPr/>
        <p:txBody>
          <a:bodyPr/>
          <a:lstStyle/>
          <a:p>
            <a:endParaRPr lang="zh-CN" altLang="en-US"/>
          </a:p>
        </p:txBody>
      </p:sp>
      <p:pic>
        <p:nvPicPr>
          <p:cNvPr id="4" name="02da719bea5f8643d3adb236dc6271a1">
            <a:hlinkClick action="ppaction://media"/>
          </p:cNvPr>
          <p:cNvPicPr/>
          <p:nvPr>
            <a:videoFile r:link="rId9"/>
            <p:custDataLst>
              <p:tags r:id="rId8"/>
            </p:custDataLst>
            <p:extLst>
              <p:ext uri="{DAA4B4D4-6D71-4841-9C94-3DE7FCFB9230}">
                <p14:media xmlns:p14="http://schemas.microsoft.com/office/powerpoint/2010/main" r:embed="rId10"/>
              </p:ext>
            </p:extLst>
          </p:nvPr>
        </p:nvPicPr>
        <p:blipFill>
          <a:blip r:embed="rId7"/>
          <a:stretch>
            <a:fillRect/>
          </a:stretch>
        </p:blipFill>
        <p:spPr>
          <a:xfrm>
            <a:off x="0" y="-307340"/>
            <a:ext cx="12381865" cy="731393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9"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da30ae6fdda0a238ec83258ddab51130"/>
          <p:cNvPicPr>
            <a:picLocks noChangeAspect="1"/>
          </p:cNvPicPr>
          <p:nvPr>
            <p:custDataLst>
              <p:tags r:id="rId4"/>
            </p:custDataLst>
          </p:nvPr>
        </p:nvPicPr>
        <p:blipFill>
          <a:blip r:embed="rId3"/>
          <a:stretch>
            <a:fillRect/>
          </a:stretch>
        </p:blipFill>
        <p:spPr>
          <a:xfrm>
            <a:off x="-9277985" y="-219075"/>
            <a:ext cx="21549361" cy="7295515"/>
          </a:xfrm>
          <a:prstGeom prst="rect">
            <a:avLst/>
          </a:prstGeom>
        </p:spPr>
      </p:pic>
      <p:sp>
        <p:nvSpPr>
          <p:cNvPr id="5" name="文本框 4"/>
          <p:cNvSpPr txBox="1"/>
          <p:nvPr>
            <p:custDataLst>
              <p:tags r:id="rId5"/>
            </p:custDataLst>
          </p:nvPr>
        </p:nvSpPr>
        <p:spPr>
          <a:xfrm>
            <a:off x="504190" y="123190"/>
            <a:ext cx="11183620" cy="4523105"/>
          </a:xfrm>
          <a:prstGeom prst="rect">
            <a:avLst/>
          </a:prstGeom>
          <a:noFill/>
        </p:spPr>
        <p:txBody>
          <a:bodyPr wrap="square">
            <a:spAutoFit/>
          </a:bodyPr>
          <a:lstStyle/>
          <a:p>
            <a:pPr indent="457200" fontAlgn="auto"/>
            <a:r>
              <a:rPr lang="zh-CN" altLang="en-US" sz="3200" b="1" kern="0">
                <a:solidFill>
                  <a:srgbClr val="FF0000"/>
                </a:solidFill>
                <a:effectLst/>
                <a:latin typeface="黑体" panose="02010609060101010101" charset="-122"/>
                <a:ea typeface="黑体" panose="02010609060101010101" charset="-122"/>
                <a:cs typeface="黑体" panose="02010609060101010101" charset="-122"/>
              </a:rPr>
              <a:t>推断下面故事中的</a:t>
            </a:r>
            <a:r>
              <a:rPr lang="en-US" altLang="zh-CN" sz="3200" b="1" kern="0">
                <a:solidFill>
                  <a:srgbClr val="FF0000"/>
                </a:solidFill>
                <a:effectLst/>
                <a:latin typeface="黑体" panose="02010609060101010101" charset="-122"/>
                <a:ea typeface="黑体" panose="02010609060101010101" charset="-122"/>
                <a:cs typeface="黑体" panose="02010609060101010101" charset="-122"/>
              </a:rPr>
              <a:t>A</a:t>
            </a:r>
            <a:r>
              <a:rPr lang="zh-CN" altLang="en-US" sz="3200" b="1" kern="0">
                <a:solidFill>
                  <a:srgbClr val="FF0000"/>
                </a:solidFill>
                <a:effectLst/>
                <a:latin typeface="黑体" panose="02010609060101010101" charset="-122"/>
                <a:ea typeface="黑体" panose="02010609060101010101" charset="-122"/>
                <a:cs typeface="黑体" panose="02010609060101010101" charset="-122"/>
              </a:rPr>
              <a:t>是孔、孟、庄中的哪一位？</a:t>
            </a:r>
          </a:p>
          <a:p>
            <a:pPr indent="457200" fontAlgn="auto"/>
            <a:endParaRPr lang="en-US" altLang="zh-CN" sz="3200" b="1" i="0" u="none" strike="noStrike">
              <a:effectLst/>
              <a:latin typeface="黑体" panose="02010609060101010101" charset="-122"/>
              <a:ea typeface="黑体" panose="02010609060101010101" charset="-122"/>
              <a:cs typeface="黑体" panose="02010609060101010101" charset="-122"/>
            </a:endParaRPr>
          </a:p>
          <a:p>
            <a:pPr indent="457200" algn="l" fontAlgn="auto"/>
            <a:r>
              <a:rPr lang="en-US" altLang="zh-CN" sz="3200" b="1" i="0" u="none" strike="noStrike">
                <a:effectLst/>
                <a:latin typeface="黑体" panose="02010609060101010101" charset="-122"/>
                <a:ea typeface="黑体" panose="02010609060101010101" charset="-122"/>
                <a:cs typeface="黑体" panose="02010609060101010101" charset="-122"/>
              </a:rPr>
              <a:t>A</a:t>
            </a:r>
            <a:r>
              <a:rPr lang="zh-CN" altLang="en-US" sz="3200" b="1" i="0">
                <a:effectLst/>
                <a:latin typeface="黑体" panose="02010609060101010101" charset="-122"/>
                <a:ea typeface="黑体" panose="02010609060101010101" charset="-122"/>
                <a:cs typeface="黑体" panose="02010609060101010101" charset="-122"/>
              </a:rPr>
              <a:t>钓于濮（</a:t>
            </a:r>
            <a:r>
              <a:rPr lang="en-US" altLang="zh-CN" sz="3200" b="1" i="0" err="1">
                <a:effectLst/>
                <a:latin typeface="黑体" panose="02010609060101010101" charset="-122"/>
                <a:ea typeface="黑体" panose="02010609060101010101" charset="-122"/>
                <a:cs typeface="黑体" panose="02010609060101010101" charset="-122"/>
              </a:rPr>
              <a:t>pú</a:t>
            </a:r>
            <a:r>
              <a:rPr lang="zh-CN" altLang="en-US" sz="3200" b="1" i="0">
                <a:effectLst/>
                <a:latin typeface="黑体" panose="02010609060101010101" charset="-122"/>
                <a:ea typeface="黑体" panose="02010609060101010101" charset="-122"/>
                <a:cs typeface="黑体" panose="02010609060101010101" charset="-122"/>
              </a:rPr>
              <a:t>）水，</a:t>
            </a:r>
            <a:r>
              <a:rPr lang="zh-CN" altLang="en-US" sz="3200" b="1" i="0" u="none" strike="noStrike">
                <a:effectLst/>
                <a:latin typeface="黑体" panose="02010609060101010101" charset="-122"/>
                <a:ea typeface="黑体" panose="02010609060101010101" charset="-122"/>
                <a:cs typeface="黑体" panose="02010609060101010101" charset="-122"/>
              </a:rPr>
              <a:t>楚王</a:t>
            </a:r>
            <a:r>
              <a:rPr lang="zh-CN" altLang="en-US" sz="3200" b="1" i="0">
                <a:effectLst/>
                <a:latin typeface="黑体" panose="02010609060101010101" charset="-122"/>
                <a:ea typeface="黑体" panose="02010609060101010101" charset="-122"/>
                <a:cs typeface="黑体" panose="02010609060101010101" charset="-122"/>
              </a:rPr>
              <a:t>使大夫二人往先（</a:t>
            </a:r>
            <a:r>
              <a:rPr lang="zh-CN" altLang="en-US" sz="3200" b="1">
                <a:latin typeface="黑体" panose="02010609060101010101" charset="-122"/>
                <a:ea typeface="黑体" panose="02010609060101010101" charset="-122"/>
                <a:cs typeface="黑体" panose="02010609060101010101" charset="-122"/>
              </a:rPr>
              <a:t>先行去表达</a:t>
            </a:r>
            <a:r>
              <a:rPr lang="zh-CN" altLang="en-US" sz="3200" b="1" i="0">
                <a:effectLst/>
                <a:latin typeface="黑体" panose="02010609060101010101" charset="-122"/>
                <a:ea typeface="黑体" panose="02010609060101010101" charset="-122"/>
                <a:cs typeface="黑体" panose="02010609060101010101" charset="-122"/>
              </a:rPr>
              <a:t>）焉，曰：“愿以境内累（</a:t>
            </a:r>
            <a:r>
              <a:rPr lang="en-US" altLang="zh-CN" sz="3200" b="1" i="0">
                <a:effectLst/>
                <a:latin typeface="黑体" panose="02010609060101010101" charset="-122"/>
                <a:ea typeface="黑体" panose="02010609060101010101" charset="-122"/>
                <a:cs typeface="黑体" panose="02010609060101010101" charset="-122"/>
              </a:rPr>
              <a:t>lèi</a:t>
            </a:r>
            <a:r>
              <a:rPr lang="zh-CN" altLang="en-US" sz="3200" b="1" i="0">
                <a:effectLst/>
                <a:latin typeface="黑体" panose="02010609060101010101" charset="-122"/>
                <a:ea typeface="黑体" panose="02010609060101010101" charset="-122"/>
                <a:cs typeface="黑体" panose="02010609060101010101" charset="-122"/>
              </a:rPr>
              <a:t>）矣！”</a:t>
            </a:r>
          </a:p>
          <a:p>
            <a:pPr indent="457200" algn="l" fontAlgn="auto"/>
            <a:r>
              <a:rPr lang="en-US" altLang="zh-CN" sz="3200" b="1" i="0">
                <a:effectLst/>
                <a:latin typeface="黑体" panose="02010609060101010101" charset="-122"/>
                <a:ea typeface="黑体" panose="02010609060101010101" charset="-122"/>
                <a:cs typeface="黑体" panose="02010609060101010101" charset="-122"/>
              </a:rPr>
              <a:t>A</a:t>
            </a:r>
            <a:r>
              <a:rPr lang="zh-CN" altLang="en-US" sz="3200" b="1" i="0">
                <a:effectLst/>
                <a:latin typeface="黑体" panose="02010609060101010101" charset="-122"/>
                <a:ea typeface="黑体" panose="02010609060101010101" charset="-122"/>
                <a:cs typeface="黑体" panose="02010609060101010101" charset="-122"/>
              </a:rPr>
              <a:t>持竿不顾，曰：“吾闻楚有神龟，死已三千岁矣，王以</a:t>
            </a:r>
            <a:r>
              <a:rPr lang="zh-CN" altLang="en-US" sz="3200" b="1" i="0" u="none" strike="noStrike">
                <a:effectLst/>
                <a:latin typeface="黑体" panose="02010609060101010101" charset="-122"/>
                <a:ea typeface="黑体" panose="02010609060101010101" charset="-122"/>
                <a:cs typeface="黑体" panose="02010609060101010101" charset="-122"/>
              </a:rPr>
              <a:t>巾笥</a:t>
            </a:r>
            <a:r>
              <a:rPr lang="zh-CN" altLang="en-US" sz="3200" b="1" i="0">
                <a:effectLst/>
                <a:latin typeface="黑体" panose="02010609060101010101" charset="-122"/>
                <a:ea typeface="黑体" panose="02010609060101010101" charset="-122"/>
                <a:cs typeface="黑体" panose="02010609060101010101" charset="-122"/>
              </a:rPr>
              <a:t>（</a:t>
            </a:r>
            <a:r>
              <a:rPr lang="en-US" altLang="zh-CN" sz="3200" b="1" i="0" err="1">
                <a:effectLst/>
                <a:latin typeface="黑体" panose="02010609060101010101" charset="-122"/>
                <a:ea typeface="黑体" panose="02010609060101010101" charset="-122"/>
                <a:cs typeface="黑体" panose="02010609060101010101" charset="-122"/>
              </a:rPr>
              <a:t>sì</a:t>
            </a:r>
            <a:r>
              <a:rPr lang="zh-CN" altLang="en-US" sz="3200" b="1" i="0">
                <a:effectLst/>
                <a:latin typeface="黑体" panose="02010609060101010101" charset="-122"/>
                <a:ea typeface="黑体" panose="02010609060101010101" charset="-122"/>
                <a:cs typeface="黑体" panose="02010609060101010101" charset="-122"/>
              </a:rPr>
              <a:t>）而藏之庙堂之上。此龟者，宁其死为留骨而贵乎？宁其生而曳</a:t>
            </a:r>
            <a:r>
              <a:rPr lang="en-US" altLang="zh-CN" sz="3200" b="1" i="0">
                <a:effectLst/>
                <a:latin typeface="黑体" panose="02010609060101010101" charset="-122"/>
                <a:ea typeface="黑体" panose="02010609060101010101" charset="-122"/>
                <a:cs typeface="黑体" panose="02010609060101010101" charset="-122"/>
              </a:rPr>
              <a:t>(yè,</a:t>
            </a:r>
            <a:r>
              <a:rPr lang="zh-CN" altLang="en-US" sz="3200" b="1">
                <a:latin typeface="黑体" panose="02010609060101010101" charset="-122"/>
                <a:ea typeface="黑体" panose="02010609060101010101" charset="-122"/>
                <a:cs typeface="黑体" panose="02010609060101010101" charset="-122"/>
              </a:rPr>
              <a:t>拖着</a:t>
            </a:r>
            <a:r>
              <a:rPr lang="en-US" altLang="zh-CN" sz="3200" b="1" i="0">
                <a:effectLst/>
                <a:latin typeface="黑体" panose="02010609060101010101" charset="-122"/>
                <a:ea typeface="黑体" panose="02010609060101010101" charset="-122"/>
                <a:cs typeface="黑体" panose="02010609060101010101" charset="-122"/>
              </a:rPr>
              <a:t>)</a:t>
            </a:r>
            <a:r>
              <a:rPr lang="zh-CN" altLang="en-US" sz="3200" b="1" i="0">
                <a:effectLst/>
                <a:latin typeface="黑体" panose="02010609060101010101" charset="-122"/>
                <a:ea typeface="黑体" panose="02010609060101010101" charset="-122"/>
                <a:cs typeface="黑体" panose="02010609060101010101" charset="-122"/>
              </a:rPr>
              <a:t>尾于涂中乎？”</a:t>
            </a:r>
          </a:p>
          <a:p>
            <a:pPr indent="457200" algn="l" fontAlgn="auto"/>
            <a:r>
              <a:rPr lang="zh-CN" altLang="en-US" sz="3200" b="1" i="0">
                <a:effectLst/>
                <a:latin typeface="黑体" panose="02010609060101010101" charset="-122"/>
                <a:ea typeface="黑体" panose="02010609060101010101" charset="-122"/>
                <a:cs typeface="黑体" panose="02010609060101010101" charset="-122"/>
              </a:rPr>
              <a:t>二大夫曰：“宁生而曳尾涂（</a:t>
            </a:r>
            <a:r>
              <a:rPr lang="en-US" altLang="zh-CN" sz="3200" b="1" i="0" err="1">
                <a:effectLst/>
                <a:latin typeface="黑体" panose="02010609060101010101" charset="-122"/>
                <a:ea typeface="黑体" panose="02010609060101010101" charset="-122"/>
                <a:cs typeface="黑体" panose="02010609060101010101" charset="-122"/>
              </a:rPr>
              <a:t>tú</a:t>
            </a:r>
            <a:r>
              <a:rPr lang="zh-CN" altLang="en-US" sz="3200" b="1" i="0">
                <a:effectLst/>
                <a:latin typeface="黑体" panose="02010609060101010101" charset="-122"/>
                <a:ea typeface="黑体" panose="02010609060101010101" charset="-122"/>
                <a:cs typeface="黑体" panose="02010609060101010101" charset="-122"/>
              </a:rPr>
              <a:t>）中。”</a:t>
            </a:r>
          </a:p>
          <a:p>
            <a:pPr indent="457200" algn="l" fontAlgn="auto"/>
            <a:r>
              <a:rPr lang="en-US" altLang="zh-CN" sz="3200" b="1" i="0">
                <a:effectLst/>
                <a:latin typeface="黑体" panose="02010609060101010101" charset="-122"/>
                <a:ea typeface="黑体" panose="02010609060101010101" charset="-122"/>
                <a:cs typeface="黑体" panose="02010609060101010101" charset="-122"/>
              </a:rPr>
              <a:t>A</a:t>
            </a:r>
            <a:r>
              <a:rPr lang="zh-CN" altLang="en-US" sz="3200" b="1" i="0">
                <a:effectLst/>
                <a:latin typeface="黑体" panose="02010609060101010101" charset="-122"/>
                <a:ea typeface="黑体" panose="02010609060101010101" charset="-122"/>
                <a:cs typeface="黑体" panose="02010609060101010101" charset="-122"/>
              </a:rPr>
              <a:t>曰：“往矣！吾将曳尾于涂中。”</a:t>
            </a:r>
          </a:p>
        </p:txBody>
      </p:sp>
      <p:pic>
        <p:nvPicPr>
          <p:cNvPr id="3" name="图片 2" descr="90f716e666dfb1eb748ca539911f7e22"/>
          <p:cNvPicPr>
            <a:picLocks noChangeAspect="1"/>
          </p:cNvPicPr>
          <p:nvPr>
            <p:custDataLst>
              <p:tags r:id="rId7"/>
            </p:custDataLst>
          </p:nvPr>
        </p:nvPicPr>
        <p:blipFill>
          <a:blip r:embed="rId6"/>
          <a:stretch>
            <a:fillRect/>
          </a:stretch>
        </p:blipFill>
        <p:spPr>
          <a:xfrm>
            <a:off x="895350" y="4646295"/>
            <a:ext cx="9587230" cy="2028825"/>
          </a:xfrm>
          <a:prstGeom prst="rect">
            <a:avLst/>
          </a:prstGeom>
        </p:spPr>
      </p:pic>
      <p:sp>
        <p:nvSpPr>
          <p:cNvPr id="6" name="矩形: 圆角 5"/>
          <p:cNvSpPr/>
          <p:nvPr>
            <p:custDataLst>
              <p:tags r:id="rId8"/>
            </p:custDataLst>
          </p:nvPr>
        </p:nvSpPr>
        <p:spPr>
          <a:xfrm>
            <a:off x="3427095" y="5131435"/>
            <a:ext cx="4524375" cy="90868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chemeClr val="tx1"/>
                </a:solidFill>
                <a:latin typeface="汉仪小隶书简" panose="02010600000101010101" charset="-128"/>
                <a:ea typeface="汉仪小隶书简" panose="02010600000101010101" charset="-128"/>
              </a:rPr>
              <a:t>精神自由自我价值实现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342390" y="1793240"/>
            <a:ext cx="9507220" cy="3080385"/>
          </a:xfrm>
        </p:spPr>
        <p:txBody>
          <a:bodyPr>
            <a:noAutofit/>
          </a:bodyPr>
          <a:lstStyle/>
          <a:p>
            <a:pPr algn="ctr" fontAlgn="auto">
              <a:lnSpc>
                <a:spcPct val="100000"/>
              </a:lnSpc>
              <a:spcBef>
                <a:spcPts val="1800"/>
              </a:spcBef>
              <a:spcAft>
                <a:spcPts val="3600"/>
              </a:spcAft>
            </a:pPr>
            <a:r>
              <a:rPr lang="zh-CN" altLang="en-US" sz="8000" b="1">
                <a:latin typeface="楷体" panose="02010609060101010101" charset="-122"/>
                <a:ea typeface="楷体" panose="02010609060101010101" charset="-122"/>
                <a:cs typeface="楷体" panose="02010609060101010101" charset="-122"/>
              </a:rPr>
              <a:t>活动二：细读</a:t>
            </a:r>
            <a:r>
              <a:rPr lang="en-US" altLang="zh-CN" sz="8000" b="1">
                <a:latin typeface="楷体" panose="02010609060101010101" charset="-122"/>
                <a:ea typeface="楷体" panose="02010609060101010101" charset="-122"/>
                <a:cs typeface="楷体" panose="02010609060101010101" charset="-122"/>
              </a:rPr>
              <a:t>·</a:t>
            </a:r>
            <a:r>
              <a:rPr lang="zh-CN" altLang="en-US" sz="8000" b="1">
                <a:latin typeface="楷体" panose="02010609060101010101" charset="-122"/>
                <a:ea typeface="楷体" panose="02010609060101010101" charset="-122"/>
                <a:cs typeface="楷体" panose="02010609060101010101" charset="-122"/>
              </a:rPr>
              <a:t>博观（小组分享</a:t>
            </a:r>
            <a:r>
              <a:rPr lang="en-US" altLang="zh-CN" sz="8000" b="1">
                <a:latin typeface="楷体" panose="02010609060101010101" charset="-122"/>
                <a:ea typeface="楷体" panose="02010609060101010101" charset="-122"/>
                <a:cs typeface="楷体" panose="02010609060101010101" charset="-122"/>
              </a:rPr>
              <a:t>)</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ctrTitle"/>
            <p:custDataLst>
              <p:tags r:id="rId3"/>
            </p:custDataLst>
          </p:nvPr>
        </p:nvSpPr>
        <p:spPr>
          <a:xfrm>
            <a:off x="754380" y="5431790"/>
            <a:ext cx="10474960" cy="1231900"/>
          </a:xfrm>
        </p:spPr>
        <p:txBody>
          <a:bodyPr>
            <a:noAutofit/>
          </a:bodyPr>
          <a:lstStyle/>
          <a:p>
            <a:pPr algn="l"/>
            <a:r>
              <a:rPr lang="zh-CN" altLang="en-US" sz="4800" spc="0">
                <a:gradFill>
                  <a:gsLst>
                    <a:gs pos="0">
                      <a:srgbClr val="E30000"/>
                    </a:gs>
                    <a:gs pos="100000">
                      <a:srgbClr val="760303"/>
                    </a:gs>
                  </a:gsLst>
                  <a:lin scaled="0"/>
                </a:gradFill>
                <a:effectLst>
                  <a:outerShdw blurRad="38100" dist="25400" dir="5400000" algn="ctr" rotWithShape="0">
                    <a:srgbClr val="6E747A">
                      <a:alpha val="43000"/>
                    </a:srgbClr>
                  </a:outerShdw>
                </a:effectLst>
                <a:uFillTx/>
                <a:latin typeface="黑体" panose="02010609060101010101" charset="-122"/>
                <a:ea typeface="黑体" panose="02010609060101010101" charset="-122"/>
                <a:cs typeface="黑体" panose="02010609060101010101" charset="-122"/>
              </a:rPr>
              <a:t>孔子：</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1</a:t>
            </a: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颜渊问仁。子曰:“克己复礼为仁。一日克己复礼，天下归仁焉。为仁由己，而由人乎哉？”</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2.</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子曰：君子而不仁者有矣夫？未有小人而仁者也！ </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3.</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子曰：“君子道者三，我无能焉：仁者不忧，知者不惑，勇者不惧。”</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4</a:t>
            </a: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子张问仁于孔子。孔子曰：“能行五者于天下，为仁矣。”</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5</a:t>
            </a: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己所不欲，勿施于人。 </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6</a:t>
            </a: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孔子曰:“不知命，无以为君子也；不知礼，无以立也；不知言，无以知人也。”</a:t>
            </a:r>
            <a:b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7</a:t>
            </a:r>
            <a:r>
              <a:rPr lang="en-US" altLang="zh-CN"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a:t>
            </a:r>
            <a:r>
              <a:rPr lang="zh-CN" altLang="en-US" sz="2400"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子曰:“道之以政，齐之以刑，民免而无耻；道之以德，齐之以礼，有耻且格。”</a:t>
            </a:r>
            <a:r>
              <a:rPr lang="zh-CN" altLang="en-US" sz="2400" spc="0">
                <a:latin typeface="黑体" panose="02010609060101010101" charset="-122"/>
                <a:ea typeface="黑体" panose="02010609060101010101" charset="-122"/>
                <a:cs typeface="黑体" panose="02010609060101010101" charset="-122"/>
              </a:rPr>
              <a:t> </a:t>
            </a:r>
            <a:br>
              <a:rPr lang="zh-CN" altLang="en-US" sz="2400" spc="0">
                <a:latin typeface="黑体" panose="02010609060101010101" charset="-122"/>
                <a:ea typeface="黑体" panose="02010609060101010101" charset="-122"/>
                <a:cs typeface="黑体" panose="02010609060101010101" charset="-122"/>
              </a:rPr>
            </a:br>
            <a:r>
              <a:rPr lang="zh-CN" altLang="en-US" sz="2400" spc="0">
                <a:latin typeface="黑体" panose="02010609060101010101" charset="-122"/>
                <a:ea typeface="黑体" panose="02010609060101010101" charset="-122"/>
                <a:cs typeface="黑体" panose="02010609060101010101" charset="-122"/>
              </a:rPr>
              <a:t>8</a:t>
            </a:r>
            <a:r>
              <a:rPr lang="en-US" altLang="zh-CN" sz="2400" spc="0">
                <a:latin typeface="黑体" panose="02010609060101010101" charset="-122"/>
                <a:ea typeface="黑体" panose="02010609060101010101" charset="-122"/>
                <a:cs typeface="黑体" panose="02010609060101010101" charset="-122"/>
              </a:rPr>
              <a:t>.</a:t>
            </a:r>
            <a:r>
              <a:rPr lang="zh-CN" altLang="en-US" sz="2400" spc="0">
                <a:latin typeface="黑体" panose="02010609060101010101" charset="-122"/>
                <a:ea typeface="黑体" panose="02010609060101010101" charset="-122"/>
                <a:cs typeface="黑体" panose="02010609060101010101" charset="-122"/>
              </a:rPr>
              <a:t>子曰:“君子博学于文，约之以礼，亦可以弗畔矣夫？”</a:t>
            </a:r>
            <a:br>
              <a:rPr lang="zh-CN" altLang="en-US" sz="2400" spc="0">
                <a:latin typeface="黑体" panose="02010609060101010101" charset="-122"/>
                <a:ea typeface="黑体" panose="02010609060101010101" charset="-122"/>
                <a:cs typeface="黑体" panose="02010609060101010101" charset="-122"/>
              </a:rPr>
            </a:br>
            <a:r>
              <a:rPr lang="zh-CN" altLang="en-US" sz="2400" spc="0">
                <a:latin typeface="黑体" panose="02010609060101010101" charset="-122"/>
                <a:ea typeface="黑体" panose="02010609060101010101" charset="-122"/>
                <a:cs typeface="黑体" panose="02010609060101010101" charset="-122"/>
              </a:rPr>
              <a:t>9</a:t>
            </a:r>
            <a:r>
              <a:rPr lang="en-US" altLang="zh-CN" sz="2400" spc="0">
                <a:latin typeface="黑体" panose="02010609060101010101" charset="-122"/>
                <a:ea typeface="黑体" panose="02010609060101010101" charset="-122"/>
                <a:cs typeface="黑体" panose="02010609060101010101" charset="-122"/>
              </a:rPr>
              <a:t>.</a:t>
            </a:r>
            <a:r>
              <a:rPr lang="zh-CN" altLang="en-US" sz="2400" spc="0">
                <a:latin typeface="黑体" panose="02010609060101010101" charset="-122"/>
                <a:ea typeface="黑体" panose="02010609060101010101" charset="-122"/>
                <a:cs typeface="黑体" panose="02010609060101010101" charset="-122"/>
              </a:rPr>
              <a:t>子曰:“兴于诗，立于礼，成于乐。”</a:t>
            </a:r>
            <a:br>
              <a:rPr lang="zh-CN" altLang="en-US" sz="2400" spc="0">
                <a:latin typeface="黑体" panose="02010609060101010101" charset="-122"/>
                <a:ea typeface="黑体" panose="02010609060101010101" charset="-122"/>
                <a:cs typeface="黑体" panose="02010609060101010101" charset="-122"/>
              </a:rPr>
            </a:br>
            <a:r>
              <a:rPr lang="zh-CN" altLang="en-US" sz="2400" spc="0">
                <a:latin typeface="黑体" panose="02010609060101010101" charset="-122"/>
                <a:ea typeface="黑体" panose="02010609060101010101" charset="-122"/>
                <a:cs typeface="黑体" panose="02010609060101010101" charset="-122"/>
              </a:rPr>
              <a:t>10</a:t>
            </a:r>
            <a:r>
              <a:rPr lang="en-US" altLang="zh-CN" sz="2400" spc="0">
                <a:latin typeface="黑体" panose="02010609060101010101" charset="-122"/>
                <a:ea typeface="黑体" panose="02010609060101010101" charset="-122"/>
                <a:cs typeface="黑体" panose="02010609060101010101" charset="-122"/>
              </a:rPr>
              <a:t>.</a:t>
            </a:r>
            <a:r>
              <a:rPr lang="zh-CN" altLang="en-US" sz="2400" spc="0">
                <a:latin typeface="黑体" panose="02010609060101010101" charset="-122"/>
                <a:ea typeface="黑体" panose="02010609060101010101" charset="-122"/>
                <a:cs typeface="黑体" panose="02010609060101010101" charset="-122"/>
              </a:rPr>
              <a:t>子曰:“君子义以为质，礼以行之，逊以出之，信以成之。君子哉！” </a:t>
            </a:r>
            <a:br>
              <a:rPr lang="zh-CN" altLang="en-US" sz="2400">
                <a:latin typeface="黑体" panose="02010609060101010101" charset="-122"/>
                <a:ea typeface="黑体" panose="02010609060101010101" charset="-122"/>
                <a:cs typeface="黑体" panose="02010609060101010101" charset="-122"/>
              </a:rPr>
            </a:br>
            <a:br>
              <a:rPr lang="zh-CN" altLang="en-US" sz="2400"/>
            </a:br>
            <a:r>
              <a:rPr lang="zh-CN" altLang="en-US" sz="2400"/>
              <a:t> </a:t>
            </a:r>
          </a:p>
        </p:txBody>
      </p:sp>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42290" y="1031240"/>
            <a:ext cx="10888345" cy="4978400"/>
          </a:xfrm>
        </p:spPr>
        <p:txBody>
          <a:bodyPr/>
          <a:lstStyle/>
          <a:p>
            <a:r>
              <a:rPr lang="zh-CN" altLang="zh-CN" sz="2800" b="1">
                <a:latin typeface="黑体" panose="02010609060101010101" charset="-122"/>
                <a:ea typeface="黑体" panose="02010609060101010101" charset="-122"/>
              </a:rPr>
              <a:t>孔子的思想核心是“仁”“礼”。“仁”的主张是“</a:t>
            </a:r>
            <a:r>
              <a:rPr lang="zh-CN" altLang="zh-CN" sz="2800" b="1">
                <a:solidFill>
                  <a:srgbClr val="FF0000"/>
                </a:solidFill>
                <a:latin typeface="黑体" panose="02010609060101010101" charset="-122"/>
                <a:ea typeface="黑体" panose="02010609060101010101" charset="-122"/>
              </a:rPr>
              <a:t>仁者爱人</a:t>
            </a:r>
            <a:r>
              <a:rPr lang="zh-CN" altLang="zh-CN" sz="2800" b="1">
                <a:latin typeface="黑体" panose="02010609060101010101" charset="-122"/>
                <a:ea typeface="黑体" panose="02010609060101010101" charset="-122"/>
              </a:rPr>
              <a:t>”，这一主张是要求统治阶级体察民情，反对苛政。孔子认为，要实现“爱人”，还要遵循“</a:t>
            </a:r>
            <a:r>
              <a:rPr lang="zh-CN" altLang="zh-CN" sz="2800" b="1">
                <a:solidFill>
                  <a:srgbClr val="FF0000"/>
                </a:solidFill>
                <a:latin typeface="黑体" panose="02010609060101010101" charset="-122"/>
                <a:ea typeface="黑体" panose="02010609060101010101" charset="-122"/>
              </a:rPr>
              <a:t>忠恕</a:t>
            </a:r>
            <a:r>
              <a:rPr lang="zh-CN" altLang="zh-CN" sz="2800" b="1">
                <a:latin typeface="黑体" panose="02010609060101010101" charset="-122"/>
                <a:ea typeface="黑体" panose="02010609060101010101" charset="-122"/>
              </a:rPr>
              <a:t>”之道，就是“</a:t>
            </a:r>
            <a:r>
              <a:rPr lang="zh-CN" altLang="zh-CN" sz="2800" b="1">
                <a:solidFill>
                  <a:srgbClr val="FF0000"/>
                </a:solidFill>
                <a:latin typeface="黑体" panose="02010609060101010101" charset="-122"/>
                <a:ea typeface="黑体" panose="02010609060101010101" charset="-122"/>
              </a:rPr>
              <a:t>己所不欲，勿施于人</a:t>
            </a:r>
            <a:r>
              <a:rPr lang="zh-CN" altLang="zh-CN" sz="2800" b="1">
                <a:latin typeface="黑体" panose="02010609060101010101" charset="-122"/>
                <a:ea typeface="黑体" panose="02010609060101010101" charset="-122"/>
              </a:rPr>
              <a:t>”的要求。在孔子看来， “仁”的内涵极为丰富，它并不是硬邦邦的</a:t>
            </a:r>
            <a:r>
              <a:rPr lang="zh-CN" altLang="en-US" sz="2800" b="1">
                <a:latin typeface="黑体" panose="02010609060101010101" charset="-122"/>
                <a:ea typeface="黑体" panose="02010609060101010101" charset="-122"/>
              </a:rPr>
              <a:t>教</a:t>
            </a:r>
            <a:r>
              <a:rPr lang="zh-CN" altLang="zh-CN" sz="2800" b="1">
                <a:latin typeface="黑体" panose="02010609060101010101" charset="-122"/>
                <a:ea typeface="黑体" panose="02010609060101010101" charset="-122"/>
              </a:rPr>
              <a:t>条，而是活生生的存在于人的生活和行为之中。</a:t>
            </a:r>
            <a:r>
              <a:rPr lang="zh-CN" altLang="zh-CN" sz="2800" b="1">
                <a:solidFill>
                  <a:srgbClr val="FF0000"/>
                </a:solidFill>
                <a:latin typeface="黑体" panose="02010609060101010101" charset="-122"/>
                <a:ea typeface="黑体" panose="02010609060101010101" charset="-122"/>
              </a:rPr>
              <a:t>爱人是“仁”。克己是“仁”，推己及人也是“仁”。</a:t>
            </a:r>
          </a:p>
          <a:p>
            <a:endParaRPr lang="zh-CN" altLang="zh-CN" sz="2800" b="1">
              <a:latin typeface="黑体" panose="02010609060101010101" charset="-122"/>
              <a:ea typeface="黑体" panose="02010609060101010101" charset="-122"/>
            </a:endParaRPr>
          </a:p>
          <a:p>
            <a:r>
              <a:rPr lang="zh-CN" altLang="zh-CN" sz="2800" b="1">
                <a:latin typeface="黑体" panose="02010609060101010101" charset="-122"/>
                <a:ea typeface="黑体" panose="02010609060101010101" charset="-122"/>
              </a:rPr>
              <a:t>“礼”的主张是“</a:t>
            </a:r>
            <a:r>
              <a:rPr lang="zh-CN" altLang="zh-CN" sz="2800" b="1">
                <a:solidFill>
                  <a:srgbClr val="FF0000"/>
                </a:solidFill>
                <a:latin typeface="黑体" panose="02010609060101010101" charset="-122"/>
                <a:ea typeface="黑体" panose="02010609060101010101" charset="-122"/>
              </a:rPr>
              <a:t>克已复礼</a:t>
            </a:r>
            <a:r>
              <a:rPr lang="zh-CN" altLang="zh-CN" sz="2800" b="1">
                <a:latin typeface="黑体" panose="02010609060101010101" charset="-122"/>
                <a:ea typeface="黑体" panose="02010609060101010101" charset="-122"/>
              </a:rPr>
              <a:t>”，就是说要克制自己，使自己符合“礼”要求，孔子追求的“礼”是西周的等级名分制度，校正等级秩序，达到贵贱有序。</a:t>
            </a:r>
          </a:p>
          <a:p>
            <a:endParaRPr lang="zh-CN" altLang="en-US" sz="1800" b="1">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标题 6"/>
          <p:cNvSpPr>
            <a:spLocks noGrp="1"/>
          </p:cNvSpPr>
          <p:nvPr>
            <p:ph type="ctrTitle"/>
            <p:custDataLst>
              <p:tags r:id="rId4"/>
            </p:custDataLst>
          </p:nvPr>
        </p:nvSpPr>
        <p:spPr>
          <a:xfrm>
            <a:off x="431165" y="4958715"/>
            <a:ext cx="11330305" cy="1231900"/>
          </a:xfrm>
        </p:spPr>
        <p:txBody>
          <a:bodyPr>
            <a:normAutofit fontScale="90000"/>
          </a:bodyPr>
          <a:lstStyle/>
          <a:p>
            <a:pPr indent="457200" algn="l">
              <a:lnSpc>
                <a:spcPct val="100000"/>
              </a:lnSpc>
            </a:pPr>
            <a:r>
              <a:rPr lang="en-US" altLang="zh-CN" sz="3110" b="1"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 </a:t>
            </a:r>
            <a:br>
              <a:rPr lang="en-US" altLang="zh-CN" sz="3110" b="1"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br>
            <a:r>
              <a:rPr lang="en-US" altLang="zh-CN" sz="2700" b="1" spc="0">
                <a:solidFill>
                  <a:schemeClr val="tx1">
                    <a:lumMod val="85000"/>
                    <a:lumOff val="15000"/>
                  </a:schemeClr>
                </a:solidFill>
                <a:uFillTx/>
                <a:latin typeface="黑体" panose="02010609060101010101" charset="-122"/>
                <a:ea typeface="黑体" panose="02010609060101010101" charset="-122"/>
                <a:cs typeface="黑体" panose="02010609060101010101" charset="-122"/>
              </a:rPr>
              <a:t> </a:t>
            </a:r>
            <a:r>
              <a:rPr lang="zh-CN" altLang="en-US" sz="4900" b="1" spc="0">
                <a:solidFill>
                  <a:srgbClr val="FF0000"/>
                </a:solidFill>
                <a:latin typeface="黑体" panose="02010609060101010101" charset="-122"/>
                <a:ea typeface="黑体" panose="02010609060101010101" charset="-122"/>
                <a:cs typeface="黑体" panose="02010609060101010101" charset="-122"/>
                <a:sym typeface="+mn-ea"/>
              </a:rPr>
              <a:t>孟子：</a:t>
            </a:r>
            <a:br>
              <a:rPr lang="en-US" altLang="zh-CN" sz="4900" b="1" spc="0">
                <a:solidFill>
                  <a:srgbClr val="FF0000"/>
                </a:solidFill>
                <a:uFillTx/>
                <a:latin typeface="黑体" panose="02010609060101010101" charset="-122"/>
                <a:ea typeface="黑体" panose="02010609060101010101" charset="-122"/>
                <a:cs typeface="黑体" panose="02010609060101010101" charset="-122"/>
              </a:rPr>
            </a:br>
            <a:r>
              <a:rPr lang="en-US" altLang="zh-CN" sz="4900" b="1" spc="0">
                <a:solidFill>
                  <a:srgbClr val="FF0000"/>
                </a:solidFill>
                <a:uFillTx/>
                <a:latin typeface="黑体" panose="02010609060101010101" charset="-122"/>
                <a:ea typeface="黑体" panose="02010609060101010101" charset="-122"/>
                <a:cs typeface="黑体" panose="02010609060101010101" charset="-122"/>
              </a:rPr>
              <a:t>  </a:t>
            </a:r>
            <a:r>
              <a:rPr lang="zh-CN" altLang="en-US" sz="3100" b="1" spc="0">
                <a:solidFill>
                  <a:srgbClr val="1E0349"/>
                </a:solidFill>
                <a:uFillTx/>
                <a:latin typeface="黑体" panose="02010609060101010101" charset="-122"/>
                <a:ea typeface="黑体" panose="02010609060101010101" charset="-122"/>
                <a:cs typeface="黑体" panose="02010609060101010101" charset="-122"/>
              </a:rPr>
              <a:t>梁惠王曰：“寡人之于国也，尽心焉耳矣。河内凶，则移其民于河东，移其粟于河内。河东凶亦然。察邻国之政，无如寡人之用心者。邻国之民不加少，寡人之民不加多，何也？”</a:t>
            </a:r>
            <a:br>
              <a:rPr lang="zh-CN" altLang="en-US" sz="3100" b="1" spc="0">
                <a:solidFill>
                  <a:srgbClr val="1E0349"/>
                </a:solidFill>
                <a:uFillTx/>
                <a:latin typeface="黑体" panose="02010609060101010101" charset="-122"/>
                <a:ea typeface="黑体" panose="02010609060101010101" charset="-122"/>
                <a:cs typeface="黑体" panose="02010609060101010101" charset="-122"/>
              </a:rPr>
            </a:br>
            <a:r>
              <a:rPr lang="en-US" altLang="zh-CN" sz="3100" b="1" spc="0">
                <a:solidFill>
                  <a:srgbClr val="1E0349"/>
                </a:solidFill>
                <a:uFillTx/>
                <a:latin typeface="黑体" panose="02010609060101010101" charset="-122"/>
                <a:ea typeface="黑体" panose="02010609060101010101" charset="-122"/>
                <a:cs typeface="黑体" panose="02010609060101010101" charset="-122"/>
              </a:rPr>
              <a:t>    </a:t>
            </a:r>
            <a:r>
              <a:rPr lang="zh-CN" altLang="en-US" sz="3100" b="1" spc="0">
                <a:solidFill>
                  <a:srgbClr val="1E0349"/>
                </a:solidFill>
                <a:uFillTx/>
                <a:latin typeface="黑体" panose="02010609060101010101" charset="-122"/>
                <a:ea typeface="黑体" panose="02010609060101010101" charset="-122"/>
                <a:cs typeface="黑体" panose="02010609060101010101" charset="-122"/>
              </a:rPr>
              <a:t>孟子对曰：“王好战，请以战喻。填然鼓之，兵刃既接，弃甲曳兵而走，或百步而后止，或五十步而后止。以五十步笑百步，则何如？”</a:t>
            </a:r>
            <a:br>
              <a:rPr lang="zh-CN" altLang="en-US" sz="3100" b="1" spc="0">
                <a:solidFill>
                  <a:srgbClr val="1E0349"/>
                </a:solidFill>
                <a:uFillTx/>
                <a:latin typeface="黑体" panose="02010609060101010101" charset="-122"/>
                <a:ea typeface="黑体" panose="02010609060101010101" charset="-122"/>
                <a:cs typeface="黑体" panose="02010609060101010101" charset="-122"/>
              </a:rPr>
            </a:br>
            <a:r>
              <a:rPr lang="en-US" altLang="zh-CN" sz="3100" b="1" spc="0">
                <a:solidFill>
                  <a:srgbClr val="1E0349"/>
                </a:solidFill>
                <a:uFillTx/>
                <a:latin typeface="黑体" panose="02010609060101010101" charset="-122"/>
                <a:ea typeface="黑体" panose="02010609060101010101" charset="-122"/>
                <a:cs typeface="黑体" panose="02010609060101010101" charset="-122"/>
              </a:rPr>
              <a:t>    </a:t>
            </a:r>
            <a:r>
              <a:rPr lang="zh-CN" altLang="en-US" sz="3100" b="1" spc="0">
                <a:solidFill>
                  <a:srgbClr val="1E0349"/>
                </a:solidFill>
                <a:uFillTx/>
                <a:latin typeface="黑体" panose="02010609060101010101" charset="-122"/>
                <a:ea typeface="黑体" panose="02010609060101010101" charset="-122"/>
                <a:cs typeface="黑体" panose="02010609060101010101" charset="-122"/>
              </a:rPr>
              <a:t>曰：“不可。直不百步耳，是亦走也。”</a:t>
            </a:r>
            <a:br>
              <a:rPr lang="zh-CN" altLang="en-US" sz="3100" b="1" spc="0">
                <a:solidFill>
                  <a:srgbClr val="1E0349"/>
                </a:solidFill>
                <a:uFillTx/>
                <a:latin typeface="黑体" panose="02010609060101010101" charset="-122"/>
                <a:ea typeface="黑体" panose="02010609060101010101" charset="-122"/>
                <a:cs typeface="黑体" panose="02010609060101010101" charset="-122"/>
              </a:rPr>
            </a:br>
            <a:r>
              <a:rPr lang="en-US" altLang="zh-CN" sz="3100" b="1" spc="0">
                <a:solidFill>
                  <a:srgbClr val="1E0349"/>
                </a:solidFill>
                <a:uFillTx/>
                <a:latin typeface="黑体" panose="02010609060101010101" charset="-122"/>
                <a:ea typeface="黑体" panose="02010609060101010101" charset="-122"/>
                <a:cs typeface="黑体" panose="02010609060101010101" charset="-122"/>
              </a:rPr>
              <a:t>    </a:t>
            </a:r>
            <a:r>
              <a:rPr lang="zh-CN" altLang="en-US" sz="3100" b="1" spc="0">
                <a:solidFill>
                  <a:srgbClr val="1E0349"/>
                </a:solidFill>
                <a:uFillTx/>
                <a:latin typeface="黑体" panose="02010609060101010101" charset="-122"/>
                <a:ea typeface="黑体" panose="02010609060101010101" charset="-122"/>
                <a:cs typeface="黑体" panose="02010609060101010101" charset="-122"/>
              </a:rPr>
              <a:t>曰：“王如知此，则无望民之多于邻国也。不违农时，谷不可胜食也。数罟不入洿池，鱼鳖不可胜食也。斧斤以时入山林，材木不可胜用也。谷与鱼鳖不可胜食，材木不可胜用，是使民养生丧死无憾也。养生丧死无憾，王道之始也。</a:t>
            </a:r>
            <a:r>
              <a:rPr lang="en-US" altLang="zh-CN" sz="3100" b="1" spc="0">
                <a:solidFill>
                  <a:srgbClr val="1E0349"/>
                </a:solidFill>
                <a:uFillTx/>
                <a:latin typeface="黑体" panose="02010609060101010101" charset="-122"/>
                <a:ea typeface="黑体" panose="02010609060101010101" charset="-122"/>
                <a:cs typeface="黑体" panose="02010609060101010101" charset="-122"/>
              </a:rPr>
              <a:t>”</a:t>
            </a:r>
            <a:br>
              <a:rPr lang="zh-CN" altLang="en-US" sz="2700" b="1">
                <a:solidFill>
                  <a:srgbClr val="1E0349"/>
                </a:solidFill>
              </a:rPr>
            </a:br>
            <a:r>
              <a:rPr lang="zh-CN" altLang="en-US" sz="2700" b="1">
                <a:solidFill>
                  <a:srgbClr val="1E0349"/>
                </a:solidFill>
              </a:rPr>
              <a:t> </a:t>
            </a:r>
            <a:endParaRPr lang="zh-CN" altLang="en-US" sz="2400" b="1">
              <a:solidFill>
                <a:srgbClr val="1E0349"/>
              </a:solidFill>
            </a:endParaRPr>
          </a:p>
        </p:txBody>
      </p:sp>
    </p:spTree>
    <p:custDataLst>
      <p:tags r:id="rId5"/>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561975" y="858520"/>
            <a:ext cx="10791825" cy="5485130"/>
          </a:xfrm>
        </p:spPr>
        <p:txBody>
          <a:bodyPr/>
          <a:lstStyle/>
          <a:p>
            <a:r>
              <a:rPr lang="zh-CN" altLang="en-US" sz="2800" b="1">
                <a:latin typeface="黑体" panose="02010609060101010101" charset="-122"/>
                <a:ea typeface="黑体" panose="02010609060101010101" charset="-122"/>
              </a:rPr>
              <a:t>孟子十分重视</a:t>
            </a:r>
            <a:r>
              <a:rPr lang="zh-CN" altLang="en-US" sz="2800" b="1">
                <a:solidFill>
                  <a:srgbClr val="FF0000"/>
                </a:solidFill>
                <a:latin typeface="黑体" panose="02010609060101010101" charset="-122"/>
                <a:ea typeface="黑体" panose="02010609060101010101" charset="-122"/>
              </a:rPr>
              <a:t>民心的向背</a:t>
            </a:r>
            <a:r>
              <a:rPr lang="zh-CN" altLang="en-US" sz="2800" b="1">
                <a:latin typeface="黑体" panose="02010609060101010101" charset="-122"/>
                <a:ea typeface="黑体" panose="02010609060101010101" charset="-122"/>
              </a:rPr>
              <a:t>，通过大量历史事例反复阐述这是关乎得天下与失天下的关键问题。</a:t>
            </a:r>
            <a:r>
              <a:rPr lang="en-US" altLang="zh-CN"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民为贵</a:t>
            </a:r>
            <a:r>
              <a:rPr lang="zh-CN" altLang="en-US" sz="2800" b="1">
                <a:latin typeface="黑体" panose="02010609060101010101" charset="-122"/>
                <a:ea typeface="黑体" panose="02010609060101010101" charset="-122"/>
              </a:rPr>
              <a:t>，社稷次之，君为轻。</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孟子认为君主应</a:t>
            </a:r>
            <a:r>
              <a:rPr lang="zh-CN" altLang="en-US" sz="2800" b="1">
                <a:solidFill>
                  <a:srgbClr val="FF0000"/>
                </a:solidFill>
                <a:latin typeface="黑体" panose="02010609060101010101" charset="-122"/>
                <a:ea typeface="黑体" panose="02010609060101010101" charset="-122"/>
              </a:rPr>
              <a:t>以爱护人民为先</a:t>
            </a:r>
            <a:r>
              <a:rPr lang="zh-CN" altLang="en-US" sz="2800" b="1">
                <a:latin typeface="黑体" panose="02010609060101010101" charset="-122"/>
                <a:ea typeface="黑体" panose="02010609060101010101" charset="-122"/>
              </a:rPr>
              <a:t>，为政者要保障人民权利。</a:t>
            </a:r>
          </a:p>
          <a:p>
            <a:endParaRPr lang="en-US" altLang="zh-CN"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如果统治者实行</a:t>
            </a:r>
            <a:r>
              <a:rPr lang="zh-CN" altLang="en-US" sz="2800" b="1">
                <a:solidFill>
                  <a:srgbClr val="FF0000"/>
                </a:solidFill>
                <a:latin typeface="黑体" panose="02010609060101010101" charset="-122"/>
                <a:ea typeface="黑体" panose="02010609060101010101" charset="-122"/>
              </a:rPr>
              <a:t>仁政</a:t>
            </a:r>
            <a:r>
              <a:rPr lang="zh-CN" altLang="en-US" sz="2800" b="1">
                <a:latin typeface="黑体" panose="02010609060101010101" charset="-122"/>
                <a:ea typeface="黑体" panose="02010609060101010101" charset="-122"/>
              </a:rPr>
              <a:t>，可以得到人民的衷心拥护</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反之，如果不顾人民死活，推行虐政，将会失去民心。孟子认为，</a:t>
            </a:r>
            <a:r>
              <a:rPr lang="en-US" altLang="zh-CN"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有恒产者有恒心，无恒产者无恒心</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，人民的物质生活有了保障，统治者再兴办学校进行教化，引导他们向善。孟子认为统治者实行仁政，</a:t>
            </a:r>
            <a:r>
              <a:rPr lang="en-US" altLang="zh-CN" sz="2800" b="1">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老吾老以及人之老，幼吾幼以及人之幼</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，可以得到人民的衷心拥护，无敌于天下了。</a:t>
            </a: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ctrTitle"/>
            <p:custDataLst>
              <p:tags r:id="rId4"/>
            </p:custDataLst>
          </p:nvPr>
        </p:nvSpPr>
        <p:spPr/>
        <p:txBody>
          <a:bodyPr/>
          <a:lstStyle/>
          <a:p>
            <a:endParaRPr lang="zh-CN" altLang="en-US"/>
          </a:p>
        </p:txBody>
      </p:sp>
      <p:pic>
        <p:nvPicPr>
          <p:cNvPr id="3" name="b05c86bf06e51aef21cbcb1ce08f83eb">
            <a:hlinkClick action="ppaction://media"/>
          </p:cNvPr>
          <p:cNvPicPr/>
          <p:nvPr>
            <a:videoFile r:link="rId7"/>
            <p:custDataLst>
              <p:tags r:id="rId6"/>
            </p:custDataLst>
            <p:extLst>
              <p:ext uri="{DAA4B4D4-6D71-4841-9C94-3DE7FCFB9230}">
                <p14:media xmlns:p14="http://schemas.microsoft.com/office/powerpoint/2010/main" r:embed="rId8"/>
              </p:ext>
            </p:extLst>
          </p:nvPr>
        </p:nvPicPr>
        <p:blipFill>
          <a:blip r:embed="rId5"/>
          <a:stretch>
            <a:fillRect/>
          </a:stretch>
        </p:blipFill>
        <p:spPr>
          <a:xfrm>
            <a:off x="0" y="0"/>
            <a:ext cx="12192000" cy="6858000"/>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9"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633095" y="176530"/>
            <a:ext cx="9923145" cy="6845935"/>
          </a:xfrm>
        </p:spPr>
        <p:txBody>
          <a:bodyPr>
            <a:noAutofit/>
          </a:bodyPr>
          <a:lstStyle/>
          <a:p>
            <a:pPr algn="l">
              <a:spcAft>
                <a:spcPct val="0"/>
              </a:spcAft>
            </a:pPr>
            <a:r>
              <a:rPr lang="zh-CN" altLang="en-US" sz="4800" b="1">
                <a:solidFill>
                  <a:srgbClr val="FF0000"/>
                </a:solidFill>
                <a:effectLst>
                  <a:outerShdw blurRad="38100" dist="19050" dir="2700000" algn="tl" rotWithShape="0">
                    <a:schemeClr val="dk1">
                      <a:alpha val="40000"/>
                    </a:schemeClr>
                  </a:outerShdw>
                </a:effectLst>
              </a:rPr>
              <a:t>庄子：</a:t>
            </a:r>
          </a:p>
          <a:p>
            <a:pPr algn="l">
              <a:spcAft>
                <a:spcPct val="0"/>
              </a:spcAft>
            </a:pPr>
            <a:r>
              <a:rPr lang="en-US" altLang="zh-CN" sz="2800"/>
              <a:t>     </a:t>
            </a:r>
            <a:r>
              <a:rPr lang="en-US" altLang="zh-CN" sz="2750"/>
              <a:t> </a:t>
            </a:r>
            <a:r>
              <a:rPr lang="zh-CN" altLang="en-US" sz="2750" b="1">
                <a:solidFill>
                  <a:schemeClr val="tx1"/>
                </a:solidFill>
                <a:effectLst>
                  <a:outerShdw blurRad="38100" dist="19050" dir="2700000" algn="tl" rotWithShape="0">
                    <a:schemeClr val="dk1">
                      <a:alpha val="40000"/>
                    </a:schemeClr>
                  </a:outerShdw>
                </a:effectLst>
              </a:rPr>
              <a:t>万片破碎的梦境，化成蝴蝶环绕在他身边，他自己也随之幻化，翱于九天。</a:t>
            </a:r>
          </a:p>
          <a:p>
            <a:pPr algn="l">
              <a:spcAft>
                <a:spcPct val="0"/>
              </a:spcAft>
            </a:pP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是来自天上的呼唤，还是来自内心最真实的平淡？</a:t>
            </a:r>
          </a:p>
          <a:p>
            <a:pPr algn="l">
              <a:spcAft>
                <a:spcPct val="0"/>
              </a:spcAft>
            </a:pPr>
            <a:r>
              <a:rPr lang="zh-CN" altLang="en-US" sz="2750" b="1">
                <a:solidFill>
                  <a:schemeClr val="tx1"/>
                </a:solidFill>
                <a:effectLst>
                  <a:outerShdw blurRad="38100" dist="19050" dir="2700000" algn="tl" rotWithShape="0">
                    <a:schemeClr val="dk1">
                      <a:alpha val="40000"/>
                    </a:schemeClr>
                  </a:outerShdw>
                </a:effectLst>
              </a:rPr>
              <a:t>梦里不知身是客，一晌贪欢；梦醒时分，才晓身心存人间</a:t>
            </a:r>
            <a:r>
              <a:rPr lang="en-US" altLang="zh-CN" sz="2750" b="1">
                <a:solidFill>
                  <a:schemeClr val="tx1"/>
                </a:solidFill>
                <a:effectLst>
                  <a:outerShdw blurRad="38100" dist="19050" dir="2700000" algn="tl" rotWithShape="0">
                    <a:schemeClr val="dk1">
                      <a:alpha val="40000"/>
                    </a:schemeClr>
                  </a:outerShdw>
                </a:effectLst>
              </a:rPr>
              <a:t>...</a:t>
            </a:r>
          </a:p>
          <a:p>
            <a:pPr algn="l">
              <a:spcAft>
                <a:spcPct val="0"/>
              </a:spcAft>
            </a:pP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是来自天马行空的想象，还是泣于梦醒时的控诉？为了怒斥现实的丑恶，还是沉沦于这沧海之间？</a:t>
            </a:r>
          </a:p>
          <a:p>
            <a:pPr algn="l"/>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可曾记得北冥有鱼，其名为鲲。抟扶摇而上者九万里，只为徙于那南冥之海。天是蓝的么，还是太深远而看不透呢？</a:t>
            </a:r>
            <a:br>
              <a:rPr lang="zh-CN" altLang="en-US" sz="2750" b="1">
                <a:solidFill>
                  <a:schemeClr val="tx1"/>
                </a:solidFill>
                <a:effectLst>
                  <a:outerShdw blurRad="38100" dist="19050" dir="2700000" algn="tl" rotWithShape="0">
                    <a:schemeClr val="dk1">
                      <a:alpha val="40000"/>
                    </a:schemeClr>
                  </a:outerShdw>
                </a:effectLst>
              </a:rPr>
            </a:b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人是想被万人敬仰，还是乐于活在那烂泥之中呢？</a:t>
            </a:r>
            <a:br>
              <a:rPr lang="zh-CN" altLang="en-US" sz="2750" b="1">
                <a:solidFill>
                  <a:schemeClr val="tx1"/>
                </a:solidFill>
                <a:effectLst>
                  <a:outerShdw blurRad="38100" dist="19050" dir="2700000" algn="tl" rotWithShape="0">
                    <a:schemeClr val="dk1">
                      <a:alpha val="40000"/>
                    </a:schemeClr>
                  </a:outerShdw>
                </a:effectLst>
              </a:rPr>
            </a:b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宠辱不惊，闲看庭前花开花落；</a:t>
            </a:r>
            <a:br>
              <a:rPr lang="zh-CN" altLang="en-US" sz="2750" b="1">
                <a:solidFill>
                  <a:schemeClr val="tx1"/>
                </a:solidFill>
                <a:effectLst>
                  <a:outerShdw blurRad="38100" dist="19050" dir="2700000" algn="tl" rotWithShape="0">
                    <a:schemeClr val="dk1">
                      <a:alpha val="40000"/>
                    </a:schemeClr>
                  </a:outerShdw>
                </a:effectLst>
              </a:rPr>
            </a:b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去留无意，漫随天外云卷云舒...</a:t>
            </a:r>
            <a:br>
              <a:rPr lang="zh-CN" altLang="en-US" sz="2750" b="1">
                <a:solidFill>
                  <a:schemeClr val="tx1"/>
                </a:solidFill>
                <a:effectLst>
                  <a:outerShdw blurRad="38100" dist="19050" dir="2700000" algn="tl" rotWithShape="0">
                    <a:schemeClr val="dk1">
                      <a:alpha val="40000"/>
                    </a:schemeClr>
                  </a:outerShdw>
                </a:effectLst>
              </a:rPr>
            </a:b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也许十年之后，我从梦中醒来，呢喃自问：</a:t>
            </a:r>
            <a:br>
              <a:rPr lang="zh-CN" altLang="en-US" sz="2750" b="1">
                <a:solidFill>
                  <a:schemeClr val="tx1"/>
                </a:solidFill>
                <a:effectLst>
                  <a:outerShdw blurRad="38100" dist="19050" dir="2700000" algn="tl" rotWithShape="0">
                    <a:schemeClr val="dk1">
                      <a:alpha val="40000"/>
                    </a:schemeClr>
                  </a:outerShdw>
                </a:effectLst>
              </a:rPr>
            </a:br>
            <a:r>
              <a:rPr lang="en-US" altLang="zh-CN" sz="2750" b="1">
                <a:solidFill>
                  <a:schemeClr val="tx1"/>
                </a:solidFill>
                <a:effectLst>
                  <a:outerShdw blurRad="38100" dist="19050" dir="2700000" algn="tl" rotWithShape="0">
                    <a:schemeClr val="dk1">
                      <a:alpha val="40000"/>
                    </a:schemeClr>
                  </a:outerShdw>
                </a:effectLst>
              </a:rPr>
              <a:t>    </a:t>
            </a:r>
            <a:r>
              <a:rPr lang="zh-CN" altLang="en-US" sz="2750" b="1">
                <a:solidFill>
                  <a:schemeClr val="tx1"/>
                </a:solidFill>
                <a:effectLst>
                  <a:outerShdw blurRad="38100" dist="19050" dir="2700000" algn="tl" rotWithShape="0">
                    <a:schemeClr val="dk1">
                      <a:alpha val="40000"/>
                    </a:schemeClr>
                  </a:outerShdw>
                </a:effectLst>
              </a:rPr>
              <a:t>我是活于梦境，还是睡于现实呢？</a:t>
            </a:r>
          </a:p>
          <a:p>
            <a:pPr algn="l"/>
            <a:endParaRPr lang="zh-CN" altLang="en-US" sz="2750" b="1">
              <a:solidFill>
                <a:schemeClr val="tx1"/>
              </a:solidFill>
              <a:effectLst>
                <a:outerShdw blurRad="38100" dist="19050" dir="2700000" algn="tl" rotWithShape="0">
                  <a:schemeClr val="dk1">
                    <a:alpha val="40000"/>
                  </a:schemeClr>
                </a:outerShdw>
              </a:effectLst>
            </a:endParaRPr>
          </a:p>
        </p:txBody>
      </p:sp>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74320" y="1018540"/>
            <a:ext cx="11917680" cy="5002530"/>
          </a:xfrm>
        </p:spPr>
        <p:txBody>
          <a:bodyPr/>
          <a:lstStyle/>
          <a:p>
            <a:r>
              <a:rPr lang="zh-CN" altLang="en-US" sz="3200" b="1">
                <a:latin typeface="黑体" panose="02010609060101010101" charset="-122"/>
                <a:ea typeface="黑体" panose="02010609060101010101" charset="-122"/>
              </a:rPr>
              <a:t>庄子的政治思想，最重要的是</a:t>
            </a:r>
            <a:r>
              <a:rPr lang="zh-CN" altLang="en-US" sz="3200" b="1">
                <a:solidFill>
                  <a:srgbClr val="FF0000"/>
                </a:solidFill>
                <a:latin typeface="黑体" panose="02010609060101010101" charset="-122"/>
                <a:ea typeface="黑体" panose="02010609060101010101" charset="-122"/>
              </a:rPr>
              <a:t>“无为”</a:t>
            </a:r>
            <a:r>
              <a:rPr lang="zh-CN" altLang="en-US" sz="3200" b="1">
                <a:latin typeface="黑体" panose="02010609060101010101" charset="-122"/>
                <a:ea typeface="黑体" panose="02010609060101010101" charset="-122"/>
              </a:rPr>
              <a:t>，无为而治分为：节欲俭用、省刑少罚。我们不能把其理解为无所作为，应该是：不把自己的私欲强加给外部事物，并且不经过仔细思考，无目的地恣意妄为。</a:t>
            </a:r>
          </a:p>
          <a:p>
            <a:endParaRPr lang="en-US" altLang="zh-CN" sz="3200" b="1">
              <a:latin typeface="黑体" panose="02010609060101010101" charset="-122"/>
              <a:ea typeface="黑体" panose="02010609060101010101" charset="-122"/>
            </a:endParaRPr>
          </a:p>
          <a:p>
            <a:r>
              <a:rPr lang="zh-CN" altLang="en-US" sz="3200" b="1">
                <a:latin typeface="黑体" panose="02010609060101010101" charset="-122"/>
                <a:ea typeface="黑体" panose="02010609060101010101" charset="-122"/>
              </a:rPr>
              <a:t>庄子的处世哲学，最重要的就是</a:t>
            </a:r>
            <a:r>
              <a:rPr lang="zh-CN" altLang="en-US" sz="3200" b="1">
                <a:solidFill>
                  <a:schemeClr val="tx1"/>
                </a:solidFill>
                <a:latin typeface="黑体" panose="02010609060101010101" charset="-122"/>
                <a:ea typeface="黑体" panose="02010609060101010101" charset="-122"/>
              </a:rPr>
              <a:t>逍遥</a:t>
            </a:r>
            <a:r>
              <a:rPr lang="zh-CN" altLang="en-US" sz="3200" b="1">
                <a:latin typeface="黑体" panose="02010609060101010101" charset="-122"/>
                <a:ea typeface="黑体" panose="02010609060101010101" charset="-122"/>
              </a:rPr>
              <a:t>的</a:t>
            </a:r>
            <a:r>
              <a:rPr lang="zh-CN" altLang="en-US" sz="3200" b="1">
                <a:solidFill>
                  <a:srgbClr val="FF0000"/>
                </a:solidFill>
                <a:latin typeface="黑体" panose="02010609060101010101" charset="-122"/>
                <a:ea typeface="黑体" panose="02010609060101010101" charset="-122"/>
              </a:rPr>
              <a:t>自由</a:t>
            </a:r>
            <a:r>
              <a:rPr lang="zh-CN" altLang="en-US" sz="3200" b="1">
                <a:latin typeface="黑体" panose="02010609060101010101" charset="-122"/>
                <a:ea typeface="黑体" panose="02010609060101010101" charset="-122"/>
              </a:rPr>
              <a:t>观，具体来说，庄子认为人应该不受任何束缚，自由自在的生活，庄子反对礼和法，以及一切普遍性社会道德，他人与万物各有本性，本来就没有高低之分。只要他们都各自充分而自由的发挥了自己的自然能力，他们就同等幸福。</a:t>
            </a: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47800"/>
            <a:ext cx="27247850" cy="8407400"/>
          </a:xfrm>
          <a:prstGeom prst="rect">
            <a:avLst/>
          </a:prstGeom>
        </p:spPr>
      </p:pic>
      <p:sp>
        <p:nvSpPr>
          <p:cNvPr id="2" name="标题 1"/>
          <p:cNvSpPr>
            <a:spLocks noGrp="1"/>
          </p:cNvSpPr>
          <p:nvPr>
            <p:ph type="title"/>
            <p:custDataLst>
              <p:tags r:id="rId5"/>
            </p:custDataLst>
          </p:nvPr>
        </p:nvSpPr>
        <p:spPr>
          <a:xfrm>
            <a:off x="925830" y="1541780"/>
            <a:ext cx="10340975" cy="3080385"/>
          </a:xfrm>
        </p:spPr>
        <p:txBody>
          <a:bodyPr>
            <a:noAutofit/>
          </a:bodyPr>
          <a:lstStyle/>
          <a:p>
            <a:pPr algn="l" fontAlgn="auto">
              <a:lnSpc>
                <a:spcPct val="150000"/>
              </a:lnSpc>
              <a:spcBef>
                <a:spcPts val="1800"/>
              </a:spcBef>
              <a:spcAft>
                <a:spcPts val="3600"/>
              </a:spcAft>
            </a:pPr>
            <a:br>
              <a:rPr lang="en-US" altLang="zh-CN" sz="2800" b="1">
                <a:solidFill>
                  <a:srgbClr val="FF0000"/>
                </a:solidFill>
                <a:latin typeface="楷体" panose="02010609060101010101" charset="-122"/>
                <a:ea typeface="楷体" panose="02010609060101010101" charset="-122"/>
                <a:cs typeface="楷体" panose="02010609060101010101" charset="-122"/>
              </a:rPr>
            </a:br>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en-US" altLang="zh-CN" sz="3200" b="1">
                <a:solidFill>
                  <a:srgbClr val="FF0000"/>
                </a:solidFill>
                <a:latin typeface="汉仪小隶书简" panose="02010600000101010101" charset="-128"/>
                <a:ea typeface="汉仪小隶书简" panose="02010600000101010101" charset="-128"/>
                <a:cs typeface="汉仪小隶书简" panose="02010600000101010101" charset="-128"/>
              </a:rPr>
              <a:t>不忘历史才能开辟未来，善于继承才能善于创新。优秀传统文化是一个国家、一个民族传承和发展的根本，如果丢掉了，就割断了精神命脉。我们要善于把弘扬优秀传统文化和发展现实文化有机统一起来，紧密结合起来，在继承中发展，在发展中继承。</a:t>
            </a:r>
            <a:br>
              <a:rPr lang="en-US" altLang="zh-CN" sz="3200" b="1">
                <a:latin typeface="汉仪小隶书简" panose="02010600000101010101" charset="-128"/>
                <a:ea typeface="汉仪小隶书简" panose="02010600000101010101" charset="-128"/>
                <a:cs typeface="汉仪小隶书简" panose="02010600000101010101" charset="-128"/>
              </a:rPr>
            </a:br>
            <a:r>
              <a:rPr lang="en-US" altLang="zh-CN" sz="3200" b="1">
                <a:latin typeface="汉仪小隶书简" panose="02010600000101010101" charset="-128"/>
                <a:ea typeface="汉仪小隶书简" panose="02010600000101010101" charset="-128"/>
                <a:cs typeface="汉仪小隶书简" panose="02010600000101010101" charset="-128"/>
              </a:rPr>
              <a:t>       ——</a:t>
            </a:r>
            <a:r>
              <a:rPr lang="zh-CN" altLang="zh-CN" sz="3200" b="1">
                <a:latin typeface="汉仪小隶书简" panose="02010600000101010101" charset="-128"/>
                <a:ea typeface="汉仪小隶书简" panose="02010600000101010101" charset="-128"/>
                <a:cs typeface="汉仪小隶书简" panose="02010600000101010101" charset="-128"/>
              </a:rPr>
              <a:t>习近平总书记</a:t>
            </a:r>
            <a:r>
              <a:rPr lang="en-US" altLang="zh-CN" sz="3200" b="1">
                <a:latin typeface="汉仪小隶书简" panose="02010600000101010101" charset="-128"/>
                <a:ea typeface="汉仪小隶书简" panose="02010600000101010101" charset="-128"/>
                <a:cs typeface="汉仪小隶书简" panose="02010600000101010101" charset="-128"/>
              </a:rPr>
              <a:t>在纪念孔子诞辰2565周年国际学术研讨会暨国际儒学联合会第五届会员大会开幕会上的讲话</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descr="6eb27f267ba16cf109d82a1768c32a3b"/>
          <p:cNvPicPr>
            <a:picLocks noChangeAspect="1"/>
          </p:cNvPicPr>
          <p:nvPr>
            <p:custDataLst>
              <p:tags r:id="rId4"/>
            </p:custDataLst>
          </p:nvPr>
        </p:nvPicPr>
        <p:blipFill>
          <a:blip r:embed="rId3"/>
          <a:stretch>
            <a:fillRect/>
          </a:stretch>
        </p:blipFill>
        <p:spPr>
          <a:xfrm>
            <a:off x="-12753340" y="-1264285"/>
            <a:ext cx="27247850" cy="8122285"/>
          </a:xfrm>
          <a:prstGeom prst="rect">
            <a:avLst/>
          </a:prstGeom>
        </p:spPr>
      </p:pic>
      <p:pic>
        <p:nvPicPr>
          <p:cNvPr id="8" name="图片 7" descr="6eb27f267ba16cf109d82a1768c32a3b"/>
          <p:cNvPicPr>
            <a:picLocks noChangeAspect="1"/>
          </p:cNvPicPr>
          <p:nvPr>
            <p:custDataLst>
              <p:tags r:id="rId5"/>
            </p:custDataLst>
          </p:nvPr>
        </p:nvPicPr>
        <p:blipFill>
          <a:blip r:embed="rId3">
            <a:clrChange>
              <a:clrFrom>
                <a:srgbClr val="F7F7F7">
                  <a:alpha val="100000"/>
                </a:srgbClr>
              </a:clrFrom>
              <a:clrTo>
                <a:srgbClr val="F7F7F7">
                  <a:alpha val="100000"/>
                  <a:alpha val="0"/>
                </a:srgbClr>
              </a:clrTo>
            </a:clrChange>
            <a:lum contrast="-6000"/>
          </a:blip>
          <a:srcRect r="57849"/>
          <a:stretch>
            <a:fillRect/>
          </a:stretch>
        </p:blipFill>
        <p:spPr>
          <a:xfrm>
            <a:off x="-7244715" y="-870585"/>
            <a:ext cx="12673965" cy="7728585"/>
          </a:xfrm>
          <a:prstGeom prst="rect">
            <a:avLst/>
          </a:prstGeom>
        </p:spPr>
      </p:pic>
      <p:sp>
        <p:nvSpPr>
          <p:cNvPr id="2" name="标题 1" descr="7b0a20202020227461726765744d6f64756c65223a20226b6f6e6c696e65666f6e7473220a7d0a"/>
          <p:cNvSpPr>
            <a:spLocks noGrp="1"/>
          </p:cNvSpPr>
          <p:nvPr>
            <p:ph type="ctrTitle"/>
            <p:custDataLst>
              <p:tags r:id="rId6"/>
            </p:custDataLst>
          </p:nvPr>
        </p:nvSpPr>
        <p:spPr>
          <a:xfrm>
            <a:off x="1139825" y="2638425"/>
            <a:ext cx="10079990" cy="2387600"/>
          </a:xfrm>
        </p:spPr>
        <p:txBody>
          <a:bodyPr>
            <a:noAutofit/>
          </a:bodyPr>
          <a:lstStyle/>
          <a:p>
            <a:pPr fontAlgn="auto">
              <a:lnSpc>
                <a:spcPct val="100000"/>
              </a:lnSpc>
            </a:pPr>
            <a:r>
              <a:rPr lang="zh-CN" altLang="zh-CN" sz="9600" b="1">
                <a:latin typeface="汉仪小隶书简" panose="02010600000101010101" charset="-128"/>
                <a:ea typeface="汉仪小隶书简" panose="02010600000101010101" charset="-128"/>
                <a:cs typeface="汉仪小隶书简" panose="02010600000101010101" charset="-128"/>
                <a:sym typeface="汉仪小隶书简" panose="02010600000101010101" charset="-128"/>
              </a:rPr>
              <a:t>孔、孟、庄的思想世界</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342390" y="1793240"/>
            <a:ext cx="9507220" cy="3080385"/>
          </a:xfrm>
        </p:spPr>
        <p:txBody>
          <a:bodyPr>
            <a:noAutofit/>
          </a:bodyPr>
          <a:lstStyle/>
          <a:p>
            <a:pPr algn="ctr" fontAlgn="auto">
              <a:lnSpc>
                <a:spcPct val="100000"/>
              </a:lnSpc>
              <a:spcBef>
                <a:spcPts val="1800"/>
              </a:spcBef>
              <a:spcAft>
                <a:spcPts val="3600"/>
              </a:spcAft>
            </a:pPr>
            <a:r>
              <a:rPr lang="zh-CN" altLang="en-US" sz="8000" b="1">
                <a:latin typeface="楷体" panose="02010609060101010101" charset="-122"/>
                <a:ea typeface="楷体" panose="02010609060101010101" charset="-122"/>
                <a:cs typeface="楷体" panose="02010609060101010101" charset="-122"/>
              </a:rPr>
              <a:t>活动三：鉴古</a:t>
            </a:r>
            <a:r>
              <a:rPr lang="en-US" altLang="zh-CN" sz="8000" b="1">
                <a:latin typeface="楷体" panose="02010609060101010101" charset="-122"/>
                <a:ea typeface="楷体" panose="02010609060101010101" charset="-122"/>
                <a:cs typeface="楷体" panose="02010609060101010101" charset="-122"/>
              </a:rPr>
              <a:t>·</a:t>
            </a:r>
            <a:r>
              <a:rPr lang="zh-CN" altLang="en-US" sz="8000" b="1">
                <a:latin typeface="楷体" panose="02010609060101010101" charset="-122"/>
                <a:ea typeface="楷体" panose="02010609060101010101" charset="-122"/>
                <a:cs typeface="楷体" panose="02010609060101010101" charset="-122"/>
              </a:rPr>
              <a:t>观今（超级演说</a:t>
            </a:r>
            <a:r>
              <a:rPr lang="en-US" altLang="zh-CN" sz="8000" b="1">
                <a:latin typeface="楷体" panose="02010609060101010101" charset="-122"/>
                <a:ea typeface="楷体" panose="02010609060101010101" charset="-122"/>
                <a:cs typeface="楷体" panose="02010609060101010101" charset="-122"/>
              </a:rPr>
              <a:t>)</a:t>
            </a:r>
          </a:p>
        </p:txBody>
      </p:sp>
      <p:pic>
        <p:nvPicPr>
          <p:cNvPr id="3" name="图片 2" descr="6eb27f267ba16cf109d82a1768c32a3b"/>
          <p:cNvPicPr>
            <a:picLocks noChangeAspect="1"/>
          </p:cNvPicPr>
          <p:nvPr>
            <p:custDataLst>
              <p:tags r:id="rId6"/>
            </p:custDataLst>
          </p:nvPr>
        </p:nvPicPr>
        <p:blipFill>
          <a:blip r:embed="rId3"/>
          <a:stretch>
            <a:fillRect/>
          </a:stretch>
        </p:blipFill>
        <p:spPr>
          <a:xfrm>
            <a:off x="-11068685" y="-1311275"/>
            <a:ext cx="27247850" cy="8407400"/>
          </a:xfrm>
          <a:prstGeom prst="rect">
            <a:avLst/>
          </a:prstGeom>
        </p:spPr>
      </p:pic>
      <p:sp>
        <p:nvSpPr>
          <p:cNvPr id="5" name="文本框 4"/>
          <p:cNvSpPr txBox="1"/>
          <p:nvPr>
            <p:custDataLst>
              <p:tags r:id="rId7"/>
            </p:custDataLst>
          </p:nvPr>
        </p:nvSpPr>
        <p:spPr>
          <a:xfrm>
            <a:off x="1513840" y="2134235"/>
            <a:ext cx="15187930" cy="2122805"/>
          </a:xfrm>
          <a:prstGeom prst="rect">
            <a:avLst/>
          </a:prstGeom>
          <a:noFill/>
        </p:spPr>
        <p:txBody>
          <a:bodyPr wrap="square" rtlCol="0">
            <a:spAutoFit/>
          </a:bodyPr>
          <a:lstStyle/>
          <a:p>
            <a:r>
              <a:rPr lang="zh-CN" altLang="en-US" sz="6600" b="1"/>
              <a:t>活动三：鉴古</a:t>
            </a:r>
            <a:r>
              <a:rPr lang="en-US" altLang="zh-CN" sz="6600" b="1">
                <a:latin typeface="楷体" panose="02010609060101010101" charset="-122"/>
                <a:ea typeface="楷体" panose="02010609060101010101" charset="-122"/>
                <a:cs typeface="楷体" panose="02010609060101010101" charset="-122"/>
                <a:sym typeface="+mn-ea"/>
              </a:rPr>
              <a:t>·</a:t>
            </a:r>
            <a:r>
              <a:rPr lang="zh-CN" altLang="en-US" sz="6600" b="1"/>
              <a:t>观今</a:t>
            </a:r>
          </a:p>
          <a:p>
            <a:r>
              <a:rPr lang="en-US" altLang="zh-CN" sz="6600" b="1"/>
              <a:t>           </a:t>
            </a:r>
            <a:r>
              <a:rPr lang="zh-CN" altLang="en-US" sz="6600" b="1"/>
              <a:t>（超级演说）</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342390" y="1793240"/>
            <a:ext cx="9507220" cy="3080385"/>
          </a:xfrm>
        </p:spPr>
        <p:txBody>
          <a:bodyPr>
            <a:noAutofit/>
          </a:bodyPr>
          <a:lstStyle/>
          <a:p>
            <a:pPr algn="ctr" fontAlgn="auto">
              <a:lnSpc>
                <a:spcPct val="100000"/>
              </a:lnSpc>
              <a:spcBef>
                <a:spcPts val="1800"/>
              </a:spcBef>
              <a:spcAft>
                <a:spcPts val="3600"/>
              </a:spcAft>
            </a:pPr>
            <a:r>
              <a:rPr lang="zh-CN" altLang="en-US" sz="8000" b="1">
                <a:latin typeface="楷体" panose="02010609060101010101" charset="-122"/>
                <a:ea typeface="楷体" panose="02010609060101010101" charset="-122"/>
                <a:cs typeface="楷体" panose="02010609060101010101" charset="-122"/>
              </a:rPr>
              <a:t>活动三：鉴古</a:t>
            </a:r>
            <a:r>
              <a:rPr lang="en-US" altLang="zh-CN" sz="8000" b="1">
                <a:latin typeface="楷体" panose="02010609060101010101" charset="-122"/>
                <a:ea typeface="楷体" panose="02010609060101010101" charset="-122"/>
                <a:cs typeface="楷体" panose="02010609060101010101" charset="-122"/>
              </a:rPr>
              <a:t>·</a:t>
            </a:r>
            <a:r>
              <a:rPr lang="zh-CN" altLang="en-US" sz="8000" b="1">
                <a:latin typeface="楷体" panose="02010609060101010101" charset="-122"/>
                <a:ea typeface="楷体" panose="02010609060101010101" charset="-122"/>
                <a:cs typeface="楷体" panose="02010609060101010101" charset="-122"/>
              </a:rPr>
              <a:t>观今（超级演说</a:t>
            </a:r>
            <a:r>
              <a:rPr lang="en-US" altLang="zh-CN" sz="8000" b="1">
                <a:latin typeface="楷体" panose="02010609060101010101" charset="-122"/>
                <a:ea typeface="楷体" panose="02010609060101010101" charset="-122"/>
                <a:cs typeface="楷体" panose="02010609060101010101" charset="-122"/>
              </a:rPr>
              <a:t>)</a:t>
            </a:r>
          </a:p>
        </p:txBody>
      </p:sp>
      <p:pic>
        <p:nvPicPr>
          <p:cNvPr id="3" name="图片 2" descr="6eb27f267ba16cf109d82a1768c32a3b"/>
          <p:cNvPicPr>
            <a:picLocks noChangeAspect="1"/>
          </p:cNvPicPr>
          <p:nvPr>
            <p:custDataLst>
              <p:tags r:id="rId6"/>
            </p:custDataLst>
          </p:nvPr>
        </p:nvPicPr>
        <p:blipFill>
          <a:blip r:embed="rId3"/>
          <a:stretch>
            <a:fillRect/>
          </a:stretch>
        </p:blipFill>
        <p:spPr>
          <a:xfrm>
            <a:off x="-11068685" y="-1311275"/>
            <a:ext cx="27247850" cy="8407400"/>
          </a:xfrm>
          <a:prstGeom prst="rect">
            <a:avLst/>
          </a:prstGeom>
        </p:spPr>
      </p:pic>
      <p:sp>
        <p:nvSpPr>
          <p:cNvPr id="5" name="文本框 4"/>
          <p:cNvSpPr txBox="1"/>
          <p:nvPr>
            <p:custDataLst>
              <p:tags r:id="rId7"/>
            </p:custDataLst>
          </p:nvPr>
        </p:nvSpPr>
        <p:spPr>
          <a:xfrm>
            <a:off x="725805" y="1043940"/>
            <a:ext cx="11703685" cy="4246245"/>
          </a:xfrm>
          <a:prstGeom prst="rect">
            <a:avLst/>
          </a:prstGeom>
          <a:noFill/>
        </p:spPr>
        <p:txBody>
          <a:bodyPr wrap="square" rtlCol="0">
            <a:spAutoFit/>
          </a:bodyPr>
          <a:lstStyle/>
          <a:p>
            <a:endParaRPr lang="zh-CN" altLang="en-US" sz="5400" b="1"/>
          </a:p>
          <a:p>
            <a:r>
              <a:rPr lang="en-US" altLang="zh-CN" sz="5400" b="1"/>
              <a:t>       </a:t>
            </a:r>
            <a:r>
              <a:rPr lang="zh-CN" altLang="en-US" sz="5400" b="1"/>
              <a:t>士不可以不弘毅，任重而道远。仁以为己任，不亦重乎?死而后已，不亦远乎?</a:t>
            </a:r>
          </a:p>
          <a:p>
            <a:endParaRPr lang="zh-CN" altLang="en-US" sz="5400" b="1"/>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342390" y="1793240"/>
            <a:ext cx="9507220" cy="3080385"/>
          </a:xfrm>
        </p:spPr>
        <p:txBody>
          <a:bodyPr>
            <a:noAutofit/>
          </a:bodyPr>
          <a:lstStyle/>
          <a:p>
            <a:pPr algn="ctr" fontAlgn="auto">
              <a:lnSpc>
                <a:spcPct val="100000"/>
              </a:lnSpc>
              <a:spcBef>
                <a:spcPts val="1800"/>
              </a:spcBef>
              <a:spcAft>
                <a:spcPts val="3600"/>
              </a:spcAft>
            </a:pPr>
            <a:r>
              <a:rPr lang="zh-CN" altLang="en-US" sz="8000" b="1">
                <a:latin typeface="楷体" panose="02010609060101010101" charset="-122"/>
                <a:ea typeface="楷体" panose="02010609060101010101" charset="-122"/>
                <a:cs typeface="楷体" panose="02010609060101010101" charset="-122"/>
              </a:rPr>
              <a:t>活动三：鉴古</a:t>
            </a:r>
            <a:r>
              <a:rPr lang="en-US" altLang="zh-CN" sz="8000" b="1">
                <a:latin typeface="楷体" panose="02010609060101010101" charset="-122"/>
                <a:ea typeface="楷体" panose="02010609060101010101" charset="-122"/>
                <a:cs typeface="楷体" panose="02010609060101010101" charset="-122"/>
              </a:rPr>
              <a:t>·</a:t>
            </a:r>
            <a:r>
              <a:rPr lang="zh-CN" altLang="en-US" sz="8000" b="1">
                <a:latin typeface="楷体" panose="02010609060101010101" charset="-122"/>
                <a:ea typeface="楷体" panose="02010609060101010101" charset="-122"/>
                <a:cs typeface="楷体" panose="02010609060101010101" charset="-122"/>
              </a:rPr>
              <a:t>观今（超级演说</a:t>
            </a:r>
            <a:r>
              <a:rPr lang="en-US" altLang="zh-CN" sz="8000" b="1">
                <a:latin typeface="楷体" panose="02010609060101010101" charset="-122"/>
                <a:ea typeface="楷体" panose="02010609060101010101" charset="-122"/>
                <a:cs typeface="楷体" panose="02010609060101010101" charset="-122"/>
              </a:rPr>
              <a:t>)</a:t>
            </a:r>
          </a:p>
        </p:txBody>
      </p:sp>
      <p:pic>
        <p:nvPicPr>
          <p:cNvPr id="3" name="图片 2" descr="6eb27f267ba16cf109d82a1768c32a3b"/>
          <p:cNvPicPr>
            <a:picLocks noChangeAspect="1"/>
          </p:cNvPicPr>
          <p:nvPr>
            <p:custDataLst>
              <p:tags r:id="rId6"/>
            </p:custDataLst>
          </p:nvPr>
        </p:nvPicPr>
        <p:blipFill>
          <a:blip r:embed="rId3"/>
          <a:stretch>
            <a:fillRect/>
          </a:stretch>
        </p:blipFill>
        <p:spPr>
          <a:xfrm>
            <a:off x="-10676890" y="-1332865"/>
            <a:ext cx="27247850" cy="8407400"/>
          </a:xfrm>
          <a:prstGeom prst="rect">
            <a:avLst/>
          </a:prstGeom>
        </p:spPr>
      </p:pic>
      <p:sp>
        <p:nvSpPr>
          <p:cNvPr id="7" name="文本框 6"/>
          <p:cNvSpPr txBox="1"/>
          <p:nvPr>
            <p:custDataLst>
              <p:tags r:id="rId7"/>
            </p:custDataLst>
          </p:nvPr>
        </p:nvSpPr>
        <p:spPr>
          <a:xfrm>
            <a:off x="1381125" y="702310"/>
            <a:ext cx="9429750" cy="5262245"/>
          </a:xfrm>
          <a:prstGeom prst="rect">
            <a:avLst/>
          </a:prstGeom>
          <a:noFill/>
        </p:spPr>
        <p:txBody>
          <a:bodyPr wrap="square" rtlCol="0">
            <a:spAutoFit/>
          </a:bodyPr>
          <a:lstStyle/>
          <a:p>
            <a:pPr indent="457200" fontAlgn="auto"/>
            <a:r>
              <a:rPr lang="zh-CN" altLang="en-US" sz="4800" b="1">
                <a:solidFill>
                  <a:srgbClr val="FF0000"/>
                </a:solidFill>
                <a:latin typeface="黑体" panose="02010609060101010101" charset="-122"/>
                <a:ea typeface="黑体" panose="02010609060101010101" charset="-122"/>
                <a:cs typeface="黑体" panose="02010609060101010101" charset="-122"/>
              </a:rPr>
              <a:t>作业：</a:t>
            </a:r>
          </a:p>
          <a:p>
            <a:pPr indent="457200" fontAlgn="auto"/>
            <a:r>
              <a:rPr lang="en-US" altLang="zh-CN" sz="4800" b="1">
                <a:latin typeface="黑体" panose="02010609060101010101" charset="-122"/>
                <a:ea typeface="黑体" panose="02010609060101010101" charset="-122"/>
                <a:cs typeface="黑体" panose="02010609060101010101" charset="-122"/>
              </a:rPr>
              <a:t>1.</a:t>
            </a:r>
            <a:r>
              <a:rPr lang="zh-CN" altLang="en-US" sz="4800" b="1">
                <a:latin typeface="黑体" panose="02010609060101010101" charset="-122"/>
                <a:ea typeface="黑体" panose="02010609060101010101" charset="-122"/>
                <a:cs typeface="黑体" panose="02010609060101010101" charset="-122"/>
                <a:sym typeface="+mn-ea"/>
              </a:rPr>
              <a:t>结合现实和自己的志趣，在孔、孟、庄中任选一位，以“以（    ）为师 ，幸矣”为题写一文，不少于</a:t>
            </a:r>
            <a:r>
              <a:rPr lang="en-US" altLang="zh-CN" sz="4800" b="1">
                <a:latin typeface="黑体" panose="02010609060101010101" charset="-122"/>
                <a:ea typeface="黑体" panose="02010609060101010101" charset="-122"/>
                <a:cs typeface="黑体" panose="02010609060101010101" charset="-122"/>
                <a:sym typeface="+mn-ea"/>
              </a:rPr>
              <a:t>400</a:t>
            </a:r>
            <a:r>
              <a:rPr lang="zh-CN" altLang="en-US" sz="4800" b="1">
                <a:latin typeface="黑体" panose="02010609060101010101" charset="-122"/>
                <a:ea typeface="黑体" panose="02010609060101010101" charset="-122"/>
                <a:cs typeface="黑体" panose="02010609060101010101" charset="-122"/>
                <a:sym typeface="+mn-ea"/>
              </a:rPr>
              <a:t>字。</a:t>
            </a:r>
            <a:endParaRPr lang="zh-CN" altLang="en-US" sz="4800"/>
          </a:p>
          <a:p>
            <a:pPr indent="457200" fontAlgn="auto"/>
            <a:r>
              <a:rPr lang="en-US" altLang="zh-CN" sz="4800" b="1">
                <a:latin typeface="黑体" panose="02010609060101010101" charset="-122"/>
                <a:ea typeface="黑体" panose="02010609060101010101" charset="-122"/>
                <a:cs typeface="黑体" panose="02010609060101010101" charset="-122"/>
              </a:rPr>
              <a:t>2.</a:t>
            </a:r>
            <a:r>
              <a:rPr lang="zh-CN" altLang="en-US" sz="4800" b="1">
                <a:latin typeface="黑体" panose="02010609060101010101" charset="-122"/>
                <a:ea typeface="黑体" panose="02010609060101010101" charset="-122"/>
                <a:cs typeface="黑体" panose="02010609060101010101" charset="-122"/>
              </a:rPr>
              <a:t>自主阅读《孟子》，整理阅读笔记。</a:t>
            </a:r>
          </a:p>
        </p:txBody>
      </p:sp>
      <p:pic>
        <p:nvPicPr>
          <p:cNvPr id="8" name="New picture"/>
          <p:cNvPicPr/>
          <p:nvPr>
            <p:custDataLst>
              <p:tags r:id="rId9"/>
            </p:custDataLst>
          </p:nvPr>
        </p:nvPicPr>
        <p:blipFill>
          <a:blip r:embed="rId8"/>
          <a:stretch>
            <a:fillRect/>
          </a:stretch>
        </p:blipFill>
        <p:spPr>
          <a:xfrm>
            <a:off x="11239500" y="123698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599440" y="1888490"/>
            <a:ext cx="9507220" cy="3080385"/>
          </a:xfrm>
        </p:spPr>
        <p:txBody>
          <a:bodyPr>
            <a:noAutofit/>
          </a:bodyPr>
          <a:lstStyle/>
          <a:p>
            <a:pPr fontAlgn="auto">
              <a:lnSpc>
                <a:spcPct val="100000"/>
              </a:lnSpc>
              <a:spcBef>
                <a:spcPts val="1800"/>
              </a:spcBef>
              <a:spcAft>
                <a:spcPts val="3600"/>
              </a:spcAft>
            </a:pPr>
            <a:r>
              <a:rPr lang="zh-CN" altLang="en-US" sz="3200" b="1">
                <a:latin typeface="楷体" panose="02010609060101010101" charset="-122"/>
                <a:ea typeface="楷体" panose="02010609060101010101" charset="-122"/>
                <a:cs typeface="楷体" panose="02010609060101010101" charset="-122"/>
              </a:rPr>
              <a:t>学习目标</a:t>
            </a:r>
            <a:r>
              <a:rPr lang="zh-CN" altLang="en-US" sz="3200">
                <a:latin typeface="楷体" panose="02010609060101010101" charset="-122"/>
                <a:ea typeface="楷体" panose="02010609060101010101" charset="-122"/>
                <a:cs typeface="楷体" panose="02010609060101010101" charset="-122"/>
              </a:rPr>
              <a:t>：</a:t>
            </a:r>
            <a:br>
              <a:rPr lang="zh-CN" altLang="en-US" sz="3200">
                <a:latin typeface="楷体" panose="02010609060101010101" charset="-122"/>
                <a:ea typeface="楷体" panose="02010609060101010101" charset="-122"/>
                <a:cs typeface="楷体" panose="02010609060101010101" charset="-122"/>
              </a:rPr>
            </a:br>
            <a:br>
              <a:rPr lang="zh-CN" altLang="en-US" sz="3200" b="1">
                <a:latin typeface="楷体" panose="02010609060101010101" charset="-122"/>
                <a:ea typeface="楷体" panose="02010609060101010101" charset="-122"/>
                <a:cs typeface="楷体" panose="02010609060101010101" charset="-122"/>
              </a:rPr>
            </a:br>
            <a:r>
              <a:rPr lang="zh-CN" altLang="en-US" sz="3200" b="1">
                <a:latin typeface="楷体" panose="02010609060101010101" charset="-122"/>
                <a:ea typeface="楷体" panose="02010609060101010101" charset="-122"/>
                <a:cs typeface="楷体" panose="02010609060101010101" charset="-122"/>
              </a:rPr>
              <a:t>1.阅读适量的诸子散文，重点阅读儒家、道家的经典散文，提升阅读理解文言文能力。</a:t>
            </a:r>
            <a:br>
              <a:rPr lang="zh-CN" altLang="en-US" sz="2400" b="1">
                <a:latin typeface="楷体" panose="02010609060101010101" charset="-122"/>
                <a:ea typeface="楷体" panose="02010609060101010101" charset="-122"/>
                <a:cs typeface="楷体" panose="02010609060101010101" charset="-122"/>
              </a:rPr>
            </a:br>
            <a:br>
              <a:rPr lang="zh-CN" altLang="en-US" sz="3200" b="1">
                <a:latin typeface="楷体" panose="02010609060101010101" charset="-122"/>
                <a:ea typeface="楷体" panose="02010609060101010101" charset="-122"/>
                <a:cs typeface="楷体" panose="02010609060101010101" charset="-122"/>
              </a:rPr>
            </a:br>
            <a:r>
              <a:rPr lang="zh-CN" altLang="en-US" sz="3200" b="1">
                <a:latin typeface="楷体" panose="02010609060101010101" charset="-122"/>
                <a:ea typeface="楷体" panose="02010609060101010101" charset="-122"/>
                <a:cs typeface="楷体" panose="02010609060101010101" charset="-122"/>
              </a:rPr>
              <a:t>2.体会儒、道思想的不同特点，加强理性思考，以客观、科学、礼敬的态度认识先贤的作品，发展思辨能力，提升思维品质。</a:t>
            </a:r>
            <a:br>
              <a:rPr lang="zh-CN" altLang="en-US" sz="3200" b="1">
                <a:latin typeface="楷体" panose="02010609060101010101" charset="-122"/>
                <a:ea typeface="楷体" panose="02010609060101010101" charset="-122"/>
                <a:cs typeface="楷体" panose="02010609060101010101" charset="-122"/>
              </a:rPr>
            </a:br>
            <a:br>
              <a:rPr lang="zh-CN" altLang="en-US" sz="3200" b="1">
                <a:latin typeface="楷体" panose="02010609060101010101" charset="-122"/>
                <a:ea typeface="楷体" panose="02010609060101010101" charset="-122"/>
                <a:cs typeface="楷体" panose="02010609060101010101" charset="-122"/>
              </a:rPr>
            </a:br>
            <a:r>
              <a:rPr lang="zh-CN" altLang="en-US" sz="3200" b="1">
                <a:latin typeface="楷体" panose="02010609060101010101" charset="-122"/>
                <a:ea typeface="楷体" panose="02010609060101010101" charset="-122"/>
                <a:cs typeface="楷体" panose="02010609060101010101" charset="-122"/>
              </a:rPr>
              <a:t>3.理解、认同、热爱中华传统文化，继承、弘扬中华优秀传统文化。</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505292" y="2372947"/>
            <a:ext cx="9507220" cy="3080385"/>
          </a:xfrm>
        </p:spPr>
        <p:txBody>
          <a:bodyPr>
            <a:noAutofit/>
          </a:bodyPr>
          <a:lstStyle/>
          <a:p>
            <a:pPr algn="ctr" fontAlgn="auto">
              <a:lnSpc>
                <a:spcPct val="100000"/>
              </a:lnSpc>
              <a:spcBef>
                <a:spcPts val="1800"/>
              </a:spcBef>
              <a:spcAft>
                <a:spcPts val="3600"/>
              </a:spcAft>
            </a:pPr>
            <a:r>
              <a:rPr lang="zh-CN" altLang="en-US" sz="4800" b="1">
                <a:latin typeface="楷体" panose="02010609060101010101" charset="-122"/>
                <a:ea typeface="楷体" panose="02010609060101010101" charset="-122"/>
                <a:cs typeface="楷体" panose="02010609060101010101" charset="-122"/>
              </a:rPr>
              <a:t>活动一：</a:t>
            </a:r>
            <a:r>
              <a:rPr lang="zh-CN" altLang="en-US" sz="4800" b="1">
                <a:latin typeface="楷体" panose="02010609060101010101" charset="-122"/>
                <a:ea typeface="楷体" panose="02010609060101010101" charset="-122"/>
                <a:cs typeface="楷体" panose="02010609060101010101" charset="-122"/>
                <a:sym typeface="+mn-ea"/>
              </a:rPr>
              <a:t>慎思</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sym typeface="+mn-ea"/>
              </a:rPr>
              <a:t>明辨（猜想推断</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rPr>
              <a:t> </a:t>
            </a:r>
            <a:br>
              <a:rPr lang="en-US" altLang="zh-CN" sz="4800" b="1">
                <a:latin typeface="楷体" panose="02010609060101010101" charset="-122"/>
                <a:ea typeface="楷体" panose="02010609060101010101" charset="-122"/>
                <a:cs typeface="楷体" panose="02010609060101010101" charset="-122"/>
              </a:rPr>
            </a:br>
            <a:r>
              <a:rPr lang="zh-CN" altLang="en-US" sz="4800" b="1">
                <a:latin typeface="楷体" panose="02010609060101010101" charset="-122"/>
                <a:ea typeface="楷体" panose="02010609060101010101" charset="-122"/>
                <a:cs typeface="楷体" panose="02010609060101010101" charset="-122"/>
                <a:sym typeface="+mn-ea"/>
              </a:rPr>
              <a:t>活动二：</a:t>
            </a:r>
            <a:r>
              <a:rPr lang="zh-CN" altLang="en-US" sz="4800" b="1">
                <a:latin typeface="楷体" panose="02010609060101010101" charset="-122"/>
                <a:ea typeface="楷体" panose="02010609060101010101" charset="-122"/>
                <a:cs typeface="楷体" panose="02010609060101010101" charset="-122"/>
              </a:rPr>
              <a:t>细读</a:t>
            </a:r>
            <a:r>
              <a:rPr lang="en-US" altLang="zh-CN" sz="4800" b="1">
                <a:latin typeface="楷体" panose="02010609060101010101" charset="-122"/>
                <a:ea typeface="楷体" panose="02010609060101010101" charset="-122"/>
                <a:cs typeface="楷体" panose="02010609060101010101" charset="-122"/>
              </a:rPr>
              <a:t>·</a:t>
            </a:r>
            <a:r>
              <a:rPr lang="zh-CN" altLang="en-US" sz="4800" b="1">
                <a:latin typeface="楷体" panose="02010609060101010101" charset="-122"/>
                <a:ea typeface="楷体" panose="02010609060101010101" charset="-122"/>
                <a:cs typeface="楷体" panose="02010609060101010101" charset="-122"/>
              </a:rPr>
              <a:t>博观（小组分享</a:t>
            </a:r>
            <a:r>
              <a:rPr lang="en-US" altLang="zh-CN" sz="4800" b="1">
                <a:latin typeface="楷体" panose="02010609060101010101" charset="-122"/>
                <a:ea typeface="楷体" panose="02010609060101010101" charset="-122"/>
                <a:cs typeface="楷体" panose="02010609060101010101" charset="-122"/>
              </a:rPr>
              <a:t>)</a:t>
            </a:r>
            <a:br>
              <a:rPr lang="en-US" altLang="zh-CN" sz="4800" b="1">
                <a:latin typeface="楷体" panose="02010609060101010101" charset="-122"/>
                <a:ea typeface="楷体" panose="02010609060101010101" charset="-122"/>
                <a:cs typeface="楷体" panose="02010609060101010101" charset="-122"/>
                <a:sym typeface="+mn-ea"/>
              </a:rPr>
            </a:br>
            <a:r>
              <a:rPr lang="zh-CN" altLang="en-US" sz="4800" b="1">
                <a:latin typeface="楷体" panose="02010609060101010101" charset="-122"/>
                <a:ea typeface="楷体" panose="02010609060101010101" charset="-122"/>
                <a:cs typeface="楷体" panose="02010609060101010101" charset="-122"/>
                <a:sym typeface="+mn-ea"/>
              </a:rPr>
              <a:t>活动三：鉴古</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sym typeface="+mn-ea"/>
              </a:rPr>
              <a:t>观今（超级演说</a:t>
            </a:r>
            <a:r>
              <a:rPr lang="en-US" altLang="zh-CN" sz="4800" b="1">
                <a:latin typeface="楷体" panose="02010609060101010101" charset="-122"/>
                <a:ea typeface="楷体" panose="02010609060101010101" charset="-122"/>
                <a:cs typeface="楷体" panose="02010609060101010101" charset="-122"/>
                <a:sym typeface="+mn-ea"/>
              </a:rPr>
              <a:t>)</a:t>
            </a:r>
            <a:br>
              <a:rPr lang="en-US" altLang="zh-CN" sz="4800" b="1">
                <a:latin typeface="楷体" panose="02010609060101010101" charset="-122"/>
                <a:ea typeface="楷体" panose="02010609060101010101" charset="-122"/>
                <a:cs typeface="楷体" panose="02010609060101010101" charset="-122"/>
              </a:rPr>
            </a:br>
            <a:br>
              <a:rPr lang="en-US" altLang="zh-CN" sz="4800" b="1">
                <a:latin typeface="楷体" panose="02010609060101010101" charset="-122"/>
                <a:ea typeface="楷体" panose="02010609060101010101" charset="-122"/>
                <a:cs typeface="楷体" panose="02010609060101010101" charset="-122"/>
              </a:rPr>
            </a:br>
            <a:endParaRPr lang="en-US" altLang="zh-CN" sz="4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6eb27f267ba16cf109d82a1768c32a3b"/>
          <p:cNvPicPr>
            <a:picLocks noChangeAspect="1"/>
          </p:cNvPicPr>
          <p:nvPr>
            <p:custDataLst>
              <p:tags r:id="rId4"/>
            </p:custDataLst>
          </p:nvPr>
        </p:nvPicPr>
        <p:blipFill>
          <a:blip r:embed="rId3"/>
          <a:stretch>
            <a:fillRect/>
          </a:stretch>
        </p:blipFill>
        <p:spPr>
          <a:xfrm>
            <a:off x="-11195685" y="-1438275"/>
            <a:ext cx="27247850" cy="8407400"/>
          </a:xfrm>
          <a:prstGeom prst="rect">
            <a:avLst/>
          </a:prstGeom>
        </p:spPr>
      </p:pic>
      <p:sp>
        <p:nvSpPr>
          <p:cNvPr id="2" name="标题 1"/>
          <p:cNvSpPr>
            <a:spLocks noGrp="1"/>
          </p:cNvSpPr>
          <p:nvPr>
            <p:ph type="title"/>
            <p:custDataLst>
              <p:tags r:id="rId5"/>
            </p:custDataLst>
          </p:nvPr>
        </p:nvSpPr>
        <p:spPr>
          <a:xfrm>
            <a:off x="1342390" y="1793240"/>
            <a:ext cx="9507220" cy="3080385"/>
          </a:xfrm>
        </p:spPr>
        <p:txBody>
          <a:bodyPr>
            <a:noAutofit/>
          </a:bodyPr>
          <a:lstStyle/>
          <a:p>
            <a:pPr algn="ctr" fontAlgn="auto">
              <a:lnSpc>
                <a:spcPct val="100000"/>
              </a:lnSpc>
              <a:spcBef>
                <a:spcPts val="1800"/>
              </a:spcBef>
              <a:spcAft>
                <a:spcPts val="3600"/>
              </a:spcAft>
            </a:pPr>
            <a:r>
              <a:rPr lang="zh-CN" altLang="en-US" sz="8000" b="1">
                <a:latin typeface="楷体" panose="02010609060101010101" charset="-122"/>
                <a:ea typeface="楷体" panose="02010609060101010101" charset="-122"/>
                <a:cs typeface="楷体" panose="02010609060101010101" charset="-122"/>
              </a:rPr>
              <a:t>活动一：慎思</a:t>
            </a:r>
            <a:r>
              <a:rPr lang="en-US" altLang="zh-CN" sz="8000" b="1">
                <a:latin typeface="楷体" panose="02010609060101010101" charset="-122"/>
                <a:ea typeface="楷体" panose="02010609060101010101" charset="-122"/>
                <a:cs typeface="楷体" panose="02010609060101010101" charset="-122"/>
              </a:rPr>
              <a:t>·</a:t>
            </a:r>
            <a:r>
              <a:rPr lang="zh-CN" altLang="en-US" sz="8000" b="1">
                <a:latin typeface="楷体" panose="02010609060101010101" charset="-122"/>
                <a:ea typeface="楷体" panose="02010609060101010101" charset="-122"/>
                <a:cs typeface="楷体" panose="02010609060101010101" charset="-122"/>
              </a:rPr>
              <a:t>明辨（猜想推断</a:t>
            </a:r>
            <a:r>
              <a:rPr lang="en-US" altLang="zh-CN" sz="8000" b="1">
                <a:latin typeface="楷体" panose="02010609060101010101" charset="-122"/>
                <a:ea typeface="楷体" panose="02010609060101010101" charset="-122"/>
                <a:cs typeface="楷体" panose="02010609060101010101" charset="-122"/>
              </a:rPr>
              <a:t>)</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descr="da30ae6fdda0a238ec83258ddab51130"/>
          <p:cNvPicPr>
            <a:picLocks noChangeAspect="1"/>
          </p:cNvPicPr>
          <p:nvPr>
            <p:custDataLst>
              <p:tags r:id="rId4"/>
            </p:custDataLst>
          </p:nvPr>
        </p:nvPicPr>
        <p:blipFill>
          <a:blip r:embed="rId3"/>
          <a:stretch>
            <a:fillRect/>
          </a:stretch>
        </p:blipFill>
        <p:spPr>
          <a:xfrm>
            <a:off x="-9204960" y="-219075"/>
            <a:ext cx="21549361" cy="7295515"/>
          </a:xfrm>
          <a:prstGeom prst="rect">
            <a:avLst/>
          </a:prstGeom>
        </p:spPr>
      </p:pic>
      <p:sp>
        <p:nvSpPr>
          <p:cNvPr id="2" name="标题 1"/>
          <p:cNvSpPr>
            <a:spLocks noGrp="1"/>
          </p:cNvSpPr>
          <p:nvPr>
            <p:ph type="title"/>
            <p:custDataLst>
              <p:tags r:id="rId5"/>
            </p:custDataLst>
          </p:nvPr>
        </p:nvSpPr>
        <p:spPr>
          <a:xfrm>
            <a:off x="758825" y="365125"/>
            <a:ext cx="10928350" cy="768350"/>
          </a:xfrm>
        </p:spPr>
        <p:txBody>
          <a:bodyPr>
            <a:normAutofit/>
          </a:bodyPr>
          <a:lstStyle/>
          <a:p>
            <a:r>
              <a:rPr lang="zh-CN" altLang="en-US" sz="3200" b="1">
                <a:solidFill>
                  <a:srgbClr val="FF0000"/>
                </a:solidFill>
                <a:latin typeface="楷体" panose="02010609060101010101" charset="-122"/>
                <a:ea typeface="楷体" panose="02010609060101010101" charset="-122"/>
              </a:rPr>
              <a:t>推断下列名言来自儒家还是道家圣贤之口：</a:t>
            </a:r>
          </a:p>
        </p:txBody>
      </p:sp>
      <p:sp>
        <p:nvSpPr>
          <p:cNvPr id="3" name="内容占位符 2"/>
          <p:cNvSpPr>
            <a:spLocks noGrp="1"/>
          </p:cNvSpPr>
          <p:nvPr>
            <p:ph idx="1"/>
            <p:custDataLst>
              <p:tags r:id="rId6"/>
            </p:custDataLst>
          </p:nvPr>
        </p:nvSpPr>
        <p:spPr>
          <a:xfrm>
            <a:off x="552450" y="1133184"/>
            <a:ext cx="10515600" cy="5724816"/>
          </a:xfrm>
        </p:spPr>
        <p:txBody>
          <a:bodyPr>
            <a:normAutofit/>
          </a:bodyPr>
          <a:lstStyle/>
          <a:p>
            <a:pPr algn="just"/>
            <a:r>
              <a:rPr lang="zh-CN" altLang="en-US" b="1" kern="100">
                <a:solidFill>
                  <a:srgbClr val="000000"/>
                </a:solidFill>
                <a:latin typeface="黑体" panose="02010609060101010101" charset="-122"/>
                <a:ea typeface="黑体" panose="02010609060101010101" charset="-122"/>
                <a:cs typeface="黑体" panose="02010609060101010101" charset="-122"/>
              </a:rPr>
              <a:t>日出而作，日入而息，逍遥于天地之间，而心意自得。</a:t>
            </a:r>
            <a:endParaRPr lang="en-US" altLang="zh-CN" b="1" kern="100">
              <a:solidFill>
                <a:srgbClr val="000000"/>
              </a:solidFill>
              <a:latin typeface="黑体" panose="02010609060101010101" charset="-122"/>
              <a:ea typeface="黑体" panose="02010609060101010101" charset="-122"/>
              <a:cs typeface="黑体" panose="02010609060101010101" charset="-122"/>
            </a:endParaRPr>
          </a:p>
          <a:p>
            <a:pPr algn="just"/>
            <a:r>
              <a:rPr lang="zh-CN" altLang="zh-CN" b="1" kern="100">
                <a:solidFill>
                  <a:srgbClr val="000000"/>
                </a:solidFill>
                <a:latin typeface="黑体" panose="02010609060101010101" charset="-122"/>
                <a:ea typeface="黑体" panose="02010609060101010101" charset="-122"/>
                <a:cs typeface="黑体" panose="02010609060101010101" charset="-122"/>
              </a:rPr>
              <a:t>夫仁者，己欲立而立人，己欲达而达人。</a:t>
            </a:r>
          </a:p>
          <a:p>
            <a:pPr algn="just"/>
            <a:r>
              <a:rPr lang="zh-CN" altLang="zh-CN" b="1" kern="100">
                <a:solidFill>
                  <a:srgbClr val="000000"/>
                </a:solidFill>
                <a:latin typeface="黑体" panose="02010609060101010101" charset="-122"/>
                <a:ea typeface="黑体" panose="02010609060101010101" charset="-122"/>
                <a:cs typeface="黑体" panose="02010609060101010101" charset="-122"/>
              </a:rPr>
              <a:t>富贵不能</a:t>
            </a:r>
            <a:r>
              <a:rPr lang="zh-CN" altLang="zh-CN" b="1" kern="100">
                <a:solidFill>
                  <a:srgbClr val="333333"/>
                </a:solidFill>
                <a:latin typeface="黑体" panose="02010609060101010101" charset="-122"/>
                <a:ea typeface="黑体" panose="02010609060101010101" charset="-122"/>
                <a:cs typeface="黑体" panose="02010609060101010101" charset="-122"/>
              </a:rPr>
              <a:t>淫，</a:t>
            </a:r>
            <a:r>
              <a:rPr lang="zh-CN" altLang="zh-CN" b="1" kern="100">
                <a:solidFill>
                  <a:srgbClr val="000000"/>
                </a:solidFill>
                <a:latin typeface="黑体" panose="02010609060101010101" charset="-122"/>
                <a:ea typeface="黑体" panose="02010609060101010101" charset="-122"/>
                <a:cs typeface="黑体" panose="02010609060101010101" charset="-122"/>
              </a:rPr>
              <a:t>贫贱不能</a:t>
            </a:r>
            <a:r>
              <a:rPr lang="zh-CN" altLang="zh-CN" b="1" kern="100">
                <a:solidFill>
                  <a:srgbClr val="333333"/>
                </a:solidFill>
                <a:latin typeface="黑体" panose="02010609060101010101" charset="-122"/>
                <a:ea typeface="黑体" panose="02010609060101010101" charset="-122"/>
                <a:cs typeface="黑体" panose="02010609060101010101" charset="-122"/>
              </a:rPr>
              <a:t>移，</a:t>
            </a:r>
            <a:r>
              <a:rPr lang="zh-CN" altLang="zh-CN" b="1" kern="100">
                <a:solidFill>
                  <a:srgbClr val="000000"/>
                </a:solidFill>
                <a:latin typeface="黑体" panose="02010609060101010101" charset="-122"/>
                <a:ea typeface="黑体" panose="02010609060101010101" charset="-122"/>
                <a:cs typeface="黑体" panose="02010609060101010101" charset="-122"/>
              </a:rPr>
              <a:t>威武不能</a:t>
            </a:r>
            <a:r>
              <a:rPr lang="zh-CN" altLang="zh-CN" b="1" kern="100">
                <a:solidFill>
                  <a:srgbClr val="333333"/>
                </a:solidFill>
                <a:latin typeface="黑体" panose="02010609060101010101" charset="-122"/>
                <a:ea typeface="黑体" panose="02010609060101010101" charset="-122"/>
                <a:cs typeface="黑体" panose="02010609060101010101" charset="-122"/>
              </a:rPr>
              <a:t>屈</a:t>
            </a:r>
            <a:r>
              <a:rPr lang="zh-CN" altLang="en-US" b="1" kern="100">
                <a:solidFill>
                  <a:srgbClr val="000000"/>
                </a:solidFill>
                <a:latin typeface="黑体" panose="02010609060101010101" charset="-122"/>
                <a:ea typeface="黑体" panose="02010609060101010101" charset="-122"/>
                <a:cs typeface="黑体" panose="02010609060101010101" charset="-122"/>
              </a:rPr>
              <a:t>。</a:t>
            </a:r>
            <a:endParaRPr lang="zh-CN" altLang="zh-CN" b="1" kern="100">
              <a:latin typeface="黑体" panose="02010609060101010101" charset="-122"/>
              <a:ea typeface="黑体" panose="02010609060101010101" charset="-122"/>
              <a:cs typeface="黑体" panose="02010609060101010101" charset="-122"/>
            </a:endParaRPr>
          </a:p>
          <a:p>
            <a:r>
              <a:rPr lang="zh-CN" altLang="en-US" b="1">
                <a:latin typeface="黑体" panose="02010609060101010101" charset="-122"/>
                <a:ea typeface="黑体" panose="02010609060101010101" charset="-122"/>
                <a:cs typeface="黑体" panose="02010609060101010101" charset="-122"/>
              </a:rPr>
              <a:t>泉涸，鱼相与处于陆</a:t>
            </a:r>
            <a:r>
              <a:rPr lang="en-US" altLang="zh-CN" b="1">
                <a:latin typeface="黑体" panose="02010609060101010101" charset="-122"/>
                <a:ea typeface="黑体" panose="02010609060101010101" charset="-122"/>
                <a:cs typeface="黑体" panose="02010609060101010101" charset="-122"/>
              </a:rPr>
              <a:t>……</a:t>
            </a:r>
            <a:r>
              <a:rPr lang="zh-CN" altLang="zh-CN" b="1">
                <a:solidFill>
                  <a:srgbClr val="333333"/>
                </a:solidFill>
                <a:effectLst/>
                <a:latin typeface="黑体" panose="02010609060101010101" charset="-122"/>
                <a:ea typeface="黑体" panose="02010609060101010101" charset="-122"/>
                <a:cs typeface="黑体" panose="02010609060101010101" charset="-122"/>
              </a:rPr>
              <a:t>相</a:t>
            </a:r>
            <a:r>
              <a:rPr lang="zh-CN" altLang="zh-CN" b="1" kern="100">
                <a:solidFill>
                  <a:srgbClr val="333333"/>
                </a:solidFill>
                <a:latin typeface="黑体" panose="02010609060101010101" charset="-122"/>
                <a:ea typeface="黑体" panose="02010609060101010101" charset="-122"/>
                <a:cs typeface="黑体" panose="02010609060101010101" charset="-122"/>
              </a:rPr>
              <a:t>濡</a:t>
            </a:r>
            <a:r>
              <a:rPr lang="zh-CN" altLang="zh-CN" b="1">
                <a:solidFill>
                  <a:srgbClr val="333333"/>
                </a:solidFill>
                <a:effectLst/>
                <a:latin typeface="黑体" panose="02010609060101010101" charset="-122"/>
                <a:ea typeface="黑体" panose="02010609060101010101" charset="-122"/>
                <a:cs typeface="黑体" panose="02010609060101010101" charset="-122"/>
              </a:rPr>
              <a:t>以</a:t>
            </a:r>
            <a:r>
              <a:rPr lang="zh-CN" altLang="zh-CN" b="1" kern="100">
                <a:solidFill>
                  <a:srgbClr val="333333"/>
                </a:solidFill>
                <a:latin typeface="黑体" panose="02010609060101010101" charset="-122"/>
                <a:ea typeface="黑体" panose="02010609060101010101" charset="-122"/>
                <a:cs typeface="黑体" panose="02010609060101010101" charset="-122"/>
              </a:rPr>
              <a:t>沫</a:t>
            </a:r>
            <a:r>
              <a:rPr lang="zh-CN" altLang="en-US" b="1">
                <a:solidFill>
                  <a:srgbClr val="333333"/>
                </a:solidFill>
                <a:effectLst/>
                <a:latin typeface="黑体" panose="02010609060101010101" charset="-122"/>
                <a:ea typeface="黑体" panose="02010609060101010101" charset="-122"/>
                <a:cs typeface="黑体" panose="02010609060101010101" charset="-122"/>
              </a:rPr>
              <a:t>，</a:t>
            </a:r>
            <a:r>
              <a:rPr lang="zh-CN" altLang="zh-CN" b="1">
                <a:solidFill>
                  <a:srgbClr val="333333"/>
                </a:solidFill>
                <a:effectLst/>
                <a:latin typeface="黑体" panose="02010609060101010101" charset="-122"/>
                <a:ea typeface="黑体" panose="02010609060101010101" charset="-122"/>
                <a:cs typeface="黑体" panose="02010609060101010101" charset="-122"/>
              </a:rPr>
              <a:t>不如相忘于江湖。</a:t>
            </a:r>
            <a:endParaRPr lang="en-US" altLang="zh-CN" b="1">
              <a:solidFill>
                <a:srgbClr val="333333"/>
              </a:solidFill>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君子坦荡荡，小人长戚戚。</a:t>
            </a:r>
            <a:endParaRPr lang="zh-CN" altLang="zh-CN" b="1" kern="100">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人无远虑，必有近忧。</a:t>
            </a:r>
            <a:endParaRPr lang="en-US" altLang="zh-CN" b="1" kern="100">
              <a:solidFill>
                <a:srgbClr val="333333"/>
              </a:solidFill>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latin typeface="黑体" panose="02010609060101010101" charset="-122"/>
                <a:ea typeface="黑体" panose="02010609060101010101" charset="-122"/>
                <a:cs typeface="黑体" panose="02010609060101010101" charset="-122"/>
              </a:rPr>
              <a:t>举世而誉之而不加劝，举世而非之而不加沮。</a:t>
            </a:r>
            <a:endParaRPr lang="zh-CN" altLang="zh-CN" b="1" kern="100">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君之视臣如草芥，则臣视君如寇仇。</a:t>
            </a:r>
            <a:endParaRPr lang="zh-CN" altLang="zh-CN" b="1" kern="100">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得道者多助，失道者寡助。</a:t>
            </a: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巧言令色，鲜矣仁。</a:t>
            </a:r>
            <a:endParaRPr lang="zh-CN" altLang="zh-CN" b="1" kern="100">
              <a:effectLst/>
              <a:latin typeface="黑体" panose="02010609060101010101" charset="-122"/>
              <a:ea typeface="黑体" panose="02010609060101010101" charset="-122"/>
              <a:cs typeface="黑体" panose="02010609060101010101" charset="-122"/>
            </a:endParaRPr>
          </a:p>
          <a:p>
            <a:pPr algn="just"/>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Tree>
    <p:controls>
      <mc:AlternateContent>
        <mc:Choice xmlns:v="urn:schemas-microsoft-com:vml" Requires="v">
          <p:control spid="1038" r:id="rId3" imgW="154838400000" imgH="87096600000"/>
        </mc:Choice>
        <mc:Fallback>
          <p:control r:id="rId3" imgW="12192000" imgH="6858000">
            <p:pic>
              <p:nvPicPr>
                <p:cNvPr id="0" name=""/>
                <p:cNvPicPr>
                  <a:picLocks noChangeArrowheads="1" noChangeShapeType="1"/>
                </p:cNvPicPr>
                <p:nvPr/>
              </p:nvPicPr>
              <p:blipFill>
                <a:blip r:embed="rId4"/>
                <a:stretch>
                  <a:fillRect/>
                </a:stretch>
              </p:blipFill>
              <p:spPr>
                <a:xfrm>
                  <a:off x="0" y="0"/>
                  <a:ext cx="12192000" cy="6858000"/>
                </a:xfrm>
                <a:prstGeom prst="rect"/>
                <a:noFill/>
                <a:ln/>
              </p:spPr>
            </p:pic>
          </p:control>
        </mc:Fallback>
      </mc:AlternateContent>
    </p:controls>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descr="da30ae6fdda0a238ec83258ddab51130"/>
          <p:cNvPicPr>
            <a:picLocks noChangeAspect="1"/>
          </p:cNvPicPr>
          <p:nvPr>
            <p:custDataLst>
              <p:tags r:id="rId4"/>
            </p:custDataLst>
          </p:nvPr>
        </p:nvPicPr>
        <p:blipFill>
          <a:blip r:embed="rId3"/>
          <a:stretch>
            <a:fillRect/>
          </a:stretch>
        </p:blipFill>
        <p:spPr>
          <a:xfrm>
            <a:off x="-9204960" y="-219075"/>
            <a:ext cx="21549361" cy="7295515"/>
          </a:xfrm>
          <a:prstGeom prst="rect">
            <a:avLst/>
          </a:prstGeom>
        </p:spPr>
      </p:pic>
      <p:sp>
        <p:nvSpPr>
          <p:cNvPr id="2" name="标题 1"/>
          <p:cNvSpPr>
            <a:spLocks noGrp="1"/>
          </p:cNvSpPr>
          <p:nvPr>
            <p:ph type="title"/>
            <p:custDataLst>
              <p:tags r:id="rId5"/>
            </p:custDataLst>
          </p:nvPr>
        </p:nvSpPr>
        <p:spPr>
          <a:xfrm>
            <a:off x="758825" y="365125"/>
            <a:ext cx="10928350" cy="768350"/>
          </a:xfrm>
        </p:spPr>
        <p:txBody>
          <a:bodyPr>
            <a:normAutofit/>
          </a:bodyPr>
          <a:lstStyle/>
          <a:p>
            <a:r>
              <a:rPr lang="zh-CN" altLang="en-US" sz="3200" b="1">
                <a:solidFill>
                  <a:srgbClr val="FF0000"/>
                </a:solidFill>
                <a:latin typeface="楷体" panose="02010609060101010101" charset="-122"/>
                <a:ea typeface="楷体" panose="02010609060101010101" charset="-122"/>
              </a:rPr>
              <a:t>推断下列名言来自儒家还是道家圣贤之口：</a:t>
            </a:r>
          </a:p>
        </p:txBody>
      </p:sp>
      <p:sp>
        <p:nvSpPr>
          <p:cNvPr id="3" name="内容占位符 2"/>
          <p:cNvSpPr>
            <a:spLocks noGrp="1"/>
          </p:cNvSpPr>
          <p:nvPr>
            <p:ph idx="1"/>
            <p:custDataLst>
              <p:tags r:id="rId6"/>
            </p:custDataLst>
          </p:nvPr>
        </p:nvSpPr>
        <p:spPr>
          <a:xfrm>
            <a:off x="-85285" y="1133184"/>
            <a:ext cx="11431465" cy="5724816"/>
          </a:xfrm>
        </p:spPr>
        <p:txBody>
          <a:bodyPr>
            <a:normAutofit/>
          </a:bodyPr>
          <a:lstStyle/>
          <a:p>
            <a:pPr algn="just"/>
            <a:r>
              <a:rPr lang="zh-CN" altLang="en-US" b="1" kern="100">
                <a:solidFill>
                  <a:srgbClr val="000000"/>
                </a:solidFill>
                <a:latin typeface="黑体" panose="02010609060101010101" charset="-122"/>
                <a:ea typeface="黑体" panose="02010609060101010101" charset="-122"/>
                <a:cs typeface="黑体" panose="02010609060101010101" charset="-122"/>
              </a:rPr>
              <a:t>日出而作，日入而息，逍遥于天地之间，而心意自得。（庄子）</a:t>
            </a:r>
            <a:endParaRPr lang="en-US" altLang="zh-CN" b="1" kern="100">
              <a:solidFill>
                <a:srgbClr val="000000"/>
              </a:solidFill>
              <a:latin typeface="黑体" panose="02010609060101010101" charset="-122"/>
              <a:ea typeface="黑体" panose="02010609060101010101" charset="-122"/>
              <a:cs typeface="黑体" panose="02010609060101010101" charset="-122"/>
            </a:endParaRPr>
          </a:p>
          <a:p>
            <a:pPr algn="just"/>
            <a:r>
              <a:rPr lang="zh-CN" altLang="en-US" b="1" kern="100">
                <a:solidFill>
                  <a:srgbClr val="000000"/>
                </a:solidFill>
                <a:latin typeface="黑体" panose="02010609060101010101" charset="-122"/>
                <a:ea typeface="黑体" panose="02010609060101010101" charset="-122"/>
                <a:cs typeface="黑体" panose="02010609060101010101" charset="-122"/>
              </a:rPr>
              <a:t>夫仁者，己欲立而立人，己欲达而达人。（孔子）</a:t>
            </a:r>
            <a:endParaRPr lang="zh-CN" altLang="zh-CN" b="1" kern="100">
              <a:solidFill>
                <a:srgbClr val="000000"/>
              </a:solidFill>
              <a:latin typeface="黑体" panose="02010609060101010101" charset="-122"/>
              <a:ea typeface="黑体" panose="02010609060101010101" charset="-122"/>
              <a:cs typeface="黑体" panose="02010609060101010101" charset="-122"/>
            </a:endParaRPr>
          </a:p>
          <a:p>
            <a:pPr algn="just"/>
            <a:r>
              <a:rPr lang="zh-CN" altLang="zh-CN" b="1" kern="100">
                <a:solidFill>
                  <a:srgbClr val="000000"/>
                </a:solidFill>
                <a:latin typeface="黑体" panose="02010609060101010101" charset="-122"/>
                <a:ea typeface="黑体" panose="02010609060101010101" charset="-122"/>
                <a:cs typeface="黑体" panose="02010609060101010101" charset="-122"/>
              </a:rPr>
              <a:t>富贵不能</a:t>
            </a:r>
            <a:r>
              <a:rPr lang="zh-CN" altLang="zh-CN" b="1" kern="100">
                <a:solidFill>
                  <a:srgbClr val="333333"/>
                </a:solidFill>
                <a:latin typeface="黑体" panose="02010609060101010101" charset="-122"/>
                <a:ea typeface="黑体" panose="02010609060101010101" charset="-122"/>
                <a:cs typeface="黑体" panose="02010609060101010101" charset="-122"/>
              </a:rPr>
              <a:t>淫，</a:t>
            </a:r>
            <a:r>
              <a:rPr lang="zh-CN" altLang="zh-CN" b="1" kern="100">
                <a:solidFill>
                  <a:srgbClr val="000000"/>
                </a:solidFill>
                <a:latin typeface="黑体" panose="02010609060101010101" charset="-122"/>
                <a:ea typeface="黑体" panose="02010609060101010101" charset="-122"/>
                <a:cs typeface="黑体" panose="02010609060101010101" charset="-122"/>
              </a:rPr>
              <a:t>贫贱不能</a:t>
            </a:r>
            <a:r>
              <a:rPr lang="zh-CN" altLang="zh-CN" b="1" kern="100">
                <a:solidFill>
                  <a:srgbClr val="333333"/>
                </a:solidFill>
                <a:latin typeface="黑体" panose="02010609060101010101" charset="-122"/>
                <a:ea typeface="黑体" panose="02010609060101010101" charset="-122"/>
                <a:cs typeface="黑体" panose="02010609060101010101" charset="-122"/>
              </a:rPr>
              <a:t>移，</a:t>
            </a:r>
            <a:r>
              <a:rPr lang="zh-CN" altLang="zh-CN" b="1" kern="100">
                <a:solidFill>
                  <a:srgbClr val="000000"/>
                </a:solidFill>
                <a:latin typeface="黑体" panose="02010609060101010101" charset="-122"/>
                <a:ea typeface="黑体" panose="02010609060101010101" charset="-122"/>
                <a:cs typeface="黑体" panose="02010609060101010101" charset="-122"/>
              </a:rPr>
              <a:t>威武不能</a:t>
            </a:r>
            <a:r>
              <a:rPr lang="zh-CN" altLang="zh-CN" b="1" kern="100">
                <a:solidFill>
                  <a:srgbClr val="333333"/>
                </a:solidFill>
                <a:latin typeface="黑体" panose="02010609060101010101" charset="-122"/>
                <a:ea typeface="黑体" panose="02010609060101010101" charset="-122"/>
                <a:cs typeface="黑体" panose="02010609060101010101" charset="-122"/>
              </a:rPr>
              <a:t>屈</a:t>
            </a:r>
            <a:r>
              <a:rPr lang="zh-CN" altLang="en-US" b="1" kern="100">
                <a:solidFill>
                  <a:srgbClr val="000000"/>
                </a:solidFill>
                <a:latin typeface="黑体" panose="02010609060101010101" charset="-122"/>
                <a:ea typeface="黑体" panose="02010609060101010101" charset="-122"/>
                <a:cs typeface="黑体" panose="02010609060101010101" charset="-122"/>
              </a:rPr>
              <a:t>。（孟子）</a:t>
            </a:r>
            <a:endParaRPr lang="zh-CN" altLang="zh-CN" b="1" kern="100">
              <a:latin typeface="黑体" panose="02010609060101010101" charset="-122"/>
              <a:ea typeface="黑体" panose="02010609060101010101" charset="-122"/>
              <a:cs typeface="黑体" panose="02010609060101010101" charset="-122"/>
            </a:endParaRPr>
          </a:p>
          <a:p>
            <a:r>
              <a:rPr lang="zh-CN" altLang="en-US" b="1">
                <a:latin typeface="黑体" panose="02010609060101010101" charset="-122"/>
                <a:ea typeface="黑体" panose="02010609060101010101" charset="-122"/>
                <a:cs typeface="黑体" panose="02010609060101010101" charset="-122"/>
              </a:rPr>
              <a:t>泉涸，鱼相与处于陆</a:t>
            </a:r>
            <a:r>
              <a:rPr lang="en-US" altLang="zh-CN" b="1">
                <a:latin typeface="黑体" panose="02010609060101010101" charset="-122"/>
                <a:ea typeface="黑体" panose="02010609060101010101" charset="-122"/>
                <a:cs typeface="黑体" panose="02010609060101010101" charset="-122"/>
              </a:rPr>
              <a:t>……</a:t>
            </a:r>
            <a:r>
              <a:rPr lang="zh-CN" altLang="zh-CN" b="1">
                <a:solidFill>
                  <a:srgbClr val="333333"/>
                </a:solidFill>
                <a:effectLst/>
                <a:latin typeface="黑体" panose="02010609060101010101" charset="-122"/>
                <a:ea typeface="黑体" panose="02010609060101010101" charset="-122"/>
                <a:cs typeface="黑体" panose="02010609060101010101" charset="-122"/>
              </a:rPr>
              <a:t>相</a:t>
            </a:r>
            <a:r>
              <a:rPr lang="zh-CN" altLang="zh-CN" b="1" kern="100">
                <a:solidFill>
                  <a:srgbClr val="333333"/>
                </a:solidFill>
                <a:latin typeface="黑体" panose="02010609060101010101" charset="-122"/>
                <a:ea typeface="黑体" panose="02010609060101010101" charset="-122"/>
                <a:cs typeface="黑体" panose="02010609060101010101" charset="-122"/>
              </a:rPr>
              <a:t>濡</a:t>
            </a:r>
            <a:r>
              <a:rPr lang="zh-CN" altLang="zh-CN" b="1">
                <a:solidFill>
                  <a:srgbClr val="333333"/>
                </a:solidFill>
                <a:effectLst/>
                <a:latin typeface="黑体" panose="02010609060101010101" charset="-122"/>
                <a:ea typeface="黑体" panose="02010609060101010101" charset="-122"/>
                <a:cs typeface="黑体" panose="02010609060101010101" charset="-122"/>
              </a:rPr>
              <a:t>以</a:t>
            </a:r>
            <a:r>
              <a:rPr lang="zh-CN" altLang="zh-CN" b="1" kern="100">
                <a:solidFill>
                  <a:srgbClr val="333333"/>
                </a:solidFill>
                <a:latin typeface="黑体" panose="02010609060101010101" charset="-122"/>
                <a:ea typeface="黑体" panose="02010609060101010101" charset="-122"/>
                <a:cs typeface="黑体" panose="02010609060101010101" charset="-122"/>
              </a:rPr>
              <a:t>沫</a:t>
            </a:r>
            <a:r>
              <a:rPr lang="zh-CN" altLang="en-US" b="1">
                <a:solidFill>
                  <a:srgbClr val="333333"/>
                </a:solidFill>
                <a:effectLst/>
                <a:latin typeface="黑体" panose="02010609060101010101" charset="-122"/>
                <a:ea typeface="黑体" panose="02010609060101010101" charset="-122"/>
                <a:cs typeface="黑体" panose="02010609060101010101" charset="-122"/>
              </a:rPr>
              <a:t>，</a:t>
            </a:r>
            <a:r>
              <a:rPr lang="zh-CN" altLang="zh-CN" b="1">
                <a:solidFill>
                  <a:srgbClr val="333333"/>
                </a:solidFill>
                <a:effectLst/>
                <a:latin typeface="黑体" panose="02010609060101010101" charset="-122"/>
                <a:ea typeface="黑体" panose="02010609060101010101" charset="-122"/>
                <a:cs typeface="黑体" panose="02010609060101010101" charset="-122"/>
              </a:rPr>
              <a:t>不如相忘于江湖。</a:t>
            </a:r>
            <a:r>
              <a:rPr lang="zh-CN" altLang="en-US" b="1" kern="100">
                <a:solidFill>
                  <a:srgbClr val="000000"/>
                </a:solidFill>
                <a:latin typeface="黑体" panose="02010609060101010101" charset="-122"/>
                <a:ea typeface="黑体" panose="02010609060101010101" charset="-122"/>
                <a:cs typeface="黑体" panose="02010609060101010101" charset="-122"/>
              </a:rPr>
              <a:t>（庄子）</a:t>
            </a:r>
            <a:endParaRPr lang="en-US" altLang="zh-CN" b="1">
              <a:solidFill>
                <a:srgbClr val="333333"/>
              </a:solidFill>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君子坦荡荡，小人长戚戚。</a:t>
            </a:r>
            <a:r>
              <a:rPr lang="zh-CN" altLang="en-US" b="1" kern="100">
                <a:solidFill>
                  <a:srgbClr val="000000"/>
                </a:solidFill>
                <a:latin typeface="黑体" panose="02010609060101010101" charset="-122"/>
                <a:ea typeface="黑体" panose="02010609060101010101" charset="-122"/>
                <a:cs typeface="黑体" panose="02010609060101010101" charset="-122"/>
              </a:rPr>
              <a:t>（孔子）</a:t>
            </a:r>
            <a:endParaRPr lang="zh-CN" altLang="zh-CN" b="1" kern="100">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人无远虑，必有近忧。</a:t>
            </a:r>
            <a:r>
              <a:rPr lang="zh-CN" altLang="en-US" b="1" kern="100">
                <a:solidFill>
                  <a:srgbClr val="000000"/>
                </a:solidFill>
                <a:latin typeface="黑体" panose="02010609060101010101" charset="-122"/>
                <a:ea typeface="黑体" panose="02010609060101010101" charset="-122"/>
                <a:cs typeface="黑体" panose="02010609060101010101" charset="-122"/>
              </a:rPr>
              <a:t>（孔子）</a:t>
            </a:r>
            <a:endParaRPr lang="en-US" altLang="zh-CN" b="1" kern="100">
              <a:solidFill>
                <a:srgbClr val="333333"/>
              </a:solidFill>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latin typeface="黑体" panose="02010609060101010101" charset="-122"/>
                <a:ea typeface="黑体" panose="02010609060101010101" charset="-122"/>
                <a:cs typeface="黑体" panose="02010609060101010101" charset="-122"/>
              </a:rPr>
              <a:t>举世而誉之而不加劝，举世而非之而不加沮。</a:t>
            </a:r>
            <a:r>
              <a:rPr lang="zh-CN" altLang="en-US" b="1" kern="100">
                <a:solidFill>
                  <a:srgbClr val="000000"/>
                </a:solidFill>
                <a:latin typeface="黑体" panose="02010609060101010101" charset="-122"/>
                <a:ea typeface="黑体" panose="02010609060101010101" charset="-122"/>
                <a:cs typeface="黑体" panose="02010609060101010101" charset="-122"/>
              </a:rPr>
              <a:t>（庄子）</a:t>
            </a:r>
            <a:endParaRPr lang="zh-CN" altLang="zh-CN" b="1" kern="100">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君之视臣如草芥，则臣视君如寇仇。</a:t>
            </a:r>
            <a:r>
              <a:rPr lang="zh-CN" altLang="en-US" b="1" kern="100">
                <a:solidFill>
                  <a:srgbClr val="000000"/>
                </a:solidFill>
                <a:latin typeface="黑体" panose="02010609060101010101" charset="-122"/>
                <a:ea typeface="黑体" panose="02010609060101010101" charset="-122"/>
                <a:cs typeface="黑体" panose="02010609060101010101" charset="-122"/>
              </a:rPr>
              <a:t>（孟子）</a:t>
            </a:r>
            <a:endParaRPr lang="zh-CN" altLang="zh-CN" b="1" kern="100">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得道者多助，失道者寡助。</a:t>
            </a:r>
            <a:r>
              <a:rPr lang="zh-CN" altLang="en-US" b="1" kern="100">
                <a:solidFill>
                  <a:srgbClr val="000000"/>
                </a:solidFill>
                <a:latin typeface="黑体" panose="02010609060101010101" charset="-122"/>
                <a:ea typeface="黑体" panose="02010609060101010101" charset="-122"/>
                <a:cs typeface="黑体" panose="02010609060101010101" charset="-122"/>
              </a:rPr>
              <a:t>（孟子）</a:t>
            </a:r>
            <a:endParaRPr lang="zh-CN" altLang="zh-CN" b="1" kern="100">
              <a:solidFill>
                <a:srgbClr val="333333"/>
              </a:solidFill>
              <a:effectLst/>
              <a:latin typeface="黑体" panose="02010609060101010101" charset="-122"/>
              <a:ea typeface="黑体" panose="02010609060101010101" charset="-122"/>
              <a:cs typeface="黑体" panose="02010609060101010101" charset="-122"/>
            </a:endParaRPr>
          </a:p>
          <a:p>
            <a:pPr algn="just"/>
            <a:r>
              <a:rPr lang="zh-CN" altLang="zh-CN" b="1" kern="100">
                <a:solidFill>
                  <a:srgbClr val="333333"/>
                </a:solidFill>
                <a:effectLst/>
                <a:latin typeface="黑体" panose="02010609060101010101" charset="-122"/>
                <a:ea typeface="黑体" panose="02010609060101010101" charset="-122"/>
                <a:cs typeface="黑体" panose="02010609060101010101" charset="-122"/>
              </a:rPr>
              <a:t>巧言令色，鲜矣仁。</a:t>
            </a:r>
            <a:r>
              <a:rPr lang="zh-CN" altLang="en-US" b="1" kern="100">
                <a:solidFill>
                  <a:srgbClr val="000000"/>
                </a:solidFill>
                <a:latin typeface="黑体" panose="02010609060101010101" charset="-122"/>
                <a:ea typeface="黑体" panose="02010609060101010101" charset="-122"/>
                <a:cs typeface="黑体" panose="02010609060101010101" charset="-122"/>
              </a:rPr>
              <a:t>（孔子）</a:t>
            </a:r>
            <a:endParaRPr lang="zh-CN" altLang="zh-CN" b="1" kern="100">
              <a:effectLst/>
              <a:latin typeface="黑体" panose="02010609060101010101" charset="-122"/>
              <a:ea typeface="黑体" panose="02010609060101010101" charset="-122"/>
              <a:cs typeface="黑体" panose="02010609060101010101" charset="-122"/>
            </a:endParaRPr>
          </a:p>
          <a:p>
            <a:pPr algn="just"/>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da30ae6fdda0a238ec83258ddab51130"/>
          <p:cNvPicPr>
            <a:picLocks noChangeAspect="1"/>
          </p:cNvPicPr>
          <p:nvPr>
            <p:custDataLst>
              <p:tags r:id="rId4"/>
            </p:custDataLst>
          </p:nvPr>
        </p:nvPicPr>
        <p:blipFill>
          <a:blip r:embed="rId3"/>
          <a:stretch>
            <a:fillRect/>
          </a:stretch>
        </p:blipFill>
        <p:spPr>
          <a:xfrm>
            <a:off x="-9246235" y="-218440"/>
            <a:ext cx="21549361" cy="7295515"/>
          </a:xfrm>
          <a:prstGeom prst="rect">
            <a:avLst/>
          </a:prstGeom>
        </p:spPr>
      </p:pic>
      <p:sp>
        <p:nvSpPr>
          <p:cNvPr id="5" name="文本框 4"/>
          <p:cNvSpPr txBox="1"/>
          <p:nvPr>
            <p:custDataLst>
              <p:tags r:id="rId5"/>
            </p:custDataLst>
          </p:nvPr>
        </p:nvSpPr>
        <p:spPr>
          <a:xfrm>
            <a:off x="625475" y="484505"/>
            <a:ext cx="10941050" cy="3538220"/>
          </a:xfrm>
          <a:prstGeom prst="rect">
            <a:avLst/>
          </a:prstGeom>
          <a:noFill/>
        </p:spPr>
        <p:txBody>
          <a:bodyPr wrap="square">
            <a:spAutoFit/>
          </a:bodyPr>
          <a:lstStyle/>
          <a:p>
            <a:pPr algn="just"/>
            <a:r>
              <a:rPr lang="zh-CN" altLang="en-US" sz="3200" b="1" kern="100">
                <a:solidFill>
                  <a:srgbClr val="333333"/>
                </a:solidFill>
                <a:effectLst/>
                <a:latin typeface="黑体" panose="02010609060101010101" charset="-122"/>
                <a:ea typeface="黑体" panose="02010609060101010101" charset="-122"/>
                <a:cs typeface="黑体" panose="02010609060101010101" charset="-122"/>
              </a:rPr>
              <a:t>推断下列文段中的</a:t>
            </a:r>
            <a:r>
              <a:rPr lang="en-US" altLang="zh-CN" sz="3200" b="1" kern="100">
                <a:solidFill>
                  <a:srgbClr val="333333"/>
                </a:solidFill>
                <a:effectLst/>
                <a:latin typeface="黑体" panose="02010609060101010101" charset="-122"/>
                <a:ea typeface="黑体" panose="02010609060101010101" charset="-122"/>
                <a:cs typeface="黑体" panose="02010609060101010101" charset="-122"/>
              </a:rPr>
              <a:t>A</a:t>
            </a:r>
            <a:r>
              <a:rPr lang="zh-CN" altLang="en-US" sz="3200" b="1" kern="100">
                <a:solidFill>
                  <a:srgbClr val="333333"/>
                </a:solidFill>
                <a:effectLst/>
                <a:latin typeface="黑体" panose="02010609060101010101" charset="-122"/>
                <a:ea typeface="黑体" panose="02010609060101010101" charset="-122"/>
                <a:cs typeface="黑体" panose="02010609060101010101" charset="-122"/>
              </a:rPr>
              <a:t>，最有可能是孔、孟、庄中的哪一位？</a:t>
            </a:r>
            <a:endParaRPr lang="en-US" altLang="zh-CN" sz="3200" b="1" kern="100">
              <a:solidFill>
                <a:srgbClr val="333333"/>
              </a:solidFill>
              <a:latin typeface="黑体" panose="02010609060101010101" charset="-122"/>
              <a:ea typeface="黑体" panose="02010609060101010101" charset="-122"/>
              <a:cs typeface="黑体" panose="02010609060101010101" charset="-122"/>
            </a:endParaRPr>
          </a:p>
          <a:p>
            <a:pPr algn="just"/>
            <a:endParaRPr lang="en-US" altLang="zh-CN" sz="3200" b="1" kern="100">
              <a:solidFill>
                <a:srgbClr val="333333"/>
              </a:solidFill>
              <a:effectLst/>
              <a:latin typeface="黑体" panose="02010609060101010101" charset="-122"/>
              <a:ea typeface="黑体" panose="02010609060101010101" charset="-122"/>
              <a:cs typeface="黑体" panose="02010609060101010101" charset="-122"/>
            </a:endParaRPr>
          </a:p>
          <a:p>
            <a:pPr algn="just"/>
            <a:r>
              <a:rPr lang="en-US" altLang="zh-CN" sz="3200" b="1" kern="100">
                <a:solidFill>
                  <a:srgbClr val="333333"/>
                </a:solidFill>
                <a:effectLst/>
                <a:latin typeface="黑体" panose="02010609060101010101" charset="-122"/>
                <a:ea typeface="黑体" panose="02010609060101010101" charset="-122"/>
                <a:cs typeface="黑体" panose="02010609060101010101" charset="-122"/>
              </a:rPr>
              <a:t>   </a:t>
            </a:r>
            <a:r>
              <a:rPr lang="zh-CN" altLang="zh-CN" sz="3200" b="1" kern="100">
                <a:solidFill>
                  <a:srgbClr val="333333"/>
                </a:solidFill>
                <a:effectLst/>
                <a:latin typeface="黑体" panose="02010609060101010101" charset="-122"/>
                <a:ea typeface="黑体" panose="02010609060101010101" charset="-122"/>
                <a:cs typeface="黑体" panose="02010609060101010101" charset="-122"/>
              </a:rPr>
              <a:t>王问曰：“汤放桀，武王伐纣，有诸</a:t>
            </a:r>
            <a:r>
              <a:rPr lang="en-US" altLang="zh-CN" sz="3200" b="1" kern="100">
                <a:solidFill>
                  <a:srgbClr val="333333"/>
                </a:solidFill>
                <a:effectLst/>
                <a:latin typeface="黑体" panose="02010609060101010101" charset="-122"/>
                <a:ea typeface="黑体" panose="02010609060101010101" charset="-122"/>
                <a:cs typeface="黑体" panose="02010609060101010101" charset="-122"/>
              </a:rPr>
              <a:t>?</a:t>
            </a:r>
            <a:r>
              <a:rPr lang="zh-CN" altLang="zh-CN" sz="3200" b="1" kern="100">
                <a:solidFill>
                  <a:srgbClr val="333333"/>
                </a:solidFill>
                <a:effectLst/>
                <a:latin typeface="黑体" panose="02010609060101010101" charset="-122"/>
                <a:ea typeface="黑体" panose="02010609060101010101" charset="-122"/>
                <a:cs typeface="黑体" panose="02010609060101010101" charset="-122"/>
              </a:rPr>
              <a:t>”</a:t>
            </a:r>
            <a:r>
              <a:rPr lang="en-US" altLang="zh-CN" sz="3200" b="1" kern="100">
                <a:solidFill>
                  <a:srgbClr val="333333"/>
                </a:solidFill>
                <a:effectLst/>
                <a:latin typeface="黑体" panose="02010609060101010101" charset="-122"/>
                <a:ea typeface="黑体" panose="02010609060101010101" charset="-122"/>
                <a:cs typeface="黑体" panose="02010609060101010101" charset="-122"/>
              </a:rPr>
              <a:t>A</a:t>
            </a:r>
            <a:r>
              <a:rPr lang="zh-CN" altLang="zh-CN" sz="3200" b="1" kern="100">
                <a:solidFill>
                  <a:srgbClr val="333333"/>
                </a:solidFill>
                <a:effectLst/>
                <a:latin typeface="黑体" panose="02010609060101010101" charset="-122"/>
                <a:ea typeface="黑体" panose="02010609060101010101" charset="-122"/>
                <a:cs typeface="黑体" panose="02010609060101010101" charset="-122"/>
              </a:rPr>
              <a:t>对曰：“于传有之。”曰：“臣弑其君可乎</a:t>
            </a:r>
            <a:r>
              <a:rPr lang="en-US" altLang="zh-CN" sz="3200" b="1" kern="100">
                <a:solidFill>
                  <a:srgbClr val="333333"/>
                </a:solidFill>
                <a:effectLst/>
                <a:latin typeface="黑体" panose="02010609060101010101" charset="-122"/>
                <a:ea typeface="黑体" panose="02010609060101010101" charset="-122"/>
                <a:cs typeface="黑体" panose="02010609060101010101" charset="-122"/>
              </a:rPr>
              <a:t>?</a:t>
            </a:r>
            <a:r>
              <a:rPr lang="zh-CN" altLang="zh-CN" sz="3200" b="1" kern="100">
                <a:solidFill>
                  <a:srgbClr val="333333"/>
                </a:solidFill>
                <a:effectLst/>
                <a:latin typeface="黑体" panose="02010609060101010101" charset="-122"/>
                <a:ea typeface="黑体" panose="02010609060101010101" charset="-122"/>
                <a:cs typeface="黑体" panose="02010609060101010101" charset="-122"/>
              </a:rPr>
              <a:t>”曰：“贼仁者谓之贼，贼义者谓之残，残贼之人，谓之一夫。闻诛一夫纣矣，未闻弑君也。”</a:t>
            </a:r>
            <a:endParaRPr lang="zh-CN" altLang="en-US" sz="3200" b="1" kern="100">
              <a:solidFill>
                <a:srgbClr val="FF0000"/>
              </a:solidFill>
              <a:latin typeface="黑体" panose="02010609060101010101" charset="-122"/>
              <a:ea typeface="黑体" panose="02010609060101010101" charset="-122"/>
              <a:cs typeface="黑体" panose="02010609060101010101" charset="-122"/>
            </a:endParaRPr>
          </a:p>
          <a:p>
            <a:pPr algn="just"/>
            <a:r>
              <a:rPr lang="zh-CN" altLang="en-US" sz="3200" b="1" kern="100">
                <a:solidFill>
                  <a:srgbClr val="FF0000"/>
                </a:solidFill>
                <a:latin typeface="黑体" panose="02010609060101010101" charset="-122"/>
                <a:ea typeface="黑体" panose="02010609060101010101" charset="-122"/>
                <a:cs typeface="黑体" panose="02010609060101010101" charset="-122"/>
              </a:rPr>
              <a:t>注释：放：流放；</a:t>
            </a:r>
            <a:r>
              <a:rPr lang="zh-CN" altLang="zh-CN" sz="3200" b="1" kern="100">
                <a:solidFill>
                  <a:srgbClr val="FF0000"/>
                </a:solidFill>
                <a:effectLst/>
                <a:latin typeface="黑体" panose="02010609060101010101" charset="-122"/>
                <a:ea typeface="黑体" panose="02010609060101010101" charset="-122"/>
                <a:cs typeface="黑体" panose="02010609060101010101" charset="-122"/>
              </a:rPr>
              <a:t>残，毁义之人；贼，毁仁之人</a:t>
            </a:r>
          </a:p>
        </p:txBody>
      </p:sp>
      <p:pic>
        <p:nvPicPr>
          <p:cNvPr id="3" name="图片 2" descr="90f716e666dfb1eb748ca539911f7e22"/>
          <p:cNvPicPr>
            <a:picLocks noChangeAspect="1"/>
          </p:cNvPicPr>
          <p:nvPr>
            <p:custDataLst>
              <p:tags r:id="rId7"/>
            </p:custDataLst>
          </p:nvPr>
        </p:nvPicPr>
        <p:blipFill>
          <a:blip r:embed="rId6"/>
          <a:stretch>
            <a:fillRect/>
          </a:stretch>
        </p:blipFill>
        <p:spPr>
          <a:xfrm>
            <a:off x="1353185" y="3956050"/>
            <a:ext cx="9476105" cy="2583815"/>
          </a:xfrm>
          <a:prstGeom prst="rect">
            <a:avLst/>
          </a:prstGeom>
        </p:spPr>
      </p:pic>
      <p:sp>
        <p:nvSpPr>
          <p:cNvPr id="6" name="矩形 5"/>
          <p:cNvSpPr/>
          <p:nvPr>
            <p:custDataLst>
              <p:tags r:id="rId8"/>
            </p:custDataLst>
          </p:nvPr>
        </p:nvSpPr>
        <p:spPr>
          <a:xfrm>
            <a:off x="2501265" y="4535805"/>
            <a:ext cx="7179945" cy="167830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a:solidFill>
                  <a:schemeClr val="tx1"/>
                </a:solidFill>
                <a:latin typeface="汉仪小隶书简" panose="02010600000101010101" charset="-128"/>
                <a:ea typeface="汉仪小隶书简" panose="02010600000101010101" charset="-128"/>
                <a:cs typeface="汉仪小隶书简" panose="02010600000101010101" charset="-128"/>
              </a:rPr>
              <a:t>从中可以看出孟子对孔子思想的发展：修养之仁</a:t>
            </a:r>
            <a:r>
              <a:rPr lang="en-US" altLang="zh-CN" sz="2400" b="1">
                <a:solidFill>
                  <a:schemeClr val="tx1"/>
                </a:solidFill>
                <a:latin typeface="汉仪小隶书简" panose="02010600000101010101" charset="-128"/>
                <a:ea typeface="汉仪小隶书简" panose="02010600000101010101" charset="-128"/>
                <a:cs typeface="汉仪小隶书简" panose="02010600000101010101" charset="-128"/>
              </a:rPr>
              <a:t>——</a:t>
            </a:r>
            <a:r>
              <a:rPr lang="zh-CN" altLang="en-US" sz="2400" b="1">
                <a:solidFill>
                  <a:schemeClr val="tx1"/>
                </a:solidFill>
                <a:latin typeface="汉仪小隶书简" panose="02010600000101010101" charset="-128"/>
                <a:ea typeface="汉仪小隶书简" panose="02010600000101010101" charset="-128"/>
                <a:cs typeface="汉仪小隶书简" panose="02010600000101010101" charset="-128"/>
              </a:rPr>
              <a:t>统治者之仁，即仁政；重视礼</a:t>
            </a:r>
            <a:r>
              <a:rPr lang="en-US" altLang="zh-CN" sz="2400" b="1">
                <a:solidFill>
                  <a:schemeClr val="tx1"/>
                </a:solidFill>
                <a:latin typeface="汉仪小隶书简" panose="02010600000101010101" charset="-128"/>
                <a:ea typeface="汉仪小隶书简" panose="02010600000101010101" charset="-128"/>
                <a:cs typeface="汉仪小隶书简" panose="02010600000101010101" charset="-128"/>
              </a:rPr>
              <a:t>——</a:t>
            </a:r>
            <a:r>
              <a:rPr lang="zh-CN" altLang="en-US" sz="2400" b="1">
                <a:solidFill>
                  <a:schemeClr val="tx1"/>
                </a:solidFill>
                <a:latin typeface="汉仪小隶书简" panose="02010600000101010101" charset="-128"/>
                <a:ea typeface="汉仪小隶书简" panose="02010600000101010101" charset="-128"/>
                <a:cs typeface="汉仪小隶书简" panose="02010600000101010101" charset="-128"/>
              </a:rPr>
              <a:t>可能推翻无道之君，即民本</a:t>
            </a:r>
            <a:endParaRPr lang="en-US" altLang="zh-CN" sz="2400" b="1">
              <a:solidFill>
                <a:schemeClr val="tx1"/>
              </a:solidFill>
              <a:latin typeface="汉仪小隶书简" panose="02010600000101010101" charset="-128"/>
              <a:ea typeface="汉仪小隶书简" panose="02010600000101010101" charset="-128"/>
              <a:cs typeface="汉仪小隶书简" panose="02010600000101010101" charset="-128"/>
            </a:endParaRPr>
          </a:p>
          <a:p>
            <a:pPr algn="l"/>
            <a:endParaRPr lang="en-US" altLang="zh-CN" sz="2400" b="1">
              <a:solidFill>
                <a:schemeClr val="tx1"/>
              </a:solidFill>
              <a:latin typeface="汉仪小隶书简" panose="02010600000101010101" charset="-128"/>
              <a:ea typeface="汉仪小隶书简" panose="02010600000101010101" charset="-128"/>
              <a:cs typeface="汉仪小隶书简" panose="02010600000101010101"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AS_UNIQUEID" val="76"/>
</p:tagLst>
</file>

<file path=ppt/tags/tag10.xml><?xml version="1.0" encoding="utf-8"?>
<p:tagLst xmlns:p="http://schemas.openxmlformats.org/presentationml/2006/main">
  <p:tag name="AS_UNIQUEID" val="85"/>
</p:tagLst>
</file>

<file path=ppt/tags/tag100.xml><?xml version="1.0" encoding="utf-8"?>
<p:tagLst xmlns:p="http://schemas.openxmlformats.org/presentationml/2006/main">
  <p:tag name="AS_UNIQUEID" val="7"/>
</p:tagLst>
</file>

<file path=ppt/tags/tag101.xml><?xml version="1.0" encoding="utf-8"?>
<p:tagLst xmlns:p="http://schemas.openxmlformats.org/presentationml/2006/main">
  <p:tag name="AS_UNIQUEID" val="8"/>
</p:tagLst>
</file>

<file path=ppt/tags/tag102.xml><?xml version="1.0" encoding="utf-8"?>
<p:tagLst xmlns:p="http://schemas.openxmlformats.org/presentationml/2006/main">
  <p:tag name="AS_UNIQUEID" val="9"/>
  <p:tag name="KSO_WM_UNIT_PLACING_PICTURE_USER_VIEWPORT" val="{&quot;height&quot;:12791,&quot;width&quot;:42910}"/>
</p:tagLst>
</file>

<file path=ppt/tags/tag103.xml><?xml version="1.0" encoding="utf-8"?>
<p:tagLst xmlns:p="http://schemas.openxmlformats.org/presentationml/2006/main">
  <p:tag name="AS_UNIQUEID" val="10"/>
</p:tagLst>
</file>

<file path=ppt/tags/tag104.xml><?xml version="1.0" encoding="utf-8"?>
<p:tagLst xmlns:p="http://schemas.openxmlformats.org/presentationml/2006/main">
  <p:tag name="AS_UNIQUEID" val="11"/>
</p:tagLst>
</file>

<file path=ppt/tags/tag105.xml><?xml version="1.0" encoding="utf-8"?>
<p:tagLst xmlns:p="http://schemas.openxmlformats.org/presentationml/2006/main">
  <p:tag name="AS_UNIQUEID" val="12"/>
  <p:tag name="KSO_WM_UNIT_PLACING_PICTURE_USER_VIEWPORT" val="{&quot;height&quot;:12791,&quot;width&quot;:42910}"/>
</p:tagLst>
</file>

<file path=ppt/tags/tag106.xml><?xml version="1.0" encoding="utf-8"?>
<p:tagLst xmlns:p="http://schemas.openxmlformats.org/presentationml/2006/main">
  <p:tag name="AS_UNIQUEID" val="13"/>
</p:tagLst>
</file>

<file path=ppt/tags/tag107.xml><?xml version="1.0" encoding="utf-8"?>
<p:tagLst xmlns:p="http://schemas.openxmlformats.org/presentationml/2006/main">
  <p:tag name="AS_UNIQUEID" val="14"/>
</p:tagLst>
</file>

<file path=ppt/tags/tag108.xml><?xml version="1.0" encoding="utf-8"?>
<p:tagLst xmlns:p="http://schemas.openxmlformats.org/presentationml/2006/main">
  <p:tag name="AS_UNIQUEID" val="15"/>
</p:tagLst>
</file>

<file path=ppt/tags/tag109.xml><?xml version="1.0" encoding="utf-8"?>
<p:tagLst xmlns:p="http://schemas.openxmlformats.org/presentationml/2006/main">
  <p:tag name="AS_UNIQUEID" val="16"/>
</p:tagLst>
</file>

<file path=ppt/tags/tag11.xml><?xml version="1.0" encoding="utf-8"?>
<p:tagLst xmlns:p="http://schemas.openxmlformats.org/presentationml/2006/main">
  <p:tag name="AS_UNIQUEID" val="86"/>
</p:tagLst>
</file>

<file path=ppt/tags/tag110.xml><?xml version="1.0" encoding="utf-8"?>
<p:tagLst xmlns:p="http://schemas.openxmlformats.org/presentationml/2006/main">
  <p:tag name="AS_UNIQUEID" val="17"/>
</p:tagLst>
</file>

<file path=ppt/tags/tag111.xml><?xml version="1.0" encoding="utf-8"?>
<p:tagLst xmlns:p="http://schemas.openxmlformats.org/presentationml/2006/main">
  <p:tag name="AS_UNIQUEID" val="18"/>
</p:tagLst>
</file>

<file path=ppt/tags/tag112.xml><?xml version="1.0" encoding="utf-8"?>
<p:tagLst xmlns:p="http://schemas.openxmlformats.org/presentationml/2006/main">
  <p:tag name="AS_UNIQUEID" val="19"/>
</p:tagLst>
</file>

<file path=ppt/tags/tag113.xml><?xml version="1.0" encoding="utf-8"?>
<p:tagLst xmlns:p="http://schemas.openxmlformats.org/presentationml/2006/main">
  <p:tag name="AS_UNIQUEID" val="20"/>
</p:tagLst>
</file>

<file path=ppt/tags/tag114.xml><?xml version="1.0" encoding="utf-8"?>
<p:tagLst xmlns:p="http://schemas.openxmlformats.org/presentationml/2006/main">
  <p:tag name="AS_UNIQUEID" val="21"/>
</p:tagLst>
</file>

<file path=ppt/tags/tag115.xml><?xml version="1.0" encoding="utf-8"?>
<p:tagLst xmlns:p="http://schemas.openxmlformats.org/presentationml/2006/main">
  <p:tag name="AS_UNIQUEID" val="22"/>
</p:tagLst>
</file>

<file path=ppt/tags/tag116.xml><?xml version="1.0" encoding="utf-8"?>
<p:tagLst xmlns:p="http://schemas.openxmlformats.org/presentationml/2006/main">
  <p:tag name="AS_UNIQUEID" val="23"/>
</p:tagLst>
</file>

<file path=ppt/tags/tag117.xml><?xml version="1.0" encoding="utf-8"?>
<p:tagLst xmlns:p="http://schemas.openxmlformats.org/presentationml/2006/main">
  <p:tag name="AS_UNIQUEID" val="24"/>
</p:tagLst>
</file>

<file path=ppt/tags/tag118.xml><?xml version="1.0" encoding="utf-8"?>
<p:tagLst xmlns:p="http://schemas.openxmlformats.org/presentationml/2006/main">
  <p:tag name="AS_UNIQUEID" val="25"/>
</p:tagLst>
</file>

<file path=ppt/tags/tag119.xml><?xml version="1.0" encoding="utf-8"?>
<p:tagLst xmlns:p="http://schemas.openxmlformats.org/presentationml/2006/main">
  <p:tag name="AS_UNIQUEID" val="26"/>
</p:tagLst>
</file>

<file path=ppt/tags/tag12.xml><?xml version="1.0" encoding="utf-8"?>
<p:tagLst xmlns:p="http://schemas.openxmlformats.org/presentationml/2006/main">
  <p:tag name="AS_UNIQUEID" val="87"/>
</p:tagLst>
</file>

<file path=ppt/tags/tag120.xml><?xml version="1.0" encoding="utf-8"?>
<p:tagLst xmlns:p="http://schemas.openxmlformats.org/presentationml/2006/main">
  <p:tag name="AS_UNIQUEID" val="27"/>
</p:tagLst>
</file>

<file path=ppt/tags/tag121.xml><?xml version="1.0" encoding="utf-8"?>
<p:tagLst xmlns:p="http://schemas.openxmlformats.org/presentationml/2006/main">
  <p:tag name="AS_UNIQUEID" val="28"/>
</p:tagLst>
</file>

<file path=ppt/tags/tag122.xml><?xml version="1.0" encoding="utf-8"?>
<p:tagLst xmlns:p="http://schemas.openxmlformats.org/presentationml/2006/main">
  <p:tag name="AS_UNIQUEID" val="29"/>
</p:tagLst>
</file>

<file path=ppt/tags/tag123.xml><?xml version="1.0" encoding="utf-8"?>
<p:tagLst xmlns:p="http://schemas.openxmlformats.org/presentationml/2006/main">
  <p:tag name="AS_UNIQUEID" val="30"/>
</p:tagLst>
</file>

<file path=ppt/tags/tag124.xml><?xml version="1.0" encoding="utf-8"?>
<p:tagLst xmlns:p="http://schemas.openxmlformats.org/presentationml/2006/main">
  <p:tag name="AS_UNIQUEID" val="31"/>
</p:tagLst>
</file>

<file path=ppt/tags/tag125.xml><?xml version="1.0" encoding="utf-8"?>
<p:tagLst xmlns:p="http://schemas.openxmlformats.org/presentationml/2006/main">
  <p:tag name="AS_UNIQUEID" val="32"/>
</p:tagLst>
</file>

<file path=ppt/tags/tag126.xml><?xml version="1.0" encoding="utf-8"?>
<p:tagLst xmlns:p="http://schemas.openxmlformats.org/presentationml/2006/main">
  <p:tag name="AS_UNIQUEID" val="33"/>
</p:tagLst>
</file>

<file path=ppt/tags/tag127.xml><?xml version="1.0" encoding="utf-8"?>
<p:tagLst xmlns:p="http://schemas.openxmlformats.org/presentationml/2006/main">
  <p:tag name="AS_UNIQUEID" val="34"/>
  <p:tag name="KSO_WM_UNIT_PLACING_PICTURE_USER_VIEWPORT" val="{&quot;height&quot;:12791,&quot;width&quot;:42910}"/>
</p:tagLst>
</file>

<file path=ppt/tags/tag128.xml><?xml version="1.0" encoding="utf-8"?>
<p:tagLst xmlns:p="http://schemas.openxmlformats.org/presentationml/2006/main">
  <p:tag name="AS_UNIQUEID" val="35"/>
</p:tagLst>
</file>

<file path=ppt/tags/tag129.xml><?xml version="1.0" encoding="utf-8"?>
<p:tagLst xmlns:p="http://schemas.openxmlformats.org/presentationml/2006/main">
  <p:tag name="AS_UNIQUEID" val="36"/>
</p:tagLst>
</file>

<file path=ppt/tags/tag13.xml><?xml version="1.0" encoding="utf-8"?>
<p:tagLst xmlns:p="http://schemas.openxmlformats.org/presentationml/2006/main">
  <p:tag name="AS_UNIQUEID" val="88"/>
</p:tagLst>
</file>

<file path=ppt/tags/tag130.xml><?xml version="1.0" encoding="utf-8"?>
<p:tagLst xmlns:p="http://schemas.openxmlformats.org/presentationml/2006/main">
  <p:tag name="AS_UNIQUEID" val="37"/>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a*1"/>
  <p:tag name="KSO_WM_UNIT_INDEX" val="1"/>
  <p:tag name="KSO_WM_UNIT_ISCONTENTSTITLE" val="0"/>
  <p:tag name="KSO_WM_UNIT_LAYERLEVEL" val="1"/>
  <p:tag name="KSO_WM_UNIT_NOCLEAR" val="0"/>
  <p:tag name="KSO_WM_UNIT_PRESET_TEXT" val="古典雅致国风"/>
  <p:tag name="KSO_WM_UNIT_TYPE" val="a"/>
  <p:tag name="KSO_WM_UNIT_VALUE" val="7"/>
</p:tagLst>
</file>

<file path=ppt/tags/tag131.xml><?xml version="1.0" encoding="utf-8"?>
<p:tagLst xmlns:p="http://schemas.openxmlformats.org/presentationml/2006/main">
  <p:tag name="KSO_WM_BEAUTIFY_FLAG" val="#wm#"/>
  <p:tag name="KSO_WM_COMBINE_RELATE_SLIDE_ID" val="background20176432_1"/>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4、7、8、9、10、11、12、13、14、15"/>
  <p:tag name="KSO_WM_TEMPLATE_TOPIC_DEFAULT" val="1"/>
  <p:tag name="KSO_WM_TEMPLATE_TOPIC_ID" val="2869567"/>
  <p:tag name="KSO_WM_UNIT_SHOW_EDIT_AREA_INDICATION" val="1"/>
</p:tagLst>
</file>

<file path=ppt/tags/tag132.xml><?xml version="1.0" encoding="utf-8"?>
<p:tagLst xmlns:p="http://schemas.openxmlformats.org/presentationml/2006/main">
  <p:tag name="AS_UNIQUEID" val="38"/>
</p:tagLst>
</file>

<file path=ppt/tags/tag133.xml><?xml version="1.0" encoding="utf-8"?>
<p:tagLst xmlns:p="http://schemas.openxmlformats.org/presentationml/2006/main">
  <p:tag name="AS_UNIQUEID" val="39"/>
</p:tagLst>
</file>

<file path=ppt/tags/tag134.xml><?xml version="1.0" encoding="utf-8"?>
<p:tagLst xmlns:p="http://schemas.openxmlformats.org/presentationml/2006/main">
  <p:tag name="KSO_WM_TEMPLATE_CATEGORY" val="custom"/>
  <p:tag name="KSO_WM_TEMPLATE_INDEX" val="20202805"/>
</p:tagLst>
</file>

<file path=ppt/tags/tag135.xml><?xml version="1.0" encoding="utf-8"?>
<p:tagLst xmlns:p="http://schemas.openxmlformats.org/presentationml/2006/main">
  <p:tag name="AS_UNIQUEID" val="40"/>
</p:tagLst>
</file>

<file path=ppt/tags/tag136.xml><?xml version="1.0" encoding="utf-8"?>
<p:tagLst xmlns:p="http://schemas.openxmlformats.org/presentationml/2006/main">
  <p:tag name="AS_UNIQUEID" val="41"/>
</p:tagLst>
</file>

<file path=ppt/tags/tag137.xml><?xml version="1.0" encoding="utf-8"?>
<p:tagLst xmlns:p="http://schemas.openxmlformats.org/presentationml/2006/main">
  <p:tag name="AS_UNIQUEID" val="42"/>
</p:tagLst>
</file>

<file path=ppt/tags/tag138.xml><?xml version="1.0" encoding="utf-8"?>
<p:tagLst xmlns:p="http://schemas.openxmlformats.org/presentationml/2006/main">
  <p:tag name="AS_UNIQUEID" val="43"/>
</p:tagLst>
</file>

<file path=ppt/tags/tag139.xml><?xml version="1.0" encoding="utf-8"?>
<p:tagLst xmlns:p="http://schemas.openxmlformats.org/presentationml/2006/main">
  <p:tag name="AS_UNIQUEID" val="44"/>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a*1"/>
  <p:tag name="KSO_WM_UNIT_INDEX" val="1"/>
  <p:tag name="KSO_WM_UNIT_ISCONTENTSTITLE" val="0"/>
  <p:tag name="KSO_WM_UNIT_LAYERLEVEL" val="1"/>
  <p:tag name="KSO_WM_UNIT_NOCLEAR" val="0"/>
  <p:tag name="KSO_WM_UNIT_PRESET_TEXT" val="古典雅致国风"/>
  <p:tag name="KSO_WM_UNIT_TYPE" val="a"/>
  <p:tag name="KSO_WM_UNIT_VALUE" val="7"/>
</p:tagLst>
</file>

<file path=ppt/tags/tag14.xml><?xml version="1.0" encoding="utf-8"?>
<p:tagLst xmlns:p="http://schemas.openxmlformats.org/presentationml/2006/main">
  <p:tag name="AS_UNIQUEID" val="89"/>
</p:tagLst>
</file>

<file path=ppt/tags/tag140.xml><?xml version="1.0" encoding="utf-8"?>
<p:tagLst xmlns:p="http://schemas.openxmlformats.org/presentationml/2006/main">
  <p:tag name="KSO_WM_BEAUTIFY_FLAG" val="#wm#"/>
  <p:tag name="KSO_WM_COMBINE_RELATE_SLIDE_ID" val="background20176432_1"/>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4、7、8、9、10、11、12、13、14、15"/>
  <p:tag name="KSO_WM_TEMPLATE_TOPIC_DEFAULT" val="1"/>
  <p:tag name="KSO_WM_TEMPLATE_TOPIC_ID" val="2869567"/>
  <p:tag name="KSO_WM_UNIT_SHOW_EDIT_AREA_INDICATION" val="1"/>
</p:tagLst>
</file>

<file path=ppt/tags/tag141.xml><?xml version="1.0" encoding="utf-8"?>
<p:tagLst xmlns:p="http://schemas.openxmlformats.org/presentationml/2006/main">
  <p:tag name="AS_UNIQUEID" val="45"/>
</p:tagLst>
</file>

<file path=ppt/tags/tag142.xml><?xml version="1.0" encoding="utf-8"?>
<p:tagLst xmlns:p="http://schemas.openxmlformats.org/presentationml/2006/main">
  <p:tag name="AS_UNIQUEID" val="46"/>
</p:tagLst>
</file>

<file path=ppt/tags/tag143.xml><?xml version="1.0" encoding="utf-8"?>
<p:tagLst xmlns:p="http://schemas.openxmlformats.org/presentationml/2006/main">
  <p:tag name="AS_UNIQUEID" val="47"/>
</p:tagLst>
</file>

<file path=ppt/tags/tag144.xml><?xml version="1.0" encoding="utf-8"?>
<p:tagLst xmlns:p="http://schemas.openxmlformats.org/presentationml/2006/main">
  <p:tag name="KSO_WM_TEMPLATE_CATEGORY" val="custom"/>
  <p:tag name="KSO_WM_TEMPLATE_INDEX" val="20202805"/>
</p:tagLst>
</file>

<file path=ppt/tags/tag145.xml><?xml version="1.0" encoding="utf-8"?>
<p:tagLst xmlns:p="http://schemas.openxmlformats.org/presentationml/2006/main">
  <p:tag name="AS_UNIQUEID" val="48"/>
</p:tagLst>
</file>

<file path=ppt/tags/tag146.xml><?xml version="1.0" encoding="utf-8"?>
<p:tagLst xmlns:p="http://schemas.openxmlformats.org/presentationml/2006/main">
  <p:tag name="AS_UNIQUEID" val="49"/>
</p:tagLst>
</file>

<file path=ppt/tags/tag147.xml><?xml version="1.0" encoding="utf-8"?>
<p:tagLst xmlns:p="http://schemas.openxmlformats.org/presentationml/2006/main">
  <p:tag name="AS_UNIQUEID" val="50"/>
</p:tagLst>
</file>

<file path=ppt/tags/tag148.xml><?xml version="1.0" encoding="utf-8"?>
<p:tagLst xmlns:p="http://schemas.openxmlformats.org/presentationml/2006/main">
  <p:tag name="AS_UNIQUEID" val="51"/>
</p:tagLst>
</file>

<file path=ppt/tags/tag149.xml><?xml version="1.0" encoding="utf-8"?>
<p:tagLst xmlns:p="http://schemas.openxmlformats.org/presentationml/2006/main">
  <p:tag name="AS_UNIQUEID" val="52"/>
</p:tagLst>
</file>

<file path=ppt/tags/tag15.xml><?xml version="1.0" encoding="utf-8"?>
<p:tagLst xmlns:p="http://schemas.openxmlformats.org/presentationml/2006/main">
  <p:tag name="AS_UNIQUEID" val="90"/>
</p:tagLst>
</file>

<file path=ppt/tags/tag150.xml><?xml version="1.0" encoding="utf-8"?>
<p:tagLst xmlns:p="http://schemas.openxmlformats.org/presentationml/2006/main">
  <p:tag name="AS_UNIQUEID" val="53"/>
</p:tagLst>
</file>

<file path=ppt/tags/tag151.xml><?xml version="1.0" encoding="utf-8"?>
<p:tagLst xmlns:p="http://schemas.openxmlformats.org/presentationml/2006/main">
  <p:tag name="KSO_WM_BEAUTIFY_FLAG" val="#wm#"/>
  <p:tag name="KSO_WM_COMBINE_RELATE_SLIDE_ID" val="background20176432_1"/>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4、7、8、9、10、11、12、13、14、15"/>
  <p:tag name="KSO_WM_TEMPLATE_TOPIC_DEFAULT" val="1"/>
  <p:tag name="KSO_WM_TEMPLATE_TOPIC_ID" val="2869567"/>
  <p:tag name="KSO_WM_UNIT_SHOW_EDIT_AREA_INDICATION" val="1"/>
</p:tagLst>
</file>

<file path=ppt/tags/tag152.xml><?xml version="1.0" encoding="utf-8"?>
<p:tagLst xmlns:p="http://schemas.openxmlformats.org/presentationml/2006/main">
  <p:tag name="AS_UNIQUEID" val="54"/>
</p:tagLst>
</file>

<file path=ppt/tags/tag153.xml><?xml version="1.0" encoding="utf-8"?>
<p:tagLst xmlns:p="http://schemas.openxmlformats.org/presentationml/2006/main">
  <p:tag name="AS_UNIQUEID" val="55"/>
</p:tagLst>
</file>

<file path=ppt/tags/tag154.xml><?xml version="1.0" encoding="utf-8"?>
<p:tagLst xmlns:p="http://schemas.openxmlformats.org/presentationml/2006/main">
  <p:tag name="KSO_WM_BEAUTIFY_FLAG" val="#wm#"/>
  <p:tag name="KSO_WM_TEMPLATE_CATEGORY" val="custom"/>
  <p:tag name="KSO_WM_TEMPLATE_INDEX" val="20202805"/>
</p:tagLst>
</file>

<file path=ppt/tags/tag155.xml><?xml version="1.0" encoding="utf-8"?>
<p:tagLst xmlns:p="http://schemas.openxmlformats.org/presentationml/2006/main">
  <p:tag name="AS_UNIQUEID" val="56"/>
</p:tagLst>
</file>

<file path=ppt/tags/tag156.xml><?xml version="1.0" encoding="utf-8"?>
<p:tagLst xmlns:p="http://schemas.openxmlformats.org/presentationml/2006/main">
  <p:tag name="AS_UNIQUEID" val="57"/>
</p:tagLst>
</file>

<file path=ppt/tags/tag157.xml><?xml version="1.0" encoding="utf-8"?>
<p:tagLst xmlns:p="http://schemas.openxmlformats.org/presentationml/2006/main">
  <p:tag name="KSO_WM_TEMPLATE_CATEGORY" val="custom"/>
  <p:tag name="KSO_WM_TEMPLATE_INDEX" val="20202805"/>
</p:tagLst>
</file>

<file path=ppt/tags/tag158.xml><?xml version="1.0" encoding="utf-8"?>
<p:tagLst xmlns:p="http://schemas.openxmlformats.org/presentationml/2006/main">
  <p:tag name="AS_UNIQUEID" val="58"/>
</p:tagLst>
</file>

<file path=ppt/tags/tag159.xml><?xml version="1.0" encoding="utf-8"?>
<p:tagLst xmlns:p="http://schemas.openxmlformats.org/presentationml/2006/main">
  <p:tag name="AS_UNIQUEID" val="59"/>
  <p:tag name="KSO_WM_UNIT_PLACING_PICTURE_USER_VIEWPORT" val="{&quot;height&quot;:12791,&quot;width&quot;:42910}"/>
</p:tagLst>
</file>

<file path=ppt/tags/tag16.xml><?xml version="1.0" encoding="utf-8"?>
<p:tagLst xmlns:p="http://schemas.openxmlformats.org/presentationml/2006/main">
  <p:tag name="AS_UNIQUEID" val="91"/>
</p:tagLst>
</file>

<file path=ppt/tags/tag160.xml><?xml version="1.0" encoding="utf-8"?>
<p:tagLst xmlns:p="http://schemas.openxmlformats.org/presentationml/2006/main">
  <p:tag name="AS_UNIQUEID" val="60"/>
</p:tagLst>
</file>

<file path=ppt/tags/tag161.xml><?xml version="1.0" encoding="utf-8"?>
<p:tagLst xmlns:p="http://schemas.openxmlformats.org/presentationml/2006/main">
  <p:tag name="AS_UNIQUEID" val="61"/>
</p:tagLst>
</file>

<file path=ppt/tags/tag162.xml><?xml version="1.0" encoding="utf-8"?>
<p:tagLst xmlns:p="http://schemas.openxmlformats.org/presentationml/2006/main">
  <p:tag name="AS_UNIQUEID" val="62"/>
  <p:tag name="KSO_WM_UNIT_PLACING_PICTURE_USER_VIEWPORT" val="{&quot;height&quot;:12791,&quot;width&quot;:42910}"/>
</p:tagLst>
</file>

<file path=ppt/tags/tag163.xml><?xml version="1.0" encoding="utf-8"?>
<p:tagLst xmlns:p="http://schemas.openxmlformats.org/presentationml/2006/main">
  <p:tag name="AS_UNIQUEID" val="63"/>
</p:tagLst>
</file>

<file path=ppt/tags/tag164.xml><?xml version="1.0" encoding="utf-8"?>
<p:tagLst xmlns:p="http://schemas.openxmlformats.org/presentationml/2006/main">
  <p:tag name="AS_UNIQUEID" val="64"/>
  <p:tag name="KSO_WM_UNIT_PLACING_PICTURE_USER_VIEWPORT" val="{&quot;height&quot;:12791,&quot;width&quot;:42910}"/>
</p:tagLst>
</file>

<file path=ppt/tags/tag165.xml><?xml version="1.0" encoding="utf-8"?>
<p:tagLst xmlns:p="http://schemas.openxmlformats.org/presentationml/2006/main">
  <p:tag name="AS_UNIQUEID" val="65"/>
</p:tagLst>
</file>

<file path=ppt/tags/tag166.xml><?xml version="1.0" encoding="utf-8"?>
<p:tagLst xmlns:p="http://schemas.openxmlformats.org/presentationml/2006/main">
  <p:tag name="AS_UNIQUEID" val="66"/>
</p:tagLst>
</file>

<file path=ppt/tags/tag167.xml><?xml version="1.0" encoding="utf-8"?>
<p:tagLst xmlns:p="http://schemas.openxmlformats.org/presentationml/2006/main">
  <p:tag name="AS_UNIQUEID" val="67"/>
  <p:tag name="KSO_WM_UNIT_PLACING_PICTURE_USER_VIEWPORT" val="{&quot;height&quot;:12791,&quot;width&quot;:42910}"/>
</p:tagLst>
</file>

<file path=ppt/tags/tag168.xml><?xml version="1.0" encoding="utf-8"?>
<p:tagLst xmlns:p="http://schemas.openxmlformats.org/presentationml/2006/main">
  <p:tag name="AS_UNIQUEID" val="68"/>
</p:tagLst>
</file>

<file path=ppt/tags/tag169.xml><?xml version="1.0" encoding="utf-8"?>
<p:tagLst xmlns:p="http://schemas.openxmlformats.org/presentationml/2006/main">
  <p:tag name="AS_UNIQUEID" val="69"/>
  <p:tag name="KSO_WM_UNIT_PLACING_PICTURE_USER_VIEWPORT" val="{&quot;height&quot;:12791,&quot;width&quot;:42910}"/>
</p:tagLst>
</file>

<file path=ppt/tags/tag17.xml><?xml version="1.0" encoding="utf-8"?>
<p:tagLst xmlns:p="http://schemas.openxmlformats.org/presentationml/2006/main">
  <p:tag name="AS_UNIQUEID" val="92"/>
</p:tagLst>
</file>

<file path=ppt/tags/tag170.xml><?xml version="1.0" encoding="utf-8"?>
<p:tagLst xmlns:p="http://schemas.openxmlformats.org/presentationml/2006/main">
  <p:tag name="AS_UNIQUEID" val="70"/>
</p:tagLst>
</file>

<file path=ppt/tags/tag171.xml><?xml version="1.0" encoding="utf-8"?>
<p:tagLst xmlns:p="http://schemas.openxmlformats.org/presentationml/2006/main">
  <p:tag name="AS_UNIQUEID" val="71"/>
</p:tagLst>
</file>

<file path=ppt/tags/tag172.xml><?xml version="1.0" encoding="utf-8"?>
<p:tagLst xmlns:p="http://schemas.openxmlformats.org/presentationml/2006/main">
  <p:tag name="AS_UNIQUEID" val="72"/>
  <p:tag name="KSO_WM_UNIT_PLACING_PICTURE_USER_VIEWPORT" val="{&quot;height&quot;:12791,&quot;width&quot;:42910}"/>
</p:tagLst>
</file>

<file path=ppt/tags/tag173.xml><?xml version="1.0" encoding="utf-8"?>
<p:tagLst xmlns:p="http://schemas.openxmlformats.org/presentationml/2006/main">
  <p:tag name="AS_UNIQUEID" val="73"/>
</p:tagLst>
</file>

<file path=ppt/tags/tag174.xml><?xml version="1.0" encoding="utf-8"?>
<p:tagLst xmlns:p="http://schemas.openxmlformats.org/presentationml/2006/main">
  <p:tag name="AS_UNIQUEID" val="74"/>
  <p:tag name="KSO_WM_UNIT_PLACING_PICTURE_USER_VIEWPORT" val="{&quot;height&quot;:12791,&quot;width&quot;:42910}"/>
</p:tagLst>
</file>

<file path=ppt/tags/tag175.xml><?xml version="1.0" encoding="utf-8"?>
<p:tagLst xmlns:p="http://schemas.openxmlformats.org/presentationml/2006/main">
  <p:tag name="AS_UNIQUEID" val="75"/>
</p:tagLst>
</file>

<file path=ppt/tags/tag176.xml><?xml version="1.0" encoding="utf-8"?>
<p:tagLst xmlns:p="http://schemas.openxmlformats.org/presentationml/2006/main">
  <p:tag name="AS_UNIQUEID" val="169"/>
</p:tagLst>
</file>

<file path=ppt/tags/tag177.xml><?xml version="1.0" encoding="utf-8"?>
<p:tagLst xmlns:p="http://schemas.openxmlformats.org/presentationml/2006/main">
  <p:tag name="AS_OS" val="Unix 3.10 unknown"/>
  <p:tag name="AS_RELEASE_DATE" val="2020.11.30"/>
  <p:tag name="AS_TITLE" val="Aspose.Slides for Java"/>
  <p:tag name="AS_VERSION" val="20.11"/>
</p:tagLst>
</file>

<file path=ppt/tags/tag18.xml><?xml version="1.0" encoding="utf-8"?>
<p:tagLst xmlns:p="http://schemas.openxmlformats.org/presentationml/2006/main">
  <p:tag name="AS_UNIQUEID" val="93"/>
</p:tagLst>
</file>

<file path=ppt/tags/tag19.xml><?xml version="1.0" encoding="utf-8"?>
<p:tagLst xmlns:p="http://schemas.openxmlformats.org/presentationml/2006/main">
  <p:tag name="AS_UNIQUEID" val="94"/>
</p:tagLst>
</file>

<file path=ppt/tags/tag2.xml><?xml version="1.0" encoding="utf-8"?>
<p:tagLst xmlns:p="http://schemas.openxmlformats.org/presentationml/2006/main">
  <p:tag name="AS_UNIQUEID" val="77"/>
</p:tagLst>
</file>

<file path=ppt/tags/tag20.xml><?xml version="1.0" encoding="utf-8"?>
<p:tagLst xmlns:p="http://schemas.openxmlformats.org/presentationml/2006/main">
  <p:tag name="AS_UNIQUEID" val="95"/>
</p:tagLst>
</file>

<file path=ppt/tags/tag21.xml><?xml version="1.0" encoding="utf-8"?>
<p:tagLst xmlns:p="http://schemas.openxmlformats.org/presentationml/2006/main">
  <p:tag name="AS_UNIQUEID" val="96"/>
</p:tagLst>
</file>

<file path=ppt/tags/tag22.xml><?xml version="1.0" encoding="utf-8"?>
<p:tagLst xmlns:p="http://schemas.openxmlformats.org/presentationml/2006/main">
  <p:tag name="AS_UNIQUEID" val="97"/>
</p:tagLst>
</file>

<file path=ppt/tags/tag23.xml><?xml version="1.0" encoding="utf-8"?>
<p:tagLst xmlns:p="http://schemas.openxmlformats.org/presentationml/2006/main">
  <p:tag name="AS_UNIQUEID" val="98"/>
</p:tagLst>
</file>

<file path=ppt/tags/tag24.xml><?xml version="1.0" encoding="utf-8"?>
<p:tagLst xmlns:p="http://schemas.openxmlformats.org/presentationml/2006/main">
  <p:tag name="AS_UNIQUEID" val="99"/>
</p:tagLst>
</file>

<file path=ppt/tags/tag25.xml><?xml version="1.0" encoding="utf-8"?>
<p:tagLst xmlns:p="http://schemas.openxmlformats.org/presentationml/2006/main">
  <p:tag name="AS_UNIQUEID" val="100"/>
</p:tagLst>
</file>

<file path=ppt/tags/tag26.xml><?xml version="1.0" encoding="utf-8"?>
<p:tagLst xmlns:p="http://schemas.openxmlformats.org/presentationml/2006/main">
  <p:tag name="AS_UNIQUEID" val="101"/>
</p:tagLst>
</file>

<file path=ppt/tags/tag27.xml><?xml version="1.0" encoding="utf-8"?>
<p:tagLst xmlns:p="http://schemas.openxmlformats.org/presentationml/2006/main">
  <p:tag name="AS_UNIQUEID" val="102"/>
</p:tagLst>
</file>

<file path=ppt/tags/tag28.xml><?xml version="1.0" encoding="utf-8"?>
<p:tagLst xmlns:p="http://schemas.openxmlformats.org/presentationml/2006/main">
  <p:tag name="AS_UNIQUEID" val="103"/>
</p:tagLst>
</file>

<file path=ppt/tags/tag29.xml><?xml version="1.0" encoding="utf-8"?>
<p:tagLst xmlns:p="http://schemas.openxmlformats.org/presentationml/2006/main">
  <p:tag name="AS_UNIQUEID" val="104"/>
</p:tagLst>
</file>

<file path=ppt/tags/tag3.xml><?xml version="1.0" encoding="utf-8"?>
<p:tagLst xmlns:p="http://schemas.openxmlformats.org/presentationml/2006/main">
  <p:tag name="AS_UNIQUEID" val="78"/>
</p:tagLst>
</file>

<file path=ppt/tags/tag30.xml><?xml version="1.0" encoding="utf-8"?>
<p:tagLst xmlns:p="http://schemas.openxmlformats.org/presentationml/2006/main">
  <p:tag name="AS_UNIQUEID" val="105"/>
</p:tagLst>
</file>

<file path=ppt/tags/tag31.xml><?xml version="1.0" encoding="utf-8"?>
<p:tagLst xmlns:p="http://schemas.openxmlformats.org/presentationml/2006/main">
  <p:tag name="AS_UNIQUEID" val="106"/>
</p:tagLst>
</file>

<file path=ppt/tags/tag32.xml><?xml version="1.0" encoding="utf-8"?>
<p:tagLst xmlns:p="http://schemas.openxmlformats.org/presentationml/2006/main">
  <p:tag name="AS_UNIQUEID" val="107"/>
</p:tagLst>
</file>

<file path=ppt/tags/tag33.xml><?xml version="1.0" encoding="utf-8"?>
<p:tagLst xmlns:p="http://schemas.openxmlformats.org/presentationml/2006/main">
  <p:tag name="AS_UNIQUEID" val="108"/>
</p:tagLst>
</file>

<file path=ppt/tags/tag34.xml><?xml version="1.0" encoding="utf-8"?>
<p:tagLst xmlns:p="http://schemas.openxmlformats.org/presentationml/2006/main">
  <p:tag name="AS_UNIQUEID" val="109"/>
</p:tagLst>
</file>

<file path=ppt/tags/tag35.xml><?xml version="1.0" encoding="utf-8"?>
<p:tagLst xmlns:p="http://schemas.openxmlformats.org/presentationml/2006/main">
  <p:tag name="AS_UNIQUEID" val="110"/>
</p:tagLst>
</file>

<file path=ppt/tags/tag36.xml><?xml version="1.0" encoding="utf-8"?>
<p:tagLst xmlns:p="http://schemas.openxmlformats.org/presentationml/2006/main">
  <p:tag name="AS_UNIQUEID" val="111"/>
</p:tagLst>
</file>

<file path=ppt/tags/tag37.xml><?xml version="1.0" encoding="utf-8"?>
<p:tagLst xmlns:p="http://schemas.openxmlformats.org/presentationml/2006/main">
  <p:tag name="AS_UNIQUEID" val="112"/>
</p:tagLst>
</file>

<file path=ppt/tags/tag38.xml><?xml version="1.0" encoding="utf-8"?>
<p:tagLst xmlns:p="http://schemas.openxmlformats.org/presentationml/2006/main">
  <p:tag name="AS_UNIQUEID" val="113"/>
</p:tagLst>
</file>

<file path=ppt/tags/tag39.xml><?xml version="1.0" encoding="utf-8"?>
<p:tagLst xmlns:p="http://schemas.openxmlformats.org/presentationml/2006/main">
  <p:tag name="AS_UNIQUEID" val="114"/>
</p:tagLst>
</file>

<file path=ppt/tags/tag4.xml><?xml version="1.0" encoding="utf-8"?>
<p:tagLst xmlns:p="http://schemas.openxmlformats.org/presentationml/2006/main">
  <p:tag name="AS_UNIQUEID" val="79"/>
</p:tagLst>
</file>

<file path=ppt/tags/tag40.xml><?xml version="1.0" encoding="utf-8"?>
<p:tagLst xmlns:p="http://schemas.openxmlformats.org/presentationml/2006/main">
  <p:tag name="AS_UNIQUEID" val="115"/>
</p:tagLst>
</file>

<file path=ppt/tags/tag41.xml><?xml version="1.0" encoding="utf-8"?>
<p:tagLst xmlns:p="http://schemas.openxmlformats.org/presentationml/2006/main">
  <p:tag name="AS_UNIQUEID" val="116"/>
</p:tagLst>
</file>

<file path=ppt/tags/tag42.xml><?xml version="1.0" encoding="utf-8"?>
<p:tagLst xmlns:p="http://schemas.openxmlformats.org/presentationml/2006/main">
  <p:tag name="AS_UNIQUEID" val="117"/>
</p:tagLst>
</file>

<file path=ppt/tags/tag43.xml><?xml version="1.0" encoding="utf-8"?>
<p:tagLst xmlns:p="http://schemas.openxmlformats.org/presentationml/2006/main">
  <p:tag name="AS_UNIQUEID" val="118"/>
</p:tagLst>
</file>

<file path=ppt/tags/tag44.xml><?xml version="1.0" encoding="utf-8"?>
<p:tagLst xmlns:p="http://schemas.openxmlformats.org/presentationml/2006/main">
  <p:tag name="AS_UNIQUEID" val="119"/>
</p:tagLst>
</file>

<file path=ppt/tags/tag45.xml><?xml version="1.0" encoding="utf-8"?>
<p:tagLst xmlns:p="http://schemas.openxmlformats.org/presentationml/2006/main">
  <p:tag name="AS_UNIQUEID" val="120"/>
</p:tagLst>
</file>

<file path=ppt/tags/tag46.xml><?xml version="1.0" encoding="utf-8"?>
<p:tagLst xmlns:p="http://schemas.openxmlformats.org/presentationml/2006/main">
  <p:tag name="AS_UNIQUEID" val="121"/>
</p:tagLst>
</file>

<file path=ppt/tags/tag47.xml><?xml version="1.0" encoding="utf-8"?>
<p:tagLst xmlns:p="http://schemas.openxmlformats.org/presentationml/2006/main">
  <p:tag name="AS_UNIQUEID" val="122"/>
</p:tagLst>
</file>

<file path=ppt/tags/tag48.xml><?xml version="1.0" encoding="utf-8"?>
<p:tagLst xmlns:p="http://schemas.openxmlformats.org/presentationml/2006/main">
  <p:tag name="AS_UNIQUEID" val="123"/>
</p:tagLst>
</file>

<file path=ppt/tags/tag49.xml><?xml version="1.0" encoding="utf-8"?>
<p:tagLst xmlns:p="http://schemas.openxmlformats.org/presentationml/2006/main">
  <p:tag name="AS_UNIQUEID" val="124"/>
</p:tagLst>
</file>

<file path=ppt/tags/tag5.xml><?xml version="1.0" encoding="utf-8"?>
<p:tagLst xmlns:p="http://schemas.openxmlformats.org/presentationml/2006/main">
  <p:tag name="AS_UNIQUEID" val="80"/>
</p:tagLst>
</file>

<file path=ppt/tags/tag50.xml><?xml version="1.0" encoding="utf-8"?>
<p:tagLst xmlns:p="http://schemas.openxmlformats.org/presentationml/2006/main">
  <p:tag name="AS_UNIQUEID" val="125"/>
</p:tagLst>
</file>

<file path=ppt/tags/tag51.xml><?xml version="1.0" encoding="utf-8"?>
<p:tagLst xmlns:p="http://schemas.openxmlformats.org/presentationml/2006/main">
  <p:tag name="AS_UNIQUEID" val="126"/>
</p:tagLst>
</file>

<file path=ppt/tags/tag52.xml><?xml version="1.0" encoding="utf-8"?>
<p:tagLst xmlns:p="http://schemas.openxmlformats.org/presentationml/2006/main">
  <p:tag name="AS_UNIQUEID" val="127"/>
</p:tagLst>
</file>

<file path=ppt/tags/tag53.xml><?xml version="1.0" encoding="utf-8"?>
<p:tagLst xmlns:p="http://schemas.openxmlformats.org/presentationml/2006/main">
  <p:tag name="AS_UNIQUEID" val="128"/>
</p:tagLst>
</file>

<file path=ppt/tags/tag54.xml><?xml version="1.0" encoding="utf-8"?>
<p:tagLst xmlns:p="http://schemas.openxmlformats.org/presentationml/2006/main">
  <p:tag name="AS_UNIQUEID" val="129"/>
</p:tagLst>
</file>

<file path=ppt/tags/tag55.xml><?xml version="1.0" encoding="utf-8"?>
<p:tagLst xmlns:p="http://schemas.openxmlformats.org/presentationml/2006/main">
  <p:tag name="AS_UNIQUEID" val="130"/>
</p:tagLst>
</file>

<file path=ppt/tags/tag56.xml><?xml version="1.0" encoding="utf-8"?>
<p:tagLst xmlns:p="http://schemas.openxmlformats.org/presentationml/2006/main">
  <p:tag name="AS_UNIQUEID" val="131"/>
</p:tagLst>
</file>

<file path=ppt/tags/tag57.xml><?xml version="1.0" encoding="utf-8"?>
<p:tagLst xmlns:p="http://schemas.openxmlformats.org/presentationml/2006/main">
  <p:tag name="AS_UNIQUEID" val="132"/>
</p:tagLst>
</file>

<file path=ppt/tags/tag58.xml><?xml version="1.0" encoding="utf-8"?>
<p:tagLst xmlns:p="http://schemas.openxmlformats.org/presentationml/2006/main">
  <p:tag name="AS_UNIQUEID" val="133"/>
</p:tagLst>
</file>

<file path=ppt/tags/tag59.xml><?xml version="1.0" encoding="utf-8"?>
<p:tagLst xmlns:p="http://schemas.openxmlformats.org/presentationml/2006/main">
  <p:tag name="AS_UNIQUEID" val="134"/>
</p:tagLst>
</file>

<file path=ppt/tags/tag6.xml><?xml version="1.0" encoding="utf-8"?>
<p:tagLst xmlns:p="http://schemas.openxmlformats.org/presentationml/2006/main">
  <p:tag name="AS_UNIQUEID" val="81"/>
</p:tagLst>
</file>

<file path=ppt/tags/tag60.xml><?xml version="1.0" encoding="utf-8"?>
<p:tagLst xmlns:p="http://schemas.openxmlformats.org/presentationml/2006/main">
  <p:tag name="AS_UNIQUEID" val="135"/>
</p:tagLst>
</file>

<file path=ppt/tags/tag61.xml><?xml version="1.0" encoding="utf-8"?>
<p:tagLst xmlns:p="http://schemas.openxmlformats.org/presentationml/2006/main">
  <p:tag name="AS_UNIQUEID" val="136"/>
</p:tagLst>
</file>

<file path=ppt/tags/tag62.xml><?xml version="1.0" encoding="utf-8"?>
<p:tagLst xmlns:p="http://schemas.openxmlformats.org/presentationml/2006/main">
  <p:tag name="AS_UNIQUEID" val="137"/>
</p:tagLst>
</file>

<file path=ppt/tags/tag63.xml><?xml version="1.0" encoding="utf-8"?>
<p:tagLst xmlns:p="http://schemas.openxmlformats.org/presentationml/2006/main">
  <p:tag name="AS_UNIQUEID" val="138"/>
</p:tagLst>
</file>

<file path=ppt/tags/tag64.xml><?xml version="1.0" encoding="utf-8"?>
<p:tagLst xmlns:p="http://schemas.openxmlformats.org/presentationml/2006/main">
  <p:tag name="AS_UNIQUEID" val="139"/>
</p:tagLst>
</file>

<file path=ppt/tags/tag65.xml><?xml version="1.0" encoding="utf-8"?>
<p:tagLst xmlns:p="http://schemas.openxmlformats.org/presentationml/2006/main">
  <p:tag name="AS_UNIQUEID" val="140"/>
</p:tagLst>
</file>

<file path=ppt/tags/tag66.xml><?xml version="1.0" encoding="utf-8"?>
<p:tagLst xmlns:p="http://schemas.openxmlformats.org/presentationml/2006/main">
  <p:tag name="AS_UNIQUEID" val="141"/>
</p:tagLst>
</file>

<file path=ppt/tags/tag67.xml><?xml version="1.0" encoding="utf-8"?>
<p:tagLst xmlns:p="http://schemas.openxmlformats.org/presentationml/2006/main">
  <p:tag name="AS_UNIQUEID" val="142"/>
</p:tagLst>
</file>

<file path=ppt/tags/tag68.xml><?xml version="1.0" encoding="utf-8"?>
<p:tagLst xmlns:p="http://schemas.openxmlformats.org/presentationml/2006/main">
  <p:tag name="AS_UNIQUEID" val="143"/>
</p:tagLst>
</file>

<file path=ppt/tags/tag69.xml><?xml version="1.0" encoding="utf-8"?>
<p:tagLst xmlns:p="http://schemas.openxmlformats.org/presentationml/2006/main">
  <p:tag name="AS_UNIQUEID" val="144"/>
</p:tagLst>
</file>

<file path=ppt/tags/tag7.xml><?xml version="1.0" encoding="utf-8"?>
<p:tagLst xmlns:p="http://schemas.openxmlformats.org/presentationml/2006/main">
  <p:tag name="AS_UNIQUEID" val="82"/>
</p:tagLst>
</file>

<file path=ppt/tags/tag70.xml><?xml version="1.0" encoding="utf-8"?>
<p:tagLst xmlns:p="http://schemas.openxmlformats.org/presentationml/2006/main">
  <p:tag name="AS_UNIQUEID" val="145"/>
</p:tagLst>
</file>

<file path=ppt/tags/tag71.xml><?xml version="1.0" encoding="utf-8"?>
<p:tagLst xmlns:p="http://schemas.openxmlformats.org/presentationml/2006/main">
  <p:tag name="AS_UNIQUEID" val="146"/>
</p:tagLst>
</file>

<file path=ppt/tags/tag72.xml><?xml version="1.0" encoding="utf-8"?>
<p:tagLst xmlns:p="http://schemas.openxmlformats.org/presentationml/2006/main">
  <p:tag name="AS_UNIQUEID" val="147"/>
</p:tagLst>
</file>

<file path=ppt/tags/tag73.xml><?xml version="1.0" encoding="utf-8"?>
<p:tagLst xmlns:p="http://schemas.openxmlformats.org/presentationml/2006/main">
  <p:tag name="AS_UNIQUEID" val="148"/>
</p:tagLst>
</file>

<file path=ppt/tags/tag74.xml><?xml version="1.0" encoding="utf-8"?>
<p:tagLst xmlns:p="http://schemas.openxmlformats.org/presentationml/2006/main">
  <p:tag name="AS_UNIQUEID" val="149"/>
</p:tagLst>
</file>

<file path=ppt/tags/tag75.xml><?xml version="1.0" encoding="utf-8"?>
<p:tagLst xmlns:p="http://schemas.openxmlformats.org/presentationml/2006/main">
  <p:tag name="AS_UNIQUEID" val="150"/>
</p:tagLst>
</file>

<file path=ppt/tags/tag76.xml><?xml version="1.0" encoding="utf-8"?>
<p:tagLst xmlns:p="http://schemas.openxmlformats.org/presentationml/2006/main">
  <p:tag name="AS_UNIQUEID" val="151"/>
</p:tagLst>
</file>

<file path=ppt/tags/tag77.xml><?xml version="1.0" encoding="utf-8"?>
<p:tagLst xmlns:p="http://schemas.openxmlformats.org/presentationml/2006/main">
  <p:tag name="AS_UNIQUEID" val="152"/>
</p:tagLst>
</file>

<file path=ppt/tags/tag78.xml><?xml version="1.0" encoding="utf-8"?>
<p:tagLst xmlns:p="http://schemas.openxmlformats.org/presentationml/2006/main">
  <p:tag name="AS_UNIQUEID" val="153"/>
</p:tagLst>
</file>

<file path=ppt/tags/tag79.xml><?xml version="1.0" encoding="utf-8"?>
<p:tagLst xmlns:p="http://schemas.openxmlformats.org/presentationml/2006/main">
  <p:tag name="AS_UNIQUEID" val="154"/>
</p:tagLst>
</file>

<file path=ppt/tags/tag8.xml><?xml version="1.0" encoding="utf-8"?>
<p:tagLst xmlns:p="http://schemas.openxmlformats.org/presentationml/2006/main">
  <p:tag name="AS_UNIQUEID" val="83"/>
</p:tagLst>
</file>

<file path=ppt/tags/tag80.xml><?xml version="1.0" encoding="utf-8"?>
<p:tagLst xmlns:p="http://schemas.openxmlformats.org/presentationml/2006/main">
  <p:tag name="AS_UNIQUEID" val="155"/>
</p:tagLst>
</file>

<file path=ppt/tags/tag81.xml><?xml version="1.0" encoding="utf-8"?>
<p:tagLst xmlns:p="http://schemas.openxmlformats.org/presentationml/2006/main">
  <p:tag name="AS_UNIQUEID" val="156"/>
</p:tagLst>
</file>

<file path=ppt/tags/tag82.xml><?xml version="1.0" encoding="utf-8"?>
<p:tagLst xmlns:p="http://schemas.openxmlformats.org/presentationml/2006/main">
  <p:tag name="AS_UNIQUEID" val="157"/>
</p:tagLst>
</file>

<file path=ppt/tags/tag83.xml><?xml version="1.0" encoding="utf-8"?>
<p:tagLst xmlns:p="http://schemas.openxmlformats.org/presentationml/2006/main">
  <p:tag name="AS_UNIQUEID" val="158"/>
</p:tagLst>
</file>

<file path=ppt/tags/tag84.xml><?xml version="1.0" encoding="utf-8"?>
<p:tagLst xmlns:p="http://schemas.openxmlformats.org/presentationml/2006/main">
  <p:tag name="AS_UNIQUEID" val="159"/>
</p:tagLst>
</file>

<file path=ppt/tags/tag85.xml><?xml version="1.0" encoding="utf-8"?>
<p:tagLst xmlns:p="http://schemas.openxmlformats.org/presentationml/2006/main">
  <p:tag name="AS_UNIQUEID" val="160"/>
</p:tagLst>
</file>

<file path=ppt/tags/tag86.xml><?xml version="1.0" encoding="utf-8"?>
<p:tagLst xmlns:p="http://schemas.openxmlformats.org/presentationml/2006/main">
  <p:tag name="AS_UNIQUEID" val="161"/>
</p:tagLst>
</file>

<file path=ppt/tags/tag87.xml><?xml version="1.0" encoding="utf-8"?>
<p:tagLst xmlns:p="http://schemas.openxmlformats.org/presentationml/2006/main">
  <p:tag name="AS_UNIQUEID" val="162"/>
</p:tagLst>
</file>

<file path=ppt/tags/tag88.xml><?xml version="1.0" encoding="utf-8"?>
<p:tagLst xmlns:p="http://schemas.openxmlformats.org/presentationml/2006/main">
  <p:tag name="AS_UNIQUEID" val="163"/>
</p:tagLst>
</file>

<file path=ppt/tags/tag89.xml><?xml version="1.0" encoding="utf-8"?>
<p:tagLst xmlns:p="http://schemas.openxmlformats.org/presentationml/2006/main">
  <p:tag name="AS_UNIQUEID" val="164"/>
</p:tagLst>
</file>

<file path=ppt/tags/tag9.xml><?xml version="1.0" encoding="utf-8"?>
<p:tagLst xmlns:p="http://schemas.openxmlformats.org/presentationml/2006/main">
  <p:tag name="AS_UNIQUEID" val="84"/>
</p:tagLst>
</file>

<file path=ppt/tags/tag90.xml><?xml version="1.0" encoding="utf-8"?>
<p:tagLst xmlns:p="http://schemas.openxmlformats.org/presentationml/2006/main">
  <p:tag name="AS_UNIQUEID" val="165"/>
  <p:tag name="KSO_WM_UNIT_PLACING_PICTURE_USER_VIEWPORT" val="{&quot;height&quot;:12791,&quot;width&quot;:42910}"/>
</p:tagLst>
</file>

<file path=ppt/tags/tag91.xml><?xml version="1.0" encoding="utf-8"?>
<p:tagLst xmlns:p="http://schemas.openxmlformats.org/presentationml/2006/main">
  <p:tag name="AS_UNIQUEID" val="166"/>
  <p:tag name="KSO_WM_UNIT_PLACING_PICTURE_USER_VIEWPORT" val="{&quot;height&quot;:12171,&quot;width&quot;:19959}"/>
</p:tagLst>
</file>

<file path=ppt/tags/tag92.xml><?xml version="1.0" encoding="utf-8"?>
<p:tagLst xmlns:p="http://schemas.openxmlformats.org/presentationml/2006/main">
  <p:tag name="AS_UNIQUEID" val="167"/>
</p:tagLst>
</file>

<file path=ppt/tags/tag93.xml><?xml version="1.0" encoding="utf-8"?>
<p:tagLst xmlns:p="http://schemas.openxmlformats.org/presentationml/2006/main">
  <p:tag name="AS_UNIQUEID" val="168"/>
</p:tagLst>
</file>

<file path=ppt/tags/tag94.xml><?xml version="1.0" encoding="utf-8"?>
<p:tagLst xmlns:p="http://schemas.openxmlformats.org/presentationml/2006/main">
  <p:tag name="AS_UNIQUEID" val="1"/>
</p:tagLst>
</file>

<file path=ppt/tags/tag95.xml><?xml version="1.0" encoding="utf-8"?>
<p:tagLst xmlns:p="http://schemas.openxmlformats.org/presentationml/2006/main">
  <p:tag name="AS_UNIQUEID" val="2"/>
  <p:tag name="KSO_WM_UNIT_PLACING_PICTURE_USER_VIEWPORT" val="{&quot;height&quot;:12791,&quot;width&quot;:42910}"/>
</p:tagLst>
</file>

<file path=ppt/tags/tag96.xml><?xml version="1.0" encoding="utf-8"?>
<p:tagLst xmlns:p="http://schemas.openxmlformats.org/presentationml/2006/main">
  <p:tag name="AS_UNIQUEID" val="3"/>
  <p:tag name="KSO_WM_UNIT_PLACING_PICTURE_USER_VIEWPORT" val="{&quot;height&quot;:12171,&quot;width&quot;:19959}"/>
</p:tagLst>
</file>

<file path=ppt/tags/tag97.xml><?xml version="1.0" encoding="utf-8"?>
<p:tagLst xmlns:p="http://schemas.openxmlformats.org/presentationml/2006/main">
  <p:tag name="AS_UNIQUEID" val="4"/>
</p:tagLst>
</file>

<file path=ppt/tags/tag98.xml><?xml version="1.0" encoding="utf-8"?>
<p:tagLst xmlns:p="http://schemas.openxmlformats.org/presentationml/2006/main">
  <p:tag name="AS_UNIQUEID" val="5"/>
</p:tagLst>
</file>

<file path=ppt/tags/tag99.xml><?xml version="1.0" encoding="utf-8"?>
<p:tagLst xmlns:p="http://schemas.openxmlformats.org/presentationml/2006/main">
  <p:tag name="AS_UNIQUEID" val="6"/>
  <p:tag name="KSO_WM_UNIT_PLACING_PICTURE_USER_VIEWPORT" val="{&quot;height&quot;:12791,&quot;width&quot;:4291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61</Paragraphs>
  <Slides>22</Slides>
  <Notes>2</Notes>
  <TotalTime>0</TotalTime>
  <HiddenSlides>0</HiddenSlides>
  <MMClips>2</MMClips>
  <ScaleCrop>0</ScaleCrop>
  <HeadingPairs>
    <vt:vector baseType="variant" size="6">
      <vt:variant>
        <vt:lpstr>Fonts used</vt:lpstr>
      </vt:variant>
      <vt:variant>
        <vt:i4>9</vt:i4>
      </vt:variant>
      <vt:variant>
        <vt:lpstr>Theme</vt:lpstr>
      </vt:variant>
      <vt:variant>
        <vt:i4>1</vt:i4>
      </vt:variant>
      <vt:variant>
        <vt:lpstr>Slide Titles</vt:lpstr>
      </vt:variant>
      <vt:variant>
        <vt:i4>22</vt:i4>
      </vt:variant>
    </vt:vector>
  </HeadingPairs>
  <TitlesOfParts>
    <vt:vector baseType="lpstr" size="32">
      <vt:lpstr>Arial</vt:lpstr>
      <vt:lpstr>等线 Light</vt:lpstr>
      <vt:lpstr>等线</vt:lpstr>
      <vt:lpstr>Calibri Light</vt:lpstr>
      <vt:lpstr>Calibri</vt:lpstr>
      <vt:lpstr>汉仪小隶书简</vt:lpstr>
      <vt:lpstr>楷体</vt:lpstr>
      <vt:lpstr>黑体</vt:lpstr>
      <vt:lpstr>Times New Roman</vt:lpstr>
      <vt:lpstr>Office 主题​​</vt:lpstr>
      <vt:lpstr>PowerPoint Presentation</vt:lpstr>
      <vt:lpstr>孔、孟、庄的思想世界</vt:lpstr>
      <vt:lpstr>学习目标：1.阅读适量的诸子散文，重点阅读儒家、道家的经典散文，提升阅读理解文言文能力。2.体会儒、道思想的不同特点，加强理性思考，以客观、科学、礼敬的态度认识先贤的作品，发展思辨能力，提升思维品质。3.理解、认同、热爱中华传统文化，继承、弘扬中华优秀传统文化。</vt:lpstr>
      <vt:lpstr>活动一：慎思·明辨（猜想推断) 活动二：细读·博观（小组分享)活动三：鉴古·观今（超级演说)</vt:lpstr>
      <vt:lpstr>活动一：慎思·明辨（猜想推断)</vt:lpstr>
      <vt:lpstr>推断下列名言来自儒家还是道家圣贤之口：</vt:lpstr>
      <vt:lpstr>PowerPoint Presentation</vt:lpstr>
      <vt:lpstr>推断下列名言来自儒家还是道家圣贤之口：</vt:lpstr>
      <vt:lpstr>PowerPoint Presentation</vt:lpstr>
      <vt:lpstr>PowerPoint Presentation</vt:lpstr>
      <vt:lpstr>活动二：细读·博观（小组分享)</vt:lpstr>
      <vt:lpstr>孔子：1.颜渊问仁。子曰:“克己复礼为仁。一日克己复礼，天下归仁焉。为仁由己，而由人乎哉？”2.子曰：君子而不仁者有矣夫？未有小人而仁者也！ 3.子曰：“君子道者三，我无能焉：仁者不忧，知者不惑，勇者不惧。”4.子张问仁于孔子。孔子曰：“能行五者于天下，为仁矣。”5.己所不欲，勿施于人。 6.孔子曰:“不知命，无以为君子也；不知礼，无以立也；不知言，无以知人也。”7.子曰:“道之以政，齐之以刑，民免而无耻；道之以德，齐之以礼，有耻且格。” 8.子曰:“君子博学于文，约之以礼，亦可以弗畔矣夫？”9.子曰:“兴于诗，立于礼，成于乐。”10.子曰:“君子义以为质，礼以行之，逊以出之，信以成之。君子哉！”  </vt:lpstr>
      <vt:lpstr>PowerPoint Presentation</vt:lpstr>
      <vt:lpstr>  孟子：  梁惠王曰：“寡人之于国也，尽心焉耳矣。河内凶，则移其民于河东，移其粟于河内。河东凶亦然。察邻国之政，无如寡人之用心者。邻国之民不加少，寡人之民不加多，何也？”    孟子对曰：“王好战，请以战喻。填然鼓之，兵刃既接，弃甲曳兵而走，或百步而后止，或五十步而后止。以五十步笑百步，则何如？”    曰：“不可。直不百步耳，是亦走也。”    曰：“王如知此，则无望民之多于邻国也。不违农时，谷不可胜食也。数罟不入洿池，鱼鳖不可胜食也。斧斤以时入山林，材木不可胜用也。谷与鱼鳖不可胜食，材木不可胜用，是使民养生丧死无憾也。养生丧死无憾，王道之始也。” </vt:lpstr>
      <vt:lpstr>PowerPoint Presentation</vt:lpstr>
      <vt:lpstr>PowerPoint Presentation</vt:lpstr>
      <vt:lpstr>PowerPoint Presentation</vt:lpstr>
      <vt:lpstr>PowerPoint Presentation</vt:lpstr>
      <vt:lpstr>    不忘历史才能开辟未来，善于继承才能善于创新。优秀传统文化是一个国家、一个民族传承和发展的根本，如果丢掉了，就割断了精神命脉。我们要善于把弘扬优秀传统文化和发展现实文化有机统一起来，紧密结合起来，在继承中发展，在发展中继承。       ——习近平总书记在纪念孔子诞辰2565周年国际学术研讨会暨国际儒学联合会第五届会员大会开幕会上的讲话</vt:lpstr>
      <vt:lpstr>活动三：鉴古·观今（超级演说)</vt:lpstr>
      <vt:lpstr>活动三：鉴古·观今（超级演说)</vt:lpstr>
      <vt:lpstr>活动三：鉴古·观今（超级演说)</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2022-07-30T19:04:27.074</cp:lastPrinted>
  <dcterms:created xsi:type="dcterms:W3CDTF">2022-07-30T19:04:27Z</dcterms:created>
  <dcterms:modified xsi:type="dcterms:W3CDTF">2022-07-30T11:04:52Z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