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4" r:id="rId4"/>
    <p:sldId id="275" r:id="rId5"/>
    <p:sldId id="276" r:id="rId6"/>
    <p:sldId id="260" r:id="rId7"/>
    <p:sldId id="261" r:id="rId8"/>
    <p:sldId id="285" r:id="rId9"/>
    <p:sldId id="262" r:id="rId10"/>
    <p:sldId id="277" r:id="rId11"/>
    <p:sldId id="282" r:id="rId12"/>
    <p:sldId id="278" r:id="rId13"/>
    <p:sldId id="279" r:id="rId14"/>
    <p:sldId id="281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87" r:id="rId26"/>
    <p:sldId id="280" r:id="rId27"/>
    <p:sldId id="286" r:id="rId28"/>
    <p:sldId id="284" r:id="rId29"/>
    <p:sldId id="288" r:id="rId30"/>
    <p:sldId id="289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7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1&#25945;&#26448;\2&#19971;&#19979;\&#19971;&#19979;&#65288;&#37096;&#32534;&#65289;2018.2\1&#19971;&#19979;&#65288;&#37096;&#32534;&#65289;&#35838;&#25991;2018.2\&#31532;5&#21333;&#20803;\17&#32043;&#34276;&#33821;&#28689;&#24067;2018.5\Bandari%20-%20&#32431;&#38899;&#20048;&#21512;&#38598;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9124.htm" TargetMode="Externa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1722251.htm" TargetMode="Externa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32043;&#34276;&#33821;&#28689;&#24067;%20&#23447;&#29854;%20&#35270;&#39057;&#26391;&#35835;&#65288;&#39640;&#28165;&#65289;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1&#25945;&#26448;\2&#19971;&#19979;\&#19971;&#19979;&#65288;&#37096;&#32534;&#65289;2018.2\1&#19971;&#19979;&#65288;&#37096;&#32534;&#65289;&#35838;&#25991;2018.2\&#31532;5&#21333;&#20803;\17&#32043;&#34276;&#33821;&#28689;&#24067;2018.5\07%20-%20&#21021;&#38634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Picture 2062" descr="20050620060601938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</a:rPr>
              <a:t>花瀑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692696"/>
            <a:ext cx="7632848" cy="5832648"/>
          </a:xfrm>
        </p:spPr>
        <p:txBody>
          <a:bodyPr>
            <a:noAutofit/>
          </a:bodyPr>
          <a:lstStyle/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只见一片辉煌的淡紫色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像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一条瀑布，从空中垂下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不见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其发端，也不见其终极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只是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深深浅浅的紫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仿佛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在流动，在欢笑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不停地生长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紫色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的大条幅上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泛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着点点银光，就像迸溅的水花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仔细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看时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才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知道那是每一朵紫花中的最浅淡的部分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400" b="1" spc="-35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ts val="3500"/>
              </a:lnSpc>
              <a:buNone/>
            </a:pP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400" b="1" spc="-350" dirty="0" smtClean="0">
                <a:latin typeface="楷体" pitchFamily="49" charset="-122"/>
                <a:ea typeface="楷体" pitchFamily="49" charset="-122"/>
              </a:rPr>
              <a:t>和阳光互相挑逗。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131840" cy="207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Bandari - 纯音乐合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60848"/>
            <a:ext cx="3131840" cy="208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74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 smtClean="0">
                <a:solidFill>
                  <a:srgbClr val="0000FF"/>
                </a:solidFill>
              </a:rPr>
              <a:t>花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瀑赏析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80728"/>
            <a:ext cx="8964488" cy="5544616"/>
          </a:xfrm>
        </p:spPr>
        <p:txBody>
          <a:bodyPr>
            <a:noAutofit/>
          </a:bodyPr>
          <a:lstStyle/>
          <a:p>
            <a:r>
              <a:rPr lang="zh-CN" altLang="en-US" sz="2400" b="1" spc="-200" dirty="0" smtClean="0">
                <a:latin typeface="楷体" pitchFamily="49" charset="-122"/>
                <a:ea typeface="楷体" pitchFamily="49" charset="-122"/>
              </a:rPr>
              <a:t>只见一片辉煌的淡紫色，像一条瀑布，从空中垂下，不见其发端，也不见其终极</a:t>
            </a:r>
            <a:r>
              <a:rPr lang="zh-CN" altLang="en-US" sz="2400" b="1" spc="-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pc="-200" dirty="0" smtClean="0">
              <a:latin typeface="楷体" pitchFamily="49" charset="-122"/>
              <a:ea typeface="楷体" pitchFamily="49" charset="-122"/>
            </a:endParaRPr>
          </a:p>
          <a:p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比喻、夸张，形象生动地写出紫藤萝花繁茂、气势非凡，隐含着生命的绵延长远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。</a:t>
            </a:r>
            <a:endParaRPr lang="en-US" altLang="zh-CN" sz="2400" b="1" spc="-200" dirty="0" smtClean="0">
              <a:solidFill>
                <a:srgbClr val="0000FF"/>
              </a:solidFill>
              <a:latin typeface="+mn-ea"/>
            </a:endParaRPr>
          </a:p>
          <a:p>
            <a:r>
              <a:rPr lang="zh-CN" altLang="zh-CN" sz="2400" b="1" spc="-200" dirty="0" smtClean="0">
                <a:latin typeface="楷体" pitchFamily="49" charset="-122"/>
                <a:ea typeface="楷体" pitchFamily="49" charset="-122"/>
              </a:rPr>
              <a:t>只是</a:t>
            </a:r>
            <a:r>
              <a:rPr lang="zh-CN" altLang="zh-CN" sz="2400" b="1" spc="-200" dirty="0" smtClean="0">
                <a:latin typeface="楷体" pitchFamily="49" charset="-122"/>
                <a:ea typeface="楷体" pitchFamily="49" charset="-122"/>
              </a:rPr>
              <a:t>深深浅浅的紫，仿佛在流动，在欢笑，在不停地生长</a:t>
            </a:r>
            <a:r>
              <a:rPr lang="zh-CN" altLang="zh-CN" sz="2400" b="1" spc="-200" dirty="0" smtClean="0">
                <a:latin typeface="楷体" pitchFamily="49" charset="-122"/>
                <a:ea typeface="楷体" pitchFamily="49" charset="-122"/>
              </a:rPr>
              <a:t>。紫色</a:t>
            </a:r>
            <a:r>
              <a:rPr lang="zh-CN" altLang="zh-CN" sz="2400" b="1" spc="-200" dirty="0" smtClean="0">
                <a:latin typeface="楷体" pitchFamily="49" charset="-122"/>
                <a:ea typeface="楷体" pitchFamily="49" charset="-122"/>
              </a:rPr>
              <a:t>的大条幅上，泛着点点银光，就像迸溅的水花</a:t>
            </a:r>
            <a:r>
              <a:rPr lang="zh-CN" altLang="zh-CN" sz="2400" b="1" spc="-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pc="-200" dirty="0" smtClean="0">
              <a:latin typeface="楷体" pitchFamily="49" charset="-122"/>
              <a:ea typeface="楷体" pitchFamily="49" charset="-122"/>
            </a:endParaRPr>
          </a:p>
          <a:p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拟人、排比，把花儿们那娇艳动人的姿态人格化。比喻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，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紫藤萝花比作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紫色的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大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条幅，花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中最浅淡的部分比作迸溅的水花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表现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花的繁茂与生机盎然。使静态的花跃动起来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。</a:t>
            </a:r>
            <a:endParaRPr lang="en-US" altLang="zh-CN" sz="2400" b="1" spc="-200" dirty="0" smtClean="0">
              <a:solidFill>
                <a:srgbClr val="0000FF"/>
              </a:solidFill>
              <a:latin typeface="+mn-ea"/>
            </a:endParaRPr>
          </a:p>
          <a:p>
            <a:r>
              <a:rPr lang="zh-CN" altLang="zh-CN" sz="2400" b="1" spc="-200" dirty="0" smtClean="0">
                <a:latin typeface="楷体" pitchFamily="49" charset="-122"/>
                <a:ea typeface="楷体" pitchFamily="49" charset="-122"/>
              </a:rPr>
              <a:t>仔细</a:t>
            </a:r>
            <a:r>
              <a:rPr lang="zh-CN" altLang="zh-CN" sz="2400" b="1" spc="-200" dirty="0" smtClean="0">
                <a:latin typeface="楷体" pitchFamily="49" charset="-122"/>
                <a:ea typeface="楷体" pitchFamily="49" charset="-122"/>
              </a:rPr>
              <a:t>看时，才知道那是每一朵紫花中的最浅淡的部分，在和阳光互相挑逗</a:t>
            </a:r>
            <a:r>
              <a:rPr lang="zh-CN" altLang="zh-CN" sz="2400" b="1" spc="-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pc="-200" dirty="0" smtClean="0">
              <a:latin typeface="楷体" pitchFamily="49" charset="-122"/>
              <a:ea typeface="楷体" pitchFamily="49" charset="-122"/>
            </a:endParaRPr>
          </a:p>
          <a:p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拟人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，细腻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地写出每一朵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花颜色的深浅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，显得玲珑剔透，富有</a:t>
            </a:r>
            <a:r>
              <a:rPr kumimoji="1" lang="zh-CN" altLang="en-US" sz="2400" b="1" spc="-200" dirty="0" smtClean="0">
                <a:solidFill>
                  <a:srgbClr val="0000FF"/>
                </a:solidFill>
                <a:latin typeface="+mn-ea"/>
              </a:rPr>
              <a:t>动感，写出了花朵的顽皮可爱活泼。</a:t>
            </a:r>
            <a:endParaRPr lang="zh-CN" altLang="en-US" sz="2400" b="1" spc="-2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</a:rPr>
              <a:t>花穗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424936" cy="5256584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2600" b="1" spc="-350" dirty="0" smtClean="0">
                <a:latin typeface="华文楷体" pitchFamily="2" charset="-122"/>
                <a:ea typeface="华文楷体" pitchFamily="2" charset="-122"/>
              </a:rPr>
              <a:t>花朵儿一串挨着一串，一朵接着一朵，彼此推着挤着，好不活泼热闹！</a:t>
            </a:r>
          </a:p>
          <a:p>
            <a:pPr>
              <a:lnSpc>
                <a:spcPts val="35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2600" b="1" spc="-350" dirty="0" smtClean="0">
                <a:latin typeface="华文楷体" pitchFamily="2" charset="-122"/>
                <a:ea typeface="华文楷体" pitchFamily="2" charset="-122"/>
              </a:rPr>
              <a:t>“我在开花！”它们在笑。</a:t>
            </a:r>
          </a:p>
          <a:p>
            <a:pPr>
              <a:lnSpc>
                <a:spcPts val="35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2600" b="1" spc="-350" dirty="0" smtClean="0">
                <a:latin typeface="华文楷体" pitchFamily="2" charset="-122"/>
                <a:ea typeface="华文楷体" pitchFamily="2" charset="-122"/>
              </a:rPr>
              <a:t>“我在开花！”它们嚷嚷。</a:t>
            </a:r>
          </a:p>
          <a:p>
            <a:pPr>
              <a:lnSpc>
                <a:spcPts val="35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2600" b="1" spc="-350" dirty="0" smtClean="0">
                <a:latin typeface="华文楷体" pitchFamily="2" charset="-122"/>
                <a:ea typeface="华文楷体" pitchFamily="2" charset="-122"/>
              </a:rPr>
              <a:t>每一穗花都是上面的盛开、下面的待放 。颜色便上浅下深，好像那紫色沉淀下来了，沉淀在最嫩最小的花苞里。</a:t>
            </a:r>
            <a:endParaRPr lang="zh-CN" altLang="en-US" sz="2600" dirty="0"/>
          </a:p>
        </p:txBody>
      </p:sp>
      <p:sp>
        <p:nvSpPr>
          <p:cNvPr id="4" name="矩形 3"/>
          <p:cNvSpPr/>
          <p:nvPr/>
        </p:nvSpPr>
        <p:spPr>
          <a:xfrm>
            <a:off x="1979712" y="1268760"/>
            <a:ext cx="6840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200" b="1" spc="-100" dirty="0" smtClean="0">
                <a:solidFill>
                  <a:srgbClr val="0000FF"/>
                </a:solidFill>
                <a:latin typeface="+mn-ea"/>
              </a:rPr>
              <a:t>把静态的花拟人化，生动形象地写出了紫藤萝花的繁茂的景象，化静为动，使人产生丰富的想象、联想。</a:t>
            </a:r>
            <a:endParaRPr kumimoji="1" lang="zh-CN" altLang="en-US" sz="2200" b="1" spc="-1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1960" y="2276872"/>
            <a:ext cx="45365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spc="-100" dirty="0" smtClean="0">
                <a:solidFill>
                  <a:srgbClr val="0000FF"/>
                </a:solidFill>
                <a:latin typeface="+mn-ea"/>
              </a:rPr>
              <a:t>拟人、反复，形象</a:t>
            </a:r>
            <a:r>
              <a:rPr lang="zh-CN" altLang="en-US" sz="2200" b="1" spc="-100" dirty="0" smtClean="0">
                <a:solidFill>
                  <a:srgbClr val="0000FF"/>
                </a:solidFill>
                <a:latin typeface="+mn-ea"/>
              </a:rPr>
              <a:t>地表</a:t>
            </a:r>
            <a:r>
              <a:rPr lang="zh-CN" altLang="en-US" sz="2200" b="1" spc="-100" dirty="0" smtClean="0">
                <a:solidFill>
                  <a:srgbClr val="0000FF"/>
                </a:solidFill>
                <a:latin typeface="+mn-ea"/>
              </a:rPr>
              <a:t>现出</a:t>
            </a:r>
            <a:r>
              <a:rPr kumimoji="1" lang="zh-CN" altLang="en-US" sz="2200" b="1" spc="-100" dirty="0" smtClean="0">
                <a:solidFill>
                  <a:srgbClr val="0000FF"/>
                </a:solidFill>
                <a:latin typeface="+mn-ea"/>
              </a:rPr>
              <a:t>花的生机勃勃及</a:t>
            </a:r>
            <a:r>
              <a:rPr lang="zh-CN" altLang="en-US" sz="2200" b="1" spc="-100" dirty="0" smtClean="0">
                <a:solidFill>
                  <a:srgbClr val="0000FF"/>
                </a:solidFill>
                <a:latin typeface="+mn-ea"/>
              </a:rPr>
              <a:t>生</a:t>
            </a:r>
            <a:r>
              <a:rPr lang="zh-CN" altLang="en-US" sz="2200" b="1" spc="-100" dirty="0" smtClean="0">
                <a:solidFill>
                  <a:srgbClr val="0000FF"/>
                </a:solidFill>
                <a:latin typeface="+mn-ea"/>
              </a:rPr>
              <a:t>的快乐和</a:t>
            </a:r>
            <a:r>
              <a:rPr lang="zh-CN" altLang="en-US" sz="2200" b="1" spc="-100" dirty="0" smtClean="0">
                <a:solidFill>
                  <a:srgbClr val="0000FF"/>
                </a:solidFill>
                <a:latin typeface="+mn-ea"/>
              </a:rPr>
              <a:t>欣喜。</a:t>
            </a:r>
            <a:endParaRPr lang="zh-CN" altLang="en-US" sz="2200" spc="-1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4509120"/>
            <a:ext cx="77768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200" b="1" dirty="0" smtClean="0">
                <a:solidFill>
                  <a:srgbClr val="0000FF"/>
                </a:solidFill>
                <a:latin typeface="+mn-ea"/>
              </a:rPr>
              <a:t>细腻地写出每一朵花不同部位的深浅，显得玲珑剔透，富有动感、情趣。</a:t>
            </a:r>
            <a:endParaRPr lang="zh-CN" altLang="en-US" sz="2200" b="1" spc="-100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5080257"/>
            <a:ext cx="2771800" cy="1777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062" descr="20050620060601938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5075801"/>
            <a:ext cx="2376264" cy="178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1720" y="188640"/>
            <a:ext cx="4978896" cy="576064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</a:rPr>
              <a:t>花朵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3528392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1200"/>
              </a:spcBef>
              <a:spcAft>
                <a:spcPts val="600"/>
              </a:spcAft>
            </a:pPr>
            <a:r>
              <a:rPr lang="zh-CN" altLang="en-US" sz="2400" b="1" spc="-350" dirty="0" smtClean="0">
                <a:latin typeface="华文楷体" pitchFamily="2" charset="-122"/>
                <a:ea typeface="华文楷体" pitchFamily="2" charset="-122"/>
              </a:rPr>
              <a:t>每一朵盛开的花就像是一个小小的张满了的帆，帆下带着尖底的舱，船舱鼓鼓的；又像一个忍俊不禁的笑容，就要绽开似的</a:t>
            </a:r>
            <a:r>
              <a:rPr lang="zh-CN" altLang="en-US" sz="2400" b="1" spc="-35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spc="-35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3500"/>
              </a:lnSpc>
              <a:spcBef>
                <a:spcPts val="1200"/>
              </a:spcBef>
              <a:spcAft>
                <a:spcPts val="600"/>
              </a:spcAft>
            </a:pPr>
            <a:r>
              <a:rPr kumimoji="1" lang="zh-CN" altLang="en-US" sz="2400" b="1" dirty="0" smtClean="0">
                <a:solidFill>
                  <a:srgbClr val="0000FF"/>
                </a:solidFill>
                <a:latin typeface="+mn-ea"/>
              </a:rPr>
              <a:t>比喻、拟人。（把盛开的花比作张满了的帆，把花托比作尖底的、鼓鼓的舱），形象生动地表现出紫藤萝花盛开的状态，显得生机勃勃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+mn-ea"/>
              </a:rPr>
              <a:t>。（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+mn-ea"/>
              </a:rPr>
              <a:t>把盛开的花比作忍俊不禁的笑容），生动形象表现了花含苞怒放的情趣，抒发了作者喜悦之情（忍俊不禁：拟人）</a:t>
            </a:r>
            <a:endParaRPr lang="zh-CN" altLang="en-US" sz="2400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1503"/>
            <a:ext cx="3494162" cy="209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7" y="4765585"/>
            <a:ext cx="3347864" cy="20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634082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</a:rPr>
              <a:t>花香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417646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spc="-100" dirty="0" smtClean="0">
                <a:latin typeface="楷体" pitchFamily="49" charset="-122"/>
                <a:ea typeface="楷体" pitchFamily="49" charset="-122"/>
              </a:rPr>
              <a:t>这里除了光彩，还有淡淡的芳香，香气似乎也是浅紫色的，梦幻一般轻轻地笼罩着我</a:t>
            </a:r>
            <a:r>
              <a:rPr lang="zh-CN" altLang="zh-CN" sz="2400" b="1" spc="-1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pc="-1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zh-CN" altLang="en-US" sz="2400" b="1" spc="-100" dirty="0" smtClean="0">
                <a:solidFill>
                  <a:srgbClr val="0000FF"/>
                </a:solidFill>
                <a:latin typeface="+mn-ea"/>
              </a:rPr>
              <a:t>通感。把无形的香味化成有形的颜色 ，把嗅觉形象用视觉形象表现出来，形象生动地表现花香带给作者那种飘渺轻柔的感受。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spc="-100" dirty="0" smtClean="0">
                <a:latin typeface="仿宋" pitchFamily="49" charset="-122"/>
                <a:ea typeface="仿宋" pitchFamily="49" charset="-122"/>
              </a:rPr>
              <a:t>通感</a:t>
            </a:r>
            <a:r>
              <a:rPr lang="zh-CN" altLang="en-US" sz="2000" b="1" spc="-100" dirty="0" smtClean="0">
                <a:latin typeface="仿宋" pitchFamily="49" charset="-122"/>
                <a:ea typeface="仿宋" pitchFamily="49" charset="-122"/>
              </a:rPr>
              <a:t>：</a:t>
            </a:r>
            <a:r>
              <a:rPr lang="zh-CN" altLang="en-US" sz="2000" spc="-100" dirty="0" smtClean="0">
                <a:latin typeface="仿宋" pitchFamily="49" charset="-122"/>
                <a:ea typeface="仿宋" pitchFamily="49" charset="-122"/>
              </a:rPr>
              <a:t>又</a:t>
            </a:r>
            <a:r>
              <a:rPr lang="zh-CN" altLang="en-US" sz="2000" spc="-100" dirty="0" smtClean="0">
                <a:latin typeface="仿宋" pitchFamily="49" charset="-122"/>
                <a:ea typeface="仿宋" pitchFamily="49" charset="-122"/>
              </a:rPr>
              <a:t>叫“移觉”，就是在描述客观事物时，用形象的语言使感觉转移，将人的听觉、视觉、嗅觉、味觉、触觉等不同感觉互相沟通、交错，彼此挪移转换，将本来表示甲感觉的词语移用来表示乙感觉，使意象更为活泼、新奇的一种修辞格</a:t>
            </a:r>
            <a:r>
              <a:rPr lang="zh-CN" altLang="en-US" sz="2000" spc="-100" dirty="0" smtClean="0">
                <a:latin typeface="仿宋" pitchFamily="49" charset="-122"/>
                <a:ea typeface="仿宋" pitchFamily="49" charset="-122"/>
              </a:rPr>
              <a:t>。</a:t>
            </a:r>
            <a:r>
              <a:rPr lang="zh-CN" altLang="en-US" sz="2000" spc="-100" dirty="0" smtClean="0">
                <a:latin typeface="仿宋" pitchFamily="49" charset="-122"/>
                <a:ea typeface="仿宋" pitchFamily="49" charset="-122"/>
              </a:rPr>
              <a:t>最典型的例子</a:t>
            </a:r>
            <a:r>
              <a:rPr lang="zh-CN" altLang="en-US" sz="2000" b="1" spc="-100" dirty="0" smtClean="0">
                <a:latin typeface="楷体" pitchFamily="49" charset="-122"/>
                <a:ea typeface="楷体" pitchFamily="49" charset="-122"/>
              </a:rPr>
              <a:t>： </a:t>
            </a:r>
            <a:r>
              <a:rPr lang="zh-CN" altLang="en-US" sz="2000" b="1" spc="-1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spc="-100" dirty="0" smtClean="0">
                <a:latin typeface="楷体" pitchFamily="49" charset="-122"/>
                <a:ea typeface="楷体" pitchFamily="49" charset="-122"/>
              </a:rPr>
              <a:t>微风过处，送来缕缕清香，仿佛远处高楼上渺茫的歌声似的。”</a:t>
            </a:r>
            <a:r>
              <a:rPr lang="en-US" altLang="zh-CN" sz="2000" spc="-1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000" spc="-100" dirty="0" smtClean="0">
                <a:latin typeface="楷体" pitchFamily="49" charset="-122"/>
                <a:ea typeface="楷体" pitchFamily="49" charset="-122"/>
              </a:rPr>
              <a:t>朱自清</a:t>
            </a:r>
            <a:r>
              <a:rPr lang="en-US" altLang="zh-CN" sz="2000" spc="-1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spc="-100" dirty="0" smtClean="0">
                <a:latin typeface="楷体" pitchFamily="49" charset="-122"/>
                <a:ea typeface="楷体" pitchFamily="49" charset="-122"/>
              </a:rPr>
              <a:t>荷塘月色</a:t>
            </a:r>
            <a:r>
              <a:rPr lang="en-US" altLang="zh-CN" sz="2000" spc="-100" dirty="0" smtClean="0">
                <a:latin typeface="楷体" pitchFamily="49" charset="-122"/>
                <a:ea typeface="楷体" pitchFamily="49" charset="-122"/>
              </a:rPr>
              <a:t>》)</a:t>
            </a:r>
            <a:r>
              <a:rPr lang="zh-CN" altLang="en-US" sz="2000" spc="-100" dirty="0" smtClean="0">
                <a:latin typeface="仿宋" pitchFamily="49" charset="-122"/>
                <a:ea typeface="仿宋" pitchFamily="49" charset="-122"/>
              </a:rPr>
              <a:t>再比如，</a:t>
            </a:r>
            <a:r>
              <a:rPr lang="zh-CN" altLang="en-US" sz="2000" b="1" spc="-100" dirty="0" smtClean="0">
                <a:latin typeface="楷体" pitchFamily="49" charset="-122"/>
                <a:ea typeface="楷体" pitchFamily="49" charset="-122"/>
              </a:rPr>
              <a:t>“你笑得很甜</a:t>
            </a:r>
            <a:r>
              <a:rPr lang="zh-CN" altLang="en-US" sz="2000" b="1" spc="-1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spc="-1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2000" spc="-100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5100669"/>
            <a:ext cx="3347864" cy="1757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现在的紫藤萝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784"/>
            <a:ext cx="8291264" cy="39604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zh-CN" altLang="en-US" sz="2500" b="1" spc="-250" dirty="0">
                <a:latin typeface="楷体" pitchFamily="49" charset="-122"/>
                <a:ea typeface="楷体" pitchFamily="49" charset="-122"/>
              </a:rPr>
              <a:t>过了这么多年，藤萝又开花了，而且开得这样盛，这样密，紫色的瀑布遮住了粗壮的盘虬卧龙般的枝干，不断地流着，流着，流向人的心底。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zh-CN" altLang="en-US" sz="2500" b="1" spc="-250" dirty="0">
                <a:latin typeface="楷体" pitchFamily="49" charset="-122"/>
                <a:ea typeface="楷体" pitchFamily="49" charset="-122"/>
              </a:rPr>
              <a:t>我抚摸了一下那小小的紫色的花舱，那里满装生命的酒酿，它张满了帆，在这闪光的花的河流上航行。它是万花中的一朵，也正是一朵朵花，组成了万花灿烂的流动的瀑布。 </a:t>
            </a:r>
          </a:p>
          <a:p>
            <a:pPr>
              <a:lnSpc>
                <a:spcPct val="90000"/>
              </a:lnSpc>
            </a:pPr>
            <a:endParaRPr lang="en-US" altLang="zh-CN" sz="25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5107854"/>
            <a:ext cx="2627784" cy="175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ea typeface="华文新魏" pitchFamily="2" charset="-122"/>
              </a:rPr>
              <a:t>紫藤萝的命运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8435280" cy="46371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zh-CN" altLang="en-US" sz="2800" b="1" spc="-300" dirty="0">
                <a:latin typeface="华文楷体" pitchFamily="2" charset="-122"/>
                <a:ea typeface="华文楷体" pitchFamily="2" charset="-122"/>
              </a:rPr>
              <a:t>从花儿稀落到毁掉，再到如今繁花似锦。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zh-CN" altLang="en-US" sz="2800" b="1" spc="-3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自衰到</a:t>
            </a:r>
            <a:r>
              <a:rPr lang="zh-CN" altLang="en-US" sz="2800" b="1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盛</a:t>
            </a:r>
            <a:endParaRPr lang="zh-CN" altLang="en-US" sz="2800" b="1" spc="-3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zh-CN" altLang="en-US" sz="2800" b="1" spc="-3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紫藤萝瀑布为我们展示了人生的画卷：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zh-CN" altLang="en-US" sz="2800" b="1" spc="-300" dirty="0">
                <a:latin typeface="华文楷体" pitchFamily="2" charset="-122"/>
                <a:ea typeface="华文楷体" pitchFamily="2" charset="-122"/>
              </a:rPr>
              <a:t>   藤萝不与群芳争，独自开在花谢时，踏春无人恋，蜂蝶亦不顾，而它们却尽情地展示着自己的生命，骄傲自信地为自己美丽生命而欢腾嬉闹。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人遭遇了什么不幸？从文中找出相应句子，用波浪线画出来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-100" dirty="0">
                <a:latin typeface="楷体" pitchFamily="49" charset="-122"/>
                <a:ea typeface="楷体" pitchFamily="49" charset="-122"/>
              </a:rPr>
              <a:t>流着流着，它带走了这些时一直压在我心上的</a:t>
            </a:r>
            <a:r>
              <a:rPr lang="zh-CN" altLang="en-US" sz="2800" b="1" spc="-1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焦虑和悲痛</a:t>
            </a:r>
            <a:r>
              <a:rPr lang="zh-CN" altLang="en-US" sz="2800" b="1" spc="-100" dirty="0">
                <a:latin typeface="楷体" pitchFamily="49" charset="-122"/>
                <a:ea typeface="楷体" pitchFamily="49" charset="-122"/>
              </a:rPr>
              <a:t>，那是关于</a:t>
            </a:r>
            <a:r>
              <a:rPr lang="zh-CN" altLang="en-US" sz="2800" b="1" spc="-1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生死谜、手足情的</a:t>
            </a:r>
            <a:r>
              <a:rPr lang="zh-CN" altLang="en-US" sz="2800" b="1" spc="-100" dirty="0">
                <a:latin typeface="楷体" pitchFamily="49" charset="-122"/>
                <a:ea typeface="楷体" pitchFamily="49" charset="-122"/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教学U盘\U盘八下2016.6\其它2015.12\背景图片\ba94583df8dcd100cca0c9e1708b4710b8122f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zh-CN" altLang="en-US" sz="4000" dirty="0">
                <a:ea typeface="华文新魏" pitchFamily="2" charset="-122"/>
              </a:rPr>
              <a:t>宗璞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96752"/>
            <a:ext cx="8568952" cy="475252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-150" dirty="0">
                <a:latin typeface="楷体" pitchFamily="49" charset="-122"/>
                <a:ea typeface="楷体" pitchFamily="49" charset="-122"/>
                <a:hlinkClick r:id="rId3"/>
              </a:rPr>
              <a:t>宗璞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spc="-150" dirty="0" err="1">
                <a:latin typeface="楷体" pitchFamily="49" charset="-122"/>
                <a:ea typeface="楷体" pitchFamily="49" charset="-122"/>
              </a:rPr>
              <a:t>pú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1928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年生，女，原名冯钟璞著名哲学家冯友兰之女，自幼生长于清华园，吸取了中国传统文化与西方文化之精粹，学养深厚，气韵独特</a:t>
            </a:r>
            <a:r>
              <a:rPr lang="zh-CN" altLang="en-US" sz="2400" b="1" spc="-15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pc="-15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pc="-150" dirty="0" smtClean="0">
                <a:latin typeface="楷体" pitchFamily="49" charset="-122"/>
                <a:ea typeface="楷体" pitchFamily="49" charset="-122"/>
              </a:rPr>
              <a:t>作品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主要有短篇小说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红豆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桃园女儿嫁窝谷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不沉的湖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后门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弦上的梦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、中篇小说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三生石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，获全国优秀中短篇小说奖</a:t>
            </a:r>
            <a:r>
              <a:rPr lang="zh-CN" altLang="en-US" sz="2400" b="1" spc="-15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pc="-15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pc="-150" dirty="0" smtClean="0">
                <a:latin typeface="楷体" pitchFamily="49" charset="-122"/>
                <a:ea typeface="楷体" pitchFamily="49" charset="-122"/>
              </a:rPr>
              <a:t>1981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年北京出版社出版了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宗璞小说散文选</a:t>
            </a:r>
            <a:r>
              <a:rPr lang="en-US" altLang="zh-CN" sz="2400" b="1" spc="-15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spc="-150" dirty="0">
                <a:latin typeface="楷体" pitchFamily="49" charset="-122"/>
                <a:ea typeface="楷体" pitchFamily="49" charset="-122"/>
              </a:rPr>
              <a:t>。她的散文情深意长，隽永如水。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教学U盘\U盘八下2016.6\其它2015.12\背景图片\ba94583df8dcd100cca0c9e1708b4710b8122f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水木清华</a:t>
            </a:r>
            <a:r>
              <a:rPr lang="en-US" altLang="zh-CN" sz="3200" dirty="0">
                <a:solidFill>
                  <a:srgbClr val="0000FF"/>
                </a:solidFill>
                <a:latin typeface="华文楷体"/>
                <a:ea typeface="华文新魏" pitchFamily="2" charset="-122"/>
              </a:rPr>
              <a:t>——</a:t>
            </a:r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童年的回忆</a:t>
            </a:r>
            <a:r>
              <a:rPr lang="en-US" altLang="zh-CN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》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4744"/>
            <a:ext cx="8964488" cy="5334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著名文史专家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  <a:hlinkClick r:id="rId3"/>
              </a:rPr>
              <a:t>虞振镛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的女儿虞佩曹在</a:t>
            </a:r>
            <a:r>
              <a:rPr lang="en-US" altLang="zh-CN" sz="2400" b="1" spc="-2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水木清华</a:t>
            </a:r>
            <a:r>
              <a:rPr lang="en-US" altLang="zh-CN" sz="2400" b="1" spc="-200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童年的回忆</a:t>
            </a:r>
            <a:r>
              <a:rPr lang="en-US" altLang="zh-CN" sz="2400" b="1" spc="-20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中曾饱含深情地描写了</a:t>
            </a:r>
            <a:r>
              <a:rPr lang="zh-CN" altLang="en-US" sz="2400" b="1" spc="-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清华校园在自己童年眼中的平静与清雅，以及清华人文景观的优越与独特。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她说“在这样条件下成长的孩子，的确有常人不及之处。而当时孩子们生活的环境又是怎样的呢</a:t>
            </a:r>
            <a:r>
              <a:rPr lang="en-US" altLang="zh-CN" sz="2400" b="1" spc="-200" dirty="0">
                <a:latin typeface="楷体" pitchFamily="49" charset="-122"/>
                <a:ea typeface="楷体" pitchFamily="49" charset="-122"/>
              </a:rPr>
              <a:t>?“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水木清华的工字厅</a:t>
            </a:r>
            <a:r>
              <a:rPr lang="en-US" altLang="zh-CN" sz="2400" b="1" spc="-200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里面典雅、阴凉，有一股楠木香味，教授吴宓、叶企孙先生曾在里面有过住所。”“我们住的南院是一个四周由房屋围绕着的大院</a:t>
            </a:r>
            <a:r>
              <a:rPr lang="en-US" altLang="zh-CN" sz="2400" b="1" spc="-200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西式住宅一号是赵元任先生家</a:t>
            </a:r>
            <a:r>
              <a:rPr lang="en-US" altLang="zh-CN" sz="2400" b="1" spc="-200" dirty="0">
                <a:latin typeface="楷体" pitchFamily="49" charset="-122"/>
                <a:ea typeface="楷体" pitchFamily="49" charset="-122"/>
              </a:rPr>
              <a:t>……”</a:t>
            </a:r>
            <a:r>
              <a:rPr lang="zh-CN" altLang="en-US" sz="2400" b="1" spc="-200" dirty="0">
                <a:latin typeface="楷体" pitchFamily="49" charset="-122"/>
                <a:ea typeface="楷体" pitchFamily="49" charset="-122"/>
              </a:rPr>
              <a:t>。这种耳濡目染的文化气韵，在一点一滴中已深深地渗入了孩子们的灵魂之中。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title" orient="vert"/>
          </p:nvPr>
        </p:nvSpPr>
        <p:spPr>
          <a:xfrm>
            <a:off x="6934200" y="304800"/>
            <a:ext cx="1371600" cy="5851525"/>
          </a:xfrm>
        </p:spPr>
        <p:txBody>
          <a:bodyPr/>
          <a:lstStyle/>
          <a:p>
            <a:r>
              <a:rPr lang="zh-CN" altLang="en-US" sz="6000">
                <a:solidFill>
                  <a:srgbClr val="0000FF"/>
                </a:solidFill>
                <a:ea typeface="华文新魏" pitchFamily="2" charset="-122"/>
              </a:rPr>
              <a:t>紫藤萝瀑布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orient="vert" idx="1"/>
          </p:nvPr>
        </p:nvSpPr>
        <p:spPr>
          <a:xfrm>
            <a:off x="6324600" y="4419600"/>
            <a:ext cx="457200" cy="15541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>
                <a:latin typeface="华文行楷" pitchFamily="2" charset="-122"/>
                <a:ea typeface="华文行楷" pitchFamily="2" charset="-122"/>
              </a:rPr>
              <a:t>宗璞 </a:t>
            </a:r>
          </a:p>
        </p:txBody>
      </p:sp>
      <p:pic>
        <p:nvPicPr>
          <p:cNvPr id="4101" name="Picture 5" descr="瀑布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67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教学U盘\U盘八下2016.6\其它2015.12\背景图片\ba94583df8dcd100cca0c9e1708b4710b8122f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ea typeface="华文新魏" pitchFamily="2" charset="-122"/>
              </a:rPr>
              <a:t>写作背景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宗璞一家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在文化大革命中深受迫害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焦虑和悲痛一直压在作者的心头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这篇文章写于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1982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当时作者的弟弟身患绝症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作者非常悲痛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(1982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月小弟病逝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徘徊于庭院中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见一树盛开的紫藤萝花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睹物释怀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写成此文。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教学U盘\U盘八下2016.6\其它2015.12\背景图片\ba94583df8dcd100cca0c9e1708b4710b8122f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ea typeface="华文新魏" pitchFamily="2" charset="-122"/>
              </a:rPr>
              <a:t>冯钟越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冯钟越，飞机结构强度专家。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这位五十年代毕业于清华大学航空系的飞机强度总工程师，毕业之后三十余年在外奔波，积劳成疾。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长期从事飞机结构设计与强度研究工作。在新型歼击机结构强度计算与试验，航空结构分析系统等方面作出了重要贡献。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教学U盘\U盘八下2016.6\其它2015.12\背景图片\ba94583df8dcd100cca0c9e1708b4710b8122f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altLang="zh-CN" sz="40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哭小弟</a:t>
            </a:r>
            <a:r>
              <a:rPr lang="en-US" altLang="zh-CN" sz="40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》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836712"/>
            <a:ext cx="8587680" cy="568295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spc="-300" dirty="0">
                <a:latin typeface="华文楷体" pitchFamily="2" charset="-122"/>
                <a:ea typeface="华文楷体" pitchFamily="2" charset="-122"/>
              </a:rPr>
              <a:t>去年夏天，得知他患病后，我于</a:t>
            </a:r>
            <a:r>
              <a:rPr lang="en-US" altLang="zh-CN" sz="2400" b="1" spc="-300" dirty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2400" b="1" spc="-300" dirty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2400" b="1" spc="-300" dirty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2400" b="1" spc="-300" dirty="0">
                <a:latin typeface="华文楷体" pitchFamily="2" charset="-122"/>
                <a:ea typeface="华文楷体" pitchFamily="2" charset="-122"/>
              </a:rPr>
              <a:t>日到西安。记得有一辆坐满了人的车来接我。我当时奇怪何以如此兴师动众，原来他们都是去看小弟的。到医院后，有人进病房握手，有人只在房门口默默地站一站，他们怕打扰病人，但他们一定得来看一眼。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spc="-300" dirty="0">
                <a:latin typeface="华文楷体" pitchFamily="2" charset="-122"/>
                <a:ea typeface="华文楷体" pitchFamily="2" charset="-122"/>
              </a:rPr>
              <a:t>手术时，有航空科学研究院、</a:t>
            </a:r>
            <a:r>
              <a:rPr lang="en-US" altLang="zh-CN" sz="2400" b="1" spc="-300" dirty="0">
                <a:latin typeface="华文楷体" pitchFamily="2" charset="-122"/>
                <a:ea typeface="华文楷体" pitchFamily="2" charset="-122"/>
              </a:rPr>
              <a:t>623</a:t>
            </a:r>
            <a:r>
              <a:rPr lang="zh-CN" altLang="en-US" sz="2400" b="1" spc="-300" dirty="0">
                <a:latin typeface="华文楷体" pitchFamily="2" charset="-122"/>
                <a:ea typeface="华文楷体" pitchFamily="2" charset="-122"/>
              </a:rPr>
              <a:t>所、</a:t>
            </a:r>
            <a:r>
              <a:rPr lang="en-US" altLang="zh-CN" sz="2400" b="1" spc="-300" dirty="0">
                <a:latin typeface="华文楷体" pitchFamily="2" charset="-122"/>
                <a:ea typeface="华文楷体" pitchFamily="2" charset="-122"/>
              </a:rPr>
              <a:t>631</a:t>
            </a:r>
            <a:r>
              <a:rPr lang="zh-CN" altLang="en-US" sz="2400" b="1" spc="-300" dirty="0">
                <a:latin typeface="华文楷体" pitchFamily="2" charset="-122"/>
                <a:ea typeface="华文楷体" pitchFamily="2" charset="-122"/>
              </a:rPr>
              <a:t>所的代表、弟妹、侄女和我在手术室外，还有一辆轿车在医院门口。车里有许多人等着，他们一定要等着，准备随时献血。小弟如果需要把全身的血都换过，他的同志们也会给他。但是一切都没有用。肿瘤取出来了，有一个半成人的拳头大，一面已经坏死。我忽然觉得一阵胸闷，几乎透不过气来</a:t>
            </a:r>
            <a:r>
              <a:rPr lang="en-US" altLang="zh-CN" sz="2400" b="1" spc="-300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spc="-300" dirty="0">
                <a:latin typeface="华文楷体" pitchFamily="2" charset="-122"/>
                <a:ea typeface="华文楷体" pitchFamily="2" charset="-122"/>
              </a:rPr>
              <a:t>这是在穷乡僻壤为祖国贡献着才华、血汗和生命的人啊，怎么能让这致命的东西在他身体里长到这样大</a:t>
            </a:r>
            <a:r>
              <a:rPr lang="en-US" altLang="zh-CN" sz="2400" b="1" spc="-300" dirty="0">
                <a:latin typeface="华文楷体" pitchFamily="2" charset="-122"/>
                <a:ea typeface="华文楷体" pitchFamily="2" charset="-122"/>
              </a:rPr>
              <a:t>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教学U盘\U盘八下2016.6\其它2015.12\背景图片\ba94583df8dcd100cca0c9e1708b4710b8122f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哭小弟</a:t>
            </a:r>
            <a:r>
              <a:rPr lang="en-US" altLang="zh-CN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》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052736"/>
            <a:ext cx="8382000" cy="51054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spc="-250" dirty="0">
                <a:latin typeface="华文楷体" pitchFamily="2" charset="-122"/>
                <a:ea typeface="华文楷体" pitchFamily="2" charset="-122"/>
              </a:rPr>
              <a:t>我知道在这黄土高原上生活的艰苦，也知道住在这黄土高原上的人工作之劳累，还可以想像每一点工作的进展都要经过十分恼人的迂回曲折。但我没有想到，小弟不但生活在这里，战斗在这里，而且把性命交付在这里了。他手术后回京在家休养，不到半年，就复发了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spc="-250" dirty="0">
                <a:latin typeface="华文楷体" pitchFamily="2" charset="-122"/>
                <a:ea typeface="华文楷体" pitchFamily="2" charset="-122"/>
              </a:rPr>
              <a:t>那一段焦急的悲痛的日子，我不忍写，也不能写。每一念及，便泪下如雨，纸上一片模糊。记得每次看病，候诊室里都像公共汽车上一样拥挤，等啊等啊，盼啊盼啊，我们知道病情不可逆转，只希望能延长时间，也许会有新的办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教学U盘\U盘八下2016.6\其它2015.12\背景图片\图片28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8288"/>
            <a:ext cx="9144000" cy="6839712"/>
          </a:xfrm>
          <a:prstGeom prst="rect">
            <a:avLst/>
          </a:prstGeom>
          <a:noFill/>
          <a:scene3d>
            <a:camera prst="orthographicFront">
              <a:rot lat="0" lon="0" rev="10799999"/>
            </a:camera>
            <a:lightRig rig="threePt" dir="t"/>
          </a:scene3d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现在我的心情发生了怎样的变化？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-200" dirty="0">
                <a:latin typeface="楷体_GB2312" pitchFamily="49" charset="-122"/>
                <a:ea typeface="楷体_GB2312" pitchFamily="49" charset="-122"/>
              </a:rPr>
              <a:t>流着流着，它带走了这些时一直压在我心上的</a:t>
            </a:r>
            <a:r>
              <a:rPr lang="zh-CN" altLang="en-US" sz="2800" b="1" u="heavy" spc="-200" dirty="0">
                <a:solidFill>
                  <a:srgbClr val="0000FF"/>
                </a:solidFill>
                <a:uFill>
                  <a:solidFill>
                    <a:schemeClr val="tx1"/>
                  </a:solidFill>
                </a:uFill>
                <a:latin typeface="楷体_GB2312" pitchFamily="49" charset="-122"/>
                <a:ea typeface="楷体_GB2312" pitchFamily="49" charset="-122"/>
              </a:rPr>
              <a:t>焦虑和悲痛</a:t>
            </a:r>
            <a:r>
              <a:rPr lang="zh-CN" altLang="en-US" sz="2800" b="1" spc="-200" dirty="0">
                <a:latin typeface="楷体_GB2312" pitchFamily="49" charset="-122"/>
                <a:ea typeface="楷体_GB2312" pitchFamily="49" charset="-122"/>
              </a:rPr>
              <a:t>，那是关于</a:t>
            </a:r>
            <a:r>
              <a:rPr lang="zh-CN" altLang="en-US" sz="2800" b="1" spc="-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生死谜、手足情的</a:t>
            </a:r>
            <a:r>
              <a:rPr lang="zh-CN" altLang="en-US" sz="2800" b="1" spc="-200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spc="-2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spc="-2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pc="-200" dirty="0">
                <a:latin typeface="华文楷体" pitchFamily="2" charset="-122"/>
                <a:ea typeface="华文楷体" pitchFamily="2" charset="-122"/>
              </a:rPr>
              <a:t>我沉浸在这繁密的花朵的光辉中，别的一切暂时都不存在，有的只是</a:t>
            </a:r>
            <a:r>
              <a:rPr lang="zh-CN" altLang="en-US" sz="2800" b="1" u="heavy" spc="-200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华文楷体" pitchFamily="2" charset="-122"/>
                <a:ea typeface="华文楷体" pitchFamily="2" charset="-122"/>
              </a:rPr>
              <a:t>精神的宁静和生的喜悦</a:t>
            </a:r>
            <a:r>
              <a:rPr lang="zh-CN" altLang="en-US" sz="2800" b="1" spc="-200" dirty="0">
                <a:latin typeface="华文楷体" pitchFamily="2" charset="-122"/>
                <a:ea typeface="华文楷体" pitchFamily="2" charset="-122"/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78098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开头、结尾：前后照应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85740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-150" dirty="0" smtClean="0">
                <a:latin typeface="楷体" pitchFamily="49" charset="-122"/>
                <a:ea typeface="楷体" pitchFamily="49" charset="-122"/>
              </a:rPr>
              <a:t>开头：“</a:t>
            </a:r>
            <a:r>
              <a:rPr lang="zh-CN" altLang="zh-CN" sz="2400" b="1" spc="-150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zh-CN" sz="2400" b="1" spc="-150" dirty="0" smtClean="0">
                <a:latin typeface="楷体" pitchFamily="49" charset="-122"/>
                <a:ea typeface="楷体" pitchFamily="49" charset="-122"/>
              </a:rPr>
              <a:t>不由得停住了脚步</a:t>
            </a:r>
            <a:r>
              <a:rPr lang="zh-CN" altLang="zh-CN" sz="2400" b="1" spc="-15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spc="-150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400" b="1" spc="-15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   被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紫藤萝花的旺盛所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吸引，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引起悬念</a:t>
            </a:r>
            <a:endParaRPr lang="en-US" altLang="zh-CN" sz="2400" b="1" spc="-150" dirty="0" smtClean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pc="-150" dirty="0" smtClean="0">
                <a:latin typeface="楷体" pitchFamily="49" charset="-122"/>
                <a:ea typeface="楷体" pitchFamily="49" charset="-122"/>
              </a:rPr>
              <a:t>结尾：“</a:t>
            </a:r>
            <a:r>
              <a:rPr lang="zh-CN" altLang="zh-CN" sz="2400" b="1" spc="-150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2400" b="1" spc="-150" dirty="0" smtClean="0">
                <a:latin typeface="楷体" pitchFamily="49" charset="-122"/>
                <a:ea typeface="楷体" pitchFamily="49" charset="-122"/>
              </a:rPr>
              <a:t>这浅紫色的光辉和浅紫色的芳香中，我不觉加快了脚步</a:t>
            </a:r>
            <a:r>
              <a:rPr lang="zh-CN" altLang="zh-CN" sz="2400" b="1" spc="-15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spc="-150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400" b="1" spc="-15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  被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紫藤萝花的生命活动所感染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。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照应开头，使结构完整统一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。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在内容上深化了主题，表明了作者在紫藤萝花上获得了启示和前进的动力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+mn-ea"/>
              </a:rPr>
              <a:t>。</a:t>
            </a:r>
            <a:endParaRPr lang="zh-CN" altLang="en-US" sz="2400" b="1" spc="-15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temporary\20141223205333_SYMNX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小结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600" b="1" dirty="0" smtClean="0">
                <a:solidFill>
                  <a:srgbClr val="0000FF"/>
                </a:solidFill>
              </a:rPr>
              <a:t>本文写作者偶见一树盛开的紫藤萝花，睹物释怀，心中的悲痛焦虑化为精神的宁静，感悟到生命的永恒，赞美了生命的顽强和美好。</a:t>
            </a:r>
            <a:endParaRPr lang="zh-CN" altLang="en-US" sz="2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649560"/>
          </a:xfrm>
        </p:spPr>
        <p:txBody>
          <a:bodyPr>
            <a:no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写法总结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6712"/>
            <a:ext cx="8748464" cy="56829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spc="-250" dirty="0">
                <a:solidFill>
                  <a:srgbClr val="FF0000"/>
                </a:solidFill>
                <a:ea typeface="华文楷体" pitchFamily="2" charset="-122"/>
              </a:rPr>
              <a:t>对比</a:t>
            </a:r>
            <a:r>
              <a:rPr lang="zh-CN" altLang="en-US" sz="2400" b="1" spc="-250" dirty="0">
                <a:ea typeface="华文楷体" pitchFamily="2" charset="-122"/>
              </a:rPr>
              <a:t>：用十多年前紫藤萝花的不幸遭遇反衬眼前这片紫藤萝花的生逢其时，突出了现在花的生气盎然。紫藤萝的命运，从花儿稀落到毁掉，再到如今繁花似锦，联想到类似的家庭境状和人生际遇，为引出作者的深入思考作了铺垫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kumimoji="1" lang="zh-CN" altLang="en-US" sz="2400" b="1" spc="-250" dirty="0">
                <a:solidFill>
                  <a:srgbClr val="FF0000"/>
                </a:solidFill>
                <a:ea typeface="华文楷体" pitchFamily="2" charset="-122"/>
              </a:rPr>
              <a:t>类比</a:t>
            </a:r>
            <a:r>
              <a:rPr kumimoji="1" lang="zh-CN" altLang="en-US" sz="2400" b="1" spc="-250" dirty="0">
                <a:ea typeface="华文楷体" pitchFamily="2" charset="-122"/>
              </a:rPr>
              <a:t>：用十多年前花的不幸遭遇，与人的不幸遭遇形成类比，说明花和人都会遇到各种各样的不幸。</a:t>
            </a:r>
            <a:endParaRPr lang="zh-CN" altLang="en-US" sz="2400" b="1" spc="-250" dirty="0">
              <a:ea typeface="华文楷体" pitchFamily="2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spc="-250" dirty="0">
                <a:solidFill>
                  <a:srgbClr val="FF0000"/>
                </a:solidFill>
                <a:ea typeface="华文楷体" pitchFamily="2" charset="-122"/>
              </a:rPr>
              <a:t>托物言志</a:t>
            </a:r>
            <a:r>
              <a:rPr lang="zh-CN" altLang="en-US" sz="2400" b="1" spc="-250" dirty="0">
                <a:ea typeface="华文楷体" pitchFamily="2" charset="-122"/>
              </a:rPr>
              <a:t>：</a:t>
            </a:r>
            <a:r>
              <a:rPr kumimoji="1" lang="zh-CN" altLang="en-US" sz="2400" b="1" u="sng" spc="-250" dirty="0">
                <a:solidFill>
                  <a:srgbClr val="0000FF"/>
                </a:solidFill>
                <a:ea typeface="华文楷体" pitchFamily="2" charset="-122"/>
              </a:rPr>
              <a:t>人的一生没有一帆风顺的，常会遇到坎坷，就像花一样。</a:t>
            </a:r>
            <a:r>
              <a:rPr kumimoji="1" lang="zh-CN" altLang="en-US" sz="2400" b="1" spc="-250" dirty="0">
                <a:ea typeface="华文楷体" pitchFamily="2" charset="-122"/>
              </a:rPr>
              <a:t>紫藤萝启示作者由个体情感纠葛飞跃到对生命本质的理性思索，感悟到</a:t>
            </a:r>
            <a:r>
              <a:rPr kumimoji="1" lang="zh-CN" altLang="en-US" sz="2400" b="1" u="sng" spc="-250" dirty="0">
                <a:solidFill>
                  <a:srgbClr val="0000FF"/>
                </a:solidFill>
                <a:ea typeface="华文楷体" pitchFamily="2" charset="-122"/>
              </a:rPr>
              <a:t>生命是曲折的，但生命的存在却是美好和永恒的。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Tx/>
              <a:buNone/>
            </a:pPr>
            <a:r>
              <a:rPr kumimoji="1" lang="zh-CN" altLang="en-US" sz="2400" b="1" spc="-250" dirty="0">
                <a:ea typeface="华文楷体" pitchFamily="2" charset="-122"/>
              </a:rPr>
              <a:t>    紫藤萝是：生命的再生，心灵之花的重放，时代的更迭，美的不灭。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temporary\20141223205333_SYMNX.jpe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写法总结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lnSpc>
                <a:spcPct val="200000"/>
              </a:lnSpc>
              <a:buNone/>
            </a:pPr>
            <a:r>
              <a:rPr lang="zh-CN" altLang="en-US" sz="2600" b="1" dirty="0" smtClean="0"/>
              <a:t>严谨的结构</a:t>
            </a:r>
            <a:endParaRPr lang="en-US" altLang="zh-CN" sz="2600" b="1" dirty="0" smtClean="0"/>
          </a:p>
          <a:p>
            <a:pPr algn="ctr">
              <a:lnSpc>
                <a:spcPct val="200000"/>
              </a:lnSpc>
              <a:buNone/>
            </a:pPr>
            <a:r>
              <a:rPr lang="zh-CN" altLang="en-US" sz="2600" b="1" dirty="0" smtClean="0"/>
              <a:t>精当的修辞</a:t>
            </a:r>
            <a:endParaRPr lang="en-US" altLang="zh-CN" sz="2600" b="1" dirty="0" smtClean="0"/>
          </a:p>
          <a:p>
            <a:pPr algn="ctr">
              <a:lnSpc>
                <a:spcPct val="200000"/>
              </a:lnSpc>
              <a:buNone/>
            </a:pPr>
            <a:r>
              <a:rPr lang="zh-CN" altLang="en-US" sz="2600" b="1" dirty="0" smtClean="0"/>
              <a:t>自然的插叙</a:t>
            </a:r>
            <a:endParaRPr lang="en-US" altLang="zh-CN" sz="2600" b="1" dirty="0" smtClean="0"/>
          </a:p>
          <a:p>
            <a:pPr algn="ctr">
              <a:lnSpc>
                <a:spcPct val="200000"/>
              </a:lnSpc>
              <a:buNone/>
            </a:pPr>
            <a:r>
              <a:rPr lang="zh-CN" altLang="en-US" sz="2600" b="1" dirty="0" smtClean="0"/>
              <a:t>巧妙的议论</a:t>
            </a:r>
            <a:endParaRPr lang="en-US" altLang="zh-CN" sz="2600" b="1" dirty="0" smtClean="0"/>
          </a:p>
          <a:p>
            <a:pPr algn="ctr">
              <a:lnSpc>
                <a:spcPct val="200000"/>
              </a:lnSpc>
              <a:buNone/>
            </a:pPr>
            <a:r>
              <a:rPr lang="zh-CN" altLang="en-US" sz="2600" b="1" dirty="0" smtClean="0"/>
              <a:t>对比类比的运用</a:t>
            </a:r>
            <a:endParaRPr lang="en-US" altLang="zh-CN" sz="2600" b="1" dirty="0" smtClean="0"/>
          </a:p>
          <a:p>
            <a:pPr algn="ctr">
              <a:lnSpc>
                <a:spcPct val="200000"/>
              </a:lnSpc>
              <a:buNone/>
            </a:pPr>
            <a:r>
              <a:rPr lang="zh-CN" altLang="en-US" sz="2600" b="1" dirty="0" smtClean="0"/>
              <a:t>托物言志的写法</a:t>
            </a:r>
            <a:endParaRPr lang="en-US" altLang="zh-CN" sz="2600" b="1" dirty="0" smtClean="0"/>
          </a:p>
          <a:p>
            <a:pPr algn="ctr">
              <a:lnSpc>
                <a:spcPct val="200000"/>
              </a:lnSpc>
              <a:buNone/>
            </a:pPr>
            <a:endParaRPr lang="zh-CN" alt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147248" cy="764704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n-ea"/>
                <a:ea typeface="+mn-ea"/>
              </a:rPr>
              <a:t>拓展延伸</a:t>
            </a:r>
            <a:endParaRPr lang="zh-CN" altLang="en-US" sz="3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424936" cy="172819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生活中一朵小花，一棵小草，一丝细雨，一缕春风都会不经意地拨动你的心弦，使你对生命有所感悟。其实只要你用心倾听，大自然中的一切都会对你说话。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4" name="Picture 9" descr="鑽疯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228184" y="2492896"/>
            <a:ext cx="2332830" cy="2012330"/>
          </a:xfrm>
          <a:prstGeom prst="rect">
            <a:avLst/>
          </a:prstGeom>
          <a:noFill/>
          <a:ln/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8590002" y="2924944"/>
            <a:ext cx="553998" cy="20162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 marL="342900" indent="-342900"/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出淤泥而不染</a:t>
            </a:r>
          </a:p>
        </p:txBody>
      </p:sp>
      <p:pic>
        <p:nvPicPr>
          <p:cNvPr id="6" name="Picture 7" descr="鏄欒姳2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2675584"/>
            <a:ext cx="2555776" cy="2265114"/>
          </a:xfrm>
          <a:prstGeom prst="rect">
            <a:avLst/>
          </a:prstGeom>
          <a:noFill/>
          <a:ln/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627784" y="2996952"/>
            <a:ext cx="553998" cy="15121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 marL="342900" indent="-342900"/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昙花一现</a:t>
            </a:r>
          </a:p>
        </p:txBody>
      </p:sp>
      <p:pic>
        <p:nvPicPr>
          <p:cNvPr id="8" name="Picture 7" descr="large_96Fm_3368b1320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555776" y="4365218"/>
            <a:ext cx="3465334" cy="2492782"/>
          </a:xfrm>
          <a:prstGeom prst="rect">
            <a:avLst/>
          </a:prstGeom>
          <a:noFill/>
          <a:ln/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012160" y="4869160"/>
            <a:ext cx="615553" cy="1693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 marL="342900" indent="-342900"/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破土而出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04664"/>
          </a:xfrm>
        </p:spPr>
        <p:txBody>
          <a:bodyPr>
            <a:normAutofit fontScale="90000"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17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紫藤萝瀑布    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宗璞</a:t>
            </a:r>
            <a:endParaRPr lang="zh-CN" altLang="en-US" sz="20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404664"/>
            <a:ext cx="8964488" cy="6264696"/>
          </a:xfrm>
        </p:spPr>
        <p:txBody>
          <a:bodyPr>
            <a:noAutofit/>
          </a:bodyPr>
          <a:lstStyle/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zh-CN" altLang="zh-CN" sz="1500" spc="-100" dirty="0" smtClean="0"/>
              <a:t>我不由得停住了脚步。</a:t>
            </a:r>
            <a:endParaRPr lang="en-US" altLang="zh-CN" sz="1500" spc="-100" dirty="0" smtClean="0"/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zh-CN" altLang="zh-CN" sz="1500" spc="-100" dirty="0" smtClean="0"/>
              <a:t>从未见过开得这样盛的藤萝，只见一片辉煌的淡紫色，像一条瀑布，从空中垂下，不见其发端，也不见其终极。只是深深浅浅的紫，仿佛在流动，在欢笑，在不停地生长。紫色的大条幅上，泛着点点银光，就像迸溅的水花。仔细看时，才知道那是每一朵紫花中的最浅淡的部分，在和阳光互相挑逗。</a:t>
            </a:r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zh-CN" altLang="zh-CN" sz="1500" spc="-100" dirty="0" smtClean="0"/>
              <a:t>这里春红已谢，没有赏花的人群，也没有蜂围蝶阵。有的就是这一树闪光的、盛开的藤萝。花朵儿一串挨着一串，一朵接着一朵，彼此推着挤着，好不活泼热闹！</a:t>
            </a:r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en-US" altLang="zh-CN" sz="1500" spc="-100" dirty="0" smtClean="0"/>
              <a:t>“</a:t>
            </a:r>
            <a:r>
              <a:rPr lang="zh-CN" altLang="zh-CN" sz="1500" spc="-100" dirty="0" smtClean="0"/>
              <a:t>我在开花！</a:t>
            </a:r>
            <a:r>
              <a:rPr lang="en-US" altLang="zh-CN" sz="1500" spc="-100" dirty="0" smtClean="0"/>
              <a:t>”</a:t>
            </a:r>
            <a:r>
              <a:rPr lang="zh-CN" altLang="zh-CN" sz="1500" spc="-100" dirty="0" smtClean="0"/>
              <a:t>它们在笑。</a:t>
            </a:r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en-US" altLang="zh-CN" sz="1500" spc="-100" dirty="0" smtClean="0"/>
              <a:t>“</a:t>
            </a:r>
            <a:r>
              <a:rPr lang="zh-CN" altLang="zh-CN" sz="1500" spc="-100" dirty="0" smtClean="0"/>
              <a:t>我在开花！</a:t>
            </a:r>
            <a:r>
              <a:rPr lang="en-US" altLang="zh-CN" sz="1500" spc="-100" dirty="0" smtClean="0"/>
              <a:t>”</a:t>
            </a:r>
            <a:r>
              <a:rPr lang="zh-CN" altLang="zh-CN" sz="1500" spc="-100" dirty="0" smtClean="0"/>
              <a:t>它们嚷嚷。</a:t>
            </a:r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zh-CN" altLang="zh-CN" sz="1500" spc="-100" dirty="0" smtClean="0"/>
              <a:t>每一穗花都是上面的盛开、下面的待放 。颜色便上浅下深，好像那紫色沉淀下来了，沉淀在最嫩最小的花苞里。每一朵盛开的花就像是一个小小的张满了的帆，帆下带着尖底的舱，船舱鼓鼓的；又像一个忍俊不禁的笑容，就要绽开似的。那里装的是什么仙露琼浆？我凑上去，想摘一朵。</a:t>
            </a:r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zh-CN" altLang="zh-CN" sz="1500" spc="-100" dirty="0" smtClean="0"/>
              <a:t>但是我没有摘。我没有摘花的习惯。我只是</a:t>
            </a:r>
            <a:r>
              <a:rPr lang="zh-CN" altLang="zh-CN" sz="1500" spc="-100" dirty="0" smtClean="0"/>
              <a:t>伫立凝望</a:t>
            </a:r>
            <a:r>
              <a:rPr lang="zh-CN" altLang="zh-CN" sz="1500" spc="-100" dirty="0" smtClean="0"/>
              <a:t>，觉得这一条紫藤萝瀑布不只在我眼前，也在我心上缓缓流过。流着流着，它带走了这些时一直压在我心上的关于生死的疑惑，关于疾病的痛楚。我沉浸在这繁密的花朵的光辉中，别的一切暂时都不存在，有的只是精神的宁静和生的喜悦。</a:t>
            </a:r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zh-CN" altLang="zh-CN" sz="1500" spc="-100" dirty="0" smtClean="0"/>
              <a:t>这里除了光彩，还有淡淡的芳香，香气似乎也是浅紫色的，梦幻一般轻轻地笼罩着我。忽然记起十多年前家门外也曾有过一大株紫藤萝，它依傍一株枯槐爬得很高，但花朵从来都稀落，东一穗西一串伶仃地挂在树梢，好像在试探什么。后来索性连那稀零的花串也没有了。园中别的紫藤花架也都拆掉，改种了果树。那时的说法是，花和生活腐化有什么必然关系。我曾遗憾地想：这里再也看不见藤萝</a:t>
            </a:r>
            <a:r>
              <a:rPr lang="zh-CN" altLang="zh-CN" sz="1500" spc="-100" dirty="0" smtClean="0"/>
              <a:t>花</a:t>
            </a:r>
            <a:r>
              <a:rPr lang="zh-CN" altLang="en-US" sz="1500" spc="-100" dirty="0" smtClean="0"/>
              <a:t>了。</a:t>
            </a:r>
            <a:endParaRPr lang="zh-CN" altLang="zh-CN" sz="1500" spc="-100" dirty="0" smtClean="0"/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zh-CN" altLang="zh-CN" sz="1500" spc="-100" dirty="0" smtClean="0"/>
              <a:t>过了这么多年，藤萝又开花了，而且开得这样盛，这样密，紫色的瀑布遮住了粗壮的盘虬卧龙般的枝干，不断地流着，流着，流向人的心底。</a:t>
            </a:r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zh-CN" altLang="zh-CN" sz="1500" spc="-100" dirty="0" smtClean="0"/>
              <a:t>花和人都会遇到各种各样的不幸，但是生命的长河是无止境的。我抚摸了一下那小小的紫色的花舱，那里满装生命的酒酿，它张满了帆，在这闪光的花的河流上航行。它是万花中的一朵，也正是一朵朵花，组成了万花灿烂的流动的瀑布。</a:t>
            </a:r>
          </a:p>
          <a:p>
            <a:pPr>
              <a:lnSpc>
                <a:spcPts val="1800"/>
              </a:lnSpc>
              <a:buFont typeface="+mj-ea"/>
              <a:buAutoNum type="circleNumDbPlain"/>
            </a:pPr>
            <a:r>
              <a:rPr lang="zh-CN" altLang="zh-CN" sz="1500" spc="-100" dirty="0" smtClean="0"/>
              <a:t>在这浅紫色的光辉和浅紫色的芳香中，我不觉加快了脚步</a:t>
            </a:r>
            <a:r>
              <a:rPr lang="zh-CN" altLang="zh-CN" sz="1500" spc="-100" dirty="0" smtClean="0"/>
              <a:t>。</a:t>
            </a:r>
            <a:r>
              <a:rPr lang="zh-CN" altLang="en-US" sz="1500" spc="-100" dirty="0" smtClean="0"/>
              <a:t>（</a:t>
            </a:r>
            <a:r>
              <a:rPr lang="en-US" altLang="zh-CN" sz="1500" spc="-100" dirty="0" smtClean="0"/>
              <a:t>853</a:t>
            </a:r>
            <a:r>
              <a:rPr lang="zh-CN" altLang="en-US" sz="1500" spc="-100" dirty="0" smtClean="0"/>
              <a:t>）</a:t>
            </a:r>
            <a:endParaRPr lang="en-US" altLang="zh-CN" sz="1500" spc="-100" dirty="0" smtClean="0"/>
          </a:p>
          <a:p>
            <a:pPr algn="r">
              <a:buNone/>
            </a:pPr>
            <a:r>
              <a:rPr lang="en-US" altLang="zh-CN" sz="1500" dirty="0" smtClean="0"/>
              <a:t>1982</a:t>
            </a:r>
            <a:r>
              <a:rPr lang="zh-CN" altLang="zh-CN" sz="1500" dirty="0" smtClean="0"/>
              <a:t>年</a:t>
            </a:r>
            <a:r>
              <a:rPr lang="en-US" altLang="zh-CN" sz="1500" dirty="0" smtClean="0"/>
              <a:t>5</a:t>
            </a:r>
            <a:r>
              <a:rPr lang="zh-CN" altLang="zh-CN" sz="1500" dirty="0" smtClean="0"/>
              <a:t>月</a:t>
            </a:r>
            <a:r>
              <a:rPr lang="en-US" altLang="zh-CN" sz="1500" dirty="0" smtClean="0"/>
              <a:t>6</a:t>
            </a:r>
            <a:r>
              <a:rPr lang="zh-CN" altLang="zh-CN" sz="1500" dirty="0" smtClean="0"/>
              <a:t>日</a:t>
            </a:r>
            <a:endParaRPr lang="zh-CN" alt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istrator\Desktop\temporary\0025008302335068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课外练笔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细心观察一种花或草，边看边思考，最好也能对生命、对人生有所感悟。自拟题目，写一篇写景抒情的文章。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temporary\timg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square" lIns="432000" tIns="360000" rIns="432000" bIns="324000" rtlCol="0">
            <a:noAutofit/>
          </a:bodyPr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kern="100" dirty="0" smtClean="0">
                <a:solidFill>
                  <a:srgbClr val="0000FF"/>
                </a:solidFill>
                <a:latin typeface="宋体"/>
              </a:rPr>
              <a:t>学习目标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altLang="zh-CN" sz="2800" b="1" spc="-100" dirty="0" smtClean="0"/>
              <a:t>1.</a:t>
            </a:r>
            <a:r>
              <a:rPr lang="zh-CN" altLang="en-US" sz="2800" b="1" spc="-100" dirty="0" smtClean="0"/>
              <a:t>理解课文的写作背景，体会作者的思想感情。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altLang="zh-CN" sz="2800" b="1" spc="-100" dirty="0" smtClean="0"/>
              <a:t>2.</a:t>
            </a:r>
            <a:r>
              <a:rPr lang="zh-CN" altLang="en-US" sz="2800" b="1" spc="-100" dirty="0" smtClean="0"/>
              <a:t>学习借物喻理的写法，学会从事物的经历中感悟人生哲理的写法。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altLang="zh-CN" sz="2800" b="1" spc="-100" dirty="0" smtClean="0"/>
              <a:t>3.</a:t>
            </a:r>
            <a:r>
              <a:rPr lang="zh-CN" altLang="en-US" sz="2800" b="1" spc="-100" dirty="0" smtClean="0"/>
              <a:t>体会重点语句及开头结尾的妙处。</a:t>
            </a:r>
            <a:endParaRPr lang="zh-CN" altLang="en-US" sz="2800" b="1" spc="-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整体把握课文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2348880"/>
            <a:ext cx="5760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紫藤萝瀑布 </a:t>
            </a:r>
            <a:endParaRPr lang="zh-CN" altLang="en-US" sz="24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AutoShape 31"/>
          <p:cNvSpPr>
            <a:spLocks/>
          </p:cNvSpPr>
          <p:nvPr/>
        </p:nvSpPr>
        <p:spPr bwMode="auto">
          <a:xfrm flipH="1">
            <a:off x="827584" y="2060848"/>
            <a:ext cx="144016" cy="2448272"/>
          </a:xfrm>
          <a:prstGeom prst="rightBrace">
            <a:avLst>
              <a:gd name="adj1" fmla="val 50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9592" y="191683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赏花</a:t>
            </a:r>
            <a:endParaRPr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3140968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u="sng" dirty="0" smtClean="0"/>
              <a:t>       </a:t>
            </a:r>
            <a:r>
              <a:rPr lang="zh-CN" altLang="en-US" sz="2400" b="1" dirty="0" smtClean="0"/>
              <a:t>花：</a:t>
            </a:r>
            <a:endParaRPr lang="zh-CN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4221088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u="sng" dirty="0" smtClean="0"/>
              <a:t>       </a:t>
            </a:r>
            <a:r>
              <a:rPr lang="zh-CN" altLang="en-US" sz="2400" b="1" dirty="0" smtClean="0"/>
              <a:t>花：</a:t>
            </a:r>
            <a:endParaRPr lang="zh-CN" altLang="en-US" sz="2400" b="1" dirty="0"/>
          </a:p>
        </p:txBody>
      </p:sp>
      <p:sp>
        <p:nvSpPr>
          <p:cNvPr id="9" name="AutoShape 31"/>
          <p:cNvSpPr>
            <a:spLocks/>
          </p:cNvSpPr>
          <p:nvPr/>
        </p:nvSpPr>
        <p:spPr bwMode="auto">
          <a:xfrm flipH="1">
            <a:off x="1691680" y="1484784"/>
            <a:ext cx="72008" cy="1224136"/>
          </a:xfrm>
          <a:prstGeom prst="rightBrace">
            <a:avLst>
              <a:gd name="adj1" fmla="val 50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763688" y="1268760"/>
            <a:ext cx="2629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花瀑：整体→局部</a:t>
            </a:r>
            <a:endParaRPr lang="zh-CN" alt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63688" y="1844824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花穗：动静结合</a:t>
            </a:r>
            <a:endParaRPr lang="zh-CN" alt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763688" y="2420888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花朵：比喻拟人</a:t>
            </a:r>
            <a:endParaRPr lang="zh-CN" alt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71600" y="3068960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忆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9712" y="3140968"/>
            <a:ext cx="4206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遭遇不幸，又现生机（象征）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1043608" y="2420888"/>
            <a:ext cx="393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↓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1043608" y="3645024"/>
            <a:ext cx="463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↓</a:t>
            </a:r>
            <a:endParaRPr lang="zh-CN" alt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971600" y="4149080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悟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79712" y="4221088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生命永恒，顽强美好</a:t>
            </a:r>
            <a:endParaRPr lang="zh-CN" altLang="en-US" sz="2400" dirty="0"/>
          </a:p>
        </p:txBody>
      </p:sp>
      <p:sp>
        <p:nvSpPr>
          <p:cNvPr id="20" name="AutoShape 31"/>
          <p:cNvSpPr>
            <a:spLocks/>
          </p:cNvSpPr>
          <p:nvPr/>
        </p:nvSpPr>
        <p:spPr bwMode="auto">
          <a:xfrm>
            <a:off x="6012160" y="1412776"/>
            <a:ext cx="144016" cy="3168352"/>
          </a:xfrm>
          <a:prstGeom prst="rightBrace">
            <a:avLst>
              <a:gd name="adj1" fmla="val 50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228184" y="2636912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珍惜生活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珍爱生命</a:t>
            </a:r>
            <a:endParaRPr lang="zh-CN" altLang="en-US" sz="2400" b="1" dirty="0"/>
          </a:p>
        </p:txBody>
      </p:sp>
      <p:sp>
        <p:nvSpPr>
          <p:cNvPr id="22" name="AutoShape 31"/>
          <p:cNvSpPr>
            <a:spLocks/>
          </p:cNvSpPr>
          <p:nvPr/>
        </p:nvSpPr>
        <p:spPr bwMode="auto">
          <a:xfrm>
            <a:off x="4427984" y="1412776"/>
            <a:ext cx="144016" cy="1296144"/>
          </a:xfrm>
          <a:prstGeom prst="rightBrace">
            <a:avLst>
              <a:gd name="adj1" fmla="val 50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644008" y="1700808"/>
            <a:ext cx="1368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形、色、态、香</a:t>
            </a:r>
            <a:endParaRPr lang="zh-CN" alt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939350"/>
            <a:ext cx="1979712" cy="191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hlinkClick r:id="rId3" action="ppaction://hlinkfile"/>
              </a:rPr>
              <a:t>听读课文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，用双横线画出文章中心句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68760"/>
            <a:ext cx="8640960" cy="4248472"/>
          </a:xfrm>
        </p:spPr>
        <p:txBody>
          <a:bodyPr>
            <a:normAutofit/>
          </a:bodyPr>
          <a:lstStyle/>
          <a:p>
            <a:pPr>
              <a:lnSpc>
                <a:spcPts val="42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</a:rPr>
              <a:t>花和人都会遇到各种各样的不幸，但是生命的长河是无止境的。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”</a:t>
            </a:r>
            <a:endParaRPr lang="en-US" altLang="zh-CN" sz="2400" b="1" dirty="0" smtClean="0">
              <a:solidFill>
                <a:srgbClr val="0000FF"/>
              </a:solidFill>
              <a:latin typeface="+mn-ea"/>
            </a:endParaRPr>
          </a:p>
          <a:p>
            <a:pPr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</a:pPr>
            <a:r>
              <a:rPr kumimoji="1" lang="zh-CN" altLang="en-US" sz="2600" b="1" u="heavy" spc="-200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楷体" pitchFamily="49" charset="-122"/>
                <a:ea typeface="楷体" pitchFamily="49" charset="-122"/>
              </a:rPr>
              <a:t>人的一生没有一帆风顺的，常会遇到坎坷，就像花一样</a:t>
            </a:r>
            <a:r>
              <a:rPr kumimoji="1" lang="zh-CN" altLang="en-US" sz="2600" b="1" spc="-200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kumimoji="1" lang="zh-CN" altLang="en-US" sz="2400" b="1" dirty="0" smtClean="0">
                <a:latin typeface="宋体" pitchFamily="2" charset="-122"/>
                <a:ea typeface="宋体" pitchFamily="2" charset="-122"/>
              </a:rPr>
              <a:t>紫藤萝启示作者由个体情感纠葛飞跃到对生命本质的理性思索，感悟到</a:t>
            </a:r>
            <a:r>
              <a:rPr kumimoji="1" lang="zh-CN" altLang="en-US" sz="2600" b="1" u="heavy" spc="-200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楷体" pitchFamily="49" charset="-122"/>
                <a:ea typeface="楷体" pitchFamily="49" charset="-122"/>
              </a:rPr>
              <a:t>生命的途径是曲折的但生存的存在却是美好和永恒的</a:t>
            </a:r>
            <a:r>
              <a:rPr kumimoji="1" lang="zh-CN" altLang="en-US" sz="2600" b="1" spc="-200" dirty="0" smtClean="0">
                <a:latin typeface="宋体" pitchFamily="2" charset="-122"/>
                <a:ea typeface="宋体" pitchFamily="2" charset="-122"/>
              </a:rPr>
              <a:t>。</a:t>
            </a:r>
            <a:endParaRPr kumimoji="1" lang="en-US" altLang="zh-CN" sz="2600" b="1" spc="-2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000"/>
              </a:lnSpc>
              <a:spcBef>
                <a:spcPts val="1200"/>
              </a:spcBef>
              <a:spcAft>
                <a:spcPts val="600"/>
              </a:spcAft>
            </a:pPr>
            <a:r>
              <a:rPr kumimoji="1" lang="zh-CN" altLang="en-US" sz="2400" b="1" dirty="0" smtClean="0">
                <a:latin typeface="宋体" pitchFamily="2" charset="-122"/>
                <a:ea typeface="宋体" pitchFamily="2" charset="-122"/>
              </a:rPr>
              <a:t>紫藤萝是隐喻，是象征，象征生命的再生，象征心灵之花的重放，象征时代的更迭，象征美的不灭</a:t>
            </a:r>
            <a:r>
              <a:rPr kumimoji="1" lang="zh-CN" altLang="en-US" sz="28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1" dirty="0" smtClean="0">
              <a:ea typeface="楷体_GB2312" pitchFamily="49" charset="-122"/>
            </a:endParaRPr>
          </a:p>
          <a:p>
            <a:endParaRPr kumimoji="1" lang="en-US" altLang="zh-CN" sz="2400" b="1" u="sng" dirty="0">
              <a:solidFill>
                <a:srgbClr val="FF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1600" y="1772816"/>
            <a:ext cx="7632848" cy="72008"/>
            <a:chOff x="5292080" y="2420888"/>
            <a:chExt cx="1800225" cy="72008"/>
          </a:xfrm>
        </p:grpSpPr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5292080" y="2420888"/>
              <a:ext cx="1800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5292080" y="2492896"/>
              <a:ext cx="1800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3569" y="2348880"/>
            <a:ext cx="576064" cy="72008"/>
            <a:chOff x="5292080" y="2420888"/>
            <a:chExt cx="1800225" cy="72008"/>
          </a:xfrm>
        </p:grpSpPr>
        <p:sp>
          <p:nvSpPr>
            <p:cNvPr id="14" name="Line 7"/>
            <p:cNvSpPr>
              <a:spLocks noChangeShapeType="1"/>
            </p:cNvSpPr>
            <p:nvPr/>
          </p:nvSpPr>
          <p:spPr bwMode="auto">
            <a:xfrm>
              <a:off x="5292080" y="2420888"/>
              <a:ext cx="1800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>
              <a:off x="5292080" y="2492896"/>
              <a:ext cx="1800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517232"/>
            <a:ext cx="1972737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5517232"/>
            <a:ext cx="2123728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07 - 初雪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7645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花遭遇了什么不幸？从文中找出相应句子，用波浪线画出来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31969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-100" dirty="0">
                <a:latin typeface="楷体" pitchFamily="49" charset="-122"/>
                <a:ea typeface="楷体" pitchFamily="49" charset="-122"/>
              </a:rPr>
              <a:t>忽然记起十多年前家门外也曾有过一大株紫藤萝，它依傍一株枯槐爬得很高，但花朵从来都稀落，东一穗西一串伶仃地挂在树梢，好像在试探什么。后来索性连那稀零的花串也没有了。园中别的紫藤花架也都拆掉，改种了果树。那时的说法是，花和生活腐化有什么必然关系。</a:t>
            </a:r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7740352" y="2708920"/>
            <a:ext cx="43204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3275856" y="3212976"/>
            <a:ext cx="576064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6516216" y="3212976"/>
            <a:ext cx="576064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5076056" y="2636912"/>
            <a:ext cx="576064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960" y="4987521"/>
            <a:ext cx="1404264" cy="187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971705"/>
            <a:ext cx="2987824" cy="1886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634082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</a:rPr>
              <a:t>插叙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400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70000"/>
              </a:lnSpc>
              <a:spcBef>
                <a:spcPts val="1200"/>
              </a:spcBef>
              <a:spcAft>
                <a:spcPts val="600"/>
              </a:spcAft>
            </a:pPr>
            <a:r>
              <a:rPr lang="zh-CN" altLang="zh-CN" sz="2400" b="1" spc="-100" dirty="0" smtClean="0">
                <a:latin typeface="+mn-ea"/>
              </a:rPr>
              <a:t>这里除了光彩，还有淡淡的芳香，香气似乎也是浅紫色的，梦幻一般轻轻地笼罩着我。</a:t>
            </a:r>
            <a:r>
              <a:rPr lang="zh-CN" altLang="zh-CN" sz="2400" b="1" spc="-100" dirty="0" smtClean="0">
                <a:latin typeface="+mn-ea"/>
              </a:rPr>
              <a:t>忽然</a:t>
            </a:r>
            <a:r>
              <a:rPr lang="zh-CN" altLang="zh-CN" sz="2400" b="1" spc="-100" dirty="0" smtClean="0">
                <a:latin typeface="+mn-ea"/>
              </a:rPr>
              <a:t>记起十多年前家门外也曾有过一大株紫藤萝，它依傍一株枯槐爬得很高，但花朵从来都稀落，东一穗西一串伶仃地挂在树梢，好像在试探什么。后来索性连那稀零的花串也没有了。园中别的紫藤花架也都拆掉，改种了果树。那时的说法是，花和生活腐化有什么必然关系。我曾遗憾地想：这里再也看不见藤萝花</a:t>
            </a:r>
            <a:r>
              <a:rPr lang="zh-CN" altLang="en-US" sz="2400" b="1" spc="-100" dirty="0" smtClean="0">
                <a:latin typeface="+mn-ea"/>
              </a:rPr>
              <a:t>了</a:t>
            </a:r>
            <a:r>
              <a:rPr lang="zh-CN" altLang="en-US" sz="2400" b="1" spc="-100" dirty="0" smtClean="0">
                <a:latin typeface="+mn-ea"/>
              </a:rPr>
              <a:t>。</a:t>
            </a:r>
            <a:endParaRPr lang="en-US" altLang="zh-CN" sz="2400" b="1" spc="-100" dirty="0" smtClean="0">
              <a:latin typeface="+mn-ea"/>
            </a:endParaRPr>
          </a:p>
          <a:p>
            <a:pPr>
              <a:lnSpc>
                <a:spcPct val="170000"/>
              </a:lnSpc>
              <a:spcBef>
                <a:spcPts val="1200"/>
              </a:spcBef>
              <a:spcAft>
                <a:spcPts val="600"/>
              </a:spcAft>
            </a:pPr>
            <a:r>
              <a:rPr kumimoji="1" lang="zh-CN" altLang="en-US" sz="2600" b="1" spc="-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用十多年前紫藤萝花的稀落与现在花开的繁盛形成</a:t>
            </a:r>
            <a:r>
              <a:rPr kumimoji="1" lang="zh-CN" altLang="en-US" sz="2600" b="1" u="heavy" spc="-100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楷体" pitchFamily="49" charset="-122"/>
                <a:ea typeface="楷体" pitchFamily="49" charset="-122"/>
              </a:rPr>
              <a:t>对比</a:t>
            </a:r>
            <a:r>
              <a:rPr kumimoji="1" lang="zh-CN" altLang="en-US" sz="2600" b="1" spc="-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，突出了现在花的</a:t>
            </a:r>
            <a:r>
              <a:rPr kumimoji="1" lang="zh-CN" altLang="en-US" sz="2600" b="1" u="heavy" spc="-100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楷体" pitchFamily="49" charset="-122"/>
                <a:ea typeface="楷体" pitchFamily="49" charset="-122"/>
              </a:rPr>
              <a:t>生机盎然</a:t>
            </a:r>
            <a:r>
              <a:rPr kumimoji="1" lang="zh-CN" altLang="en-US" sz="2600" b="1" spc="-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。用</a:t>
            </a:r>
            <a:r>
              <a:rPr kumimoji="1" lang="zh-CN" altLang="en-US" sz="2600" b="1" spc="-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十多年前花的不幸遭遇，与人的不幸遭遇形成</a:t>
            </a:r>
            <a:r>
              <a:rPr kumimoji="1" lang="zh-CN" altLang="en-US" sz="2600" b="1" u="heavy" spc="-100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楷体" pitchFamily="49" charset="-122"/>
                <a:ea typeface="楷体" pitchFamily="49" charset="-122"/>
              </a:rPr>
              <a:t>类比</a:t>
            </a:r>
            <a:r>
              <a:rPr kumimoji="1" lang="zh-CN" altLang="en-US" sz="2600" b="1" spc="-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，说明花和人都会遇到各种各样的</a:t>
            </a:r>
            <a:r>
              <a:rPr kumimoji="1" lang="zh-CN" altLang="en-US" sz="2600" b="1" u="heavy" spc="-100" dirty="0" smtClean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楷体" pitchFamily="49" charset="-122"/>
                <a:ea typeface="楷体" pitchFamily="49" charset="-122"/>
              </a:rPr>
              <a:t>不幸</a:t>
            </a:r>
            <a:r>
              <a:rPr kumimoji="1" lang="zh-CN" altLang="en-US" sz="2600" b="1" spc="-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497160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现在的紫藤萝花呢？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9144000" cy="5695528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spc="-350" dirty="0">
                <a:latin typeface="华文楷体" pitchFamily="2" charset="-122"/>
                <a:ea typeface="华文楷体" pitchFamily="2" charset="-122"/>
              </a:rPr>
              <a:t>从未见过开得这样盛的藤萝，只见一片辉煌的淡紫色，像一条瀑布，从空中垂下，不见其发端，也不见其终极。只是深深浅浅的紫，仿佛在流动，在欢笑，在不停地生长。紫色的大条幅上，泛着点点银光，就像迸溅的水花。仔细看时，才知道那是每一朵紫花中的最浅淡的部分，在和阳光互相挑逗。</a:t>
            </a: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spc="-350" dirty="0">
                <a:latin typeface="华文楷体" pitchFamily="2" charset="-122"/>
                <a:ea typeface="华文楷体" pitchFamily="2" charset="-122"/>
              </a:rPr>
              <a:t>这里春红已谢，没有赏花的人群，也没有蜂围蝶阵。有的就是这一树闪光的、盛开的藤萝。花朵儿一串挨着一串，一朵接着一朵，彼此推着挤着，好不活泼热闹！</a:t>
            </a: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spc="-350" dirty="0">
                <a:latin typeface="华文楷体" pitchFamily="2" charset="-122"/>
                <a:ea typeface="华文楷体" pitchFamily="2" charset="-122"/>
              </a:rPr>
              <a:t>“我在开花！”它们在笑。</a:t>
            </a: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spc="-350" dirty="0">
                <a:latin typeface="华文楷体" pitchFamily="2" charset="-122"/>
                <a:ea typeface="华文楷体" pitchFamily="2" charset="-122"/>
              </a:rPr>
              <a:t>“我在开花！”它们嚷嚷。</a:t>
            </a: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spc="-350" dirty="0">
                <a:latin typeface="华文楷体" pitchFamily="2" charset="-122"/>
                <a:ea typeface="华文楷体" pitchFamily="2" charset="-122"/>
              </a:rPr>
              <a:t>每一穗花都是上面的盛开、下面的待放 。颜色便上浅下深，好像那紫色沉淀下来了，沉淀在最嫩最小的花苞里。每一朵盛开的花就像是一个小小的张满了的帆，帆下带着尖底的舱，船舱鼓鼓的；又像一个忍俊不禁的笑容，就要绽开似的。那里装的是什么仙露琼浆？我凑上去，想摘一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3628</Words>
  <Application>Microsoft Office PowerPoint</Application>
  <PresentationFormat>全屏显示(4:3)</PresentationFormat>
  <Paragraphs>141</Paragraphs>
  <Slides>30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紫藤萝瀑布</vt:lpstr>
      <vt:lpstr>17 紫藤萝瀑布    宗璞</vt:lpstr>
      <vt:lpstr>学习目标</vt:lpstr>
      <vt:lpstr>整体把握课文</vt:lpstr>
      <vt:lpstr>听读课文，用双横线画出文章中心句</vt:lpstr>
      <vt:lpstr>花遭遇了什么不幸？从文中找出相应句子，用波浪线画出来</vt:lpstr>
      <vt:lpstr>插叙</vt:lpstr>
      <vt:lpstr>现在的紫藤萝花呢？</vt:lpstr>
      <vt:lpstr>花瀑</vt:lpstr>
      <vt:lpstr>花瀑赏析</vt:lpstr>
      <vt:lpstr>花穗</vt:lpstr>
      <vt:lpstr>花朵</vt:lpstr>
      <vt:lpstr>花香</vt:lpstr>
      <vt:lpstr>现在的紫藤萝</vt:lpstr>
      <vt:lpstr>紫藤萝的命运</vt:lpstr>
      <vt:lpstr>人遭遇了什么不幸？从文中找出相应句子，用波浪线画出来</vt:lpstr>
      <vt:lpstr>宗璞</vt:lpstr>
      <vt:lpstr>《水木清华——童年的回忆》</vt:lpstr>
      <vt:lpstr>写作背景</vt:lpstr>
      <vt:lpstr>冯钟越</vt:lpstr>
      <vt:lpstr>《哭小弟》 </vt:lpstr>
      <vt:lpstr>《哭小弟》</vt:lpstr>
      <vt:lpstr>现在我的心情发生了怎样的变化？</vt:lpstr>
      <vt:lpstr>开头、结尾：前后照应</vt:lpstr>
      <vt:lpstr>小结</vt:lpstr>
      <vt:lpstr>写法总结</vt:lpstr>
      <vt:lpstr>写法总结</vt:lpstr>
      <vt:lpstr>拓展延伸</vt:lpstr>
      <vt:lpstr>课外练笔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Chinese User</cp:lastModifiedBy>
  <cp:revision>126</cp:revision>
  <dcterms:created xsi:type="dcterms:W3CDTF">2018-04-26T03:23:06Z</dcterms:created>
  <dcterms:modified xsi:type="dcterms:W3CDTF">2018-05-02T08:11:56Z</dcterms:modified>
</cp:coreProperties>
</file>