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68" r:id="rId6"/>
    <p:sldId id="259" r:id="rId7"/>
    <p:sldId id="264" r:id="rId8"/>
    <p:sldId id="265" r:id="rId9"/>
    <p:sldId id="270" r:id="rId10"/>
    <p:sldId id="26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967DE-B5CD-48AE-9D00-F3CF81DF3D25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F575C-8AF8-4F4F-8568-3B76CB356C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B970A-1A84-4C6C-A871-103C3B02142A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25C29-FE91-478C-B542-3708451C2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0EAEA-B438-449C-A216-C503592F15F7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6B891-C41A-42FD-A2D3-FEB95A3A3A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6783C-A407-4F43-B810-DEEF32024BA5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3FAD-C92D-4BE8-8BAE-A97F9DCC50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3F82C-85A3-4E23-9A71-F3F0EDDE1D7C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516AA-D2E5-4581-B26A-EB8D43E96E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EE0AB-E687-43C3-A3FE-36192870B05D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367D-38CE-4050-B898-F018F46BA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75640-8AAF-4DDB-A055-6845558FD9D1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74676-7831-41FE-B392-72183FB7F9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EAA2F-1C29-43CB-9B74-F94AC910B7FB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B9E9-F458-46B6-AE7E-A93D745B92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9B3C7-E29B-488E-B3A4-C149B5EC4039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8F737-6355-4653-9762-1E32284F66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86F50-A68D-4353-8A17-C7BCB8A5DE4B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4B3A3-06AA-47E2-974D-A7BB0D922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DC61E-03F6-47FF-8786-F131AD2982D4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54557-CBA8-4A2B-926E-C7AD287378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5B5D5F-D2D3-4FA7-A339-1BF04DE2090B}" type="datetimeFigureOut">
              <a:rPr lang="zh-CN" altLang="en-US"/>
              <a:pPr>
                <a:defRPr/>
              </a:pPr>
              <a:t>2017/3/22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AA05A9-9833-44A8-99E8-600B5051D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gou.com/lemma/ShowInnerLink.htm?lemmaId=5516956" TargetMode="External"/><Relationship Id="rId2" Type="http://schemas.openxmlformats.org/officeDocument/2006/relationships/hyperlink" Target="http://baike.sogou.com/lemma/ShowInnerLink.htm?lemmaId=1831134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aike.sogou.com/lemma/ShowInnerLink.htm?lemmaId=271268" TargetMode="External"/><Relationship Id="rId4" Type="http://schemas.openxmlformats.org/officeDocument/2006/relationships/hyperlink" Target="http://baike.sogou.com/lemma/ShowInnerLink.htm?lemmaId=21312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sogou.com/lemma/ShowInnerLink.htm?lemmaId=114517" TargetMode="External"/><Relationship Id="rId13" Type="http://schemas.openxmlformats.org/officeDocument/2006/relationships/hyperlink" Target="http://baike.sogou.com/lemma/ShowInnerLink.htm?lemmaId=45437" TargetMode="External"/><Relationship Id="rId18" Type="http://schemas.openxmlformats.org/officeDocument/2006/relationships/hyperlink" Target="http://baike.sogou.com/lemma/ShowInnerLink.htm?lemmaId=506225" TargetMode="External"/><Relationship Id="rId3" Type="http://schemas.openxmlformats.org/officeDocument/2006/relationships/hyperlink" Target="http://baike.sogou.com/lemma/ShowInnerLink.htm?lemmaId=6562" TargetMode="External"/><Relationship Id="rId21" Type="http://schemas.openxmlformats.org/officeDocument/2006/relationships/hyperlink" Target="http://baike.sogou.com/lemma/ShowInnerLink.htm?lemmaId=380601" TargetMode="External"/><Relationship Id="rId7" Type="http://schemas.openxmlformats.org/officeDocument/2006/relationships/hyperlink" Target="http://baike.sogou.com/lemma/ShowInnerLink.htm?lemmaId=151713" TargetMode="External"/><Relationship Id="rId12" Type="http://schemas.openxmlformats.org/officeDocument/2006/relationships/hyperlink" Target="http://baike.sogou.com/lemma/ShowInnerLink.htm?lemmaId=42926" TargetMode="External"/><Relationship Id="rId17" Type="http://schemas.openxmlformats.org/officeDocument/2006/relationships/hyperlink" Target="http://baike.sogou.com/lemma/ShowInnerLink.htm?lemmaId=7467422" TargetMode="External"/><Relationship Id="rId2" Type="http://schemas.openxmlformats.org/officeDocument/2006/relationships/hyperlink" Target="http://baike.sogou.com/lemma/ShowInnerLink.htm?lemmaId=40966" TargetMode="External"/><Relationship Id="rId16" Type="http://schemas.openxmlformats.org/officeDocument/2006/relationships/hyperlink" Target="http://baike.sogou.com/lemma/ShowInnerLink.htm?lemmaId=7268947" TargetMode="External"/><Relationship Id="rId20" Type="http://schemas.openxmlformats.org/officeDocument/2006/relationships/hyperlink" Target="http://baike.sogou.com/lemma/ShowInnerLink.htm?lemmaId=10107102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sogou.com/lemma/ShowInnerLink.htm?lemmaId=101682808" TargetMode="External"/><Relationship Id="rId11" Type="http://schemas.openxmlformats.org/officeDocument/2006/relationships/hyperlink" Target="http://baike.sogou.com/lemma/ShowInnerLink.htm?lemmaId=194018" TargetMode="External"/><Relationship Id="rId5" Type="http://schemas.openxmlformats.org/officeDocument/2006/relationships/hyperlink" Target="http://baike.sogou.com/lemma/ShowInnerLink.htm?lemmaId=59501" TargetMode="External"/><Relationship Id="rId15" Type="http://schemas.openxmlformats.org/officeDocument/2006/relationships/hyperlink" Target="http://baike.sogou.com/lemma/ShowInnerLink.htm?lemmaId=40874" TargetMode="External"/><Relationship Id="rId23" Type="http://schemas.openxmlformats.org/officeDocument/2006/relationships/hyperlink" Target="http://baike.sogou.com/lemma/ShowInnerLink.htm?lemmaId=71970401" TargetMode="External"/><Relationship Id="rId10" Type="http://schemas.openxmlformats.org/officeDocument/2006/relationships/hyperlink" Target="http://baike.sogou.com/lemma/ShowInnerLink.htm?lemmaId=102722" TargetMode="External"/><Relationship Id="rId19" Type="http://schemas.openxmlformats.org/officeDocument/2006/relationships/hyperlink" Target="http://baike.sogou.com/lemma/ShowInnerLink.htm?lemmaId=64516571" TargetMode="External"/><Relationship Id="rId4" Type="http://schemas.openxmlformats.org/officeDocument/2006/relationships/hyperlink" Target="http://baike.sogou.com/lemma/ShowInnerLink.htm?lemmaId=59537" TargetMode="External"/><Relationship Id="rId9" Type="http://schemas.openxmlformats.org/officeDocument/2006/relationships/hyperlink" Target="http://baike.sogou.com/lemma/ShowInnerLink.htm?lemmaId=5516956" TargetMode="External"/><Relationship Id="rId14" Type="http://schemas.openxmlformats.org/officeDocument/2006/relationships/hyperlink" Target="http://baike.sogou.com/lemma/ShowInnerLink.htm?lemmaId=101238694" TargetMode="External"/><Relationship Id="rId22" Type="http://schemas.openxmlformats.org/officeDocument/2006/relationships/hyperlink" Target="http://baike.sogou.com/lemma/ShowInnerLink.htm?lemmaId=13605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gou.com/lemma/ShowInnerLink.htm?lemmaId=7648994" TargetMode="External"/><Relationship Id="rId2" Type="http://schemas.openxmlformats.org/officeDocument/2006/relationships/hyperlink" Target="http://baike.sogou.com/lemma/ShowInnerLink.htm?lemmaId=41935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aike.sogou.com/lemma/ShowInnerLink.htm?lemmaId=168277" TargetMode="External"/><Relationship Id="rId4" Type="http://schemas.openxmlformats.org/officeDocument/2006/relationships/hyperlink" Target="http://baike.sogou.com/lemma/ShowInnerLink.htm?lemmaId=163756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520700" y="1196975"/>
            <a:ext cx="8623300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Calibri" pitchFamily="34" charset="0"/>
              </a:rPr>
              <a:t>          西塞山怀古</a:t>
            </a:r>
          </a:p>
          <a:p>
            <a:r>
              <a:rPr lang="zh-CN" altLang="en-US">
                <a:latin typeface="Calibri" pitchFamily="34" charset="0"/>
              </a:rPr>
              <a:t>                                                                                                                    </a:t>
            </a:r>
            <a:r>
              <a:rPr lang="zh-CN" altLang="en-US" sz="4000">
                <a:latin typeface="Calibri" pitchFamily="34" charset="0"/>
              </a:rPr>
              <a:t>刘禹锡 </a:t>
            </a:r>
          </a:p>
          <a:p>
            <a:r>
              <a:rPr lang="zh-CN" altLang="en-US" sz="4000">
                <a:latin typeface="Calibri" pitchFamily="34" charset="0"/>
              </a:rPr>
              <a:t>王濬楼船下益州，金陵王气黯然收。 </a:t>
            </a:r>
          </a:p>
          <a:p>
            <a:r>
              <a:rPr lang="zh-CN" altLang="en-US" sz="4000">
                <a:latin typeface="Calibri" pitchFamily="34" charset="0"/>
              </a:rPr>
              <a:t>千寻铁锁沉江底，一片降幡出石头。 </a:t>
            </a:r>
          </a:p>
          <a:p>
            <a:r>
              <a:rPr lang="zh-CN" altLang="en-US" sz="4000">
                <a:latin typeface="Calibri" pitchFamily="34" charset="0"/>
              </a:rPr>
              <a:t>人世几回伤往事，山形依旧枕寒流。</a:t>
            </a:r>
            <a:endParaRPr lang="en-US" altLang="zh-CN" sz="4000">
              <a:latin typeface="Calibri" pitchFamily="34" charset="0"/>
            </a:endParaRPr>
          </a:p>
          <a:p>
            <a:r>
              <a:rPr lang="zh-CN" altLang="en-US" sz="4000">
                <a:latin typeface="Calibri" pitchFamily="34" charset="0"/>
              </a:rPr>
              <a:t>今逢四海为家日，故垒萧萧芦荻秋。  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258888" y="2205038"/>
            <a:ext cx="6648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>
                <a:latin typeface="Calibri" pitchFamily="34" charset="0"/>
              </a:rPr>
              <a:t>请集体朗诵一次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1763713" cy="981075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zh-CN" altLang="en-US" sz="4000" b="1" smtClean="0">
                <a:solidFill>
                  <a:srgbClr val="FF3300"/>
                </a:solidFill>
                <a:ea typeface="黑体" pitchFamily="49" charset="-122"/>
              </a:rPr>
              <a:t>怀古诗</a:t>
            </a:r>
            <a:endParaRPr lang="en-US" altLang="zh-CN" sz="4000" b="1" smtClean="0">
              <a:solidFill>
                <a:srgbClr val="FF3300"/>
              </a:solidFill>
              <a:ea typeface="黑体" pitchFamily="49" charset="-122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5832475"/>
          </a:xfrm>
        </p:spPr>
        <p:txBody>
          <a:bodyPr/>
          <a:lstStyle/>
          <a:p>
            <a:r>
              <a:rPr lang="zh-CN" altLang="en-US" sz="4800" b="1" smtClean="0"/>
              <a:t>标志：</a:t>
            </a:r>
            <a:r>
              <a:rPr lang="zh-CN" altLang="en-US" smtClean="0"/>
              <a:t>标题中有古迹、古人名，或在古迹、古人前冠以“咏” ，或在古迹、古人后加“怀古、咏怀”等。</a:t>
            </a:r>
          </a:p>
          <a:p>
            <a:r>
              <a:rPr lang="zh-CN" altLang="en-US" sz="4800" b="1" smtClean="0"/>
              <a:t>写作结构：</a:t>
            </a:r>
            <a:r>
              <a:rPr lang="zh-CN" altLang="en-US" smtClean="0"/>
              <a:t>临古地</a:t>
            </a:r>
            <a:r>
              <a:rPr lang="en-US" altLang="zh-CN" smtClean="0"/>
              <a:t>---</a:t>
            </a:r>
            <a:r>
              <a:rPr lang="zh-CN" altLang="en-US" smtClean="0"/>
              <a:t>思古人</a:t>
            </a:r>
            <a:r>
              <a:rPr lang="en-US" altLang="zh-CN" smtClean="0"/>
              <a:t>---</a:t>
            </a:r>
            <a:r>
              <a:rPr lang="zh-CN" altLang="en-US" smtClean="0"/>
              <a:t>忆其事</a:t>
            </a:r>
            <a:r>
              <a:rPr lang="en-US" altLang="zh-CN" smtClean="0"/>
              <a:t>---</a:t>
            </a:r>
            <a:r>
              <a:rPr lang="zh-CN" altLang="en-US" smtClean="0"/>
              <a:t>抒己志</a:t>
            </a:r>
          </a:p>
          <a:p>
            <a:r>
              <a:rPr lang="zh-CN" altLang="en-US" sz="4800" b="1" smtClean="0"/>
              <a:t>主要情感：</a:t>
            </a:r>
          </a:p>
          <a:p>
            <a:r>
              <a:rPr lang="zh-CN" altLang="en-US" smtClean="0"/>
              <a:t>怀人伤己（对比失落型、同病相怜型）</a:t>
            </a:r>
          </a:p>
          <a:p>
            <a:r>
              <a:rPr lang="zh-CN" altLang="en-US" smtClean="0"/>
              <a:t>吊古伤今（物是人非、昔胜今衰、朝代变迁）、</a:t>
            </a:r>
          </a:p>
          <a:p>
            <a:r>
              <a:rPr lang="zh-CN" altLang="en-US" smtClean="0"/>
              <a:t>借古讽今（劝谏、    警示）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784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Calibri" pitchFamily="34" charset="0"/>
              </a:rPr>
              <a:t>                    背景</a:t>
            </a:r>
            <a:endParaRPr lang="en-US" altLang="zh-CN" sz="6000">
              <a:latin typeface="Calibri" pitchFamily="34" charset="0"/>
            </a:endParaRPr>
          </a:p>
          <a:p>
            <a:r>
              <a:rPr lang="zh-CN" altLang="en-US" sz="3200">
                <a:latin typeface="Calibri" pitchFamily="34" charset="0"/>
              </a:rPr>
              <a:t>这首诗是刘禹锡于唐穆宗长庆四年（</a:t>
            </a:r>
            <a:r>
              <a:rPr lang="en-US" altLang="zh-CN" sz="3200">
                <a:latin typeface="Calibri" pitchFamily="34" charset="0"/>
              </a:rPr>
              <a:t>824</a:t>
            </a:r>
            <a:r>
              <a:rPr lang="zh-CN" altLang="en-US" sz="3200">
                <a:latin typeface="Calibri" pitchFamily="34" charset="0"/>
              </a:rPr>
              <a:t>年）所作。是年，刘禹锡由夔州（治今重庆奉节）刺史调任和州（治今</a:t>
            </a:r>
            <a:r>
              <a:rPr lang="zh-CN" altLang="en-US" sz="3200">
                <a:latin typeface="Calibri" pitchFamily="34" charset="0"/>
                <a:hlinkClick r:id="rId2"/>
              </a:rPr>
              <a:t>安徽和县</a:t>
            </a:r>
            <a:r>
              <a:rPr lang="zh-CN" altLang="en-US" sz="3200">
                <a:latin typeface="Calibri" pitchFamily="34" charset="0"/>
              </a:rPr>
              <a:t>）刺史，在沿江东下赴任的途中，经西塞山时，触景生情，抚今追昔，写下了这首感叹历史兴亡的诗。</a:t>
            </a:r>
          </a:p>
          <a:p>
            <a:r>
              <a:rPr lang="zh-CN" altLang="en-US" sz="3200">
                <a:latin typeface="Calibri" pitchFamily="34" charset="0"/>
              </a:rPr>
              <a:t>唐朝自安史之乱后，</a:t>
            </a:r>
            <a:r>
              <a:rPr lang="zh-CN" altLang="en-US" sz="3200">
                <a:latin typeface="Calibri" pitchFamily="34" charset="0"/>
                <a:hlinkClick r:id="rId3"/>
              </a:rPr>
              <a:t>藩镇割据</a:t>
            </a:r>
            <a:r>
              <a:rPr lang="zh-CN" altLang="en-US" sz="3200">
                <a:latin typeface="Calibri" pitchFamily="34" charset="0"/>
              </a:rPr>
              <a:t>比较严重。</a:t>
            </a:r>
            <a:r>
              <a:rPr lang="zh-CN" altLang="en-US" sz="3200">
                <a:latin typeface="Calibri" pitchFamily="34" charset="0"/>
                <a:hlinkClick r:id="rId4"/>
              </a:rPr>
              <a:t>唐宪宗</a:t>
            </a:r>
            <a:r>
              <a:rPr lang="zh-CN" altLang="en-US" sz="3200">
                <a:latin typeface="Calibri" pitchFamily="34" charset="0"/>
              </a:rPr>
              <a:t>时期，唐朝曾经取得了几次平定藩镇割据战争的胜利，国家又出现了比较统一的局面，不过这种景象只是昙花一现，长庆元年（</a:t>
            </a:r>
            <a:r>
              <a:rPr lang="en-US" altLang="zh-CN" sz="3200">
                <a:latin typeface="Calibri" pitchFamily="34" charset="0"/>
              </a:rPr>
              <a:t>821</a:t>
            </a:r>
            <a:r>
              <a:rPr lang="zh-CN" altLang="en-US" sz="3200">
                <a:latin typeface="Calibri" pitchFamily="34" charset="0"/>
              </a:rPr>
              <a:t>年）至二年（</a:t>
            </a:r>
            <a:r>
              <a:rPr lang="en-US" altLang="zh-CN" sz="3200">
                <a:latin typeface="Calibri" pitchFamily="34" charset="0"/>
              </a:rPr>
              <a:t>822</a:t>
            </a:r>
            <a:r>
              <a:rPr lang="zh-CN" altLang="en-US" sz="3200">
                <a:latin typeface="Calibri" pitchFamily="34" charset="0"/>
              </a:rPr>
              <a:t>年）</a:t>
            </a:r>
            <a:r>
              <a:rPr lang="zh-CN" altLang="en-US" sz="3200">
                <a:latin typeface="Calibri" pitchFamily="34" charset="0"/>
                <a:hlinkClick r:id="rId5"/>
              </a:rPr>
              <a:t>河北三镇</a:t>
            </a:r>
            <a:r>
              <a:rPr lang="zh-CN" altLang="en-US" sz="3200">
                <a:latin typeface="Calibri" pitchFamily="34" charset="0"/>
              </a:rPr>
              <a:t>又恢复了割据局面。此诗即为作者结合当时形势而作。</a:t>
            </a:r>
          </a:p>
          <a:p>
            <a:r>
              <a:rPr lang="zh-CN" altLang="en-US" sz="4000">
                <a:latin typeface="Calibri" pitchFamily="34" charset="0"/>
              </a:rPr>
              <a:t/>
            </a:r>
            <a:br>
              <a:rPr lang="zh-CN" altLang="en-US" sz="4000">
                <a:latin typeface="Calibri" pitchFamily="34" charset="0"/>
              </a:rPr>
            </a:br>
            <a:endParaRPr lang="zh-CN" altLang="en-US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Calibri" pitchFamily="34" charset="0"/>
              </a:rPr>
              <a:t>                作者简介</a:t>
            </a:r>
          </a:p>
          <a:p>
            <a:r>
              <a:rPr lang="zh-CN" altLang="en-US" sz="3200">
                <a:latin typeface="Calibri" pitchFamily="34" charset="0"/>
                <a:hlinkClick r:id="rId2"/>
              </a:rPr>
              <a:t>刘禹锡</a:t>
            </a: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772</a:t>
            </a:r>
            <a:r>
              <a:rPr lang="zh-CN" altLang="en-US" sz="3200">
                <a:latin typeface="Calibri" pitchFamily="34" charset="0"/>
              </a:rPr>
              <a:t>～</a:t>
            </a:r>
            <a:r>
              <a:rPr lang="en-US" altLang="zh-CN" sz="3200">
                <a:latin typeface="Calibri" pitchFamily="34" charset="0"/>
              </a:rPr>
              <a:t>842</a:t>
            </a:r>
            <a:r>
              <a:rPr lang="zh-CN" altLang="en-US" sz="3200">
                <a:latin typeface="Calibri" pitchFamily="34" charset="0"/>
              </a:rPr>
              <a:t>），</a:t>
            </a:r>
            <a:r>
              <a:rPr lang="zh-CN" altLang="en-US" sz="3200">
                <a:latin typeface="Calibri" pitchFamily="34" charset="0"/>
                <a:hlinkClick r:id="rId3"/>
              </a:rPr>
              <a:t>唐代</a:t>
            </a:r>
            <a:r>
              <a:rPr lang="zh-CN" altLang="en-US" sz="3200">
                <a:latin typeface="Calibri" pitchFamily="34" charset="0"/>
                <a:hlinkClick r:id="rId4"/>
              </a:rPr>
              <a:t>文学家</a:t>
            </a:r>
            <a:r>
              <a:rPr lang="zh-CN" altLang="en-US" sz="3200">
                <a:latin typeface="Calibri" pitchFamily="34" charset="0"/>
              </a:rPr>
              <a:t>、</a:t>
            </a:r>
            <a:r>
              <a:rPr lang="zh-CN" altLang="en-US" sz="3200">
                <a:latin typeface="Calibri" pitchFamily="34" charset="0"/>
                <a:hlinkClick r:id="rId5"/>
              </a:rPr>
              <a:t>哲学家</a:t>
            </a:r>
            <a:r>
              <a:rPr lang="zh-CN" altLang="en-US" sz="3200">
                <a:latin typeface="Calibri" pitchFamily="34" charset="0"/>
              </a:rPr>
              <a:t>。字梦得，洛阳（今属河南）人，自言系出中山（治今河北</a:t>
            </a:r>
            <a:r>
              <a:rPr lang="zh-CN" altLang="en-US" sz="3200">
                <a:latin typeface="Calibri" pitchFamily="34" charset="0"/>
                <a:hlinkClick r:id="rId6"/>
              </a:rPr>
              <a:t>定县</a:t>
            </a:r>
            <a:r>
              <a:rPr lang="zh-CN" altLang="en-US" sz="3200">
                <a:latin typeface="Calibri" pitchFamily="34" charset="0"/>
              </a:rPr>
              <a:t>）。贞元间擢进士第，登博学宏辞科。授</a:t>
            </a:r>
            <a:r>
              <a:rPr lang="zh-CN" altLang="en-US" sz="3200">
                <a:latin typeface="Calibri" pitchFamily="34" charset="0"/>
                <a:hlinkClick r:id="rId7"/>
              </a:rPr>
              <a:t>监察御史</a:t>
            </a:r>
            <a:r>
              <a:rPr lang="zh-CN" altLang="en-US" sz="3200">
                <a:latin typeface="Calibri" pitchFamily="34" charset="0"/>
              </a:rPr>
              <a:t>。曾参加</a:t>
            </a:r>
            <a:r>
              <a:rPr lang="zh-CN" altLang="en-US" sz="3200">
                <a:latin typeface="Calibri" pitchFamily="34" charset="0"/>
                <a:hlinkClick r:id="rId8"/>
              </a:rPr>
              <a:t>王叔文</a:t>
            </a:r>
            <a:r>
              <a:rPr lang="zh-CN" altLang="en-US" sz="3200">
                <a:latin typeface="Calibri" pitchFamily="34" charset="0"/>
              </a:rPr>
              <a:t>集团，反对宦官和</a:t>
            </a:r>
            <a:r>
              <a:rPr lang="zh-CN" altLang="en-US" sz="3200" u="sng">
                <a:latin typeface="Calibri" pitchFamily="34" charset="0"/>
                <a:hlinkClick r:id="rId9"/>
              </a:rPr>
              <a:t>藩镇割据</a:t>
            </a:r>
            <a:r>
              <a:rPr lang="zh-CN" altLang="en-US" sz="3200">
                <a:latin typeface="Calibri" pitchFamily="34" charset="0"/>
              </a:rPr>
              <a:t>势力，被贬朗州司马，迁</a:t>
            </a:r>
            <a:r>
              <a:rPr lang="zh-CN" altLang="en-US" sz="3200">
                <a:latin typeface="Calibri" pitchFamily="34" charset="0"/>
                <a:hlinkClick r:id="rId10"/>
              </a:rPr>
              <a:t>连州</a:t>
            </a:r>
            <a:r>
              <a:rPr lang="zh-CN" altLang="en-US" sz="3200">
                <a:latin typeface="Calibri" pitchFamily="34" charset="0"/>
              </a:rPr>
              <a:t>刺史。后以</a:t>
            </a:r>
            <a:r>
              <a:rPr lang="zh-CN" altLang="en-US" sz="3200">
                <a:latin typeface="Calibri" pitchFamily="34" charset="0"/>
                <a:hlinkClick r:id="rId11"/>
              </a:rPr>
              <a:t>裴度</a:t>
            </a:r>
            <a:r>
              <a:rPr lang="zh-CN" altLang="en-US" sz="3200">
                <a:latin typeface="Calibri" pitchFamily="34" charset="0"/>
              </a:rPr>
              <a:t>力荐，任太子宾客，加检校</a:t>
            </a:r>
            <a:r>
              <a:rPr lang="zh-CN" altLang="en-US" sz="3200">
                <a:latin typeface="Calibri" pitchFamily="34" charset="0"/>
                <a:hlinkClick r:id="rId12"/>
              </a:rPr>
              <a:t>礼部尚书</a:t>
            </a:r>
            <a:r>
              <a:rPr lang="zh-CN" altLang="en-US" sz="3200">
                <a:latin typeface="Calibri" pitchFamily="34" charset="0"/>
              </a:rPr>
              <a:t>。世称刘宾客。和</a:t>
            </a:r>
            <a:r>
              <a:rPr lang="zh-CN" altLang="en-US" sz="3200">
                <a:latin typeface="Calibri" pitchFamily="34" charset="0"/>
                <a:hlinkClick r:id="rId13"/>
              </a:rPr>
              <a:t>柳宗元</a:t>
            </a:r>
            <a:r>
              <a:rPr lang="zh-CN" altLang="en-US" sz="3200">
                <a:latin typeface="Calibri" pitchFamily="34" charset="0"/>
              </a:rPr>
              <a:t>交谊甚深，人称“</a:t>
            </a:r>
            <a:r>
              <a:rPr lang="zh-CN" altLang="en-US" sz="3200">
                <a:latin typeface="Calibri" pitchFamily="34" charset="0"/>
                <a:hlinkClick r:id="rId14"/>
              </a:rPr>
              <a:t>刘柳</a:t>
            </a:r>
            <a:r>
              <a:rPr lang="zh-CN" altLang="en-US" sz="3200">
                <a:latin typeface="Calibri" pitchFamily="34" charset="0"/>
              </a:rPr>
              <a:t>”；又与</a:t>
            </a:r>
            <a:r>
              <a:rPr lang="zh-CN" altLang="en-US" sz="3200">
                <a:latin typeface="Calibri" pitchFamily="34" charset="0"/>
                <a:hlinkClick r:id="rId15"/>
              </a:rPr>
              <a:t>白居易</a:t>
            </a:r>
            <a:r>
              <a:rPr lang="zh-CN" altLang="en-US" sz="3200">
                <a:latin typeface="Calibri" pitchFamily="34" charset="0"/>
              </a:rPr>
              <a:t>多所唱和，并称“</a:t>
            </a:r>
            <a:r>
              <a:rPr lang="zh-CN" altLang="en-US" sz="3200">
                <a:latin typeface="Calibri" pitchFamily="34" charset="0"/>
                <a:hlinkClick r:id="rId16"/>
              </a:rPr>
              <a:t>刘白</a:t>
            </a:r>
            <a:r>
              <a:rPr lang="zh-CN" altLang="en-US" sz="3200">
                <a:latin typeface="Calibri" pitchFamily="34" charset="0"/>
              </a:rPr>
              <a:t>”。其诗通俗清新，善用</a:t>
            </a:r>
            <a:r>
              <a:rPr lang="zh-CN" altLang="en-US" sz="3200">
                <a:latin typeface="Calibri" pitchFamily="34" charset="0"/>
                <a:hlinkClick r:id="rId17"/>
              </a:rPr>
              <a:t>比兴手法</a:t>
            </a:r>
            <a:r>
              <a:rPr lang="zh-CN" altLang="en-US" sz="3200">
                <a:latin typeface="Calibri" pitchFamily="34" charset="0"/>
              </a:rPr>
              <a:t>寄托政治内容。</a:t>
            </a:r>
            <a:r>
              <a:rPr lang="en-US" altLang="zh-CN" sz="3200">
                <a:latin typeface="Calibri" pitchFamily="34" charset="0"/>
                <a:hlinkClick r:id="rId18"/>
              </a:rPr>
              <a:t>《</a:t>
            </a:r>
            <a:r>
              <a:rPr lang="zh-CN" altLang="en-US" sz="3200">
                <a:latin typeface="Calibri" pitchFamily="34" charset="0"/>
                <a:hlinkClick r:id="rId18"/>
              </a:rPr>
              <a:t>竹枝词</a:t>
            </a:r>
            <a:r>
              <a:rPr lang="en-US" altLang="zh-CN" sz="3200">
                <a:latin typeface="Calibri" pitchFamily="34" charset="0"/>
                <a:hlinkClick r:id="rId18"/>
              </a:rPr>
              <a:t>》</a:t>
            </a:r>
            <a:r>
              <a:rPr lang="zh-CN" altLang="en-US" sz="3200">
                <a:latin typeface="Calibri" pitchFamily="34" charset="0"/>
              </a:rPr>
              <a:t>、</a:t>
            </a:r>
            <a:r>
              <a:rPr lang="en-US" altLang="zh-CN" sz="3200">
                <a:latin typeface="Calibri" pitchFamily="34" charset="0"/>
                <a:hlinkClick r:id="rId19"/>
              </a:rPr>
              <a:t>《</a:t>
            </a:r>
            <a:r>
              <a:rPr lang="zh-CN" altLang="en-US" sz="3200">
                <a:latin typeface="Calibri" pitchFamily="34" charset="0"/>
                <a:hlinkClick r:id="rId19"/>
              </a:rPr>
              <a:t>柳枝词</a:t>
            </a:r>
            <a:r>
              <a:rPr lang="en-US" altLang="zh-CN" sz="3200">
                <a:latin typeface="Calibri" pitchFamily="34" charset="0"/>
                <a:hlinkClick r:id="rId19"/>
              </a:rPr>
              <a:t>》</a:t>
            </a:r>
            <a:r>
              <a:rPr lang="zh-CN" altLang="en-US" sz="3200">
                <a:latin typeface="Calibri" pitchFamily="34" charset="0"/>
              </a:rPr>
              <a:t>和</a:t>
            </a:r>
            <a:r>
              <a:rPr lang="en-US" altLang="zh-CN" sz="3200">
                <a:latin typeface="Calibri" pitchFamily="34" charset="0"/>
                <a:hlinkClick r:id="rId20"/>
              </a:rPr>
              <a:t>《</a:t>
            </a:r>
            <a:r>
              <a:rPr lang="zh-CN" altLang="en-US" sz="3200">
                <a:latin typeface="Calibri" pitchFamily="34" charset="0"/>
                <a:hlinkClick r:id="rId20"/>
              </a:rPr>
              <a:t>插田歌</a:t>
            </a:r>
            <a:r>
              <a:rPr lang="en-US" altLang="zh-CN" sz="3200">
                <a:latin typeface="Calibri" pitchFamily="34" charset="0"/>
                <a:hlinkClick r:id="rId20"/>
              </a:rPr>
              <a:t>》</a:t>
            </a:r>
            <a:r>
              <a:rPr lang="zh-CN" altLang="en-US" sz="3200">
                <a:latin typeface="Calibri" pitchFamily="34" charset="0"/>
              </a:rPr>
              <a:t>等组诗，富有</a:t>
            </a:r>
            <a:r>
              <a:rPr lang="zh-CN" altLang="en-US" sz="3200">
                <a:latin typeface="Calibri" pitchFamily="34" charset="0"/>
                <a:hlinkClick r:id="rId21"/>
              </a:rPr>
              <a:t>民歌</a:t>
            </a:r>
            <a:r>
              <a:rPr lang="zh-CN" altLang="en-US" sz="3200">
                <a:latin typeface="Calibri" pitchFamily="34" charset="0"/>
              </a:rPr>
              <a:t>特色，为</a:t>
            </a:r>
            <a:r>
              <a:rPr lang="zh-CN" altLang="en-US" sz="3200">
                <a:latin typeface="Calibri" pitchFamily="34" charset="0"/>
                <a:hlinkClick r:id="rId22"/>
              </a:rPr>
              <a:t>唐诗</a:t>
            </a:r>
            <a:r>
              <a:rPr lang="zh-CN" altLang="en-US" sz="3200">
                <a:latin typeface="Calibri" pitchFamily="34" charset="0"/>
              </a:rPr>
              <a:t>中别开生面之作。有</a:t>
            </a:r>
            <a:r>
              <a:rPr lang="en-US" altLang="zh-CN" sz="3200">
                <a:latin typeface="Calibri" pitchFamily="34" charset="0"/>
                <a:hlinkClick r:id="rId23"/>
              </a:rPr>
              <a:t>《</a:t>
            </a:r>
            <a:r>
              <a:rPr lang="zh-CN" altLang="en-US" sz="3200">
                <a:latin typeface="Calibri" pitchFamily="34" charset="0"/>
                <a:hlinkClick r:id="rId23"/>
              </a:rPr>
              <a:t>刘梦得文集</a:t>
            </a:r>
            <a:r>
              <a:rPr lang="en-US" altLang="zh-CN" sz="3200">
                <a:latin typeface="Calibri" pitchFamily="34" charset="0"/>
                <a:hlinkClick r:id="rId23"/>
              </a:rPr>
              <a:t>》</a:t>
            </a:r>
            <a:r>
              <a:rPr lang="zh-CN" altLang="en-US" sz="3200">
                <a:latin typeface="Calibri" pitchFamily="34" charset="0"/>
              </a:rPr>
              <a:t>。</a:t>
            </a: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827088" y="1412875"/>
            <a:ext cx="63404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Calibri" pitchFamily="34" charset="0"/>
              </a:rPr>
              <a:t>自由朗读三遍课文</a:t>
            </a:r>
            <a:endParaRPr lang="en-US" altLang="zh-CN" sz="6000">
              <a:latin typeface="Calibri" pitchFamily="34" charset="0"/>
            </a:endParaRPr>
          </a:p>
          <a:p>
            <a:r>
              <a:rPr lang="zh-CN" altLang="en-US" sz="6000">
                <a:latin typeface="Calibri" pitchFamily="34" charset="0"/>
              </a:rPr>
              <a:t>   </a:t>
            </a:r>
            <a:endParaRPr lang="en-US" altLang="zh-CN" sz="6000">
              <a:latin typeface="Calibri" pitchFamily="34" charset="0"/>
            </a:endParaRPr>
          </a:p>
          <a:p>
            <a:endParaRPr lang="en-US" altLang="zh-CN" sz="6000">
              <a:latin typeface="Calibri" pitchFamily="34" charset="0"/>
            </a:endParaRPr>
          </a:p>
          <a:p>
            <a:r>
              <a:rPr lang="zh-CN" altLang="en-US" sz="6000">
                <a:latin typeface="Calibri" pitchFamily="34" charset="0"/>
              </a:rPr>
              <a:t>     集体朗读一遍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0" y="620713"/>
            <a:ext cx="9212263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Calibri" pitchFamily="34" charset="0"/>
              </a:rPr>
              <a:t>                白话译文</a:t>
            </a:r>
          </a:p>
          <a:p>
            <a:endParaRPr lang="en-US" altLang="zh-CN" sz="3200">
              <a:latin typeface="Calibri" pitchFamily="34" charset="0"/>
              <a:hlinkClick r:id="rId2"/>
            </a:endParaRPr>
          </a:p>
          <a:p>
            <a:r>
              <a:rPr lang="zh-CN" altLang="en-US" sz="3200">
                <a:latin typeface="Calibri" pitchFamily="34" charset="0"/>
                <a:hlinkClick r:id="rId2"/>
              </a:rPr>
              <a:t>王濬</a:t>
            </a:r>
            <a:r>
              <a:rPr lang="zh-CN" altLang="en-US" sz="3200">
                <a:latin typeface="Calibri" pitchFamily="34" charset="0"/>
              </a:rPr>
              <a:t>的战船从益州出发，东吴的王气便黯然消逝。</a:t>
            </a:r>
          </a:p>
          <a:p>
            <a:endParaRPr lang="en-US" altLang="zh-CN" sz="3200">
              <a:latin typeface="Calibri" pitchFamily="34" charset="0"/>
            </a:endParaRPr>
          </a:p>
          <a:p>
            <a:r>
              <a:rPr lang="zh-CN" altLang="en-US" sz="3200">
                <a:latin typeface="Calibri" pitchFamily="34" charset="0"/>
              </a:rPr>
              <a:t>千丈长的铁链沉入江底，一片</a:t>
            </a:r>
            <a:r>
              <a:rPr lang="zh-CN" altLang="en-US" sz="3200">
                <a:latin typeface="Calibri" pitchFamily="34" charset="0"/>
                <a:hlinkClick r:id="rId3"/>
              </a:rPr>
              <a:t>降旗</a:t>
            </a:r>
            <a:r>
              <a:rPr lang="zh-CN" altLang="en-US" sz="3200">
                <a:latin typeface="Calibri" pitchFamily="34" charset="0"/>
              </a:rPr>
              <a:t>挂在石头城头。</a:t>
            </a:r>
          </a:p>
          <a:p>
            <a:endParaRPr lang="en-US" altLang="zh-CN" sz="3200">
              <a:latin typeface="Calibri" pitchFamily="34" charset="0"/>
            </a:endParaRPr>
          </a:p>
          <a:p>
            <a:r>
              <a:rPr lang="zh-CN" altLang="en-US" sz="3200">
                <a:latin typeface="Calibri" pitchFamily="34" charset="0"/>
              </a:rPr>
              <a:t>人生中多少次伤怀往事，山形依然不变靠着</a:t>
            </a:r>
            <a:r>
              <a:rPr lang="zh-CN" altLang="en-US" sz="3200">
                <a:latin typeface="Calibri" pitchFamily="34" charset="0"/>
                <a:hlinkClick r:id="rId4"/>
              </a:rPr>
              <a:t>寒流</a:t>
            </a:r>
            <a:r>
              <a:rPr lang="zh-CN" altLang="en-US" sz="3200">
                <a:latin typeface="Calibri" pitchFamily="34" charset="0"/>
              </a:rPr>
              <a:t>。</a:t>
            </a:r>
          </a:p>
          <a:p>
            <a:endParaRPr lang="en-US" altLang="zh-CN" sz="3200">
              <a:latin typeface="Calibri" pitchFamily="34" charset="0"/>
            </a:endParaRPr>
          </a:p>
          <a:p>
            <a:r>
              <a:rPr lang="zh-CN" altLang="en-US" sz="3200">
                <a:latin typeface="Calibri" pitchFamily="34" charset="0"/>
              </a:rPr>
              <a:t>从今以后天下归为一同，</a:t>
            </a:r>
            <a:r>
              <a:rPr lang="zh-CN" altLang="en-US" sz="3200">
                <a:latin typeface="Calibri" pitchFamily="34" charset="0"/>
                <a:hlinkClick r:id="rId5"/>
              </a:rPr>
              <a:t>芦荻</a:t>
            </a:r>
            <a:r>
              <a:rPr lang="zh-CN" altLang="en-US" sz="3200">
                <a:latin typeface="Calibri" pitchFamily="34" charset="0"/>
              </a:rPr>
              <a:t>在旧垒上萧萧飘摇。</a:t>
            </a:r>
          </a:p>
          <a:p>
            <a:endParaRPr lang="zh-CN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0" y="404813"/>
            <a:ext cx="9144000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>
                <a:latin typeface="Calibri" pitchFamily="34" charset="0"/>
              </a:rPr>
              <a:t>1</a:t>
            </a:r>
            <a:r>
              <a:rPr lang="zh-CN" altLang="en-US" sz="4000">
                <a:latin typeface="Calibri" pitchFamily="34" charset="0"/>
              </a:rPr>
              <a:t>、首联中哪两个字用得好？简析。 </a:t>
            </a:r>
            <a:endParaRPr lang="en-US" altLang="zh-CN" sz="400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4000">
                <a:latin typeface="Calibri" pitchFamily="34" charset="0"/>
              </a:rPr>
              <a:t>2</a:t>
            </a:r>
            <a:r>
              <a:rPr lang="zh-CN" altLang="en-US" sz="4000">
                <a:latin typeface="Calibri" pitchFamily="34" charset="0"/>
              </a:rPr>
              <a:t>、颔联将晋吴之战的形势从哪些方面 作了形象地描绘？ </a:t>
            </a:r>
          </a:p>
          <a:p>
            <a:pPr>
              <a:lnSpc>
                <a:spcPct val="110000"/>
              </a:lnSpc>
            </a:pPr>
            <a:r>
              <a:rPr lang="en-US" altLang="zh-CN" sz="4000">
                <a:latin typeface="Calibri" pitchFamily="34" charset="0"/>
              </a:rPr>
              <a:t>3</a:t>
            </a:r>
            <a:r>
              <a:rPr lang="zh-CN" altLang="en-US" sz="4000">
                <a:latin typeface="Calibri" pitchFamily="34" charset="0"/>
              </a:rPr>
              <a:t>、这首诗开头四句叙述“王濬伐吴”这一史实，运用了什么手法？试作简要分析。 </a:t>
            </a:r>
          </a:p>
          <a:p>
            <a:pPr>
              <a:lnSpc>
                <a:spcPct val="110000"/>
              </a:lnSpc>
            </a:pPr>
            <a:r>
              <a:rPr lang="en-US" altLang="zh-CN" sz="4000">
                <a:latin typeface="Calibri" pitchFamily="34" charset="0"/>
              </a:rPr>
              <a:t>4</a:t>
            </a:r>
            <a:r>
              <a:rPr lang="zh-CN" altLang="en-US" sz="4000">
                <a:latin typeface="Calibri" pitchFamily="34" charset="0"/>
              </a:rPr>
              <a:t>、颔联中</a:t>
            </a:r>
            <a:r>
              <a:rPr lang="zh-CN" altLang="en-US" sz="4000"/>
              <a:t>“人世几回伤往事”中感伤的往事是什么？请结合诗句回答。</a:t>
            </a:r>
            <a:endParaRPr lang="en-US" altLang="zh-CN" sz="4000">
              <a:latin typeface="Calibri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4000">
                <a:latin typeface="Calibri" pitchFamily="34" charset="0"/>
              </a:rPr>
              <a:t>5</a:t>
            </a:r>
            <a:r>
              <a:rPr lang="zh-CN" altLang="en-US" sz="4000">
                <a:latin typeface="Calibri" pitchFamily="34" charset="0"/>
              </a:rPr>
              <a:t>、这首诗结尾一句写景起到了怎样的作用？请作简要赏析。</a:t>
            </a:r>
            <a:r>
              <a:rPr lang="zh-CN" altLang="en-US" sz="32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0" y="476250"/>
            <a:ext cx="9144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800">
                <a:latin typeface="Calibri" pitchFamily="34" charset="0"/>
              </a:rPr>
              <a:t>1</a:t>
            </a:r>
            <a:r>
              <a:rPr lang="zh-CN" altLang="en-US" sz="2800">
                <a:latin typeface="Calibri" pitchFamily="34" charset="0"/>
              </a:rPr>
              <a:t>、① “下”和“收”字用得好。 ② “下”：一有符合地理形式，由上游向下游进军，符合历史事实的意思；又有西晋攻下了东吴的意思； “收”字，写出了东吴的望风披靡。 ③ 益州金陵</a:t>
            </a:r>
            <a:r>
              <a:rPr lang="en-US" altLang="zh-CN" sz="2800">
                <a:latin typeface="Calibri" pitchFamily="34" charset="0"/>
              </a:rPr>
              <a:t>,</a:t>
            </a:r>
            <a:r>
              <a:rPr lang="zh-CN" altLang="en-US" sz="2800">
                <a:latin typeface="Calibri" pitchFamily="34" charset="0"/>
              </a:rPr>
              <a:t>相距遥遥</a:t>
            </a:r>
            <a:r>
              <a:rPr lang="en-US" altLang="zh-CN" sz="2800">
                <a:latin typeface="Calibri" pitchFamily="34" charset="0"/>
              </a:rPr>
              <a:t>,</a:t>
            </a:r>
            <a:r>
              <a:rPr lang="zh-CN" altLang="en-US" sz="2800">
                <a:latin typeface="Calibri" pitchFamily="34" charset="0"/>
              </a:rPr>
              <a:t>一“下”即“收”</a:t>
            </a:r>
            <a:r>
              <a:rPr lang="en-US" altLang="zh-CN" sz="2800">
                <a:latin typeface="Calibri" pitchFamily="34" charset="0"/>
              </a:rPr>
              <a:t>,</a:t>
            </a:r>
            <a:r>
              <a:rPr lang="zh-CN" altLang="en-US" sz="2800">
                <a:latin typeface="Calibri" pitchFamily="34" charset="0"/>
              </a:rPr>
              <a:t>何其速也</a:t>
            </a:r>
            <a:r>
              <a:rPr lang="en-US" altLang="zh-CN" sz="2800">
                <a:latin typeface="Calibri" pitchFamily="34" charset="0"/>
              </a:rPr>
              <a:t>!</a:t>
            </a:r>
            <a:r>
              <a:rPr lang="zh-CN" altLang="en-US" sz="2800">
                <a:latin typeface="Calibri" pitchFamily="34" charset="0"/>
              </a:rPr>
              <a:t>两字对举就渲染出一方是声势赫赫</a:t>
            </a:r>
            <a:r>
              <a:rPr lang="en-US" altLang="zh-CN" sz="2800">
                <a:latin typeface="Calibri" pitchFamily="34" charset="0"/>
              </a:rPr>
              <a:t>,</a:t>
            </a:r>
            <a:r>
              <a:rPr lang="zh-CN" altLang="en-US" sz="2800">
                <a:latin typeface="Calibri" pitchFamily="34" charset="0"/>
              </a:rPr>
              <a:t>一方是闻风丧胆。 </a:t>
            </a:r>
          </a:p>
          <a:p>
            <a:pPr marL="342900" indent="-342900"/>
            <a:r>
              <a:rPr lang="en-US" altLang="zh-CN" sz="2800">
                <a:latin typeface="Calibri" pitchFamily="34" charset="0"/>
              </a:rPr>
              <a:t>2</a:t>
            </a:r>
            <a:r>
              <a:rPr lang="zh-CN" altLang="en-US" sz="2800">
                <a:latin typeface="Calibri" pitchFamily="34" charset="0"/>
              </a:rPr>
              <a:t>、从形象上看，一横一竖，一下沉一高扬；从色彩上看</a:t>
            </a:r>
            <a:r>
              <a:rPr lang="en-US" altLang="zh-CN" sz="2800">
                <a:latin typeface="Calibri" pitchFamily="34" charset="0"/>
              </a:rPr>
              <a:t>,</a:t>
            </a:r>
            <a:r>
              <a:rPr lang="zh-CN" altLang="en-US" sz="2800">
                <a:latin typeface="Calibri" pitchFamily="34" charset="0"/>
              </a:rPr>
              <a:t>一边是晋军烧毁铁锁的冲天火光，一边是投降的白旗；从气氛上，晋军得胜趾高气扬，东吴兵败无限凄惨。 </a:t>
            </a:r>
          </a:p>
          <a:p>
            <a:pPr marL="342900" indent="-342900">
              <a:buFontTx/>
              <a:buAutoNum type="arabicPlain" startAt="3"/>
            </a:pPr>
            <a:r>
              <a:rPr lang="zh-CN" altLang="en-US" sz="2800">
                <a:latin typeface="Calibri" pitchFamily="34" charset="0"/>
              </a:rPr>
              <a:t>运用了对比手法，一“下”一“收”，一“沉”一“出”写出了吴国的“金陵王气”在濬大军摧枯拉朽般的攻势下不堪一击的这一段历史。</a:t>
            </a:r>
            <a:r>
              <a:rPr lang="zh-CN" altLang="en-US" sz="2800"/>
              <a:t>其弦外之音是充满了对割据一方的藩镇势力的无情嘲讽，你看“王气”也好，“铁锁”也好，岂能挡住祖国统一的步 伐？ </a:t>
            </a:r>
            <a:endParaRPr lang="zh-CN" altLang="en-US" sz="2800">
              <a:latin typeface="Calibri" pitchFamily="34" charset="0"/>
            </a:endParaRPr>
          </a:p>
          <a:p>
            <a:pPr marL="342900" indent="-342900"/>
            <a:r>
              <a:rPr lang="en-US" altLang="zh-CN" sz="2800">
                <a:latin typeface="Calibri" pitchFamily="34" charset="0"/>
              </a:rPr>
              <a:t>      </a:t>
            </a:r>
            <a:r>
              <a:rPr lang="zh-CN" altLang="en-US" sz="280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250825" y="4005263"/>
            <a:ext cx="87122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3200"/>
              <a:t>5  </a:t>
            </a:r>
            <a:r>
              <a:rPr lang="zh-CN" altLang="en-US" sz="3200"/>
              <a:t>眼前的升平景象不知道哪天会被烽火打乱，如今长满芦苇的故垒，不知道哪天又会变成战争的前沿。尾联是诗的感慨和对唐朝统治者的婉言规劝，诗人以景衬情，感慨不尽之意寄于言外，其警告可谓义正辞严</a:t>
            </a:r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395288" y="0"/>
            <a:ext cx="8208962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800"/>
              <a:t>4  </a:t>
            </a:r>
            <a:r>
              <a:rPr lang="zh-CN" altLang="en-US" sz="2800"/>
              <a:t> 颈联“人世几回伤往事”或许并不仅仅指上文西晋王濬进攻东吴的事，也指东吴以后的几个朝代在金陵建都</a:t>
            </a:r>
            <a:r>
              <a:rPr lang="en-US" altLang="zh-CN" sz="2800"/>
              <a:t>,</a:t>
            </a:r>
            <a:r>
              <a:rPr lang="zh-CN" altLang="en-US" sz="2800"/>
              <a:t>但一个个都灭亡的往事。金陵经历了若干的朝代的兴亡，这样的兴亡交替都让后人浩叹，升起伤怀之感，但金陵古城却“山形依旧枕汉流”一个国家的兴衰起决定作用的不是地势的险要而是人事的治乱。“江山不管兴亡恨，一任斜阳伴客愁”，包佶的</a:t>
            </a:r>
            <a:r>
              <a:rPr lang="en-US" altLang="zh-CN" sz="2800"/>
              <a:t>《</a:t>
            </a:r>
            <a:r>
              <a:rPr lang="zh-CN" altLang="en-US" sz="2800"/>
              <a:t>再过金陵</a:t>
            </a:r>
            <a:r>
              <a:rPr lang="en-US" altLang="zh-CN" sz="2800"/>
              <a:t>》</a:t>
            </a:r>
            <a:r>
              <a:rPr lang="zh-CN" altLang="en-US" sz="2800"/>
              <a:t>正是这句诗的最好注脚。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1254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黑体</vt:lpstr>
      <vt:lpstr>Office 主题</vt:lpstr>
      <vt:lpstr>幻灯片 1</vt:lpstr>
      <vt:lpstr>怀古诗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未知用户</cp:lastModifiedBy>
  <cp:revision>17</cp:revision>
  <dcterms:created xsi:type="dcterms:W3CDTF">2017-02-18T10:47:53Z</dcterms:created>
  <dcterms:modified xsi:type="dcterms:W3CDTF">2017-03-22T11:08:12Z</dcterms:modified>
</cp:coreProperties>
</file>