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Lst>
  <p:notesMasterIdLst>
    <p:notesMasterId r:id="rId24"/>
  </p:notesMasterIdLst>
  <p:handoutMasterIdLst>
    <p:handoutMasterId r:id="rId25"/>
  </p:handoutMasterIdLst>
  <p:sldIdLst>
    <p:sldId id="790" r:id="rId3"/>
    <p:sldId id="791" r:id="rId4"/>
    <p:sldId id="792" r:id="rId5"/>
    <p:sldId id="793" r:id="rId6"/>
    <p:sldId id="794" r:id="rId7"/>
    <p:sldId id="795" r:id="rId8"/>
    <p:sldId id="796" r:id="rId9"/>
    <p:sldId id="797" r:id="rId10"/>
    <p:sldId id="798" r:id="rId11"/>
    <p:sldId id="799" r:id="rId12"/>
    <p:sldId id="800" r:id="rId13"/>
    <p:sldId id="801" r:id="rId14"/>
    <p:sldId id="802" r:id="rId15"/>
    <p:sldId id="803" r:id="rId16"/>
    <p:sldId id="804" r:id="rId17"/>
    <p:sldId id="805" r:id="rId18"/>
    <p:sldId id="806" r:id="rId19"/>
    <p:sldId id="807" r:id="rId20"/>
    <p:sldId id="808" r:id="rId21"/>
    <p:sldId id="809" r:id="rId22"/>
    <p:sldId id="810" r:id="rId23"/>
  </p:sldIdLst>
  <p:sldSz cx="9144000" cy="6858000" type="screen4x3"/>
  <p:notesSz cx="6858000" cy="9144000"/>
  <p:custDataLst>
    <p:tags r:id="rId2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showGuides="1">
      <p:cViewPr varScale="1">
        <p:scale>
          <a:sx n="80" d="100"/>
          <a:sy n="80" d="100"/>
        </p:scale>
        <p:origin x="-132" y="-96"/>
      </p:cViewPr>
      <p:guideLst>
        <p:guide orient="horz" pos="2070"/>
        <p:guide pos="2899"/>
      </p:guideLst>
    </p:cSldViewPr>
  </p:slideViewPr>
  <p:notesTextViewPr>
    <p:cViewPr>
      <p:scale>
        <a:sx n="1" d="1"/>
        <a:sy n="1" d="1"/>
      </p:scale>
      <p:origin x="0" y="0"/>
    </p:cViewPr>
  </p:notesTextViewPr>
  <p:sorterViewPr showFormatting="0">
    <p:cViewPr>
      <p:scale>
        <a:sx n="66" d="100"/>
        <a:sy n="66" d="100"/>
      </p:scale>
      <p:origin x="0" y="198"/>
    </p:cViewPr>
  </p:sorterViewPr>
  <p:notesViewPr>
    <p:cSldViewPr>
      <p:cViewPr>
        <p:scale>
          <a:sx n="66" d="100"/>
          <a:sy n="66" d="100"/>
        </p:scale>
        <p:origin x="0" y="0"/>
      </p:cViewPr>
      <p:guideLst/>
    </p:cSldViewPr>
  </p:notesViewPr>
  <p:gridSpacing cx="72033" cy="7203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BE51884-5B74-4AEF-ABFB-BD46BE41A3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458ECC6-E41A-4AE1-929D-5E0917479C7A}"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828976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Rot="1" noChangeAspect="1"/>
          </p:cNvSpPr>
          <p:nvPr>
            <p:ph type="sldImg" idx="2"/>
          </p:nvPr>
        </p:nvSpPr>
        <p:spPr>
          <a:xfrm>
            <a:off x="1141413" y="687388"/>
            <a:ext cx="4572000" cy="3294062"/>
          </a:xfrm>
          <a:prstGeom prst="rect">
            <a:avLst/>
          </a:prstGeom>
          <a:noFill/>
          <a:ln w="9525">
            <a:noFill/>
          </a:ln>
        </p:spPr>
      </p:sp>
      <p:sp>
        <p:nvSpPr>
          <p:cNvPr id="13315" name="Rectangle 3"/>
          <p:cNvSpPr>
            <a:spLocks noGrp="1" noRot="1" noChangeAspect="1" noChangeArrowheads="1"/>
          </p:cNvSpPr>
          <p:nvPr/>
        </p:nvSpPr>
        <p:spPr bwMode="auto">
          <a:xfrm>
            <a:off x="538163" y="4387850"/>
            <a:ext cx="5780088" cy="39528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3316" name="Rectangle 4"/>
          <p:cNvSpPr>
            <a:spLocks noGrp="1" noChangeArrowheads="1"/>
          </p:cNvSpPr>
          <p:nvPr>
            <p:ph type="hdr" sz="quarter" idx="4294967295"/>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7" name="Rectangle 5"/>
          <p:cNvSpPr>
            <a:spLocks noGrp="1" noChangeArrowheads="1"/>
          </p:cNvSpPr>
          <p:nvPr>
            <p:ph type="dt" idx="1"/>
          </p:nvPr>
        </p:nvSpPr>
        <p:spPr bwMode="auto">
          <a:xfrm>
            <a:off x="3884613"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10BEB44-AFEC-4AC4-ABA7-06BE94C0DE7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8"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9" name="Rectangle 7"/>
          <p:cNvSpPr>
            <a:spLocks noGrp="1" noChangeArrowheads="1"/>
          </p:cNvSpPr>
          <p:nvPr>
            <p:ph type="sldNum" sz="quarter" idx="5"/>
          </p:nvPr>
        </p:nvSpPr>
        <p:spPr bwMode="auto">
          <a:xfrm>
            <a:off x="3884613"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C771EFD-C753-4547-8FAF-0B7BB3095607}"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231455931"/>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8" name="矩形: 折角 24"/>
          <p:cNvSpPr>
            <a:spLocks noChangeArrowheads="1"/>
          </p:cNvSpPr>
          <p:nvPr/>
        </p:nvSpPr>
        <p:spPr bwMode="auto">
          <a:xfrm>
            <a:off x="2328863" y="514350"/>
            <a:ext cx="4486275" cy="409575"/>
          </a:xfrm>
          <a:prstGeom prst="foldedCorner">
            <a:avLst>
              <a:gd name="adj" fmla="val 16667"/>
            </a:avLst>
          </a:prstGeom>
          <a:solidFill>
            <a:srgbClr val="EF655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方正兰亭粗黑简体" panose="02000000000000000000" pitchFamily="2" charset="-122"/>
                <a:ea typeface="方正兰亭粗黑简体" panose="02000000000000000000" pitchFamily="2" charset="-122"/>
                <a:cs typeface="+mn-cs"/>
              </a:rPr>
              <a:t>课程标准</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03FF2C5-CA7D-4624-ADAA-CB6A35F7879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B2F17B-6A05-48C9-8449-7D4D3E5B6F1A}"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0513DDF-41AD-44B7-B652-E8A0F9CCA0A8}"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978E839-2540-4BA4-A88D-AE43FE7B5DD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6C05B5C-984F-4F35-8DF3-F0004C272FBF}"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63A1ED0-DA12-4794-A317-F2ED737C01A5}"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459B269-B922-4534-A2A6-CA1DDB6CDDE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60305B4-F512-47AE-8481-CE8B5F1F0099}"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F065769-9F85-4E5C-BC63-819D7CF6AAF0}"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08F025F-21FB-4253-8417-9185FFEC66D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34F6AE4-F68E-4DF4-BC2D-FD08EAE13C44}"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1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D98C943-2258-461D-81C4-1FE77DEE3E38}"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F8BB28A-2175-4948-9467-EAA96C14712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7EB1937-5D6D-4A55-94EA-8C4426ACF650}"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4764322-ED3C-4288-9533-9B50D3280C29}"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D3CADA0-35D6-45D3-9F97-2A3D0635FB1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A26C1BC-9635-43E5-9E82-F99BBC8F7B8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FAD1B43-01C0-4916-ADE3-D401765C64A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F0829CB-5ADC-412F-A011-5232C13E301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2021-2-27</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8FAAB13-604E-44A8-8DB9-4B657DC2A18D}"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Arial" panose="020B0604020202020204" pitchFamily="34" charset="0"/>
        </a:defRPr>
      </a:lvl2pPr>
      <a:lvl3pPr marL="1143000" indent="-228600" algn="l" defTabSz="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Arial" panose="020B0604020202020204" pitchFamily="34" charset="0"/>
        </a:defRPr>
      </a:lvl3pPr>
      <a:lvl4pPr marL="16002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4pPr>
      <a:lvl5pPr marL="20574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2021-2-27</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p:nvPr/>
        </p:nvSpPr>
        <p:spPr>
          <a:xfrm>
            <a:off x="401955" y="2381250"/>
            <a:ext cx="8340090" cy="1106805"/>
          </a:xfrm>
          <a:prstGeom prst="rect">
            <a:avLst/>
          </a:prstGeom>
          <a:noFill/>
          <a:ln w="9525">
            <a:noFill/>
          </a:ln>
        </p:spPr>
        <p:txBody>
          <a:bodyPr wrap="square">
            <a:spAutoFit/>
          </a:bodyPr>
          <a:lstStyle/>
          <a:p>
            <a:pPr algn="ctr"/>
            <a:r>
              <a:rPr lang="en-US" altLang="zh-CN"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2  </a:t>
            </a:r>
            <a:r>
              <a:rPr lang="zh-CN" altLang="en-US"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梅岭三章</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8450" y="1642745"/>
            <a:ext cx="8547100" cy="164147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sz="2800" b="1">
                <a:solidFill>
                  <a:srgbClr val="FF0000"/>
                </a:solidFill>
                <a:latin typeface="宋体" panose="02010600030101010101" pitchFamily="2" charset="-122"/>
                <a:sym typeface="+mn-ea"/>
              </a:rPr>
              <a:t>【解析】“之所以”与“的重要原因”“是因为”连用造成句式杂糅，应删去“之所以”“因为”，或删去“的重要原因”。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6560" y="714375"/>
            <a:ext cx="8368665" cy="4225925"/>
          </a:xfrm>
          <a:prstGeom prst="rect">
            <a:avLst/>
          </a:prstGeom>
          <a:noFill/>
        </p:spPr>
        <p:txBody>
          <a:bodyPr wrap="square" rtlCol="0">
            <a:spAutoFit/>
          </a:bodyPr>
          <a:lstStyle/>
          <a:p>
            <a:pPr marL="553720" indent="-553720" algn="just" eaLnBrk="1">
              <a:lnSpc>
                <a:spcPct val="120000"/>
              </a:lnSpc>
              <a:spcBef>
                <a:spcPct val="0"/>
              </a:spcBef>
              <a:spcAft>
                <a:spcPct val="0"/>
              </a:spcAft>
            </a:pPr>
            <a:r>
              <a:rPr lang="zh-CN" altLang="en-US" sz="2800" b="1" smtClean="0">
                <a:solidFill>
                  <a:srgbClr val="0000FF"/>
                </a:solidFill>
                <a:latin typeface="宋体" panose="02010600030101010101" pitchFamily="2" charset="-122"/>
              </a:rPr>
              <a:t>4. 请为下面这则消息拟写标题。</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2020年 5月18日，北京市152家博物馆将与学校对接，让中小学生走进博物馆参加体验式学习。这些博物馆推出的活动各具特色：首博的“看文物说历史”；周口店北京人遗址博物馆的“古生物模型制作”；中国农业博物馆的“种子达人”等。博物馆的这些举措，旨在推动社会大课堂常态化，使中小学生在“大课堂”中提升综合素质。</a:t>
            </a:r>
          </a:p>
        </p:txBody>
      </p:sp>
      <p:sp>
        <p:nvSpPr>
          <p:cNvPr id="3" name="文本框 1"/>
          <p:cNvSpPr txBox="1"/>
          <p:nvPr/>
        </p:nvSpPr>
        <p:spPr>
          <a:xfrm>
            <a:off x="415925" y="5009515"/>
            <a:ext cx="8368665" cy="607695"/>
          </a:xfrm>
          <a:prstGeom prst="rect">
            <a:avLst/>
          </a:prstGeom>
          <a:noFill/>
        </p:spPr>
        <p:txBody>
          <a:bodyPr wrap="square" rtlCol="0">
            <a:spAutoFit/>
          </a:bodyPr>
          <a:lstStyle/>
          <a:p>
            <a:pPr algn="just" eaLnBrk="1">
              <a:lnSpc>
                <a:spcPct val="120000"/>
              </a:lnSpc>
              <a:spcBef>
                <a:spcPct val="0"/>
              </a:spcBef>
              <a:spcAft>
                <a:spcPct val="0"/>
              </a:spcAft>
            </a:pPr>
            <a:r>
              <a:rPr lang="zh-CN" sz="2800" b="1">
                <a:solidFill>
                  <a:srgbClr val="FF0000"/>
                </a:solidFill>
                <a:latin typeface="宋体" panose="02010600030101010101" pitchFamily="2" charset="-122"/>
                <a:cs typeface="宋体" panose="02010600030101010101" pitchFamily="2" charset="-122"/>
                <a:sym typeface="+mn-ea"/>
              </a:rPr>
              <a:t>示例：博物馆“变身”中小学生体验式大课堂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69215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课内精读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386715" y="1848485"/>
            <a:ext cx="8370570" cy="2675255"/>
          </a:xfrm>
          <a:prstGeom prst="rect">
            <a:avLst/>
          </a:prstGeom>
          <a:noFill/>
        </p:spPr>
        <p:txBody>
          <a:bodyPr wrap="square" rtlCol="0">
            <a:spAutoFit/>
          </a:bodyPr>
          <a:lstStyle/>
          <a:p>
            <a:pPr algn="ctr" eaLnBrk="1">
              <a:lnSpc>
                <a:spcPct val="120000"/>
              </a:lnSpc>
              <a:spcBef>
                <a:spcPct val="0"/>
              </a:spcBef>
              <a:spcAft>
                <a:spcPct val="0"/>
              </a:spcAft>
            </a:pPr>
            <a:r>
              <a:rPr lang="zh-CN" altLang="en-US" sz="2800" b="1" smtClean="0">
                <a:solidFill>
                  <a:schemeClr val="tx1"/>
                </a:solidFill>
              </a:rPr>
              <a:t>（一）</a:t>
            </a:r>
          </a:p>
          <a:p>
            <a:pPr algn="ctr"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rPr>
              <a:t>断头今日意如何？</a:t>
            </a:r>
          </a:p>
          <a:p>
            <a:pPr algn="ctr"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rPr>
              <a:t>创业艰难百战多。</a:t>
            </a:r>
          </a:p>
          <a:p>
            <a:pPr algn="ctr"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rPr>
              <a:t>此去泉台招旧部，</a:t>
            </a:r>
          </a:p>
          <a:p>
            <a:pPr algn="ctr"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rPr>
              <a:t>旌旗十万斩阎罗。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86715" y="799465"/>
            <a:ext cx="8370570" cy="5259070"/>
          </a:xfrm>
          <a:prstGeom prst="rect">
            <a:avLst/>
          </a:prstGeom>
          <a:noFill/>
        </p:spPr>
        <p:txBody>
          <a:bodyPr wrap="square" rtlCol="0">
            <a:spAutoFit/>
          </a:bodyPr>
          <a:lstStyle/>
          <a:p>
            <a:pPr indent="13335" algn="ctr" eaLnBrk="1" hangingPunct="1">
              <a:lnSpc>
                <a:spcPct val="120000"/>
              </a:lnSpc>
              <a:spcBef>
                <a:spcPct val="0"/>
              </a:spcBef>
              <a:spcAft>
                <a:spcPct val="0"/>
              </a:spcAft>
            </a:pPr>
            <a:r>
              <a:rPr lang="zh-CN" altLang="en-US" sz="2800" b="1">
                <a:latin typeface="宋体" panose="02010600030101010101" pitchFamily="2" charset="-122"/>
              </a:rPr>
              <a:t>（二）</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南国烽烟正十年，</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此头须向国门悬。</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后死诸君多努力，</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捷报飞来当纸钱。</a:t>
            </a:r>
            <a:endParaRPr lang="zh-CN" altLang="en-US" sz="2800" b="1">
              <a:latin typeface="楷体" panose="02010609060101010101" charset="-122"/>
              <a:ea typeface="楷体" panose="02010609060101010101" charset="-122"/>
            </a:endParaRPr>
          </a:p>
          <a:p>
            <a:pPr indent="13335" algn="ctr" eaLnBrk="1" hangingPunct="1">
              <a:lnSpc>
                <a:spcPct val="120000"/>
              </a:lnSpc>
              <a:spcBef>
                <a:spcPct val="0"/>
              </a:spcBef>
              <a:spcAft>
                <a:spcPct val="0"/>
              </a:spcAft>
            </a:pPr>
            <a:r>
              <a:rPr lang="zh-CN" altLang="en-US" sz="2800" b="1">
                <a:latin typeface="宋体" panose="02010600030101010101" pitchFamily="2" charset="-122"/>
              </a:rPr>
              <a:t>（三）</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投身革命即为家，</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血雨腥风应有涯。</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取义成仁今日事，</a:t>
            </a:r>
          </a:p>
          <a:p>
            <a:pPr algn="ctr" eaLnBrk="1">
              <a:lnSpc>
                <a:spcPct val="120000"/>
              </a:lnSpc>
              <a:spcBef>
                <a:spcPct val="0"/>
              </a:spcBef>
              <a:spcAft>
                <a:spcPct val="0"/>
              </a:spcAft>
              <a:buClrTx/>
              <a:buSzTx/>
              <a:buNone/>
            </a:pPr>
            <a:r>
              <a:rPr lang="zh-CN" altLang="en-US" sz="2800" b="1" smtClean="0">
                <a:latin typeface="楷体" panose="02010609060101010101" charset="-122"/>
                <a:ea typeface="楷体" panose="02010609060101010101" charset="-122"/>
              </a:rPr>
              <a:t>人间遍种自由花。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976630"/>
            <a:ext cx="8582660" cy="164147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）“此去泉台招旧部，旌旗十万斩阎罗”中，“招”“斩”两个动词的使用，具有怎样的表达效果？</a:t>
            </a:r>
          </a:p>
        </p:txBody>
      </p:sp>
      <p:sp>
        <p:nvSpPr>
          <p:cNvPr id="5" name="文本框 4"/>
          <p:cNvSpPr txBox="1"/>
          <p:nvPr/>
        </p:nvSpPr>
        <p:spPr>
          <a:xfrm>
            <a:off x="386715" y="2623820"/>
            <a:ext cx="8370570" cy="267525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招”这个动词，写出把不同战场、不同时间牺牲的英魂招集起来的情形，空间广阔，声势浩大，表现了诗人不屈不挠的革命斗志。“斩”这个动词，写毙敌干脆利落，表现出巨大的威力，笔力千钧，充分展现了诗人死后也要奋勇杀敌的决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242060"/>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）“此头须向国门悬”运用了典故，有什么作用？</a:t>
            </a:r>
          </a:p>
        </p:txBody>
      </p:sp>
      <p:sp>
        <p:nvSpPr>
          <p:cNvPr id="5" name="文本框 4"/>
          <p:cNvSpPr txBox="1"/>
          <p:nvPr/>
        </p:nvSpPr>
        <p:spPr>
          <a:xfrm>
            <a:off x="416560" y="2319655"/>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这里活用伍子胥悬昭东门的典故，表达了诗人关心革命、死不瞑目，想要亲眼看着同志们取得战斗的胜利的愿望，表现了诗人视死如归、对革命忠贞不贰的崇高品质。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203835" y="1085215"/>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）分析“血雨腥风”“取义成仁”“自由花”的表达效果。</a:t>
            </a:r>
          </a:p>
        </p:txBody>
      </p:sp>
      <p:sp>
        <p:nvSpPr>
          <p:cNvPr id="5" name="文本框 4"/>
          <p:cNvSpPr txBox="1"/>
          <p:nvPr/>
        </p:nvSpPr>
        <p:spPr>
          <a:xfrm>
            <a:off x="416560" y="2307590"/>
            <a:ext cx="8370570" cy="319214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血雨腥风”，原指血溅得像下雨，风里带着腥味，这里运用借喻的修辞手法，借喻战争，表现出战争的残酷。“取义成仁”，表现了诗人决心为共产主义事业献身。“自由花”，运用借喻的修辞手法，借喻革命成功、人民解放的美好前景，表达了欢欣、豪迈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 y="53340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类文阅读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417195" y="1275715"/>
            <a:ext cx="8369300" cy="2675255"/>
          </a:xfrm>
          <a:prstGeom prst="rect">
            <a:avLst/>
          </a:prstGeom>
          <a:noFill/>
        </p:spPr>
        <p:txBody>
          <a:bodyPr wrap="square" rtlCol="0">
            <a:spAutoFit/>
          </a:bodyPr>
          <a:lstStyle/>
          <a:p>
            <a:pPr algn="just" eaLnBrk="1" hangingPunct="1">
              <a:lnSpc>
                <a:spcPct val="120000"/>
              </a:lnSpc>
              <a:spcBef>
                <a:spcPct val="0"/>
              </a:spcBef>
              <a:spcAft>
                <a:spcPct val="0"/>
              </a:spcAft>
            </a:pPr>
            <a:endParaRPr lang="zh-CN" altLang="en-US" sz="2800" b="1" smtClean="0">
              <a:solidFill>
                <a:schemeClr val="tx1"/>
              </a:solidFill>
              <a:latin typeface="宋体" panose="02010600030101010101" pitchFamily="2" charset="-122"/>
            </a:endParaRPr>
          </a:p>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cs typeface="微软雅黑" panose="020B0503020204020204" charset="-122"/>
              </a:rPr>
              <a:t>无   题</a:t>
            </a:r>
            <a:endParaRPr lang="zh-CN" altLang="en-US" sz="2800" b="1" smtClean="0">
              <a:solidFill>
                <a:srgbClr val="0000FF"/>
              </a:solidFill>
              <a:latin typeface="宋体" panose="02010600030101010101" pitchFamily="2" charset="-122"/>
            </a:endParaRPr>
          </a:p>
          <a:p>
            <a:pPr indent="121221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生为革命死不哭，莽莽神州叹沉陆。</a:t>
            </a:r>
          </a:p>
          <a:p>
            <a:pPr indent="1212215"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魂兮归来大地红，小住人间三十六。</a:t>
            </a:r>
          </a:p>
          <a:p>
            <a:pPr indent="2523490" algn="r"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（陈毅同志在梅山所作）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1625" y="1386840"/>
            <a:ext cx="848487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）“大地红”是什么意思？</a:t>
            </a:r>
          </a:p>
        </p:txBody>
      </p:sp>
      <p:sp>
        <p:nvSpPr>
          <p:cNvPr id="2" name="文本框 1"/>
          <p:cNvSpPr txBox="1"/>
          <p:nvPr/>
        </p:nvSpPr>
        <p:spPr>
          <a:xfrm>
            <a:off x="411480" y="2254885"/>
            <a:ext cx="8485505" cy="60769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指革命取得胜利。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13055" y="1290320"/>
            <a:ext cx="847344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（2）“三十六”在文中指什么？</a:t>
            </a:r>
          </a:p>
        </p:txBody>
      </p:sp>
      <p:sp>
        <p:nvSpPr>
          <p:cNvPr id="6" name="文本框 5"/>
          <p:cNvSpPr txBox="1"/>
          <p:nvPr/>
        </p:nvSpPr>
        <p:spPr>
          <a:xfrm>
            <a:off x="313055" y="2424430"/>
            <a:ext cx="8474075"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指三十六年，即三十六岁。因为陈毅1901年生，1936年被围梅山，他做好了牺牲的准备。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757649"/>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学习导航</a:t>
            </a:r>
            <a:endParaRPr lang="zh-CN" altLang="en-US" sz="3200" b="1">
              <a:latin typeface="方正仿宋_GBK" panose="03000509000000000000" pitchFamily="65" charset="-122"/>
              <a:ea typeface="方正仿宋_GBK" panose="03000509000000000000" pitchFamily="65" charset="-122"/>
            </a:endParaRPr>
          </a:p>
        </p:txBody>
      </p:sp>
      <p:graphicFrame>
        <p:nvGraphicFramePr>
          <p:cNvPr id="2" name="表格 1"/>
          <p:cNvGraphicFramePr>
            <a:graphicFrameLocks noGrp="1"/>
          </p:cNvGraphicFramePr>
          <p:nvPr/>
        </p:nvGraphicFramePr>
        <p:xfrm>
          <a:off x="197485" y="1870710"/>
          <a:ext cx="8749030" cy="4096512"/>
        </p:xfrm>
        <a:graphic>
          <a:graphicData uri="http://schemas.openxmlformats.org/drawingml/2006/table">
            <a:tbl>
              <a:tblPr firstRow="1" bandRow="1">
                <a:tableStyleId>{5940675A-B579-460E-94D1-54222C63F5DA}</a:tableStyleId>
              </a:tblPr>
              <a:tblGrid>
                <a:gridCol w="984250"/>
                <a:gridCol w="7764780"/>
              </a:tblGrid>
              <a:tr h="2559050">
                <a:tc>
                  <a:txBody>
                    <a:bodyPr/>
                    <a:lstStyle/>
                    <a:p>
                      <a:pPr indent="0" algn="ctr" fontAlgn="auto">
                        <a:lnSpc>
                          <a:spcPct val="120000"/>
                        </a:lnSpc>
                        <a:buNone/>
                      </a:pPr>
                      <a:r>
                        <a:rPr lang="en-US" sz="2800" b="1">
                          <a:solidFill>
                            <a:srgbClr val="0000FF"/>
                          </a:solidFill>
                          <a:latin typeface="宋体" panose="02010600030101010101" pitchFamily="2" charset="-122"/>
                          <a:ea typeface="宋体" panose="02010600030101010101" pitchFamily="2" charset="-122"/>
                          <a:cs typeface="Calibri" panose="020F0502020204030204" pitchFamily="34" charset="0"/>
                        </a:rPr>
                        <a:t>学习目标</a:t>
                      </a:r>
                      <a:endParaRPr lang="en-US" altLang="en-US" sz="2800" b="1">
                        <a:solidFill>
                          <a:srgbClr val="0000FF"/>
                        </a:solidFill>
                        <a:latin typeface="宋体" panose="02010600030101010101" pitchFamily="2" charset="-122"/>
                        <a:ea typeface="宋体" panose="02010600030101010101" pitchFamily="2" charset="-122"/>
                        <a:cs typeface="Calibri" panose="020F0502020204030204" pitchFamily="34" charset="0"/>
                      </a:endParaRP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　　1. 识记重点词语，了解陈毅的相关知识，感受他的爱国情怀。</a:t>
                      </a:r>
                    </a:p>
                    <a:p>
                      <a:pPr indent="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　　2. 结合注释自主阅读小序和诗歌，理解诗歌基本内容。</a:t>
                      </a:r>
                    </a:p>
                    <a:p>
                      <a:pPr indent="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　　3. 有感情地反复诵读三首诗，关注诗歌中的意象，体会诗人炽烈的情感和豪壮的情怀。</a:t>
                      </a:r>
                    </a:p>
                    <a:p>
                      <a:pPr indent="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　　4. 体会这三首诗所饱含的为革命献身的凛然正气，激发自己的爱国热情。</a:t>
                      </a: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0355" y="1242060"/>
            <a:ext cx="848614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（3）这首诗表达了诗人怎样的思想感情？</a:t>
            </a:r>
          </a:p>
        </p:txBody>
      </p:sp>
      <p:sp>
        <p:nvSpPr>
          <p:cNvPr id="9" name="文本框 8"/>
          <p:cNvSpPr txBox="1"/>
          <p:nvPr/>
        </p:nvSpPr>
        <p:spPr>
          <a:xfrm>
            <a:off x="728980" y="2162810"/>
            <a:ext cx="8057515"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表达了陈毅同志以天下为己任、轻个人生死的伟大精神。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00355" y="1435100"/>
            <a:ext cx="848614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cs typeface="宋体" panose="02010600030101010101" pitchFamily="2" charset="-122"/>
                <a:sym typeface="+mn-ea"/>
              </a:rPr>
              <a:t>）这首诗与《梅岭三章》中哪首诗所表达的信念是一致的？是什么信念？</a:t>
            </a:r>
          </a:p>
        </p:txBody>
      </p:sp>
      <p:sp>
        <p:nvSpPr>
          <p:cNvPr id="9" name="文本框 8"/>
          <p:cNvSpPr txBox="1"/>
          <p:nvPr/>
        </p:nvSpPr>
        <p:spPr>
          <a:xfrm>
            <a:off x="300990" y="2861945"/>
            <a:ext cx="8486140" cy="60769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与第三首一致。坚信革命必胜、共产主义必胜的信念。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折角 1"/>
          <p:cNvSpPr/>
          <p:nvPr/>
        </p:nvSpPr>
        <p:spPr>
          <a:xfrm>
            <a:off x="2468880" y="447956"/>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课文梳理</a:t>
            </a:r>
            <a:endParaRPr lang="zh-CN" altLang="en-US" sz="3200" b="1">
              <a:latin typeface="方正仿宋_GBK" panose="03000509000000000000" pitchFamily="65" charset="-122"/>
              <a:ea typeface="方正仿宋_GBK" panose="03000509000000000000" pitchFamily="65" charset="-122"/>
            </a:endParaRPr>
          </a:p>
        </p:txBody>
      </p:sp>
      <p:sp>
        <p:nvSpPr>
          <p:cNvPr id="2" name="文本框 1"/>
          <p:cNvSpPr txBox="1"/>
          <p:nvPr/>
        </p:nvSpPr>
        <p:spPr>
          <a:xfrm>
            <a:off x="243840" y="160083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结构图解</a:t>
            </a:r>
            <a:endParaRPr lang="zh-CN" altLang="en-US" sz="2800" b="1">
              <a:solidFill>
                <a:srgbClr val="0070C0"/>
              </a:solidFill>
              <a:latin typeface="宋体" panose="02010600030101010101" pitchFamily="2" charset="-122"/>
            </a:endParaRPr>
          </a:p>
        </p:txBody>
      </p:sp>
      <p:pic>
        <p:nvPicPr>
          <p:cNvPr id="5" name="图片 4" descr="S9N8(7[PA15X~~[`LXIKQHV"/>
          <p:cNvPicPr>
            <a:picLocks noChangeAspect="1"/>
          </p:cNvPicPr>
          <p:nvPr/>
        </p:nvPicPr>
        <p:blipFill>
          <a:blip r:embed="rId2"/>
          <a:stretch>
            <a:fillRect/>
          </a:stretch>
        </p:blipFill>
        <p:spPr>
          <a:xfrm>
            <a:off x="225425" y="2445385"/>
            <a:ext cx="8693150" cy="26911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animBg="1"/>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417195" y="1734820"/>
            <a:ext cx="8369300" cy="267525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这三首诗中，诗人追怀往昔，将牺牲视作移师新战区，豪情满怀；勉励战友，激励后死者努力作战，以捷报告慰死者；展望未来，革命信念乐观坚定。全诗表现了诗人献身革命的崇高精神和对革命必胜、共产主义理想必将实现的坚定信念。</a:t>
            </a:r>
          </a:p>
        </p:txBody>
      </p:sp>
      <p:sp>
        <p:nvSpPr>
          <p:cNvPr id="6" name="文本框 1"/>
          <p:cNvSpPr txBox="1"/>
          <p:nvPr/>
        </p:nvSpPr>
        <p:spPr>
          <a:xfrm>
            <a:off x="242914" y="995678"/>
            <a:ext cx="7080250" cy="54072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文章主旨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243205" y="47879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写作特色</a:t>
            </a:r>
            <a:endParaRPr lang="zh-CN" altLang="en-US" sz="2800" b="1">
              <a:solidFill>
                <a:srgbClr val="0070C0"/>
              </a:solidFill>
              <a:latin typeface="宋体" panose="02010600030101010101" pitchFamily="2" charset="-122"/>
            </a:endParaRPr>
          </a:p>
        </p:txBody>
      </p:sp>
      <p:sp>
        <p:nvSpPr>
          <p:cNvPr id="5" name="文本框 1"/>
          <p:cNvSpPr txBox="1"/>
          <p:nvPr/>
        </p:nvSpPr>
        <p:spPr>
          <a:xfrm>
            <a:off x="416560" y="1391285"/>
            <a:ext cx="8369935" cy="3881755"/>
          </a:xfrm>
          <a:prstGeom prst="rect">
            <a:avLst/>
          </a:prstGeom>
          <a:noFill/>
        </p:spPr>
        <p:txBody>
          <a:bodyPr wrap="square" rtlCol="0">
            <a:spAutoFit/>
          </a:bodyPr>
          <a:lstStyle/>
          <a:p>
            <a:pPr algn="just" eaLnBrk="1" hangingPunct="1">
              <a:lnSpc>
                <a:spcPct val="11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旧词新用，引用典故，进行创造性转化。</a:t>
            </a:r>
            <a:r>
              <a:rPr lang="zh-CN" sz="2800" b="1">
                <a:latin typeface="宋体" panose="02010600030101010101" pitchFamily="2" charset="-122"/>
                <a:cs typeface="宋体" panose="02010600030101010101" pitchFamily="2" charset="-122"/>
              </a:rPr>
              <a:t>旧词、典故的创造性转化是这组诗章引人注目的特点。诗中诗人将蒋介石和当时南京国民政府统治下的人间地狱比作“阎罗”和“泉台”，用“纸钱”来代指革命军队的“捷报”，赋予并传达出一种全新的含义。陈毅活用伍子胥“悬昭东门”的典故，意为死不瞑目，据城门高处以观天下大势，表达出在“断头”威胁面前的浩然正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6715" y="1019175"/>
            <a:ext cx="8369935" cy="1124585"/>
          </a:xfrm>
          <a:prstGeom prst="rect">
            <a:avLst/>
          </a:prstGeom>
          <a:noFill/>
        </p:spPr>
        <p:txBody>
          <a:bodyPr wrap="square" rtlCol="0">
            <a:spAutoFit/>
          </a:bodyPr>
          <a:lstStyle/>
          <a:p>
            <a:pPr marL="0" indent="0" algn="just" eaLnBrk="1" hangingPunct="1">
              <a:lnSpc>
                <a:spcPct val="120000"/>
              </a:lnSpc>
              <a:spcBef>
                <a:spcPct val="0"/>
              </a:spcBef>
              <a:spcAft>
                <a:spcPct val="0"/>
              </a:spcAft>
            </a:pPr>
            <a:r>
              <a:rPr sz="2800" b="1">
                <a:latin typeface="宋体" panose="02010600030101010101" pitchFamily="2" charset="-122"/>
              </a:rPr>
              <a:t>这三首诗之间有什么内在联系？三首诗各着重写什么？表现了老一辈无产阶级革命家怎样的革命精神？</a:t>
            </a:r>
          </a:p>
        </p:txBody>
      </p:sp>
      <p:sp>
        <p:nvSpPr>
          <p:cNvPr id="6" name="文本框 1"/>
          <p:cNvSpPr txBox="1"/>
          <p:nvPr/>
        </p:nvSpPr>
        <p:spPr>
          <a:xfrm>
            <a:off x="243205" y="411480"/>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解疑释难</a:t>
            </a:r>
            <a:r>
              <a:rPr lang="en-US" altLang="zh-CN" sz="2800" b="1" smtClean="0">
                <a:solidFill>
                  <a:srgbClr val="FF0000"/>
                </a:solidFill>
                <a:latin typeface="宋体" panose="02010600030101010101" pitchFamily="2" charset="-122"/>
              </a:rPr>
              <a:t>】</a:t>
            </a:r>
            <a:endParaRPr lang="zh-CN" altLang="en-US" sz="2800" b="1">
              <a:solidFill>
                <a:srgbClr val="FF0000"/>
              </a:solidFill>
              <a:latin typeface="宋体" panose="02010600030101010101" pitchFamily="2" charset="-122"/>
            </a:endParaRPr>
          </a:p>
        </p:txBody>
      </p:sp>
      <p:sp>
        <p:nvSpPr>
          <p:cNvPr id="7" name="文本框 1"/>
          <p:cNvSpPr txBox="1"/>
          <p:nvPr/>
        </p:nvSpPr>
        <p:spPr>
          <a:xfrm>
            <a:off x="387350" y="2169160"/>
            <a:ext cx="8369300" cy="370903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这三首诗形式上独立成篇，内容上却紧密呼应，相互关联，构成一个整体。三首诗各自从过去、现在、未来着笔，过去是“我”革命的过去，现在是面对死亡的现在，未来是属于全体革命者的光明未来；而三首诗整体上又各有侧重，分别寓意必战、必胜、必成，全面地展现了老一辈无产阶级革命家不屈的战斗意志和对革命必胜的信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nvSpPr>
        <p:spPr>
          <a:xfrm>
            <a:off x="348615" y="1609725"/>
            <a:ext cx="8447405" cy="4742815"/>
          </a:xfrm>
          <a:prstGeom prst="rect">
            <a:avLst/>
          </a:prstGeom>
          <a:noFill/>
        </p:spPr>
        <p:txBody>
          <a:bodyPr wrap="square" rtlCol="0">
            <a:spAutoFit/>
          </a:bodyPr>
          <a:lstStyle/>
          <a:p>
            <a:pPr algn="just" eaLnBrk="1">
              <a:lnSpc>
                <a:spcPct val="120000"/>
              </a:lnSpc>
              <a:spcBef>
                <a:spcPct val="0"/>
              </a:spcBef>
              <a:spcAft>
                <a:spcPct val="0"/>
              </a:spcAft>
            </a:pPr>
            <a:r>
              <a:rPr sz="2800" b="1" smtClean="0">
                <a:solidFill>
                  <a:srgbClr val="0000FF"/>
                </a:solidFill>
                <a:latin typeface="宋体" panose="02010600030101010101" pitchFamily="2" charset="-122"/>
                <a:cs typeface="宋体" panose="02010600030101010101" pitchFamily="2" charset="-122"/>
              </a:rPr>
              <a:t>1. </a:t>
            </a:r>
            <a:r>
              <a:rPr lang="zh-CN" altLang="en-US" sz="2800" b="1" smtClean="0">
                <a:solidFill>
                  <a:srgbClr val="0000FF"/>
                </a:solidFill>
                <a:latin typeface="宋体" panose="02010600030101010101" pitchFamily="2" charset="-122"/>
                <a:cs typeface="宋体" panose="02010600030101010101" pitchFamily="2" charset="-122"/>
              </a:rPr>
              <a:t>根据</a:t>
            </a:r>
            <a:r>
              <a:rPr lang="zh-CN" altLang="en-US" sz="2800" b="1">
                <a:solidFill>
                  <a:srgbClr val="0000FF"/>
                </a:solidFill>
                <a:latin typeface="宋体" panose="02010600030101010101" pitchFamily="2" charset="-122"/>
                <a:cs typeface="宋体" panose="02010600030101010101" pitchFamily="2" charset="-122"/>
              </a:rPr>
              <a:t>拼音写出相应的词语。</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（1）此去泉台招旧部，旌旗十万斩yán luó       （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（2）后死诸君多努力，jié bào（　        ）飞来当纸钱。</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（3）投身革命即为家，xuè yǔ xīng fēng（　        ）应有涯。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（4）qǔ yì chéng rén（　           　）今日事，人间遍种自由花。</a:t>
            </a:r>
          </a:p>
        </p:txBody>
      </p:sp>
      <p:sp>
        <p:nvSpPr>
          <p:cNvPr id="17410" name="矩形: 折角 1"/>
          <p:cNvSpPr/>
          <p:nvPr/>
        </p:nvSpPr>
        <p:spPr>
          <a:xfrm>
            <a:off x="2468880" y="285882"/>
            <a:ext cx="4206240" cy="795655"/>
          </a:xfrm>
          <a:prstGeom prst="ellipse">
            <a:avLst/>
          </a:prstGeom>
          <a:solidFill>
            <a:srgbClr val="EF6553"/>
          </a:solidFill>
          <a:ln w="9525">
            <a:noFill/>
          </a:ln>
        </p:spPr>
        <p:txBody>
          <a:bodyPr/>
          <a:lstStyle/>
          <a:p>
            <a:pPr algn="ctr"/>
            <a:r>
              <a:rPr lang="zh-CN" altLang="en-US" sz="3200" b="1">
                <a:latin typeface="方正仿宋_GBK" panose="03000509000000000000" pitchFamily="65" charset="-122"/>
                <a:ea typeface="方正仿宋_GBK" panose="03000509000000000000" pitchFamily="65" charset="-122"/>
              </a:rPr>
              <a:t>达标训练</a:t>
            </a:r>
          </a:p>
        </p:txBody>
      </p:sp>
      <p:sp>
        <p:nvSpPr>
          <p:cNvPr id="7" name="文本框 1"/>
          <p:cNvSpPr txBox="1"/>
          <p:nvPr/>
        </p:nvSpPr>
        <p:spPr>
          <a:xfrm>
            <a:off x="1831975" y="2635250"/>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阎罗</a:t>
            </a:r>
          </a:p>
        </p:txBody>
      </p:sp>
      <p:sp>
        <p:nvSpPr>
          <p:cNvPr id="8" name="文本框 1"/>
          <p:cNvSpPr txBox="1"/>
          <p:nvPr/>
        </p:nvSpPr>
        <p:spPr>
          <a:xfrm>
            <a:off x="6243955" y="313753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捷报</a:t>
            </a:r>
          </a:p>
        </p:txBody>
      </p:sp>
      <p:sp>
        <p:nvSpPr>
          <p:cNvPr id="9" name="文本框 1"/>
          <p:cNvSpPr txBox="1"/>
          <p:nvPr/>
        </p:nvSpPr>
        <p:spPr>
          <a:xfrm>
            <a:off x="1781810" y="4666615"/>
            <a:ext cx="163639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血雨腥风</a:t>
            </a:r>
          </a:p>
        </p:txBody>
      </p:sp>
      <p:sp>
        <p:nvSpPr>
          <p:cNvPr id="13" name="文本框 12"/>
          <p:cNvSpPr txBox="1"/>
          <p:nvPr/>
        </p:nvSpPr>
        <p:spPr>
          <a:xfrm>
            <a:off x="243840" y="107886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基础过关</a:t>
            </a:r>
            <a:r>
              <a:rPr lang="en-US" altLang="zh-CN" sz="2800" b="1" smtClean="0">
                <a:solidFill>
                  <a:srgbClr val="FF0000"/>
                </a:solidFill>
                <a:latin typeface="宋体" panose="02010600030101010101" pitchFamily="2" charset="-122"/>
              </a:rPr>
              <a:t>】</a:t>
            </a:r>
            <a:endParaRPr lang="zh-CN" altLang="en-US" sz="2800" b="1">
              <a:solidFill>
                <a:srgbClr val="0070C0"/>
              </a:solidFill>
              <a:latin typeface="宋体" panose="02010600030101010101" pitchFamily="2" charset="-122"/>
            </a:endParaRPr>
          </a:p>
        </p:txBody>
      </p:sp>
      <p:sp>
        <p:nvSpPr>
          <p:cNvPr id="2" name="文本框 1"/>
          <p:cNvSpPr txBox="1"/>
          <p:nvPr/>
        </p:nvSpPr>
        <p:spPr>
          <a:xfrm>
            <a:off x="5210175" y="5191760"/>
            <a:ext cx="185674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取义成仁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ppt_x"/>
                                          </p:val>
                                        </p:tav>
                                        <p:tav tm="100000">
                                          <p:val>
                                            <p:strVal val="#ppt_x"/>
                                          </p:val>
                                        </p:tav>
                                      </p:tavLst>
                                    </p:anim>
                                    <p:anim calcmode="lin" valueType="num">
                                      <p:cBhvr additive="base">
                                        <p:cTn id="4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7410" grpId="1" animBg="1"/>
      <p:bldP spid="7" grpId="0"/>
      <p:bldP spid="8" grpId="0"/>
      <p:bldP spid="9" grpId="0"/>
      <p:bldP spid="13"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610870"/>
            <a:ext cx="8370570" cy="4398645"/>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2. </a:t>
            </a:r>
            <a:r>
              <a:rPr lang="zh-CN" sz="2800" b="1">
                <a:solidFill>
                  <a:srgbClr val="0000FF"/>
                </a:solidFill>
                <a:latin typeface="宋体" panose="02010600030101010101" pitchFamily="2" charset="-122"/>
                <a:cs typeface="宋体" panose="02010600030101010101" pitchFamily="2" charset="-122"/>
              </a:rPr>
              <a:t>下列句子中加点词语使用不正确的一项是（    ）</a:t>
            </a:r>
          </a:p>
          <a:p>
            <a:pPr marL="725170" indent="-396875"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A.中东地区至今还是战乱四起，</a:t>
            </a:r>
            <a:r>
              <a:rPr sz="2800" b="1">
                <a:solidFill>
                  <a:srgbClr val="FF0000"/>
                </a:solidFill>
                <a:latin typeface="宋体" panose="02010600030101010101" pitchFamily="2" charset="-122"/>
                <a:cs typeface="宋体" panose="02010600030101010101" pitchFamily="2" charset="-122"/>
              </a:rPr>
              <a:t>烽烟不断</a:t>
            </a:r>
            <a:r>
              <a:rPr sz="2800" b="1">
                <a:latin typeface="宋体" panose="02010600030101010101" pitchFamily="2" charset="-122"/>
                <a:cs typeface="宋体" panose="02010600030101010101" pitchFamily="2" charset="-122"/>
              </a:rPr>
              <a:t>。</a:t>
            </a:r>
          </a:p>
          <a:p>
            <a:pPr marL="725170" indent="-396875"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B.在那</a:t>
            </a:r>
            <a:r>
              <a:rPr sz="2800" b="1">
                <a:solidFill>
                  <a:srgbClr val="FF0000"/>
                </a:solidFill>
                <a:latin typeface="宋体" panose="02010600030101010101" pitchFamily="2" charset="-122"/>
                <a:cs typeface="宋体" panose="02010600030101010101" pitchFamily="2" charset="-122"/>
              </a:rPr>
              <a:t>血雨腥风</a:t>
            </a:r>
            <a:r>
              <a:rPr sz="2800" b="1">
                <a:latin typeface="宋体" panose="02010600030101010101" pitchFamily="2" charset="-122"/>
                <a:cs typeface="宋体" panose="02010600030101010101" pitchFamily="2" charset="-122"/>
              </a:rPr>
              <a:t>的年代，村里大部分的青年都在反侵略的斗争中献出了自己宝贵的生命。</a:t>
            </a:r>
          </a:p>
          <a:p>
            <a:pPr marL="725170" indent="-396875"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C.</a:t>
            </a:r>
            <a:r>
              <a:rPr sz="2800" b="1" spc="200">
                <a:latin typeface="宋体" panose="02010600030101010101" pitchFamily="2" charset="-122"/>
                <a:cs typeface="宋体" panose="02010600030101010101" pitchFamily="2" charset="-122"/>
              </a:rPr>
              <a:t>刘胡兰面对敌人的屠刀视死如归，可谓</a:t>
            </a:r>
            <a:r>
              <a:rPr sz="2800" b="1" spc="200">
                <a:solidFill>
                  <a:srgbClr val="FF0000"/>
                </a:solidFill>
                <a:latin typeface="宋体" panose="02010600030101010101" pitchFamily="2" charset="-122"/>
                <a:cs typeface="宋体" panose="02010600030101010101" pitchFamily="2" charset="-122"/>
              </a:rPr>
              <a:t>取义成仁</a:t>
            </a:r>
            <a:r>
              <a:rPr sz="2800" b="1" spc="200">
                <a:latin typeface="宋体" panose="02010600030101010101" pitchFamily="2" charset="-122"/>
                <a:cs typeface="宋体" panose="02010600030101010101" pitchFamily="2" charset="-122"/>
              </a:rPr>
              <a:t>。</a:t>
            </a:r>
            <a:endParaRPr sz="2800" b="1">
              <a:latin typeface="宋体" panose="02010600030101010101" pitchFamily="2" charset="-122"/>
              <a:cs typeface="宋体" panose="02010600030101010101" pitchFamily="2" charset="-122"/>
            </a:endParaRPr>
          </a:p>
          <a:p>
            <a:pPr marL="725170" indent="-396875"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D.“文革”期间，陈毅、谭震林等人把自己的安危</a:t>
            </a:r>
            <a:r>
              <a:rPr sz="2800" b="1">
                <a:solidFill>
                  <a:srgbClr val="FF0000"/>
                </a:solidFill>
                <a:latin typeface="宋体" panose="02010600030101010101" pitchFamily="2" charset="-122"/>
                <a:cs typeface="宋体" panose="02010600030101010101" pitchFamily="2" charset="-122"/>
              </a:rPr>
              <a:t>充耳不闻</a:t>
            </a:r>
            <a:r>
              <a:rPr sz="2800" b="1">
                <a:latin typeface="宋体" panose="02010600030101010101" pitchFamily="2" charset="-122"/>
                <a:cs typeface="宋体" panose="02010600030101010101" pitchFamily="2" charset="-122"/>
              </a:rPr>
              <a:t>，毅然挺身而出与四人帮斗争，被诬</a:t>
            </a:r>
            <a:r>
              <a:rPr sz="2800" b="1">
                <a:latin typeface="楷体" panose="02010609060101010101" charset="-122"/>
                <a:ea typeface="楷体" panose="02010609060101010101" charset="-122"/>
                <a:cs typeface="楷体" panose="02010609060101010101" charset="-122"/>
              </a:rPr>
              <a:t>陷为“二月逆流”。</a:t>
            </a:r>
          </a:p>
        </p:txBody>
      </p:sp>
      <p:sp>
        <p:nvSpPr>
          <p:cNvPr id="2" name="文本框 1"/>
          <p:cNvSpPr txBox="1"/>
          <p:nvPr/>
        </p:nvSpPr>
        <p:spPr>
          <a:xfrm>
            <a:off x="7899400" y="588010"/>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D</a:t>
            </a:r>
          </a:p>
        </p:txBody>
      </p:sp>
      <p:sp>
        <p:nvSpPr>
          <p:cNvPr id="6" name="文本框 5"/>
          <p:cNvSpPr txBox="1"/>
          <p:nvPr/>
        </p:nvSpPr>
        <p:spPr>
          <a:xfrm>
            <a:off x="239395" y="5027295"/>
            <a:ext cx="8547100" cy="112458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】“充耳不闻”形容不愿听取别人的意见。句中应用“置之度外”。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415925" y="675005"/>
            <a:ext cx="8370570" cy="5778500"/>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3. </a:t>
            </a:r>
            <a:r>
              <a:rPr lang="zh-CN" sz="2800" b="1">
                <a:solidFill>
                  <a:srgbClr val="0000FF"/>
                </a:solidFill>
                <a:latin typeface="宋体" panose="02010600030101010101" pitchFamily="2" charset="-122"/>
                <a:cs typeface="宋体" panose="02010600030101010101" pitchFamily="2" charset="-122"/>
              </a:rPr>
              <a:t>下列对病句的修改不正确的一项是（　　）</a:t>
            </a:r>
          </a:p>
          <a:p>
            <a:pPr marL="589915" indent="-353695" algn="just" eaLnBrk="1" hangingPunct="1">
              <a:lnSpc>
                <a:spcPct val="100000"/>
              </a:lnSpc>
              <a:spcBef>
                <a:spcPct val="0"/>
              </a:spcBef>
              <a:spcAft>
                <a:spcPct val="0"/>
              </a:spcAft>
            </a:pPr>
            <a:r>
              <a:rPr lang="zh-CN" sz="2800" b="1">
                <a:latin typeface="宋体" panose="02010600030101010101" pitchFamily="2" charset="-122"/>
                <a:cs typeface="宋体" panose="02010600030101010101" pitchFamily="2" charset="-122"/>
              </a:rPr>
              <a:t>A.通过阅读《红星照耀中国》，使我们明白了学习共产党员爱国主义精神和艰苦奋斗的重要性。</a:t>
            </a:r>
            <a:r>
              <a:rPr lang="zh-CN" sz="2800" b="1">
                <a:latin typeface="楷体" panose="02010609060101010101" charset="-122"/>
                <a:ea typeface="楷体" panose="02010609060101010101" charset="-122"/>
                <a:cs typeface="楷体" panose="02010609060101010101" charset="-122"/>
              </a:rPr>
              <a:t>（删去“通过”或“使”）</a:t>
            </a:r>
            <a:endParaRPr lang="zh-CN" sz="2800" b="1">
              <a:latin typeface="宋体" panose="02010600030101010101" pitchFamily="2" charset="-122"/>
              <a:cs typeface="宋体" panose="02010600030101010101" pitchFamily="2" charset="-122"/>
            </a:endParaRPr>
          </a:p>
          <a:p>
            <a:pPr marL="589915" indent="-353695" algn="just" eaLnBrk="1" hangingPunct="1">
              <a:lnSpc>
                <a:spcPct val="100000"/>
              </a:lnSpc>
              <a:spcBef>
                <a:spcPct val="0"/>
              </a:spcBef>
              <a:spcAft>
                <a:spcPct val="0"/>
              </a:spcAft>
            </a:pPr>
            <a:r>
              <a:rPr lang="zh-CN" sz="2800" b="1">
                <a:latin typeface="宋体" panose="02010600030101010101" pitchFamily="2" charset="-122"/>
                <a:cs typeface="宋体" panose="02010600030101010101" pitchFamily="2" charset="-122"/>
              </a:rPr>
              <a:t>B.我们班的“学霸”不但经常热情地帮助学习不好的同学，而且学习很好。</a:t>
            </a:r>
            <a:r>
              <a:rPr lang="zh-CN" sz="2800" b="1">
                <a:latin typeface="楷体" panose="02010609060101010101" charset="-122"/>
                <a:ea typeface="楷体" panose="02010609060101010101" charset="-122"/>
                <a:cs typeface="楷体" panose="02010609060101010101" charset="-122"/>
              </a:rPr>
              <a:t>（将“经常热情地帮助学习不好的同学”与“学习很好”互换位置）</a:t>
            </a:r>
            <a:endParaRPr lang="zh-CN" sz="2800" b="1">
              <a:latin typeface="宋体" panose="02010600030101010101" pitchFamily="2" charset="-122"/>
              <a:cs typeface="宋体" panose="02010600030101010101" pitchFamily="2" charset="-122"/>
            </a:endParaRPr>
          </a:p>
          <a:p>
            <a:pPr marL="589915" indent="-353695" algn="just" eaLnBrk="1" hangingPunct="1">
              <a:lnSpc>
                <a:spcPct val="100000"/>
              </a:lnSpc>
              <a:spcBef>
                <a:spcPct val="0"/>
              </a:spcBef>
              <a:spcAft>
                <a:spcPct val="0"/>
              </a:spcAft>
            </a:pPr>
            <a:r>
              <a:rPr lang="zh-CN" sz="2800" b="1">
                <a:latin typeface="宋体" panose="02010600030101010101" pitchFamily="2" charset="-122"/>
                <a:cs typeface="宋体" panose="02010600030101010101" pitchFamily="2" charset="-122"/>
              </a:rPr>
              <a:t>C.大学毕业生不再局限于传统的就业观念，而在毕业去向选择上呈现多元化、网络化、娱乐化的三大模式。</a:t>
            </a:r>
            <a:r>
              <a:rPr lang="zh-CN" sz="2800" b="1">
                <a:latin typeface="楷体" panose="02010609060101010101" charset="-122"/>
                <a:ea typeface="楷体" panose="02010609060101010101" charset="-122"/>
                <a:cs typeface="楷体" panose="02010609060101010101" charset="-122"/>
              </a:rPr>
              <a:t>（将“模式”改为“趋势”）</a:t>
            </a:r>
            <a:endParaRPr lang="zh-CN" sz="2800" b="1">
              <a:latin typeface="宋体" panose="02010600030101010101" pitchFamily="2" charset="-122"/>
              <a:cs typeface="宋体" panose="02010600030101010101" pitchFamily="2" charset="-122"/>
            </a:endParaRPr>
          </a:p>
          <a:p>
            <a:pPr marL="589915" indent="-353695" algn="just" eaLnBrk="1" hangingPunct="1">
              <a:lnSpc>
                <a:spcPct val="100000"/>
              </a:lnSpc>
              <a:spcBef>
                <a:spcPct val="0"/>
              </a:spcBef>
              <a:spcAft>
                <a:spcPct val="0"/>
              </a:spcAft>
            </a:pPr>
            <a:r>
              <a:rPr lang="zh-CN" sz="2800" b="1">
                <a:latin typeface="宋体" panose="02010600030101010101" pitchFamily="2" charset="-122"/>
                <a:cs typeface="宋体" panose="02010600030101010101" pitchFamily="2" charset="-122"/>
              </a:rPr>
              <a:t>D.微商之所以会热门的重要原因，是因为大家习惯性地刷朋友圈，它便能随时出现在大家的视野中。</a:t>
            </a:r>
            <a:r>
              <a:rPr lang="zh-CN" sz="2800" b="1">
                <a:latin typeface="楷体" panose="02010609060101010101" charset="-122"/>
                <a:ea typeface="楷体" panose="02010609060101010101" charset="-122"/>
                <a:cs typeface="楷体" panose="02010609060101010101" charset="-122"/>
              </a:rPr>
              <a:t>（删去“因为”）</a:t>
            </a:r>
          </a:p>
        </p:txBody>
      </p:sp>
      <p:sp>
        <p:nvSpPr>
          <p:cNvPr id="2" name="文本框 1"/>
          <p:cNvSpPr txBox="1"/>
          <p:nvPr/>
        </p:nvSpPr>
        <p:spPr>
          <a:xfrm>
            <a:off x="6826250" y="662940"/>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998</Words>
  <Application>Microsoft Office PowerPoint</Application>
  <PresentationFormat>全屏显示(4:3)</PresentationFormat>
  <Paragraphs>80</Paragraphs>
  <Slides>21</Slides>
  <Notes>0</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7_自定义设计方案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2021-02-09T23:52:05Z</cp:lastPrinted>
  <dcterms:created xsi:type="dcterms:W3CDTF">2021-02-09T23:52:05Z</dcterms:created>
  <dcterms:modified xsi:type="dcterms:W3CDTF">2021-02-27T05:31:55Z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