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5" r:id="rId4"/>
    <p:sldId id="269" r:id="rId5"/>
    <p:sldId id="259" r:id="rId6"/>
    <p:sldId id="260" r:id="rId7"/>
    <p:sldId id="261" r:id="rId8"/>
    <p:sldId id="268" r:id="rId9"/>
    <p:sldId id="267" r:id="rId10"/>
    <p:sldId id="266" r:id="rId11"/>
    <p:sldId id="270" r:id="rId12"/>
    <p:sldId id="271" r:id="rId13"/>
    <p:sldId id="272" r:id="rId14"/>
    <p:sldId id="273" r:id="rId15"/>
    <p:sldId id="274" r:id="rId16"/>
    <p:sldId id="275" r:id="rId17"/>
    <p:sldId id="262" r:id="rId18"/>
    <p:sldId id="26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40C09-3817-44AB-B6AF-43047C314086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815B1-C5DB-4508-9B2A-0775D46350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482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6600" b="1" dirty="0" smtClean="0"/>
              <a:t>       狼</a:t>
            </a:r>
            <a:endParaRPr lang="zh-CN" altLang="en-US" sz="6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     蒲</a:t>
            </a:r>
            <a:r>
              <a:rPr lang="zh-CN" altLang="en-US" dirty="0" smtClean="0"/>
              <a:t>松龄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04664"/>
            <a:ext cx="3995936" cy="5877272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24744"/>
            <a:ext cx="4213225" cy="312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5414"/>
            <a:ext cx="1774825" cy="478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662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kern="100" dirty="0">
                <a:latin typeface="+mn-ea"/>
              </a:rPr>
              <a:t>屠大窘，恐前后受其敌。顾野有麦场，场主积薪其中，苫蔽成丘。屠乃奔倚其下，弛担持刀。狼不敢前，眈眈相向。</a:t>
            </a:r>
          </a:p>
          <a:p>
            <a:pPr>
              <a:lnSpc>
                <a:spcPct val="150000"/>
              </a:lnSpc>
            </a:pPr>
            <a:r>
              <a:rPr lang="zh-CN" altLang="zh-CN" b="1" kern="100" dirty="0" smtClean="0">
                <a:latin typeface="+mn-ea"/>
              </a:rPr>
              <a:t>窘</a:t>
            </a:r>
            <a:r>
              <a:rPr lang="zh-CN" altLang="zh-CN" b="1" kern="100" dirty="0">
                <a:latin typeface="+mn-ea"/>
              </a:rPr>
              <a:t>：处境困迫，为难。</a:t>
            </a:r>
            <a:r>
              <a:rPr lang="en-US" altLang="zh-CN" b="1" kern="100" dirty="0">
                <a:latin typeface="+mn-ea"/>
              </a:rPr>
              <a:t>   </a:t>
            </a:r>
            <a:r>
              <a:rPr lang="zh-CN" altLang="zh-CN" b="1" kern="100" dirty="0">
                <a:latin typeface="+mn-ea"/>
              </a:rPr>
              <a:t>受其敌：遭受它的攻击。</a:t>
            </a:r>
            <a:r>
              <a:rPr lang="en-US" altLang="zh-CN" b="1" kern="100" dirty="0">
                <a:latin typeface="+mn-ea"/>
              </a:rPr>
              <a:t>   </a:t>
            </a:r>
            <a:r>
              <a:rPr lang="zh-CN" altLang="zh-CN" b="1" kern="100" dirty="0">
                <a:latin typeface="+mn-ea"/>
              </a:rPr>
              <a:t>顾：看，视。</a:t>
            </a:r>
            <a:r>
              <a:rPr lang="en-US" altLang="zh-CN" b="1" kern="100" dirty="0">
                <a:latin typeface="+mn-ea"/>
              </a:rPr>
              <a:t>  </a:t>
            </a:r>
            <a:r>
              <a:rPr lang="zh-CN" altLang="zh-CN" b="1" kern="100" dirty="0">
                <a:latin typeface="+mn-ea"/>
              </a:rPr>
              <a:t>积薪：堆积柴草。 苫蔽：覆盖。</a:t>
            </a:r>
            <a:r>
              <a:rPr lang="en-US" altLang="zh-CN" b="1" kern="100" dirty="0">
                <a:latin typeface="+mn-ea"/>
              </a:rPr>
              <a:t>   </a:t>
            </a:r>
            <a:r>
              <a:rPr lang="zh-CN" altLang="zh-CN" b="1" kern="100" dirty="0">
                <a:latin typeface="+mn-ea"/>
              </a:rPr>
              <a:t>乃：就，于是。</a:t>
            </a:r>
            <a:r>
              <a:rPr lang="en-US" altLang="zh-CN" b="1" kern="100" dirty="0">
                <a:latin typeface="+mn-ea"/>
              </a:rPr>
              <a:t>  </a:t>
            </a:r>
            <a:r>
              <a:rPr lang="zh-CN" altLang="zh-CN" b="1" kern="100" dirty="0">
                <a:latin typeface="+mn-ea"/>
              </a:rPr>
              <a:t>倚：靠。</a:t>
            </a:r>
            <a:r>
              <a:rPr lang="en-US" altLang="zh-CN" b="1" kern="100" dirty="0">
                <a:latin typeface="+mn-ea"/>
              </a:rPr>
              <a:t>   </a:t>
            </a:r>
            <a:r>
              <a:rPr lang="zh-CN" altLang="zh-CN" b="1" kern="100" dirty="0">
                <a:latin typeface="+mn-ea"/>
              </a:rPr>
              <a:t>驰：解除，卸下。</a:t>
            </a:r>
            <a:r>
              <a:rPr lang="en-US" altLang="zh-CN" b="1" kern="100" dirty="0">
                <a:latin typeface="+mn-ea"/>
              </a:rPr>
              <a:t>   </a:t>
            </a:r>
            <a:r>
              <a:rPr lang="zh-CN" altLang="zh-CN" b="1" kern="100" dirty="0">
                <a:latin typeface="+mn-ea"/>
              </a:rPr>
              <a:t>眈眈：注视的样子。</a:t>
            </a:r>
            <a:r>
              <a:rPr lang="en-US" altLang="zh-CN" b="1" kern="100" dirty="0">
                <a:latin typeface="+mn-ea"/>
              </a:rPr>
              <a:t>   </a:t>
            </a:r>
            <a:r>
              <a:rPr lang="zh-CN" altLang="zh-CN" b="1" kern="100" dirty="0">
                <a:latin typeface="+mn-ea"/>
              </a:rPr>
              <a:t>其：代词。 </a:t>
            </a:r>
            <a:endParaRPr lang="zh-CN" altLang="zh-CN" kern="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srgbClr val="FF0000"/>
                </a:solidFill>
                <a:latin typeface="+mn-ea"/>
              </a:rPr>
              <a:t>屠户处境困迫，担心身前身后（同时）遭受狼的攻击。往旁边看见野地里有（一个）麦场，麦场主人把柴草堆积在场院当中，覆盖成小山一样。屠户就跑过去倚靠在柴草堆下，放下担子拿着刀。狼不敢向前，瞪眼朝着屠户。</a:t>
            </a:r>
            <a:endParaRPr lang="zh-CN" altLang="zh-CN" kern="100" dirty="0">
              <a:solidFill>
                <a:srgbClr val="FF0000"/>
              </a:solidFill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418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zh-CN" sz="2400" kern="100" dirty="0">
                <a:latin typeface="+mn-ea"/>
              </a:rPr>
              <a:t>少时，一狼径去，其一犬坐于前。久之，目似瞑，意暇甚。屠暴起，以刀劈狼首，又数刀毙之。方欲行，转视积薪后，一狼洞其中，意将隧入以攻其后也。身已半入，止露尻尾。屠自后断其股，亦毙之。乃悟前狼假寐，盖以诱敌。</a:t>
            </a:r>
            <a:r>
              <a:rPr lang="en-US" altLang="zh-CN" sz="2400" kern="100" dirty="0">
                <a:latin typeface="+mn-ea"/>
              </a:rPr>
              <a:t> </a:t>
            </a:r>
            <a:br>
              <a:rPr lang="en-US" altLang="zh-CN" sz="2400" kern="100" dirty="0">
                <a:latin typeface="+mn-ea"/>
              </a:rPr>
            </a:br>
            <a:r>
              <a:rPr lang="zh-CN" altLang="zh-CN" sz="2400" b="1" kern="100" dirty="0" smtClean="0">
                <a:latin typeface="+mn-ea"/>
              </a:rPr>
              <a:t>少时</a:t>
            </a:r>
            <a:r>
              <a:rPr lang="zh-CN" altLang="zh-CN" sz="2400" b="1" kern="100" dirty="0">
                <a:latin typeface="+mn-ea"/>
              </a:rPr>
              <a:t>：一会儿。</a:t>
            </a:r>
            <a:r>
              <a:rPr lang="en-US" altLang="zh-CN" sz="2400" b="1" kern="100" dirty="0">
                <a:latin typeface="+mn-ea"/>
              </a:rPr>
              <a:t>  </a:t>
            </a:r>
            <a:r>
              <a:rPr lang="zh-CN" altLang="zh-CN" sz="2400" b="1" kern="100" dirty="0">
                <a:latin typeface="+mn-ea"/>
              </a:rPr>
              <a:t>径：径直。</a:t>
            </a:r>
            <a:r>
              <a:rPr lang="en-US" altLang="zh-CN" sz="2400" b="1" kern="100" dirty="0">
                <a:latin typeface="+mn-ea"/>
              </a:rPr>
              <a:t>   </a:t>
            </a:r>
            <a:r>
              <a:rPr lang="zh-CN" altLang="zh-CN" sz="2400" b="1" kern="100" dirty="0">
                <a:latin typeface="+mn-ea"/>
              </a:rPr>
              <a:t>犬：像狗一样。</a:t>
            </a:r>
            <a:r>
              <a:rPr lang="en-US" altLang="zh-CN" sz="2400" b="1" kern="100" dirty="0">
                <a:latin typeface="+mn-ea"/>
              </a:rPr>
              <a:t>  </a:t>
            </a:r>
            <a:r>
              <a:rPr lang="zh-CN" altLang="zh-CN" sz="2400" b="1" kern="100" dirty="0">
                <a:latin typeface="+mn-ea"/>
              </a:rPr>
              <a:t>久之：时间长了。 暝：闭上眼睛。</a:t>
            </a:r>
            <a:r>
              <a:rPr lang="en-US" altLang="zh-CN" sz="2400" b="1" kern="100" dirty="0">
                <a:latin typeface="+mn-ea"/>
              </a:rPr>
              <a:t>  </a:t>
            </a:r>
            <a:r>
              <a:rPr lang="zh-CN" altLang="zh-CN" sz="2400" b="1" kern="100" dirty="0">
                <a:latin typeface="+mn-ea"/>
              </a:rPr>
              <a:t>意：神情，态度。</a:t>
            </a:r>
            <a:r>
              <a:rPr lang="en-US" altLang="zh-CN" sz="2400" b="1" kern="100" dirty="0">
                <a:latin typeface="+mn-ea"/>
              </a:rPr>
              <a:t>  </a:t>
            </a:r>
            <a:r>
              <a:rPr lang="zh-CN" altLang="zh-CN" sz="2400" b="1" kern="100" dirty="0">
                <a:latin typeface="+mn-ea"/>
              </a:rPr>
              <a:t>暇：从容，悠闲。</a:t>
            </a:r>
            <a:r>
              <a:rPr lang="en-US" altLang="zh-CN" sz="2400" b="1" kern="100" dirty="0">
                <a:latin typeface="+mn-ea"/>
              </a:rPr>
              <a:t>  </a:t>
            </a:r>
            <a:r>
              <a:rPr lang="zh-CN" altLang="zh-CN" sz="2400" b="1" kern="100" dirty="0">
                <a:latin typeface="+mn-ea"/>
              </a:rPr>
              <a:t>暴：突然。</a:t>
            </a:r>
            <a:r>
              <a:rPr lang="en-US" altLang="zh-CN" sz="2400" b="1" kern="100" dirty="0">
                <a:latin typeface="+mn-ea"/>
              </a:rPr>
              <a:t>  </a:t>
            </a:r>
            <a:r>
              <a:rPr lang="zh-CN" altLang="zh-CN" sz="2400" b="1" kern="100" dirty="0">
                <a:latin typeface="+mn-ea"/>
              </a:rPr>
              <a:t>方：刚刚。</a:t>
            </a:r>
            <a:r>
              <a:rPr lang="en-US" altLang="zh-CN" sz="2400" b="1" kern="100" dirty="0">
                <a:latin typeface="+mn-ea"/>
              </a:rPr>
              <a:t>  </a:t>
            </a:r>
            <a:r>
              <a:rPr lang="zh-CN" altLang="zh-CN" sz="2400" b="1" kern="100" dirty="0">
                <a:latin typeface="+mn-ea"/>
              </a:rPr>
              <a:t>洞：挖洞</a:t>
            </a:r>
            <a:r>
              <a:rPr lang="zh-CN" altLang="zh-CN" sz="2400" b="1" kern="100" dirty="0" smtClean="0">
                <a:latin typeface="+mn-ea"/>
              </a:rPr>
              <a:t>。</a:t>
            </a:r>
            <a:r>
              <a:rPr lang="zh-CN" altLang="zh-CN" sz="2400" b="1" kern="100" dirty="0" smtClean="0">
                <a:latin typeface="+mn-ea"/>
                <a:cs typeface="Times New Roman"/>
              </a:rPr>
              <a:t>隧</a:t>
            </a:r>
            <a:r>
              <a:rPr lang="zh-CN" altLang="zh-CN" sz="2400" b="1" kern="100" dirty="0">
                <a:latin typeface="+mn-ea"/>
                <a:cs typeface="Times New Roman"/>
              </a:rPr>
              <a:t>：通道，从通道。</a:t>
            </a:r>
            <a:r>
              <a:rPr lang="en-US" altLang="zh-CN" sz="2400" b="1" kern="100" dirty="0">
                <a:latin typeface="+mn-ea"/>
                <a:cs typeface="Times New Roman"/>
              </a:rPr>
              <a:t>  </a:t>
            </a:r>
            <a:r>
              <a:rPr lang="zh-CN" altLang="zh-CN" sz="2400" b="1" kern="100" dirty="0">
                <a:latin typeface="+mn-ea"/>
                <a:cs typeface="Times New Roman"/>
              </a:rPr>
              <a:t>尻：屁股。</a:t>
            </a:r>
            <a:r>
              <a:rPr lang="en-US" altLang="zh-CN" sz="2400" b="1" kern="100" dirty="0">
                <a:latin typeface="+mn-ea"/>
                <a:cs typeface="Times New Roman"/>
              </a:rPr>
              <a:t>  </a:t>
            </a:r>
            <a:r>
              <a:rPr lang="zh-CN" altLang="zh-CN" sz="2400" b="1" kern="100" dirty="0">
                <a:latin typeface="+mn-ea"/>
                <a:cs typeface="Times New Roman"/>
              </a:rPr>
              <a:t>股：大腿。</a:t>
            </a:r>
            <a:r>
              <a:rPr lang="en-US" altLang="zh-CN" sz="2400" b="1" kern="100" dirty="0">
                <a:latin typeface="+mn-ea"/>
                <a:cs typeface="Times New Roman"/>
              </a:rPr>
              <a:t>   </a:t>
            </a:r>
            <a:r>
              <a:rPr lang="zh-CN" altLang="zh-CN" sz="2400" b="1" kern="100" dirty="0">
                <a:latin typeface="+mn-ea"/>
                <a:cs typeface="Times New Roman"/>
              </a:rPr>
              <a:t>乃：才。</a:t>
            </a:r>
            <a:r>
              <a:rPr lang="en-US" altLang="zh-CN" sz="2400" b="1" kern="100" dirty="0">
                <a:latin typeface="+mn-ea"/>
                <a:cs typeface="Times New Roman"/>
              </a:rPr>
              <a:t>  </a:t>
            </a:r>
            <a:r>
              <a:rPr lang="zh-CN" altLang="zh-CN" sz="2400" b="1" kern="100" dirty="0">
                <a:latin typeface="+mn-ea"/>
                <a:cs typeface="Times New Roman"/>
              </a:rPr>
              <a:t>悟：明白。</a:t>
            </a:r>
            <a:r>
              <a:rPr lang="en-US" altLang="zh-CN" sz="2400" b="1" kern="100" dirty="0">
                <a:latin typeface="+mn-ea"/>
                <a:cs typeface="Times New Roman"/>
              </a:rPr>
              <a:t>  </a:t>
            </a:r>
            <a:r>
              <a:rPr lang="zh-CN" altLang="zh-CN" sz="2400" b="1" kern="100" dirty="0">
                <a:latin typeface="+mn-ea"/>
                <a:cs typeface="Times New Roman"/>
              </a:rPr>
              <a:t>假寐：假装睡觉。</a:t>
            </a:r>
            <a:r>
              <a:rPr lang="en-US" altLang="zh-CN" sz="2400" b="1" kern="100" dirty="0">
                <a:latin typeface="+mn-ea"/>
                <a:cs typeface="Times New Roman"/>
              </a:rPr>
              <a:t>  </a:t>
            </a:r>
            <a:r>
              <a:rPr lang="zh-CN" altLang="zh-CN" sz="2400" b="1" kern="100" dirty="0">
                <a:latin typeface="+mn-ea"/>
                <a:cs typeface="Times New Roman"/>
              </a:rPr>
              <a:t>盖：大概，原来是。</a:t>
            </a:r>
            <a:r>
              <a:rPr lang="en-US" altLang="zh-CN" sz="2400" b="1" kern="100" dirty="0">
                <a:latin typeface="+mn-ea"/>
                <a:cs typeface="Times New Roman"/>
              </a:rPr>
              <a:t>   </a:t>
            </a:r>
            <a:r>
              <a:rPr lang="zh-CN" altLang="zh-CN" sz="2400" b="1" kern="100" dirty="0">
                <a:latin typeface="+mn-ea"/>
                <a:cs typeface="Times New Roman"/>
              </a:rPr>
              <a:t>诱：诱惑</a:t>
            </a:r>
            <a:r>
              <a:rPr lang="zh-CN" altLang="zh-CN" sz="2400" b="1" kern="100" dirty="0" smtClean="0">
                <a:latin typeface="+mn-ea"/>
                <a:cs typeface="Times New Roman"/>
              </a:rPr>
              <a:t>。</a:t>
            </a:r>
            <a:endParaRPr lang="zh-CN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643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FF0000"/>
                </a:solidFill>
                <a:latin typeface="Times New Roman"/>
              </a:rPr>
              <a:t>一会儿，一只狼径直走开，另一只狼像狗似的蹲坐在（屠户）前面。时间长了，（它的）眼睛好像闭上了，神情悠闲得很。屠户突然跃起，用刀劈狼的头，又（连）砍几刀杀死了它。（屠户）刚要走，转身看到柴草堆后边，（另）一只狼（正在）柴草堆中打洞，企图从通道进入来攻击屠户的背后。（狼的）身体已经钻进一半，只露出屁股和尾巴。屠户从后面砍断了它的大腿，也杀死了它。（屠户这时）才明白（蹲坐在他）前面的那只狼假装睡觉，原来是用来诱惑敌人的。</a:t>
            </a:r>
            <a:endParaRPr lang="zh-CN" altLang="zh-CN" kern="100" dirty="0">
              <a:solidFill>
                <a:srgbClr val="FF0000"/>
              </a:solidFill>
              <a:latin typeface="Times New Roman"/>
            </a:endParaRPr>
          </a:p>
          <a:p>
            <a:pPr marL="0" indent="0"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98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+mn-ea"/>
              </a:rPr>
              <a:t>狼亦黠矣，而顷刻两毙，禽兽之变诈几何哉？止增笑耳。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+mn-ea"/>
              </a:rPr>
              <a:t>黠</a:t>
            </a:r>
            <a:r>
              <a:rPr lang="zh-CN" altLang="zh-CN" sz="2800" b="1" kern="100" dirty="0">
                <a:latin typeface="+mn-ea"/>
              </a:rPr>
              <a:t>：狡猾。</a:t>
            </a:r>
            <a:r>
              <a:rPr lang="en-US" altLang="zh-CN" sz="2800" b="1" kern="100" dirty="0">
                <a:latin typeface="+mn-ea"/>
              </a:rPr>
              <a:t>  </a:t>
            </a:r>
            <a:r>
              <a:rPr lang="zh-CN" altLang="zh-CN" sz="2800" b="1" kern="100" dirty="0">
                <a:latin typeface="+mn-ea"/>
              </a:rPr>
              <a:t>而：表示转折。</a:t>
            </a:r>
            <a:r>
              <a:rPr lang="en-US" altLang="zh-CN" sz="2800" b="1" kern="100" dirty="0">
                <a:latin typeface="+mn-ea"/>
              </a:rPr>
              <a:t>  </a:t>
            </a:r>
            <a:r>
              <a:rPr lang="zh-CN" altLang="zh-CN" sz="2800" b="1" kern="100" dirty="0">
                <a:latin typeface="+mn-ea"/>
              </a:rPr>
              <a:t>顷刻：一会儿。</a:t>
            </a:r>
            <a:r>
              <a:rPr lang="en-US" altLang="zh-CN" sz="2800" b="1" kern="100" dirty="0">
                <a:latin typeface="+mn-ea"/>
              </a:rPr>
              <a:t>   </a:t>
            </a:r>
            <a:r>
              <a:rPr lang="zh-CN" altLang="zh-CN" sz="2800" b="1" kern="100" dirty="0">
                <a:latin typeface="+mn-ea"/>
              </a:rPr>
              <a:t>变诈：巧变诡诈。</a:t>
            </a:r>
            <a:r>
              <a:rPr lang="en-US" altLang="zh-CN" sz="2800" b="1" kern="100" dirty="0">
                <a:latin typeface="+mn-ea"/>
              </a:rPr>
              <a:t>  </a:t>
            </a:r>
            <a:r>
              <a:rPr lang="zh-CN" altLang="zh-CN" sz="2800" b="1" kern="100" dirty="0">
                <a:latin typeface="+mn-ea"/>
              </a:rPr>
              <a:t>几何：多少，能有多少。</a:t>
            </a:r>
            <a:r>
              <a:rPr lang="en-US" altLang="zh-CN" sz="2800" b="1" kern="100" dirty="0">
                <a:latin typeface="+mn-ea"/>
              </a:rPr>
              <a:t>  </a:t>
            </a:r>
            <a:r>
              <a:rPr lang="zh-CN" altLang="zh-CN" sz="2800" b="1" kern="100" dirty="0">
                <a:latin typeface="+mn-ea"/>
              </a:rPr>
              <a:t>止：只是。</a:t>
            </a:r>
            <a:r>
              <a:rPr lang="en-US" altLang="zh-CN" sz="2800" b="1" kern="100" dirty="0">
                <a:latin typeface="+mn-ea"/>
              </a:rPr>
              <a:t>  </a:t>
            </a:r>
            <a:r>
              <a:rPr lang="zh-CN" altLang="zh-CN" sz="2800" b="1" kern="100" dirty="0">
                <a:latin typeface="+mn-ea"/>
              </a:rPr>
              <a:t>笑：笑料。</a:t>
            </a:r>
            <a:r>
              <a:rPr lang="en-US" altLang="zh-CN" sz="2800" b="1" kern="100" dirty="0">
                <a:latin typeface="+mn-ea"/>
              </a:rPr>
              <a:t>  </a:t>
            </a:r>
            <a:r>
              <a:rPr lang="zh-CN" altLang="zh-CN" sz="2800" b="1" kern="100" dirty="0">
                <a:latin typeface="+mn-ea"/>
              </a:rPr>
              <a:t>耳：罢了</a:t>
            </a:r>
            <a:r>
              <a:rPr lang="zh-CN" altLang="zh-CN" sz="2800" b="1" kern="100" dirty="0" smtClean="0">
                <a:latin typeface="+mn-ea"/>
              </a:rPr>
              <a:t>。</a:t>
            </a:r>
            <a:endParaRPr lang="zh-CN" altLang="zh-CN" sz="2800" kern="100" dirty="0">
              <a:latin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FF0000"/>
                </a:solidFill>
                <a:latin typeface="+mn-ea"/>
              </a:rPr>
              <a:t>狼也太狡猾了，可是一会儿两只狼都被砍死了，禽兽的诡诈手段能有多少啊？只是（给人们）增加笑料罢了。</a:t>
            </a:r>
            <a:endParaRPr lang="zh-CN" altLang="zh-CN" sz="2800" kern="100" dirty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488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343350"/>
              </p:ext>
            </p:extLst>
          </p:nvPr>
        </p:nvGraphicFramePr>
        <p:xfrm>
          <a:off x="755575" y="1628797"/>
          <a:ext cx="7560840" cy="4753101"/>
        </p:xfrm>
        <a:graphic>
          <a:graphicData uri="http://schemas.openxmlformats.org/drawingml/2006/table">
            <a:tbl>
              <a:tblPr/>
              <a:tblGrid>
                <a:gridCol w="1386972"/>
                <a:gridCol w="1739648"/>
                <a:gridCol w="1739648"/>
                <a:gridCol w="1393519"/>
                <a:gridCol w="1301053"/>
              </a:tblGrid>
              <a:tr h="4594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</a:rPr>
                        <a:t>情节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</a:rPr>
                        <a:t>屠户心态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</a:rPr>
                        <a:t>屠户行动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</a:rPr>
                        <a:t>两狼行动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</a:rPr>
                        <a:t>狼的本性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41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遇狼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——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晚归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缀行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狡猾贪婪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902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惧狼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惧，迁就退让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投以骨，复投之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一止一从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前止后至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989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恐，大窘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骨尽，前后受其敌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并驱如故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不善罢甘休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3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御狼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果断抉择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奔倚积薪，弛担持刀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不敢前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眈眈相向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狡诈阴险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3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杀狼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勇敢机智，细心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刀劈狼首，刀劈狼股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一假寐诱敌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一径去洞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92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96"/>
            <a:ext cx="8892479" cy="668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904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</a:rPr>
              <a:t>作者发出了怎样的感叹？从中可以得到什么启示？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kern="100" dirty="0" smtClean="0">
                <a:latin typeface="Times New Roman"/>
              </a:rPr>
              <a:t>    </a:t>
            </a:r>
            <a:r>
              <a:rPr lang="zh-CN" altLang="en-US" sz="2800" kern="100" dirty="0" smtClean="0">
                <a:latin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</a:rPr>
              <a:t>狼</a:t>
            </a:r>
            <a:r>
              <a:rPr lang="zh-CN" altLang="zh-CN" sz="2800" kern="100" dirty="0">
                <a:latin typeface="Times New Roman"/>
              </a:rPr>
              <a:t>亦黠矣，而顷刻两毙，禽兽之变诈几何哉？止增笑耳</a:t>
            </a:r>
            <a:r>
              <a:rPr lang="zh-CN" altLang="zh-CN" sz="2800" kern="100" dirty="0" smtClean="0">
                <a:latin typeface="Times New Roman"/>
              </a:rPr>
              <a:t>。</a:t>
            </a:r>
            <a:r>
              <a:rPr lang="zh-CN" altLang="en-US" sz="2800" kern="100" dirty="0" smtClean="0">
                <a:latin typeface="Times New Roman"/>
              </a:rPr>
              <a:t>”</a:t>
            </a:r>
            <a:endParaRPr lang="zh-CN" altLang="zh-CN" sz="2800" kern="100" dirty="0">
              <a:latin typeface="Times New Roman"/>
            </a:endParaRPr>
          </a:p>
          <a:p>
            <a:pPr marL="0" indent="0">
              <a:buNone/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cs typeface="Times New Roman"/>
              </a:rPr>
              <a:t>狼代表的是贪婪、狡诈、凶恶、愚蠢的恶人，对待这种像狼的恶人就应该像屠户一样敢于斗争，善于斗争。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4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64704"/>
            <a:ext cx="7776864" cy="5832648"/>
          </a:xfrm>
        </p:spPr>
      </p:pic>
    </p:spTree>
    <p:extLst>
      <p:ext uri="{BB962C8B-B14F-4D97-AF65-F5344CB8AC3E}">
        <p14:creationId xmlns:p14="http://schemas.microsoft.com/office/powerpoint/2010/main" val="121028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18" y="908720"/>
            <a:ext cx="7611689" cy="5688632"/>
          </a:xfrm>
        </p:spPr>
      </p:pic>
    </p:spTree>
    <p:extLst>
      <p:ext uri="{BB962C8B-B14F-4D97-AF65-F5344CB8AC3E}">
        <p14:creationId xmlns:p14="http://schemas.microsoft.com/office/powerpoint/2010/main" val="45813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作者简介：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/>
              <a:t>蒲松龄（</a:t>
            </a:r>
            <a:r>
              <a:rPr lang="en-US" altLang="zh-CN" sz="2800" dirty="0" smtClean="0"/>
              <a:t>1640-1715</a:t>
            </a:r>
            <a:r>
              <a:rPr lang="zh-CN" altLang="en-US" sz="2800" dirty="0" smtClean="0"/>
              <a:t>）：字留仙，世称聊斋先生，清代杰出文学家，山东省淄川县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zh-CN" altLang="en-US" sz="2800" dirty="0" smtClean="0"/>
              <a:t>人。自幼勤学聪敏，但一生考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zh-CN" altLang="en-US" sz="2800" dirty="0" smtClean="0"/>
              <a:t>场不利，自学成才，在家设馆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zh-CN" altLang="en-US" sz="2800" dirty="0" smtClean="0"/>
              <a:t>教书，期间写了很多鬼怪故事，后来汇编成书，即著名的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聊斋志异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0"/>
            <a:ext cx="37079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3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</a:pPr>
            <a:r>
              <a:rPr lang="en-US" altLang="zh-CN" sz="2400" b="1" dirty="0" smtClean="0">
                <a:latin typeface="+mn-ea"/>
              </a:rPr>
              <a:t>《</a:t>
            </a:r>
            <a:r>
              <a:rPr lang="zh-CN" altLang="en-US" sz="2400" b="1" dirty="0">
                <a:latin typeface="+mn-ea"/>
              </a:rPr>
              <a:t>聊斋志异</a:t>
            </a:r>
            <a:r>
              <a:rPr lang="en-US" altLang="zh-CN" sz="2400" b="1" dirty="0">
                <a:latin typeface="+mn-ea"/>
              </a:rPr>
              <a:t>》</a:t>
            </a:r>
            <a:r>
              <a:rPr lang="zh-CN" altLang="en-US" sz="2400" b="1" dirty="0" smtClean="0">
                <a:latin typeface="+mn-ea"/>
              </a:rPr>
              <a:t>是蒲松龄的</a:t>
            </a:r>
            <a:r>
              <a:rPr lang="zh-CN" altLang="en-US" sz="2400" b="1" dirty="0">
                <a:latin typeface="+mn-ea"/>
              </a:rPr>
              <a:t>代表作。“聊斋”是</a:t>
            </a:r>
            <a:r>
              <a:rPr lang="zh-CN" altLang="en-US" sz="2400" b="1" dirty="0" smtClean="0">
                <a:latin typeface="+mn-ea"/>
              </a:rPr>
              <a:t>他</a:t>
            </a:r>
            <a:endParaRPr lang="en-US" altLang="zh-CN" sz="2400" b="1" dirty="0" smtClean="0">
              <a:latin typeface="+mn-ea"/>
            </a:endParaRPr>
          </a:p>
          <a:p>
            <a:pPr marL="0" indent="0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zh-CN" altLang="en-US" sz="2400" b="1" dirty="0" smtClean="0">
                <a:latin typeface="+mn-ea"/>
              </a:rPr>
              <a:t>的</a:t>
            </a:r>
            <a:r>
              <a:rPr lang="zh-CN" altLang="en-US" sz="2400" b="1" dirty="0">
                <a:latin typeface="+mn-ea"/>
              </a:rPr>
              <a:t>书屋名称，“志”</a:t>
            </a:r>
            <a:r>
              <a:rPr lang="zh-CN" altLang="en-US" sz="2400" b="1" dirty="0" smtClean="0">
                <a:latin typeface="+mn-ea"/>
              </a:rPr>
              <a:t>是记述的</a:t>
            </a:r>
            <a:r>
              <a:rPr lang="zh-CN" altLang="en-US" sz="2400" b="1" dirty="0">
                <a:latin typeface="+mn-ea"/>
              </a:rPr>
              <a:t>意思，“异”</a:t>
            </a:r>
            <a:r>
              <a:rPr lang="zh-CN" altLang="en-US" sz="2400" b="1" dirty="0" smtClean="0">
                <a:latin typeface="+mn-ea"/>
              </a:rPr>
              <a:t>指奇异的</a:t>
            </a:r>
            <a:r>
              <a:rPr lang="zh-CN" altLang="en-US" sz="2400" b="1" dirty="0">
                <a:latin typeface="+mn-ea"/>
              </a:rPr>
              <a:t>故事。全书有短篇小说</a:t>
            </a:r>
            <a:r>
              <a:rPr lang="en-US" altLang="zh-CN" sz="2400" b="1" dirty="0">
                <a:latin typeface="+mn-ea"/>
              </a:rPr>
              <a:t>491</a:t>
            </a:r>
            <a:r>
              <a:rPr lang="zh-CN" altLang="en-US" sz="2400" b="1" dirty="0">
                <a:latin typeface="+mn-ea"/>
              </a:rPr>
              <a:t>篇。多数作品通过谈狐说鬼的手法，对当时社会的腐败、黑暗进行了有力批判，表达了人民的愿望。</a:t>
            </a:r>
          </a:p>
          <a:p>
            <a:pPr marL="0" lvl="0" indent="0" fontAlgn="base">
              <a:lnSpc>
                <a:spcPct val="90000"/>
              </a:lnSpc>
              <a:spcAft>
                <a:spcPct val="0"/>
              </a:spcAft>
              <a:buFontTx/>
              <a:buChar char="•"/>
            </a:pPr>
            <a:r>
              <a:rPr lang="en-US" altLang="zh-CN" sz="2400" b="1" dirty="0" smtClean="0">
                <a:latin typeface="+mn-ea"/>
              </a:rPr>
              <a:t> 《</a:t>
            </a:r>
            <a:r>
              <a:rPr lang="zh-CN" altLang="en-US" sz="2400" b="1" dirty="0">
                <a:latin typeface="+mn-ea"/>
              </a:rPr>
              <a:t>聊斋志异</a:t>
            </a:r>
            <a:r>
              <a:rPr lang="en-US" altLang="zh-CN" sz="2400" b="1" dirty="0">
                <a:latin typeface="+mn-ea"/>
              </a:rPr>
              <a:t>》</a:t>
            </a:r>
            <a:r>
              <a:rPr lang="zh-CN" altLang="en-US" sz="2400" b="1" dirty="0">
                <a:latin typeface="+mn-ea"/>
              </a:rPr>
              <a:t>人物形象鲜明生动，故事情节曲折离奇，结构布局严谨巧妙，文笔简练，描写细腻，是中国古典短篇小说的高峰。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37112"/>
            <a:ext cx="3623320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01" y="4437112"/>
            <a:ext cx="2217237" cy="2420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401716"/>
            <a:ext cx="2088232" cy="249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175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6600" dirty="0" smtClean="0">
                <a:solidFill>
                  <a:srgbClr val="993300"/>
                </a:solidFill>
                <a:latin typeface="Times New Roman" pitchFamily="18" charset="0"/>
                <a:ea typeface="隶书" pitchFamily="49" charset="-122"/>
              </a:rPr>
              <a:t>  写</a:t>
            </a:r>
            <a:r>
              <a:rPr lang="zh-CN" altLang="en-US" sz="6600" dirty="0">
                <a:solidFill>
                  <a:srgbClr val="993300"/>
                </a:solidFill>
                <a:latin typeface="Times New Roman" pitchFamily="18" charset="0"/>
                <a:ea typeface="隶书" pitchFamily="49" charset="-122"/>
              </a:rPr>
              <a:t>鬼写妖高人一等</a:t>
            </a: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6600" dirty="0" smtClean="0">
                <a:solidFill>
                  <a:srgbClr val="993300"/>
                </a:solidFill>
                <a:latin typeface="Times New Roman" pitchFamily="18" charset="0"/>
                <a:ea typeface="隶书" pitchFamily="49" charset="-122"/>
              </a:rPr>
              <a:t>  刺</a:t>
            </a:r>
            <a:r>
              <a:rPr lang="zh-CN" altLang="en-US" sz="6600" dirty="0">
                <a:solidFill>
                  <a:srgbClr val="993300"/>
                </a:solidFill>
                <a:latin typeface="Times New Roman" pitchFamily="18" charset="0"/>
                <a:ea typeface="隶书" pitchFamily="49" charset="-122"/>
              </a:rPr>
              <a:t>贪刺虐入木三分</a:t>
            </a: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4800" dirty="0">
                <a:solidFill>
                  <a:srgbClr val="993300"/>
                </a:solidFill>
                <a:latin typeface="Times New Roman" pitchFamily="18" charset="0"/>
                <a:ea typeface="华文新魏" pitchFamily="2" charset="-122"/>
              </a:rPr>
              <a:t>                    </a:t>
            </a:r>
            <a:r>
              <a:rPr lang="zh-CN" altLang="en-US" sz="4800" dirty="0" smtClean="0">
                <a:solidFill>
                  <a:srgbClr val="993300"/>
                </a:solidFill>
                <a:latin typeface="Times New Roman" pitchFamily="18" charset="0"/>
                <a:ea typeface="华文新魏" pitchFamily="2" charset="-122"/>
              </a:rPr>
              <a:t>      </a:t>
            </a:r>
            <a:r>
              <a:rPr lang="en-US" altLang="zh-CN" sz="4800" dirty="0" smtClean="0">
                <a:solidFill>
                  <a:srgbClr val="993300"/>
                </a:solidFill>
                <a:latin typeface="Times New Roman" pitchFamily="18" charset="0"/>
                <a:ea typeface="华文新魏" pitchFamily="2" charset="-122"/>
              </a:rPr>
              <a:t>——</a:t>
            </a:r>
            <a:r>
              <a:rPr lang="zh-CN" altLang="en-US" sz="4800" dirty="0">
                <a:solidFill>
                  <a:srgbClr val="993300"/>
                </a:solidFill>
                <a:latin typeface="Times New Roman" pitchFamily="18" charset="0"/>
                <a:ea typeface="华文新魏" pitchFamily="2" charset="-122"/>
              </a:rPr>
              <a:t>郭沫若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9811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447" y="0"/>
            <a:ext cx="9461226" cy="6842674"/>
          </a:xfrm>
        </p:spPr>
      </p:pic>
    </p:spTree>
    <p:extLst>
      <p:ext uri="{BB962C8B-B14F-4D97-AF65-F5344CB8AC3E}">
        <p14:creationId xmlns:p14="http://schemas.microsoft.com/office/powerpoint/2010/main" val="728609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88" y="0"/>
            <a:ext cx="9167688" cy="6858000"/>
          </a:xfrm>
        </p:spPr>
      </p:pic>
    </p:spTree>
    <p:extLst>
      <p:ext uri="{BB962C8B-B14F-4D97-AF65-F5344CB8AC3E}">
        <p14:creationId xmlns:p14="http://schemas.microsoft.com/office/powerpoint/2010/main" val="474889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938776"/>
          </a:xfrm>
        </p:spPr>
      </p:pic>
    </p:spTree>
    <p:extLst>
      <p:ext uri="{BB962C8B-B14F-4D97-AF65-F5344CB8AC3E}">
        <p14:creationId xmlns:p14="http://schemas.microsoft.com/office/powerpoint/2010/main" val="2263004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 dirty="0">
                <a:latin typeface="+mn-ea"/>
              </a:rPr>
              <a:t>一屠晚归，担中肉尽，止有剩骨。途中两狼，缀行甚远。</a:t>
            </a:r>
          </a:p>
          <a:p>
            <a:pPr>
              <a:lnSpc>
                <a:spcPct val="150000"/>
              </a:lnSpc>
            </a:pPr>
            <a:r>
              <a:rPr lang="zh-CN" altLang="zh-CN" sz="2400" b="1" kern="100" dirty="0" smtClean="0">
                <a:latin typeface="+mn-ea"/>
              </a:rPr>
              <a:t>屠</a:t>
            </a:r>
            <a:r>
              <a:rPr lang="zh-CN" altLang="zh-CN" sz="2400" b="1" kern="100" dirty="0">
                <a:latin typeface="+mn-ea"/>
              </a:rPr>
              <a:t>：屠户。</a:t>
            </a:r>
            <a:r>
              <a:rPr lang="en-US" altLang="zh-CN" sz="2400" b="1" kern="100" dirty="0">
                <a:latin typeface="+mn-ea"/>
              </a:rPr>
              <a:t>   </a:t>
            </a:r>
            <a:r>
              <a:rPr lang="zh-CN" altLang="zh-CN" sz="2400" b="1" kern="100" dirty="0">
                <a:latin typeface="+mn-ea"/>
              </a:rPr>
              <a:t>尽：完。</a:t>
            </a:r>
            <a:r>
              <a:rPr lang="en-US" altLang="zh-CN" sz="2400" b="1" kern="100" dirty="0">
                <a:latin typeface="+mn-ea"/>
              </a:rPr>
              <a:t>  </a:t>
            </a:r>
            <a:r>
              <a:rPr lang="zh-CN" altLang="zh-CN" sz="2400" b="1" kern="100" dirty="0">
                <a:latin typeface="+mn-ea"/>
              </a:rPr>
              <a:t>止：只有。 途中：半路上。</a:t>
            </a:r>
            <a:r>
              <a:rPr lang="en-US" altLang="zh-CN" sz="2400" b="1" kern="100" dirty="0">
                <a:latin typeface="+mn-ea"/>
              </a:rPr>
              <a:t>   </a:t>
            </a:r>
            <a:r>
              <a:rPr lang="zh-CN" altLang="zh-CN" sz="2400" b="1" kern="100" dirty="0">
                <a:latin typeface="+mn-ea"/>
              </a:rPr>
              <a:t>缀：连接，紧跟。甚：</a:t>
            </a:r>
            <a:r>
              <a:rPr lang="zh-CN" altLang="zh-CN" sz="2400" b="1" kern="100" dirty="0" smtClean="0">
                <a:latin typeface="+mn-ea"/>
              </a:rPr>
              <a:t>很</a:t>
            </a:r>
            <a:endParaRPr lang="zh-CN" altLang="zh-CN" sz="2400" kern="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FF0000"/>
                </a:solidFill>
                <a:latin typeface="+mn-ea"/>
              </a:rPr>
              <a:t>一个屠户傍晚回家，担子里的肉（已经卖）完了，只有剩下的骨头。半路上，（遇到）两只狼，紧跟着（他）走了很远。</a:t>
            </a:r>
            <a:endParaRPr lang="zh-CN" altLang="zh-CN" sz="2400" kern="100" dirty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162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kern="100" dirty="0">
                <a:latin typeface="Times New Roman"/>
              </a:rPr>
              <a:t>屠惧，投以骨。一狼得骨止，一狼仍从。复投之，后狼止而前狼又至。骨已尽矣，而两狼之并驱如故。</a:t>
            </a:r>
          </a:p>
          <a:p>
            <a:pPr>
              <a:lnSpc>
                <a:spcPct val="150000"/>
              </a:lnSpc>
            </a:pPr>
            <a:r>
              <a:rPr lang="zh-CN" altLang="zh-CN" b="1" kern="100" dirty="0" smtClean="0">
                <a:latin typeface="Times New Roman"/>
              </a:rPr>
              <a:t>以</a:t>
            </a:r>
            <a:r>
              <a:rPr lang="zh-CN" altLang="zh-CN" b="1" kern="100" dirty="0">
                <a:latin typeface="Times New Roman"/>
              </a:rPr>
              <a:t>：介词，把。</a:t>
            </a:r>
            <a:r>
              <a:rPr lang="en-US" altLang="zh-CN" b="1" kern="100" dirty="0">
                <a:latin typeface="Times New Roman"/>
              </a:rPr>
              <a:t>   </a:t>
            </a:r>
            <a:r>
              <a:rPr lang="zh-CN" altLang="zh-CN" b="1" kern="100" dirty="0">
                <a:latin typeface="Times New Roman"/>
              </a:rPr>
              <a:t>止：停止。</a:t>
            </a:r>
            <a:r>
              <a:rPr lang="en-US" altLang="zh-CN" b="1" kern="100" dirty="0">
                <a:latin typeface="Times New Roman"/>
              </a:rPr>
              <a:t>   </a:t>
            </a:r>
            <a:r>
              <a:rPr lang="zh-CN" altLang="zh-CN" b="1" kern="100" dirty="0">
                <a:latin typeface="Times New Roman"/>
              </a:rPr>
              <a:t>从：跟从。</a:t>
            </a:r>
            <a:r>
              <a:rPr lang="en-US" altLang="zh-CN" b="1" kern="100" dirty="0">
                <a:latin typeface="Times New Roman"/>
              </a:rPr>
              <a:t>   </a:t>
            </a:r>
            <a:r>
              <a:rPr lang="zh-CN" altLang="zh-CN" b="1" kern="100" dirty="0">
                <a:latin typeface="Times New Roman"/>
              </a:rPr>
              <a:t>复：又。</a:t>
            </a:r>
            <a:r>
              <a:rPr lang="en-US" altLang="zh-CN" b="1" kern="100" dirty="0">
                <a:latin typeface="Times New Roman"/>
              </a:rPr>
              <a:t>   </a:t>
            </a:r>
            <a:r>
              <a:rPr lang="zh-CN" altLang="zh-CN" b="1" kern="100" dirty="0">
                <a:latin typeface="Times New Roman"/>
              </a:rPr>
              <a:t>而：表示转折关系</a:t>
            </a:r>
            <a:r>
              <a:rPr lang="zh-CN" altLang="zh-CN" b="1" kern="100" dirty="0" smtClean="0">
                <a:latin typeface="Times New Roman"/>
              </a:rPr>
              <a:t>。并</a:t>
            </a:r>
            <a:r>
              <a:rPr lang="zh-CN" altLang="zh-CN" b="1" kern="100" dirty="0">
                <a:latin typeface="Times New Roman"/>
              </a:rPr>
              <a:t>：一起。</a:t>
            </a:r>
            <a:r>
              <a:rPr lang="en-US" altLang="zh-CN" b="1" kern="100" dirty="0">
                <a:latin typeface="Times New Roman"/>
              </a:rPr>
              <a:t>   </a:t>
            </a:r>
            <a:r>
              <a:rPr lang="zh-CN" altLang="zh-CN" b="1" kern="100" dirty="0">
                <a:latin typeface="Times New Roman"/>
              </a:rPr>
              <a:t>驱：追随，追赶。</a:t>
            </a:r>
            <a:r>
              <a:rPr lang="en-US" altLang="zh-CN" b="1" kern="100" dirty="0">
                <a:latin typeface="Times New Roman"/>
              </a:rPr>
              <a:t>    </a:t>
            </a:r>
            <a:r>
              <a:rPr lang="zh-CN" altLang="zh-CN" b="1" kern="100" dirty="0">
                <a:latin typeface="Times New Roman"/>
              </a:rPr>
              <a:t>如故：跟原来一样</a:t>
            </a:r>
            <a:r>
              <a:rPr lang="zh-CN" altLang="zh-CN" b="1" kern="100" dirty="0" smtClean="0">
                <a:latin typeface="Times New Roman"/>
              </a:rPr>
              <a:t>。</a:t>
            </a:r>
            <a:endParaRPr lang="zh-CN" altLang="zh-CN" kern="100" dirty="0">
              <a:latin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srgbClr val="FF0000"/>
                </a:solidFill>
                <a:latin typeface="Times New Roman"/>
              </a:rPr>
              <a:t>屠户（很）害怕，（就）把骨头投给（它们）。一只狼得到骨头停下来，另一只狼仍然跟从着。（屠户）又（把骨头）扔给狼，后得到骨头的狼停下来了，可是先得到骨头的那只狼又追了上来。骨头已经扔光了，可是那两只狼（还）像原来一样一起追赶着（屠户）。</a:t>
            </a:r>
            <a:endParaRPr lang="zh-CN" altLang="zh-CN" kern="100" dirty="0">
              <a:solidFill>
                <a:srgbClr val="FF0000"/>
              </a:solidFill>
              <a:latin typeface="Times New Roman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3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1122</Words>
  <Application>Microsoft Office PowerPoint</Application>
  <PresentationFormat>全屏显示(4:3)</PresentationFormat>
  <Paragraphs>60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       狼</vt:lpstr>
      <vt:lpstr>作者简介：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狼</dc:title>
  <dc:creator>shen lei</dc:creator>
  <cp:lastModifiedBy>微软用户</cp:lastModifiedBy>
  <cp:revision>29</cp:revision>
  <dcterms:created xsi:type="dcterms:W3CDTF">2016-12-01T11:26:01Z</dcterms:created>
  <dcterms:modified xsi:type="dcterms:W3CDTF">2016-12-02T01:01:02Z</dcterms:modified>
</cp:coreProperties>
</file>