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6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9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86C08-8268-4AEC-9A3D-F59A48CD3A8E}" type="datetimeFigureOut">
              <a:rPr lang="zh-CN" altLang="en-US" smtClean="0"/>
              <a:pPr/>
              <a:t>2011/10/12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30AA7-CD56-45AB-A26D-CAF744C014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aike.baidu.com/view/15673.ht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6479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cfe45db2792bc43622798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5688632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     春何曾说话呢？ </a:t>
            </a:r>
          </a:p>
          <a:p>
            <a:pPr>
              <a:buNone/>
            </a:pPr>
            <a:r>
              <a:rPr lang="zh-CN" altLang="en-US" dirty="0" smtClean="0"/>
              <a:t>　　但她那伟大潜隐的力量 </a:t>
            </a:r>
          </a:p>
          <a:p>
            <a:pPr>
              <a:buNone/>
            </a:pPr>
            <a:r>
              <a:rPr lang="zh-CN" altLang="en-US" dirty="0" smtClean="0"/>
              <a:t>　　已这般的 </a:t>
            </a:r>
          </a:p>
          <a:p>
            <a:pPr>
              <a:buNone/>
            </a:pPr>
            <a:r>
              <a:rPr lang="zh-CN" altLang="en-US" dirty="0" smtClean="0"/>
              <a:t>　　温柔了世界了！ 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    诗人一简单的语句，把大自然的伟大描绘的淋漓尽致。“春”在悄悄中“温柔了世界”。 形象而动人的表现春的力量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d655156376b121a574e006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（四）</a:t>
            </a:r>
            <a:r>
              <a:rPr lang="zh-CN" altLang="zh-CN" sz="3200" dirty="0"/>
              <a:t>冰心还将母爱、童真、自然</a:t>
            </a:r>
            <a:r>
              <a:rPr lang="zh-CN" altLang="zh-CN" sz="3200" dirty="0" smtClean="0"/>
              <a:t>融为一体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dirty="0" smtClean="0"/>
              <a:t>     </a:t>
            </a:r>
            <a:r>
              <a:rPr lang="zh-CN" altLang="zh-CN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造物者</a:t>
            </a:r>
            <a: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倘若在永久的生命中，</a:t>
            </a:r>
            <a: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只容有一次极乐的应许，</a:t>
            </a:r>
            <a: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我要至诚地求着：</a:t>
            </a:r>
            <a: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zh-CN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我在母亲怀里，</a:t>
            </a:r>
            <a: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母亲在小舟里，</a:t>
            </a:r>
            <a: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小舟在月明的大海里。</a:t>
            </a:r>
            <a:r>
              <a:rPr lang="en-US" altLang="zh-CN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” 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     </a:t>
            </a:r>
            <a:r>
              <a:rPr lang="zh-CN" altLang="zh-CN" sz="2800" dirty="0" smtClean="0"/>
              <a:t>这</a:t>
            </a:r>
            <a:r>
              <a:rPr lang="zh-CN" altLang="zh-CN" sz="2800" dirty="0"/>
              <a:t>首诗把对母爱的歌颂、对童真的呼唤、对自然的咏叹完美地融合在一起，营造出一个至善至美的世界，感情诚挚深沉，语言清新典雅，给人以无穷的回味和启迪，是冰心小诗中最美的篇章之一。 </a:t>
            </a:r>
            <a:endParaRPr lang="zh-CN" altLang="en-US" sz="2800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258187379enf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1143000"/>
          </a:xfrm>
        </p:spPr>
        <p:txBody>
          <a:bodyPr/>
          <a:lstStyle/>
          <a:p>
            <a:r>
              <a:rPr lang="zh-CN" altLang="en-US" dirty="0" smtClean="0"/>
              <a:t>三、评价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哲理性强是《繁星》和《春水》的一大艺术</a:t>
            </a:r>
            <a:r>
              <a:rPr lang="zh-CN" altLang="zh-CN" b="1" dirty="0" smtClean="0"/>
              <a:t>特点</a:t>
            </a:r>
            <a:endParaRPr lang="en-US" altLang="zh-CN" b="1" dirty="0" smtClean="0"/>
          </a:p>
          <a:p>
            <a:r>
              <a:rPr lang="zh-CN" altLang="zh-CN" b="1" dirty="0"/>
              <a:t>纤柔是冰心诗歌的另一个显著特色。冰心的诗，无处不表现出一种女性的纤柔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/>
              <a:t>文字轻柔雅丽，韵律浑然天成，意境优美清丽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endParaRPr lang="zh-CN" altLang="en-US" b="1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911091504f4c5676261eaa50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128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1143000"/>
          </a:xfrm>
        </p:spPr>
        <p:txBody>
          <a:bodyPr/>
          <a:lstStyle/>
          <a:p>
            <a:r>
              <a:rPr lang="zh-CN" altLang="en-US" dirty="0" smtClean="0"/>
              <a:t>不同的声音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b="1" dirty="0" smtClean="0"/>
              <a:t>    </a:t>
            </a:r>
            <a:r>
              <a:rPr lang="zh-CN" altLang="en-US" b="1" dirty="0" smtClean="0"/>
              <a:t>梁实秋：</a:t>
            </a:r>
            <a:r>
              <a:rPr lang="zh-CN" altLang="zh-CN" b="1" dirty="0" smtClean="0"/>
              <a:t>我</a:t>
            </a:r>
            <a:r>
              <a:rPr lang="zh-CN" altLang="zh-CN" b="1" dirty="0"/>
              <a:t>从《繁星》与《春水》里认识的冰心女士，是一位冰冷到零度以下的</a:t>
            </a:r>
            <a:r>
              <a:rPr lang="zh-CN" altLang="zh-CN" b="1" dirty="0" smtClean="0"/>
              <a:t>女作家</a:t>
            </a:r>
            <a:r>
              <a:rPr lang="zh-CN" altLang="en-US" b="1" dirty="0" smtClean="0"/>
              <a:t>。</a:t>
            </a:r>
            <a:r>
              <a:rPr lang="zh-CN" altLang="zh-CN" b="1" dirty="0" smtClean="0"/>
              <a:t>表面</a:t>
            </a:r>
            <a:r>
              <a:rPr lang="zh-CN" altLang="zh-CN" b="1" dirty="0"/>
              <a:t>似是温柔，内中还是莲心似的苦。我读过了，得不到同情与慰安，只有冷森森的战栗。啊</a:t>
            </a:r>
            <a:r>
              <a:rPr lang="en-US" altLang="zh-CN" b="1" dirty="0"/>
              <a:t>!</a:t>
            </a:r>
            <a:r>
              <a:rPr lang="zh-CN" altLang="zh-CN" b="1" dirty="0"/>
              <a:t>诗人付与人们的慰安只是</a:t>
            </a:r>
            <a:r>
              <a:rPr lang="en-US" altLang="zh-CN" b="1" dirty="0"/>
              <a:t>“</a:t>
            </a:r>
            <a:r>
              <a:rPr lang="zh-CN" altLang="zh-CN" b="1" dirty="0"/>
              <a:t>严冷的微笑</a:t>
            </a:r>
            <a:r>
              <a:rPr lang="en-US" altLang="zh-CN" b="1" dirty="0"/>
              <a:t>”!</a:t>
            </a:r>
            <a:r>
              <a:rPr lang="zh-CN" altLang="zh-CN" b="1" dirty="0"/>
              <a:t>玫瑰花刺了人，还要引为</a:t>
            </a:r>
            <a:r>
              <a:rPr lang="en-US" altLang="zh-CN" b="1" dirty="0"/>
              <a:t>“</a:t>
            </a:r>
            <a:r>
              <a:rPr lang="zh-CN" altLang="zh-CN" b="1" dirty="0"/>
              <a:t>她自己的慰乐</a:t>
            </a:r>
            <a:r>
              <a:rPr lang="en-US" altLang="zh-CN" b="1" dirty="0"/>
              <a:t>”!</a:t>
            </a:r>
            <a:r>
              <a:rPr lang="zh-CN" altLang="zh-CN" b="1" dirty="0"/>
              <a:t>茫茫的众生，真要各个的说出，</a:t>
            </a:r>
            <a:r>
              <a:rPr lang="en-US" altLang="zh-CN" b="1" dirty="0"/>
              <a:t>“</a:t>
            </a:r>
            <a:r>
              <a:rPr lang="zh-CN" altLang="zh-CN" b="1" dirty="0"/>
              <a:t>你莫轻信我</a:t>
            </a:r>
            <a:r>
              <a:rPr lang="en-US" altLang="zh-CN" b="1" dirty="0"/>
              <a:t>”!</a:t>
            </a:r>
            <a:r>
              <a:rPr lang="zh-CN" altLang="zh-CN" b="1" dirty="0"/>
              <a:t>假如诗人，真如雪莱所谓是</a:t>
            </a:r>
            <a:r>
              <a:rPr lang="en-US" altLang="zh-CN" b="1" dirty="0"/>
              <a:t>“</a:t>
            </a:r>
            <a:r>
              <a:rPr lang="zh-CN" altLang="zh-CN" b="1" dirty="0"/>
              <a:t>全世界的规划者</a:t>
            </a:r>
            <a:r>
              <a:rPr lang="en-US" altLang="zh-CN" b="1" dirty="0"/>
              <a:t>”</a:t>
            </a:r>
            <a:r>
              <a:rPr lang="zh-CN" altLang="zh-CN" b="1" dirty="0"/>
              <a:t>；我们若觉得这人生是冷漠的，我们若须求同情和快慰，那么闯进冰心女士的园地，恐怕没有不废然而返的，因为在那里只能遇到一位冷若冰霜的教训者。</a:t>
            </a:r>
          </a:p>
          <a:p>
            <a:endParaRPr lang="zh-CN" altLang="en-US" b="1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3836cfa5c665767242df27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02632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四、总结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b="1" dirty="0" smtClean="0"/>
              <a:t> 《</a:t>
            </a:r>
            <a:r>
              <a:rPr lang="zh-CN" altLang="en-US" b="1" dirty="0" smtClean="0"/>
              <a:t>繁星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春水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以其短小精致及深刻的哲理，在当时的文学青年中掀起一股模仿的热潮，很多模仿之作蜂拥而出，这样的一一种创作的方式被成为春水体。</a:t>
            </a:r>
          </a:p>
          <a:p>
            <a:r>
              <a:rPr lang="zh-CN" altLang="en-US" b="1" dirty="0" smtClean="0"/>
              <a:t>       然而，当我们经历时间的磨砺之后再回望那些作品，不由要惊奇地发现，那种捕捉瞬间灵感为小诗的方式被时间的长流淹没了，很多作品都消失了它们的踪影，但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繁星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春水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留了下来，它们不但没有因岁月冲洗而陨灭，反成为文学史上的一抹亮色，成为一份珍宝，被众多读者吟咏，在许许多多少年成长的历程中给予一抹阳光。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ec7f8878795360967096ea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W0200610304808534213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499992" cy="5517232"/>
          </a:xfrm>
          <a:prstGeom prst="rect">
            <a:avLst/>
          </a:prstGeom>
        </p:spPr>
      </p:pic>
      <p:pic>
        <p:nvPicPr>
          <p:cNvPr id="4" name="内容占位符 3" descr="20089416563557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4499992" y="1484784"/>
            <a:ext cx="4644008" cy="5373216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60032" y="260648"/>
            <a:ext cx="4104456" cy="1156990"/>
          </a:xfrm>
        </p:spPr>
        <p:txBody>
          <a:bodyPr/>
          <a:lstStyle/>
          <a:p>
            <a:r>
              <a:rPr lang="zh-CN" altLang="en-US" dirty="0" smtClean="0"/>
              <a:t>冰心奶奶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5805264"/>
            <a:ext cx="33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年轻的冰心</a:t>
            </a:r>
            <a:endParaRPr lang="zh-CN" altLang="en-US" sz="4400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f775292bbd657c3a877a4f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4840" cy="1143000"/>
          </a:xfrm>
        </p:spPr>
        <p:txBody>
          <a:bodyPr>
            <a:norm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  <a:sym typeface="Wingdings" pitchFamily="2" charset="2"/>
              </a:rPr>
              <a:t>一、作者介绍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冰心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(1900—1999)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原名谢婉莹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,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福建长乐人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</a:t>
            </a:r>
            <a:endParaRPr lang="en-US" altLang="zh-CN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出生于福州一个具有爱国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/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维新思想的海军军官家庭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.1912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年考入福建女子师范学校预科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.1913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年迁居北京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,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次年入贝满女中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.1918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升入协和女子大学理预科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,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后转入文学系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.1923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年并入燕京大学年从燕京大学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(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协和女子大学并入燕京大学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)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毕业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,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得到美国威尔斯利女子大学奖学金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,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遂赴美留学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专攻英国文学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.1926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年回国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,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在燕京大学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/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清华大学女子文理学院任教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抗战时期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,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先后到昆明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/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重庆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/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继续写作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.1946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年到日本东京大学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(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原帝国大学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)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任教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.1951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年回国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.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主要作品有诗集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繁星 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》《 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春水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，短篇小说集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超人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》,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散文集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寄小读者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 《 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归来之后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 《 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樱花赞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 《 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小枳灯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》《 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关于男人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》,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以及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《 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冰心全集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 《 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冰心小说散文选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等 。</a:t>
            </a:r>
            <a:r>
              <a:rPr lang="zh-CN" altLang="zh-CN" b="1" dirty="0" smtClean="0"/>
              <a:t>被称为</a:t>
            </a:r>
            <a:r>
              <a:rPr lang="en-US" altLang="zh-CN" b="1" dirty="0" smtClean="0"/>
              <a:t>“</a:t>
            </a:r>
            <a:r>
              <a:rPr lang="zh-CN" altLang="zh-CN" b="1" dirty="0" smtClean="0"/>
              <a:t>世纪老人</a:t>
            </a:r>
            <a:r>
              <a:rPr lang="en-US" altLang="zh-CN" b="1" dirty="0" smtClean="0"/>
              <a:t>”</a:t>
            </a:r>
            <a:r>
              <a:rPr lang="zh-CN" altLang="zh-CN" b="1" dirty="0" smtClean="0"/>
              <a:t>。现代著名诗人、作家、翻译家、儿童文学家。</a:t>
            </a:r>
            <a:endParaRPr lang="zh-CN" altLang="en-US" b="1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ec7f8878795360967096ea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98976" cy="1143000"/>
          </a:xfrm>
        </p:spPr>
        <p:txBody>
          <a:bodyPr/>
          <a:lstStyle/>
          <a:p>
            <a:r>
              <a:rPr lang="zh-CN" altLang="en-US" dirty="0" smtClean="0"/>
              <a:t>二、繁星、春水介绍</a:t>
            </a:r>
            <a:endParaRPr lang="zh-CN" altLang="en-US" dirty="0"/>
          </a:p>
        </p:txBody>
      </p:sp>
      <p:sp>
        <p:nvSpPr>
          <p:cNvPr id="5" name="内容占位符 4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496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/>
              <a:t>《繁星》、</a:t>
            </a:r>
            <a:r>
              <a:rPr lang="zh-CN" altLang="zh-CN" sz="2400" b="1" dirty="0" smtClean="0"/>
              <a:t>《春水》</a:t>
            </a:r>
            <a:r>
              <a:rPr lang="zh-CN" altLang="zh-CN" sz="2400" dirty="0" smtClean="0"/>
              <a:t> 是冰心早期的两部诗集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是诗人冰心平时随便记下的“随时随地的感想和回忆” ，其中《繁星》收短诗</a:t>
            </a:r>
            <a:r>
              <a:rPr lang="en-US" altLang="zh-CN" sz="2400" dirty="0" smtClean="0"/>
              <a:t>164</a:t>
            </a:r>
            <a:r>
              <a:rPr lang="zh-CN" altLang="zh-CN" sz="2400" dirty="0" smtClean="0"/>
              <a:t>节， 《春水》收短诗</a:t>
            </a:r>
            <a:r>
              <a:rPr lang="en-US" altLang="zh-CN" sz="2400" dirty="0" smtClean="0"/>
              <a:t>182</a:t>
            </a:r>
            <a:r>
              <a:rPr lang="zh-CN" altLang="zh-CN" sz="2400" dirty="0" smtClean="0"/>
              <a:t>节</a:t>
            </a:r>
            <a:r>
              <a:rPr lang="zh-CN" altLang="en-US" sz="2400" dirty="0" smtClean="0"/>
              <a:t>。这两本诗集是冰心</a:t>
            </a:r>
            <a:r>
              <a:rPr lang="zh-CN" altLang="zh-CN" sz="2400" dirty="0" smtClean="0"/>
              <a:t>受泰</a:t>
            </a:r>
            <a:r>
              <a:rPr lang="zh-CN" altLang="zh-CN" sz="2400" dirty="0"/>
              <a:t>戈尔《飞鸟集》的启发</a:t>
            </a:r>
            <a:r>
              <a:rPr lang="zh-CN" altLang="zh-CN" sz="2400" dirty="0" smtClean="0"/>
              <a:t>，</a:t>
            </a:r>
            <a:r>
              <a:rPr lang="zh-CN" altLang="en-US" sz="2400" dirty="0" smtClean="0"/>
              <a:t>把日常的</a:t>
            </a:r>
            <a:r>
              <a:rPr lang="zh-CN" altLang="zh-CN" sz="2400" dirty="0" smtClean="0"/>
              <a:t>那些三言两语有着诗的因子</a:t>
            </a:r>
            <a:r>
              <a:rPr lang="zh-CN" altLang="en-US" sz="2400" dirty="0" smtClean="0"/>
              <a:t>的</a:t>
            </a:r>
            <a:r>
              <a:rPr lang="zh-CN" altLang="zh-CN" sz="2400" dirty="0" smtClean="0"/>
              <a:t>小杂感整理起来</a:t>
            </a:r>
            <a:r>
              <a:rPr lang="zh-CN" altLang="en-US" sz="2400" dirty="0" smtClean="0"/>
              <a:t>形成的</a:t>
            </a:r>
            <a:r>
              <a:rPr lang="zh-CN" altLang="zh-CN" sz="2400" dirty="0" smtClean="0"/>
              <a:t>。她</a:t>
            </a:r>
            <a:r>
              <a:rPr lang="zh-CN" altLang="zh-CN" sz="2400" dirty="0"/>
              <a:t>这两本含蓄隽永、富于哲理的小诗集的出版</a:t>
            </a:r>
            <a:r>
              <a:rPr lang="zh-CN" altLang="zh-CN" sz="2400" dirty="0" smtClean="0"/>
              <a:t>，使</a:t>
            </a:r>
            <a:r>
              <a:rPr lang="zh-CN" altLang="en-US" sz="2400" dirty="0" smtClean="0"/>
              <a:t>许</a:t>
            </a:r>
            <a:r>
              <a:rPr lang="zh-CN" altLang="zh-CN" sz="2400" dirty="0" smtClean="0"/>
              <a:t>多</a:t>
            </a:r>
            <a:r>
              <a:rPr lang="zh-CN" altLang="zh-CN" sz="2400" dirty="0"/>
              <a:t>青年的久已沉默的心弦受到拨动，从而在她的影响下，促使“五四”以来的新诗，进入了一个小诗流行的时代。 </a:t>
            </a:r>
          </a:p>
          <a:p>
            <a:r>
              <a:rPr lang="zh-CN" altLang="zh-CN" sz="2400" dirty="0"/>
              <a:t>　　诗集《繁星·春水》，为无标题的自由体小诗，以“自然”“童真”与“母爱”为主题，以对母爱与童真的歌颂、对自然的赞颂以及对人生的思考和感悟为主要内容，表达了她对母亲的情感、对孩子的喜爱、对自然的赞叹及对人生的理解，被著名作家</a:t>
            </a:r>
            <a:r>
              <a:rPr lang="en-US" altLang="zh-CN" sz="2400" dirty="0" err="1">
                <a:hlinkClick r:id="rId4"/>
              </a:rPr>
              <a:t>茅盾</a:t>
            </a:r>
            <a:r>
              <a:rPr lang="zh-CN" altLang="zh-CN" sz="2400" dirty="0"/>
              <a:t>称为繁星格与春水体。</a:t>
            </a:r>
            <a:endParaRPr lang="zh-CN" altLang="en-US" sz="2400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10111174153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605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6059016" cy="1143000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（一） 对无私母爱的赞颂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916832"/>
            <a:ext cx="3960440" cy="4525963"/>
          </a:xfrm>
        </p:spPr>
        <p:txBody>
          <a:bodyPr>
            <a:normAutofit fontScale="77500" lnSpcReduction="20000"/>
          </a:bodyPr>
          <a:lstStyle/>
          <a:p>
            <a:r>
              <a:rPr lang="zh-CN" altLang="zh-CN" sz="4000" dirty="0"/>
              <a:t>冰心用最炽烈的语言讴歌母亲，把母爱宣扬为至诚至大，至高至上的伟力，把母亲宣扬为孕育着一切的“万有之源”，而当不安宁的心灵需要安慰和归宿的时候，母亲又成为最安全的寄寓之所。</a:t>
            </a:r>
            <a:endParaRPr lang="zh-CN" altLang="en-US" sz="4000" dirty="0"/>
          </a:p>
        </p:txBody>
      </p:sp>
      <p:pic>
        <p:nvPicPr>
          <p:cNvPr id="6" name="图片 5" descr="muai2_06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1484784"/>
            <a:ext cx="4788024" cy="537321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1-1110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8640"/>
            <a:ext cx="8219256" cy="64533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zh-CN" dirty="0"/>
              <a:t>　</a:t>
            </a:r>
            <a:r>
              <a:rPr lang="en-US" altLang="zh-CN" dirty="0" smtClean="0"/>
              <a:t>     </a:t>
            </a:r>
            <a:r>
              <a:rPr lang="zh-CN" altLang="zh-CN" sz="3000" b="1" i="1" dirty="0" smtClean="0">
                <a:solidFill>
                  <a:srgbClr val="002060"/>
                </a:solidFill>
              </a:rPr>
              <a:t>母亲</a:t>
            </a:r>
            <a:r>
              <a:rPr lang="zh-CN" altLang="zh-CN" sz="3000" b="1" i="1" dirty="0">
                <a:solidFill>
                  <a:srgbClr val="002060"/>
                </a:solidFill>
              </a:rPr>
              <a:t>啊</a:t>
            </a:r>
            <a:r>
              <a:rPr lang="en-US" altLang="zh-CN" sz="3000" b="1" i="1" dirty="0">
                <a:solidFill>
                  <a:srgbClr val="002060"/>
                </a:solidFill>
              </a:rPr>
              <a:t>!</a:t>
            </a:r>
            <a:endParaRPr lang="zh-CN" altLang="zh-CN" sz="3000" b="1" i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zh-CN" sz="3000" b="1" i="1" dirty="0">
                <a:solidFill>
                  <a:srgbClr val="002060"/>
                </a:solidFill>
              </a:rPr>
              <a:t>　　撇开你的忧愁 </a:t>
            </a:r>
          </a:p>
          <a:p>
            <a:pPr>
              <a:buNone/>
            </a:pPr>
            <a:r>
              <a:rPr lang="zh-CN" altLang="zh-CN" sz="3000" b="1" i="1" dirty="0">
                <a:solidFill>
                  <a:srgbClr val="002060"/>
                </a:solidFill>
              </a:rPr>
              <a:t>　　容我沉酣在你的怀里 </a:t>
            </a:r>
          </a:p>
          <a:p>
            <a:pPr>
              <a:buNone/>
            </a:pPr>
            <a:r>
              <a:rPr lang="zh-CN" altLang="zh-CN" sz="3000" b="1" i="1" dirty="0">
                <a:solidFill>
                  <a:srgbClr val="002060"/>
                </a:solidFill>
              </a:rPr>
              <a:t>　　只有你是我灵魂的安顿 </a:t>
            </a:r>
          </a:p>
          <a:p>
            <a:pPr>
              <a:buNone/>
            </a:pPr>
            <a:r>
              <a:rPr lang="zh-CN" altLang="zh-CN" sz="3000" b="1" i="1" dirty="0">
                <a:solidFill>
                  <a:srgbClr val="002060"/>
                </a:solidFill>
              </a:rPr>
              <a:t>　　母亲啊</a:t>
            </a:r>
            <a:r>
              <a:rPr lang="en-US" altLang="zh-CN" sz="3000" b="1" i="1" dirty="0">
                <a:solidFill>
                  <a:srgbClr val="002060"/>
                </a:solidFill>
              </a:rPr>
              <a:t>!</a:t>
            </a:r>
            <a:endParaRPr lang="zh-CN" altLang="zh-CN" sz="3000" b="1" i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zh-CN" sz="3000" b="1" i="1" dirty="0">
                <a:solidFill>
                  <a:srgbClr val="002060"/>
                </a:solidFill>
              </a:rPr>
              <a:t>　　天上的风雨来了 </a:t>
            </a:r>
          </a:p>
          <a:p>
            <a:pPr>
              <a:buNone/>
            </a:pPr>
            <a:r>
              <a:rPr lang="zh-CN" altLang="zh-CN" sz="3000" b="1" i="1" dirty="0">
                <a:solidFill>
                  <a:srgbClr val="002060"/>
                </a:solidFill>
              </a:rPr>
              <a:t>　　鸟儿躲到它的巢里 </a:t>
            </a:r>
          </a:p>
          <a:p>
            <a:pPr>
              <a:buNone/>
            </a:pPr>
            <a:r>
              <a:rPr lang="zh-CN" altLang="zh-CN" sz="3000" b="1" i="1" dirty="0">
                <a:solidFill>
                  <a:srgbClr val="002060"/>
                </a:solidFill>
              </a:rPr>
              <a:t>　　心中的风雨来了 </a:t>
            </a:r>
          </a:p>
          <a:p>
            <a:pPr>
              <a:buNone/>
            </a:pPr>
            <a:r>
              <a:rPr lang="zh-CN" altLang="zh-CN" sz="3000" b="1" i="1" dirty="0">
                <a:solidFill>
                  <a:srgbClr val="002060"/>
                </a:solidFill>
              </a:rPr>
              <a:t>　　我只躲到你的怀里 </a:t>
            </a:r>
            <a:r>
              <a:rPr lang="en-US" altLang="zh-CN" sz="3000" b="1" i="1" dirty="0" smtClean="0">
                <a:solidFill>
                  <a:srgbClr val="002060"/>
                </a:solidFill>
              </a:rPr>
              <a:t>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zh-CN" sz="2600" dirty="0"/>
              <a:t>诗人以生动形象的比喻，把母爱之情传达出来，写得情真意切，感人肺腑。</a:t>
            </a:r>
            <a:r>
              <a:rPr lang="en-US" altLang="zh-CN" sz="2600" dirty="0"/>
              <a:t> </a:t>
            </a:r>
            <a:br>
              <a:rPr lang="en-US" altLang="zh-CN" sz="2600" dirty="0"/>
            </a:br>
            <a:r>
              <a:rPr lang="zh-CN" altLang="zh-CN" sz="2600" dirty="0"/>
              <a:t>这种母爱的颂歌，在《繁星》《春水》里占了相当大的比重。可以说，正是对母爱的深情赞颂，奠定了这两部作品深沉细腻的感情基调。与颂扬母爱紧密相连的，便是对童真、童趣、童心及一切新生事物的</a:t>
            </a:r>
            <a:r>
              <a:rPr lang="zh-CN" altLang="zh-CN" sz="2600" dirty="0" smtClean="0"/>
              <a:t>珍爱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2-3103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5987008" cy="70609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（</a:t>
            </a:r>
            <a:r>
              <a:rPr lang="zh-CN" altLang="zh-CN" dirty="0" smtClean="0"/>
              <a:t>二） 对纯真童心的咏叹 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4330824" cy="4929411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dirty="0"/>
              <a:t>　　冰心对纯真童心的歌颂，是她宣扬的母爱向另一个方向的自然延伸。她偏爱一切幼小的、稚嫩的、芽苗一样的事物。她视儿童为世界上最纯真、最可爱的朋友，以童真之美善反衬社会的丑恶及世风的堕落。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1-2411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46484"/>
            <a:ext cx="9144000" cy="5965031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20688"/>
            <a:ext cx="8229600" cy="547260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sz="3500" dirty="0" smtClean="0">
                <a:solidFill>
                  <a:srgbClr val="FFFF00"/>
                </a:solidFill>
              </a:rPr>
              <a:t>                 童年啊！ </a:t>
            </a:r>
            <a:endParaRPr lang="en-US" altLang="zh-CN" sz="35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zh-CN" altLang="en-US" sz="3500" dirty="0" smtClean="0">
                <a:solidFill>
                  <a:srgbClr val="FFFF00"/>
                </a:solidFill>
              </a:rPr>
              <a:t>                 是梦中的真，</a:t>
            </a:r>
            <a:endParaRPr lang="en-US" altLang="zh-CN" sz="35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zh-CN" altLang="en-US" sz="3500" dirty="0" smtClean="0">
                <a:solidFill>
                  <a:srgbClr val="FFFF00"/>
                </a:solidFill>
              </a:rPr>
              <a:t>                 是真中的梦，</a:t>
            </a:r>
            <a:endParaRPr lang="en-US" altLang="zh-CN" sz="35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zh-CN" altLang="en-US" sz="3500" dirty="0" smtClean="0">
                <a:solidFill>
                  <a:srgbClr val="FFFF00"/>
                </a:solidFill>
              </a:rPr>
              <a:t>                 是回忆时含泪的微笑。 </a:t>
            </a:r>
            <a:endParaRPr lang="en-US" altLang="zh-CN" sz="35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FF00"/>
                </a:solidFill>
              </a:rPr>
              <a:t>     这是对童真的眷念。静静的回忆中带着诗人淡淡的忧伤，这或许是对一去不返的童年的叹惋。无论童年是平淡还是曲折，是依依不舍还是早已遗忘，在诗人眼中，这都是人间最感人肺腑的时代。在那时候，兴许只知道天是蓝的，草是绿的，苹果是香脆的，冰糖葫芦是酸酸的</a:t>
            </a:r>
            <a:r>
              <a:rPr lang="en-US" altLang="zh-CN" sz="2800" dirty="0" smtClean="0">
                <a:solidFill>
                  <a:srgbClr val="FFFF00"/>
                </a:solidFill>
              </a:rPr>
              <a:t>……</a:t>
            </a:r>
            <a:r>
              <a:rPr lang="zh-CN" altLang="en-US" sz="2800" dirty="0" smtClean="0">
                <a:solidFill>
                  <a:srgbClr val="FFFF00"/>
                </a:solidFill>
              </a:rPr>
              <a:t>可童年的我们都纯洁得像一张白纸，只任由快乐的描绘，无忧无虑的日子给了我们天使般的灿烂和微笑。这些点点滴滴的回忆，让我每次停留脚步时，就能触碰到生命最初的简单和快乐。</a:t>
            </a:r>
          </a:p>
          <a:p>
            <a:pPr>
              <a:buNone/>
            </a:pP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e733c8083d0b7a7f703a6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03032" cy="1143000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（三） 对美好自然的礼赞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冰心崇尚自然，热爱自然。这与她对母爱的宣扬一脉相承。她是自然的女儿，在她的心中，“深蓝的太空”“闪烁的繁星”“无声的树影”“粉红的荷花”“深绿的荷盖”“淡白的花”“深红的果”、流星、大海、山影、晚霞、白云……无不散发出生命的气息。意象丰繁而情思专一。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1028</Words>
  <Application>Microsoft Office PowerPoint</Application>
  <PresentationFormat>全屏显示(4:3)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冰心奶奶</vt:lpstr>
      <vt:lpstr>一、作者介绍</vt:lpstr>
      <vt:lpstr>二、繁星、春水介绍</vt:lpstr>
      <vt:lpstr>（一） 对无私母爱的赞颂</vt:lpstr>
      <vt:lpstr>幻灯片 6</vt:lpstr>
      <vt:lpstr>（二） 对纯真童心的咏叹  </vt:lpstr>
      <vt:lpstr>幻灯片 8</vt:lpstr>
      <vt:lpstr>（三） 对美好自然的礼赞 </vt:lpstr>
      <vt:lpstr>幻灯片 10</vt:lpstr>
      <vt:lpstr>（四）冰心还将母爱、童真、自然融为一体</vt:lpstr>
      <vt:lpstr>三、评价</vt:lpstr>
      <vt:lpstr>不同的声音</vt:lpstr>
      <vt:lpstr>四、总结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ywy</dc:creator>
  <cp:lastModifiedBy>wangtao</cp:lastModifiedBy>
  <cp:revision>18</cp:revision>
  <dcterms:created xsi:type="dcterms:W3CDTF">2011-10-12T00:06:44Z</dcterms:created>
  <dcterms:modified xsi:type="dcterms:W3CDTF">2011-10-12T07:40:50Z</dcterms:modified>
</cp:coreProperties>
</file>