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29" r:id="rId2"/>
    <p:sldId id="430" r:id="rId3"/>
    <p:sldId id="431" r:id="rId4"/>
    <p:sldId id="432" r:id="rId5"/>
    <p:sldId id="433" r:id="rId6"/>
    <p:sldId id="434" r:id="rId7"/>
    <p:sldId id="435" r:id="rId8"/>
    <p:sldId id="436" r:id="rId9"/>
    <p:sldId id="437" r:id="rId10"/>
    <p:sldId id="438" r:id="rId11"/>
    <p:sldId id="439" r:id="rId12"/>
    <p:sldId id="440" r:id="rId13"/>
    <p:sldId id="441" r:id="rId14"/>
    <p:sldId id="442" r:id="rId15"/>
    <p:sldId id="443" r:id="rId16"/>
    <p:sldId id="444" r:id="rId17"/>
    <p:sldId id="445" r:id="rId18"/>
    <p:sldId id="446" r:id="rId19"/>
    <p:sldId id="447" r:id="rId20"/>
    <p:sldId id="448" r:id="rId21"/>
    <p:sldId id="449" r:id="rId22"/>
    <p:sldId id="450" r:id="rId23"/>
    <p:sldId id="451" r:id="rId24"/>
    <p:sldId id="452" r:id="rId25"/>
    <p:sldId id="453" r:id="rId26"/>
    <p:sldId id="454" r:id="rId27"/>
    <p:sldId id="455" r:id="rId28"/>
    <p:sldId id="456" r:id="rId29"/>
    <p:sldId id="457" r:id="rId30"/>
    <p:sldId id="458" r:id="rId31"/>
    <p:sldId id="459" r:id="rId32"/>
    <p:sldId id="460" r:id="rId33"/>
    <p:sldId id="461" r:id="rId34"/>
    <p:sldId id="462" r:id="rId35"/>
    <p:sldId id="463" r:id="rId36"/>
    <p:sldId id="464" r:id="rId37"/>
    <p:sldId id="465" r:id="rId38"/>
    <p:sldId id="466" r:id="rId39"/>
    <p:sldId id="467" r:id="rId40"/>
    <p:sldId id="468" r:id="rId41"/>
    <p:sldId id="469" r:id="rId42"/>
    <p:sldId id="470" r:id="rId43"/>
    <p:sldId id="471" r:id="rId44"/>
    <p:sldId id="472" r:id="rId45"/>
    <p:sldId id="473" r:id="rId46"/>
    <p:sldId id="474" r:id="rId47"/>
    <p:sldId id="475" r:id="rId48"/>
    <p:sldId id="476" r:id="rId49"/>
    <p:sldId id="477" r:id="rId50"/>
    <p:sldId id="478" r:id="rId51"/>
    <p:sldId id="479" r:id="rId52"/>
    <p:sldId id="480" r:id="rId53"/>
    <p:sldId id="481" r:id="rId54"/>
    <p:sldId id="482" r:id="rId55"/>
    <p:sldId id="483" r:id="rId56"/>
    <p:sldId id="484" r:id="rId57"/>
    <p:sldId id="485" r:id="rId58"/>
    <p:sldId id="486" r:id="rId59"/>
    <p:sldId id="487" r:id="rId60"/>
    <p:sldId id="488" r:id="rId61"/>
    <p:sldId id="489" r:id="rId62"/>
    <p:sldId id="490" r:id="rId63"/>
    <p:sldId id="491" r:id="rId64"/>
    <p:sldId id="492" r:id="rId65"/>
    <p:sldId id="493" r:id="rId66"/>
    <p:sldId id="494" r:id="rId67"/>
    <p:sldId id="495" r:id="rId68"/>
    <p:sldId id="496" r:id="rId69"/>
    <p:sldId id="497" r:id="rId70"/>
    <p:sldId id="498" r:id="rId71"/>
    <p:sldId id="499" r:id="rId72"/>
    <p:sldId id="500" r:id="rId73"/>
    <p:sldId id="501" r:id="rId74"/>
  </p:sldIdLst>
  <p:sldSz cx="12190413" cy="6858000"/>
  <p:notesSz cx="6858000" cy="9144000"/>
  <p:custDataLst>
    <p:tags r:id="rId7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14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35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图片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401" y="3048000"/>
            <a:ext cx="38163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图片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4234" y="260350"/>
            <a:ext cx="4645025" cy="666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3284984"/>
            <a:ext cx="10971372" cy="114300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695575"/>
          </a:xfrm>
        </p:spPr>
        <p:txBody>
          <a:bodyPr wrap="square">
            <a:spAutoFit/>
          </a:bodyPr>
          <a:lstStyle>
            <a:lvl1pPr marL="0" indent="719455" algn="just" defTabSz="903605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AutoShape 2"/>
          <p:cNvSpPr>
            <a:spLocks noChangeArrowheads="1"/>
          </p:cNvSpPr>
          <p:nvPr userDrawn="1"/>
        </p:nvSpPr>
        <p:spPr bwMode="auto">
          <a:xfrm>
            <a:off x="431800" y="143049"/>
            <a:ext cx="128588" cy="227012"/>
          </a:xfrm>
          <a:prstGeom prst="chevron">
            <a:avLst>
              <a:gd name="adj" fmla="val 49181"/>
            </a:avLst>
          </a:prstGeom>
          <a:solidFill>
            <a:srgbClr val="3E8BCA">
              <a:alpha val="60001"/>
            </a:srgbClr>
          </a:solidFill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AutoShape 3"/>
          <p:cNvSpPr>
            <a:spLocks noChangeArrowheads="1"/>
          </p:cNvSpPr>
          <p:nvPr userDrawn="1"/>
        </p:nvSpPr>
        <p:spPr bwMode="auto">
          <a:xfrm>
            <a:off x="274638" y="143049"/>
            <a:ext cx="130175" cy="227012"/>
          </a:xfrm>
          <a:prstGeom prst="chevron">
            <a:avLst>
              <a:gd name="adj" fmla="val 49181"/>
            </a:avLst>
          </a:prstGeom>
          <a:solidFill>
            <a:srgbClr val="3E8BCA">
              <a:alpha val="80000"/>
            </a:srgbClr>
          </a:solidFill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AutoShape 4"/>
          <p:cNvSpPr>
            <a:spLocks noChangeArrowheads="1"/>
          </p:cNvSpPr>
          <p:nvPr userDrawn="1"/>
        </p:nvSpPr>
        <p:spPr bwMode="auto">
          <a:xfrm>
            <a:off x="119063" y="143049"/>
            <a:ext cx="128587" cy="227012"/>
          </a:xfrm>
          <a:prstGeom prst="chevron">
            <a:avLst>
              <a:gd name="adj" fmla="val 49181"/>
            </a:avLst>
          </a:prstGeom>
          <a:solidFill>
            <a:srgbClr val="3E8BCA"/>
          </a:solidFill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Text Box 6"/>
          <p:cNvSpPr txBox="1">
            <a:spLocks noChangeArrowheads="1"/>
          </p:cNvSpPr>
          <p:nvPr userDrawn="1"/>
        </p:nvSpPr>
        <p:spPr bwMode="auto">
          <a:xfrm>
            <a:off x="603250" y="44624"/>
            <a:ext cx="8999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第五单元　实用性阅读与交流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三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)•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抱负与使命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5" name="Picture 7" descr="下一页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64963" y="6516861"/>
            <a:ext cx="280987" cy="28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上一页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31488" y="6516861"/>
            <a:ext cx="280987" cy="28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Line 10"/>
          <p:cNvSpPr>
            <a:spLocks noChangeShapeType="1"/>
          </p:cNvSpPr>
          <p:nvPr userDrawn="1"/>
        </p:nvSpPr>
        <p:spPr bwMode="auto">
          <a:xfrm>
            <a:off x="0" y="471661"/>
            <a:ext cx="12190413" cy="0"/>
          </a:xfrm>
          <a:prstGeom prst="line">
            <a:avLst/>
          </a:prstGeom>
          <a:noFill/>
          <a:ln w="9525">
            <a:solidFill>
              <a:srgbClr val="2B74B8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Text Box 9"/>
          <p:cNvSpPr txBox="1">
            <a:spLocks noChangeArrowheads="1"/>
          </p:cNvSpPr>
          <p:nvPr userDrawn="1"/>
        </p:nvSpPr>
        <p:spPr bwMode="auto">
          <a:xfrm>
            <a:off x="8615486" y="79549"/>
            <a:ext cx="30813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语文（必修</a:t>
            </a: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</a:rPr>
              <a:t>·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下册 </a:t>
            </a: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RJ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）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图片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467" y="3048000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图片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92067" y="2274888"/>
            <a:ext cx="3706813" cy="458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NULL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file:///G:\&#23567;&#26679;\2020&#24180;&#26032;&#25945;&#26448;&#25919;&#27835;&#24517;&#20462;3(&#25945;&#24072;&#20070;)&#20570;&#35838;&#20214;\zsd.tif" TargetMode="External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file:///G:\&#23567;&#26679;\2020&#24180;&#26032;&#25945;&#26448;&#25919;&#27835;&#24517;&#20462;3(&#25945;&#24072;&#20070;)&#20570;&#35838;&#20214;\zsd.tif" TargetMode="External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.xml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slide" Target="slide43.xml"/><Relationship Id="rId5" Type="http://schemas.openxmlformats.org/officeDocument/2006/relationships/slide" Target="slide14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file:///G:\&#23567;&#26679;\2020&#24180;&#26032;&#25945;&#26448;&#35821;&#25991;&#24517;&#20462;&#19979;&#20876;&#20570;&#35838;&#20214;\&#32771;&#28857;&#38142;&#25509;.TIF" TargetMode="Externa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6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file:///G:\&#23567;&#26679;\2020&#24180;&#26032;&#25945;&#26448;&#35821;&#25991;&#24517;&#20462;&#19979;&#20876;&#20570;&#35838;&#20214;\&#32771;&#28857;&#35299;&#35835;.TIF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file:///G:\&#23567;&#26679;\2020&#24180;&#26032;&#25945;&#26448;&#35821;&#25991;&#24517;&#20462;&#19979;&#20876;&#20570;&#35838;&#20214;\&#25216;&#27861;&#25915;&#30053;.TIF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41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2.em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file:///G:\&#23567;&#26679;\2020&#24180;&#26032;&#25945;&#26448;&#35821;&#25991;&#24517;&#20462;&#19979;&#20876;&#20570;&#35838;&#20214;\YWA4.TIF" TargetMode="Externa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61938" y="1341438"/>
            <a:ext cx="10153650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第一单元　思辨性阅读与表达</a:t>
            </a: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二</a:t>
            </a: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•</a:t>
            </a: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中华文明之光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cs typeface="Times New Roman" panose="02020603050405020304"/>
              </a:rPr>
              <a:t>晋国</a:t>
            </a:r>
            <a:r>
              <a:rPr lang="zh-CN" altLang="zh-CN" kern="100">
                <a:cs typeface="Times New Roman" panose="02020603050405020304"/>
              </a:rPr>
              <a:t>为什么要联合秦国围攻郑国呢？这是因为，当时秦国也要争夺霸权，也需要向外扩张。发生在公元前</a:t>
            </a:r>
            <a:r>
              <a:rPr lang="en-US" altLang="zh-CN" kern="100">
                <a:cs typeface="Courier New" panose="02070309020205020404"/>
              </a:rPr>
              <a:t>632</a:t>
            </a:r>
            <a:r>
              <a:rPr lang="zh-CN" altLang="zh-CN" kern="100">
                <a:cs typeface="Times New Roman" panose="02020603050405020304"/>
              </a:rPr>
              <a:t>年的城濮之战，事实上是两大军事集团之间的战争。一方是晋文公率晋、宋、齐、秦四国联军，另一方则是以楚国为主的楚、陈、蔡、郑四国联军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郑国名义上没有参战，实际上已提前派军队到楚国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 smtClean="0">
                <a:cs typeface="Times New Roman" panose="02020603050405020304"/>
              </a:rPr>
              <a:t>。两年后，当晋国发动对郑国的战争时，自然要寻找得力的伙伴。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endParaRPr lang="en-US" altLang="zh-CN" kern="100" smtClean="0">
              <a:cs typeface="Times New Roman" panose="02020603050405020304"/>
            </a:endParaRPr>
          </a:p>
          <a:p>
            <a:r>
              <a:rPr lang="zh-CN" altLang="zh-CN" kern="100" smtClean="0">
                <a:cs typeface="Times New Roman" panose="02020603050405020304"/>
              </a:rPr>
              <a:t>这时</a:t>
            </a:r>
            <a:r>
              <a:rPr lang="zh-CN" altLang="zh-CN" kern="100">
                <a:cs typeface="Times New Roman" panose="02020603050405020304"/>
              </a:rPr>
              <a:t>秦国也有向外扩张的愿望，再加上可以去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捞上一把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实际上这场战争与秦国几乎没有关系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>
                <a:cs typeface="Times New Roman" panose="02020603050405020304"/>
              </a:rPr>
              <a:t>，所以秦、晋联合也就是必然的了。郑国被秦、晋两个大国包围，危在旦夕，郑伯派能言善辩的烛之武前去说服秦伯。烛之武巧妙地勾起秦伯对秦、晋之间的矛盾的记忆，向秦伯分析了当时的形势，采取分化瓦解的方式，说明了保存郑国对秦有利，灭掉郑国对秦不利的道理，终于说服了秦伯。本文记叙的就是这场外交斗争的故事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814513"/>
          <a:ext cx="11161713" cy="322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3" imgW="11164570" imgH="3230880" progId="Word.Document.8">
                  <p:embed/>
                </p:oleObj>
              </mc:Choice>
              <mc:Fallback>
                <p:oleObj name="文档" r:id="rId3" imgW="11164570" imgH="32308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814513"/>
                        <a:ext cx="11161713" cy="3227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3" descr="fx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3543" y="692696"/>
            <a:ext cx="2751587" cy="80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内容占位符 2"/>
          <p:cNvSpPr txBox="1"/>
          <p:nvPr/>
        </p:nvSpPr>
        <p:spPr>
          <a:xfrm>
            <a:off x="4798800" y="715541"/>
            <a:ext cx="2099118" cy="69405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zh-CN" kern="100">
                <a:ea typeface="方正宋黑_GBK"/>
                <a:cs typeface="Times New Roman" panose="02020603050405020304"/>
              </a:rPr>
              <a:t>基础梳理</a:t>
            </a:r>
            <a:endParaRPr lang="zh-CN" altLang="en-US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201799" y="2402349"/>
            <a:ext cx="411543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488882" y="3050421"/>
            <a:ext cx="375793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815546" y="3698493"/>
            <a:ext cx="375793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383760" y="4365729"/>
            <a:ext cx="375793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845145"/>
          <a:ext cx="11161713" cy="546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3" imgW="11164570" imgH="5467985" progId="Word.Document.8">
                  <p:embed/>
                </p:oleObj>
              </mc:Choice>
              <mc:Fallback>
                <p:oleObj name="文档" r:id="rId3" imgW="11164570" imgH="546798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845145"/>
                        <a:ext cx="11161713" cy="546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283516" y="1413401"/>
            <a:ext cx="375793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287602" y="198344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804341" y="3069585"/>
            <a:ext cx="483044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396629" y="4221713"/>
            <a:ext cx="483044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208087" y="4729616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8048242" y="5229825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764704"/>
          <a:ext cx="11161713" cy="332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11164570" imgH="3322320" progId="Word.Document.8">
                  <p:embed/>
                </p:oleObj>
              </mc:Choice>
              <mc:Fallback>
                <p:oleObj name="文档" r:id="rId3" imgW="11164570" imgH="332232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764704"/>
                        <a:ext cx="11161713" cy="332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3420318"/>
          <a:ext cx="11161713" cy="332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5" imgW="11164570" imgH="3322320" progId="Word.Document.8">
                  <p:embed/>
                </p:oleObj>
              </mc:Choice>
              <mc:Fallback>
                <p:oleObj name="文档" r:id="rId5" imgW="11164570" imgH="332232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350" y="3420318"/>
                        <a:ext cx="11161713" cy="332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231818" y="69332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472178" y="121654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8296244" y="1783598"/>
            <a:ext cx="340042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395387" y="2306818"/>
            <a:ext cx="483044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272378" y="2925569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341098" y="3418010"/>
            <a:ext cx="23279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538564" y="3928758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565638" y="4418573"/>
            <a:ext cx="554545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2457899" y="4994637"/>
            <a:ext cx="12553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7833803" y="5445849"/>
            <a:ext cx="23279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980728"/>
          <a:ext cx="11161713" cy="268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11164570" imgH="2688590" progId="Word.Document.8">
                  <p:embed/>
                </p:oleObj>
              </mc:Choice>
              <mc:Fallback>
                <p:oleObj name="文档" r:id="rId3" imgW="11164570" imgH="268859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980728"/>
                        <a:ext cx="11161713" cy="268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3204294"/>
          <a:ext cx="11161713" cy="332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5" imgW="11164570" imgH="3322320" progId="Word.Document.8">
                  <p:embed/>
                </p:oleObj>
              </mc:Choice>
              <mc:Fallback>
                <p:oleObj name="文档" r:id="rId5" imgW="11164570" imgH="332232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350" y="3204294"/>
                        <a:ext cx="11161713" cy="332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620037" y="962189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087802" y="1485409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846739" y="2005245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167922" y="2546365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493355" y="3141593"/>
            <a:ext cx="447294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838911" y="3698493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804440" y="4184006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2736275" y="5354677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50117" y="1385888"/>
          <a:ext cx="11161713" cy="408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11164570" imgH="4087495" progId="Word.Document.8">
                  <p:embed/>
                </p:oleObj>
              </mc:Choice>
              <mc:Fallback>
                <p:oleObj name="文档" r:id="rId3" imgW="11164570" imgH="408749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117" y="1385888"/>
                        <a:ext cx="11161713" cy="408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914436" y="1269385"/>
            <a:ext cx="411543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230233" y="1826285"/>
            <a:ext cx="161290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699316" y="2349505"/>
            <a:ext cx="23279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851336" y="2925569"/>
            <a:ext cx="161290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883061" y="4005689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802941" y="4634597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168400"/>
          <a:ext cx="11161713" cy="451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3" imgW="11164570" imgH="4523105" progId="Word.Document.8">
                  <p:embed/>
                </p:oleObj>
              </mc:Choice>
              <mc:Fallback>
                <p:oleObj name="文档" r:id="rId3" imgW="11164570" imgH="452310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168400"/>
                        <a:ext cx="11161713" cy="451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43637" y="2421513"/>
            <a:ext cx="94780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596058" y="3717657"/>
            <a:ext cx="84054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615331" y="5066645"/>
            <a:ext cx="91205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787102"/>
          <a:ext cx="11161713" cy="581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3" imgW="11164570" imgH="5812790" progId="Word.Document.8">
                  <p:embed/>
                </p:oleObj>
              </mc:Choice>
              <mc:Fallback>
                <p:oleObj name="文档" r:id="rId3" imgW="11164570" imgH="581279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787102"/>
                        <a:ext cx="11161713" cy="581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394002" y="2015887"/>
            <a:ext cx="12553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423889" y="2690381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394002" y="3285609"/>
            <a:ext cx="12553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129516" y="3986525"/>
            <a:ext cx="12553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743301" y="5282669"/>
            <a:ext cx="340042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340598" y="5877897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846138"/>
          <a:ext cx="11161713" cy="516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3" imgW="11164570" imgH="5169535" progId="Word.Document.8">
                  <p:embed/>
                </p:oleObj>
              </mc:Choice>
              <mc:Fallback>
                <p:oleObj name="文档" r:id="rId3" imgW="11164570" imgH="51695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846138"/>
                        <a:ext cx="11161713" cy="5164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59175" y="1394237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836061" y="2061473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182727" y="2762389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367722" y="3285609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655754" y="4005689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190554" y="5282669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2008" y="1844824"/>
            <a:ext cx="1207187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kern="100">
                <a:ea typeface="方正准圆_GBK"/>
              </a:rPr>
              <a:t>2</a:t>
            </a:r>
            <a:r>
              <a:rPr lang="zh-CN" altLang="zh-CN" sz="4000" b="1" kern="100">
                <a:ea typeface="方正准圆_GBK"/>
                <a:cs typeface="Times New Roman" panose="02020603050405020304"/>
              </a:rPr>
              <a:t>．烛之武退秦师</a:t>
            </a:r>
            <a:r>
              <a:rPr lang="en-US" altLang="zh-CN" sz="4000" b="1" kern="100">
                <a:ea typeface="方正准圆_GBK"/>
              </a:rPr>
              <a:t>/(</a:t>
            </a:r>
            <a:r>
              <a:rPr lang="zh-CN" altLang="zh-CN" sz="4000" b="1" kern="100">
                <a:ea typeface="方正准圆_GBK"/>
                <a:cs typeface="Times New Roman" panose="02020603050405020304"/>
              </a:rPr>
              <a:t>左传</a:t>
            </a:r>
            <a:r>
              <a:rPr lang="en-US" altLang="zh-CN" sz="4000" b="1" kern="100">
                <a:ea typeface="方正准圆_GBK"/>
              </a:rPr>
              <a:t>)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492250"/>
          <a:ext cx="11161713" cy="387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文档" r:id="rId3" imgW="11164570" imgH="3877310" progId="Word.Document.8">
                  <p:embed/>
                </p:oleObj>
              </mc:Choice>
              <mc:Fallback>
                <p:oleObj name="文档" r:id="rId3" imgW="11164570" imgH="38773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492250"/>
                        <a:ext cx="11161713" cy="387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721205" y="2709545"/>
            <a:ext cx="23279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020550" y="4005689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766903" y="4778613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492250"/>
          <a:ext cx="11161713" cy="387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3" imgW="11164570" imgH="3877310" progId="Word.Document.8">
                  <p:embed/>
                </p:oleObj>
              </mc:Choice>
              <mc:Fallback>
                <p:oleObj name="文档" r:id="rId3" imgW="11164570" imgH="38773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492250"/>
                        <a:ext cx="11161713" cy="387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031833" y="2061473"/>
            <a:ext cx="375793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688682" y="2781553"/>
            <a:ext cx="375793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815808" y="3367044"/>
            <a:ext cx="375793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48542" y="4653761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846138"/>
          <a:ext cx="11161713" cy="516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文档" r:id="rId3" imgW="11164570" imgH="5169535" progId="Word.Document.8">
                  <p:embed/>
                </p:oleObj>
              </mc:Choice>
              <mc:Fallback>
                <p:oleObj name="文档" r:id="rId3" imgW="11164570" imgH="51695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846138"/>
                        <a:ext cx="11161713" cy="5164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460625"/>
          <a:ext cx="11161713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文档" r:id="rId3" imgW="11164570" imgH="1938655" progId="Word.Document.8">
                  <p:embed/>
                </p:oleObj>
              </mc:Choice>
              <mc:Fallback>
                <p:oleObj name="文档" r:id="rId3" imgW="11164570" imgH="193865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2460625"/>
                        <a:ext cx="11161713" cy="193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2420938"/>
            <a:ext cx="1219041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积累</a:t>
            </a:r>
            <a:r>
              <a:rPr lang="en-US" altLang="zh-CN" sz="5400" b="1">
                <a:solidFill>
                  <a:srgbClr val="FF6600"/>
                </a:solidFill>
                <a:latin typeface="宋体" panose="02010600030101010101" pitchFamily="2" charset="-122"/>
              </a:rPr>
              <a:t>•</a:t>
            </a:r>
            <a:r>
              <a:rPr lang="zh-CN" altLang="en-US" sz="5400" b="1" smtClean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文化传承与理解 </a:t>
            </a:r>
            <a:r>
              <a:rPr kumimoji="0" lang="zh-CN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7" name="Picture 3" descr="图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106" y="3074988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图片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36831" y="0"/>
            <a:ext cx="2071688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713740" algn="ctr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隶书" panose="02010509060101010101" charset="-122"/>
              <a:cs typeface="Times New Roman" panose="02020603050405020304"/>
            </a:endParaRPr>
          </a:p>
          <a:p>
            <a:pPr indent="713740" algn="ctr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隶书" panose="02010509060101010101" charset="-122"/>
                <a:cs typeface="Times New Roman" panose="02020603050405020304"/>
              </a:rPr>
              <a:t>先秦</a:t>
            </a:r>
            <a:r>
              <a:rPr lang="zh-CN" altLang="zh-CN" kern="100">
                <a:ea typeface="隶书" panose="02010509060101010101" charset="-122"/>
                <a:cs typeface="Times New Roman" panose="02020603050405020304"/>
              </a:rPr>
              <a:t>散文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先秦散文，主要指中国春秋战国时期的散文，分为历史散文和诸子散文两大类。前者包括《左传》《国语》《战国策》等历史著作；后者是儒、墨、道、法等学派所著的文章，如《论语》《墨子》《孟子》等。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隶书" panose="02010509060101010101" charset="-122"/>
                <a:cs typeface="Times New Roman" panose="02020603050405020304"/>
              </a:rPr>
              <a:t>编年史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编年史是以年代顺序记录所发生的历史事件的史书。这种体例的优点是时间概念清楚，即唐代大史学家刘知几所说：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系日月而为次，列时岁以相续，中国外夷，同年共世，莫不备载其事，形于目前。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见《史通</a:t>
            </a:r>
            <a:r>
              <a:rPr lang="en-US" altLang="zh-CN" kern="100">
                <a:ea typeface="楷体_GB2312"/>
                <a:cs typeface="Courier New" panose="02070309020205020404"/>
              </a:rPr>
              <a:t>·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二体》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但许多重大历史事件往往跨越数年，事系于年月，就会造成同一史事的材料分见多处，材料割裂、零碎，不利于整体的认识。这是它的严重不足。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纪事本末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体史书就是针对编年体史书这一缺点而创立的。我国最早的编年体史书是相传由孔子删修的《春秋》，而最大的编年体史书则是北宋司马光编定的《资治通鉴》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隶书" panose="02010509060101010101" charset="-122"/>
                <a:cs typeface="Times New Roman" panose="02020603050405020304"/>
              </a:rPr>
              <a:t>古代称谓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1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．寡人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(1)</a:t>
            </a:r>
            <a:r>
              <a:rPr lang="zh-CN" altLang="zh-CN" kern="100">
                <a:ea typeface="楷体_GB2312"/>
                <a:cs typeface="Times New Roman" panose="02020603050405020304"/>
              </a:rPr>
              <a:t>寡人，寡德之人。它是在秦始皇之前的君主的谦称，春秋战国时期常用。而在其后皇帝一般都以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朕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自称，也可用作诸侯王的谦称。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(2)</a:t>
            </a:r>
            <a:r>
              <a:rPr lang="zh-CN" altLang="zh-CN" kern="100">
                <a:ea typeface="楷体_GB2312"/>
                <a:cs typeface="Times New Roman" panose="02020603050405020304"/>
              </a:rPr>
              <a:t>古代诸侯夫人也有自称寡人的。《诗经</a:t>
            </a:r>
            <a:r>
              <a:rPr lang="en-US" altLang="zh-CN" kern="100">
                <a:ea typeface="楷体_GB2312"/>
                <a:cs typeface="Courier New" panose="02070309020205020404"/>
              </a:rPr>
              <a:t>·</a:t>
            </a:r>
            <a:r>
              <a:rPr lang="zh-CN" altLang="zh-CN" kern="100">
                <a:ea typeface="楷体_GB2312"/>
                <a:cs typeface="Times New Roman" panose="02020603050405020304"/>
              </a:rPr>
              <a:t>邶风》：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先君之思，以勖寡人。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卫庄公夫人庄姜自称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寡人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(3)</a:t>
            </a:r>
            <a:r>
              <a:rPr lang="zh-CN" altLang="zh-CN" kern="100">
                <a:ea typeface="楷体_GB2312"/>
                <a:cs typeface="Times New Roman" panose="02020603050405020304"/>
              </a:rPr>
              <a:t>晋人习惯自称寡人。《世说新语</a:t>
            </a:r>
            <a:r>
              <a:rPr lang="en-US" altLang="zh-CN" kern="100">
                <a:ea typeface="楷体_GB2312"/>
                <a:cs typeface="Courier New" panose="02070309020205020404"/>
              </a:rPr>
              <a:t>·</a:t>
            </a:r>
            <a:r>
              <a:rPr lang="zh-CN" altLang="zh-CN" kern="100">
                <a:ea typeface="楷体_GB2312"/>
                <a:cs typeface="Times New Roman" panose="02020603050405020304"/>
              </a:rPr>
              <a:t>文学》：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君辈勿为尔，将受困寡人女婿。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2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．臣子自称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(1)</a:t>
            </a:r>
            <a:r>
              <a:rPr lang="zh-CN" altLang="zh-CN" kern="100">
                <a:ea typeface="楷体_GB2312"/>
                <a:cs typeface="Times New Roman" panose="02020603050405020304"/>
              </a:rPr>
              <a:t>臣，谦称自己不如对方的身份地位高。男性谦称，可译为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。《烛之武退秦师》：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臣之壮也，犹不如人；今老矣，无能为也已。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(2)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下臣：臣对君的谦称。《左传</a:t>
            </a:r>
            <a:r>
              <a:rPr lang="en-US" altLang="zh-CN" kern="100">
                <a:ea typeface="楷体_GB2312"/>
                <a:cs typeface="Courier New" panose="02070309020205020404"/>
              </a:rPr>
              <a:t>·</a:t>
            </a:r>
            <a:r>
              <a:rPr lang="zh-CN" altLang="zh-CN" kern="100">
                <a:ea typeface="楷体_GB2312"/>
                <a:cs typeface="Times New Roman" panose="02020603050405020304"/>
              </a:rPr>
              <a:t>僖公二十六年》：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使下臣犒执事。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(3)</a:t>
            </a:r>
            <a:r>
              <a:rPr lang="zh-CN" altLang="zh-CN" kern="100">
                <a:ea typeface="楷体_GB2312"/>
                <a:cs typeface="Times New Roman" panose="02020603050405020304"/>
              </a:rPr>
              <a:t>小臣：同皇帝谈话时，臣子的谦称。《杨家将演义</a:t>
            </a:r>
            <a:r>
              <a:rPr lang="en-US" altLang="zh-CN" kern="100">
                <a:ea typeface="楷体_GB2312"/>
                <a:cs typeface="Courier New" panose="02070309020205020404"/>
              </a:rPr>
              <a:t>·</a:t>
            </a:r>
            <a:r>
              <a:rPr lang="zh-CN" altLang="zh-CN" kern="100">
                <a:ea typeface="楷体_GB2312"/>
                <a:cs typeface="Times New Roman" panose="02020603050405020304"/>
              </a:rPr>
              <a:t>第八回》：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小臣今生不能还朝再面见龙颜矣！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2420938"/>
            <a:ext cx="1219041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探究</a:t>
            </a:r>
            <a:r>
              <a:rPr lang="en-US" altLang="zh-CN" sz="5400" b="1">
                <a:solidFill>
                  <a:srgbClr val="FF6600"/>
                </a:solidFill>
                <a:latin typeface="宋体" panose="02010600030101010101" pitchFamily="2" charset="-122"/>
              </a:rPr>
              <a:t>•</a:t>
            </a:r>
            <a:r>
              <a:rPr lang="zh-CN" altLang="en-US" sz="5400" b="1" smtClean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思维发展与提升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7" name="Picture 3" descr="图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106" y="3074988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图片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36831" y="0"/>
            <a:ext cx="2071688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85058" y="1428728"/>
          <a:ext cx="11449050" cy="3512820"/>
        </p:xfrm>
        <a:graphic>
          <a:graphicData uri="http://schemas.openxmlformats.org/drawingml/2006/table">
            <a:tbl>
              <a:tblPr/>
              <a:tblGrid>
                <a:gridCol w="5709920"/>
                <a:gridCol w="5739130"/>
              </a:tblGrid>
              <a:tr h="525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2743200" algn="l"/>
                        </a:tabLst>
                      </a:pPr>
                      <a:r>
                        <a:rPr lang="zh-CN" altLang="zh-CN" sz="2800" b="1" kern="100" smtClean="0">
                          <a:effectLst/>
                          <a:latin typeface="+mn-lt"/>
                          <a:ea typeface="仿宋_GB2312"/>
                          <a:cs typeface="Times New Roman" panose="02020603050405020304"/>
                        </a:rPr>
                        <a:t>素养目标</a:t>
                      </a:r>
                      <a:endParaRPr lang="zh-CN" sz="2800" b="1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7666" marR="676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2743200" algn="l"/>
                        </a:tabLst>
                      </a:pPr>
                      <a:r>
                        <a:rPr lang="zh-CN" altLang="zh-CN" sz="2800" b="1" kern="100" smtClean="0">
                          <a:effectLst/>
                          <a:latin typeface="+mn-lt"/>
                          <a:ea typeface="仿宋_GB2312"/>
                          <a:cs typeface="Times New Roman" panose="02020603050405020304"/>
                        </a:rPr>
                        <a:t>学法指导</a:t>
                      </a:r>
                      <a:endParaRPr lang="zh-CN" sz="2800" b="1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7666" marR="676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6405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仿宋_GB2312"/>
                          <a:cs typeface="Courier New" panose="02070309020205020404"/>
                        </a:rPr>
                        <a:t>1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仿宋_GB2312"/>
                          <a:cs typeface="Times New Roman" panose="02020603050405020304"/>
                        </a:rPr>
                        <a:t>．理清思路，揣摩人物情态，体会对话语气，把握烛之武说辞的语言艺术和其中蕴含的智慧。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仿宋_GB231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仿宋_GB2312"/>
                          <a:cs typeface="Times New Roman" panose="02020603050405020304"/>
                        </a:rPr>
                        <a:t>．史书以记事为本，在历史叙述中透露出有关</a:t>
                      </a: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Times New Roman" panose="02020603050405020304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仿宋_GB2312"/>
                          <a:cs typeface="Times New Roman" panose="02020603050405020304"/>
                        </a:rPr>
                        <a:t>礼</a:t>
                      </a: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Times New Roman" panose="02020603050405020304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仿宋_GB2312"/>
                          <a:cs typeface="Times New Roman" panose="02020603050405020304"/>
                        </a:rPr>
                        <a:t>的思想、观念。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仿宋_GB2312"/>
                          <a:cs typeface="Courier New" panose="02070309020205020404"/>
                        </a:rPr>
                        <a:t>1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仿宋_GB2312"/>
                          <a:cs typeface="Times New Roman" panose="02020603050405020304"/>
                        </a:rPr>
                        <a:t>．体会人物对话的语气和特点，欣赏烛之武高超的劝说艺术。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仿宋_GB231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仿宋_GB2312"/>
                          <a:cs typeface="Times New Roman" panose="02020603050405020304"/>
                        </a:rPr>
                        <a:t>．体味本文类比推理和比喻说理的方法，体会人物的思想感情。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825401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806237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图文导航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  <p:pic>
        <p:nvPicPr>
          <p:cNvPr id="6146" name="Picture 2" descr="AA5.TIF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90750" y="1772816"/>
            <a:ext cx="8066088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971318"/>
            <a:ext cx="11382863" cy="310515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文章记叙了秦、晋围郑，郑国大夫烛之武奉命说退秦军的事情，赞扬了烛之武临危受命、不避艰险、只身说服秦伯、解除国难的勇气，体现了他深明大义的气节和机智善辩的外交才能，同时也反映了春秋时代各诸侯国之间斗争的复杂性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1287430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1268266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主旨探微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509289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(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一</a:t>
            </a: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)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领读课文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．文章第</a:t>
            </a:r>
            <a:r>
              <a:rPr lang="en-US" altLang="zh-CN" kern="100"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段如何交代秦、晋围郑的原因及形势？这对故事的发展有什么作用？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zh-CN" altLang="zh-CN" kern="100">
                <a:ea typeface="楷体_GB2312"/>
                <a:cs typeface="Times New Roman" panose="02020603050405020304"/>
              </a:rPr>
              <a:t>文章的第</a:t>
            </a:r>
            <a:r>
              <a:rPr lang="en-US" altLang="zh-CN" kern="100">
                <a:ea typeface="楷体_GB2312"/>
                <a:cs typeface="Courier New" panose="02070309020205020404"/>
              </a:rPr>
              <a:t>1</a:t>
            </a:r>
            <a:r>
              <a:rPr lang="zh-CN" altLang="zh-CN" kern="100">
                <a:ea typeface="楷体_GB2312"/>
                <a:cs typeface="Times New Roman" panose="02020603050405020304"/>
              </a:rPr>
              <a:t>段用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无礼于晋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且贰于楚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交代秦晋围郑的原因，又用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晋军函陵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秦军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氾</a:t>
            </a:r>
            <a:r>
              <a:rPr lang="zh-CN" altLang="zh-CN" kern="100">
                <a:latin typeface="宋体" panose="02010600030101010101" pitchFamily="2" charset="-122"/>
                <a:ea typeface="楷体_GB2312"/>
                <a:cs typeface="楷体_GB2312"/>
              </a:rPr>
              <a:t>南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说明攻方的态势，暗示郑国已经危在旦夕。这就交代了烛之武游说秦伯的背景，为下文的故事发展作了铺垫。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825401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806237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任务探究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370776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2</a:t>
            </a:r>
            <a:r>
              <a:rPr lang="zh-CN" altLang="zh-CN" kern="100">
                <a:cs typeface="Times New Roman" panose="02020603050405020304"/>
              </a:rPr>
              <a:t>．请用简洁的语言概括出故事的开端、发展、高潮和结局几个部分的主要内容。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zh-CN" altLang="zh-CN" kern="100">
                <a:ea typeface="楷体_GB2312"/>
                <a:cs typeface="Times New Roman" panose="02020603050405020304"/>
              </a:rPr>
              <a:t>秦晋大军兵临城下，郑国危如累卵。烛之武受命于危难之际，虽有不满情绪，但出于国家利益的考虑，挺身而出，运用自己的勇气和智慧，智说秦伯，使秦、晋盟散约毁，两支人马自动撤离。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7170" name="Picture 2" descr="AA6.TIF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8862" y="4005064"/>
            <a:ext cx="5649913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321604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cap="all">
                <a:ea typeface="黑体" panose="02010609060101010101" pitchFamily="2" charset="-122"/>
                <a:cs typeface="Courier New" panose="02070309020205020404"/>
              </a:rPr>
              <a:t>	</a:t>
            </a:r>
            <a:r>
              <a:rPr lang="zh-CN" altLang="zh-CN" kern="100" cap="all">
                <a:ea typeface="黑体" panose="02010609060101010101" pitchFamily="2" charset="-122"/>
                <a:cs typeface="Times New Roman" panose="02020603050405020304"/>
              </a:rPr>
              <a:t>把握烛之武说辞的语言艺术和其中蕴含的智慧。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活动</a:t>
            </a:r>
            <a:r>
              <a:rPr lang="zh-CN" altLang="zh-CN" kern="100">
                <a:latin typeface="宋体" panose="02010600030101010101" pitchFamily="2" charset="-122"/>
                <a:ea typeface="MS Mincho"/>
                <a:cs typeface="MS Mincho"/>
              </a:rPr>
              <a:t>❶</a:t>
            </a:r>
            <a:r>
              <a:rPr lang="zh-CN" altLang="zh-CN" kern="100">
                <a:cs typeface="Times New Roman" panose="02020603050405020304"/>
              </a:rPr>
              <a:t>　烛之武立足现实、纵横历史和未来，着眼于秦、晋、郑三国的位置关系和利益纠葛，委婉地向秦伯提出哪五问？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一问：越国扩疆，易乎？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二问：亡郑陪邻，值乎？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三问：东行有朋，害乎？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四问：朝济夕设，信乎？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五问：西封阙秦，会乎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" name="Picture 1" descr="G:\小样\2020年新教材政治必修3(教师书)做课件\zsd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4540" y="1435248"/>
            <a:ext cx="1747418" cy="46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内容占位符 2"/>
          <p:cNvSpPr txBox="1"/>
          <p:nvPr/>
        </p:nvSpPr>
        <p:spPr>
          <a:xfrm>
            <a:off x="406575" y="1412776"/>
            <a:ext cx="1725384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03605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en-US" kern="100" smtClean="0">
                <a:solidFill>
                  <a:schemeClr val="bg1"/>
                </a:solidFill>
                <a:ea typeface="黑体" panose="02010609060101010101" pitchFamily="2" charset="-122"/>
                <a:cs typeface="Times New Roman" panose="02020603050405020304"/>
              </a:rPr>
              <a:t>任务一</a:t>
            </a:r>
            <a:r>
              <a:rPr lang="zh-CN" altLang="en-US" kern="100">
                <a:solidFill>
                  <a:schemeClr val="bg1"/>
                </a:solidFill>
                <a:ea typeface="黑体" panose="02010609060101010101" pitchFamily="2" charset="-122"/>
                <a:cs typeface="Times New Roman" panose="02020603050405020304"/>
              </a:rPr>
              <a:t>　</a:t>
            </a:r>
            <a:endParaRPr lang="zh-CN" altLang="en-US"/>
          </a:p>
        </p:txBody>
      </p:sp>
      <p:sp>
        <p:nvSpPr>
          <p:cNvPr id="9" name="内容占位符 2"/>
          <p:cNvSpPr txBox="1"/>
          <p:nvPr/>
        </p:nvSpPr>
        <p:spPr>
          <a:xfrm>
            <a:off x="406574" y="573185"/>
            <a:ext cx="11382863" cy="69405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03605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kern="100">
                <a:ea typeface="黑体" panose="02010609060101010101" pitchFamily="2" charset="-122"/>
              </a:rPr>
              <a:t>(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二</a:t>
            </a:r>
            <a:r>
              <a:rPr lang="en-US" altLang="zh-CN" kern="100">
                <a:ea typeface="黑体" panose="02010609060101010101" pitchFamily="2" charset="-122"/>
              </a:rPr>
              <a:t>)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精研课文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黑体" panose="02010609060101010101" pitchFamily="2" charset="-12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黑体" panose="02010609060101010101" pitchFamily="2" charset="-122"/>
                <a:cs typeface="Times New Roman" panose="02020603050405020304"/>
              </a:rPr>
              <a:t>活动</a:t>
            </a:r>
            <a:r>
              <a:rPr lang="zh-CN" altLang="zh-CN" kern="100">
                <a:latin typeface="宋体" panose="02010600030101010101" pitchFamily="2" charset="-122"/>
                <a:ea typeface="MS Mincho"/>
                <a:cs typeface="MS Mincho"/>
              </a:rPr>
              <a:t>❷</a:t>
            </a:r>
            <a:r>
              <a:rPr lang="zh-CN" altLang="zh-CN" kern="100">
                <a:cs typeface="Times New Roman" panose="02020603050405020304"/>
              </a:rPr>
              <a:t>　语言若使用恰当能发挥巨大的力量，直击要害的劝说能化干戈为玉帛，请感受烛之武劝说中能审时度势、精准把握对方心理的劝说技巧。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en-US" altLang="zh-CN" kern="100">
                <a:ea typeface="楷体_GB2312"/>
                <a:cs typeface="Courier New" panose="02070309020205020404"/>
              </a:rPr>
              <a:t>(1)</a:t>
            </a:r>
            <a:r>
              <a:rPr lang="zh-CN" altLang="zh-CN" kern="100">
                <a:ea typeface="楷体_GB2312"/>
                <a:cs typeface="Times New Roman" panose="02020603050405020304"/>
              </a:rPr>
              <a:t>以礼示人，主动示弱。烛之武说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郑既知亡矣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，示人以弱，一个被围困之国的使臣当面承认自己将要灭亡，这满足了秦穆公的骄横心理，为烛之武后文的说服提供契机。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(2)</a:t>
            </a:r>
            <a:r>
              <a:rPr lang="zh-CN" altLang="zh-CN" kern="100">
                <a:ea typeface="楷体_GB2312"/>
                <a:cs typeface="Times New Roman" panose="02020603050405020304"/>
              </a:rPr>
              <a:t>以实示人，主动分析。在为秦穆公分析了郑国的地理位置是利晋不利秦之后，烛之武其实已经获得了一些秦穆公的信任。然后烛之武进一步小心谨慎地提出了一个自己的见解，那就是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舍郑以为东道主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。烛之武用了一个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若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字巧妙地提出自己的想法，试探性地说出</a:t>
            </a:r>
            <a:r>
              <a:rPr lang="en-US" altLang="zh-CN" kern="100">
                <a:ea typeface="楷体_GB2312"/>
                <a:cs typeface="Courier New" panose="02070309020205020404"/>
              </a:rPr>
              <a:t>——“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舍郑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，这是对秦穆公的尊重。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(3)</a:t>
            </a:r>
            <a:r>
              <a:rPr lang="zh-CN" altLang="zh-CN" kern="100">
                <a:ea typeface="楷体_GB2312"/>
                <a:cs typeface="Times New Roman" panose="02020603050405020304"/>
              </a:rPr>
              <a:t>以史示人，挑明局势。烛之武把晋文公不守信用、出尔反尔的事情摆出来，并用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君之所知也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来提醒秦穆公这件事是实实在在存在的，并不是我想要挑拨你们之间关系而做出的假设。烛之武在劝谏中揭露出晋国有虎狼之心，不可不防。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cap="all">
                <a:ea typeface="黑体" panose="02010609060101010101" pitchFamily="2" charset="-122"/>
                <a:cs typeface="Courier New" panose="02070309020205020404"/>
              </a:rPr>
              <a:t>	</a:t>
            </a:r>
            <a:r>
              <a:rPr lang="zh-CN" altLang="zh-CN" kern="100" cap="all">
                <a:ea typeface="黑体" panose="02010609060101010101" pitchFamily="2" charset="-122"/>
                <a:cs typeface="Times New Roman" panose="02020603050405020304"/>
              </a:rPr>
              <a:t>秦先与晋联合围郑，后又</a:t>
            </a:r>
            <a:r>
              <a:rPr lang="en-US" altLang="zh-CN" kern="100" cap="all"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/>
              </a:rPr>
              <a:t>“</a:t>
            </a:r>
            <a:r>
              <a:rPr lang="zh-CN" altLang="zh-CN" kern="100" cap="all">
                <a:ea typeface="黑体" panose="02010609060101010101" pitchFamily="2" charset="-122"/>
                <a:cs typeface="Times New Roman" panose="02020603050405020304"/>
              </a:rPr>
              <a:t>与郑人盟</a:t>
            </a:r>
            <a:r>
              <a:rPr lang="en-US" altLang="zh-CN" kern="100" cap="all"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/>
              </a:rPr>
              <a:t>”</a:t>
            </a:r>
            <a:r>
              <a:rPr lang="zh-CN" altLang="zh-CN" kern="100" cap="all">
                <a:ea typeface="黑体" panose="02010609060101010101" pitchFamily="2" charset="-122"/>
                <a:cs typeface="Times New Roman" panose="02020603050405020304"/>
              </a:rPr>
              <a:t>，秦的行为合乎</a:t>
            </a:r>
            <a:r>
              <a:rPr lang="en-US" altLang="zh-CN" kern="100" cap="all"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/>
              </a:rPr>
              <a:t>“</a:t>
            </a:r>
            <a:r>
              <a:rPr lang="zh-CN" altLang="zh-CN" kern="100" cap="all">
                <a:ea typeface="黑体" panose="02010609060101010101" pitchFamily="2" charset="-122"/>
                <a:cs typeface="Times New Roman" panose="02020603050405020304"/>
              </a:rPr>
              <a:t>礼</a:t>
            </a:r>
            <a:r>
              <a:rPr lang="en-US" altLang="zh-CN" kern="100" cap="all"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/>
              </a:rPr>
              <a:t>”</a:t>
            </a:r>
            <a:r>
              <a:rPr lang="zh-CN" altLang="zh-CN" kern="100" cap="all">
                <a:ea typeface="黑体" panose="02010609060101010101" pitchFamily="2" charset="-122"/>
                <a:cs typeface="Times New Roman" panose="02020603050405020304"/>
              </a:rPr>
              <a:t>吗？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活动</a:t>
            </a:r>
            <a:r>
              <a:rPr lang="zh-CN" altLang="zh-CN" kern="100">
                <a:latin typeface="宋体" panose="02010600030101010101" pitchFamily="2" charset="-122"/>
                <a:ea typeface="MS Mincho"/>
                <a:cs typeface="MS Mincho"/>
              </a:rPr>
              <a:t>❶</a:t>
            </a:r>
            <a:r>
              <a:rPr lang="zh-CN" altLang="zh-CN" kern="100">
                <a:cs typeface="Times New Roman" panose="02020603050405020304"/>
              </a:rPr>
              <a:t>　请用一个成语概括秦与晋结盟，查阅相关资料了解秦晋结盟的缘由。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zh-CN" altLang="zh-CN" kern="100">
                <a:ea typeface="楷体_GB2312"/>
                <a:cs typeface="Times New Roman" panose="02020603050405020304"/>
              </a:rPr>
              <a:t>秦晋之好。秦穆公是一位有野心的国君，为了争当霸主，他巴结当时力量强大的晋国，向晋献公求婚，晋献公就把大女儿伯姬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即申生、重耳、夷吾的姐姐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嫁给了他。虽然郑国跟秦国无任何矛盾，但晋国的敌人就是秦国的敌人，因为两国国君是亲戚嘛，所以晋国对敌出兵，秦国必然支援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zh-CN" altLang="en-US"/>
          </a:p>
        </p:txBody>
      </p:sp>
      <p:pic>
        <p:nvPicPr>
          <p:cNvPr id="4" name="Picture 1" descr="G:\小样\2020年新教材政治必修3(教师书)做课件\zsd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4540" y="798327"/>
            <a:ext cx="1747418" cy="46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406575" y="775855"/>
            <a:ext cx="1725384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03605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en-US" kern="100" smtClean="0">
                <a:solidFill>
                  <a:schemeClr val="bg1"/>
                </a:solidFill>
                <a:ea typeface="黑体" panose="02010609060101010101" pitchFamily="2" charset="-122"/>
                <a:cs typeface="Times New Roman" panose="02020603050405020304"/>
              </a:rPr>
              <a:t>任务二</a:t>
            </a:r>
            <a:r>
              <a:rPr lang="zh-CN" altLang="en-US" kern="100">
                <a:solidFill>
                  <a:schemeClr val="bg1"/>
                </a:solidFill>
                <a:ea typeface="黑体" panose="02010609060101010101" pitchFamily="2" charset="-122"/>
                <a:cs typeface="Times New Roman" panose="02020603050405020304"/>
              </a:rPr>
              <a:t>　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活动</a:t>
            </a:r>
            <a:r>
              <a:rPr lang="zh-CN" altLang="zh-CN" kern="100">
                <a:latin typeface="宋体" panose="02010600030101010101" pitchFamily="2" charset="-122"/>
                <a:ea typeface="MS Mincho"/>
                <a:cs typeface="MS Mincho"/>
              </a:rPr>
              <a:t>❷</a:t>
            </a:r>
            <a:r>
              <a:rPr lang="zh-CN" altLang="zh-CN" kern="100">
                <a:cs typeface="Times New Roman" panose="02020603050405020304"/>
              </a:rPr>
              <a:t>　在烛之武的一番言说之后，为什么秦穆公改变了决心，与郑人结盟？　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zh-CN" altLang="zh-CN" kern="100">
                <a:ea typeface="楷体_GB2312"/>
                <a:cs typeface="Times New Roman" panose="02020603050405020304"/>
              </a:rPr>
              <a:t>烛之武向秦穆公言明了存郑与亡郑对秦国的利害关系，秦穆公听得明白看得清楚，立刻放弃了与晋国的联盟关系转而与郑国订立了盟约，也不向晋军打个招呼就班师撤退了。顷刻间秦、郑两国由对垒交战的敌人变成了有共同利益的盟友，而原来的盟友无形当中已经变成了敌人。可见在秦穆公的心中有这样一条原则</a:t>
            </a:r>
            <a:r>
              <a:rPr lang="en-US" altLang="zh-CN" kern="100">
                <a:ea typeface="楷体_GB2312"/>
                <a:cs typeface="Courier New" panose="02070309020205020404"/>
              </a:rPr>
              <a:t>——</a:t>
            </a:r>
            <a:r>
              <a:rPr lang="zh-CN" altLang="zh-CN" kern="100">
                <a:ea typeface="楷体_GB2312"/>
                <a:cs typeface="Times New Roman" panose="02020603050405020304"/>
              </a:rPr>
              <a:t>国家利益是处世的根本。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2420938"/>
            <a:ext cx="1219041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文 白 对 译</a:t>
            </a:r>
            <a:r>
              <a:rPr kumimoji="0" lang="zh-CN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7" name="Picture 3" descr="图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106" y="3074988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图片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36831" y="0"/>
            <a:ext cx="2071688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06574" y="1772946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春秋是礼崩乐坏的动荡时期，沉云骤起欲压城，国难当头出杰英。岂惜只身迎晋敌，能凭三寸动秦情。才雄除却当朝患，功赫长垂后世名。胜负何须戎马决，匹夫可夺万千兵。在郑国危如累卵之际，老迈的烛之武以三寸不烂之舌，使虎狼之师不击自退，令铁桶之围不攻自破。今天就让我们追随着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只身赴敌营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的烛之武，感受一下春秋时期的刀光剑影，欣赏那惊心动魄的唇枪舌剑。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10" name="Picture 3" descr="fx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3543" y="907438"/>
            <a:ext cx="2751587" cy="80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内容占位符 2"/>
          <p:cNvSpPr txBox="1"/>
          <p:nvPr/>
        </p:nvSpPr>
        <p:spPr>
          <a:xfrm>
            <a:off x="4798800" y="930283"/>
            <a:ext cx="2099118" cy="69405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zh-CN" kern="100">
                <a:ea typeface="方正宋黑_GBK"/>
                <a:cs typeface="Times New Roman" panose="02020603050405020304"/>
              </a:rPr>
              <a:t>情景导学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825401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806237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教材原文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25" y="1556792"/>
            <a:ext cx="11866563" cy="444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370776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latin typeface="IPAPANNEW"/>
              <a:ea typeface="仿宋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latin typeface="IPAPANNEW"/>
                <a:ea typeface="仿宋_GB2312"/>
                <a:cs typeface="Times New Roman" panose="02020603050405020304"/>
              </a:rPr>
              <a:t>[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若：假如。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师：军队。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必：一定。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辞：推辞。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壮：成年，壮年。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犹：尚且。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已：同</a:t>
            </a:r>
            <a:r>
              <a:rPr lang="en-US" altLang="zh-CN" kern="100">
                <a:latin typeface="IPAPANNEW"/>
                <a:cs typeface="Times New Roman" panose="02020603050405020304"/>
              </a:rPr>
              <a:t>“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矣</a:t>
            </a:r>
            <a:r>
              <a:rPr lang="en-US" altLang="zh-CN" kern="100">
                <a:latin typeface="IPAPANNEW"/>
                <a:cs typeface="Times New Roman" panose="02020603050405020304"/>
              </a:rPr>
              <a:t>”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。</a:t>
            </a:r>
            <a:r>
              <a:rPr lang="zh-CN" altLang="zh-CN" kern="100">
                <a:latin typeface="宋体" panose="02010600030101010101" pitchFamily="2" charset="-122"/>
                <a:ea typeface="IPAPANNEW"/>
                <a:cs typeface="Times New Roman" panose="02020603050405020304"/>
              </a:rPr>
              <a:t> 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子：古代对男子的尊称。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是：代词，这。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⑩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过：过错。</a:t>
            </a:r>
            <a:r>
              <a:rPr lang="en-US" altLang="zh-CN" kern="100">
                <a:latin typeface="IPAPANNEW"/>
                <a:ea typeface="仿宋_GB2312"/>
                <a:cs typeface="Times New Roman" panose="02020603050405020304"/>
              </a:rPr>
              <a:t>]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段解：</a:t>
            </a:r>
            <a:r>
              <a:rPr lang="zh-CN" altLang="zh-CN" kern="100">
                <a:cs typeface="Times New Roman" panose="02020603050405020304"/>
              </a:rPr>
              <a:t>郑伯勇于自责，烛之武临危受命。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450" y="1295400"/>
            <a:ext cx="11847513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latin typeface="IPAPANNEW"/>
                <a:ea typeface="仿宋_GB2312"/>
                <a:cs typeface="Times New Roman" panose="02020603050405020304"/>
              </a:rPr>
              <a:t>[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既：已经。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执事：办事的官吏，这里是对对方的敬称。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越：越过。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鄙：边邑。这里用作动词。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远：远方的国家，此指郑国。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陪：增加。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舍：放弃</a:t>
            </a:r>
            <a:r>
              <a:rPr lang="en-US" altLang="zh-CN" kern="100">
                <a:latin typeface="IPAPANNEW"/>
                <a:ea typeface="仿宋_GB2312"/>
                <a:cs typeface="Times New Roman" panose="02020603050405020304"/>
              </a:rPr>
              <a:t>(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围郑</a:t>
            </a:r>
            <a:r>
              <a:rPr lang="en-US" altLang="zh-CN" kern="100">
                <a:latin typeface="IPAPANNEW"/>
                <a:ea typeface="仿宋_GB2312"/>
                <a:cs typeface="Times New Roman" panose="02020603050405020304"/>
              </a:rPr>
              <a:t>)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行李：出使的人。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共：通</a:t>
            </a:r>
            <a:r>
              <a:rPr lang="en-US" altLang="zh-CN" kern="100">
                <a:latin typeface="IPAPANNEW"/>
                <a:cs typeface="Times New Roman" panose="02020603050405020304"/>
              </a:rPr>
              <a:t>“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供</a:t>
            </a:r>
            <a:r>
              <a:rPr lang="en-US" altLang="zh-CN" kern="100">
                <a:latin typeface="IPAPANNEW"/>
                <a:cs typeface="Times New Roman" panose="02020603050405020304"/>
              </a:rPr>
              <a:t>”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，供给。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⑩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乏困：钱粮方面的缺乏。</a:t>
            </a:r>
            <a:r>
              <a:rPr lang="zh-CN" altLang="zh-CN" kern="100">
                <a:latin typeface="IPAPANNEW"/>
                <a:ea typeface="MS Mincho"/>
                <a:cs typeface="MS Mincho"/>
              </a:rPr>
              <a:t>⑪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且：连词，表递进，意为</a:t>
            </a:r>
            <a:r>
              <a:rPr lang="en-US" altLang="zh-CN" kern="100">
                <a:latin typeface="IPAPANNEW"/>
                <a:cs typeface="Times New Roman" panose="02020603050405020304"/>
              </a:rPr>
              <a:t>“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况且</a:t>
            </a:r>
            <a:r>
              <a:rPr lang="en-US" altLang="zh-CN" kern="100">
                <a:latin typeface="IPAPANNEW"/>
                <a:cs typeface="Times New Roman" panose="02020603050405020304"/>
              </a:rPr>
              <a:t>”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。</a:t>
            </a:r>
            <a:r>
              <a:rPr lang="zh-CN" altLang="zh-CN" kern="100">
                <a:latin typeface="IPAPANNEW"/>
                <a:ea typeface="MS Mincho"/>
                <a:cs typeface="MS Mincho"/>
              </a:rPr>
              <a:t>⑫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尝：曾经。</a:t>
            </a:r>
            <a:r>
              <a:rPr lang="zh-CN" altLang="zh-CN" kern="100">
                <a:latin typeface="IPAPANNEW"/>
                <a:ea typeface="MS Mincho"/>
                <a:cs typeface="MS Mincho"/>
              </a:rPr>
              <a:t>⑬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济：渡河。</a:t>
            </a:r>
            <a:r>
              <a:rPr lang="zh-CN" altLang="zh-CN" kern="100">
                <a:latin typeface="IPAPANNEW"/>
                <a:ea typeface="MS Mincho"/>
                <a:cs typeface="MS Mincho"/>
              </a:rPr>
              <a:t>⑭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设版：修筑防御工事。</a:t>
            </a:r>
            <a:r>
              <a:rPr lang="zh-CN" altLang="zh-CN" kern="100">
                <a:latin typeface="IPAPANNEW"/>
                <a:ea typeface="MS Mincho"/>
                <a:cs typeface="MS Mincho"/>
              </a:rPr>
              <a:t>⑮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厌：通</a:t>
            </a:r>
            <a:r>
              <a:rPr lang="en-US" altLang="zh-CN" kern="100">
                <a:latin typeface="IPAPANNEW"/>
                <a:cs typeface="Times New Roman" panose="02020603050405020304"/>
              </a:rPr>
              <a:t>“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餍</a:t>
            </a:r>
            <a:r>
              <a:rPr lang="en-US" altLang="zh-CN" kern="100">
                <a:latin typeface="IPAPANNEW"/>
                <a:cs typeface="Times New Roman" panose="02020603050405020304"/>
              </a:rPr>
              <a:t>”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，满足。</a:t>
            </a:r>
            <a:r>
              <a:rPr lang="zh-CN" altLang="zh-CN" kern="100">
                <a:latin typeface="IPAPANNEW"/>
                <a:ea typeface="MS Mincho"/>
                <a:cs typeface="MS Mincho"/>
              </a:rPr>
              <a:t>⑯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肆：延伸、扩张。</a:t>
            </a:r>
            <a:r>
              <a:rPr lang="zh-CN" altLang="zh-CN" kern="100">
                <a:latin typeface="IPAPANNEW"/>
                <a:ea typeface="MS Mincho"/>
                <a:cs typeface="MS Mincho"/>
              </a:rPr>
              <a:t>⑰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阙：侵损、削减。</a:t>
            </a:r>
            <a:r>
              <a:rPr lang="zh-CN" altLang="zh-CN" kern="100">
                <a:latin typeface="IPAPANNEW"/>
                <a:ea typeface="MS Mincho"/>
                <a:cs typeface="MS Mincho"/>
              </a:rPr>
              <a:t>⑱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唯：句首语气词，表示希望。</a:t>
            </a:r>
            <a:r>
              <a:rPr lang="zh-CN" altLang="zh-CN" kern="100">
                <a:latin typeface="IPAPANNEW"/>
                <a:ea typeface="MS Mincho"/>
                <a:cs typeface="MS Mincho"/>
              </a:rPr>
              <a:t>⑲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戍：戍守，即守卫郑国。</a:t>
            </a:r>
            <a:r>
              <a:rPr lang="zh-CN" altLang="zh-CN" kern="100">
                <a:latin typeface="IPAPANNEW"/>
                <a:ea typeface="MS Mincho"/>
                <a:cs typeface="MS Mincho"/>
              </a:rPr>
              <a:t>⑳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乃：副词，于是，就。</a:t>
            </a:r>
            <a:r>
              <a:rPr lang="en-US" altLang="zh-CN" kern="100">
                <a:latin typeface="IPAPANNEW"/>
                <a:ea typeface="仿宋_GB2312"/>
                <a:cs typeface="Times New Roman" panose="02020603050405020304"/>
              </a:rPr>
              <a:t>]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段解：</a:t>
            </a:r>
            <a:r>
              <a:rPr lang="zh-CN" altLang="zh-CN" kern="100">
                <a:cs typeface="Times New Roman" panose="02020603050405020304"/>
              </a:rPr>
              <a:t>烛之武紧紧抓住对方的心理，动之以情，诱之以利，使局势向着有利于郑国的方向发展</a:t>
            </a:r>
            <a:r>
              <a:rPr lang="zh-CN" altLang="zh-CN" kern="100" smtClean="0"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" y="2252663"/>
            <a:ext cx="11885613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图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74988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图片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56825" y="0"/>
            <a:ext cx="2071688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2420938"/>
            <a:ext cx="1219041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拓展</a:t>
            </a:r>
            <a:r>
              <a:rPr lang="en-US" altLang="zh-CN" sz="5400" b="1">
                <a:solidFill>
                  <a:srgbClr val="FF6600"/>
                </a:solidFill>
                <a:latin typeface="宋体" panose="02010600030101010101" pitchFamily="2" charset="-122"/>
              </a:rPr>
              <a:t>•</a:t>
            </a:r>
            <a:r>
              <a:rPr kumimoji="0" lang="zh-CN" altLang="en-US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审美鉴赏与创造 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415238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课内素材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拳拳爱国心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烛之武少年之时积蓄经纶之才，纵横捭阖之术，实为一个治国之能臣，乱世之强人。虽然郑伯不能知人善任，唯才是用，使得烛之武被埋没，但是机遇最终还是叩响了烛之武的大门。烛之武毅然把握住了这个机遇，不仅化解了一场残酷的战争和生灵涂炭的悲剧，还为自己的人生在最后填沟壑之前挥洒了鲜亮的一笔，实现了其人生的追求，成为中华历史星空中璀璨的明星。他怀才不遇，却能在临危之时深明大义</a:t>
            </a:r>
            <a:r>
              <a:rPr lang="zh-CN" altLang="zh-CN" kern="100" smtClean="0">
                <a:cs typeface="Times New Roman" panose="02020603050405020304"/>
              </a:rPr>
              <a:t>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825401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806237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素材积累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370776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cs typeface="Times New Roman" panose="02020603050405020304"/>
              </a:rPr>
              <a:t>由此</a:t>
            </a:r>
            <a:r>
              <a:rPr lang="zh-CN" altLang="zh-CN" kern="100">
                <a:cs typeface="Times New Roman" panose="02020603050405020304"/>
              </a:rPr>
              <a:t>观之，成功者的前提是有本领，有胸怀，有爱国心，有责任心，之后才是机遇。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【适用话题】　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选择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cs typeface="Times New Roman" panose="02020603050405020304"/>
              </a:rPr>
              <a:t>爱国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cs typeface="Times New Roman" panose="02020603050405020304"/>
              </a:rPr>
              <a:t>发现人才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cs typeface="Times New Roman" panose="02020603050405020304"/>
              </a:rPr>
              <a:t>小我与大我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cs typeface="Times New Roman" panose="02020603050405020304"/>
              </a:rPr>
              <a:t>机遇与准备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cs typeface="Times New Roman" panose="02020603050405020304"/>
              </a:rPr>
              <a:t>关键时刻彰显个人品质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等。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548680"/>
            <a:ext cx="11382863" cy="611886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2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课外素材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曾宪梓：伟大的爱国者，至死不渝的赤诚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85</a:t>
            </a:r>
            <a:r>
              <a:rPr lang="zh-CN" altLang="zh-CN" kern="100">
                <a:cs typeface="Times New Roman" panose="02020603050405020304"/>
              </a:rPr>
              <a:t>岁的人生，足以留给后人很多。曾宪梓留下来的，有传奇的创富故事，有克己自律，有慷慨捐赠，但最宝贵的是他言行一致的家国情怀。相比起一位成功的企业家，他更愿意被提起的是一名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赤裸裸的爱国者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。把个人成功与家国情怀结合起来的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狮子山下精神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是曾宪梓成功的奥秘所在，反过来，他对内地改革开放和公益事业的倾力投入，也为我们耳熟能详的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家国情怀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作了注解。漫长而琐碎的日常容易销蚀一个现代人的家国情怀，而这位老人为人们竖起了一面镜子。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【适用话题】　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家国情怀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cs typeface="Times New Roman" panose="02020603050405020304"/>
              </a:rPr>
              <a:t>热爱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cs typeface="Times New Roman" panose="02020603050405020304"/>
              </a:rPr>
              <a:t>至死不渝的赤诚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等</a:t>
            </a:r>
            <a:r>
              <a:rPr lang="zh-CN" altLang="zh-CN" kern="100" smtClean="0"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415238"/>
            <a:ext cx="11382863" cy="4912995"/>
          </a:xfrm>
        </p:spPr>
        <p:txBody>
          <a:bodyPr/>
          <a:lstStyle/>
          <a:p>
            <a:pPr indent="71374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正直爱国的大丈夫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左丘明是春秋时期鲁国人，与孔子同年代而年龄略小，那我们就来看看孔子是如何评价他的。孔子说：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巧言、令色、足恭，左丘明耻之，丘亦耻之；匿怨而友其人，左丘明耻之，丘亦耻之。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孔子的话反映出左丘明是一位真诚正直、表里如一、坚持操守的大丈夫。</a:t>
            </a:r>
            <a:r>
              <a:rPr lang="en-US" altLang="zh-CN" kern="100">
                <a:ea typeface="楷体_GB2312"/>
                <a:cs typeface="Courier New" panose="02070309020205020404"/>
              </a:rPr>
              <a:t> 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如果说孔子的话是来自外界对左氏的肯定，那我们再从左丘明作品中</a:t>
            </a:r>
            <a:r>
              <a:rPr lang="en-US" altLang="zh-CN" kern="100">
                <a:ea typeface="楷体_GB2312"/>
                <a:cs typeface="Courier New" panose="02070309020205020404"/>
              </a:rPr>
              <a:t>——</a:t>
            </a:r>
            <a:r>
              <a:rPr lang="zh-CN" altLang="zh-CN" kern="100">
                <a:ea typeface="楷体_GB2312"/>
                <a:cs typeface="Times New Roman" panose="02020603050405020304"/>
              </a:rPr>
              <a:t>曹刿形象的刻画流露出的情感中，可以感受到他是一位爱国忧民的大丈夫。</a:t>
            </a:r>
            <a:r>
              <a:rPr lang="en-US" altLang="zh-CN" kern="100">
                <a:ea typeface="楷体_GB2312"/>
                <a:cs typeface="Courier New" panose="02070309020205020404"/>
              </a:rPr>
              <a:t> 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825401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806237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人物速写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875" y="404813"/>
            <a:ext cx="7559675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2159000" y="2849563"/>
            <a:ext cx="4224338" cy="522287"/>
            <a:chOff x="1360" y="1644"/>
            <a:chExt cx="2661" cy="329"/>
          </a:xfrm>
        </p:grpSpPr>
        <p:sp>
          <p:nvSpPr>
            <p:cNvPr id="5" name="Text Box 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53" y="1644"/>
              <a:ext cx="2268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积累</a:t>
              </a:r>
              <a:r>
                <a:rPr kumimoji="0" lang="en-US" altLang="zh-CN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•</a:t>
              </a: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文化传承与理解 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0" y="1675"/>
              <a:ext cx="302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Group 6"/>
          <p:cNvGrpSpPr/>
          <p:nvPr/>
        </p:nvGrpSpPr>
        <p:grpSpPr>
          <a:xfrm>
            <a:off x="2159000" y="3567113"/>
            <a:ext cx="4224338" cy="522287"/>
            <a:chOff x="1360" y="1644"/>
            <a:chExt cx="2661" cy="329"/>
          </a:xfrm>
        </p:grpSpPr>
        <p:sp>
          <p:nvSpPr>
            <p:cNvPr id="7" name="Text Box 7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53" y="1644"/>
              <a:ext cx="2268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探究</a:t>
              </a:r>
              <a:r>
                <a:rPr kumimoji="0" lang="en-US" altLang="zh-CN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•</a:t>
              </a: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思维发展与提升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128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0" y="1675"/>
              <a:ext cx="302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Group 9"/>
          <p:cNvGrpSpPr/>
          <p:nvPr/>
        </p:nvGrpSpPr>
        <p:grpSpPr>
          <a:xfrm>
            <a:off x="2159000" y="5002213"/>
            <a:ext cx="4295776" cy="522287"/>
            <a:chOff x="1360" y="1644"/>
            <a:chExt cx="2706" cy="329"/>
          </a:xfrm>
        </p:grpSpPr>
        <p:sp>
          <p:nvSpPr>
            <p:cNvPr id="9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53" y="1644"/>
              <a:ext cx="2313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拓展</a:t>
              </a:r>
              <a:r>
                <a:rPr kumimoji="0" lang="en-US" altLang="zh-CN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•</a:t>
              </a: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审美鉴赏与创造 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131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0" y="1675"/>
              <a:ext cx="302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Group 12"/>
          <p:cNvGrpSpPr/>
          <p:nvPr/>
        </p:nvGrpSpPr>
        <p:grpSpPr>
          <a:xfrm>
            <a:off x="2159000" y="5719763"/>
            <a:ext cx="4222751" cy="522287"/>
            <a:chOff x="1360" y="1644"/>
            <a:chExt cx="2660" cy="329"/>
          </a:xfrm>
        </p:grpSpPr>
        <p:sp>
          <p:nvSpPr>
            <p:cNvPr id="11" name="Text Box 13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53" y="1644"/>
              <a:ext cx="2267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夯基提能作业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134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0" y="1675"/>
              <a:ext cx="302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135" name="Picture 15" descr="图片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1063" y="2286000"/>
            <a:ext cx="3706812" cy="458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6"/>
          <p:cNvGrpSpPr/>
          <p:nvPr/>
        </p:nvGrpSpPr>
        <p:grpSpPr>
          <a:xfrm>
            <a:off x="2159000" y="2133598"/>
            <a:ext cx="4224338" cy="522288"/>
            <a:chOff x="1360" y="1644"/>
            <a:chExt cx="2661" cy="329"/>
          </a:xfrm>
        </p:grpSpPr>
        <p:sp>
          <p:nvSpPr>
            <p:cNvPr id="13" name="Text Box 17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53" y="1644"/>
              <a:ext cx="2268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预习</a:t>
              </a:r>
              <a:r>
                <a:rPr kumimoji="0" lang="en-US" altLang="zh-CN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•</a:t>
              </a: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语言建构与运用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138" name="Picture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0" y="1675"/>
              <a:ext cx="302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Group 19"/>
          <p:cNvGrpSpPr/>
          <p:nvPr/>
        </p:nvGrpSpPr>
        <p:grpSpPr>
          <a:xfrm>
            <a:off x="2159000" y="4284663"/>
            <a:ext cx="4223533" cy="522287"/>
            <a:chOff x="1360" y="1644"/>
            <a:chExt cx="2358" cy="329"/>
          </a:xfrm>
        </p:grpSpPr>
        <p:sp>
          <p:nvSpPr>
            <p:cNvPr id="15" name="Text Box 20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53" y="1644"/>
              <a:ext cx="1965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文 白 对 译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141" name="Picture 2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0" y="1675"/>
              <a:ext cx="302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r>
              <a:rPr lang="zh-CN" altLang="zh-CN" kern="100" smtClean="0">
                <a:ea typeface="楷体_GB2312"/>
                <a:cs typeface="Times New Roman" panose="02020603050405020304"/>
              </a:rPr>
              <a:t>当</a:t>
            </a:r>
            <a:r>
              <a:rPr lang="zh-CN" altLang="zh-CN" kern="100">
                <a:ea typeface="楷体_GB2312"/>
                <a:cs typeface="Times New Roman" panose="02020603050405020304"/>
              </a:rPr>
              <a:t>齐国大军压境，鲁国面临灭顶之灾时，身在下层的曹刿积极要求拜见鲁庄公。当他的同乡以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肉食者谋之，又何间焉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劝阻他时，曹刿仍主动进宫拜见鲁庄公，为国分忧。孔子曾说：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不在其位，不谋其政。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曹刿却不在其位也谋其政，这种爱国情怀既是曹刿有的也是左丘明有的。而作为一国之君的鲁庄公也有一定的用人雅量，当曹刿要求参战并全面指挥这次战斗时，他能用人不疑。这样一个爱国忧民、知人善任的历史明君形象既是鲁庄公的写照也是左丘明的内心诉求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415238"/>
            <a:ext cx="11382863" cy="4912995"/>
          </a:xfrm>
        </p:spPr>
        <p:txBody>
          <a:bodyPr/>
          <a:lstStyle/>
          <a:p>
            <a:pPr indent="71374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详略得当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这篇课文运用详略得当的写法，主要是表现烛之武怎样说退秦师的，所以重点放在烛之武的说辞上。对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退秦师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的前因后果，只做简略交代。在烛之武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夜缒而出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的前后，郑国君臣和百姓是怎样焦急地等待烛之武的消息，秦国君臣又是以怎样的场面和骄横态度接待这位即将亡国的使臣，作者都只字未提，而是集中笔墨塑造烛之武这一形象，从而做到繁而不杂，有始有终，层次井然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825401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806237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学以致用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详略得当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三注意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一是明确中心。文章的详略是由所要表达的中心思想决定的，与中心思想关系密切的是主要内容，要详写；关系不很密切的是次要内容，可以略写。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二是突出过程。就是说，事情的起因和结果要略写，发展过程要详写。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三是点面结合。要有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点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面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地叙事，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面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要略写，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点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要详写。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迁移练笔：请你写一段文字，运用详略得当的写法，</a:t>
            </a:r>
            <a:r>
              <a:rPr lang="en-US" altLang="zh-CN" kern="100">
                <a:cs typeface="Courier New" panose="02070309020205020404"/>
              </a:rPr>
              <a:t>300</a:t>
            </a:r>
            <a:r>
              <a:rPr lang="zh-CN" altLang="zh-CN" kern="100">
                <a:cs typeface="Times New Roman" panose="02020603050405020304"/>
              </a:rPr>
              <a:t>字左右</a:t>
            </a:r>
            <a:r>
              <a:rPr lang="zh-CN" altLang="zh-CN" kern="100" smtClean="0"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548680"/>
            <a:ext cx="11382863" cy="611886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【示例】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　那天，妻子做了老师爱吃的饼，弄了几样好菜，还有好酒，可老师吃不下饭去，看许老骨瘦形销的样子，我们执意请他休息一会儿，睡个午觉。谁知，许老刚躺下，又爬起来，大叫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拿宣纸来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。我那时经济不大宽裕，哪里有好宣纸存用？翻箱倒柜，才找到两张质量低劣的四尺宣纸，两只破毛笔。许老捉了笔就在四尺宣纸上横扫。他哪里是在作画，简直是要划破阴阳之界。他笔笔中锋，含泪挥笔画梅花。只听见宣纸沙沙地响，力透纸背，情透纸背。毛笔直冲斜行，犹如剑器在许老手中挥舞。他把痛悼师兄之情，倾洒在纸上，朵朵梅花都是泪！老师画枝干的时候，一言未发，该点蕊了，说了四个字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泥里拔钉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。梅蕊虽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拔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了出来，可他却无法从情感中自拔</a:t>
            </a:r>
            <a:r>
              <a:rPr lang="zh-CN" altLang="zh-CN" kern="100" smtClean="0">
                <a:ea typeface="仿宋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2595379"/>
            <a:ext cx="11382863" cy="310515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仿宋_GB2312"/>
                <a:cs typeface="Times New Roman" panose="02020603050405020304"/>
              </a:rPr>
              <a:t>文言文中，一词多义现象比较突出。如《烛之武退秦师》中的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越国以鄙远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中的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鄙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是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边邑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的意思，活用作动词，解释为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把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>
                <a:ea typeface="仿宋_GB2312"/>
                <a:cs typeface="Times New Roman" panose="02020603050405020304"/>
              </a:rPr>
              <a:t>当作边邑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。而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肉食者鄙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ea typeface="仿宋_GB2312"/>
                <a:cs typeface="Courier New" panose="02070309020205020404"/>
              </a:rPr>
              <a:t>(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《曹刿论战》</a:t>
            </a:r>
            <a:r>
              <a:rPr lang="en-US" altLang="zh-CN" kern="100">
                <a:ea typeface="仿宋_GB2312"/>
                <a:cs typeface="Courier New" panose="02070309020205020404"/>
              </a:rPr>
              <a:t>)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中的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鄙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则是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鄙陋，指目光短浅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的意思。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鄙人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后来还常常用于自谦。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639852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620688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聚焦高考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406574" y="1299235"/>
            <a:ext cx="11382863" cy="69405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03605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2225" algn="ctr"/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文言文实词之一词多义</a:t>
            </a:r>
            <a:endParaRPr lang="zh-CN" altLang="en-US"/>
          </a:p>
        </p:txBody>
      </p:sp>
      <p:pic>
        <p:nvPicPr>
          <p:cNvPr id="1027" name="Picture 3" descr="G:\小样\2020年新教材语文必修下册做课件\考点链接.TIF"/>
          <p:cNvPicPr>
            <a:picLocks noChangeAspect="1" noChangeArrowheads="1"/>
          </p:cNvPicPr>
          <p:nvPr/>
        </p:nvPicPr>
        <p:blipFill>
          <a:blip r:embed="rId3" r:link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687" y="1947307"/>
            <a:ext cx="19716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latin typeface="宋体" panose="02010600030101010101" pitchFamily="2" charset="-12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一词多义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是文言文实词考查的一个重要知识点，指一个词具有多个义项。多义词的各个义项之间一般具有一定的联系。词的本义是词最初的意义，词的引申义是从基本义生发出来的意义，通假义是由通假字而产生的意义。还有一部分是因为比喻、借代等产生的新意义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一词多义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有两种引申方式：</a:t>
            </a:r>
            <a:r>
              <a:rPr lang="en-US" altLang="zh-CN" kern="100">
                <a:ea typeface="仿宋_GB2312"/>
                <a:cs typeface="Courier New" panose="02070309020205020404"/>
              </a:rPr>
              <a:t>(1)</a:t>
            </a:r>
            <a:r>
              <a:rPr lang="zh-CN" altLang="zh-CN" kern="100">
                <a:ea typeface="仿宋_GB2312"/>
                <a:cs typeface="Times New Roman" panose="02020603050405020304"/>
              </a:rPr>
              <a:t>连锁式。即本义和引申义环环相扣，逐步延伸。</a:t>
            </a:r>
            <a:r>
              <a:rPr lang="en-US" altLang="zh-CN" kern="100">
                <a:ea typeface="仿宋_GB2312"/>
                <a:cs typeface="Courier New" panose="02070309020205020404"/>
              </a:rPr>
              <a:t>(2)</a:t>
            </a:r>
            <a:r>
              <a:rPr lang="zh-CN" altLang="zh-CN" kern="100">
                <a:ea typeface="仿宋_GB2312"/>
                <a:cs typeface="Times New Roman" panose="02020603050405020304"/>
              </a:rPr>
              <a:t>辐射式。词义的引申围绕着一个中心从不同方面展开。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06574" y="908720"/>
          <a:ext cx="11452225" cy="546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文档" r:id="rId3" imgW="11814175" imgH="5632450" progId="Word.Document.8">
                  <p:embed/>
                </p:oleObj>
              </mc:Choice>
              <mc:Fallback>
                <p:oleObj name="文档" r:id="rId3" imgW="11814175" imgH="56324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574" y="908720"/>
                        <a:ext cx="11452225" cy="546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311645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《考试大纲》要求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理解常见文言实词在文中的含义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常见文言实词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指文言文中出现频率较高、古今词义既有联系又有区别的实词；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在文中的含义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指文言实词在具体语境中的意义。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理解常见文言实词在文中的含义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不只是考查文言实词知识，还考查运用这些知识来解决实际问题的能力。高考对文言实词中一词多义的考查最为频繁。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一词多义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在高考试题中出题方法比较固定，一般采用选择题和翻译题两种形式。解答这两类试题，需要十分扎实的文言功底，并掌握文言文一些基本的语言规律</a:t>
            </a:r>
            <a:r>
              <a:rPr lang="zh-CN" altLang="zh-CN" kern="100" smtClean="0"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1" name="Picture 3" descr="G:\小样\2020年新教材语文必修下册做课件\考点解读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574" y="692696"/>
            <a:ext cx="19716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767704"/>
            <a:ext cx="11382863" cy="310515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．掌握一词多义的典例。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注意积累常见文言实词的不同意义和不同用法，特别是要掌握常见的一词多义的典型例句，每见到一种对这些实词的新的解释就记录下来，积累多了才能运用自如。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3075" name="Picture 3" descr="G:\小样\2020年新教材语文必修下册做课件\技法攻略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574" y="1124744"/>
            <a:ext cx="19716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310515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2</a:t>
            </a:r>
            <a:r>
              <a:rPr lang="zh-CN" altLang="zh-CN" kern="100">
                <a:cs typeface="Times New Roman" panose="02020603050405020304"/>
              </a:rPr>
              <a:t>．利用具体语境推断。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有些实词尽管义项丰富，但一旦进入具体语境，它的意义就变得比较单一。因此，要在明确其基本义项的基础上，依据其上下文进行分析，也就是说要遵循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字不离句，句不离篇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的解题原则。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19458" name="Picture 2" descr="AA7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9806" y="3284984"/>
            <a:ext cx="7516027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2420938"/>
            <a:ext cx="1219041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预习</a:t>
            </a:r>
            <a:r>
              <a:rPr kumimoji="0" lang="en-US" altLang="zh-CN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+mj-ea"/>
                <a:ea typeface="+mj-ea"/>
              </a:rPr>
              <a:t>•</a:t>
            </a:r>
            <a:r>
              <a:rPr kumimoji="0" lang="zh-CN" altLang="en-US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语言建构与运用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7" name="Picture 3" descr="图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106" y="3074988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图片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36831" y="0"/>
            <a:ext cx="2071688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cs typeface="Courier New" panose="02070309020205020404"/>
              </a:rPr>
              <a:t>(</a:t>
            </a:r>
            <a:r>
              <a:rPr lang="en-US" altLang="zh-CN" kern="100">
                <a:cs typeface="Courier New" panose="02070309020205020404"/>
              </a:rPr>
              <a:t>1)</a:t>
            </a:r>
            <a:r>
              <a:rPr lang="zh-CN" altLang="zh-CN" kern="100">
                <a:cs typeface="Times New Roman" panose="02020603050405020304"/>
              </a:rPr>
              <a:t>因文定义法。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任何一个实词在特定的语言环境中可能只有一种意义，因此我们可以根据上下文语境来推断实词的具体含义。如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一鼓作气，再而衰，三而竭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《曹刿论战》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>
                <a:cs typeface="Times New Roman" panose="02020603050405020304"/>
              </a:rPr>
              <a:t>中的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再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与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一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cs typeface="Times New Roman" panose="02020603050405020304"/>
              </a:rPr>
              <a:t>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同时使用，可见它不是指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又一次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，而是指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第二次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cs typeface="Courier New" panose="02070309020205020404"/>
              </a:rPr>
              <a:t>(</a:t>
            </a:r>
            <a:r>
              <a:rPr lang="en-US" altLang="zh-CN" kern="100">
                <a:cs typeface="Courier New" panose="02070309020205020404"/>
              </a:rPr>
              <a:t>2)</a:t>
            </a:r>
            <a:r>
              <a:rPr lang="zh-CN" altLang="zh-CN" kern="100">
                <a:cs typeface="Times New Roman" panose="02020603050405020304"/>
              </a:rPr>
              <a:t>联想迁移法。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近几年高考中对文言文的考查大都坚持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课外材料课内考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这一原则，即考查的语段和内容是陌生的，但知识点是课内的，可从学过的文言篇目或熟知的成语典故中找到相关依据。因此，看到考题时要充分调动大脑中储存的信息，进行灵活迁移。由于不少成语中保留了古文言句法及一词多义现象，因此解题时将联想的触角伸向自己熟悉的成语，也是解答文言实词题的方法之一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(3)</a:t>
            </a:r>
            <a:r>
              <a:rPr lang="zh-CN" altLang="zh-CN" kern="100">
                <a:cs typeface="Times New Roman" panose="02020603050405020304"/>
              </a:rPr>
              <a:t>字形推断法。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通过对字形结构的分析可以探求其意义。如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戈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与兵器有关，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禾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与五谷有关，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贝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与金钱有关，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皿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与器具有关，等等。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(4)</a:t>
            </a:r>
            <a:r>
              <a:rPr lang="zh-CN" altLang="zh-CN" kern="100">
                <a:cs typeface="Times New Roman" panose="02020603050405020304"/>
              </a:rPr>
              <a:t>语法分析法。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根据词性可以更准确地推断出词义。我们在阅读文言文时，可以先确定这个词在文中作什么成分，然后确定词性，进而确定词义。如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晋军函陵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中的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军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作句子的谓语，而谓语一般由动词、形容词充当，故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军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应译为动词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驻军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smtClean="0"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476672"/>
            <a:ext cx="11382863" cy="611886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(5)</a:t>
            </a:r>
            <a:r>
              <a:rPr lang="zh-CN" altLang="zh-CN" kern="100">
                <a:cs typeface="Times New Roman" panose="02020603050405020304"/>
              </a:rPr>
              <a:t>互文对举法。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几个结构相同或相似的句子，其相同位置上的词语往往具有相同、相近或相对、相反的关系，这种特殊的互文对举现象在古汉语中非常普遍。有时同一句中相对应之处的字词也具有这种性质，因此有时用互文对举法可快速判断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(6)</a:t>
            </a:r>
            <a:r>
              <a:rPr lang="zh-CN" altLang="zh-CN" kern="100">
                <a:cs typeface="Times New Roman" panose="02020603050405020304"/>
              </a:rPr>
              <a:t>通假代入法。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通假是古汉语中特有的现象。有时对文言文中某个实词无法理解时，不妨从通假角度考虑，从声旁或形旁的角度出发，以另一个可能与之相通的字代入试解。如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失其所与，不知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中的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，如不从通假角度考虑就难以理解。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，以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代入，符合语境</a:t>
            </a:r>
            <a:r>
              <a:rPr lang="zh-CN" altLang="zh-CN" kern="100" smtClean="0"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cs typeface="Courier New" panose="02070309020205020404"/>
              </a:rPr>
              <a:t>(</a:t>
            </a:r>
            <a:r>
              <a:rPr lang="en-US" altLang="zh-CN" kern="100">
                <a:cs typeface="Courier New" panose="02070309020205020404"/>
              </a:rPr>
              <a:t>7)</a:t>
            </a:r>
            <a:r>
              <a:rPr lang="zh-CN" altLang="zh-CN" kern="100">
                <a:cs typeface="Times New Roman" panose="02020603050405020304"/>
              </a:rPr>
              <a:t>常识识记法。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文言实词词义的推断还必须掌握必要的古代文化常识。近几年的高考试题时有涉及，已考过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乞骸骨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告老还乡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>
                <a:cs typeface="Times New Roman" panose="02020603050405020304"/>
              </a:rPr>
              <a:t>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下车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官员刚到任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>
                <a:cs typeface="Times New Roman" panose="02020603050405020304"/>
              </a:rPr>
              <a:t>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春秋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年龄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>
                <a:cs typeface="Times New Roman" panose="02020603050405020304"/>
              </a:rPr>
              <a:t>、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结发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成年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>
                <a:cs typeface="Times New Roman" panose="02020603050405020304"/>
              </a:rPr>
              <a:t>等。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当然，以上几种方法并不是完全割裂的，可将其综合运用。对同一道题目而言，也可用不同的方法来解答，多掌握几种方法，在解题时会收到事半功倍的效果，能提高解题的速度和正确率。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311645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(2020·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全国卷</a:t>
            </a:r>
            <a:r>
              <a:rPr lang="en-US" altLang="zh-CN" kern="100"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/>
              </a:rPr>
              <a:t>Ⅰ</a:t>
            </a: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)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阅读下面的文言文，完成后面题目。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zh-CN" altLang="zh-CN" kern="100">
                <a:ea typeface="楷体_GB2312"/>
                <a:cs typeface="Times New Roman" panose="02020603050405020304"/>
              </a:rPr>
              <a:t>苏轼字子瞻，眉州眉山人。母程氏亲授以书，闻古今成败，辄能语其要。嘉</a:t>
            </a:r>
            <a:r>
              <a:rPr lang="zh-CN" altLang="zh-CN" kern="100">
                <a:cs typeface="宋体" panose="02010600030101010101" pitchFamily="2" charset="-122"/>
              </a:rPr>
              <a:t>祐</a:t>
            </a:r>
            <a:r>
              <a:rPr lang="zh-CN" altLang="zh-CN" kern="100">
                <a:ea typeface="楷体_GB2312"/>
                <a:cs typeface="楷体_GB2312"/>
              </a:rPr>
              <a:t>二年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，试礼部。主司欧阳修惊喜，殿试中乙科。后以书见修。修语梅圣俞曰：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吾当避此人出一头地。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洵卒，赠光禄丞。既除丧，还朝，以判官告院。安石创行新法，轼上书论其不便，新政日下，轼于其间，每因法以便民，民赖以安。徙知密州，司农行手实法，不时施行者以违制论，轼谓提举官曰：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违制之坐，若自朝廷，谁敢不从？今出于司农，是擅造律也。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提举官惊曰：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公姑徐之。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en-US"/>
          </a:p>
        </p:txBody>
      </p:sp>
      <p:pic>
        <p:nvPicPr>
          <p:cNvPr id="4098" name="Picture 2" descr="真题在线11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574" y="692696"/>
            <a:ext cx="1966913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827088"/>
          <a:ext cx="11161713" cy="520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文档" r:id="rId3" imgW="11164570" imgH="5208905" progId="Word.Document.8">
                  <p:embed/>
                </p:oleObj>
              </mc:Choice>
              <mc:Fallback>
                <p:oleObj name="文档" r:id="rId3" imgW="11164570" imgH="520890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827088"/>
                        <a:ext cx="11161713" cy="5203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168400"/>
          <a:ext cx="11161713" cy="451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文档" r:id="rId3" imgW="11164570" imgH="4523105" progId="Word.Document.8">
                  <p:embed/>
                </p:oleObj>
              </mc:Choice>
              <mc:Fallback>
                <p:oleObj name="文档" r:id="rId3" imgW="11164570" imgH="452310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168400"/>
                        <a:ext cx="11161713" cy="451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latin typeface="宋体" panose="02010600030101010101" pitchFamily="2" charset="-12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★</a:t>
            </a:r>
            <a:r>
              <a:rPr lang="zh-CN" altLang="zh-CN" kern="100">
                <a:cs typeface="Times New Roman" panose="02020603050405020304"/>
              </a:rPr>
              <a:t>把文中画横线的句子翻译成现代汉语。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(1)</a:t>
            </a:r>
            <a:r>
              <a:rPr lang="zh-CN" altLang="zh-CN" kern="100">
                <a:cs typeface="Times New Roman" panose="02020603050405020304"/>
              </a:rPr>
              <a:t>又减价粜常平米，多作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粥药剂，遣使挟医分坊治病，活者甚众。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00"/>
                </a:solidFill>
                <a:ea typeface="楷体_GB2312"/>
                <a:cs typeface="Times New Roman" panose="02020603050405020304"/>
              </a:rPr>
              <a:t>译文：</a:t>
            </a:r>
            <a:r>
              <a:rPr lang="zh-CN" altLang="zh-CN" kern="100">
                <a:ea typeface="楷体_GB2312"/>
                <a:cs typeface="Times New Roman" panose="02020603050405020304"/>
              </a:rPr>
              <a:t>又减价出售常平米，制成许多稠粥、药剂，派人带着医生分街道治病，救活的人很多。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(2)</a:t>
            </a:r>
            <a:r>
              <a:rPr lang="zh-CN" altLang="zh-CN" kern="100">
                <a:cs typeface="Times New Roman" panose="02020603050405020304"/>
              </a:rPr>
              <a:t>其体浑涵光芒，雄视百代，有文章以来，盖亦鲜矣。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00"/>
                </a:solidFill>
                <a:ea typeface="楷体_GB2312"/>
                <a:cs typeface="Times New Roman" panose="02020603050405020304"/>
              </a:rPr>
              <a:t>译文：</a:t>
            </a:r>
            <a:r>
              <a:rPr lang="zh-CN" altLang="zh-CN" kern="100">
                <a:ea typeface="楷体_GB2312"/>
                <a:cs typeface="Times New Roman" panose="02020603050405020304"/>
              </a:rPr>
              <a:t>他的文章博大深沉光辉灿烂，称雄百代，自有文章以来，也属少有。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310515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solidFill>
                <a:srgbClr val="0000FF"/>
              </a:solidFill>
              <a:ea typeface="黑体" panose="02010609060101010101" pitchFamily="2" charset="-12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solidFill>
                <a:srgbClr val="0000FF"/>
              </a:solidFill>
              <a:ea typeface="黑体" panose="02010609060101010101" pitchFamily="2" charset="-12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solidFill>
                  <a:srgbClr val="0000FF"/>
                </a:solidFill>
                <a:ea typeface="黑体" panose="02010609060101010101" pitchFamily="2" charset="-122"/>
                <a:cs typeface="Times New Roman" panose="02020603050405020304"/>
              </a:rPr>
              <a:t>【解析】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　理解是文言文翻译的基础，而对文意的理解又取决于对文中关键词语的理解。第</a:t>
            </a:r>
            <a:r>
              <a:rPr lang="en-US" altLang="zh-CN" kern="100">
                <a:ea typeface="仿宋_GB2312"/>
                <a:cs typeface="Courier New" panose="02070309020205020404"/>
              </a:rPr>
              <a:t>(1)</a:t>
            </a:r>
            <a:r>
              <a:rPr lang="zh-CN" altLang="zh-CN" kern="100">
                <a:ea typeface="仿宋_GB2312"/>
                <a:cs typeface="Times New Roman" panose="02020603050405020304"/>
              </a:rPr>
              <a:t>小题的关键词有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粜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挟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活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。第</a:t>
            </a:r>
            <a:r>
              <a:rPr lang="en-US" altLang="zh-CN" kern="100">
                <a:ea typeface="仿宋_GB2312"/>
                <a:cs typeface="Courier New" panose="02070309020205020404"/>
              </a:rPr>
              <a:t>(2)</a:t>
            </a:r>
            <a:r>
              <a:rPr lang="zh-CN" altLang="zh-CN" kern="100">
                <a:ea typeface="仿宋_GB2312"/>
                <a:cs typeface="Times New Roman" panose="02020603050405020304"/>
              </a:rPr>
              <a:t>小题的关键词有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体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雄视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鲜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06574" y="1340768"/>
            <a:ext cx="11382863" cy="189928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作者简介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左丘明</a:t>
            </a:r>
            <a:r>
              <a:rPr lang="en-US" altLang="zh-CN" kern="100">
                <a:cs typeface="Courier New" panose="02070309020205020404"/>
              </a:rPr>
              <a:t>——</a:t>
            </a:r>
            <a:r>
              <a:rPr lang="zh-CN" altLang="zh-CN" kern="100">
                <a:cs typeface="Times New Roman" panose="02020603050405020304"/>
              </a:rPr>
              <a:t>百家文字之宗，万世古文之祖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10" name="Picture 3" descr="fx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3543" y="692696"/>
            <a:ext cx="2751587" cy="80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内容占位符 2"/>
          <p:cNvSpPr txBox="1"/>
          <p:nvPr/>
        </p:nvSpPr>
        <p:spPr>
          <a:xfrm>
            <a:off x="4798800" y="715541"/>
            <a:ext cx="2099118" cy="69405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zh-CN" kern="100">
                <a:ea typeface="方正宋黑_GBK"/>
                <a:cs typeface="Times New Roman" panose="02020603050405020304"/>
              </a:rPr>
              <a:t>课前预习</a:t>
            </a:r>
            <a:endParaRPr lang="zh-CN" altLang="en-US"/>
          </a:p>
        </p:txBody>
      </p:sp>
      <p:pic>
        <p:nvPicPr>
          <p:cNvPr id="5" name="Picture 1" descr="G:\小样\2020年新教材语文必修下册做课件\YWA4.TIF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35566" y="2575348"/>
            <a:ext cx="2606427" cy="373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内容占位符 2"/>
          <p:cNvSpPr txBox="1"/>
          <p:nvPr/>
        </p:nvSpPr>
        <p:spPr>
          <a:xfrm>
            <a:off x="406574" y="2525527"/>
            <a:ext cx="8928991" cy="370776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03605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左丘明，一说姓左丘，名明。一说姓左，名丘明。生卒年不详。相传为丘穆公吕印的后代。春秋末期著名史学家。左丘明品行高洁，为孔子所推崇，称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左丘明耻之，丘亦耻之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，即与其同好恶；汉司马迁亦称其为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鲁君子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，且以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左丘失明，厥有《国语》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为自己著述《史记》的典范。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【参考译文】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zh-CN" altLang="zh-CN" kern="100">
                <a:ea typeface="楷体_GB2312"/>
                <a:cs typeface="Times New Roman" panose="02020603050405020304"/>
              </a:rPr>
              <a:t>苏轼字子瞻，眉州眉山人。母亲程氏亲自教他读书，听到古今成败得失，常能说出其要害。嘉祐二年，参加礼部考试。主考官欧阳修很惊喜，殿试中乙科。后来通过推荐信谒见欧阳修，欧阳修对梅圣俞说：</a:t>
            </a:r>
            <a:r>
              <a:rPr lang="en-US" altLang="zh-CN" kern="100">
                <a:ea typeface="楷体_GB2312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我应当避开他，好让这个人出人头地。</a:t>
            </a:r>
            <a:r>
              <a:rPr lang="en-US" altLang="zh-CN" kern="100">
                <a:ea typeface="楷体_GB2312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苏洵去世，被赠官光禄丞。苏轼已经服丧期满，还朝，任命他判官告院。王安石创行新法，苏轼上书论新法不利。新的法令纷纷颁布，苏轼在杭州任上，常常设法使这些法令有利于百姓，百姓得以安宁。改任密州知州。司农寺实行自报财产的手实法。不按时实行的以违反国家制度论罪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0"/>
            <a:r>
              <a:rPr lang="zh-CN" altLang="zh-CN" kern="100">
                <a:ea typeface="楷体_GB2312"/>
                <a:cs typeface="Times New Roman" panose="02020603050405020304"/>
              </a:rPr>
              <a:t>苏轼对提举官说：</a:t>
            </a:r>
            <a:r>
              <a:rPr lang="en-US" altLang="zh-CN" kern="100">
                <a:ea typeface="楷体_GB2312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处人违反国家制度之罪，如果出自朝廷，谁敢不服从？现在出自司农寺，这是擅自制定法令。</a:t>
            </a:r>
            <a:r>
              <a:rPr lang="en-US" altLang="zh-CN" kern="100">
                <a:ea typeface="楷体_GB2312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提举官吃惊地说：</a:t>
            </a:r>
            <a:r>
              <a:rPr lang="en-US" altLang="zh-CN" kern="100">
                <a:ea typeface="楷体_GB2312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你慢一点推行新法。</a:t>
            </a:r>
            <a:r>
              <a:rPr lang="en-US" altLang="zh-CN" kern="100">
                <a:ea typeface="楷体_GB2312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不久。朝廷知道这法令有害于百姓，撤销了它。元祐元年，苏轼以七品官身份入侍皇帝于延和殿，就赐他银印红绯，升为中书舍人。元祐三年，暂任知礼部贡举。正逢大雪严寒，士子们坐在庭院中，颤抖地不能说话。苏轼放宽他们的禁约，使他们能尽量发挥。巡视考场的宦官常侮辱应试士人，而且抓住意义暧昧的个别辞语，诬陷为罪状，苏轼把这些宦官都奏请驱逐。元祐四年，因积累一些议论政事的话，被当权的人所恨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986181"/>
            <a:ext cx="11382863" cy="4310380"/>
          </a:xfrm>
        </p:spPr>
        <p:txBody>
          <a:bodyPr/>
          <a:lstStyle/>
          <a:p>
            <a:pPr indent="0"/>
            <a:r>
              <a:rPr lang="zh-CN" altLang="zh-CN" kern="100">
                <a:ea typeface="楷体_GB2312"/>
                <a:cs typeface="Times New Roman" panose="02020603050405020304"/>
              </a:rPr>
              <a:t>苏轼怕不被他们所容忍，请求调到外地任龙图阁学士、杭州知州。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苏轼</a:t>
            </a:r>
            <a:r>
              <a:rPr lang="zh-CN" altLang="zh-CN" kern="100">
                <a:ea typeface="楷体_GB2312"/>
                <a:cs typeface="Times New Roman" panose="02020603050405020304"/>
              </a:rPr>
              <a:t>到杭州，遇上大旱，饥荒和瘟疫并发。苏轼向朝廷请求，免去本路上供米的三分之一，又得赐予剃度僧人的牒文，用以换取米来救济饥饿的人。第二年春天，又减价出售常平米，制成许多稠粥、药剂，派人带着医生分街道治病，救活的人很多。苏轼说：</a:t>
            </a:r>
            <a:r>
              <a:rPr lang="en-US" altLang="zh-CN" kern="100">
                <a:ea typeface="楷体_GB2312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杭州是水陆交通的要地，得疫病死的人比别处常要多些。</a:t>
            </a:r>
            <a:r>
              <a:rPr lang="en-US" altLang="zh-CN" kern="100">
                <a:ea typeface="楷体_GB2312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于是收集多余的钱二千缗，又拿出自己囊中黄金五十两，来建造治病场所，稍稍积贮钱粮来防备疫病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0"/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0"/>
            <a:r>
              <a:rPr lang="zh-CN" altLang="zh-CN" kern="100" smtClean="0">
                <a:ea typeface="楷体_GB2312"/>
                <a:cs typeface="Times New Roman" panose="02020603050405020304"/>
              </a:rPr>
              <a:t>徽</a:t>
            </a:r>
            <a:r>
              <a:rPr lang="zh-CN" altLang="zh-CN" kern="100">
                <a:ea typeface="楷体_GB2312"/>
                <a:cs typeface="Times New Roman" panose="02020603050405020304"/>
              </a:rPr>
              <a:t>宗即位，又经过三次大赦，就提举玉局观，恢复朝奉郎。苏轼从元祐以来，从未因每年考绩要求升迁，所以官职仅止于此。建中靖国元年，在常州去世。苏轼学习父亲苏洵写文章，从来得之于天资。曾经自称：</a:t>
            </a:r>
            <a:r>
              <a:rPr lang="en-US" altLang="zh-CN" kern="100">
                <a:ea typeface="楷体_GB2312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写文章如行云流水，本无一定格式，仅是常要在该说的地方就说，该停的地方就停。</a:t>
            </a:r>
            <a:r>
              <a:rPr lang="en-US" altLang="zh-CN" kern="100">
                <a:ea typeface="楷体_GB2312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虽嬉笑怒骂的话，都可以写成文章诵读。他的文章博大深沉光辉灿烂，称雄百代，自有文章以来，也属少有。</a:t>
            </a:r>
            <a:endParaRPr lang="zh-CN" altLang="en-US"/>
          </a:p>
          <a:p>
            <a:pPr indent="0"/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其家族世为太史，左丘明又与孔子一起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如周，观书于周史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故熟悉诸国史事，并深刻理解孔子思想。相传，左丘明依《春秋》著成了中国古代第一部记事详尽的编年史《左传》，还撰写了《国语》。《左传》重记事，《国语》重记言，二者均为史家的开山鼻祖，是珠联璧合的历史文化巨著。后世或称其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文宗史圣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经臣史祖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，或誉其为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百家文字之宗、万世古文之祖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。历代帝王多有敕封：唐封经师；宋封瑕丘伯，改封中都伯；明封先儒，改封先贤。今山东肥城建有丘明中学，以纪念先贤左丘明。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95000" y="109601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854493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2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写作背景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秦、晋围郑发生在公元前</a:t>
            </a:r>
            <a:r>
              <a:rPr lang="en-US" altLang="zh-CN" kern="100">
                <a:cs typeface="Courier New" panose="02070309020205020404"/>
              </a:rPr>
              <a:t>630</a:t>
            </a:r>
            <a:r>
              <a:rPr lang="zh-CN" altLang="zh-CN" kern="100">
                <a:cs typeface="Times New Roman" panose="02020603050405020304"/>
              </a:rPr>
              <a:t>年。在这之前，郑国有两件事得罪了晋国。一是晋文公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重耳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>
                <a:cs typeface="Times New Roman" panose="02020603050405020304"/>
              </a:rPr>
              <a:t>当年逃亡路过郑国时，郑国没有以礼相待；二是在公元前</a:t>
            </a:r>
            <a:r>
              <a:rPr lang="en-US" altLang="zh-CN" kern="100">
                <a:cs typeface="Courier New" panose="02070309020205020404"/>
              </a:rPr>
              <a:t>632</a:t>
            </a:r>
            <a:r>
              <a:rPr lang="zh-CN" altLang="zh-CN" kern="100">
                <a:cs typeface="Times New Roman" panose="02020603050405020304"/>
              </a:rPr>
              <a:t>年的晋、楚城濮之战中，郑国曾出兵帮助楚国</a:t>
            </a: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《左传</a:t>
            </a:r>
            <a:r>
              <a:rPr lang="en-US" altLang="zh-CN" kern="100">
                <a:cs typeface="Courier New" panose="02070309020205020404"/>
              </a:rPr>
              <a:t>·</a:t>
            </a:r>
            <a:r>
              <a:rPr lang="zh-CN" altLang="zh-CN" kern="100">
                <a:cs typeface="Times New Roman" panose="02020603050405020304"/>
              </a:rPr>
              <a:t>僖公二十八年》：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乡役之三月，郑伯如楚致其师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cs typeface="Courier New" panose="02070309020205020404"/>
              </a:rPr>
              <a:t>)</a:t>
            </a:r>
            <a:r>
              <a:rPr lang="zh-CN" altLang="zh-CN" kern="100">
                <a:cs typeface="Times New Roman" panose="02020603050405020304"/>
              </a:rPr>
              <a:t>。结果，城濮之战以楚国失败而告终。郑国感到形势不妙，马上派人出使晋国，与晋结好。甚至在公元前</a:t>
            </a:r>
            <a:r>
              <a:rPr lang="en-US" altLang="zh-CN" kern="100">
                <a:cs typeface="Courier New" panose="02070309020205020404"/>
              </a:rPr>
              <a:t>632</a:t>
            </a:r>
            <a:r>
              <a:rPr lang="zh-CN" altLang="zh-CN" kern="100">
                <a:cs typeface="Times New Roman" panose="02020603050405020304"/>
              </a:rPr>
              <a:t>年</a:t>
            </a:r>
            <a:r>
              <a:rPr lang="en-US" altLang="zh-CN" kern="100">
                <a:cs typeface="Courier New" panose="02070309020205020404"/>
              </a:rPr>
              <a:t>5</a:t>
            </a:r>
            <a:r>
              <a:rPr lang="zh-CN" altLang="zh-CN" kern="100">
                <a:cs typeface="Times New Roman" panose="02020603050405020304"/>
              </a:rPr>
              <a:t>月，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晋侯及郑伯盟于衡雍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。但是，郑国最终也没能感化晋国。晋文公为了争夺霸权，还是在两年后发动了这次战争</a:t>
            </a:r>
            <a:r>
              <a:rPr lang="zh-CN" altLang="zh-CN" kern="100" smtClean="0">
                <a:cs typeface="Times New Roman" panose="02020603050405020304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 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4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4991</Words>
  <Application>Microsoft Office PowerPoint</Application>
  <PresentationFormat>自定义</PresentationFormat>
  <Paragraphs>210</Paragraphs>
  <Slides>73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5" baseType="lpstr">
      <vt:lpstr> 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2021-01-22T19:02:46Z</cp:lastPrinted>
  <dcterms:created xsi:type="dcterms:W3CDTF">2021-01-22T19:02:46Z</dcterms:created>
  <dcterms:modified xsi:type="dcterms:W3CDTF">2021-02-22T05:18:08Z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