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2"/>
  </p:notesMasterIdLst>
  <p:sldIdLst>
    <p:sldId id="258" r:id="rId2"/>
    <p:sldId id="310" r:id="rId3"/>
    <p:sldId id="259" r:id="rId4"/>
    <p:sldId id="311" r:id="rId5"/>
    <p:sldId id="262" r:id="rId6"/>
    <p:sldId id="31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313" r:id="rId24"/>
    <p:sldId id="281" r:id="rId25"/>
    <p:sldId id="282" r:id="rId26"/>
    <p:sldId id="314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2670" y="-9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8F38E-4A53-40C5-B314-609BF3F8EDBC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0C3C-206E-4128-A106-FD23392042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7916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633892-D298-4058-ABF5-58759DF54C1E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120834" name="幻灯片图像占位符 450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20835" name="文本占位符 4505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b="1">
                <a:solidFill>
                  <a:srgbClr val="CC66FF"/>
                </a:solidFill>
              </a:rPr>
              <a:t>       </a:t>
            </a:r>
            <a:r>
              <a:rPr lang="zh-CN" altLang="en-US" b="1">
                <a:solidFill>
                  <a:srgbClr val="CC66FF"/>
                </a:solidFill>
              </a:rPr>
              <a:t>宋神宗元丰二年七月，御史李定等摘出苏轼的有关新法的诗句，说他以诗讪谤，八月，将他逮捕入狱。经过长时间的审问折磨，差一点丢了脑袋。十二月作者获释出狱，被贬谪到黄州任团练副使，但不得“签书公事”，也就是说做着有职无权的</a:t>
            </a:r>
            <a:r>
              <a:rPr lang="zh-CN" altLang="en-US" b="1">
                <a:solidFill>
                  <a:srgbClr val="FF0066"/>
                </a:solidFill>
              </a:rPr>
              <a:t>闲官</a:t>
            </a:r>
            <a:r>
              <a:rPr lang="zh-CN" altLang="en-US" b="1">
                <a:solidFill>
                  <a:srgbClr val="CC66FF"/>
                </a:solidFill>
              </a:rPr>
              <a:t>。</a:t>
            </a:r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21247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71A403-F4CC-4118-806B-E84FA9FDCC7E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122882" name="幻灯片图像占位符 471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22883" name="文本占位符 4710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南唐保大末年至中兴初年建寺</a:t>
            </a:r>
            <a:r>
              <a:rPr lang="en-US" altLang="zh-CN"/>
              <a:t>,</a:t>
            </a:r>
            <a:r>
              <a:rPr lang="zh-CN" altLang="en-US"/>
              <a:t>初名“南禅寺”。北宋景德四年（</a:t>
            </a:r>
            <a:r>
              <a:rPr lang="en-US" altLang="zh-CN"/>
              <a:t>1007</a:t>
            </a:r>
            <a:r>
              <a:rPr lang="zh-CN" altLang="en-US"/>
              <a:t>年</a:t>
            </a:r>
            <a:r>
              <a:rPr lang="en-US" altLang="zh-CN"/>
              <a:t>)</a:t>
            </a:r>
            <a:r>
              <a:rPr lang="zh-CN" altLang="en-US"/>
              <a:t>赐名承天寺</a:t>
            </a:r>
            <a:r>
              <a:rPr lang="en-US" altLang="zh-CN"/>
              <a:t>,</a:t>
            </a:r>
            <a:r>
              <a:rPr lang="zh-CN" altLang="en-US"/>
              <a:t>其规模仅次于开元寺</a:t>
            </a:r>
            <a:r>
              <a:rPr lang="en-US" altLang="zh-CN"/>
              <a:t>,</a:t>
            </a:r>
            <a:r>
              <a:rPr lang="zh-CN" altLang="en-US"/>
              <a:t>为闽南三大丛林之一</a:t>
            </a:r>
            <a:r>
              <a:rPr lang="en-US" altLang="zh-CN"/>
              <a:t>.</a:t>
            </a:r>
            <a:r>
              <a:rPr lang="zh-CN" altLang="en-US"/>
              <a:t>因寺宇第一山门横匾上有金光闪烁的“月台”两字</a:t>
            </a:r>
            <a:r>
              <a:rPr lang="en-US" altLang="zh-CN"/>
              <a:t>,</a:t>
            </a:r>
            <a:r>
              <a:rPr lang="zh-CN" altLang="en-US"/>
              <a:t>故又名月台寺。 </a:t>
            </a:r>
          </a:p>
        </p:txBody>
      </p:sp>
    </p:spTree>
    <p:extLst>
      <p:ext uri="{BB962C8B-B14F-4D97-AF65-F5344CB8AC3E}">
        <p14:creationId xmlns:p14="http://schemas.microsoft.com/office/powerpoint/2010/main" xmlns="" val="1148371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019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4820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9147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512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9105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555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404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0694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19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6936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499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F364F-491C-4660-A39D-8D769EC35652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37C7C-86FE-4829-A9CA-CB3AE6D1A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5810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4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5838;&#25991;&#35838;&#20214;\&#20843;&#19978;\&#31532;&#20845;&#21333;&#20803;\&#30701;&#25991;&#20004;&#31687;\SJMQ043.MP3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5838;&#25991;&#35838;&#20214;\&#20843;&#19978;\&#31532;&#20845;&#21333;&#20803;\&#30701;&#25991;&#20004;&#31687;\&#31572;&#35874;&#20013;&#20070;&#20070;&#26391;&#35835;.mp3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72697" y="2067908"/>
            <a:ext cx="757130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96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答谢中书书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843213" y="3644900"/>
            <a:ext cx="350316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陶弘景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346373" y="464024"/>
            <a:ext cx="24006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山水小品</a:t>
            </a:r>
          </a:p>
        </p:txBody>
      </p:sp>
    </p:spTree>
    <p:extLst>
      <p:ext uri="{BB962C8B-B14F-4D97-AF65-F5344CB8AC3E}">
        <p14:creationId xmlns:p14="http://schemas.microsoft.com/office/powerpoint/2010/main" xmlns="" val="59511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762000"/>
            <a:ext cx="91440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ea typeface="隶书" panose="02010509060101010101" pitchFamily="49" charset="-122"/>
              </a:rPr>
              <a:t>山川之美，古来共谈。高峰入云，清流见底。</a:t>
            </a:r>
          </a:p>
          <a:p>
            <a:endParaRPr kumimoji="1" lang="zh-CN" altLang="en-US" sz="3600" b="1">
              <a:ea typeface="隶书" panose="02010509060101010101" pitchFamily="49" charset="-122"/>
            </a:endParaRPr>
          </a:p>
          <a:p>
            <a:r>
              <a:rPr kumimoji="1" lang="zh-CN" altLang="en-US" sz="3600" b="1">
                <a:ea typeface="隶书" panose="02010509060101010101" pitchFamily="49" charset="-122"/>
              </a:rPr>
              <a:t>两岸石壁，五色交辉。青林翠竹，四时俱备。</a:t>
            </a:r>
          </a:p>
          <a:p>
            <a:endParaRPr kumimoji="1" lang="zh-CN" altLang="en-US" sz="3600" b="1">
              <a:ea typeface="隶书" panose="02010509060101010101" pitchFamily="49" charset="-122"/>
            </a:endParaRPr>
          </a:p>
          <a:p>
            <a:r>
              <a:rPr kumimoji="1" lang="zh-CN" altLang="en-US" sz="3600" b="1">
                <a:ea typeface="隶书" panose="02010509060101010101" pitchFamily="49" charset="-122"/>
              </a:rPr>
              <a:t>晓雾将歇，猿鸟乱鸣；夕日欲颓，沉鳞</a:t>
            </a:r>
            <a:r>
              <a:rPr kumimoji="1" lang="zh-CN" altLang="en-US" sz="3600" b="1" u="sng">
                <a:ea typeface="隶书" panose="02010509060101010101" pitchFamily="49" charset="-122"/>
              </a:rPr>
              <a:t>      </a:t>
            </a:r>
          </a:p>
          <a:p>
            <a:endParaRPr kumimoji="1" lang="zh-CN" altLang="en-US" sz="3600" b="1" u="sng">
              <a:ea typeface="隶书" panose="02010509060101010101" pitchFamily="49" charset="-122"/>
            </a:endParaRPr>
          </a:p>
          <a:p>
            <a:r>
              <a:rPr kumimoji="1" lang="zh-CN" altLang="en-US" sz="3600" b="1">
                <a:ea typeface="隶书" panose="02010509060101010101" pitchFamily="49" charset="-122"/>
              </a:rPr>
              <a:t>竞         跃。实是欲界之仙都。自康乐以来，</a:t>
            </a:r>
          </a:p>
          <a:p>
            <a:endParaRPr kumimoji="1" lang="zh-CN" altLang="en-US" sz="3600" b="1">
              <a:ea typeface="隶书" panose="02010509060101010101" pitchFamily="49" charset="-122"/>
            </a:endParaRPr>
          </a:p>
          <a:p>
            <a:r>
              <a:rPr kumimoji="1" lang="zh-CN" altLang="en-US" sz="3600" b="1">
                <a:ea typeface="隶书" panose="02010509060101010101" pitchFamily="49" charset="-122"/>
              </a:rPr>
              <a:t>未复有能与    其      奇        者。</a:t>
            </a:r>
            <a:endParaRPr lang="zh-CN" altLang="en-US" sz="3600" b="1">
              <a:ea typeface="隶书" panose="02010509060101010101" pitchFamily="49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914400" y="1295400"/>
            <a:ext cx="83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的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7924800" y="2514600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都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219200" y="358140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消散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715000" y="2514600"/>
            <a:ext cx="1143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坠落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657600" y="464820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人间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0" y="57912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不再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676400" y="57912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欣赏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438400" y="5791200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它们的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733800" y="5791200"/>
            <a:ext cx="2057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美丽景色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2971800" y="2490788"/>
            <a:ext cx="1612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交相辉映</a:t>
            </a: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858000" y="2490788"/>
            <a:ext cx="898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四季</a:t>
            </a: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4343400" y="3657600"/>
            <a:ext cx="4470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</a:rPr>
              <a:t>潜游在水中的鱼。（借代）</a:t>
            </a:r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4700588"/>
            <a:ext cx="33988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争着跳跃（出水面）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0" y="3633788"/>
            <a:ext cx="898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早晨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3352800" y="1295400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楷体_GB2312" pitchFamily="49" charset="-122"/>
              </a:rPr>
              <a:t>赞叹</a:t>
            </a: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8077200" y="1447800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楷体_GB2312" pitchFamily="49" charset="-122"/>
              </a:rPr>
              <a:t>存在</a:t>
            </a: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6858000" y="4724400"/>
            <a:ext cx="16557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楷体_GB2312" pitchFamily="49" charset="-122"/>
              </a:rPr>
              <a:t>谢灵运</a:t>
            </a:r>
          </a:p>
        </p:txBody>
      </p:sp>
      <p:sp>
        <p:nvSpPr>
          <p:cNvPr id="24600" name="Oval 24"/>
          <p:cNvSpPr>
            <a:spLocks noChangeArrowheads="1"/>
          </p:cNvSpPr>
          <p:nvPr/>
        </p:nvSpPr>
        <p:spPr bwMode="auto">
          <a:xfrm flipV="1">
            <a:off x="1219200" y="1295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1" name="Oval 25"/>
          <p:cNvSpPr>
            <a:spLocks noChangeArrowheads="1"/>
          </p:cNvSpPr>
          <p:nvPr/>
        </p:nvSpPr>
        <p:spPr bwMode="auto">
          <a:xfrm flipV="1">
            <a:off x="3962400" y="1295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2" name="Oval 26"/>
          <p:cNvSpPr>
            <a:spLocks noChangeArrowheads="1"/>
          </p:cNvSpPr>
          <p:nvPr/>
        </p:nvSpPr>
        <p:spPr bwMode="auto">
          <a:xfrm flipV="1">
            <a:off x="3962400" y="2438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3" name="Oval 27"/>
          <p:cNvSpPr>
            <a:spLocks noChangeArrowheads="1"/>
          </p:cNvSpPr>
          <p:nvPr/>
        </p:nvSpPr>
        <p:spPr bwMode="auto">
          <a:xfrm flipV="1">
            <a:off x="3581400" y="2438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4" name="Oval 28"/>
          <p:cNvSpPr>
            <a:spLocks noChangeArrowheads="1"/>
          </p:cNvSpPr>
          <p:nvPr/>
        </p:nvSpPr>
        <p:spPr bwMode="auto">
          <a:xfrm flipV="1">
            <a:off x="7543800" y="2438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5" name="Oval 29"/>
          <p:cNvSpPr>
            <a:spLocks noChangeArrowheads="1"/>
          </p:cNvSpPr>
          <p:nvPr/>
        </p:nvSpPr>
        <p:spPr bwMode="auto">
          <a:xfrm flipV="1">
            <a:off x="7162800" y="2438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6" name="Oval 30"/>
          <p:cNvSpPr>
            <a:spLocks noChangeArrowheads="1"/>
          </p:cNvSpPr>
          <p:nvPr/>
        </p:nvSpPr>
        <p:spPr bwMode="auto">
          <a:xfrm flipV="1">
            <a:off x="8077200" y="2514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7" name="Oval 31"/>
          <p:cNvSpPr>
            <a:spLocks noChangeArrowheads="1"/>
          </p:cNvSpPr>
          <p:nvPr/>
        </p:nvSpPr>
        <p:spPr bwMode="auto">
          <a:xfrm flipV="1">
            <a:off x="2286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8" name="Oval 32"/>
          <p:cNvSpPr>
            <a:spLocks noChangeArrowheads="1"/>
          </p:cNvSpPr>
          <p:nvPr/>
        </p:nvSpPr>
        <p:spPr bwMode="auto">
          <a:xfrm flipV="1">
            <a:off x="1600200" y="3581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09" name="Oval 33"/>
          <p:cNvSpPr>
            <a:spLocks noChangeArrowheads="1"/>
          </p:cNvSpPr>
          <p:nvPr/>
        </p:nvSpPr>
        <p:spPr bwMode="auto">
          <a:xfrm flipV="1">
            <a:off x="6324600" y="3581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0" name="Oval 34"/>
          <p:cNvSpPr>
            <a:spLocks noChangeArrowheads="1"/>
          </p:cNvSpPr>
          <p:nvPr/>
        </p:nvSpPr>
        <p:spPr bwMode="auto">
          <a:xfrm flipV="1">
            <a:off x="71628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1" name="Oval 35"/>
          <p:cNvSpPr>
            <a:spLocks noChangeArrowheads="1"/>
          </p:cNvSpPr>
          <p:nvPr/>
        </p:nvSpPr>
        <p:spPr bwMode="auto">
          <a:xfrm flipV="1">
            <a:off x="76200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2" name="Oval 36"/>
          <p:cNvSpPr>
            <a:spLocks noChangeArrowheads="1"/>
          </p:cNvSpPr>
          <p:nvPr/>
        </p:nvSpPr>
        <p:spPr bwMode="auto">
          <a:xfrm flipV="1">
            <a:off x="3048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3" name="Oval 37"/>
          <p:cNvSpPr>
            <a:spLocks noChangeArrowheads="1"/>
          </p:cNvSpPr>
          <p:nvPr/>
        </p:nvSpPr>
        <p:spPr bwMode="auto">
          <a:xfrm flipV="1">
            <a:off x="18288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4" name="Oval 38"/>
          <p:cNvSpPr>
            <a:spLocks noChangeArrowheads="1"/>
          </p:cNvSpPr>
          <p:nvPr/>
        </p:nvSpPr>
        <p:spPr bwMode="auto">
          <a:xfrm flipV="1">
            <a:off x="8610600" y="2514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5" name="Oval 39"/>
          <p:cNvSpPr>
            <a:spLocks noChangeArrowheads="1"/>
          </p:cNvSpPr>
          <p:nvPr/>
        </p:nvSpPr>
        <p:spPr bwMode="auto">
          <a:xfrm flipV="1">
            <a:off x="37338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6" name="Oval 40"/>
          <p:cNvSpPr>
            <a:spLocks noChangeArrowheads="1"/>
          </p:cNvSpPr>
          <p:nvPr/>
        </p:nvSpPr>
        <p:spPr bwMode="auto">
          <a:xfrm flipV="1">
            <a:off x="41910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7" name="Oval 41"/>
          <p:cNvSpPr>
            <a:spLocks noChangeArrowheads="1"/>
          </p:cNvSpPr>
          <p:nvPr/>
        </p:nvSpPr>
        <p:spPr bwMode="auto">
          <a:xfrm flipV="1">
            <a:off x="64008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8" name="Oval 42"/>
          <p:cNvSpPr>
            <a:spLocks noChangeArrowheads="1"/>
          </p:cNvSpPr>
          <p:nvPr/>
        </p:nvSpPr>
        <p:spPr bwMode="auto">
          <a:xfrm flipV="1">
            <a:off x="73152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19" name="Oval 43"/>
          <p:cNvSpPr>
            <a:spLocks noChangeArrowheads="1"/>
          </p:cNvSpPr>
          <p:nvPr/>
        </p:nvSpPr>
        <p:spPr bwMode="auto">
          <a:xfrm flipV="1">
            <a:off x="228600" y="5715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0" name="Oval 44"/>
          <p:cNvSpPr>
            <a:spLocks noChangeArrowheads="1"/>
          </p:cNvSpPr>
          <p:nvPr/>
        </p:nvSpPr>
        <p:spPr bwMode="auto">
          <a:xfrm flipV="1">
            <a:off x="762000" y="5715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1" name="Oval 45"/>
          <p:cNvSpPr>
            <a:spLocks noChangeArrowheads="1"/>
          </p:cNvSpPr>
          <p:nvPr/>
        </p:nvSpPr>
        <p:spPr bwMode="auto">
          <a:xfrm flipV="1">
            <a:off x="6934200" y="4648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2" name="Rectangle 46"/>
          <p:cNvSpPr>
            <a:spLocks noChangeArrowheads="1"/>
          </p:cNvSpPr>
          <p:nvPr/>
        </p:nvSpPr>
        <p:spPr bwMode="auto">
          <a:xfrm>
            <a:off x="5943600" y="4724400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自从</a:t>
            </a:r>
          </a:p>
        </p:txBody>
      </p:sp>
      <p:sp>
        <p:nvSpPr>
          <p:cNvPr id="24623" name="Oval 47"/>
          <p:cNvSpPr>
            <a:spLocks noChangeArrowheads="1"/>
          </p:cNvSpPr>
          <p:nvPr/>
        </p:nvSpPr>
        <p:spPr bwMode="auto">
          <a:xfrm flipV="1">
            <a:off x="2057400" y="5715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4" name="Oval 48"/>
          <p:cNvSpPr>
            <a:spLocks noChangeArrowheads="1"/>
          </p:cNvSpPr>
          <p:nvPr/>
        </p:nvSpPr>
        <p:spPr bwMode="auto">
          <a:xfrm flipV="1">
            <a:off x="3048000" y="5715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5" name="Oval 49"/>
          <p:cNvSpPr>
            <a:spLocks noChangeArrowheads="1"/>
          </p:cNvSpPr>
          <p:nvPr/>
        </p:nvSpPr>
        <p:spPr bwMode="auto">
          <a:xfrm flipV="1">
            <a:off x="4267200" y="5715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6" name="Oval 50"/>
          <p:cNvSpPr>
            <a:spLocks noChangeArrowheads="1"/>
          </p:cNvSpPr>
          <p:nvPr/>
        </p:nvSpPr>
        <p:spPr bwMode="auto">
          <a:xfrm flipV="1">
            <a:off x="5791200" y="5715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27" name="Text Box 51"/>
          <p:cNvSpPr txBox="1">
            <a:spLocks noChangeArrowheads="1"/>
          </p:cNvSpPr>
          <p:nvPr/>
        </p:nvSpPr>
        <p:spPr bwMode="auto">
          <a:xfrm>
            <a:off x="5486400" y="58674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的人</a:t>
            </a:r>
          </a:p>
        </p:txBody>
      </p:sp>
      <p:sp>
        <p:nvSpPr>
          <p:cNvPr id="24628" name="Text Box 52"/>
          <p:cNvSpPr txBox="1">
            <a:spLocks noChangeArrowheads="1"/>
          </p:cNvSpPr>
          <p:nvPr/>
        </p:nvSpPr>
        <p:spPr bwMode="auto">
          <a:xfrm>
            <a:off x="2700338" y="0"/>
            <a:ext cx="2709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9A181B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答谢中书书</a:t>
            </a:r>
          </a:p>
        </p:txBody>
      </p:sp>
      <p:sp>
        <p:nvSpPr>
          <p:cNvPr id="24629" name="Text Box 53"/>
          <p:cNvSpPr txBox="1">
            <a:spLocks noChangeArrowheads="1"/>
          </p:cNvSpPr>
          <p:nvPr/>
        </p:nvSpPr>
        <p:spPr bwMode="auto">
          <a:xfrm>
            <a:off x="4967288" y="381000"/>
            <a:ext cx="31861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南朝    陶弘景</a:t>
            </a:r>
          </a:p>
        </p:txBody>
      </p:sp>
    </p:spTree>
    <p:extLst>
      <p:ext uri="{BB962C8B-B14F-4D97-AF65-F5344CB8AC3E}">
        <p14:creationId xmlns:p14="http://schemas.microsoft.com/office/powerpoint/2010/main" xmlns="" val="5178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7" dur="10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0" dur="8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1" dur="8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8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5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3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1" dur="5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utoUpdateAnimBg="0"/>
      <p:bldP spid="24582" grpId="0" autoUpdateAnimBg="0"/>
      <p:bldP spid="24583" grpId="0" autoUpdateAnimBg="0"/>
      <p:bldP spid="24584" grpId="0" autoUpdateAnimBg="0"/>
      <p:bldP spid="24586" grpId="0" autoUpdateAnimBg="0"/>
      <p:bldP spid="24587" grpId="0" autoUpdateAnimBg="0"/>
      <p:bldP spid="24588" grpId="0" autoUpdateAnimBg="0"/>
      <p:bldP spid="24589" grpId="0" autoUpdateAnimBg="0"/>
      <p:bldP spid="24590" grpId="0" autoUpdateAnimBg="0"/>
      <p:bldP spid="24591" grpId="0"/>
      <p:bldP spid="24592" grpId="0"/>
      <p:bldP spid="24594" grpId="0"/>
      <p:bldP spid="24595" grpId="0"/>
      <p:bldP spid="24596" grpId="0"/>
      <p:bldP spid="24597" grpId="0"/>
      <p:bldP spid="24598" grpId="0"/>
      <p:bldP spid="24599" grpId="0"/>
      <p:bldP spid="24600" grpId="0" animBg="1"/>
      <p:bldP spid="24601" grpId="0" animBg="1"/>
      <p:bldP spid="24602" grpId="0" animBg="1"/>
      <p:bldP spid="24603" grpId="0" animBg="1"/>
      <p:bldP spid="24604" grpId="0" animBg="1"/>
      <p:bldP spid="24605" grpId="0" animBg="1"/>
      <p:bldP spid="24606" grpId="0" animBg="1"/>
      <p:bldP spid="24607" grpId="0" animBg="1"/>
      <p:bldP spid="24608" grpId="0" animBg="1"/>
      <p:bldP spid="24609" grpId="0" animBg="1"/>
      <p:bldP spid="24610" grpId="0" animBg="1"/>
      <p:bldP spid="24611" grpId="0" animBg="1"/>
      <p:bldP spid="24612" grpId="0" animBg="1"/>
      <p:bldP spid="24613" grpId="0" animBg="1"/>
      <p:bldP spid="24614" grpId="0" animBg="1"/>
      <p:bldP spid="24615" grpId="0" animBg="1"/>
      <p:bldP spid="24616" grpId="0" animBg="1"/>
      <p:bldP spid="24617" grpId="0" animBg="1"/>
      <p:bldP spid="24618" grpId="0" animBg="1"/>
      <p:bldP spid="24619" grpId="0" animBg="1"/>
      <p:bldP spid="24620" grpId="0" animBg="1"/>
      <p:bldP spid="24621" grpId="0" animBg="1"/>
      <p:bldP spid="24622" grpId="0"/>
      <p:bldP spid="24623" grpId="0" animBg="1"/>
      <p:bldP spid="24624" grpId="0" animBg="1"/>
      <p:bldP spid="24625" grpId="0" animBg="1"/>
      <p:bldP spid="24626" grpId="0" animBg="1"/>
      <p:bldP spid="2462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7991475" cy="447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楷体_GB2312" pitchFamily="49" charset="-122"/>
              </a:rPr>
              <a:t>    </a:t>
            </a:r>
            <a:r>
              <a:rPr kumimoji="1" lang="zh-CN" altLang="en-US" sz="3200" b="1">
                <a:latin typeface="楷体_GB2312" pitchFamily="49" charset="-122"/>
              </a:rPr>
              <a:t>山川景色的美丽，自古以来就是文人雅士共同赞叹的啊。巍峨的山峰耸入云端，明净的溪流清澈见底。两岸的石壁色彩斑斓，交相辉映。青葱的林木，翠绿的竹丛，四季长存。清晨的薄雾将要消散的时候，传来猿、鸟此起彼伏的鸣叫声；夕阳快要落山的时候，潜游在水中的鱼儿争相跳出水面。这里实在是人间的仙境啊。自从南朝的谢灵运以来，就再也没有人能够欣赏这种奇丽景色了。 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737815" y="152400"/>
            <a:ext cx="2019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ea typeface="黑体" panose="02010609060101010101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xmlns="" val="87500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3276600" y="304800"/>
            <a:ext cx="2133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合作探究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769938"/>
            <a:ext cx="50069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、总领全文的一句话是什么？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219200" y="1295400"/>
            <a:ext cx="3756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山川之美，古来共谈。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1828800"/>
            <a:ext cx="429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、全文围绕哪个字展开？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2438400" y="2286000"/>
            <a:ext cx="5413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美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2819400"/>
            <a:ext cx="66151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kumimoji="1"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、最能体现作者思想感情的语句是什么</a:t>
            </a:r>
            <a:r>
              <a:rPr kumimoji="1"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3429000"/>
            <a:ext cx="883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“</a:t>
            </a:r>
            <a:r>
              <a:rPr lang="zh-CN" altLang="en-US" sz="2800" b="1">
                <a:solidFill>
                  <a:srgbClr val="FF3300"/>
                </a:solidFill>
              </a:rPr>
              <a:t>实是欲界之仙都。自</a:t>
            </a:r>
            <a:r>
              <a:rPr lang="zh-CN" altLang="en-US" sz="2800" b="1">
                <a:solidFill>
                  <a:srgbClr val="FF3300"/>
                </a:solidFill>
                <a:hlinkClick r:id="rId2" action="ppaction://hlinksldjump"/>
              </a:rPr>
              <a:t>康乐</a:t>
            </a:r>
            <a:r>
              <a:rPr lang="zh-CN" altLang="en-US" sz="2800" b="1">
                <a:solidFill>
                  <a:srgbClr val="FF3300"/>
                </a:solidFill>
              </a:rPr>
              <a:t>以来，未复有能与其奇者。”</a:t>
            </a: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4038600"/>
            <a:ext cx="9144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kumimoji="1"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、古人善于从一川一坳之中发现地理形胜之美，在对美的描述之中表达其中的适己之意。想想此文表达了作者怎样的感情？ 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905000" y="5410200"/>
            <a:ext cx="6553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楷体_GB2312" pitchFamily="49" charset="-122"/>
              </a:rPr>
              <a:t>表达了作者沉醉山水的愉悦之情和与古今知音共赏美景的得意之感。 </a:t>
            </a:r>
          </a:p>
        </p:txBody>
      </p:sp>
      <p:pic>
        <p:nvPicPr>
          <p:cNvPr id="26637" name="Picture 13" descr="图片61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86000"/>
            <a:ext cx="9525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140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/>
      <p:bldP spid="26634" grpId="0" autoUpdateAnimBg="0"/>
      <p:bldP spid="266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966899"/>
            <a:ext cx="3683000" cy="54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572000" y="430213"/>
            <a:ext cx="4572000" cy="642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康乐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南朝著名山水诗人谢灵运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，他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18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岁时继承他祖父的爵位，被封为康乐公。谢灵运是中国诗歌史上第一个大批量创作山水诗的诗人，第一个以山水作为诗歌主要描写对象的诗人。他的诗歌的出现标志着中国真正意义上的山水诗歌的形成。因此赢得了</a:t>
            </a:r>
            <a:r>
              <a:rPr lang="zh-CN" altLang="en-US" sz="3200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中国山水诗派开山鼻祖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的称号。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743200" y="5029200"/>
            <a:ext cx="143986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ea typeface="华文行楷" panose="02010800040101010101" pitchFamily="2" charset="-122"/>
              </a:rPr>
              <a:t>知人论世</a:t>
            </a:r>
          </a:p>
        </p:txBody>
      </p:sp>
      <p:pic>
        <p:nvPicPr>
          <p:cNvPr id="28677" name="Picture 5" descr="图片61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833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3352800" y="228600"/>
            <a:ext cx="18669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写法探究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0" y="808038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ea typeface="宋体" panose="02010600030101010101" pitchFamily="2" charset="-122"/>
              </a:rPr>
              <a:t>景物描写最讲究的是如何安排所要描述内容的先后顺序，其次是如何进行生动描写。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6764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楷体_GB2312" pitchFamily="49" charset="-122"/>
              </a:rPr>
              <a:t>    </a:t>
            </a:r>
            <a:r>
              <a:rPr kumimoji="1"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以小组为单位欣赏作者是怎样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描绘秀美的山川景色</a:t>
            </a:r>
            <a:r>
              <a:rPr kumimoji="1"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的？（参考</a:t>
            </a:r>
            <a:r>
              <a:rPr kumimoji="1"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kumimoji="1"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山峡</a:t>
            </a:r>
            <a:r>
              <a:rPr kumimoji="1"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kumimoji="1"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的各种描写角度） 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0" y="3276600"/>
            <a:ext cx="426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山川之美，古来共谈。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4038600" y="3429000"/>
            <a:ext cx="480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ea typeface="隶书" panose="02010509060101010101" pitchFamily="49" charset="-122"/>
              </a:rPr>
              <a:t>开篇点题</a:t>
            </a:r>
            <a:endParaRPr lang="zh-CN" altLang="en-US" sz="4000" b="1" i="1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6705600" y="3733800"/>
            <a:ext cx="647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7467600" y="3276600"/>
            <a:ext cx="7429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i="1">
                <a:solidFill>
                  <a:srgbClr val="FF3300"/>
                </a:solidFill>
                <a:ea typeface="华文新魏" panose="02010800040101010101" pitchFamily="2" charset="-122"/>
              </a:rPr>
              <a:t>美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990600" y="3810000"/>
            <a:ext cx="2233613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高峰入云</a:t>
            </a:r>
          </a:p>
        </p:txBody>
      </p:sp>
      <p:grpSp>
        <p:nvGrpSpPr>
          <p:cNvPr id="29724" name="Group 28"/>
          <p:cNvGrpSpPr>
            <a:grpSpLocks/>
          </p:cNvGrpSpPr>
          <p:nvPr/>
        </p:nvGrpSpPr>
        <p:grpSpPr bwMode="auto">
          <a:xfrm>
            <a:off x="1295400" y="4572000"/>
            <a:ext cx="1295400" cy="1143000"/>
            <a:chOff x="720" y="2688"/>
            <a:chExt cx="816" cy="720"/>
          </a:xfrm>
        </p:grpSpPr>
        <p:sp>
          <p:nvSpPr>
            <p:cNvPr id="29709" name="AutoShape 13"/>
            <p:cNvSpPr>
              <a:spLocks noChangeArrowheads="1"/>
            </p:cNvSpPr>
            <p:nvPr/>
          </p:nvSpPr>
          <p:spPr bwMode="auto">
            <a:xfrm>
              <a:off x="720" y="2688"/>
              <a:ext cx="816" cy="672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9710" name="Text Box 14"/>
            <p:cNvSpPr txBox="1">
              <a:spLocks noChangeArrowheads="1"/>
            </p:cNvSpPr>
            <p:nvPr/>
          </p:nvSpPr>
          <p:spPr bwMode="auto">
            <a:xfrm>
              <a:off x="912" y="2736"/>
              <a:ext cx="409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华文新魏" panose="02010800040101010101" pitchFamily="2" charset="-122"/>
                </a:rPr>
                <a:t>仰视</a:t>
              </a:r>
            </a:p>
          </p:txBody>
        </p:sp>
      </p:grpSp>
      <p:grpSp>
        <p:nvGrpSpPr>
          <p:cNvPr id="29711" name="Group 15"/>
          <p:cNvGrpSpPr>
            <a:grpSpLocks/>
          </p:cNvGrpSpPr>
          <p:nvPr/>
        </p:nvGrpSpPr>
        <p:grpSpPr bwMode="auto">
          <a:xfrm>
            <a:off x="5562600" y="4343400"/>
            <a:ext cx="1524000" cy="1219200"/>
            <a:chOff x="2835" y="754"/>
            <a:chExt cx="1180" cy="952"/>
          </a:xfrm>
        </p:grpSpPr>
        <p:sp>
          <p:nvSpPr>
            <p:cNvPr id="29712" name="AutoShape 16"/>
            <p:cNvSpPr>
              <a:spLocks noChangeArrowheads="1"/>
            </p:cNvSpPr>
            <p:nvPr/>
          </p:nvSpPr>
          <p:spPr bwMode="auto">
            <a:xfrm>
              <a:off x="2835" y="754"/>
              <a:ext cx="1180" cy="95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9713" name="Text Box 17"/>
            <p:cNvSpPr txBox="1">
              <a:spLocks noChangeArrowheads="1"/>
            </p:cNvSpPr>
            <p:nvPr/>
          </p:nvSpPr>
          <p:spPr bwMode="auto">
            <a:xfrm>
              <a:off x="3198" y="799"/>
              <a:ext cx="497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华文新魏" panose="02010800040101010101" pitchFamily="2" charset="-122"/>
                </a:rPr>
                <a:t>俯视</a:t>
              </a:r>
            </a:p>
          </p:txBody>
        </p:sp>
      </p:grp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5410200" y="5334000"/>
            <a:ext cx="2160588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清流见底</a:t>
            </a:r>
            <a:r>
              <a:rPr lang="zh-CN" altLang="en-US" sz="3200">
                <a:latin typeface="楷体_GB2312" pitchFamily="49" charset="-122"/>
              </a:rPr>
              <a:t> </a:t>
            </a:r>
          </a:p>
        </p:txBody>
      </p:sp>
      <p:grpSp>
        <p:nvGrpSpPr>
          <p:cNvPr id="29725" name="Group 29"/>
          <p:cNvGrpSpPr>
            <a:grpSpLocks/>
          </p:cNvGrpSpPr>
          <p:nvPr/>
        </p:nvGrpSpPr>
        <p:grpSpPr bwMode="auto">
          <a:xfrm>
            <a:off x="1524000" y="5715000"/>
            <a:ext cx="1752600" cy="990600"/>
            <a:chOff x="960" y="3456"/>
            <a:chExt cx="1104" cy="624"/>
          </a:xfrm>
        </p:grpSpPr>
        <p:sp>
          <p:nvSpPr>
            <p:cNvPr id="29716" name="AutoShape 20"/>
            <p:cNvSpPr>
              <a:spLocks noChangeArrowheads="1"/>
            </p:cNvSpPr>
            <p:nvPr/>
          </p:nvSpPr>
          <p:spPr bwMode="auto">
            <a:xfrm>
              <a:off x="960" y="3456"/>
              <a:ext cx="1104" cy="624"/>
            </a:xfrm>
            <a:prstGeom prst="rightArrow">
              <a:avLst>
                <a:gd name="adj1" fmla="val 50000"/>
                <a:gd name="adj2" fmla="val 4423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7" name="Text Box 21"/>
            <p:cNvSpPr txBox="1">
              <a:spLocks noChangeArrowheads="1"/>
            </p:cNvSpPr>
            <p:nvPr/>
          </p:nvSpPr>
          <p:spPr bwMode="auto">
            <a:xfrm>
              <a:off x="1008" y="3600"/>
              <a:ext cx="78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华文新魏" panose="02010800040101010101" pitchFamily="2" charset="-122"/>
                </a:rPr>
                <a:t>平视</a:t>
              </a:r>
            </a:p>
          </p:txBody>
        </p:sp>
      </p:grp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3352800" y="5943600"/>
            <a:ext cx="4824413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两岸石壁，五色交辉。</a:t>
            </a:r>
          </a:p>
        </p:txBody>
      </p:sp>
      <p:grpSp>
        <p:nvGrpSpPr>
          <p:cNvPr id="29726" name="Group 30"/>
          <p:cNvGrpSpPr>
            <a:grpSpLocks/>
          </p:cNvGrpSpPr>
          <p:nvPr/>
        </p:nvGrpSpPr>
        <p:grpSpPr bwMode="auto">
          <a:xfrm>
            <a:off x="3810000" y="4267200"/>
            <a:ext cx="762000" cy="1676400"/>
            <a:chOff x="2352" y="2400"/>
            <a:chExt cx="480" cy="1056"/>
          </a:xfrm>
        </p:grpSpPr>
        <p:sp>
          <p:nvSpPr>
            <p:cNvPr id="29720" name="Oval 24"/>
            <p:cNvSpPr>
              <a:spLocks noChangeArrowheads="1"/>
            </p:cNvSpPr>
            <p:nvPr/>
          </p:nvSpPr>
          <p:spPr bwMode="auto">
            <a:xfrm>
              <a:off x="2352" y="2400"/>
              <a:ext cx="480" cy="10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1" name="Text Box 25"/>
            <p:cNvSpPr txBox="1">
              <a:spLocks noChangeArrowheads="1"/>
            </p:cNvSpPr>
            <p:nvPr/>
          </p:nvSpPr>
          <p:spPr bwMode="auto">
            <a:xfrm>
              <a:off x="2400" y="2544"/>
              <a:ext cx="240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3300"/>
                  </a:solidFill>
                  <a:ea typeface="华文行楷" panose="02010800040101010101" pitchFamily="2" charset="-122"/>
                </a:rPr>
                <a:t>视线</a:t>
              </a:r>
            </a:p>
          </p:txBody>
        </p:sp>
      </p:grp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2743200"/>
            <a:ext cx="4672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ea typeface="黑体" panose="02010609060101010101" pitchFamily="49" charset="-122"/>
              </a:rPr>
              <a:t>一、结构合理，角度变化</a:t>
            </a:r>
          </a:p>
        </p:txBody>
      </p:sp>
    </p:spTree>
    <p:extLst>
      <p:ext uri="{BB962C8B-B14F-4D97-AF65-F5344CB8AC3E}">
        <p14:creationId xmlns:p14="http://schemas.microsoft.com/office/powerpoint/2010/main" xmlns="" val="246572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  <p:bldP spid="29705" grpId="0" animBg="1"/>
      <p:bldP spid="29706" grpId="0"/>
      <p:bldP spid="29707" grpId="0"/>
      <p:bldP spid="29714" grpId="0"/>
      <p:bldP spid="297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028700" y="0"/>
            <a:ext cx="4824413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青林翠竹，四时俱备。</a:t>
            </a:r>
          </a:p>
        </p:txBody>
      </p:sp>
      <p:grpSp>
        <p:nvGrpSpPr>
          <p:cNvPr id="30738" name="Group 18"/>
          <p:cNvGrpSpPr>
            <a:grpSpLocks/>
          </p:cNvGrpSpPr>
          <p:nvPr/>
        </p:nvGrpSpPr>
        <p:grpSpPr bwMode="auto">
          <a:xfrm>
            <a:off x="2133600" y="990600"/>
            <a:ext cx="1143000" cy="1398588"/>
            <a:chOff x="672" y="384"/>
            <a:chExt cx="720" cy="881"/>
          </a:xfrm>
        </p:grpSpPr>
        <p:sp>
          <p:nvSpPr>
            <p:cNvPr id="30726" name="AutoShape 6"/>
            <p:cNvSpPr>
              <a:spLocks noChangeArrowheads="1"/>
            </p:cNvSpPr>
            <p:nvPr/>
          </p:nvSpPr>
          <p:spPr bwMode="auto">
            <a:xfrm>
              <a:off x="672" y="384"/>
              <a:ext cx="720" cy="881"/>
            </a:xfrm>
            <a:prstGeom prst="upArrow">
              <a:avLst>
                <a:gd name="adj1" fmla="val 50000"/>
                <a:gd name="adj2" fmla="val 3059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0727" name="Text Box 7"/>
            <p:cNvSpPr txBox="1">
              <a:spLocks noChangeArrowheads="1"/>
            </p:cNvSpPr>
            <p:nvPr/>
          </p:nvSpPr>
          <p:spPr bwMode="auto">
            <a:xfrm>
              <a:off x="816" y="528"/>
              <a:ext cx="360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华文新魏" panose="02010800040101010101" pitchFamily="2" charset="-122"/>
                </a:rPr>
                <a:t>四季</a:t>
              </a:r>
            </a:p>
          </p:txBody>
        </p:sp>
      </p:grp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886200" y="2286000"/>
            <a:ext cx="4572000" cy="116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晓雾将歇，猿鸟乱鸣；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夕日欲颓，沉鳞竞跃。</a:t>
            </a:r>
            <a:r>
              <a:rPr lang="zh-CN" altLang="en-US" sz="3200">
                <a:solidFill>
                  <a:schemeClr val="accent2"/>
                </a:solidFill>
                <a:latin typeface="楷体_GB2312" pitchFamily="49" charset="-122"/>
              </a:rPr>
              <a:t> </a:t>
            </a:r>
          </a:p>
        </p:txBody>
      </p:sp>
      <p:grpSp>
        <p:nvGrpSpPr>
          <p:cNvPr id="30740" name="Group 20"/>
          <p:cNvGrpSpPr>
            <a:grpSpLocks/>
          </p:cNvGrpSpPr>
          <p:nvPr/>
        </p:nvGrpSpPr>
        <p:grpSpPr bwMode="auto">
          <a:xfrm>
            <a:off x="4876800" y="609600"/>
            <a:ext cx="1265238" cy="1690688"/>
            <a:chOff x="3379" y="1776"/>
            <a:chExt cx="797" cy="1065"/>
          </a:xfrm>
        </p:grpSpPr>
        <p:sp>
          <p:nvSpPr>
            <p:cNvPr id="30730" name="AutoShape 10"/>
            <p:cNvSpPr>
              <a:spLocks noChangeArrowheads="1"/>
            </p:cNvSpPr>
            <p:nvPr/>
          </p:nvSpPr>
          <p:spPr bwMode="auto">
            <a:xfrm>
              <a:off x="3379" y="1776"/>
              <a:ext cx="797" cy="1065"/>
            </a:xfrm>
            <a:prstGeom prst="downArrow">
              <a:avLst>
                <a:gd name="adj1" fmla="val 50000"/>
                <a:gd name="adj2" fmla="val 3340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0731" name="Text Box 11"/>
            <p:cNvSpPr txBox="1">
              <a:spLocks noChangeArrowheads="1"/>
            </p:cNvSpPr>
            <p:nvPr/>
          </p:nvSpPr>
          <p:spPr bwMode="auto">
            <a:xfrm>
              <a:off x="3600" y="1872"/>
              <a:ext cx="363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华文新魏" panose="02010800040101010101" pitchFamily="2" charset="-122"/>
                </a:rPr>
                <a:t>早晚</a:t>
              </a:r>
            </a:p>
          </p:txBody>
        </p:sp>
      </p:grpSp>
      <p:grpSp>
        <p:nvGrpSpPr>
          <p:cNvPr id="30739" name="Group 19"/>
          <p:cNvGrpSpPr>
            <a:grpSpLocks/>
          </p:cNvGrpSpPr>
          <p:nvPr/>
        </p:nvGrpSpPr>
        <p:grpSpPr bwMode="auto">
          <a:xfrm>
            <a:off x="6705600" y="0"/>
            <a:ext cx="1057275" cy="1885950"/>
            <a:chOff x="4331" y="256"/>
            <a:chExt cx="666" cy="1188"/>
          </a:xfrm>
        </p:grpSpPr>
        <p:sp>
          <p:nvSpPr>
            <p:cNvPr id="30736" name="Oval 16"/>
            <p:cNvSpPr>
              <a:spLocks noChangeArrowheads="1"/>
            </p:cNvSpPr>
            <p:nvPr/>
          </p:nvSpPr>
          <p:spPr bwMode="auto">
            <a:xfrm>
              <a:off x="4331" y="256"/>
              <a:ext cx="666" cy="11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4512" y="528"/>
              <a:ext cx="381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方正姚体" panose="02010601030101010101" pitchFamily="2" charset="-122"/>
                </a:rPr>
                <a:t>时间</a:t>
              </a:r>
            </a:p>
          </p:txBody>
        </p:sp>
      </p:grpSp>
      <p:grpSp>
        <p:nvGrpSpPr>
          <p:cNvPr id="30741" name="Group 21"/>
          <p:cNvGrpSpPr>
            <a:grpSpLocks/>
          </p:cNvGrpSpPr>
          <p:nvPr/>
        </p:nvGrpSpPr>
        <p:grpSpPr bwMode="auto">
          <a:xfrm>
            <a:off x="762000" y="1524000"/>
            <a:ext cx="1057275" cy="1885950"/>
            <a:chOff x="4331" y="256"/>
            <a:chExt cx="666" cy="1188"/>
          </a:xfrm>
        </p:grpSpPr>
        <p:sp>
          <p:nvSpPr>
            <p:cNvPr id="30742" name="Oval 22"/>
            <p:cNvSpPr>
              <a:spLocks noChangeArrowheads="1"/>
            </p:cNvSpPr>
            <p:nvPr/>
          </p:nvSpPr>
          <p:spPr bwMode="auto">
            <a:xfrm>
              <a:off x="4331" y="256"/>
              <a:ext cx="666" cy="11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3" name="Text Box 23"/>
            <p:cNvSpPr txBox="1">
              <a:spLocks noChangeArrowheads="1"/>
            </p:cNvSpPr>
            <p:nvPr/>
          </p:nvSpPr>
          <p:spPr bwMode="auto">
            <a:xfrm>
              <a:off x="4512" y="528"/>
              <a:ext cx="381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ea typeface="方正姚体" panose="02010601030101010101" pitchFamily="2" charset="-122"/>
                </a:rPr>
                <a:t>时间</a:t>
              </a:r>
            </a:p>
          </p:txBody>
        </p:sp>
      </p:grp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0" y="3657600"/>
            <a:ext cx="6705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实是欲界之仙都。</a:t>
            </a:r>
          </a:p>
          <a:p>
            <a:r>
              <a:rPr lang="zh-CN" altLang="en-US" sz="3200" b="1"/>
              <a:t>自康乐以来，未复有能与其奇者。</a:t>
            </a: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auto">
          <a:xfrm>
            <a:off x="2590800" y="4876800"/>
            <a:ext cx="5292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华文新魏" panose="02010800040101010101" pitchFamily="2" charset="-122"/>
              </a:rPr>
              <a:t>故吾欲隐居山林也。</a:t>
            </a: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3200400" y="5562600"/>
            <a:ext cx="480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ea typeface="隶书" panose="02010509060101010101" pitchFamily="49" charset="-122"/>
              </a:rPr>
              <a:t>抒情议论，点明主旨</a:t>
            </a:r>
            <a:endParaRPr lang="zh-CN" altLang="en-US" sz="4000" b="1" i="1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56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3000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3000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3000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30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30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8" grpId="0"/>
      <p:bldP spid="30744" grpId="0"/>
      <p:bldP spid="307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990600" y="0"/>
            <a:ext cx="4672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ea typeface="黑体" panose="02010609060101010101" pitchFamily="49" charset="-122"/>
              </a:rPr>
              <a:t>二、注重变化，创设意境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0" y="5334000"/>
            <a:ext cx="4618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其四：</a:t>
            </a:r>
            <a:r>
              <a:rPr kumimoji="1" lang="zh-CN" altLang="en-US" sz="40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动静相衬之美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38200"/>
            <a:ext cx="4618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其一：</a:t>
            </a:r>
            <a:r>
              <a:rPr kumimoji="1" lang="zh-CN" altLang="en-US" sz="40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山水相映之美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673600" y="585788"/>
            <a:ext cx="4473575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山的峻峭，水的明丽。水的动势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给山增加了活力，山的倒影给水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铺上了异彩，二者相映成趣。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pitchFamily="49" charset="-122"/>
              </a:rPr>
              <a:t> 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1981200"/>
            <a:ext cx="4618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其二：</a:t>
            </a:r>
            <a:r>
              <a:rPr kumimoji="1" lang="zh-CN" altLang="en-US" sz="40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色彩配合之美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4572000" y="1905000"/>
            <a:ext cx="4779963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楷体_GB2312" pitchFamily="49" charset="-122"/>
              </a:rPr>
              <a:t>两岸石壁，五色交辉；青林翠竹，</a:t>
            </a:r>
          </a:p>
          <a:p>
            <a:r>
              <a:rPr kumimoji="1" lang="zh-CN" altLang="en-US" sz="2400" b="1">
                <a:latin typeface="楷体_GB2312" pitchFamily="49" charset="-122"/>
              </a:rPr>
              <a:t>四时俱备，蓝天作背景，绿水为</a:t>
            </a:r>
          </a:p>
          <a:p>
            <a:r>
              <a:rPr kumimoji="1" lang="zh-CN" altLang="en-US" sz="2400" b="1">
                <a:latin typeface="楷体_GB2312" pitchFamily="49" charset="-122"/>
              </a:rPr>
              <a:t>衬托，绚丽动人，美不胜收。</a:t>
            </a:r>
            <a:r>
              <a:rPr kumimoji="1"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3505200"/>
            <a:ext cx="46180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其三：</a:t>
            </a:r>
            <a:r>
              <a:rPr kumimoji="1" lang="zh-CN" altLang="en-US" sz="40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晨昏变化之美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4724400" y="3276600"/>
            <a:ext cx="4013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清晨白雾缭绕，似烟似缕，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猿啼鸟鸣生机勃勃；傍晚红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日西沉，山色苍茫，飞鸟归</a:t>
            </a:r>
          </a:p>
          <a:p>
            <a:r>
              <a:rPr kumimoji="1" lang="zh-CN" altLang="en-US" sz="2400" b="1">
                <a:solidFill>
                  <a:schemeClr val="accent2"/>
                </a:solidFill>
                <a:latin typeface="楷体_GB2312" pitchFamily="49" charset="-122"/>
              </a:rPr>
              <a:t>林，猿猴息树，游鱼跃水。</a:t>
            </a:r>
            <a:r>
              <a:rPr kumimoji="1" lang="zh-CN" altLang="en-US" sz="2400">
                <a:solidFill>
                  <a:schemeClr val="accent2"/>
                </a:solidFill>
                <a:latin typeface="楷体_GB2312" pitchFamily="49" charset="-122"/>
              </a:rPr>
              <a:t> 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4495800" y="4876800"/>
            <a:ext cx="46482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宋体" panose="02010600030101010101" pitchFamily="2" charset="-122"/>
              </a:rPr>
              <a:t>高峰为静，流水为动（形体）。林青竹翠为静，五色交辉为动（光色）日出雾歇为静，猿鸟乱鸣为动；日落山暝为静，游鱼跃水为动（声响）。</a:t>
            </a:r>
            <a:endParaRPr kumimoji="1" lang="zh-CN" altLang="en-US" sz="2400" b="1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2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utoUpdateAnimBg="0"/>
      <p:bldP spid="31750" grpId="0" autoUpdateAnimBg="0"/>
      <p:bldP spid="31751" grpId="0" autoUpdateAnimBg="0"/>
      <p:bldP spid="31752" grpId="0" autoUpdateAnimBg="0"/>
      <p:bldP spid="31753" grpId="0" autoUpdateAnimBg="0"/>
      <p:bldP spid="31754" grpId="0" autoUpdateAnimBg="0"/>
      <p:bldP spid="31755" grpId="0" autoUpdateAnimBg="0"/>
      <p:bldP spid="3175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755650" y="1557338"/>
            <a:ext cx="792163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ea typeface="华文新魏" panose="02010800040101010101" pitchFamily="2" charset="-122"/>
              </a:rPr>
              <a:t>答谢中书书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771775" y="549275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800000"/>
                </a:solidFill>
                <a:ea typeface="华文新魏" panose="02010800040101010101" pitchFamily="2" charset="-122"/>
              </a:rPr>
              <a:t>总引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500563" y="549275"/>
            <a:ext cx="422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山川之美   古来共谈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843213" y="981075"/>
            <a:ext cx="865187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33CC"/>
                </a:solidFill>
                <a:ea typeface="华文新魏" panose="02010800040101010101" pitchFamily="2" charset="-122"/>
              </a:rPr>
              <a:t>四季常景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843213" y="3429000"/>
            <a:ext cx="935037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33CC"/>
                </a:solidFill>
                <a:ea typeface="华文新魏" panose="02010800040101010101" pitchFamily="2" charset="-122"/>
              </a:rPr>
              <a:t>日夕变景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067175" y="1268413"/>
            <a:ext cx="4681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仰视      高峰入云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067175" y="1916113"/>
            <a:ext cx="4608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俯视      清流见底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4067175" y="2492375"/>
            <a:ext cx="47640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平视      两岸石壁  </a:t>
            </a:r>
          </a:p>
          <a:p>
            <a:r>
              <a:rPr lang="zh-CN" altLang="en-US" sz="3600" b="1">
                <a:ea typeface="华文新魏" panose="02010800040101010101" pitchFamily="2" charset="-122"/>
              </a:rPr>
              <a:t>             青林翠竹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4067175" y="3933825"/>
            <a:ext cx="309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晓雾将歇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3995738" y="4797425"/>
            <a:ext cx="424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夕日欲颓</a:t>
            </a: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2700338" y="5734050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800000"/>
                </a:solidFill>
                <a:ea typeface="华文新魏" panose="02010800040101010101" pitchFamily="2" charset="-122"/>
              </a:rPr>
              <a:t>抒怀</a:t>
            </a: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4284663" y="5734050"/>
            <a:ext cx="4319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欲界之仙都</a:t>
            </a: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1979613" y="549275"/>
            <a:ext cx="431800" cy="5543550"/>
          </a:xfrm>
          <a:prstGeom prst="leftBrace">
            <a:avLst>
              <a:gd name="adj1" fmla="val 106985"/>
              <a:gd name="adj2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3708400" y="1341438"/>
            <a:ext cx="287338" cy="1562100"/>
          </a:xfrm>
          <a:prstGeom prst="leftBrace">
            <a:avLst>
              <a:gd name="adj1" fmla="val 45304"/>
              <a:gd name="adj2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3708400" y="3933825"/>
            <a:ext cx="288925" cy="1562100"/>
          </a:xfrm>
          <a:prstGeom prst="leftBrace">
            <a:avLst>
              <a:gd name="adj1" fmla="val 45055"/>
              <a:gd name="adj2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0" name="WordArt 18"/>
          <p:cNvSpPr>
            <a:spLocks noChangeArrowheads="1" noChangeShapeType="1" noTextEdit="1"/>
          </p:cNvSpPr>
          <p:nvPr/>
        </p:nvSpPr>
        <p:spPr bwMode="auto">
          <a:xfrm>
            <a:off x="7164388" y="24606"/>
            <a:ext cx="18669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课文小结</a:t>
            </a:r>
          </a:p>
        </p:txBody>
      </p:sp>
    </p:spTree>
    <p:extLst>
      <p:ext uri="{BB962C8B-B14F-4D97-AF65-F5344CB8AC3E}">
        <p14:creationId xmlns:p14="http://schemas.microsoft.com/office/powerpoint/2010/main" xmlns="" val="36427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895600" y="304800"/>
            <a:ext cx="24003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学以致用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743200" y="990600"/>
            <a:ext cx="3395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ea typeface="宋体" panose="02010600030101010101" pitchFamily="2" charset="-122"/>
              </a:rPr>
              <a:t>如何描写景物？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0" y="1752600"/>
            <a:ext cx="89916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</a:rPr>
              <a:t>、抓住景物的特征（不同季节、时间变化、气候不同、地理特征）。</a:t>
            </a:r>
          </a:p>
          <a:p>
            <a:r>
              <a:rPr lang="en-US" altLang="zh-CN" sz="3200" b="1">
                <a:latin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</a:rPr>
              <a:t>、要选好观察的角度（远近仰俯）。</a:t>
            </a:r>
          </a:p>
          <a:p>
            <a:r>
              <a:rPr lang="en-US" altLang="zh-CN" sz="3200" b="1">
                <a:latin typeface="楷体_GB2312" pitchFamily="49" charset="-122"/>
              </a:rPr>
              <a:t>3</a:t>
            </a:r>
            <a:r>
              <a:rPr lang="zh-CN" altLang="en-US" sz="3200" b="1">
                <a:latin typeface="楷体_GB2312" pitchFamily="49" charset="-122"/>
              </a:rPr>
              <a:t>、安排好描写的顺序（空间顺序和时间顺序）。</a:t>
            </a:r>
            <a:endParaRPr lang="zh-CN" altLang="en-US" sz="3200">
              <a:latin typeface="楷体_GB2312" pitchFamily="49" charset="-122"/>
            </a:endParaRPr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114800"/>
            <a:ext cx="4495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010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3429000" y="228600"/>
            <a:ext cx="2095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能力训练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28600" y="1066800"/>
            <a:ext cx="84978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99663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美丽的风景勾起了我们的暇思。让我们拿起笔，书写心中流淌而过的乐曲。</a:t>
            </a:r>
          </a:p>
        </p:txBody>
      </p:sp>
      <p:pic>
        <p:nvPicPr>
          <p:cNvPr id="35846" name="Picture 6" descr="ZRFJ0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90750"/>
            <a:ext cx="9144000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743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1478223" y="190926"/>
            <a:ext cx="2444750" cy="9588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006666"/>
                </a:solidFill>
              </a:rPr>
              <a:t>导入新课</a:t>
            </a:r>
          </a:p>
        </p:txBody>
      </p:sp>
      <p:sp>
        <p:nvSpPr>
          <p:cNvPr id="99331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20675" y="1275734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/>
              <a:t>     </a:t>
            </a:r>
            <a:r>
              <a:rPr lang="zh-CN" altLang="en-US" sz="3600" b="1" dirty="0">
                <a:ea typeface="华文新魏" panose="02010800040101010101" pitchFamily="2" charset="-122"/>
              </a:rPr>
              <a:t>古人云：“仁者乐山，智者乐水。”山水景物，曾经引起了无数文人墨客的无限情思，他们为我们奉献了大量的歌咏自然山水的优美篇章。今天我们就来学习南朝梁代</a:t>
            </a:r>
            <a:r>
              <a:rPr lang="zh-CN" altLang="en-US" sz="3600" b="1" dirty="0">
                <a:ea typeface="华文新魏" panose="02010800040101010101" pitchFamily="2" charset="-122"/>
                <a:hlinkClick r:id="" action="ppaction://hlinkshowjump?jump=nextslide"/>
              </a:rPr>
              <a:t>陶弘景</a:t>
            </a:r>
            <a:r>
              <a:rPr lang="zh-CN" altLang="en-US" sz="3600" b="1" dirty="0">
                <a:ea typeface="华文新魏" panose="02010800040101010101" pitchFamily="2" charset="-122"/>
              </a:rPr>
              <a:t>写的一篇山水小品</a:t>
            </a:r>
            <a:r>
              <a:rPr lang="en-US" altLang="zh-CN" sz="3600" b="1" dirty="0">
                <a:ea typeface="华文新魏" panose="02010800040101010101" pitchFamily="2" charset="-122"/>
              </a:rPr>
              <a:t>——《</a:t>
            </a:r>
            <a:r>
              <a:rPr lang="zh-CN" altLang="en-US" sz="3600" b="1" dirty="0">
                <a:ea typeface="华文新魏" panose="02010800040101010101" pitchFamily="2" charset="-122"/>
              </a:rPr>
              <a:t>答谢中书书</a:t>
            </a:r>
            <a:r>
              <a:rPr lang="en-US" altLang="zh-CN" sz="3600" b="1" dirty="0">
                <a:ea typeface="华文新魏" panose="02010800040101010101" pitchFamily="2" charset="-122"/>
              </a:rPr>
              <a:t>》</a:t>
            </a:r>
          </a:p>
          <a:p>
            <a:pPr>
              <a:buFontTx/>
              <a:buNone/>
            </a:pPr>
            <a:endParaRPr lang="en-US" altLang="zh-CN" dirty="0"/>
          </a:p>
        </p:txBody>
      </p:sp>
      <p:pic>
        <p:nvPicPr>
          <p:cNvPr id="99332" name="图片 117763" descr="t01bd706cc40624ba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8363" y="3835163"/>
            <a:ext cx="30099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7610579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2" name="Group 4"/>
          <p:cNvGrpSpPr>
            <a:grpSpLocks/>
          </p:cNvGrpSpPr>
          <p:nvPr/>
        </p:nvGrpSpPr>
        <p:grpSpPr bwMode="auto">
          <a:xfrm>
            <a:off x="1982788" y="2651125"/>
            <a:ext cx="5429250" cy="0"/>
            <a:chOff x="0" y="0"/>
            <a:chExt cx="3420" cy="0"/>
          </a:xfrm>
        </p:grpSpPr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42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342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269543" y="723331"/>
            <a:ext cx="838835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　  </a:t>
            </a:r>
            <a:r>
              <a:rPr kumimoji="1"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映入眼帘的是蓝天白云的画面，空气里只有快乐的气息，什么烦恼都随着微风飘走了。湖面像镜子一样平静，岸边的小船好像睡着了，一动也不动地躺着。整个天空都映在湖里了，蓝天碧水融合为一体。两岸连山围绕着湖，似乎为这里的宁静而感到喜悦。茂盛的小草依傍着山，虽然天空只有白云，可蓝天下还有美丽的景象陪伴着，才不至于感到寂寞。偶尔有几声鸟叫声，犹如为这宁静增添欢乐。</a:t>
            </a:r>
          </a:p>
        </p:txBody>
      </p:sp>
      <p:pic>
        <p:nvPicPr>
          <p:cNvPr id="37896" name="Picture 8" descr="ZRFJ0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4572000"/>
            <a:ext cx="912971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475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3505200" y="381000"/>
            <a:ext cx="18669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能力提升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33400" y="1676400"/>
            <a:ext cx="80010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9900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kumimoji="1" lang="zh-CN" altLang="en-US" sz="3600" b="1">
                <a:solidFill>
                  <a:srgbClr val="9900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你敏感的心灵发现自然的生命美了吗？好吧，下载一幅你喜欢的风景图片，用今天学习的景物描写的技巧与方法，用优美的文字、心灵的感受描绘出大自然的鬼斧神工，表达自己与自然相融合的生命愉悦。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1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569492" y="-59046"/>
            <a:ext cx="4114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猜一猜：他是谁？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869146"/>
            <a:ext cx="91440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1" lang="en-US" altLang="zh-CN" sz="2400" dirty="0">
                <a:solidFill>
                  <a:schemeClr val="bg1"/>
                </a:solidFill>
                <a:latin typeface="方正粗宋简体" pitchFamily="65" charset="-122"/>
                <a:ea typeface="方正粗宋简体" pitchFamily="65" charset="-122"/>
              </a:rPr>
              <a:t>     </a:t>
            </a:r>
            <a:r>
              <a:rPr kumimoji="1" lang="zh-CN" altLang="en-US" sz="2400" b="1" dirty="0">
                <a:latin typeface="楷体_GB2312" pitchFamily="49" charset="-122"/>
              </a:rPr>
              <a:t>他频遭贬谪，一生历典八州，身行万里，走过无数穷山水，却都如处天堂，他说：此心安处是吾家。</a:t>
            </a:r>
          </a:p>
          <a:p>
            <a:r>
              <a:rPr kumimoji="1" lang="zh-CN" altLang="en-US" sz="2400" b="1" dirty="0">
                <a:latin typeface="楷体_GB2312" pitchFamily="49" charset="-122"/>
              </a:rPr>
              <a:t>    他被无数小人中伤下狱，朋友背叛，同道反目，见识了人间万千丑态却说：</a:t>
            </a:r>
            <a:r>
              <a:rPr kumimoji="1" lang="zh-CN" altLang="en-US" sz="2400" b="1" dirty="0"/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眼前见天下无一个不是好人。</a:t>
            </a:r>
            <a:r>
              <a:rPr kumimoji="1" lang="zh-CN" altLang="en-US" sz="2400" b="1" dirty="0"/>
              <a:t>”</a:t>
            </a:r>
            <a:endParaRPr kumimoji="1" lang="zh-CN" altLang="en-US" sz="2400" b="1" dirty="0">
              <a:latin typeface="楷体_GB2312" pitchFamily="49" charset="-122"/>
            </a:endParaRPr>
          </a:p>
          <a:p>
            <a:r>
              <a:rPr kumimoji="1" lang="zh-CN" altLang="en-US" sz="2400" b="1" dirty="0">
                <a:latin typeface="楷体_GB2312" pitchFamily="49" charset="-122"/>
              </a:rPr>
              <a:t>    他读书</a:t>
            </a:r>
            <a:r>
              <a:rPr kumimoji="1" lang="zh-CN" altLang="en-US" sz="2400" b="1" dirty="0"/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闭门书史丛，少有凌云志</a:t>
            </a:r>
            <a:r>
              <a:rPr kumimoji="1" lang="zh-CN" altLang="en-US" sz="2400" b="1" dirty="0"/>
              <a:t>”</a:t>
            </a:r>
            <a:r>
              <a:rPr kumimoji="1" lang="zh-CN" altLang="en-US" sz="2400" b="1" dirty="0">
                <a:latin typeface="楷体_GB2312" pitchFamily="49" charset="-122"/>
              </a:rPr>
              <a:t> ，他工作</a:t>
            </a:r>
            <a:r>
              <a:rPr kumimoji="1" lang="zh-CN" altLang="en-US" sz="2400" b="1" dirty="0"/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平生五千卷，一字不救饥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</a:rPr>
              <a:t>，他态度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人有悲欢离合，月有阴晴圆缺，此事古难全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</a:rPr>
              <a:t>，他一生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起舞弄清影，何似在人间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</a:rPr>
              <a:t>。</a:t>
            </a:r>
          </a:p>
          <a:p>
            <a:r>
              <a:rPr kumimoji="1" lang="zh-CN" altLang="en-US" sz="2400" b="1" dirty="0">
                <a:latin typeface="楷体_GB2312" pitchFamily="49" charset="-122"/>
              </a:rPr>
              <a:t>    他三十岁的时候，妻子就过世了，多年以后，写下这样的句子来纪念她：</a:t>
            </a:r>
            <a:r>
              <a:rPr kumimoji="1" lang="zh-CN" altLang="en-US" sz="2400" b="1" dirty="0"/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千里孤坟，无处话凄凉 。</a:t>
            </a:r>
            <a:r>
              <a:rPr kumimoji="1" lang="zh-CN" altLang="en-US" sz="2400" b="1" dirty="0"/>
              <a:t>”</a:t>
            </a:r>
            <a:endParaRPr kumimoji="1" lang="zh-CN" altLang="en-US" sz="2400" b="1" dirty="0">
              <a:latin typeface="楷体_GB2312" pitchFamily="49" charset="-122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4495800"/>
            <a:ext cx="87852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0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1" lang="en-US" altLang="zh-CN" sz="3600" dirty="0">
                <a:solidFill>
                  <a:srgbClr val="000000"/>
                </a:solidFill>
                <a:latin typeface="方正粗宋简体" pitchFamily="65" charset="-122"/>
                <a:ea typeface="方正粗宋简体" pitchFamily="65" charset="-122"/>
              </a:rPr>
              <a:t> 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方正粗宋简体" pitchFamily="65" charset="-122"/>
                <a:ea typeface="方正粗宋简体" pitchFamily="65" charset="-122"/>
              </a:rPr>
              <a:t>他是唐宋八大家之一，他的父亲弟弟</a:t>
            </a:r>
          </a:p>
          <a:p>
            <a:r>
              <a:rPr kumimoji="1" lang="zh-CN" altLang="en-US" sz="3600" b="1" dirty="0">
                <a:solidFill>
                  <a:schemeClr val="accent2"/>
                </a:solidFill>
                <a:latin typeface="方正粗宋简体" pitchFamily="65" charset="-122"/>
                <a:ea typeface="方正粗宋简体" pitchFamily="65" charset="-122"/>
              </a:rPr>
              <a:t>也是唐宋八大家。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200400" y="5668963"/>
            <a:ext cx="230346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FF3300"/>
                </a:solidFill>
                <a:ea typeface="隶书" panose="02010509060101010101" pitchFamily="49" charset="-122"/>
              </a:rPr>
              <a:t>苏 轼</a:t>
            </a:r>
          </a:p>
        </p:txBody>
      </p:sp>
    </p:spTree>
    <p:extLst>
      <p:ext uri="{BB962C8B-B14F-4D97-AF65-F5344CB8AC3E}">
        <p14:creationId xmlns:p14="http://schemas.microsoft.com/office/powerpoint/2010/main" xmlns="" val="391034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4033" descr="92_226_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025" y="1347788"/>
            <a:ext cx="30400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文本框 44034"/>
          <p:cNvSpPr txBox="1">
            <a:spLocks noChangeArrowheads="1"/>
          </p:cNvSpPr>
          <p:nvPr/>
        </p:nvSpPr>
        <p:spPr bwMode="auto">
          <a:xfrm>
            <a:off x="3851275" y="739775"/>
            <a:ext cx="4897438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苏轼</a:t>
            </a:r>
            <a:r>
              <a:rPr lang="zh-CN" altLang="en-US" sz="2400" b="1">
                <a:latin typeface="宋体" panose="02010600030101010101" pitchFamily="2" charset="-122"/>
              </a:rPr>
              <a:t>（１０３７－１１０１）</a:t>
            </a:r>
            <a:r>
              <a:rPr lang="zh-CN" altLang="en-US" sz="3200" b="1">
                <a:latin typeface="宋体" panose="02010600030101010101" pitchFamily="2" charset="-122"/>
              </a:rPr>
              <a:t>：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北宋文学家、书画家。字子瞻，号东坡居士</a:t>
            </a:r>
            <a:r>
              <a:rPr lang="zh-CN" altLang="en-US" sz="3200" b="1">
                <a:latin typeface="宋体" panose="02010600030101010101" pitchFamily="2" charset="-122"/>
              </a:rPr>
              <a:t>，与父苏洵，弟苏辙并称为“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三苏</a:t>
            </a:r>
            <a:r>
              <a:rPr lang="zh-CN" altLang="en-US" sz="3200" b="1">
                <a:latin typeface="宋体" panose="02010600030101010101" pitchFamily="2" charset="-122"/>
              </a:rPr>
              <a:t>” ，为“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唐宋八大 家</a:t>
            </a:r>
            <a:r>
              <a:rPr lang="zh-CN" altLang="en-US" sz="3200" b="1">
                <a:latin typeface="宋体" panose="02010600030101010101" pitchFamily="2" charset="-122"/>
              </a:rPr>
              <a:t>”之一。</a:t>
            </a:r>
            <a:r>
              <a:rPr lang="en-US" altLang="zh-CN" sz="3200" b="1">
                <a:latin typeface="宋体" panose="02010600030101010101" pitchFamily="2" charset="-122"/>
              </a:rPr>
              <a:t>1079</a:t>
            </a:r>
            <a:r>
              <a:rPr lang="zh-CN" altLang="en-US" sz="3200" b="1">
                <a:latin typeface="宋体" panose="02010600030101010101" pitchFamily="2" charset="-122"/>
              </a:rPr>
              <a:t>年，因反对王安石被贬职，任杭州通判，知密州、徐州、湖州。后以作诗“谤讪朝廷”罪贬黄州。</a:t>
            </a:r>
          </a:p>
        </p:txBody>
      </p:sp>
      <p:sp>
        <p:nvSpPr>
          <p:cNvPr id="119812" name="文本框 44035"/>
          <p:cNvSpPr txBox="1">
            <a:spLocks noChangeArrowheads="1"/>
          </p:cNvSpPr>
          <p:nvPr/>
        </p:nvSpPr>
        <p:spPr bwMode="auto">
          <a:xfrm>
            <a:off x="919163" y="660400"/>
            <a:ext cx="180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3200" b="1">
              <a:solidFill>
                <a:srgbClr val="006666"/>
              </a:solidFill>
              <a:latin typeface="Comic Sans MS" panose="030F0702030302020204" pitchFamily="66" charset="0"/>
            </a:endParaRPr>
          </a:p>
        </p:txBody>
      </p:sp>
      <p:sp>
        <p:nvSpPr>
          <p:cNvPr id="119813" name="文本框 44036"/>
          <p:cNvSpPr txBox="1">
            <a:spLocks noChangeArrowheads="1"/>
          </p:cNvSpPr>
          <p:nvPr/>
        </p:nvSpPr>
        <p:spPr bwMode="auto">
          <a:xfrm>
            <a:off x="1530350" y="606425"/>
            <a:ext cx="1812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solidFill>
                  <a:srgbClr val="006666"/>
                </a:solidFill>
                <a:latin typeface="Comic Sans MS" panose="030F0702030302020204" pitchFamily="66" charset="0"/>
              </a:rPr>
              <a:t>作者简介</a:t>
            </a:r>
          </a:p>
        </p:txBody>
      </p:sp>
    </p:spTree>
    <p:extLst>
      <p:ext uri="{BB962C8B-B14F-4D97-AF65-F5344CB8AC3E}">
        <p14:creationId xmlns:p14="http://schemas.microsoft.com/office/powerpoint/2010/main" xmlns="" val="94202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924300" y="1052513"/>
            <a:ext cx="5219700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</a:t>
            </a:r>
            <a:r>
              <a:rPr lang="en-US" altLang="zh-CN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</a:t>
            </a:r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唐宋八大家：               </a:t>
            </a:r>
            <a:r>
              <a:rPr lang="zh-CN" altLang="en-US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韩愈   柳宗元    欧阳修   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苏洵      苏轼      苏辙   曾巩    王安石</a:t>
            </a:r>
            <a:r>
              <a:rPr lang="en-US" altLang="zh-CN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r>
              <a:rPr kumimoji="1" lang="en-US" altLang="zh-CN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  <a:p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</a:t>
            </a:r>
            <a:r>
              <a:rPr lang="en-US" altLang="zh-CN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 </a:t>
            </a:r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苏辛：（豪放派）                       </a:t>
            </a:r>
            <a:r>
              <a:rPr lang="zh-CN" altLang="en-US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苏轼、辛弃疾</a:t>
            </a:r>
          </a:p>
          <a:p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</a:t>
            </a:r>
            <a:r>
              <a:rPr lang="en-US" altLang="zh-CN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</a:t>
            </a:r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苏黄：                   　 </a:t>
            </a:r>
          </a:p>
          <a:p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苏轼、黄庭坚</a:t>
            </a:r>
            <a:r>
              <a:rPr lang="en-US" altLang="zh-CN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  <a:p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书画</a:t>
            </a:r>
            <a:r>
              <a:rPr lang="en-US" altLang="zh-CN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</a:t>
            </a:r>
            <a:r>
              <a:rPr lang="zh-CN" altLang="en-US" sz="3200" b="1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宋四家：           　 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苏轼  蔡襄  黄庭坚 米芾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038600" y="0"/>
            <a:ext cx="47529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华文新魏" panose="02010800040101010101" pitchFamily="2" charset="-122"/>
              </a:rPr>
              <a:t>才华横溢的苏轼</a:t>
            </a:r>
          </a:p>
        </p:txBody>
      </p:sp>
      <p:pic>
        <p:nvPicPr>
          <p:cNvPr id="44036" name="Picture 4" descr="msotw9_temp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" r="2454" b="3268"/>
          <a:stretch>
            <a:fillRect/>
          </a:stretch>
        </p:blipFill>
        <p:spPr bwMode="auto">
          <a:xfrm>
            <a:off x="0" y="0"/>
            <a:ext cx="39957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4037" name="Group 5"/>
          <p:cNvGrpSpPr>
            <a:grpSpLocks/>
          </p:cNvGrpSpPr>
          <p:nvPr/>
        </p:nvGrpSpPr>
        <p:grpSpPr bwMode="auto">
          <a:xfrm>
            <a:off x="0" y="0"/>
            <a:ext cx="3995738" cy="6858000"/>
            <a:chOff x="0" y="0"/>
            <a:chExt cx="2517" cy="4320"/>
          </a:xfrm>
        </p:grpSpPr>
        <p:pic>
          <p:nvPicPr>
            <p:cNvPr id="44038" name="Picture 6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24"/>
              <a:ext cx="2472" cy="2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9" name="Picture 7" descr="东坡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17" cy="2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040" name="Picture 8" descr="苏东坡"/>
          <p:cNvPicPr>
            <a:picLocks noChangeAspect="1" noChangeArrowheads="1"/>
          </p:cNvPicPr>
          <p:nvPr/>
        </p:nvPicPr>
        <p:blipFill>
          <a:blip r:embed="rId5" cstate="print">
            <a:lum bright="-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7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805706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图片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837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图片 46081" descr="chengtiansi1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50" y="1222375"/>
            <a:ext cx="4173538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9" name="矩形 46082"/>
          <p:cNvSpPr>
            <a:spLocks noChangeArrowheads="1"/>
          </p:cNvSpPr>
          <p:nvPr/>
        </p:nvSpPr>
        <p:spPr bwMode="auto">
          <a:xfrm>
            <a:off x="1331913" y="4797425"/>
            <a:ext cx="2833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latin typeface="Comic Sans MS" panose="030F0702030302020204" pitchFamily="66" charset="0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1187450" y="4941888"/>
            <a:ext cx="2833688" cy="7461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CC"/>
            </a:outerShdw>
          </a:effectLst>
        </p:spPr>
        <p:txBody>
          <a:bodyPr/>
          <a:lstStyle/>
          <a:p>
            <a:pPr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cs typeface="+mn-ea"/>
              </a:rPr>
              <a:t>承天寺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1861" name="文本框 46084"/>
          <p:cNvSpPr txBox="1">
            <a:spLocks noChangeArrowheads="1"/>
          </p:cNvSpPr>
          <p:nvPr/>
        </p:nvSpPr>
        <p:spPr bwMode="auto">
          <a:xfrm>
            <a:off x="5076825" y="404813"/>
            <a:ext cx="3743325" cy="586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方正小标宋简体" pitchFamily="2" charset="-122"/>
                <a:ea typeface="方正小标宋简体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位于今湖北省黄冈市南，南唐初年建寺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初名“南禅寺”。北宋景德四年（</a:t>
            </a:r>
            <a:r>
              <a:rPr lang="en-US" altLang="zh-CN" sz="2800" b="1">
                <a:latin typeface="宋体" panose="02010600030101010101" pitchFamily="2" charset="-122"/>
              </a:rPr>
              <a:t>1007</a:t>
            </a:r>
            <a:r>
              <a:rPr lang="zh-CN" altLang="en-US" sz="2800" b="1">
                <a:latin typeface="宋体" panose="02010600030101010101" pitchFamily="2" charset="-122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</a:rPr>
              <a:t>赐名承天寺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其规模仅次于开元寺因寺宇第一山门横匾上有金光闪烁的“月台”两字</a:t>
            </a:r>
            <a:r>
              <a:rPr lang="en-US" altLang="zh-CN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故又名月台寺。</a:t>
            </a:r>
          </a:p>
        </p:txBody>
      </p:sp>
    </p:spTree>
    <p:extLst>
      <p:ext uri="{BB962C8B-B14F-4D97-AF65-F5344CB8AC3E}">
        <p14:creationId xmlns:p14="http://schemas.microsoft.com/office/powerpoint/2010/main" xmlns="" val="58371375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3581400" y="228600"/>
            <a:ext cx="1866900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教学目标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83058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楷体_GB2312" pitchFamily="49" charset="-122"/>
              </a:rPr>
              <a:t>1</a:t>
            </a:r>
            <a:r>
              <a:rPr kumimoji="1" lang="zh-CN" altLang="en-US" sz="3200" b="1">
                <a:latin typeface="楷体_GB2312" pitchFamily="49" charset="-122"/>
              </a:rPr>
              <a:t>、理解文中的重点词句，并做积累。</a:t>
            </a:r>
          </a:p>
          <a:p>
            <a:endParaRPr kumimoji="1" lang="zh-CN" altLang="en-US" sz="3200" b="1">
              <a:latin typeface="楷体_GB2312" pitchFamily="49" charset="-122"/>
            </a:endParaRPr>
          </a:p>
          <a:p>
            <a:r>
              <a:rPr kumimoji="1" lang="en-US" altLang="zh-CN" sz="3200" b="1">
                <a:latin typeface="楷体_GB2312" pitchFamily="49" charset="-122"/>
              </a:rPr>
              <a:t>2</a:t>
            </a:r>
            <a:r>
              <a:rPr kumimoji="1" lang="zh-CN" altLang="en-US" sz="3200" b="1">
                <a:latin typeface="楷体_GB2312" pitchFamily="49" charset="-122"/>
              </a:rPr>
              <a:t>、反复诵读，欣赏文中描写月色的句子。结合背景，体会作者悠闲、超逸的心境。</a:t>
            </a:r>
          </a:p>
          <a:p>
            <a:endParaRPr kumimoji="1" lang="zh-CN" altLang="en-US" sz="3200" b="1">
              <a:latin typeface="楷体_GB2312" pitchFamily="49" charset="-122"/>
            </a:endParaRPr>
          </a:p>
          <a:p>
            <a:r>
              <a:rPr kumimoji="1" lang="en-US" altLang="zh-CN" sz="3200" b="1">
                <a:latin typeface="楷体_GB2312" pitchFamily="49" charset="-122"/>
              </a:rPr>
              <a:t>3</a:t>
            </a:r>
            <a:r>
              <a:rPr kumimoji="1" lang="zh-CN" altLang="en-US" sz="3200" b="1">
                <a:latin typeface="楷体_GB2312" pitchFamily="49" charset="-122"/>
              </a:rPr>
              <a:t>、领略文中月色的自然之美，感受作者胸怀旷达之美。</a:t>
            </a:r>
            <a:endParaRPr lang="zh-CN" altLang="en-US" sz="3200" b="1">
              <a:latin typeface="楷体_GB2312" pitchFamily="49" charset="-122"/>
            </a:endParaRPr>
          </a:p>
        </p:txBody>
      </p:sp>
      <p:pic>
        <p:nvPicPr>
          <p:cNvPr id="49156" name="Picture 4" descr="无标题7"/>
          <p:cNvPicPr>
            <a:picLocks noChangeAspect="1" noChangeArrowheads="1"/>
          </p:cNvPicPr>
          <p:nvPr/>
        </p:nvPicPr>
        <p:blipFill>
          <a:blip r:embed="rId2" cstate="print">
            <a:lum bright="-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724400"/>
            <a:ext cx="61722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890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990600" y="990600"/>
            <a:ext cx="70866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记 承 天 寺 夜 游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5486400" y="2286000"/>
            <a:ext cx="1752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苏轼</a:t>
            </a:r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auto">
          <a:xfrm>
            <a:off x="0" y="152400"/>
            <a:ext cx="2174875" cy="792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600" b="1">
                <a:ea typeface="华文新魏" panose="02010800040101010101" pitchFamily="2" charset="-122"/>
              </a:rPr>
              <a:t>课文朗读</a:t>
            </a:r>
          </a:p>
        </p:txBody>
      </p:sp>
      <p:pic>
        <p:nvPicPr>
          <p:cNvPr id="51209" name="Picture 9" descr="图片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10" name="Picture 10" descr="图片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1211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1212" name="Picture 12"/>
            <p:cNvPicPr>
              <a:picLocks noChangeAspect="1" noChangeArrowheads="1"/>
            </p:cNvPicPr>
            <p:nvPr/>
          </p:nvPicPr>
          <p:blipFill>
            <a:blip r:embed="rId5" cstate="print">
              <a:lum contrast="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213" name="Text Box 13"/>
            <p:cNvSpPr txBox="1">
              <a:spLocks noChangeArrowheads="1"/>
            </p:cNvSpPr>
            <p:nvPr/>
          </p:nvSpPr>
          <p:spPr bwMode="auto">
            <a:xfrm>
              <a:off x="2880" y="1344"/>
              <a:ext cx="2880" cy="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chemeClr val="bg1"/>
                  </a:solidFill>
                  <a:ea typeface="华文行楷" panose="02010800040101010101" pitchFamily="2" charset="-122"/>
                </a:rPr>
                <a:t>庭下如积水空明，水中藻、荇交横，盖竹柏影也。</a:t>
              </a:r>
            </a:p>
          </p:txBody>
        </p:sp>
      </p:grpSp>
      <p:grpSp>
        <p:nvGrpSpPr>
          <p:cNvPr id="51214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1215" name="Picture 15"/>
            <p:cNvPicPr>
              <a:picLocks noChangeAspect="1" noChangeArrowheads="1"/>
            </p:cNvPicPr>
            <p:nvPr/>
          </p:nvPicPr>
          <p:blipFill>
            <a:blip r:embed="rId6" cstate="print">
              <a:lum contrast="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216" name="Text Box 16"/>
            <p:cNvSpPr txBox="1">
              <a:spLocks noChangeArrowheads="1"/>
            </p:cNvSpPr>
            <p:nvPr/>
          </p:nvSpPr>
          <p:spPr bwMode="auto">
            <a:xfrm>
              <a:off x="4272" y="0"/>
              <a:ext cx="960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 b="1">
                  <a:solidFill>
                    <a:schemeClr val="bg1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何夜无月？何处无竹柏？但少闲人如吾两人者耳。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2400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555844" y="27296"/>
            <a:ext cx="758815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   </a:t>
            </a:r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自由朗读，大声朗读，要求读准字音，读准节奏，读出感情。 </a:t>
            </a:r>
            <a:endParaRPr kumimoji="1"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895600" y="1295400"/>
            <a:ext cx="312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记承天寺夜游    </a:t>
            </a:r>
          </a:p>
          <a:p>
            <a:r>
              <a:rPr kumimoji="1"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苏 轼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0" y="5638800"/>
            <a:ext cx="8763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提示：</a:t>
            </a:r>
            <a:r>
              <a:rPr kumimoji="1" lang="zh-CN" altLang="en-US" sz="3200" b="1">
                <a:solidFill>
                  <a:schemeClr val="accent2"/>
                </a:solidFill>
                <a:ea typeface="宋体" panose="02010600030101010101" pitchFamily="2" charset="-122"/>
              </a:rPr>
              <a:t>要根据句子的意思划分朗读停顿，不要把句子的意思读破，领字后面需有一个小的停顿。</a:t>
            </a:r>
            <a:endParaRPr lang="zh-CN" altLang="en-US" sz="3200" b="1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28600" y="2438400"/>
            <a:ext cx="86868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</a:rPr>
              <a:t>     </a:t>
            </a:r>
            <a:r>
              <a:rPr kumimoji="1" lang="zh-CN" altLang="en-US" sz="3200" b="1" dirty="0">
                <a:latin typeface="楷体_GB2312" pitchFamily="49" charset="-122"/>
              </a:rPr>
              <a:t>元丰六年十月十二日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夜，解衣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欲睡，月色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入户，欣然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起行。念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无与为乐者，遂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至承天寺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寻张怀民。怀民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亦未寝，相与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步于中庭。 庭下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如积水空明，水中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藻、荇交横，盖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竹柏影也。何夜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无月？何处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无竹柏？但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少闲人</a:t>
            </a:r>
            <a:r>
              <a:rPr kumimoji="1" lang="en-US" altLang="zh-CN" sz="3200" b="1" i="1" dirty="0">
                <a:solidFill>
                  <a:srgbClr val="FF3300"/>
                </a:solidFill>
                <a:latin typeface="楷体_GB2312" pitchFamily="49" charset="-122"/>
              </a:rPr>
              <a:t>/</a:t>
            </a:r>
            <a:r>
              <a:rPr kumimoji="1" lang="zh-CN" altLang="en-US" sz="3200" b="1" dirty="0">
                <a:latin typeface="楷体_GB2312" pitchFamily="49" charset="-122"/>
              </a:rPr>
              <a:t>如吾两人者耳。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371600"/>
            <a:ext cx="2019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ea typeface="黑体" panose="02010609060101010101" pitchFamily="49" charset="-122"/>
              </a:rPr>
              <a:t>注意节奏</a:t>
            </a:r>
          </a:p>
        </p:txBody>
      </p:sp>
    </p:spTree>
    <p:extLst>
      <p:ext uri="{BB962C8B-B14F-4D97-AF65-F5344CB8AC3E}">
        <p14:creationId xmlns:p14="http://schemas.microsoft.com/office/powerpoint/2010/main" xmlns="" val="376473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2" grpId="0"/>
      <p:bldP spid="50184" grpId="0"/>
      <p:bldP spid="501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68313" y="4135438"/>
            <a:ext cx="79216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3600">
                <a:ea typeface="华文新魏" panose="02010800040101010101" pitchFamily="2" charset="-122"/>
              </a:rPr>
              <a:t>   </a:t>
            </a:r>
          </a:p>
          <a:p>
            <a:pPr algn="ctr"/>
            <a:r>
              <a:rPr lang="en-US" altLang="zh-CN" sz="3600">
                <a:ea typeface="华文新魏" panose="02010800040101010101" pitchFamily="2" charset="-122"/>
              </a:rPr>
              <a:t>   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914400" y="1828800"/>
            <a:ext cx="4552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ea typeface="华文新魏" panose="02010800040101010101" pitchFamily="2" charset="-122"/>
              </a:rPr>
              <a:t>、背诵并默写课文。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914400" y="2819400"/>
            <a:ext cx="7777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ea typeface="华文新魏" panose="02010800040101010101" pitchFamily="2" charset="-122"/>
              </a:rPr>
              <a:t>2</a:t>
            </a:r>
            <a:r>
              <a:rPr lang="zh-CN" altLang="en-US" sz="3600" b="1">
                <a:ea typeface="华文新魏" panose="02010800040101010101" pitchFamily="2" charset="-122"/>
              </a:rPr>
              <a:t>、品味、积累写景的优美语言。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914400" y="3733800"/>
            <a:ext cx="7416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ea typeface="华文新魏" panose="02010800040101010101" pitchFamily="2" charset="-122"/>
              </a:rPr>
              <a:t>3</a:t>
            </a:r>
            <a:r>
              <a:rPr lang="zh-CN" altLang="en-US" sz="3600" b="1">
                <a:ea typeface="华文新魏" panose="02010800040101010101" pitchFamily="2" charset="-122"/>
              </a:rPr>
              <a:t>、理解作品意境，体会文中蕴含的思想感情。</a:t>
            </a: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2819400" y="609600"/>
            <a:ext cx="2819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教学目标</a:t>
            </a:r>
          </a:p>
        </p:txBody>
      </p:sp>
    </p:spTree>
    <p:extLst>
      <p:ext uri="{BB962C8B-B14F-4D97-AF65-F5344CB8AC3E}">
        <p14:creationId xmlns:p14="http://schemas.microsoft.com/office/powerpoint/2010/main" xmlns="" val="332921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2540000" y="266700"/>
            <a:ext cx="2327275" cy="792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600" b="1">
                <a:ea typeface="华文新魏" panose="02010800040101010101" pitchFamily="2" charset="-122"/>
              </a:rPr>
              <a:t>课文翻译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838200" y="1600200"/>
            <a:ext cx="74485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ea typeface="宋体" panose="02010600030101010101" pitchFamily="2" charset="-122"/>
              </a:rPr>
              <a:t>再读课文，进一步感知课文，做到流利地朗读，并</a:t>
            </a:r>
            <a:r>
              <a:rPr kumimoji="1"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试着去翻译这篇短文！</a:t>
            </a:r>
          </a:p>
        </p:txBody>
      </p:sp>
      <p:pic>
        <p:nvPicPr>
          <p:cNvPr id="58374" name="Picture 6" descr="xinsrc_44030131151174610086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105150"/>
            <a:ext cx="50038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835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50825" y="1143000"/>
            <a:ext cx="8893175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元丰六年十月十二日夜，解衣欲睡，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月色入户，欣然起行。念无与为乐者，遂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至承天寺寻张怀民。怀民亦未寝，相与步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于中庭。 庭下如积水空明，水中藻、荇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交横，盖竹柏影也。何夜无月？何处无竹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柏？但少闲人如吾两人者耳。</a:t>
            </a:r>
            <a:r>
              <a:rPr kumimoji="1"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743200" y="0"/>
            <a:ext cx="3171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记承天寺夜游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5486400" y="581025"/>
            <a:ext cx="1781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北宋  苏轼</a:t>
            </a:r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 flipV="1">
            <a:off x="1905000" y="2743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 flipV="1">
            <a:off x="2895600" y="2667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0" name="Oval 8"/>
          <p:cNvSpPr>
            <a:spLocks noChangeArrowheads="1"/>
          </p:cNvSpPr>
          <p:nvPr/>
        </p:nvSpPr>
        <p:spPr bwMode="auto">
          <a:xfrm flipV="1">
            <a:off x="3276600" y="2667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Oval 9"/>
          <p:cNvSpPr>
            <a:spLocks noChangeArrowheads="1"/>
          </p:cNvSpPr>
          <p:nvPr/>
        </p:nvSpPr>
        <p:spPr bwMode="auto">
          <a:xfrm flipV="1">
            <a:off x="6553200" y="18288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2" name="Oval 10"/>
          <p:cNvSpPr>
            <a:spLocks noChangeArrowheads="1"/>
          </p:cNvSpPr>
          <p:nvPr/>
        </p:nvSpPr>
        <p:spPr bwMode="auto">
          <a:xfrm flipV="1">
            <a:off x="7391400" y="18288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3" name="Oval 11"/>
          <p:cNvSpPr>
            <a:spLocks noChangeArrowheads="1"/>
          </p:cNvSpPr>
          <p:nvPr/>
        </p:nvSpPr>
        <p:spPr bwMode="auto">
          <a:xfrm flipV="1">
            <a:off x="5181600" y="26670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4" name="Oval 12"/>
          <p:cNvSpPr>
            <a:spLocks noChangeArrowheads="1"/>
          </p:cNvSpPr>
          <p:nvPr/>
        </p:nvSpPr>
        <p:spPr bwMode="auto">
          <a:xfrm flipV="1">
            <a:off x="78486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5" name="Oval 13"/>
          <p:cNvSpPr>
            <a:spLocks noChangeArrowheads="1"/>
          </p:cNvSpPr>
          <p:nvPr/>
        </p:nvSpPr>
        <p:spPr bwMode="auto">
          <a:xfrm flipV="1">
            <a:off x="7391400" y="2743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6" name="Oval 14"/>
          <p:cNvSpPr>
            <a:spLocks noChangeArrowheads="1"/>
          </p:cNvSpPr>
          <p:nvPr/>
        </p:nvSpPr>
        <p:spPr bwMode="auto">
          <a:xfrm flipV="1">
            <a:off x="8305800" y="2743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7" name="Oval 15"/>
          <p:cNvSpPr>
            <a:spLocks noChangeArrowheads="1"/>
          </p:cNvSpPr>
          <p:nvPr/>
        </p:nvSpPr>
        <p:spPr bwMode="auto">
          <a:xfrm flipV="1">
            <a:off x="5334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Oval 16"/>
          <p:cNvSpPr>
            <a:spLocks noChangeArrowheads="1"/>
          </p:cNvSpPr>
          <p:nvPr/>
        </p:nvSpPr>
        <p:spPr bwMode="auto">
          <a:xfrm flipV="1">
            <a:off x="75438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Oval 17"/>
          <p:cNvSpPr>
            <a:spLocks noChangeArrowheads="1"/>
          </p:cNvSpPr>
          <p:nvPr/>
        </p:nvSpPr>
        <p:spPr bwMode="auto">
          <a:xfrm flipV="1">
            <a:off x="64770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Oval 18"/>
          <p:cNvSpPr>
            <a:spLocks noChangeArrowheads="1"/>
          </p:cNvSpPr>
          <p:nvPr/>
        </p:nvSpPr>
        <p:spPr bwMode="auto">
          <a:xfrm flipV="1">
            <a:off x="8382000" y="3505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1" name="Oval 19"/>
          <p:cNvSpPr>
            <a:spLocks noChangeArrowheads="1"/>
          </p:cNvSpPr>
          <p:nvPr/>
        </p:nvSpPr>
        <p:spPr bwMode="auto">
          <a:xfrm flipV="1">
            <a:off x="457200" y="4343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Oval 20"/>
          <p:cNvSpPr>
            <a:spLocks noChangeArrowheads="1"/>
          </p:cNvSpPr>
          <p:nvPr/>
        </p:nvSpPr>
        <p:spPr bwMode="auto">
          <a:xfrm flipV="1">
            <a:off x="4953000" y="4267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3" name="Oval 21"/>
          <p:cNvSpPr>
            <a:spLocks noChangeArrowheads="1"/>
          </p:cNvSpPr>
          <p:nvPr/>
        </p:nvSpPr>
        <p:spPr bwMode="auto">
          <a:xfrm flipV="1">
            <a:off x="5334000" y="4343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4" name="Oval 22"/>
          <p:cNvSpPr>
            <a:spLocks noChangeArrowheads="1"/>
          </p:cNvSpPr>
          <p:nvPr/>
        </p:nvSpPr>
        <p:spPr bwMode="auto">
          <a:xfrm flipV="1">
            <a:off x="533400" y="5105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5" name="Oval 23"/>
          <p:cNvSpPr>
            <a:spLocks noChangeArrowheads="1"/>
          </p:cNvSpPr>
          <p:nvPr/>
        </p:nvSpPr>
        <p:spPr bwMode="auto">
          <a:xfrm flipV="1">
            <a:off x="7162800" y="42672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6" name="Oval 24"/>
          <p:cNvSpPr>
            <a:spLocks noChangeArrowheads="1"/>
          </p:cNvSpPr>
          <p:nvPr/>
        </p:nvSpPr>
        <p:spPr bwMode="auto">
          <a:xfrm flipV="1">
            <a:off x="8077200" y="4419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1676400" y="274320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</a:rPr>
              <a:t>门</a:t>
            </a: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2514600" y="2667000"/>
            <a:ext cx="213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</a:rPr>
              <a:t>高兴的样子</a:t>
            </a:r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6324600" y="1752600"/>
            <a:ext cx="590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</a:rPr>
              <a:t>脱</a:t>
            </a:r>
          </a:p>
        </p:txBody>
      </p:sp>
      <p:sp>
        <p:nvSpPr>
          <p:cNvPr id="59420" name="Rectangle 28"/>
          <p:cNvSpPr>
            <a:spLocks noChangeArrowheads="1"/>
          </p:cNvSpPr>
          <p:nvPr/>
        </p:nvSpPr>
        <p:spPr bwMode="auto">
          <a:xfrm>
            <a:off x="7239000" y="1752600"/>
            <a:ext cx="590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想</a:t>
            </a: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4343400" y="2667000"/>
            <a:ext cx="1970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</a:rPr>
              <a:t>考虑，想到</a:t>
            </a:r>
          </a:p>
        </p:txBody>
      </p:sp>
      <p:sp>
        <p:nvSpPr>
          <p:cNvPr id="59422" name="Text Box 30"/>
          <p:cNvSpPr txBox="1">
            <a:spLocks noChangeArrowheads="1"/>
          </p:cNvSpPr>
          <p:nvPr/>
        </p:nvSpPr>
        <p:spPr bwMode="auto">
          <a:xfrm>
            <a:off x="6477000" y="2667000"/>
            <a:ext cx="198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楷体_GB2312" pitchFamily="49" charset="-122"/>
              </a:rPr>
              <a:t> </a:t>
            </a:r>
            <a:r>
              <a:rPr kumimoji="1"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……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pitchFamily="49" charset="-122"/>
              </a:rPr>
              <a:t>的人</a:t>
            </a:r>
          </a:p>
        </p:txBody>
      </p: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7924800" y="2667000"/>
            <a:ext cx="1008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于是</a:t>
            </a: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228600" y="342900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到</a:t>
            </a:r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5486400" y="3429000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睡觉</a:t>
            </a:r>
          </a:p>
        </p:txBody>
      </p:sp>
      <p:sp>
        <p:nvSpPr>
          <p:cNvPr id="59426" name="Rectangle 34"/>
          <p:cNvSpPr>
            <a:spLocks noChangeArrowheads="1"/>
          </p:cNvSpPr>
          <p:nvPr/>
        </p:nvSpPr>
        <p:spPr bwMode="auto">
          <a:xfrm>
            <a:off x="6400800" y="3505200"/>
            <a:ext cx="1970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一同，共同</a:t>
            </a: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8245475" y="3505200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散步</a:t>
            </a:r>
          </a:p>
        </p:txBody>
      </p:sp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304800" y="434340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在</a:t>
            </a:r>
          </a:p>
        </p:txBody>
      </p:sp>
      <p:sp>
        <p:nvSpPr>
          <p:cNvPr id="59429" name="Text Box 37"/>
          <p:cNvSpPr txBox="1">
            <a:spLocks noChangeArrowheads="1"/>
          </p:cNvSpPr>
          <p:nvPr/>
        </p:nvSpPr>
        <p:spPr bwMode="auto">
          <a:xfrm>
            <a:off x="4114800" y="4267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清澈透明</a:t>
            </a:r>
          </a:p>
        </p:txBody>
      </p:sp>
      <p:sp>
        <p:nvSpPr>
          <p:cNvPr id="59430" name="Oval 38"/>
          <p:cNvSpPr>
            <a:spLocks noChangeArrowheads="1"/>
          </p:cNvSpPr>
          <p:nvPr/>
        </p:nvSpPr>
        <p:spPr bwMode="auto">
          <a:xfrm flipV="1">
            <a:off x="914400" y="51054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31" name="Oval 39"/>
          <p:cNvSpPr>
            <a:spLocks noChangeArrowheads="1"/>
          </p:cNvSpPr>
          <p:nvPr/>
        </p:nvSpPr>
        <p:spPr bwMode="auto">
          <a:xfrm flipV="1">
            <a:off x="1447800" y="5943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32" name="Oval 40"/>
          <p:cNvSpPr>
            <a:spLocks noChangeArrowheads="1"/>
          </p:cNvSpPr>
          <p:nvPr/>
        </p:nvSpPr>
        <p:spPr bwMode="auto">
          <a:xfrm flipV="1">
            <a:off x="5562600" y="60198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34" name="Oval 42"/>
          <p:cNvSpPr>
            <a:spLocks noChangeArrowheads="1"/>
          </p:cNvSpPr>
          <p:nvPr/>
        </p:nvSpPr>
        <p:spPr bwMode="auto">
          <a:xfrm flipV="1">
            <a:off x="1828800" y="5181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35" name="Rectangle 43"/>
          <p:cNvSpPr>
            <a:spLocks noChangeArrowheads="1"/>
          </p:cNvSpPr>
          <p:nvPr/>
        </p:nvSpPr>
        <p:spPr bwMode="auto">
          <a:xfrm>
            <a:off x="6705600" y="4343400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水藻</a:t>
            </a:r>
          </a:p>
        </p:txBody>
      </p:sp>
      <p:sp>
        <p:nvSpPr>
          <p:cNvPr id="59436" name="Rectangle 44"/>
          <p:cNvSpPr>
            <a:spLocks noChangeArrowheads="1"/>
          </p:cNvSpPr>
          <p:nvPr/>
        </p:nvSpPr>
        <p:spPr bwMode="auto">
          <a:xfrm>
            <a:off x="7620000" y="4343400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荇莱</a:t>
            </a:r>
          </a:p>
        </p:txBody>
      </p:sp>
      <p:sp>
        <p:nvSpPr>
          <p:cNvPr id="59437" name="Text Box 45"/>
          <p:cNvSpPr txBox="1">
            <a:spLocks noChangeArrowheads="1"/>
          </p:cNvSpPr>
          <p:nvPr/>
        </p:nvSpPr>
        <p:spPr bwMode="auto">
          <a:xfrm>
            <a:off x="0" y="5105400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交错纵横</a:t>
            </a:r>
          </a:p>
        </p:txBody>
      </p:sp>
      <p:sp>
        <p:nvSpPr>
          <p:cNvPr id="59438" name="Text Box 46"/>
          <p:cNvSpPr txBox="1">
            <a:spLocks noChangeArrowheads="1"/>
          </p:cNvSpPr>
          <p:nvPr/>
        </p:nvSpPr>
        <p:spPr bwMode="auto">
          <a:xfrm>
            <a:off x="1676400" y="5181600"/>
            <a:ext cx="3729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表推测，原来是</a:t>
            </a:r>
          </a:p>
        </p:txBody>
      </p:sp>
      <p:sp>
        <p:nvSpPr>
          <p:cNvPr id="59439" name="Rectangle 47"/>
          <p:cNvSpPr>
            <a:spLocks noChangeArrowheads="1"/>
          </p:cNvSpPr>
          <p:nvPr/>
        </p:nvSpPr>
        <p:spPr bwMode="auto">
          <a:xfrm>
            <a:off x="1066800" y="5991225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只是</a:t>
            </a:r>
          </a:p>
        </p:txBody>
      </p:sp>
      <p:sp>
        <p:nvSpPr>
          <p:cNvPr id="59440" name="Text Box 48"/>
          <p:cNvSpPr txBox="1">
            <a:spLocks noChangeArrowheads="1"/>
          </p:cNvSpPr>
          <p:nvPr/>
        </p:nvSpPr>
        <p:spPr bwMode="auto">
          <a:xfrm>
            <a:off x="5029200" y="6096000"/>
            <a:ext cx="114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罢了</a:t>
            </a:r>
          </a:p>
        </p:txBody>
      </p:sp>
      <p:sp>
        <p:nvSpPr>
          <p:cNvPr id="59441" name="Rectangle 49"/>
          <p:cNvSpPr>
            <a:spLocks noChangeArrowheads="1"/>
          </p:cNvSpPr>
          <p:nvPr/>
        </p:nvSpPr>
        <p:spPr bwMode="auto">
          <a:xfrm>
            <a:off x="2133600" y="6019800"/>
            <a:ext cx="1612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清闲的人</a:t>
            </a:r>
          </a:p>
        </p:txBody>
      </p:sp>
      <p:sp>
        <p:nvSpPr>
          <p:cNvPr id="59442" name="Oval 50"/>
          <p:cNvSpPr>
            <a:spLocks noChangeArrowheads="1"/>
          </p:cNvSpPr>
          <p:nvPr/>
        </p:nvSpPr>
        <p:spPr bwMode="auto">
          <a:xfrm flipV="1">
            <a:off x="2819400" y="5943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43" name="Oval 51"/>
          <p:cNvSpPr>
            <a:spLocks noChangeArrowheads="1"/>
          </p:cNvSpPr>
          <p:nvPr/>
        </p:nvSpPr>
        <p:spPr bwMode="auto">
          <a:xfrm flipV="1">
            <a:off x="2438400" y="5943600"/>
            <a:ext cx="71438" cy="71438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6399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nimBg="1"/>
      <p:bldP spid="59399" grpId="0" animBg="1"/>
      <p:bldP spid="59400" grpId="0" animBg="1"/>
      <p:bldP spid="59401" grpId="0" animBg="1"/>
      <p:bldP spid="59402" grpId="0" animBg="1"/>
      <p:bldP spid="59403" grpId="0" animBg="1"/>
      <p:bldP spid="59404" grpId="0" animBg="1"/>
      <p:bldP spid="59405" grpId="0" animBg="1"/>
      <p:bldP spid="59406" grpId="0" animBg="1"/>
      <p:bldP spid="59407" grpId="0" animBg="1"/>
      <p:bldP spid="59408" grpId="0" animBg="1"/>
      <p:bldP spid="59409" grpId="0" animBg="1"/>
      <p:bldP spid="59410" grpId="0" animBg="1"/>
      <p:bldP spid="59411" grpId="0" animBg="1"/>
      <p:bldP spid="59412" grpId="0" animBg="1"/>
      <p:bldP spid="59413" grpId="0" animBg="1"/>
      <p:bldP spid="59414" grpId="0" animBg="1"/>
      <p:bldP spid="59415" grpId="0" animBg="1"/>
      <p:bldP spid="59416" grpId="0" animBg="1"/>
      <p:bldP spid="59417" grpId="0"/>
      <p:bldP spid="59418" grpId="0"/>
      <p:bldP spid="59419" grpId="0"/>
      <p:bldP spid="59420" grpId="0"/>
      <p:bldP spid="59421" grpId="0"/>
      <p:bldP spid="59422" grpId="0" autoUpdateAnimBg="0"/>
      <p:bldP spid="59423" grpId="0" autoUpdateAnimBg="0"/>
      <p:bldP spid="59425" grpId="0"/>
      <p:bldP spid="59426" grpId="0"/>
      <p:bldP spid="59427" grpId="0"/>
      <p:bldP spid="59428" grpId="0"/>
      <p:bldP spid="59429" grpId="0" autoUpdateAnimBg="0"/>
      <p:bldP spid="59430" grpId="0" animBg="1"/>
      <p:bldP spid="59431" grpId="0" animBg="1"/>
      <p:bldP spid="59432" grpId="0" animBg="1"/>
      <p:bldP spid="59434" grpId="0" animBg="1"/>
      <p:bldP spid="59435" grpId="0"/>
      <p:bldP spid="59436" grpId="0"/>
      <p:bldP spid="59437" grpId="0" autoUpdateAnimBg="0"/>
      <p:bldP spid="59438" grpId="0" autoUpdateAnimBg="0"/>
      <p:bldP spid="59439" grpId="0"/>
      <p:bldP spid="59440" grpId="0" autoUpdateAnimBg="0"/>
      <p:bldP spid="59441" grpId="0"/>
      <p:bldP spid="59442" grpId="0" animBg="1"/>
      <p:bldP spid="594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765110" y="46038"/>
            <a:ext cx="2019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ea typeface="黑体" panose="02010609060101010101" pitchFamily="49" charset="-122"/>
              </a:rPr>
              <a:t>参考译文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1066800"/>
            <a:ext cx="8915400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hlink"/>
                </a:solidFill>
              </a:rPr>
              <a:t>　　 </a:t>
            </a:r>
            <a:r>
              <a:rPr lang="zh-CN" altLang="en-US" sz="3200" b="1"/>
              <a:t>元丰六年十月十二日夜，我脱了衣服打算睡觉，见月光照进门里，就高兴地起来走出去。想到没有可以交谈取乐的人，便到承天寺去找张怀民。怀民也没睡，于是一起在院中散步。院中月光如水一般明澈，水中藻、荇交错纵横，原来是竹子、柏树的影子 。哪一夜没有月光</a:t>
            </a:r>
            <a:r>
              <a:rPr lang="en-US" altLang="zh-CN" sz="3200" b="1"/>
              <a:t>?</a:t>
            </a:r>
            <a:r>
              <a:rPr lang="zh-CN" altLang="en-US" sz="3200" b="1"/>
              <a:t>哪里没有竹柏</a:t>
            </a:r>
            <a:r>
              <a:rPr lang="en-US" altLang="zh-CN" sz="3200" b="1"/>
              <a:t>?</a:t>
            </a:r>
            <a:r>
              <a:rPr lang="zh-CN" altLang="en-US" sz="3200" b="1"/>
              <a:t>只是缺少像我俩这样清闲的人罢了。</a:t>
            </a:r>
          </a:p>
        </p:txBody>
      </p:sp>
      <p:pic>
        <p:nvPicPr>
          <p:cNvPr id="60422" name="Picture 6" descr="0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343400"/>
            <a:ext cx="60198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975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WordArt 4"/>
          <p:cNvSpPr>
            <a:spLocks noChangeArrowheads="1" noChangeShapeType="1" noTextEdit="1"/>
          </p:cNvSpPr>
          <p:nvPr/>
        </p:nvSpPr>
        <p:spPr bwMode="auto">
          <a:xfrm>
            <a:off x="3048000" y="0"/>
            <a:ext cx="2019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内容感知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75194" y="891381"/>
            <a:ext cx="8343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本文文字极少，但内容却十分丰富，请思考：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381000" y="1600200"/>
            <a:ext cx="685800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</a:rPr>
              <a:t>夜游的原因是：</a:t>
            </a:r>
          </a:p>
          <a:p>
            <a:endParaRPr kumimoji="1" lang="zh-CN" altLang="en-US" sz="3200" b="1">
              <a:solidFill>
                <a:schemeClr val="accent2"/>
              </a:solidFill>
            </a:endParaRPr>
          </a:p>
          <a:p>
            <a:endParaRPr kumimoji="1" lang="zh-CN" altLang="en-US" sz="3200" b="1">
              <a:solidFill>
                <a:schemeClr val="accent2"/>
              </a:solidFill>
            </a:endParaRPr>
          </a:p>
          <a:p>
            <a:endParaRPr kumimoji="1" lang="zh-CN" altLang="en-US" sz="3200" b="1">
              <a:solidFill>
                <a:schemeClr val="accent2"/>
              </a:solidFill>
            </a:endParaRPr>
          </a:p>
          <a:p>
            <a:r>
              <a:rPr kumimoji="1" lang="zh-CN" altLang="en-US" sz="3200" b="1">
                <a:solidFill>
                  <a:schemeClr val="accent2"/>
                </a:solidFill>
              </a:rPr>
              <a:t>写景的一句是：</a:t>
            </a:r>
          </a:p>
          <a:p>
            <a:endParaRPr kumimoji="1" lang="zh-CN" altLang="en-US" sz="3200" b="1">
              <a:solidFill>
                <a:schemeClr val="accent2"/>
              </a:solidFill>
            </a:endParaRPr>
          </a:p>
          <a:p>
            <a:endParaRPr kumimoji="1" lang="zh-CN" altLang="en-US" sz="3200" b="1">
              <a:solidFill>
                <a:schemeClr val="accent2"/>
              </a:solidFill>
            </a:endParaRPr>
          </a:p>
          <a:p>
            <a:endParaRPr kumimoji="1" lang="zh-CN" altLang="en-US" sz="3200" b="1">
              <a:solidFill>
                <a:schemeClr val="accent2"/>
              </a:solidFill>
            </a:endParaRPr>
          </a:p>
          <a:p>
            <a:r>
              <a:rPr kumimoji="1" lang="zh-CN" altLang="en-US" sz="3200" b="1">
                <a:solidFill>
                  <a:schemeClr val="accent2"/>
                </a:solidFill>
              </a:rPr>
              <a:t>抒发感慨的是：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381000" y="2286000"/>
            <a:ext cx="5867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ea typeface="隶书" panose="02010509060101010101" pitchFamily="49" charset="-122"/>
              </a:rPr>
              <a:t>月色入户，欣然起行。念无与为乐者，遂至承天寺寻张怀民。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5334000" y="160020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记叙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6477000" y="1828800"/>
            <a:ext cx="2667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ea typeface="方正姚体" panose="02010601030101010101" pitchFamily="2" charset="-122"/>
              </a:rPr>
              <a:t>夜不能寐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ea typeface="方正姚体" panose="02010601030101010101" pitchFamily="2" charset="-122"/>
              </a:rPr>
              <a:t>约友散步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304800" y="4267200"/>
            <a:ext cx="56165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隶书" panose="02010509060101010101" pitchFamily="49" charset="-122"/>
              </a:rPr>
              <a:t>庭下如积水空明，水中藻、荇交横，盖竹柏影也。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5334000" y="358140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描写</a:t>
            </a:r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6477000" y="3657600"/>
            <a:ext cx="2667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ea typeface="方正姚体" panose="02010601030101010101" pitchFamily="2" charset="-122"/>
              </a:rPr>
              <a:t>月光如水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ea typeface="方正姚体" panose="02010601030101010101" pitchFamily="2" charset="-122"/>
              </a:rPr>
              <a:t>竹影摇曳</a:t>
            </a:r>
          </a:p>
        </p:txBody>
      </p:sp>
      <p:sp>
        <p:nvSpPr>
          <p:cNvPr id="61455" name="Text Box 15"/>
          <p:cNvSpPr txBox="1">
            <a:spLocks noChangeArrowheads="1"/>
          </p:cNvSpPr>
          <p:nvPr/>
        </p:nvSpPr>
        <p:spPr bwMode="auto">
          <a:xfrm>
            <a:off x="381000" y="5791200"/>
            <a:ext cx="502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隶书" panose="02010509060101010101" pitchFamily="49" charset="-122"/>
              </a:rPr>
              <a:t>何夜无月？何处无竹柏？但少闲人如吾两人耳。</a:t>
            </a:r>
          </a:p>
        </p:txBody>
      </p:sp>
      <p:sp>
        <p:nvSpPr>
          <p:cNvPr id="61456" name="Text Box 16"/>
          <p:cNvSpPr txBox="1">
            <a:spLocks noChangeArrowheads="1"/>
          </p:cNvSpPr>
          <p:nvPr/>
        </p:nvSpPr>
        <p:spPr bwMode="auto">
          <a:xfrm>
            <a:off x="5334000" y="541020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议论</a:t>
            </a:r>
          </a:p>
        </p:txBody>
      </p:sp>
      <p:sp>
        <p:nvSpPr>
          <p:cNvPr id="61457" name="Text Box 17"/>
          <p:cNvSpPr txBox="1">
            <a:spLocks noChangeArrowheads="1"/>
          </p:cNvSpPr>
          <p:nvPr/>
        </p:nvSpPr>
        <p:spPr bwMode="auto">
          <a:xfrm>
            <a:off x="6477000" y="5546725"/>
            <a:ext cx="2667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ea typeface="方正姚体" panose="02010601030101010101" pitchFamily="2" charset="-122"/>
              </a:rPr>
              <a:t>感叹人生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ea typeface="方正姚体" panose="02010601030101010101" pitchFamily="2" charset="-122"/>
              </a:rPr>
              <a:t>百感交集</a:t>
            </a:r>
          </a:p>
        </p:txBody>
      </p:sp>
    </p:spTree>
    <p:extLst>
      <p:ext uri="{BB962C8B-B14F-4D97-AF65-F5344CB8AC3E}">
        <p14:creationId xmlns:p14="http://schemas.microsoft.com/office/powerpoint/2010/main" xmlns="" val="117119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1448" grpId="0"/>
      <p:bldP spid="61450" grpId="0"/>
      <p:bldP spid="61451" grpId="0"/>
      <p:bldP spid="61452" grpId="0"/>
      <p:bldP spid="61453" grpId="0"/>
      <p:bldP spid="61455" grpId="0"/>
      <p:bldP spid="61456" grpId="0"/>
      <p:bldP spid="6145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441325" y="2316162"/>
            <a:ext cx="7956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原句</a:t>
            </a:r>
            <a:r>
              <a:rPr lang="en-US" altLang="zh-CN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哪里没有美？只是缺少闲人罢了。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163773" y="665032"/>
            <a:ext cx="9144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楷体_GB2312" pitchFamily="49" charset="-122"/>
              </a:rPr>
              <a:t>   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文中“何夜无月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何处无竹柏”显然与实际不相符，因为并非每夜都能见到月色，每处都有竹柏。你如何理解这句话的含义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0" y="2895600"/>
            <a:ext cx="88392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楷体_GB2312" pitchFamily="49" charset="-122"/>
              </a:rPr>
              <a:t>    </a:t>
            </a:r>
            <a:r>
              <a:rPr kumimoji="1" lang="zh-CN" altLang="en-US" sz="3200" b="1">
                <a:latin typeface="楷体_GB2312" pitchFamily="49" charset="-122"/>
              </a:rPr>
              <a:t>月光虽非夜夜明，竹柏亦非处处有，但大自然的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</a:rPr>
              <a:t>美景</a:t>
            </a:r>
            <a:r>
              <a:rPr kumimoji="1" lang="zh-CN" altLang="en-US" sz="3200" b="1">
                <a:latin typeface="楷体_GB2312" pitchFamily="49" charset="-122"/>
              </a:rPr>
              <a:t>却时时能觅，处处可见。只要心胸开阔，淡泊名利，无论到哪里，都能在美好的大自然中享受到无穷乐趣。作者正是借</a:t>
            </a:r>
            <a:r>
              <a:rPr kumimoji="1" lang="zh-CN" altLang="en-US" sz="3200" b="1">
                <a:latin typeface="Times New Roman" panose="02020603050405020304" pitchFamily="18" charset="0"/>
              </a:rPr>
              <a:t>“</a:t>
            </a:r>
            <a:r>
              <a:rPr kumimoji="1" lang="zh-CN" altLang="en-US" sz="3200" b="1">
                <a:latin typeface="楷体_GB2312" pitchFamily="49" charset="-122"/>
              </a:rPr>
              <a:t>何夜</a:t>
            </a:r>
            <a:r>
              <a:rPr kumimoji="1" lang="zh-CN" altLang="en-US" sz="3200" b="1">
                <a:latin typeface="Times New Roman" panose="02020603050405020304" pitchFamily="18" charset="0"/>
              </a:rPr>
              <a:t>”</a:t>
            </a:r>
            <a:r>
              <a:rPr kumimoji="1" lang="zh-CN" altLang="en-US" sz="3200" b="1">
                <a:latin typeface="楷体_GB2312" pitchFamily="49" charset="-122"/>
              </a:rPr>
              <a:t>、</a:t>
            </a:r>
            <a:r>
              <a:rPr kumimoji="1" lang="zh-CN" altLang="en-US" sz="3200" b="1">
                <a:latin typeface="Times New Roman" panose="02020603050405020304" pitchFamily="18" charset="0"/>
              </a:rPr>
              <a:t>“</a:t>
            </a:r>
            <a:r>
              <a:rPr kumimoji="1" lang="zh-CN" altLang="en-US" sz="3200" b="1">
                <a:latin typeface="楷体_GB2312" pitchFamily="49" charset="-122"/>
              </a:rPr>
              <a:t>何处</a:t>
            </a:r>
            <a:r>
              <a:rPr kumimoji="1" lang="zh-CN" altLang="en-US" sz="3200" b="1">
                <a:latin typeface="Times New Roman" panose="02020603050405020304" pitchFamily="18" charset="0"/>
              </a:rPr>
              <a:t>”</a:t>
            </a:r>
            <a:r>
              <a:rPr kumimoji="1" lang="zh-CN" altLang="en-US" sz="3200" b="1">
                <a:latin typeface="楷体_GB2312" pitchFamily="49" charset="-122"/>
              </a:rPr>
              <a:t>句点明了这一真谛。这也正是作者能保持乐观进取精神的缘由。</a:t>
            </a: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516794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1473958" y="0"/>
            <a:ext cx="7670042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990099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但少嫌人如吾两人者耳”句中“闲人”是什么意思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表达了作者怎样的思想感情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0" y="1143000"/>
            <a:ext cx="2576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何谓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rId2" action="ppaction://hlinksldjump"/>
              </a:rPr>
              <a:t>闲人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0" y="167640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江山风月本无常主，闲者便是主人。 </a:t>
            </a:r>
            <a:r>
              <a:rPr kumimoji="1" lang="en-US" altLang="zh-CN" sz="3200" b="1">
                <a:solidFill>
                  <a:srgbClr val="FF0000"/>
                </a:solidFill>
                <a:ea typeface="华文新魏" panose="02010800040101010101" pitchFamily="2" charset="-122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苏轼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0" y="1981200"/>
            <a:ext cx="89916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kumimoji="1" lang="en-US" altLang="zh-CN" sz="3200" b="1"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闲人</a:t>
            </a:r>
            <a:r>
              <a:rPr kumimoji="1"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：首先指</a:t>
            </a:r>
            <a:r>
              <a:rPr kumimoji="1" lang="zh-CN" altLang="en-US" sz="3200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具有闲情雅致之人</a:t>
            </a: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        其次，</a:t>
            </a:r>
            <a:r>
              <a:rPr kumimoji="1"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闲人</a:t>
            </a:r>
            <a:r>
              <a:rPr kumimoji="1"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包含了作者有远大抱负却</a:t>
            </a:r>
            <a:r>
              <a:rPr kumimoji="1" lang="zh-CN" altLang="en-US" sz="3200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郁郁不得志的悲凉心境</a:t>
            </a:r>
            <a:r>
              <a:rPr kumimoji="1"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，即政治生活清闲之人。</a:t>
            </a:r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0" y="3886200"/>
            <a:ext cx="89154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800" b="1">
                <a:latin typeface="华文新魏" panose="02010800040101010101" pitchFamily="2" charset="-122"/>
              </a:rPr>
              <a:t>        </a:t>
            </a:r>
            <a:r>
              <a:rPr kumimoji="1" lang="zh-CN" altLang="en-US" sz="2800" b="1">
                <a:latin typeface="华文新魏" panose="02010800040101010101" pitchFamily="2" charset="-122"/>
              </a:rPr>
              <a:t>它包含着作者宦海沉浮的悲凉之感和由此领悟到的人生哲理，在痛苦中又得到某些安慰。</a:t>
            </a: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贬谪的悲凉，人生的感慨，赏月的欣喜，漫步的悠闲</a:t>
            </a:r>
            <a:r>
              <a:rPr kumimoji="1"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尽在其中。</a:t>
            </a:r>
            <a:r>
              <a:rPr kumimoji="1" lang="zh-CN" altLang="en-US" sz="2800" b="1">
                <a:latin typeface="华文新魏" panose="02010800040101010101" pitchFamily="2" charset="-122"/>
              </a:rPr>
              <a:t>最后一句至少有两层意思：一是那些追名逐利的小人，趋炎附势，奔走钻营，陷入那茫茫宦海而难以自拔，何曾得暇领略这清虚冷月的仙境？二是表现了作者安闲自适的心境，当然其中也透出了自己不能为朝廷尽忠的抱怨。</a:t>
            </a:r>
          </a:p>
        </p:txBody>
      </p:sp>
    </p:spTree>
    <p:extLst>
      <p:ext uri="{BB962C8B-B14F-4D97-AF65-F5344CB8AC3E}">
        <p14:creationId xmlns:p14="http://schemas.microsoft.com/office/powerpoint/2010/main" xmlns="" val="266162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/>
      <p:bldP spid="89095" grpId="0"/>
      <p:bldP spid="8909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114800" y="0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ea typeface="黑体" panose="02010609060101010101" pitchFamily="49" charset="-122"/>
              </a:rPr>
              <a:t>写作背景链接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0" y="685800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</a:rPr>
              <a:t>    </a:t>
            </a:r>
            <a:endParaRPr lang="en-US" altLang="zh-CN" sz="2800" b="1">
              <a:latin typeface="楷体_GB2312" pitchFamily="49" charset="-122"/>
            </a:endParaRPr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838200" y="1295400"/>
            <a:ext cx="58674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eaLnBrk="0" hangingPunct="0">
              <a:spcBef>
                <a:spcPct val="50000"/>
              </a:spcBef>
            </a:pPr>
            <a:endParaRPr lang="en-US" altLang="zh-CN" b="1"/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0" y="609600"/>
            <a:ext cx="8915400" cy="280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000000"/>
                </a:solidFill>
                <a:latin typeface="楷体_GB2312" pitchFamily="49" charset="-122"/>
              </a:rPr>
              <a:t>    </a:t>
            </a:r>
            <a:r>
              <a:rPr kumimoji="1" lang="en-US" altLang="zh-CN" sz="2800" b="1" dirty="0" smtClean="0">
                <a:solidFill>
                  <a:srgbClr val="000000"/>
                </a:solidFill>
                <a:latin typeface="楷体_GB2312" pitchFamily="49" charset="-122"/>
              </a:rPr>
              <a:t>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楷体_GB2312" pitchFamily="49" charset="-122"/>
              </a:rPr>
              <a:t>苏轼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生活的时代大兴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“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新法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”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，改革之风大盛。由于他反对王安石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“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新法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”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而被调离出京。神宗元丰二年（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1079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年），因御史李定、何正臣等说他写诗讽刺了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“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新法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”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而被捕入狱。这就是当年有名的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“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乌台诗案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”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（乌台，指当时的御史府）。出狱后贬为黄州团练副使，</a:t>
            </a:r>
            <a:r>
              <a:rPr kumimoji="1" lang="zh-CN" altLang="en-US" sz="2400" b="1" dirty="0">
                <a:latin typeface="楷体_GB2312" pitchFamily="49" charset="-122"/>
              </a:rPr>
              <a:t>但不得</a:t>
            </a:r>
            <a:r>
              <a:rPr kumimoji="1" lang="zh-CN" altLang="en-US" sz="2400" b="1" dirty="0"/>
              <a:t>“</a:t>
            </a:r>
            <a:r>
              <a:rPr kumimoji="1" lang="zh-CN" altLang="en-US" sz="2400" b="1" dirty="0">
                <a:latin typeface="楷体_GB2312" pitchFamily="49" charset="-122"/>
              </a:rPr>
              <a:t>签书公事</a:t>
            </a:r>
            <a:r>
              <a:rPr kumimoji="1" lang="zh-CN" altLang="en-US" sz="2400" b="1" dirty="0"/>
              <a:t>”</a:t>
            </a:r>
            <a:r>
              <a:rPr kumimoji="1" lang="zh-CN" altLang="en-US" sz="2400" b="1" dirty="0">
                <a:latin typeface="楷体_GB2312" pitchFamily="49" charset="-122"/>
              </a:rPr>
              <a:t>。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记承天寺夜游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就</a:t>
            </a:r>
            <a:r>
              <a:rPr kumimoji="1" lang="zh-CN" altLang="en-US" sz="2400" b="1" dirty="0">
                <a:latin typeface="楷体_GB2312" pitchFamily="49" charset="-122"/>
              </a:rPr>
              <a:t>是苏轼在被贬于黄州的困苦境遇中写的。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）</a:t>
            </a:r>
            <a:b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</a:b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之后他几经贬谪，直到宋徽宗接位，大赦天下，他才得到内徙的机会，但至常州便病逝了，时年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64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岁。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0" y="3783013"/>
            <a:ext cx="9144000" cy="307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latin typeface="楷体_GB2312" pitchFamily="49" charset="-122"/>
              </a:rPr>
              <a:t>张怀民，名梦得，清河</a:t>
            </a:r>
            <a:r>
              <a:rPr lang="en-US" altLang="zh-CN" sz="2400" b="1">
                <a:latin typeface="楷体_GB2312" pitchFamily="49" charset="-122"/>
              </a:rPr>
              <a:t>(</a:t>
            </a:r>
            <a:r>
              <a:rPr lang="zh-CN" altLang="en-US" sz="2400" b="1">
                <a:latin typeface="楷体_GB2312" pitchFamily="49" charset="-122"/>
              </a:rPr>
              <a:t>今河北省清河县</a:t>
            </a:r>
            <a:r>
              <a:rPr lang="en-US" altLang="zh-CN" sz="2400" b="1">
                <a:latin typeface="楷体_GB2312" pitchFamily="49" charset="-122"/>
              </a:rPr>
              <a:t>)</a:t>
            </a:r>
            <a:r>
              <a:rPr lang="zh-CN" altLang="en-US" sz="2400" b="1">
                <a:latin typeface="楷体_GB2312" pitchFamily="49" charset="-122"/>
              </a:rPr>
              <a:t>人。他于元丰六年</a:t>
            </a:r>
            <a:r>
              <a:rPr lang="en-US" altLang="zh-CN" sz="2400" b="1">
                <a:latin typeface="楷体_GB2312" pitchFamily="49" charset="-122"/>
              </a:rPr>
              <a:t>(1083</a:t>
            </a:r>
            <a:r>
              <a:rPr lang="zh-CN" altLang="en-US" sz="2400" b="1">
                <a:latin typeface="楷体_GB2312" pitchFamily="49" charset="-122"/>
              </a:rPr>
              <a:t>年</a:t>
            </a:r>
            <a:r>
              <a:rPr lang="en-US" altLang="zh-CN" sz="2400" b="1">
                <a:latin typeface="楷体_GB2312" pitchFamily="49" charset="-122"/>
              </a:rPr>
              <a:t>)</a:t>
            </a:r>
            <a:r>
              <a:rPr lang="zh-CN" altLang="en-US" sz="2400" b="1">
                <a:latin typeface="楷体_GB2312" pitchFamily="49" charset="-122"/>
              </a:rPr>
              <a:t>贬谪到黄州，初到时寓居在承天寺。他曾筑亭于住所旁，在那里可以纵览江山的胜况，苏轼名之为</a:t>
            </a:r>
            <a:r>
              <a:rPr lang="zh-CN" altLang="en-US" sz="2400" b="1"/>
              <a:t>“</a:t>
            </a:r>
            <a:r>
              <a:rPr lang="zh-CN" altLang="en-US" sz="2400" b="1">
                <a:latin typeface="楷体_GB2312" pitchFamily="49" charset="-122"/>
              </a:rPr>
              <a:t>快哉亭</a:t>
            </a:r>
            <a:r>
              <a:rPr lang="zh-CN" altLang="en-US" sz="2400" b="1"/>
              <a:t>”</a:t>
            </a:r>
            <a:r>
              <a:rPr lang="zh-CN" altLang="en-US" sz="2400" b="1">
                <a:latin typeface="楷体_GB2312" pitchFamily="49" charset="-122"/>
              </a:rPr>
              <a:t>，并写了一首</a:t>
            </a:r>
            <a:r>
              <a:rPr lang="en-US" altLang="zh-CN" sz="2400" b="1">
                <a:latin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</a:rPr>
              <a:t>水调歌头</a:t>
            </a:r>
            <a:r>
              <a:rPr lang="en-US" altLang="zh-CN" sz="2400" b="1">
                <a:latin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</a:rPr>
              <a:t>词赠他，词中有</a:t>
            </a:r>
            <a:r>
              <a:rPr lang="zh-CN" altLang="en-US" sz="2400" b="1"/>
              <a:t>“</a:t>
            </a:r>
            <a:r>
              <a:rPr lang="zh-CN" altLang="en-US" sz="2400" b="1">
                <a:latin typeface="楷体_GB2312" pitchFamily="49" charset="-122"/>
              </a:rPr>
              <a:t>一点浩然气，千里快哉风</a:t>
            </a:r>
            <a:r>
              <a:rPr lang="zh-CN" altLang="en-US" sz="2400" b="1"/>
              <a:t>”</a:t>
            </a:r>
            <a:r>
              <a:rPr lang="zh-CN" altLang="en-US" sz="2400" b="1">
                <a:latin typeface="楷体_GB2312" pitchFamily="49" charset="-122"/>
              </a:rPr>
              <a:t>的名句。苏轼的弟弟苏辙也为他写了一篇</a:t>
            </a:r>
            <a:r>
              <a:rPr lang="en-US" altLang="zh-CN" sz="2400" b="1">
                <a:latin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</a:rPr>
              <a:t>黄州快哉亭记</a:t>
            </a:r>
            <a:r>
              <a:rPr lang="en-US" altLang="zh-CN" sz="2400" b="1">
                <a:latin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</a:rPr>
              <a:t>。文章说张怀民虽然屈居主簿小类的小官，但心地坦然，不把迁谪之事放在心上，公务之暇，以山水怡情悦性，处逆境而无悲感之容，是一位品格清高超逸有过人自制力的性格倔强的人。</a:t>
            </a:r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0" y="3276600"/>
            <a:ext cx="2971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走进张怀民</a:t>
            </a:r>
          </a:p>
        </p:txBody>
      </p:sp>
    </p:spTree>
    <p:extLst>
      <p:ext uri="{BB962C8B-B14F-4D97-AF65-F5344CB8AC3E}">
        <p14:creationId xmlns:p14="http://schemas.microsoft.com/office/powerpoint/2010/main" xmlns="" val="331800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5" grpId="0" autoUpdateAnimBg="0"/>
      <p:bldP spid="94216" grpId="0"/>
      <p:bldP spid="942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1323833" y="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资料链接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228600" y="1143000"/>
            <a:ext cx="8713788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latin typeface="楷体_GB2312" pitchFamily="49" charset="-122"/>
              </a:rPr>
              <a:t>吾兄弟老矣，当以时自娱。世事万端，皆不足介意。所谓自娱者，亦非世俗之乐，但胸中廓然无一物，即天壤之内，山川草木虫鱼之类，皆是供吾家乐事也。                     </a:t>
            </a:r>
            <a:r>
              <a:rPr lang="en-US" altLang="zh-CN" sz="2800" b="1"/>
              <a:t>——</a:t>
            </a:r>
            <a:r>
              <a:rPr lang="zh-CN" altLang="en-US" sz="2800" b="1">
                <a:latin typeface="楷体_GB2312" pitchFamily="49" charset="-122"/>
              </a:rPr>
              <a:t>苏轼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87338" y="3657600"/>
            <a:ext cx="8856662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司马迁语：</a:t>
            </a:r>
            <a:r>
              <a:rPr lang="zh-CN" altLang="en-US" sz="2800" b="1">
                <a:solidFill>
                  <a:srgbClr val="0000FF"/>
                </a:solidFill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天下熙熙，皆为利来；天下攘攘，皆为利往</a:t>
            </a:r>
            <a:r>
              <a:rPr lang="zh-CN" altLang="en-US" sz="2800" b="1">
                <a:solidFill>
                  <a:srgbClr val="0000FF"/>
                </a:solidFill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。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    世人往往利欲熏心，心被钱塞住了，心盲了，致使有眼无珠看不到美景。苏轼正是因为不汲汲于名利，所以才能</a:t>
            </a:r>
            <a:r>
              <a:rPr lang="zh-CN" altLang="en-US" sz="2800" b="1">
                <a:solidFill>
                  <a:srgbClr val="0000FF"/>
                </a:solidFill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闲</a:t>
            </a:r>
            <a:r>
              <a:rPr lang="zh-CN" altLang="en-US" sz="2800" b="1">
                <a:solidFill>
                  <a:srgbClr val="0000FF"/>
                </a:solidFill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啊。 </a:t>
            </a:r>
          </a:p>
        </p:txBody>
      </p:sp>
    </p:spTree>
    <p:extLst>
      <p:ext uri="{BB962C8B-B14F-4D97-AF65-F5344CB8AC3E}">
        <p14:creationId xmlns:p14="http://schemas.microsoft.com/office/powerpoint/2010/main" xmlns="" val="4106694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0" y="0"/>
            <a:ext cx="9144000" cy="262413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2800" b="1">
                <a:latin typeface="楷体_GB2312" pitchFamily="49" charset="-122"/>
              </a:rPr>
              <a:t>在黄州的苏东坡是成熟了的苏东坡，这种成熟是一种不再需要对别人察颜观色的从容，一种终于停止向周围申诉求告的大气，一种不理会哄闹的微笑，一种洗刷了偏激的淡漠，一种无须声张的厚实，一种并不陡峭的高度 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</a:rPr>
              <a:t>　　　                  </a:t>
            </a:r>
            <a:r>
              <a:rPr lang="en-US" altLang="zh-CN" sz="2800" b="1"/>
              <a:t>——</a:t>
            </a:r>
            <a:r>
              <a:rPr lang="zh-CN" altLang="en-US" sz="2800" b="1">
                <a:latin typeface="楷体_GB2312" pitchFamily="49" charset="-122"/>
              </a:rPr>
              <a:t>余秋雨</a:t>
            </a:r>
            <a:r>
              <a:rPr lang="en-US" altLang="zh-CN" sz="2800" b="1">
                <a:latin typeface="楷体_GB2312" pitchFamily="49" charset="-122"/>
              </a:rPr>
              <a:t>《</a:t>
            </a:r>
            <a:r>
              <a:rPr lang="zh-CN" altLang="en-US" sz="2800" b="1">
                <a:latin typeface="楷体_GB2312" pitchFamily="49" charset="-122"/>
              </a:rPr>
              <a:t>苏东坡突围</a:t>
            </a:r>
            <a:r>
              <a:rPr lang="en-US" altLang="zh-CN" sz="2800" b="1">
                <a:latin typeface="楷体_GB2312" pitchFamily="49" charset="-122"/>
              </a:rPr>
              <a:t>》</a:t>
            </a: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228600" y="3048000"/>
            <a:ext cx="89154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</a:rPr>
              <a:t>2000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年，法国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世界报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评论苏轼：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    </a:t>
            </a:r>
            <a:r>
              <a:rPr lang="zh-CN" altLang="en-US" sz="3200" b="1">
                <a:solidFill>
                  <a:schemeClr val="accent2"/>
                </a:solidFill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</a:rPr>
              <a:t>居庙堂之高，心忧黎民，勤于政务；处江湖之远，尽职尽责，为善一方。 在朝期间，他直言敢谏，不惧权贵；在贬期间，他抗洪灭蝗，赈贫救孤，颇多政绩。 他俯仰无愧于天地，心无名利杂念，遂有闲心领略江山风月，写下无数传世杰作。</a:t>
            </a:r>
            <a:r>
              <a:rPr lang="zh-CN" altLang="en-US" sz="3200" b="1">
                <a:solidFill>
                  <a:schemeClr val="accent2"/>
                </a:solidFill>
              </a:rPr>
              <a:t>”</a:t>
            </a:r>
            <a:endParaRPr lang="zh-CN" altLang="en-US" sz="3200">
              <a:solidFill>
                <a:schemeClr val="accent2"/>
              </a:solidFill>
              <a:latin typeface="楷体_GB2312" pitchFamily="49" charset="-122"/>
            </a:endParaRPr>
          </a:p>
        </p:txBody>
      </p:sp>
      <p:pic>
        <p:nvPicPr>
          <p:cNvPr id="97284" name="Picture 4" descr="图片6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86000"/>
            <a:ext cx="9525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4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 autoUpdateAnimBg="0"/>
      <p:bldP spid="972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苏轼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6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8610600" cy="176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4400" b="1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4400" b="1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429000" y="914400"/>
            <a:ext cx="571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FF6600"/>
                </a:solidFill>
                <a:latin typeface="Times New Roman" panose="02020603050405020304" pitchFamily="18" charset="0"/>
              </a:rPr>
              <a:t>     “</a:t>
            </a:r>
            <a:r>
              <a:rPr kumimoji="1" lang="zh-CN" altLang="en-US" sz="3600" b="1">
                <a:solidFill>
                  <a:srgbClr val="FF6600"/>
                </a:solidFill>
                <a:latin typeface="Times New Roman" panose="02020603050405020304" pitchFamily="18" charset="0"/>
              </a:rPr>
              <a:t>月色入户，欣然起行”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4038600" y="2438400"/>
            <a:ext cx="51054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 b="1">
                <a:solidFill>
                  <a:srgbClr val="FF6600"/>
                </a:solidFill>
                <a:latin typeface="Times New Roman" panose="02020603050405020304" pitchFamily="18" charset="0"/>
              </a:rPr>
              <a:t>  </a:t>
            </a:r>
            <a:r>
              <a:rPr kumimoji="1" lang="en-US" altLang="zh-CN" sz="3600" b="1">
                <a:solidFill>
                  <a:srgbClr val="FF6600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3600" b="1">
                <a:solidFill>
                  <a:srgbClr val="FF6600"/>
                </a:solidFill>
                <a:latin typeface="Times New Roman" panose="02020603050405020304" pitchFamily="18" charset="0"/>
              </a:rPr>
              <a:t>念无与乐者”</a:t>
            </a:r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191000" y="1447800"/>
            <a:ext cx="49530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赏月的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欣喜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，作者通过赏月排遣寂寥苦楚</a:t>
            </a:r>
            <a:endParaRPr kumimoji="1"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4724400" y="2971800"/>
            <a:ext cx="4038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—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—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知音稀少的</a:t>
            </a:r>
            <a:r>
              <a:rPr kumimoji="1"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遗憾</a:t>
            </a:r>
            <a:endParaRPr kumimoji="1"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3886200" y="3429000"/>
            <a:ext cx="5257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FF6600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3600" b="1">
                <a:solidFill>
                  <a:srgbClr val="FF6600"/>
                </a:solidFill>
                <a:latin typeface="Times New Roman" panose="02020603050405020304" pitchFamily="18" charset="0"/>
              </a:rPr>
              <a:t>遂与张怀明，相与步于中庭”</a:t>
            </a: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4495800" y="4419600"/>
            <a:ext cx="4384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latin typeface="Times New Roman" panose="02020603050405020304" pitchFamily="18" charset="0"/>
              </a:rPr>
              <a:t>             </a:t>
            </a:r>
            <a:r>
              <a:rPr kumimoji="1" lang="en-US" altLang="zh-CN" sz="3200" b="1">
                <a:latin typeface="Times New Roman" panose="02020603050405020304" pitchFamily="18" charset="0"/>
              </a:rPr>
              <a:t>—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—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漫步的</a:t>
            </a:r>
            <a:r>
              <a:rPr kumimoji="1"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悠闲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</a:p>
        </p:txBody>
      </p:sp>
      <p:sp>
        <p:nvSpPr>
          <p:cNvPr id="64522" name="WordArt 10"/>
          <p:cNvSpPr>
            <a:spLocks noChangeArrowheads="1" noChangeShapeType="1" noTextEdit="1"/>
          </p:cNvSpPr>
          <p:nvPr/>
        </p:nvSpPr>
        <p:spPr bwMode="auto">
          <a:xfrm>
            <a:off x="4800600" y="152400"/>
            <a:ext cx="18669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探究心境</a:t>
            </a: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3810000" y="5084763"/>
            <a:ext cx="4543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6600"/>
                </a:solidFill>
                <a:latin typeface="楷体_GB2312" pitchFamily="49" charset="-122"/>
              </a:rPr>
              <a:t>何夜无月</a:t>
            </a:r>
            <a:r>
              <a:rPr kumimoji="1" lang="en-US" altLang="zh-CN" sz="3600" b="1">
                <a:solidFill>
                  <a:srgbClr val="FF6600"/>
                </a:solidFill>
                <a:latin typeface="楷体_GB2312" pitchFamily="49" charset="-122"/>
              </a:rPr>
              <a:t>?</a:t>
            </a:r>
            <a:r>
              <a:rPr kumimoji="1" lang="zh-CN" altLang="en-US" sz="3600" b="1">
                <a:solidFill>
                  <a:srgbClr val="FF6600"/>
                </a:solidFill>
                <a:latin typeface="楷体_GB2312" pitchFamily="49" charset="-122"/>
              </a:rPr>
              <a:t>何处无竹柏</a:t>
            </a: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4759325" y="5715000"/>
            <a:ext cx="4384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latin typeface="Times New Roman" panose="02020603050405020304" pitchFamily="18" charset="0"/>
              </a:rPr>
              <a:t>             </a:t>
            </a:r>
            <a:r>
              <a:rPr kumimoji="1" lang="en-US" altLang="zh-CN" sz="3200" b="1">
                <a:latin typeface="Times New Roman" panose="02020603050405020304" pitchFamily="18" charset="0"/>
              </a:rPr>
              <a:t>—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—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洒脱的</a:t>
            </a:r>
            <a:r>
              <a:rPr kumimoji="1"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旷达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32461120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utoUpdateAnimBg="0"/>
      <p:bldP spid="645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03800" y="1268413"/>
            <a:ext cx="1081088" cy="2317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">
                <a:solidFill>
                  <a:srgbClr val="000000"/>
                </a:solidFill>
              </a:rPr>
              <a:t>PPT</a:t>
            </a:r>
            <a:r>
              <a:rPr lang="zh-CN" altLang="en-US" sz="100">
                <a:solidFill>
                  <a:srgbClr val="000000"/>
                </a:solidFill>
              </a:rPr>
              <a:t>模板下载：</a:t>
            </a:r>
            <a:r>
              <a:rPr lang="en-US" altLang="zh-CN" sz="100">
                <a:solidFill>
                  <a:srgbClr val="000000"/>
                </a:solidFill>
              </a:rPr>
              <a:t>www.1ppt.com/moban/     </a:t>
            </a:r>
            <a:r>
              <a:rPr lang="zh-CN" altLang="en-US" sz="100">
                <a:solidFill>
                  <a:srgbClr val="000000"/>
                </a:solidFill>
              </a:rPr>
              <a:t>行业</a:t>
            </a:r>
            <a:r>
              <a:rPr lang="en-US" altLang="zh-CN" sz="100">
                <a:solidFill>
                  <a:srgbClr val="000000"/>
                </a:solidFill>
              </a:rPr>
              <a:t>PPT</a:t>
            </a:r>
            <a:r>
              <a:rPr lang="zh-CN" altLang="en-US" sz="100">
                <a:solidFill>
                  <a:srgbClr val="000000"/>
                </a:solidFill>
              </a:rPr>
              <a:t>模板：</a:t>
            </a:r>
            <a:r>
              <a:rPr lang="en-US" altLang="zh-CN" sz="100">
                <a:solidFill>
                  <a:srgbClr val="000000"/>
                </a:solidFill>
              </a:rPr>
              <a:t>www.1ppt.com/hangye/ </a:t>
            </a:r>
          </a:p>
          <a:p>
            <a:r>
              <a:rPr lang="zh-CN" altLang="en-US" sz="100">
                <a:solidFill>
                  <a:srgbClr val="000000"/>
                </a:solidFill>
              </a:rPr>
              <a:t>节日</a:t>
            </a:r>
            <a:r>
              <a:rPr lang="en-US" altLang="zh-CN" sz="100">
                <a:solidFill>
                  <a:srgbClr val="000000"/>
                </a:solidFill>
              </a:rPr>
              <a:t>PPT</a:t>
            </a:r>
            <a:r>
              <a:rPr lang="zh-CN" altLang="en-US" sz="100">
                <a:solidFill>
                  <a:srgbClr val="000000"/>
                </a:solidFill>
              </a:rPr>
              <a:t>模板：</a:t>
            </a:r>
            <a:r>
              <a:rPr lang="en-US" altLang="zh-CN" sz="100">
                <a:solidFill>
                  <a:srgbClr val="000000"/>
                </a:solidFill>
              </a:rPr>
              <a:t>www.1ppt.com/jieri/           PPT</a:t>
            </a:r>
            <a:r>
              <a:rPr lang="zh-CN" altLang="en-US" sz="100">
                <a:solidFill>
                  <a:srgbClr val="000000"/>
                </a:solidFill>
              </a:rPr>
              <a:t>素材下载：</a:t>
            </a:r>
            <a:r>
              <a:rPr lang="en-US" altLang="zh-CN" sz="100">
                <a:solidFill>
                  <a:srgbClr val="000000"/>
                </a:solidFill>
              </a:rPr>
              <a:t>www.1ppt.com/sucai/</a:t>
            </a:r>
          </a:p>
          <a:p>
            <a:r>
              <a:rPr lang="en-US" altLang="zh-CN" sz="100">
                <a:solidFill>
                  <a:srgbClr val="000000"/>
                </a:solidFill>
              </a:rPr>
              <a:t>PPT</a:t>
            </a:r>
            <a:r>
              <a:rPr lang="zh-CN" altLang="en-US" sz="100">
                <a:solidFill>
                  <a:srgbClr val="000000"/>
                </a:solidFill>
              </a:rPr>
              <a:t>背景图片：</a:t>
            </a:r>
            <a:r>
              <a:rPr lang="en-US" altLang="zh-CN" sz="100">
                <a:solidFill>
                  <a:srgbClr val="000000"/>
                </a:solidFill>
              </a:rPr>
              <a:t>www.1ppt.com/beijing/      PPT</a:t>
            </a:r>
            <a:r>
              <a:rPr lang="zh-CN" altLang="en-US" sz="100">
                <a:solidFill>
                  <a:srgbClr val="000000"/>
                </a:solidFill>
              </a:rPr>
              <a:t>图表下载：</a:t>
            </a:r>
            <a:r>
              <a:rPr lang="en-US" altLang="zh-CN" sz="100">
                <a:solidFill>
                  <a:srgbClr val="000000"/>
                </a:solidFill>
              </a:rPr>
              <a:t>www.1ppt.com/tubiao/      </a:t>
            </a:r>
          </a:p>
          <a:p>
            <a:r>
              <a:rPr lang="zh-CN" altLang="en-US" sz="100">
                <a:solidFill>
                  <a:srgbClr val="000000"/>
                </a:solidFill>
              </a:rPr>
              <a:t>优秀</a:t>
            </a:r>
            <a:r>
              <a:rPr lang="en-US" altLang="zh-CN" sz="100">
                <a:solidFill>
                  <a:srgbClr val="000000"/>
                </a:solidFill>
              </a:rPr>
              <a:t>PPT</a:t>
            </a:r>
            <a:r>
              <a:rPr lang="zh-CN" altLang="en-US" sz="100">
                <a:solidFill>
                  <a:srgbClr val="000000"/>
                </a:solidFill>
              </a:rPr>
              <a:t>下载：</a:t>
            </a:r>
            <a:r>
              <a:rPr lang="en-US" altLang="zh-CN" sz="100">
                <a:solidFill>
                  <a:srgbClr val="000000"/>
                </a:solidFill>
              </a:rPr>
              <a:t>www.1ppt.com/xiazai/        PPT</a:t>
            </a:r>
            <a:r>
              <a:rPr lang="zh-CN" altLang="en-US" sz="100">
                <a:solidFill>
                  <a:srgbClr val="000000"/>
                </a:solidFill>
              </a:rPr>
              <a:t>教程： </a:t>
            </a:r>
            <a:r>
              <a:rPr lang="en-US" altLang="zh-CN" sz="100">
                <a:solidFill>
                  <a:srgbClr val="000000"/>
                </a:solidFill>
              </a:rPr>
              <a:t>www.1ppt.com/powerpoint/      </a:t>
            </a:r>
          </a:p>
          <a:p>
            <a:r>
              <a:rPr lang="en-US" altLang="zh-CN" sz="100">
                <a:solidFill>
                  <a:srgbClr val="000000"/>
                </a:solidFill>
              </a:rPr>
              <a:t>Word</a:t>
            </a:r>
            <a:r>
              <a:rPr lang="zh-CN" altLang="en-US" sz="100">
                <a:solidFill>
                  <a:srgbClr val="000000"/>
                </a:solidFill>
              </a:rPr>
              <a:t>教程： </a:t>
            </a:r>
            <a:r>
              <a:rPr lang="en-US" altLang="zh-CN" sz="100">
                <a:solidFill>
                  <a:srgbClr val="000000"/>
                </a:solidFill>
              </a:rPr>
              <a:t>www.1ppt.com/word/              Excel</a:t>
            </a:r>
            <a:r>
              <a:rPr lang="zh-CN" altLang="en-US" sz="100">
                <a:solidFill>
                  <a:srgbClr val="000000"/>
                </a:solidFill>
              </a:rPr>
              <a:t>教程：</a:t>
            </a:r>
            <a:r>
              <a:rPr lang="en-US" altLang="zh-CN" sz="100">
                <a:solidFill>
                  <a:srgbClr val="000000"/>
                </a:solidFill>
              </a:rPr>
              <a:t>www.1ppt.com/excel/  </a:t>
            </a:r>
          </a:p>
          <a:p>
            <a:r>
              <a:rPr lang="zh-CN" altLang="en-US" sz="100">
                <a:solidFill>
                  <a:srgbClr val="000000"/>
                </a:solidFill>
              </a:rPr>
              <a:t>资料下载：</a:t>
            </a:r>
            <a:r>
              <a:rPr lang="en-US" altLang="zh-CN" sz="100">
                <a:solidFill>
                  <a:srgbClr val="000000"/>
                </a:solidFill>
              </a:rPr>
              <a:t>www.1ppt.com/ziliao/                PPT</a:t>
            </a:r>
            <a:r>
              <a:rPr lang="zh-CN" altLang="en-US" sz="100">
                <a:solidFill>
                  <a:srgbClr val="000000"/>
                </a:solidFill>
              </a:rPr>
              <a:t>课件下载：</a:t>
            </a:r>
            <a:r>
              <a:rPr lang="en-US" altLang="zh-CN" sz="100">
                <a:solidFill>
                  <a:srgbClr val="000000"/>
                </a:solidFill>
              </a:rPr>
              <a:t>www.1ppt.com/kejian/ </a:t>
            </a:r>
          </a:p>
          <a:p>
            <a:r>
              <a:rPr lang="zh-CN" altLang="en-US" sz="100">
                <a:solidFill>
                  <a:srgbClr val="000000"/>
                </a:solidFill>
              </a:rPr>
              <a:t>范文下载：</a:t>
            </a:r>
            <a:r>
              <a:rPr lang="en-US" altLang="zh-CN" sz="100">
                <a:solidFill>
                  <a:srgbClr val="000000"/>
                </a:solidFill>
              </a:rPr>
              <a:t>www.1ppt.com/fanwen/             </a:t>
            </a:r>
            <a:r>
              <a:rPr lang="zh-CN" altLang="en-US" sz="100">
                <a:solidFill>
                  <a:srgbClr val="000000"/>
                </a:solidFill>
              </a:rPr>
              <a:t>试卷下载：</a:t>
            </a:r>
            <a:r>
              <a:rPr lang="en-US" altLang="zh-CN" sz="100">
                <a:solidFill>
                  <a:srgbClr val="000000"/>
                </a:solidFill>
              </a:rPr>
              <a:t>www.1ppt.com/shiti/  </a:t>
            </a:r>
          </a:p>
          <a:p>
            <a:r>
              <a:rPr lang="zh-CN" altLang="en-US" sz="100">
                <a:solidFill>
                  <a:srgbClr val="000000"/>
                </a:solidFill>
              </a:rPr>
              <a:t>教案下载：</a:t>
            </a:r>
            <a:r>
              <a:rPr lang="en-US" altLang="zh-CN" sz="100">
                <a:solidFill>
                  <a:srgbClr val="000000"/>
                </a:solidFill>
              </a:rPr>
              <a:t>www.1ppt.com/jiaoan/  </a:t>
            </a:r>
          </a:p>
          <a:p>
            <a:r>
              <a:rPr lang="en-US" altLang="zh-CN" sz="1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2403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1678510" y="241300"/>
            <a:ext cx="3930720" cy="1143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006666"/>
                </a:solidFill>
              </a:rPr>
              <a:t>作者简介</a:t>
            </a:r>
          </a:p>
        </p:txBody>
      </p:sp>
      <p:sp>
        <p:nvSpPr>
          <p:cNvPr id="102404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88938" y="1512888"/>
            <a:ext cx="3906837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dirty="0">
                <a:solidFill>
                  <a:srgbClr val="FF3300"/>
                </a:solidFill>
              </a:rPr>
              <a:t>         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陶弘景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456——536</a:t>
            </a:r>
            <a:r>
              <a:rPr lang="zh-CN" altLang="en-US" b="1" dirty="0">
                <a:latin typeface="宋体" panose="02010600030101010101" pitchFamily="2" charset="-122"/>
              </a:rPr>
              <a:t>），字通明，丹阳秣陵（今江苏南京）人。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南朝</a:t>
            </a:r>
            <a:r>
              <a:rPr lang="zh-CN" altLang="en-US" b="1" dirty="0">
                <a:latin typeface="宋体" panose="02010600030101010101" pitchFamily="2" charset="-122"/>
              </a:rPr>
              <a:t>齐、梁时期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思想家、医学家</a:t>
            </a:r>
            <a:r>
              <a:rPr lang="zh-CN" altLang="en-US" b="1" dirty="0">
                <a:latin typeface="宋体" panose="02010600030101010101" pitchFamily="2" charset="-122"/>
              </a:rPr>
              <a:t>。隐居茅山。梁武帝遇有国家大事，常去山中征询他的意见，时人称为“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山中宰相</a:t>
            </a:r>
            <a:r>
              <a:rPr lang="zh-CN" altLang="en-US" b="1" dirty="0">
                <a:latin typeface="宋体" panose="02010600030101010101" pitchFamily="2" charset="-122"/>
              </a:rPr>
              <a:t>”。</a:t>
            </a:r>
          </a:p>
        </p:txBody>
      </p:sp>
      <p:pic>
        <p:nvPicPr>
          <p:cNvPr id="102405" name="Picture 4" descr="m28037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7725" y="1106488"/>
            <a:ext cx="4065588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691126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0" y="457200"/>
            <a:ext cx="87630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楷体_GB2312" pitchFamily="49" charset="-122"/>
              </a:rPr>
              <a:t>    </a:t>
            </a: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文中并未直接叙述作者与张怀民的友情，但字里行间却可以看出两个人的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亲密无间</a:t>
            </a: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。请找出相关的词语加以体会。</a:t>
            </a:r>
            <a:r>
              <a:rPr kumimoji="1" lang="zh-CN" altLang="en-US" sz="3200" b="1">
                <a:latin typeface="楷体_GB2312" pitchFamily="49" charset="-122"/>
              </a:rPr>
              <a:t> </a:t>
            </a: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73025" y="2438400"/>
            <a:ext cx="9467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可看出他去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寻张怀民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的不假思索。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381000" y="3276600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kumimoji="1" lang="en-US" altLang="zh-CN" sz="3200" b="1" u="sng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则显示出两个人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心有灵犀</a:t>
            </a:r>
            <a:r>
              <a:rPr kumimoji="1" lang="zh-CN" altLang="en-US" sz="3200" b="1">
                <a:solidFill>
                  <a:srgbClr val="00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304800" y="5181600"/>
            <a:ext cx="883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u="sng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                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更是直接表明了作者与张怀民的志同道合。 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304800" y="4191000"/>
            <a:ext cx="9236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u="sng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</a:t>
            </a:r>
            <a:r>
              <a:rPr kumimoji="1" lang="zh-CN" altLang="en-US" sz="3200" b="1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充分体现出两个人的关系甚笃</a:t>
            </a:r>
            <a:r>
              <a:rPr kumimoji="1"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r>
              <a:rPr kumimoji="1" lang="zh-CN" altLang="en-US" sz="3200" b="1">
                <a:solidFill>
                  <a:srgbClr val="00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212725" y="2465388"/>
            <a:ext cx="2622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 u="sng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 u="sng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遂至承天寺</a:t>
            </a:r>
            <a:r>
              <a:rPr kumimoji="1" lang="zh-CN" altLang="en-US" sz="3200" b="1" u="sng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kumimoji="1" lang="zh-CN" altLang="en-US" sz="3200" b="1" u="sng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381000" y="3276600"/>
            <a:ext cx="31115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怀民亦未寝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kumimoji="1" lang="zh-CN" altLang="en-US" sz="32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304800" y="4191000"/>
            <a:ext cx="340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相与步于中庭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kumimoji="1" lang="zh-CN" altLang="en-US" sz="32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228600" y="5181600"/>
            <a:ext cx="5467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结尾句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但少闲人如吾两人耳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kumimoji="1" lang="zh-CN" altLang="en-US" sz="32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9147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autoUpdateAnimBg="0"/>
      <p:bldP spid="99331" grpId="0" autoUpdateAnimBg="0"/>
      <p:bldP spid="99332" grpId="0" autoUpdateAnimBg="0"/>
      <p:bldP spid="99333" grpId="0" autoUpdateAnimBg="0"/>
      <p:bldP spid="99334" grpId="0" autoUpdateAnimBg="0"/>
      <p:bldP spid="99335" grpId="0" autoUpdateAnimBg="0"/>
      <p:bldP spid="99336" grpId="0" autoUpdateAnimBg="0"/>
      <p:bldP spid="99337" grpId="0" autoUpdateAnimBg="0"/>
      <p:bldP spid="9933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WordArt 4"/>
          <p:cNvSpPr>
            <a:spLocks noChangeArrowheads="1" noChangeShapeType="1" noTextEdit="1"/>
          </p:cNvSpPr>
          <p:nvPr/>
        </p:nvSpPr>
        <p:spPr bwMode="auto">
          <a:xfrm>
            <a:off x="3200400" y="0"/>
            <a:ext cx="22479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写法探究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kumimoji="1"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作者是如何描写月色的？</a:t>
            </a:r>
            <a:r>
              <a:rPr kumimoji="1" lang="zh-CN" altLang="en-US" sz="3200" b="1">
                <a:latin typeface="Tahoma" panose="020B0604030504040204" pitchFamily="34" charset="0"/>
                <a:ea typeface="宋体" panose="02010600030101010101" pitchFamily="2" charset="-122"/>
              </a:rPr>
              <a:t>这月景有何特点？作者是通过什么方法来描绘的？</a:t>
            </a: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304800" y="1981200"/>
            <a:ext cx="2628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</a:rPr>
              <a:t>积水空明</a:t>
            </a:r>
            <a:r>
              <a:rPr kumimoji="1" lang="en-US" altLang="zh-CN" sz="3200" b="1">
                <a:solidFill>
                  <a:schemeClr val="accent2"/>
                </a:solidFill>
              </a:rPr>
              <a:t>——</a:t>
            </a:r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2971800" y="1981200"/>
            <a:ext cx="4672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FF"/>
                </a:solidFill>
                <a:ea typeface="隶书" panose="02010509060101010101" pitchFamily="49" charset="-122"/>
              </a:rPr>
              <a:t>月光的清澈透明（正面）</a:t>
            </a: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228600" y="2743200"/>
            <a:ext cx="2628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</a:rPr>
              <a:t>藻荇交横</a:t>
            </a:r>
            <a:r>
              <a:rPr kumimoji="1" lang="en-US" altLang="zh-CN" sz="3200" b="1">
                <a:solidFill>
                  <a:schemeClr val="accent2"/>
                </a:solidFill>
              </a:rPr>
              <a:t>——</a:t>
            </a: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2971800" y="2743200"/>
            <a:ext cx="502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美丽的竹柏倒影（侧面）</a:t>
            </a: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7239000" y="1981200"/>
            <a:ext cx="930275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8800">
                <a:latin typeface="Times New Roman" panose="02020603050405020304" pitchFamily="18" charset="0"/>
                <a:ea typeface="宋体" panose="02010600030101010101" pitchFamily="2" charset="-122"/>
              </a:rPr>
              <a:t>｝</a:t>
            </a:r>
          </a:p>
        </p:txBody>
      </p:sp>
      <p:sp>
        <p:nvSpPr>
          <p:cNvPr id="102411" name="Text Box 11"/>
          <p:cNvSpPr txBox="1">
            <a:spLocks noChangeArrowheads="1"/>
          </p:cNvSpPr>
          <p:nvPr/>
        </p:nvSpPr>
        <p:spPr bwMode="auto">
          <a:xfrm>
            <a:off x="7848600" y="2438400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比喻</a:t>
            </a:r>
          </a:p>
        </p:txBody>
      </p:sp>
      <p:grpSp>
        <p:nvGrpSpPr>
          <p:cNvPr id="102412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2413" name="Picture 13" descr="月光如水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14" name="Text Box 14"/>
            <p:cNvSpPr txBox="1">
              <a:spLocks noChangeArrowheads="1"/>
            </p:cNvSpPr>
            <p:nvPr/>
          </p:nvSpPr>
          <p:spPr bwMode="auto">
            <a:xfrm>
              <a:off x="476" y="210"/>
              <a:ext cx="2495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000" b="1">
                  <a:solidFill>
                    <a:schemeClr val="bg1"/>
                  </a:solidFill>
                  <a:ea typeface="宋体" panose="02010600030101010101" pitchFamily="2" charset="-122"/>
                </a:rPr>
                <a:t>庭下如积水空明</a:t>
              </a:r>
            </a:p>
          </p:txBody>
        </p:sp>
      </p:grpSp>
      <p:grpSp>
        <p:nvGrpSpPr>
          <p:cNvPr id="10241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2416" name="Picture 16" descr="水藻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17" name="Text Box 17"/>
            <p:cNvSpPr txBox="1">
              <a:spLocks noChangeArrowheads="1"/>
            </p:cNvSpPr>
            <p:nvPr/>
          </p:nvSpPr>
          <p:spPr bwMode="auto">
            <a:xfrm>
              <a:off x="295" y="255"/>
              <a:ext cx="4944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000" b="1">
                  <a:solidFill>
                    <a:schemeClr val="bg1"/>
                  </a:solidFill>
                  <a:ea typeface="宋体" panose="02010600030101010101" pitchFamily="2" charset="-122"/>
                </a:rPr>
                <a:t>水中藻、荇交横，盖竹柏影也。</a:t>
              </a:r>
            </a:p>
          </p:txBody>
        </p:sp>
      </p:grpSp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685800" y="3505200"/>
            <a:ext cx="64087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月景特点：</a:t>
            </a:r>
          </a:p>
        </p:txBody>
      </p:sp>
      <p:sp>
        <p:nvSpPr>
          <p:cNvPr id="102419" name="Rectangle 19"/>
          <p:cNvSpPr>
            <a:spLocks noChangeArrowheads="1"/>
          </p:cNvSpPr>
          <p:nvPr/>
        </p:nvSpPr>
        <p:spPr bwMode="auto">
          <a:xfrm>
            <a:off x="2971800" y="3352800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  <a:t>皎洁、空灵。</a:t>
            </a:r>
          </a:p>
        </p:txBody>
      </p:sp>
      <p:sp>
        <p:nvSpPr>
          <p:cNvPr id="102420" name="Text Box 20"/>
          <p:cNvSpPr txBox="1">
            <a:spLocks noChangeArrowheads="1"/>
          </p:cNvSpPr>
          <p:nvPr/>
        </p:nvSpPr>
        <p:spPr bwMode="auto">
          <a:xfrm>
            <a:off x="1752600" y="4191000"/>
            <a:ext cx="510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奇特的想象，新奇的比喻</a:t>
            </a:r>
          </a:p>
        </p:txBody>
      </p:sp>
      <p:sp>
        <p:nvSpPr>
          <p:cNvPr id="102421" name="Text Box 21"/>
          <p:cNvSpPr txBox="1">
            <a:spLocks noChangeArrowheads="1"/>
          </p:cNvSpPr>
          <p:nvPr/>
        </p:nvSpPr>
        <p:spPr bwMode="auto">
          <a:xfrm>
            <a:off x="0" y="50292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楷体_GB2312" pitchFamily="49" charset="-122"/>
              </a:rPr>
              <a:t>作者以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</a:rPr>
              <a:t>高度凝练</a:t>
            </a:r>
            <a:r>
              <a:rPr lang="zh-CN" altLang="en-US" sz="3200" b="1">
                <a:latin typeface="楷体_GB2312" pitchFamily="49" charset="-122"/>
              </a:rPr>
              <a:t>的笔墨，点染出一个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</a:rPr>
              <a:t>空明澄清，疏影摇曳，似真似幻</a:t>
            </a:r>
            <a:r>
              <a:rPr lang="zh-CN" altLang="en-US" sz="3200" b="1">
                <a:latin typeface="楷体_GB2312" pitchFamily="49" charset="-122"/>
              </a:rPr>
              <a:t>的美好境界。</a:t>
            </a:r>
            <a:endParaRPr lang="zh-CN" altLang="en-US" sz="3200">
              <a:latin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76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02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/>
      <p:bldP spid="102407" grpId="0"/>
      <p:bldP spid="102408" grpId="0"/>
      <p:bldP spid="102409" grpId="0" autoUpdateAnimBg="0"/>
      <p:bldP spid="102410" grpId="0" autoUpdateAnimBg="0"/>
      <p:bldP spid="102411" grpId="0" autoUpdateAnimBg="0"/>
      <p:bldP spid="102418" grpId="0"/>
      <p:bldP spid="102419" grpId="0"/>
      <p:bldP spid="102420" grpId="0"/>
      <p:bldP spid="10242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228600" y="685800"/>
            <a:ext cx="89154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FF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</a:t>
            </a:r>
            <a:r>
              <a:rPr kumimoji="1"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作者以诗一样的笔触描绘了月色之美，创造了一个清冷皎洁的意境，同时也流露出遭贬生涯中自我排遣的特殊心情。它好像一首清冷的月光曲，每一个音符都闪耀着银色的寒光，都倾诉着作者皎洁而悲凉的情怀。</a:t>
            </a:r>
          </a:p>
        </p:txBody>
      </p:sp>
      <p:grpSp>
        <p:nvGrpSpPr>
          <p:cNvPr id="103436" name="Group 12"/>
          <p:cNvGrpSpPr>
            <a:grpSpLocks/>
          </p:cNvGrpSpPr>
          <p:nvPr/>
        </p:nvGrpSpPr>
        <p:grpSpPr bwMode="auto">
          <a:xfrm>
            <a:off x="827088" y="3276600"/>
            <a:ext cx="7772400" cy="1220788"/>
            <a:chOff x="521" y="2064"/>
            <a:chExt cx="4896" cy="769"/>
          </a:xfrm>
        </p:grpSpPr>
        <p:sp>
          <p:nvSpPr>
            <p:cNvPr id="103428" name="Rectangle 4"/>
            <p:cNvSpPr>
              <a:spLocks noChangeArrowheads="1"/>
            </p:cNvSpPr>
            <p:nvPr/>
          </p:nvSpPr>
          <p:spPr bwMode="auto">
            <a:xfrm>
              <a:off x="521" y="2064"/>
              <a:ext cx="4896" cy="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绘景：月色    积水空明       </a:t>
              </a:r>
              <a:r>
                <a:rPr kumimoji="1" lang="zh-CN" altLang="en-US" sz="3200" b="1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空灵    皎洁</a:t>
              </a: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 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    藻荇交横</a:t>
              </a:r>
            </a:p>
          </p:txBody>
        </p:sp>
        <p:sp>
          <p:nvSpPr>
            <p:cNvPr id="103430" name="AutoShape 6"/>
            <p:cNvSpPr>
              <a:spLocks/>
            </p:cNvSpPr>
            <p:nvPr/>
          </p:nvSpPr>
          <p:spPr bwMode="auto">
            <a:xfrm>
              <a:off x="1746" y="2208"/>
              <a:ext cx="48" cy="432"/>
            </a:xfrm>
            <a:prstGeom prst="leftBrace">
              <a:avLst>
                <a:gd name="adj1" fmla="val 75000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31" name="AutoShape 7"/>
            <p:cNvSpPr>
              <a:spLocks/>
            </p:cNvSpPr>
            <p:nvPr/>
          </p:nvSpPr>
          <p:spPr bwMode="auto">
            <a:xfrm>
              <a:off x="2869" y="2208"/>
              <a:ext cx="192" cy="432"/>
            </a:xfrm>
            <a:prstGeom prst="rightBrace">
              <a:avLst>
                <a:gd name="adj1" fmla="val 18750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3440" name="Group 16"/>
          <p:cNvGrpSpPr>
            <a:grpSpLocks/>
          </p:cNvGrpSpPr>
          <p:nvPr/>
        </p:nvGrpSpPr>
        <p:grpSpPr bwMode="auto">
          <a:xfrm>
            <a:off x="2209800" y="4414838"/>
            <a:ext cx="4430713" cy="2443162"/>
            <a:chOff x="1392" y="2781"/>
            <a:chExt cx="2791" cy="1539"/>
          </a:xfrm>
        </p:grpSpPr>
        <p:sp>
          <p:nvSpPr>
            <p:cNvPr id="103429" name="Rectangle 5"/>
            <p:cNvSpPr>
              <a:spLocks noChangeArrowheads="1"/>
            </p:cNvSpPr>
            <p:nvPr/>
          </p:nvSpPr>
          <p:spPr bwMode="auto">
            <a:xfrm>
              <a:off x="1392" y="2781"/>
              <a:ext cx="2791" cy="1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抒情：贬谪的悲凉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人生的感慨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赏月的欣喜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漫步的悠闲</a:t>
              </a:r>
            </a:p>
          </p:txBody>
        </p:sp>
        <p:sp>
          <p:nvSpPr>
            <p:cNvPr id="103432" name="AutoShape 8"/>
            <p:cNvSpPr>
              <a:spLocks/>
            </p:cNvSpPr>
            <p:nvPr/>
          </p:nvSpPr>
          <p:spPr bwMode="auto">
            <a:xfrm>
              <a:off x="2016" y="2976"/>
              <a:ext cx="55" cy="1248"/>
            </a:xfrm>
            <a:prstGeom prst="leftBrace">
              <a:avLst>
                <a:gd name="adj1" fmla="val 189091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33" name="AutoShape 9"/>
            <p:cNvSpPr>
              <a:spLocks/>
            </p:cNvSpPr>
            <p:nvPr/>
          </p:nvSpPr>
          <p:spPr bwMode="auto">
            <a:xfrm>
              <a:off x="3312" y="2976"/>
              <a:ext cx="28" cy="1248"/>
            </a:xfrm>
            <a:prstGeom prst="rightBrace">
              <a:avLst>
                <a:gd name="adj1" fmla="val 371429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5127625" y="4648200"/>
            <a:ext cx="4016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32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、被贬的悲凉心境。</a:t>
            </a:r>
          </a:p>
        </p:txBody>
      </p:sp>
      <p:sp>
        <p:nvSpPr>
          <p:cNvPr id="103435" name="Text Box 11"/>
          <p:cNvSpPr txBox="1">
            <a:spLocks noChangeArrowheads="1"/>
          </p:cNvSpPr>
          <p:nvPr/>
        </p:nvSpPr>
        <p:spPr bwMode="auto">
          <a:xfrm>
            <a:off x="5435600" y="5562600"/>
            <a:ext cx="3708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1" lang="zh-CN" altLang="en-US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、淡泊名利、豁达乐观的人生态度。</a:t>
            </a:r>
          </a:p>
        </p:txBody>
      </p:sp>
      <p:sp>
        <p:nvSpPr>
          <p:cNvPr id="103438" name="WordArt 14"/>
          <p:cNvSpPr>
            <a:spLocks noChangeArrowheads="1" noChangeShapeType="1" noTextEdit="1"/>
          </p:cNvSpPr>
          <p:nvPr/>
        </p:nvSpPr>
        <p:spPr bwMode="auto">
          <a:xfrm>
            <a:off x="3200400" y="0"/>
            <a:ext cx="2019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课文小结</a:t>
            </a:r>
          </a:p>
        </p:txBody>
      </p:sp>
      <p:pic>
        <p:nvPicPr>
          <p:cNvPr id="103441" name="Picture 17" descr="38_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18075"/>
            <a:ext cx="3048000" cy="19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6711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  <p:bldP spid="103434" grpId="0"/>
      <p:bldP spid="10343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0" y="609600"/>
            <a:ext cx="9144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这两篇短文都写自然景物，但表达的思想感情有所不同，试加以说明。 </a:t>
            </a:r>
          </a:p>
        </p:txBody>
      </p:sp>
      <p:sp>
        <p:nvSpPr>
          <p:cNvPr id="104453" name="WordArt 5"/>
          <p:cNvSpPr>
            <a:spLocks noChangeArrowheads="1" noChangeShapeType="1" noTextEdit="1"/>
          </p:cNvSpPr>
          <p:nvPr/>
        </p:nvSpPr>
        <p:spPr bwMode="auto">
          <a:xfrm>
            <a:off x="3200400" y="0"/>
            <a:ext cx="2019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比较阅读</a:t>
            </a: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0" y="1600200"/>
            <a:ext cx="9144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</a:rPr>
              <a:t>     《</a:t>
            </a:r>
            <a:r>
              <a:rPr lang="zh-CN" altLang="en-US" sz="2400" b="1">
                <a:solidFill>
                  <a:schemeClr val="accent2"/>
                </a:solidFill>
              </a:rPr>
              <a:t>答谢中书书</a:t>
            </a:r>
            <a:r>
              <a:rPr lang="en-US" altLang="zh-CN" sz="2400" b="1">
                <a:solidFill>
                  <a:schemeClr val="accent2"/>
                </a:solidFill>
              </a:rPr>
              <a:t>》</a:t>
            </a:r>
            <a:r>
              <a:rPr lang="zh-CN" altLang="en-US" sz="2400" b="1">
                <a:solidFill>
                  <a:schemeClr val="accent2"/>
                </a:solidFill>
              </a:rPr>
              <a:t>表达了作者沉醉山水的愉悦之情和与古今知音共赏美景的得意之感。这篇文章中有直抒胸臆的句子，文章开头写道“山川之美，古来共谈”，这个“美”字，是山川风物的客观形态，也是作者对山川风物的审美感受──愉悦，“实欲界之仙都”，将在山水之中飘飘欲仙的自得之态表露无疑。“自康乐以来，未复有能与其奇者”，自从谢灵运以来，没有人能够欣赏它的妙处，而作者却能够从中发现无尽的乐趣，带有自豪之感，期与谢公比肩之意溢于言表。</a:t>
            </a: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0" y="4575175"/>
            <a:ext cx="91440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</a:rPr>
              <a:t>   《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记承天寺夜游</a:t>
            </a: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表达的感情是微妙而复杂的，贬谪的悲凉，人生的感慨，赏月的欣喜，漫步的悠闲都包含其中。作者</a:t>
            </a:r>
            <a:r>
              <a:rPr lang="zh-CN" altLang="en-US" sz="2400" b="1">
                <a:solidFill>
                  <a:srgbClr val="FF3300"/>
                </a:solidFill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解衣欲睡</a:t>
            </a:r>
            <a:r>
              <a:rPr lang="zh-CN" altLang="en-US" sz="2400" b="1">
                <a:solidFill>
                  <a:srgbClr val="FF3300"/>
                </a:solidFill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的时候，</a:t>
            </a:r>
            <a:r>
              <a:rPr lang="zh-CN" altLang="en-US" sz="2400" b="1">
                <a:solidFill>
                  <a:srgbClr val="FF3300"/>
                </a:solidFill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月色入户</a:t>
            </a:r>
            <a:r>
              <a:rPr lang="zh-CN" altLang="en-US" sz="2400" b="1">
                <a:solidFill>
                  <a:srgbClr val="FF3300"/>
                </a:solidFill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，于是</a:t>
            </a:r>
            <a:r>
              <a:rPr lang="zh-CN" altLang="en-US" sz="2400" b="1">
                <a:solidFill>
                  <a:srgbClr val="FF3300"/>
                </a:solidFill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欣然起行</a:t>
            </a:r>
            <a:r>
              <a:rPr lang="zh-CN" altLang="en-US" sz="2400" b="1">
                <a:solidFill>
                  <a:srgbClr val="FF3300"/>
                </a:solidFill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，月光难得，不免让人欣喜。可是没有人和自己共同赏月，只好去找同样被贬的张怀民，这里面有多少贬谪的悲凉与人生的感慨呀</a:t>
            </a: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</a:rPr>
              <a:t>!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两人漫步中庭，又是悠闲的。自比</a:t>
            </a:r>
            <a:r>
              <a:rPr lang="zh-CN" altLang="en-US" sz="2400" b="1">
                <a:solidFill>
                  <a:srgbClr val="FF3300"/>
                </a:solidFill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闲人</a:t>
            </a:r>
            <a:r>
              <a:rPr lang="zh-CN" altLang="en-US" sz="2400" b="1">
                <a:solidFill>
                  <a:srgbClr val="FF3300"/>
                </a:solidFill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</a:rPr>
              <a:t>，则所有意味尽含其中。</a:t>
            </a:r>
          </a:p>
        </p:txBody>
      </p:sp>
    </p:spTree>
    <p:extLst>
      <p:ext uri="{BB962C8B-B14F-4D97-AF65-F5344CB8AC3E}">
        <p14:creationId xmlns:p14="http://schemas.microsoft.com/office/powerpoint/2010/main" xmlns="" val="86075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10445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WordArt 4"/>
          <p:cNvSpPr>
            <a:spLocks noChangeArrowheads="1" noChangeShapeType="1" noTextEdit="1"/>
          </p:cNvSpPr>
          <p:nvPr/>
        </p:nvSpPr>
        <p:spPr bwMode="auto">
          <a:xfrm>
            <a:off x="2819400" y="152400"/>
            <a:ext cx="2438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相关链接</a:t>
            </a: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381000" y="914400"/>
            <a:ext cx="8382000" cy="545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58F65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>
                <a:solidFill>
                  <a:srgbClr val="FF6600"/>
                </a:solidFill>
                <a:latin typeface="Times New Roman" panose="02020603050405020304" pitchFamily="18" charset="0"/>
              </a:rPr>
              <a:t>           </a:t>
            </a:r>
            <a:r>
              <a:rPr kumimoji="1"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哲人说：</a:t>
            </a:r>
            <a:r>
              <a:rPr kumimoji="1" lang="zh-CN" altLang="en-US" sz="3200" b="1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徜徉在月色里，白天必须思虑萦怀甚至忧戚的，全然忘怀。美丽的月光，会使心灵深处的珍藏开出花朵，连痛楚也会变得美丽。</a:t>
            </a:r>
            <a:r>
              <a:rPr kumimoji="1" lang="zh-CN" altLang="en-US" sz="3200" b="1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kumimoji="1" lang="zh-CN" altLang="en-US" sz="3200" b="1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kumimoji="1"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kumimoji="1" lang="zh-CN" altLang="en-US" sz="3200" b="1">
                <a:ea typeface="宋体" panose="02010600030101010101" pitchFamily="2" charset="-122"/>
              </a:rPr>
              <a:t>月在古诗里给人的感觉就是温柔多情的。要么是谦君子，要么是窈窕淑女；要么象征着团圆；要么暗示着分离，给人的感觉是一</a:t>
            </a:r>
          </a:p>
          <a:p>
            <a:r>
              <a:rPr kumimoji="1" lang="zh-CN" altLang="en-US" sz="3200" b="1">
                <a:ea typeface="宋体" panose="02010600030101010101" pitchFamily="2" charset="-122"/>
              </a:rPr>
              <a:t>种淡淡的柔弱的清凉的味道？而这正迎合了</a:t>
            </a:r>
          </a:p>
          <a:p>
            <a:r>
              <a:rPr kumimoji="1" lang="zh-CN" altLang="en-US" sz="3200" b="1">
                <a:ea typeface="宋体" panose="02010600030101010101" pitchFamily="2" charset="-122"/>
              </a:rPr>
              <a:t>文人的雅兴和追求平淡的心理，所以文人学</a:t>
            </a:r>
          </a:p>
          <a:p>
            <a:r>
              <a:rPr kumimoji="1" lang="zh-CN" altLang="en-US" sz="3200" b="1">
                <a:ea typeface="宋体" panose="02010600030101010101" pitchFamily="2" charset="-122"/>
              </a:rPr>
              <a:t>者们常借月抒抒怀。</a:t>
            </a:r>
          </a:p>
          <a:p>
            <a:r>
              <a:rPr kumimoji="1" lang="zh-CN" altLang="en-US" sz="3200" b="1">
                <a:ea typeface="宋体" panose="02010600030101010101" pitchFamily="2" charset="-122"/>
              </a:rPr>
              <a:t>       你能说出有关描写</a:t>
            </a:r>
            <a:r>
              <a:rPr kumimoji="1"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zh-CN" altLang="en-US" sz="3200" b="1">
                <a:ea typeface="宋体" panose="02010600030101010101" pitchFamily="2" charset="-122"/>
              </a:rPr>
              <a:t>月亮</a:t>
            </a:r>
            <a:r>
              <a:rPr kumimoji="1"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kumimoji="1" lang="zh-CN" altLang="en-US" sz="3200" b="1">
                <a:ea typeface="宋体" panose="02010600030101010101" pitchFamily="2" charset="-122"/>
              </a:rPr>
              <a:t>的诗句吗？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5478" name="SJMQ04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28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440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54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478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500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6498" name="Picture 2" descr="jys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99" name="Text Box 3"/>
            <p:cNvSpPr txBox="1">
              <a:spLocks noChangeArrowheads="1"/>
            </p:cNvSpPr>
            <p:nvPr/>
          </p:nvSpPr>
          <p:spPr bwMode="auto">
            <a:xfrm>
              <a:off x="3833" y="73"/>
              <a:ext cx="1824" cy="17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accent2"/>
                  </a:solidFill>
                </a:rPr>
                <a:t>静夜思（李白）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660033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床前明月光，     疑似地上霜。     举头望明月，     低头思故乡。   </a:t>
              </a:r>
              <a:endPara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6501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6502" name="Picture 6" descr="无标题4"/>
            <p:cNvPicPr>
              <a:picLocks noChangeAspect="1" noChangeArrowheads="1"/>
            </p:cNvPicPr>
            <p:nvPr/>
          </p:nvPicPr>
          <p:blipFill>
            <a:blip r:embed="rId3" cstate="print">
              <a:lum bright="-24000" contrast="24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03" name="Text Box 7"/>
            <p:cNvSpPr txBox="1">
              <a:spLocks noChangeArrowheads="1"/>
            </p:cNvSpPr>
            <p:nvPr/>
          </p:nvSpPr>
          <p:spPr bwMode="auto">
            <a:xfrm>
              <a:off x="113" y="845"/>
              <a:ext cx="2112" cy="2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FF0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竹里馆</a:t>
              </a:r>
            </a:p>
            <a:p>
              <a:pPr algn="ctr"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 王维</a:t>
              </a:r>
              <a:endParaRPr kumimoji="1"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pitchFamily="49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chemeClr val="bg1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独坐幽篁里，弹琴复长啸。深林人不知，</a:t>
              </a:r>
              <a:r>
                <a:rPr kumimoji="1"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明月来相照。</a:t>
              </a:r>
            </a:p>
          </p:txBody>
        </p:sp>
      </p:grpSp>
      <p:grpSp>
        <p:nvGrpSpPr>
          <p:cNvPr id="106504" name="Group 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6505" name="Picture 9" descr="无标题3"/>
            <p:cNvPicPr>
              <a:picLocks noChangeAspect="1" noChangeArrowheads="1"/>
            </p:cNvPicPr>
            <p:nvPr/>
          </p:nvPicPr>
          <p:blipFill>
            <a:blip r:embed="rId4" cstate="print">
              <a:lum bright="-24000" contrast="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06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1927" cy="1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66006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鸟鸣涧（王维）</a:t>
              </a:r>
            </a:p>
            <a:p>
              <a:pPr algn="ctr">
                <a:spcBef>
                  <a:spcPct val="50000"/>
                </a:spcBef>
              </a:pPr>
              <a:r>
                <a:rPr kumimoji="1" lang="zh-CN" altLang="en-US" sz="3600" b="1">
                  <a:latin typeface="隶书" panose="02010509060101010101" pitchFamily="49" charset="-122"/>
                  <a:ea typeface="华文新魏" panose="02010800040101010101" pitchFamily="2" charset="-122"/>
                </a:rPr>
                <a:t>人闲桂花落，夜静春山空。</a:t>
              </a:r>
              <a:r>
                <a:rPr kumimoji="1" lang="zh-CN" altLang="en-US" sz="3600" b="1">
                  <a:solidFill>
                    <a:srgbClr val="FF3300"/>
                  </a:solidFill>
                  <a:latin typeface="隶书" panose="02010509060101010101" pitchFamily="49" charset="-122"/>
                  <a:ea typeface="华文新魏" panose="02010800040101010101" pitchFamily="2" charset="-122"/>
                </a:rPr>
                <a:t>月出惊山鸟，时鸣春涧中</a:t>
              </a:r>
              <a:r>
                <a:rPr kumimoji="1" lang="zh-CN" altLang="en-US" sz="3600" b="1">
                  <a:solidFill>
                    <a:srgbClr val="FF3300"/>
                  </a:solidFill>
                  <a:latin typeface="宋体" panose="02010600030101010101" pitchFamily="2" charset="-122"/>
                  <a:ea typeface="华文新魏" panose="02010800040101010101" pitchFamily="2" charset="-122"/>
                </a:rPr>
                <a:t>。</a:t>
              </a:r>
              <a:endParaRPr kumimoji="1"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6507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60"/>
          </a:xfrm>
        </p:grpSpPr>
        <p:pic>
          <p:nvPicPr>
            <p:cNvPr id="106508" name="Picture 12" descr="200211614462986280"/>
            <p:cNvPicPr>
              <a:picLocks noChangeArrowheads="1"/>
            </p:cNvPicPr>
            <p:nvPr/>
          </p:nvPicPr>
          <p:blipFill>
            <a:blip r:embed="rId5" cstate="print">
              <a:lum brigh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9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3360" cy="2537"/>
            </a:xfrm>
            <a:prstGeom prst="rect">
              <a:avLst/>
            </a:prstGeom>
            <a:solidFill>
              <a:schemeClr val="bg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关山月</a:t>
              </a:r>
            </a:p>
            <a:p>
              <a:pPr algn="ctr"/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李白</a:t>
              </a:r>
            </a:p>
            <a:p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kumimoji="1" lang="zh-CN" altLang="en-US" sz="3200" b="1">
                  <a:solidFill>
                    <a:srgbClr val="FF33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明月出天山，苍茫云海间。</a:t>
              </a:r>
            </a:p>
            <a:p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长风几万里，吹度玉门关。</a:t>
              </a:r>
            </a:p>
            <a:p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汉下白登道，胡窥青海湾。</a:t>
              </a:r>
            </a:p>
            <a:p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由来征战地，不见有人还。</a:t>
              </a:r>
            </a:p>
            <a:p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戍客望边色，思归多苦颜。</a:t>
              </a:r>
            </a:p>
            <a:p>
              <a:r>
                <a:rPr kumimoji="1" lang="zh-CN" altLang="en-US" sz="32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高楼当此夜，叹息未应闲。</a:t>
              </a:r>
            </a:p>
          </p:txBody>
        </p:sp>
      </p:grpSp>
      <p:grpSp>
        <p:nvGrpSpPr>
          <p:cNvPr id="106510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6511" name="Picture 15" descr="intere2"/>
            <p:cNvPicPr>
              <a:picLocks noChangeAspect="1" noChangeArrowheads="1"/>
            </p:cNvPicPr>
            <p:nvPr/>
          </p:nvPicPr>
          <p:blipFill>
            <a:blip r:embed="rId6" cstate="print">
              <a:lum bright="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12" name="Text Box 16"/>
            <p:cNvSpPr txBox="1">
              <a:spLocks noChangeArrowheads="1"/>
            </p:cNvSpPr>
            <p:nvPr/>
          </p:nvSpPr>
          <p:spPr bwMode="auto">
            <a:xfrm>
              <a:off x="0" y="0"/>
              <a:ext cx="3456" cy="1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4000" b="1">
                  <a:latin typeface="Times New Roman" panose="02020603050405020304" pitchFamily="18" charset="0"/>
                  <a:ea typeface="华文行楷" panose="02010800040101010101" pitchFamily="2" charset="-122"/>
                </a:rPr>
                <a:t>旅 夜书怀</a:t>
              </a:r>
              <a:r>
                <a:rPr kumimoji="1" lang="zh-CN" altLang="en-US" sz="4000" b="1">
                  <a:latin typeface="宋体" panose="02010600030101010101" pitchFamily="2" charset="-122"/>
                  <a:ea typeface="华文行楷" panose="02010800040101010101" pitchFamily="2" charset="-122"/>
                </a:rPr>
                <a:t>（</a:t>
              </a:r>
              <a:r>
                <a:rPr kumimoji="1" lang="zh-CN" altLang="en-US" sz="4000" b="1">
                  <a:latin typeface="Times New Roman" panose="02020603050405020304" pitchFamily="18" charset="0"/>
                  <a:ea typeface="华文行楷" panose="02010800040101010101" pitchFamily="2" charset="-122"/>
                </a:rPr>
                <a:t>杜甫）</a:t>
              </a:r>
            </a:p>
            <a:p>
              <a:pPr algn="ctr">
                <a:spcBef>
                  <a:spcPct val="50000"/>
                </a:spcBef>
              </a:pPr>
              <a:r>
                <a:rPr kumimoji="1" lang="zh-CN" altLang="en-US" sz="3600" b="1">
                  <a:latin typeface="Times New Roman" panose="02020603050405020304" pitchFamily="18" charset="0"/>
                  <a:ea typeface="隶书" panose="02010509060101010101" pitchFamily="49" charset="-122"/>
                </a:rPr>
                <a:t>细草微风岸，危樯独夜舟。</a:t>
              </a:r>
              <a:r>
                <a:rPr kumimoji="1" lang="zh-CN" altLang="en-US" sz="3600" b="1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星垂平野阔，月涌大江流</a:t>
              </a:r>
              <a:r>
                <a:rPr kumimoji="1" lang="zh-CN" altLang="en-US" sz="3600" b="1">
                  <a:latin typeface="Times New Roman" panose="02020603050405020304" pitchFamily="18" charset="0"/>
                  <a:ea typeface="隶书" panose="02010509060101010101" pitchFamily="49" charset="-122"/>
                </a:rPr>
                <a:t>。名岂文章着，官应老病休。飘飘何所似？天地一沙鸥。</a:t>
              </a:r>
            </a:p>
          </p:txBody>
        </p:sp>
      </p:grpSp>
      <p:grpSp>
        <p:nvGrpSpPr>
          <p:cNvPr id="106513" name="Group 1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6514" name="Picture 18" descr="无标题6"/>
            <p:cNvPicPr>
              <a:picLocks noChangeAspect="1" noChangeArrowheads="1"/>
            </p:cNvPicPr>
            <p:nvPr/>
          </p:nvPicPr>
          <p:blipFill>
            <a:blip r:embed="rId7" cstate="print">
              <a:lum bright="-18000" contrast="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15" name="Text Box 19"/>
            <p:cNvSpPr txBox="1">
              <a:spLocks noChangeArrowheads="1"/>
            </p:cNvSpPr>
            <p:nvPr/>
          </p:nvSpPr>
          <p:spPr bwMode="auto">
            <a:xfrm>
              <a:off x="2352" y="480"/>
              <a:ext cx="3408" cy="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4000" b="1">
                  <a:solidFill>
                    <a:srgbClr val="66006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月夜忆舍弟 </a:t>
              </a:r>
              <a:endParaRPr kumimoji="1" lang="zh-CN" altLang="en-US" sz="4000">
                <a:solidFill>
                  <a:srgbClr val="66006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kumimoji="1" lang="zh-CN" altLang="en-US" sz="4000" b="1">
                  <a:solidFill>
                    <a:srgbClr val="66006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杜甫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latin typeface="Times New Roman" panose="02020603050405020304" pitchFamily="18" charset="0"/>
                  <a:ea typeface="隶书" panose="02010509060101010101" pitchFamily="49" charset="-122"/>
                </a:rPr>
                <a:t>戍鼓断人行，秋边一雁声。</a:t>
              </a:r>
              <a:endParaRPr kumimoji="1" lang="zh-CN" altLang="en-US" sz="3600" b="1">
                <a:latin typeface="宋体" panose="02010600030101010101" pitchFamily="2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露从今夜白，月是故乡明</a:t>
              </a:r>
              <a:r>
                <a:rPr kumimoji="1" lang="zh-CN" altLang="en-US" sz="3600" b="1">
                  <a:latin typeface="Times New Roman" panose="02020603050405020304" pitchFamily="18" charset="0"/>
                  <a:ea typeface="隶书" panose="02010509060101010101" pitchFamily="49" charset="-122"/>
                </a:rPr>
                <a:t>。</a:t>
              </a:r>
              <a:endParaRPr kumimoji="1" lang="zh-CN" altLang="en-US" sz="3600" b="1">
                <a:latin typeface="宋体" panose="02010600030101010101" pitchFamily="2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latin typeface="Times New Roman" panose="02020603050405020304" pitchFamily="18" charset="0"/>
                  <a:ea typeface="隶书" panose="02010509060101010101" pitchFamily="49" charset="-122"/>
                </a:rPr>
                <a:t>有弟皆分散，无家问死生。</a:t>
              </a:r>
              <a:endParaRPr kumimoji="1" lang="zh-CN" altLang="en-US" sz="3600" b="1">
                <a:latin typeface="宋体" panose="02010600030101010101" pitchFamily="2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latin typeface="Times New Roman" panose="02020603050405020304" pitchFamily="18" charset="0"/>
                  <a:ea typeface="隶书" panose="02010509060101010101" pitchFamily="49" charset="-122"/>
                </a:rPr>
                <a:t>寄书长不达，况乃未休兵。</a:t>
              </a:r>
              <a:endParaRPr kumimoji="1" lang="zh-CN" altLang="en-US" sz="3600" b="1">
                <a:latin typeface="宋体" panose="02010600030101010101" pitchFamily="2" charset="-122"/>
                <a:ea typeface="隶书" panose="02010509060101010101" pitchFamily="49" charset="-122"/>
              </a:endParaRPr>
            </a:p>
            <a:p>
              <a:pPr>
                <a:spcBef>
                  <a:spcPct val="50000"/>
                </a:spcBef>
              </a:pPr>
              <a:endParaRPr kumimoji="1" lang="en-US" altLang="zh-CN" sz="2400" b="1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grpSp>
        <p:nvGrpSpPr>
          <p:cNvPr id="106516" name="Group 2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6517" name="Picture 21" descr="20029201250012327"/>
            <p:cNvPicPr>
              <a:picLocks noChangeAspect="1" noChangeArrowheads="1"/>
            </p:cNvPicPr>
            <p:nvPr/>
          </p:nvPicPr>
          <p:blipFill>
            <a:blip r:embed="rId8" cstate="print">
              <a:lum bright="-18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</p:pic>
        <p:sp>
          <p:nvSpPr>
            <p:cNvPr id="106518" name="Text Box 22"/>
            <p:cNvSpPr txBox="1">
              <a:spLocks noChangeArrowheads="1"/>
            </p:cNvSpPr>
            <p:nvPr/>
          </p:nvSpPr>
          <p:spPr bwMode="auto">
            <a:xfrm>
              <a:off x="432" y="480"/>
              <a:ext cx="5184" cy="2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望月怀远 </a:t>
              </a:r>
              <a:r>
                <a:rPr kumimoji="1" lang="en-US" altLang="zh-CN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(</a:t>
              </a:r>
              <a: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张九龄</a:t>
              </a:r>
              <a:r>
                <a:rPr kumimoji="1" lang="en-US" altLang="zh-CN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) </a:t>
              </a:r>
            </a:p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zh-CN" altLang="en-US" sz="4000" b="1">
                  <a:solidFill>
                    <a:srgbClr val="FF33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海上生明月，天涯共此时。</a:t>
              </a:r>
              <a: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 </a:t>
              </a:r>
              <a:b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</a:br>
              <a: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情人怨遥夜，竟夕起相思！ </a:t>
              </a:r>
              <a:b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</a:br>
              <a: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灭烛怜光满，披衣觉露滋。 </a:t>
              </a:r>
              <a:b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</a:br>
              <a:r>
                <a:rPr kumimoji="1" lang="zh-CN" altLang="en-US" sz="4000" b="1">
                  <a:solidFill>
                    <a:srgbClr val="FFFF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不堪盈手赠，还寝梦佳期。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03668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0" y="0"/>
            <a:ext cx="4572000" cy="3716338"/>
            <a:chOff x="0" y="0"/>
            <a:chExt cx="2880" cy="2115"/>
          </a:xfrm>
        </p:grpSpPr>
        <p:pic>
          <p:nvPicPr>
            <p:cNvPr id="110595" name="Picture 3" descr="hx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0" cy="2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9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2064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3600" b="1">
                  <a:solidFill>
                    <a:srgbClr val="0000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明月松间照，清泉石上流。</a:t>
              </a:r>
            </a:p>
            <a:p>
              <a:r>
                <a:rPr kumimoji="1"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—</a:t>
              </a:r>
              <a:r>
                <a:rPr kumimoji="1" lang="zh-CN" altLang="en-US" sz="3600" b="1">
                  <a:solidFill>
                    <a:srgbClr val="0000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唐（王维）</a:t>
              </a:r>
            </a:p>
          </p:txBody>
        </p:sp>
      </p:grp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4949825" y="2214563"/>
            <a:ext cx="4194175" cy="464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endParaRPr lang="zh-CN" altLang="zh-CN" sz="2800"/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4751388" y="0"/>
            <a:ext cx="4392612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西江月  </a:t>
            </a:r>
            <a:r>
              <a:rPr kumimoji="1"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[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李煜</a:t>
            </a:r>
            <a:r>
              <a:rPr kumimoji="1"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]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　　</a:t>
            </a:r>
          </a:p>
          <a:p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无言独上西楼，</a:t>
            </a:r>
          </a:p>
          <a:p>
            <a:r>
              <a:rPr kumimoji="1" lang="zh-CN" altLang="en-US" sz="32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月如钩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</a:p>
          <a:p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寂寞梧桐深院锁清秋。</a:t>
            </a:r>
          </a:p>
          <a:p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剪不断，</a:t>
            </a:r>
          </a:p>
          <a:p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理还乱，</a:t>
            </a:r>
          </a:p>
          <a:p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是离愁，</a:t>
            </a:r>
          </a:p>
          <a:p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别是一般滋味在心头。 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076700"/>
            <a:ext cx="6659563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2800" b="1">
                <a:latin typeface="Times New Roman" panose="02020603050405020304" pitchFamily="18" charset="0"/>
              </a:rPr>
              <a:t>李煜</a:t>
            </a:r>
            <a:r>
              <a:rPr kumimoji="1" lang="en-US" altLang="zh-CN" sz="2800" b="1">
                <a:latin typeface="Times New Roman" panose="02020603050405020304" pitchFamily="18" charset="0"/>
              </a:rPr>
              <a:t>《</a:t>
            </a:r>
            <a:r>
              <a:rPr kumimoji="1" lang="zh-CN" altLang="en-US" sz="2800" b="1">
                <a:latin typeface="Times New Roman" panose="02020603050405020304" pitchFamily="18" charset="0"/>
              </a:rPr>
              <a:t>虞美人</a:t>
            </a:r>
            <a:r>
              <a:rPr kumimoji="1" lang="en-US" altLang="zh-CN" sz="2800" b="1">
                <a:latin typeface="Times New Roman" panose="02020603050405020304" pitchFamily="18" charset="0"/>
              </a:rPr>
              <a:t>》</a:t>
            </a:r>
          </a:p>
          <a:p>
            <a:r>
              <a:rPr kumimoji="1" lang="zh-CN" altLang="en-US" sz="2800" b="1">
                <a:latin typeface="Times New Roman" panose="02020603050405020304" pitchFamily="18" charset="0"/>
              </a:rPr>
              <a:t>春花秋月何时了，往事知多少。</a:t>
            </a:r>
          </a:p>
          <a:p>
            <a:r>
              <a:rPr kumimoji="1" lang="zh-CN" altLang="en-US" sz="2800" b="1">
                <a:latin typeface="Times New Roman" panose="02020603050405020304" pitchFamily="18" charset="0"/>
              </a:rPr>
              <a:t>小楼昨夜又东风，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故国不堪回首月明中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。</a:t>
            </a:r>
          </a:p>
          <a:p>
            <a:r>
              <a:rPr kumimoji="1" lang="zh-CN" altLang="en-US" sz="2800" b="1">
                <a:latin typeface="Times New Roman" panose="02020603050405020304" pitchFamily="18" charset="0"/>
              </a:rPr>
              <a:t>雕栏玉砌应犹在，只是朱颜改。</a:t>
            </a:r>
          </a:p>
          <a:p>
            <a:r>
              <a:rPr kumimoji="1" lang="zh-CN" altLang="en-US" sz="2800" b="1">
                <a:latin typeface="Times New Roman" panose="02020603050405020304" pitchFamily="18" charset="0"/>
              </a:rPr>
              <a:t>问君能有几多愁，恰是一江春水向东流。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6011863" y="3776663"/>
            <a:ext cx="3132137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长相思  </a:t>
            </a:r>
            <a:r>
              <a:rPr kumimoji="1"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[</a:t>
            </a:r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白居易</a:t>
            </a:r>
            <a:r>
              <a:rPr kumimoji="1"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]</a:t>
            </a:r>
          </a:p>
          <a:p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汴水流，泗水流，</a:t>
            </a:r>
          </a:p>
          <a:p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流到瓜洲古渡头，</a:t>
            </a:r>
          </a:p>
          <a:p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吴山点点愁。</a:t>
            </a:r>
          </a:p>
          <a:p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思悠悠，恨悠悠，</a:t>
            </a:r>
          </a:p>
          <a:p>
            <a:r>
              <a:rPr kumimoji="1"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恨到归时方始休，</a:t>
            </a:r>
          </a:p>
          <a:p>
            <a:r>
              <a:rPr kumimoji="1" lang="zh-CN" altLang="en-US" sz="28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月明人倚楼。</a:t>
            </a:r>
          </a:p>
        </p:txBody>
      </p: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10602" name="Group 10"/>
            <p:cNvGrpSpPr>
              <a:grpSpLocks/>
            </p:cNvGrpSpPr>
            <p:nvPr/>
          </p:nvGrpSpPr>
          <p:grpSpPr bwMode="auto">
            <a:xfrm>
              <a:off x="0" y="0"/>
              <a:ext cx="2880" cy="2024"/>
              <a:chOff x="0" y="0"/>
              <a:chExt cx="2880" cy="2024"/>
            </a:xfrm>
          </p:grpSpPr>
          <p:pic>
            <p:nvPicPr>
              <p:cNvPr id="110603" name="Picture 11" descr="3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12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80" cy="2024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</p:spPr>
          </p:pic>
          <p:sp>
            <p:nvSpPr>
              <p:cNvPr id="110604" name="Rectangle 12"/>
              <p:cNvSpPr>
                <a:spLocks noChangeArrowheads="1"/>
              </p:cNvSpPr>
              <p:nvPr/>
            </p:nvSpPr>
            <p:spPr bwMode="auto">
              <a:xfrm>
                <a:off x="0" y="1042"/>
                <a:ext cx="2109" cy="8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春风又绿江南岸，明月何时照我还。  （北宋</a:t>
                </a:r>
                <a:r>
                  <a:rPr kumimoji="1" lang="en-US" altLang="zh-CN" sz="2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1" lang="zh-CN" altLang="en-US" sz="2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王安石）</a:t>
                </a:r>
              </a:p>
            </p:txBody>
          </p:sp>
        </p:grpSp>
        <p:grpSp>
          <p:nvGrpSpPr>
            <p:cNvPr id="110605" name="Group 13"/>
            <p:cNvGrpSpPr>
              <a:grpSpLocks/>
            </p:cNvGrpSpPr>
            <p:nvPr/>
          </p:nvGrpSpPr>
          <p:grpSpPr bwMode="auto">
            <a:xfrm>
              <a:off x="2880" y="0"/>
              <a:ext cx="2880" cy="2024"/>
              <a:chOff x="2880" y="0"/>
              <a:chExt cx="2880" cy="2024"/>
            </a:xfrm>
          </p:grpSpPr>
          <p:pic>
            <p:nvPicPr>
              <p:cNvPr id="110606" name="Picture 14" descr="1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2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0"/>
                <a:ext cx="2880" cy="20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0607" name="Rectangle 15"/>
              <p:cNvSpPr>
                <a:spLocks noChangeArrowheads="1"/>
              </p:cNvSpPr>
              <p:nvPr/>
            </p:nvSpPr>
            <p:spPr bwMode="auto">
              <a:xfrm>
                <a:off x="2931" y="48"/>
                <a:ext cx="1582" cy="8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800" b="1">
                    <a:solidFill>
                      <a:srgbClr val="FF000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野旷天低树，江清月近人</a:t>
                </a:r>
                <a:r>
                  <a:rPr kumimoji="1" lang="en-US" altLang="zh-CN" sz="2800" b="1">
                    <a:solidFill>
                      <a:srgbClr val="FF000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(</a:t>
                </a:r>
                <a:r>
                  <a:rPr kumimoji="1" lang="zh-CN" altLang="en-US" sz="2800" b="1">
                    <a:solidFill>
                      <a:srgbClr val="FF000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唐</a:t>
                </a:r>
                <a:r>
                  <a:rPr kumimoji="1"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华文新魏" panose="02010800040101010101" pitchFamily="2" charset="-122"/>
                  </a:rPr>
                  <a:t>·</a:t>
                </a:r>
                <a:r>
                  <a:rPr kumimoji="1" lang="zh-CN" altLang="en-US" sz="2800" b="1">
                    <a:solidFill>
                      <a:srgbClr val="FF000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孟浩然</a:t>
                </a:r>
                <a:r>
                  <a:rPr kumimoji="1" lang="en-US" altLang="zh-CN" sz="2800" b="1">
                    <a:solidFill>
                      <a:srgbClr val="FF000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)</a:t>
                </a:r>
              </a:p>
            </p:txBody>
          </p:sp>
        </p:grpSp>
        <p:grpSp>
          <p:nvGrpSpPr>
            <p:cNvPr id="110608" name="Group 16"/>
            <p:cNvGrpSpPr>
              <a:grpSpLocks/>
            </p:cNvGrpSpPr>
            <p:nvPr/>
          </p:nvGrpSpPr>
          <p:grpSpPr bwMode="auto">
            <a:xfrm>
              <a:off x="0" y="2069"/>
              <a:ext cx="2880" cy="2251"/>
              <a:chOff x="0" y="2069"/>
              <a:chExt cx="2880" cy="2251"/>
            </a:xfrm>
          </p:grpSpPr>
          <p:pic>
            <p:nvPicPr>
              <p:cNvPr id="110609" name="Picture 17" descr="intere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069"/>
                <a:ext cx="2880" cy="22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0610" name="Rectangle 18"/>
              <p:cNvSpPr>
                <a:spLocks noChangeArrowheads="1"/>
              </p:cNvSpPr>
              <p:nvPr/>
            </p:nvSpPr>
            <p:spPr bwMode="auto">
              <a:xfrm>
                <a:off x="0" y="2179"/>
                <a:ext cx="1870" cy="10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3600" b="1">
                    <a:latin typeface="Times New Roman" panose="02020603050405020304" pitchFamily="18" charset="0"/>
                  </a:rPr>
                  <a:t>举杯邀明月</a:t>
                </a:r>
                <a:r>
                  <a:rPr kumimoji="1" lang="en-US" altLang="zh-CN" sz="3600" b="1">
                    <a:latin typeface="Times New Roman" panose="02020603050405020304" pitchFamily="18" charset="0"/>
                  </a:rPr>
                  <a:t>, </a:t>
                </a:r>
                <a:r>
                  <a:rPr kumimoji="1" lang="zh-CN" altLang="en-US" sz="3600" b="1">
                    <a:latin typeface="Times New Roman" panose="02020603050405020304" pitchFamily="18" charset="0"/>
                  </a:rPr>
                  <a:t>对饮成三人。  </a:t>
                </a:r>
                <a:r>
                  <a:rPr kumimoji="1" lang="en-US" altLang="zh-CN" sz="3600" b="1">
                    <a:latin typeface="Times New Roman" panose="02020603050405020304" pitchFamily="18" charset="0"/>
                  </a:rPr>
                  <a:t>(</a:t>
                </a:r>
                <a:r>
                  <a:rPr kumimoji="1" lang="zh-CN" altLang="en-US" sz="3600" b="1">
                    <a:latin typeface="Times New Roman" panose="02020603050405020304" pitchFamily="18" charset="0"/>
                  </a:rPr>
                  <a:t>李白</a:t>
                </a:r>
                <a:r>
                  <a:rPr kumimoji="1" lang="en-US" altLang="zh-CN" sz="3600" b="1">
                    <a:latin typeface="Times New Roman" panose="02020603050405020304" pitchFamily="18" charset="0"/>
                  </a:rPr>
                  <a:t>)</a:t>
                </a:r>
              </a:p>
            </p:txBody>
          </p:sp>
        </p:grpSp>
        <p:grpSp>
          <p:nvGrpSpPr>
            <p:cNvPr id="110611" name="Group 19"/>
            <p:cNvGrpSpPr>
              <a:grpSpLocks/>
            </p:cNvGrpSpPr>
            <p:nvPr/>
          </p:nvGrpSpPr>
          <p:grpSpPr bwMode="auto">
            <a:xfrm>
              <a:off x="2880" y="2024"/>
              <a:ext cx="2880" cy="2296"/>
              <a:chOff x="2880" y="2024"/>
              <a:chExt cx="2880" cy="2296"/>
            </a:xfrm>
          </p:grpSpPr>
          <p:pic>
            <p:nvPicPr>
              <p:cNvPr id="110612" name="Picture 20" descr="jyh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2024"/>
                <a:ext cx="2880" cy="2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0613" name="Text Box 21"/>
              <p:cNvSpPr txBox="1">
                <a:spLocks noChangeArrowheads="1"/>
              </p:cNvSpPr>
              <p:nvPr/>
            </p:nvSpPr>
            <p:spPr bwMode="auto">
              <a:xfrm>
                <a:off x="3152" y="2024"/>
                <a:ext cx="2290" cy="9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3200">
                    <a:solidFill>
                      <a:srgbClr val="FF0066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我寄愁心与明月，随君直到夜郎西。（李白）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296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  <p:bldP spid="110599" grpId="0"/>
      <p:bldP spid="11060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200212120544270358"/>
          <p:cNvPicPr>
            <a:picLocks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3429000" y="0"/>
            <a:ext cx="5715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东船西舫悄无言，  唯见江心秋月白。 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白居易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琵琶行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》</a:t>
            </a:r>
            <a:endParaRPr kumimoji="1" lang="en-US" altLang="zh-CN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352800" y="1219200"/>
            <a:ext cx="5486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梨花院落溶溶月，柳絮池塘淡淡风。       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晏殊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无题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》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3505200" y="2438400"/>
            <a:ext cx="533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月上柳梢头，人约黄昏后。</a:t>
            </a:r>
          </a:p>
          <a:p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朱淑真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生查子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》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3581400" y="4800600"/>
            <a:ext cx="556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今宵酒醒何处，杨柳岸、晓风残月。   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柳永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雨霖铃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》</a:t>
            </a:r>
            <a:endParaRPr kumimoji="1"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3382963" y="3573463"/>
            <a:ext cx="57610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</a:rPr>
              <a:t>明月别枝惊鹊，清风半夜鸣蝉。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</a:rPr>
              <a:t>   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</a:rPr>
              <a:t>辛弃疾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itchFamily="49" charset="-122"/>
              </a:rPr>
              <a:t>西江月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xmlns="" val="876342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autoUpdateAnimBg="0"/>
      <p:bldP spid="109572" grpId="0" autoUpdateAnimBg="0"/>
      <p:bldP spid="109573" grpId="0" autoUpdateAnimBg="0"/>
      <p:bldP spid="109574" grpId="0" autoUpdateAnimBg="0"/>
      <p:bldP spid="10957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WordArt 4"/>
          <p:cNvSpPr>
            <a:spLocks noChangeArrowheads="1" noChangeShapeType="1" noTextEdit="1"/>
          </p:cNvSpPr>
          <p:nvPr/>
        </p:nvSpPr>
        <p:spPr bwMode="auto">
          <a:xfrm>
            <a:off x="2819400" y="152400"/>
            <a:ext cx="2438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拓展阅读</a:t>
            </a: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5638800" y="204788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ea typeface="黑体" panose="02010609060101010101" pitchFamily="49" charset="-122"/>
              </a:rPr>
              <a:t>苏轼名篇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0" y="838200"/>
            <a:ext cx="53340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rgbClr val="FF0000"/>
                </a:solidFill>
              </a:rPr>
              <a:t>念奴娇</a:t>
            </a:r>
          </a:p>
          <a:p>
            <a:pPr algn="ctr"/>
            <a:r>
              <a:rPr kumimoji="1" lang="zh-CN" altLang="en-US" sz="2400" b="1">
                <a:solidFill>
                  <a:srgbClr val="FF0000"/>
                </a:solidFill>
              </a:rPr>
              <a:t>赤壁怀古</a:t>
            </a:r>
          </a:p>
          <a:p>
            <a:r>
              <a:rPr kumimoji="1" lang="zh-CN" altLang="en-US" sz="2400" b="1"/>
              <a:t>　　</a:t>
            </a:r>
            <a:r>
              <a:rPr kumimoji="1" lang="zh-CN" altLang="en-US" sz="2400" b="1">
                <a:solidFill>
                  <a:srgbClr val="3E00EC"/>
                </a:solidFill>
              </a:rPr>
              <a:t>大江东去，浪淘尽，千古风流人物。故垒西边，人道是，三国周郎赤壁。乱石穿空，惊涛拍岸，卷起千堆雪。江山如画，一时多少豪杰。</a:t>
            </a:r>
          </a:p>
          <a:p>
            <a:r>
              <a:rPr kumimoji="1" lang="zh-CN" altLang="en-US" sz="2400" b="1">
                <a:solidFill>
                  <a:srgbClr val="3E00EC"/>
                </a:solidFill>
              </a:rPr>
              <a:t>　　遥想公瑾当年，小乔初嫁了，雄姿英发。羽扇纶巾，谈笑间、樯橹灰飞烟灭。故国神游，多情应笑我，早生华发。人生如梦，一尊还酹江月。</a:t>
            </a:r>
            <a:endParaRPr lang="zh-CN" altLang="en-US" sz="2400" b="1"/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5105400" y="2749550"/>
            <a:ext cx="4038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/>
              <a:t>《</a:t>
            </a:r>
            <a:r>
              <a:rPr kumimoji="1" lang="zh-CN" altLang="en-US" sz="2400" b="1"/>
              <a:t>水调歌头</a:t>
            </a:r>
            <a:r>
              <a:rPr kumimoji="1" lang="en-US" altLang="zh-CN" sz="2400" b="1"/>
              <a:t>》     </a:t>
            </a:r>
            <a:r>
              <a:rPr kumimoji="1" lang="zh-CN" altLang="en-US" sz="2400" b="1"/>
              <a:t>苏轼</a:t>
            </a:r>
          </a:p>
          <a:p>
            <a:r>
              <a:rPr kumimoji="1" lang="zh-CN" altLang="en-US" sz="2400" b="1"/>
              <a:t>      明月几时有？把酒问青天。不知天上宫阙，今夕是何年。我欲乘风归去，又恐琼楼玉宇，高处不胜寒。起舞弄清影，何似在人间！</a:t>
            </a:r>
          </a:p>
          <a:p>
            <a:r>
              <a:rPr kumimoji="1" lang="zh-CN" altLang="en-US" sz="2400" b="1"/>
              <a:t>       转朱阁，低绮户，照无眠。不应有恨，何事长向别时圆？人有悲欢离合，月有阴晴圆缺，此事古难全。但愿人长久，千里共婵娟。</a:t>
            </a:r>
            <a:endParaRPr lang="zh-CN" altLang="en-US" sz="2400" b="1"/>
          </a:p>
        </p:txBody>
      </p:sp>
      <p:pic>
        <p:nvPicPr>
          <p:cNvPr id="111624" name="Picture 8" descr="chunjianghuayueye"/>
          <p:cNvPicPr>
            <a:picLocks noChangeAspect="1" noChangeArrowheads="1"/>
          </p:cNvPicPr>
          <p:nvPr/>
        </p:nvPicPr>
        <p:blipFill>
          <a:blip r:embed="rId2" cstate="print">
            <a:lum bright="18000" contrast="-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29150"/>
            <a:ext cx="50292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1625" name="Picture 9" descr="200452417218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0"/>
            <a:ext cx="3505200" cy="190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776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/>
      <p:bldP spid="11162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8964613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    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月光如流水一般，静静地泻在这一片叶子和花上。薄薄的青雾浮起在荷塘里。叶子和花仿佛在牛乳中洗过一样；又像笼着轻纱的梦。虽然是满月，天上却有一层淡淡的云，所以不能朗照；但我以为这恰是到了好处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酣眠固不可少，小睡也别有风味的。月光是隔了树照过来的，高处丛生的灌木，落下参差的斑驳的黑影，峭楞楞如鬼一般；弯弯的杨柳的稀疏的倩影，却又像是画在荷叶上。塘中的月色并不均匀；但光与影有着和谐的旋律，如梵婀玲上奏着的名曲。</a:t>
            </a:r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5076825" y="3789363"/>
            <a:ext cx="3841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朱自清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荷塘月色</a:t>
            </a: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</a:p>
        </p:txBody>
      </p:sp>
      <p:pic>
        <p:nvPicPr>
          <p:cNvPr id="112644" name="Picture 4" descr="F2004042913271500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51325"/>
            <a:ext cx="4067175" cy="260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45" name="Picture 5" descr="yuelian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437063"/>
            <a:ext cx="5076825" cy="242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76398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utoUpdateAnimBg="0"/>
      <p:bldP spid="11264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581400" y="533400"/>
            <a:ext cx="2209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ea typeface="黑体" panose="02010609060101010101" pitchFamily="49" charset="-122"/>
              </a:rPr>
              <a:t>关于“书”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1371600"/>
            <a:ext cx="9144000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/>
              <a:t>       </a:t>
            </a:r>
            <a:r>
              <a:rPr lang="zh-CN" altLang="en-US" sz="2800" b="1">
                <a:ea typeface="宋体" panose="02010600030101010101" pitchFamily="2" charset="-122"/>
              </a:rPr>
              <a:t>说，即书信，古人的书信又叫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ea typeface="宋体" panose="02010600030101010101" pitchFamily="2" charset="-122"/>
              </a:rPr>
              <a:t>尺牍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ea typeface="宋体" panose="02010600030101010101" pitchFamily="2" charset="-122"/>
              </a:rPr>
              <a:t>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ea typeface="宋体" panose="02010600030101010101" pitchFamily="2" charset="-122"/>
              </a:rPr>
              <a:t>信札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ea typeface="宋体" panose="02010600030101010101" pitchFamily="2" charset="-122"/>
              </a:rPr>
              <a:t>，是一种应用性文体。但是，中国的应用性文体从来不排斥审美的文学属性，尤其是书信一体，多记事陈情，中国古代的抒情散文即始于书信，书信的实用性和审美性的结合十分完美。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581400" y="3733800"/>
            <a:ext cx="274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ea typeface="黑体" panose="02010609060101010101" pitchFamily="49" charset="-122"/>
              </a:rPr>
              <a:t>作品背景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52400" y="4724400"/>
            <a:ext cx="86868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ea typeface="宋体" panose="02010600030101010101" pitchFamily="2" charset="-122"/>
              </a:rPr>
              <a:t>南北朝时，因政局动荡，矛盾尖锐，不少文人往往遁迹山林从自然美中寻求精神上的解脱。因而他们在书信中常常描山绘水。表明自己所好，并作为对友人的安慰。</a:t>
            </a:r>
            <a:endParaRPr lang="zh-CN" altLang="en-US" sz="280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40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  <p:bldP spid="11270" grpId="0"/>
      <p:bldP spid="1127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WordArt 4"/>
          <p:cNvSpPr>
            <a:spLocks noChangeArrowheads="1" noChangeShapeType="1" noTextEdit="1"/>
          </p:cNvSpPr>
          <p:nvPr/>
        </p:nvSpPr>
        <p:spPr bwMode="auto">
          <a:xfrm>
            <a:off x="2819400" y="152400"/>
            <a:ext cx="2438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作业设置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0" y="990600"/>
            <a:ext cx="91440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、月亮在诗人的眼中是一个有情之物。回忆我们读过的有关月亮的古诗文，用下列句式进行赏析。</a:t>
            </a:r>
            <a:b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kumimoji="1" lang="zh-CN" altLang="en-US" sz="3200" b="1">
                <a:ea typeface="华文新魏" panose="02010800040101010101" pitchFamily="2" charset="-122"/>
              </a:rPr>
              <a:t>“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我欣赏</a:t>
            </a:r>
            <a:r>
              <a:rPr kumimoji="1" lang="zh-CN" altLang="en-US" sz="3200" b="1" u="sng">
                <a:latin typeface="华文新魏" panose="02010800040101010101" pitchFamily="2" charset="-122"/>
                <a:ea typeface="华文新魏" panose="02010800040101010101" pitchFamily="2" charset="-122"/>
              </a:rPr>
              <a:t>            </a:t>
            </a:r>
            <a:r>
              <a:rPr kumimoji="1" lang="zh-CN" altLang="en-US" sz="3200" b="1">
                <a:ea typeface="华文新魏" panose="02010800040101010101" pitchFamily="2" charset="-122"/>
              </a:rPr>
              <a:t>  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诗（文）的</a:t>
            </a:r>
            <a:r>
              <a:rPr kumimoji="1" lang="zh-CN" altLang="en-US" sz="3200" b="1">
                <a:ea typeface="华文新魏" panose="02010800040101010101" pitchFamily="2" charset="-122"/>
              </a:rPr>
              <a:t> 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kumimoji="1" lang="zh-CN" altLang="en-US" sz="3200" b="1" u="sng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一句，它写出了月亮</a:t>
            </a:r>
            <a:r>
              <a:rPr kumimoji="1" lang="zh-CN" altLang="en-US" sz="3200" b="1">
                <a:ea typeface="华文新魏" panose="02010800040101010101" pitchFamily="2" charset="-122"/>
              </a:rPr>
              <a:t>  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kumimoji="1" lang="zh-CN" altLang="en-US" sz="3200" b="1" u="sng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，表达了诗人 </a:t>
            </a:r>
            <a:r>
              <a:rPr kumimoji="1" lang="zh-CN" altLang="en-US" sz="3200" b="1" u="sng">
                <a:latin typeface="华文新魏" panose="02010800040101010101" pitchFamily="2" charset="-122"/>
                <a:ea typeface="华文新魏" panose="02010800040101010101" pitchFamily="2" charset="-122"/>
              </a:rPr>
              <a:t>           </a:t>
            </a:r>
            <a:r>
              <a:rPr kumimoji="1"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情感。</a:t>
            </a:r>
            <a:r>
              <a:rPr kumimoji="1" lang="zh-CN" altLang="en-US" sz="3200" b="1">
                <a:ea typeface="华文新魏" panose="02010800040101010101" pitchFamily="2" charset="-122"/>
              </a:rPr>
              <a:t>”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-44450" y="3276600"/>
            <a:ext cx="918845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kumimoji="1" lang="zh-CN" altLang="en-US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、此文是作者在生活中随意摄取的一个片断写成的，只寥寥</a:t>
            </a:r>
            <a:r>
              <a:rPr kumimoji="1" lang="en-US" altLang="zh-CN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84</a:t>
            </a:r>
            <a:r>
              <a:rPr kumimoji="1" lang="zh-CN" altLang="en-US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字。若直写，就会一泻无余，没有韵味，所以作者着意去写月色与心情的对应变化。请同学们结合作者当时的处境，发挥想象，对文章进行</a:t>
            </a:r>
            <a:r>
              <a:rPr kumimoji="1"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扩写或改写</a:t>
            </a:r>
            <a:r>
              <a:rPr kumimoji="1" lang="zh-CN" altLang="en-US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，用自己的语言描摹那个月夜，走进苏轼的内心世界。</a:t>
            </a:r>
          </a:p>
        </p:txBody>
      </p:sp>
    </p:spTree>
    <p:extLst>
      <p:ext uri="{BB962C8B-B14F-4D97-AF65-F5344CB8AC3E}">
        <p14:creationId xmlns:p14="http://schemas.microsoft.com/office/powerpoint/2010/main" xmlns="" val="285578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  <p:bldP spid="1136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043183" y="241703"/>
            <a:ext cx="2359025" cy="1143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006666"/>
                </a:solidFill>
              </a:rPr>
              <a:t>作品简介</a:t>
            </a:r>
          </a:p>
        </p:txBody>
      </p:sp>
      <p:sp>
        <p:nvSpPr>
          <p:cNvPr id="103427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419100" y="202328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b="1"/>
              <a:t>《</a:t>
            </a:r>
            <a:r>
              <a:rPr lang="zh-CN" altLang="en-US" b="1"/>
              <a:t>答谢中书</a:t>
            </a:r>
            <a:r>
              <a:rPr lang="zh-CN" altLang="en-US" b="1">
                <a:solidFill>
                  <a:srgbClr val="FF3300"/>
                </a:solidFill>
              </a:rPr>
              <a:t>书</a:t>
            </a:r>
            <a:r>
              <a:rPr lang="en-US" altLang="zh-CN" b="1"/>
              <a:t>》</a:t>
            </a:r>
            <a:r>
              <a:rPr lang="zh-CN" altLang="en-US" b="1"/>
              <a:t>是作者写给谢中书的一封谈山水的信。</a:t>
            </a:r>
            <a:r>
              <a:rPr lang="zh-CN" altLang="en-US" b="1">
                <a:solidFill>
                  <a:srgbClr val="FF3300"/>
                </a:solidFill>
              </a:rPr>
              <a:t>书，书信。</a:t>
            </a:r>
            <a:r>
              <a:rPr lang="zh-CN" altLang="en-US" b="1"/>
              <a:t>谢中书即谢征，字元度，夏阳（今河南太康）人，曾任中书鸿胪，故称“谢中书”。本文是作者给谢中书复信中的一部分内容，是作者写景的名篇。</a:t>
            </a:r>
          </a:p>
        </p:txBody>
      </p:sp>
      <p:pic>
        <p:nvPicPr>
          <p:cNvPr id="103428" name="图片 120835" descr="t015471dabbc9df05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5250" y="4532313"/>
            <a:ext cx="236537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5152363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山川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331913" y="2852738"/>
            <a:ext cx="7056437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FF3300"/>
                </a:solidFill>
                <a:ea typeface="华文新魏" panose="02010800040101010101" pitchFamily="2" charset="-122"/>
              </a:rPr>
              <a:t>山川</a:t>
            </a:r>
            <a:r>
              <a:rPr lang="zh-CN" altLang="en-US" sz="4800" b="1">
                <a:solidFill>
                  <a:srgbClr val="FF3300"/>
                </a:solidFill>
                <a:ea typeface="华文新魏" panose="02010800040101010101" pitchFamily="2" charset="-122"/>
              </a:rPr>
              <a:t>之美，古来共谈。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0" y="152400"/>
            <a:ext cx="2174875" cy="792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600" b="1">
                <a:ea typeface="华文新魏" panose="02010800040101010101" pitchFamily="2" charset="-122"/>
              </a:rPr>
              <a:t>课文朗读</a:t>
            </a:r>
          </a:p>
        </p:txBody>
      </p:sp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18" name="Picture 6" descr="高峰入云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0"/>
              <a:ext cx="3992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319" name="Group 7"/>
            <p:cNvGrpSpPr>
              <a:grpSpLocks/>
            </p:cNvGrpSpPr>
            <p:nvPr/>
          </p:nvGrpSpPr>
          <p:grpSpPr bwMode="auto">
            <a:xfrm>
              <a:off x="0" y="0"/>
              <a:ext cx="884" cy="4320"/>
              <a:chOff x="4876" y="0"/>
              <a:chExt cx="884" cy="4320"/>
            </a:xfrm>
          </p:grpSpPr>
          <p:pic>
            <p:nvPicPr>
              <p:cNvPr id="13320" name="Picture 8" descr="高峰入云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6" y="0"/>
                <a:ext cx="884" cy="4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321" name="Text Box 9"/>
              <p:cNvSpPr txBox="1">
                <a:spLocks noChangeArrowheads="1"/>
              </p:cNvSpPr>
              <p:nvPr/>
            </p:nvSpPr>
            <p:spPr bwMode="auto">
              <a:xfrm>
                <a:off x="5012" y="663"/>
                <a:ext cx="612" cy="28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7200">
                    <a:solidFill>
                      <a:srgbClr val="FF3300"/>
                    </a:solidFill>
                    <a:ea typeface="华文新魏" panose="02010800040101010101" pitchFamily="2" charset="-122"/>
                  </a:rPr>
                  <a:t>高峰入云</a:t>
                </a:r>
              </a:p>
            </p:txBody>
          </p:sp>
        </p:grpSp>
        <p:grpSp>
          <p:nvGrpSpPr>
            <p:cNvPr id="13322" name="Group 10"/>
            <p:cNvGrpSpPr>
              <a:grpSpLocks/>
            </p:cNvGrpSpPr>
            <p:nvPr/>
          </p:nvGrpSpPr>
          <p:grpSpPr bwMode="auto">
            <a:xfrm>
              <a:off x="4876" y="0"/>
              <a:ext cx="884" cy="4320"/>
              <a:chOff x="4876" y="0"/>
              <a:chExt cx="884" cy="4320"/>
            </a:xfrm>
          </p:grpSpPr>
          <p:pic>
            <p:nvPicPr>
              <p:cNvPr id="13323" name="Picture 11" descr="高峰入云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6" y="0"/>
                <a:ext cx="884" cy="4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324" name="Text Box 12"/>
              <p:cNvSpPr txBox="1">
                <a:spLocks noChangeArrowheads="1"/>
              </p:cNvSpPr>
              <p:nvPr/>
            </p:nvSpPr>
            <p:spPr bwMode="auto">
              <a:xfrm>
                <a:off x="5012" y="663"/>
                <a:ext cx="612" cy="28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7200">
                    <a:solidFill>
                      <a:srgbClr val="FF3300"/>
                    </a:solidFill>
                    <a:ea typeface="华文新魏" panose="02010800040101010101" pitchFamily="2" charset="-122"/>
                  </a:rPr>
                  <a:t>高峰入云</a:t>
                </a:r>
              </a:p>
            </p:txBody>
          </p:sp>
        </p:grpSp>
      </p:grpSp>
      <p:grpSp>
        <p:nvGrpSpPr>
          <p:cNvPr id="13325" name="Group 1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26" name="Picture 14" descr="清流见底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>
              <a:off x="1655" y="1570"/>
              <a:ext cx="2586" cy="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7200" b="1">
                  <a:solidFill>
                    <a:srgbClr val="FF33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清流见底 </a:t>
              </a:r>
            </a:p>
          </p:txBody>
        </p:sp>
      </p:grpSp>
      <p:grpSp>
        <p:nvGrpSpPr>
          <p:cNvPr id="13328" name="Group 1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29" name="Picture 17" descr="两岸石壁，五色交辉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158" y="210"/>
              <a:ext cx="3265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两岸石壁，五色交辉</a:t>
              </a:r>
              <a:r>
                <a:rPr lang="zh-CN" altLang="en-US" sz="4000" b="1">
                  <a:latin typeface="华文行楷" panose="02010800040101010101" pitchFamily="2" charset="-122"/>
                  <a:ea typeface="华文行楷" panose="02010800040101010101" pitchFamily="2" charset="-122"/>
                </a:rPr>
                <a:t> </a:t>
              </a:r>
            </a:p>
          </p:txBody>
        </p:sp>
      </p:grp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32" name="Picture 20" descr="青林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28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33" name="Picture 21" descr="翠竹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0"/>
              <a:ext cx="2832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4" name="Text Box 22"/>
            <p:cNvSpPr txBox="1">
              <a:spLocks noChangeArrowheads="1"/>
            </p:cNvSpPr>
            <p:nvPr/>
          </p:nvSpPr>
          <p:spPr bwMode="auto">
            <a:xfrm>
              <a:off x="839" y="2024"/>
              <a:ext cx="4354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>
                  <a:solidFill>
                    <a:srgbClr val="FF33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青林翠竹，四时俱备</a:t>
              </a:r>
              <a:r>
                <a:rPr lang="zh-CN" altLang="en-US" sz="54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36" name="Picture 24" descr="晓雾将歇2 副本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7" name="Text Box 25"/>
            <p:cNvSpPr txBox="1">
              <a:spLocks noChangeArrowheads="1"/>
            </p:cNvSpPr>
            <p:nvPr/>
          </p:nvSpPr>
          <p:spPr bwMode="auto">
            <a:xfrm>
              <a:off x="657" y="3430"/>
              <a:ext cx="349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晓雾将歇</a:t>
              </a:r>
              <a:r>
                <a:rPr lang="en-US" altLang="zh-CN" sz="4800" b="1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,</a:t>
              </a:r>
              <a:r>
                <a:rPr lang="zh-CN" altLang="en-US" sz="4800" b="1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猿鸟乱鸣</a:t>
              </a:r>
              <a:r>
                <a:rPr lang="zh-CN" altLang="en-US" sz="4800" b="1">
                  <a:latin typeface="华文行楷" panose="02010800040101010101" pitchFamily="2" charset="-122"/>
                  <a:ea typeface="华文行楷" panose="02010800040101010101" pitchFamily="2" charset="-122"/>
                </a:rPr>
                <a:t>  </a:t>
              </a:r>
            </a:p>
          </p:txBody>
        </p:sp>
      </p:grpSp>
      <p:grpSp>
        <p:nvGrpSpPr>
          <p:cNvPr id="13338" name="Group 2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39" name="Picture 27" descr="夕日欲颓①，沉鳞竞跃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0" name="Text Box 28"/>
            <p:cNvSpPr txBox="1">
              <a:spLocks noChangeArrowheads="1"/>
            </p:cNvSpPr>
            <p:nvPr/>
          </p:nvSpPr>
          <p:spPr bwMode="auto">
            <a:xfrm>
              <a:off x="1882" y="2795"/>
              <a:ext cx="3719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夕日欲颓，沉鳞竞跃 </a:t>
              </a:r>
            </a:p>
          </p:txBody>
        </p:sp>
      </p:grpSp>
      <p:grpSp>
        <p:nvGrpSpPr>
          <p:cNvPr id="13341" name="Group 2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3342" name="Picture 30" descr="黄山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3" name="Text Box 31"/>
            <p:cNvSpPr txBox="1">
              <a:spLocks noChangeArrowheads="1"/>
            </p:cNvSpPr>
            <p:nvPr/>
          </p:nvSpPr>
          <p:spPr bwMode="auto">
            <a:xfrm>
              <a:off x="1920" y="2064"/>
              <a:ext cx="3629" cy="1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FF3300"/>
                  </a:solidFill>
                  <a:ea typeface="华文新魏" panose="02010800040101010101" pitchFamily="2" charset="-122"/>
                </a:rPr>
                <a:t>实是欲界之仙都。</a:t>
              </a:r>
            </a:p>
            <a:p>
              <a:r>
                <a:rPr lang="zh-CN" altLang="en-US" sz="4800" b="1">
                  <a:solidFill>
                    <a:srgbClr val="FF3300"/>
                  </a:solidFill>
                  <a:ea typeface="华文新魏" panose="02010800040101010101" pitchFamily="2" charset="-122"/>
                </a:rPr>
                <a:t>自康乐以来，</a:t>
              </a:r>
            </a:p>
            <a:p>
              <a:r>
                <a:rPr lang="zh-CN" altLang="en-US" sz="4800" b="1">
                  <a:solidFill>
                    <a:srgbClr val="FF3300"/>
                  </a:solidFill>
                  <a:ea typeface="华文新魏" panose="02010800040101010101" pitchFamily="2" charset="-122"/>
                </a:rPr>
                <a:t>未复有能与其奇者。</a:t>
              </a:r>
            </a:p>
          </p:txBody>
        </p:sp>
      </p:grpSp>
      <p:pic>
        <p:nvPicPr>
          <p:cNvPr id="13344" name="答谢中书书朗读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36286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4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4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1143000"/>
            <a:ext cx="8763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b="1">
                <a:ea typeface="宋体" panose="02010600030101010101" pitchFamily="2" charset="-122"/>
              </a:rPr>
              <a:t>           </a:t>
            </a:r>
            <a:r>
              <a:rPr lang="zh-CN" altLang="en-US" sz="2800" b="1">
                <a:latin typeface="楷体_GB2312" pitchFamily="49" charset="-122"/>
              </a:rPr>
              <a:t>山川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之美，古来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共谈。高峰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入云，清流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见底。两岸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石壁，五色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交辉。青林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翠竹，四时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俱备。晓雾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将歇，猿鸟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乱鸣；夕日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欲颓，沉鳞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竞跃。实是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欲界之仙都。自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康乐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以来，未复有</a:t>
            </a:r>
            <a:r>
              <a:rPr lang="en-US" altLang="zh-CN" sz="2800" b="1">
                <a:latin typeface="楷体_GB2312" pitchFamily="49" charset="-122"/>
              </a:rPr>
              <a:t>/</a:t>
            </a:r>
            <a:r>
              <a:rPr lang="zh-CN" altLang="en-US" sz="2800" b="1">
                <a:latin typeface="楷体_GB2312" pitchFamily="49" charset="-122"/>
              </a:rPr>
              <a:t>能与其奇者。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628633" y="258763"/>
            <a:ext cx="2019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ea typeface="黑体" panose="02010609060101010101" pitchFamily="49" charset="-122"/>
              </a:rPr>
              <a:t>注意节奏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04800" y="3429000"/>
            <a:ext cx="84582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kumimoji="1"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让我们伴随着音乐，由读领略文章的美。</a:t>
            </a:r>
          </a:p>
          <a:p>
            <a:r>
              <a:rPr kumimoji="1"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</a:p>
          <a:p>
            <a:r>
              <a:rPr kumimoji="1"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  朗读方法：看清字，读准音，口齿清楚，缓急有秩，轻重有度，感情充沛，一气呵成。</a:t>
            </a:r>
            <a:endParaRPr lang="zh-CN" altLang="en-US" sz="32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68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2169236" y="112712"/>
            <a:ext cx="2327275" cy="7921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600" b="1">
                <a:ea typeface="华文新魏" panose="02010800040101010101" pitchFamily="2" charset="-122"/>
              </a:rPr>
              <a:t>课文翻译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38200" y="1600200"/>
            <a:ext cx="74485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ea typeface="宋体" panose="02010600030101010101" pitchFamily="2" charset="-122"/>
              </a:rPr>
              <a:t>再读课文，进一步感知课文，做到流利地朗读，并</a:t>
            </a:r>
            <a:r>
              <a:rPr kumimoji="1"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试着去翻译这篇短文！</a:t>
            </a:r>
          </a:p>
        </p:txBody>
      </p:sp>
      <p:pic>
        <p:nvPicPr>
          <p:cNvPr id="22534" name="Picture 6" descr="2004918147589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076700"/>
            <a:ext cx="37084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p_2005611911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035425"/>
            <a:ext cx="3429000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79101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5169</Words>
  <Application>Microsoft Office PowerPoint</Application>
  <PresentationFormat>全屏显示(4:3)</PresentationFormat>
  <Paragraphs>399</Paragraphs>
  <Slides>50</Slides>
  <Notes>2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幻灯片 1</vt:lpstr>
      <vt:lpstr>导入新课</vt:lpstr>
      <vt:lpstr>幻灯片 3</vt:lpstr>
      <vt:lpstr>作者简介</vt:lpstr>
      <vt:lpstr>幻灯片 5</vt:lpstr>
      <vt:lpstr>作品简介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abc</dc:creator>
  <cp:lastModifiedBy>Administrator</cp:lastModifiedBy>
  <cp:revision>3</cp:revision>
  <dcterms:created xsi:type="dcterms:W3CDTF">2017-09-21T14:44:43Z</dcterms:created>
  <dcterms:modified xsi:type="dcterms:W3CDTF">2017-09-27T07:22:20Z</dcterms:modified>
</cp:coreProperties>
</file>