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9" r:id="rId1"/>
    <p:sldMasterId id="2147483824" r:id="rId2"/>
  </p:sldMasterIdLst>
  <p:notesMasterIdLst>
    <p:notesMasterId r:id="rId42"/>
  </p:notesMasterIdLst>
  <p:sldIdLst>
    <p:sldId id="277" r:id="rId3"/>
    <p:sldId id="278" r:id="rId4"/>
    <p:sldId id="301" r:id="rId5"/>
    <p:sldId id="258" r:id="rId6"/>
    <p:sldId id="333" r:id="rId7"/>
    <p:sldId id="334" r:id="rId8"/>
    <p:sldId id="335" r:id="rId9"/>
    <p:sldId id="336" r:id="rId10"/>
    <p:sldId id="337" r:id="rId11"/>
    <p:sldId id="338" r:id="rId12"/>
    <p:sldId id="284" r:id="rId13"/>
    <p:sldId id="285" r:id="rId14"/>
    <p:sldId id="287" r:id="rId15"/>
    <p:sldId id="288" r:id="rId16"/>
    <p:sldId id="286" r:id="rId17"/>
    <p:sldId id="374" r:id="rId18"/>
    <p:sldId id="372" r:id="rId19"/>
    <p:sldId id="373" r:id="rId20"/>
    <p:sldId id="260" r:id="rId21"/>
    <p:sldId id="261" r:id="rId22"/>
    <p:sldId id="262" r:id="rId23"/>
    <p:sldId id="264" r:id="rId24"/>
    <p:sldId id="362" r:id="rId25"/>
    <p:sldId id="365" r:id="rId26"/>
    <p:sldId id="364" r:id="rId27"/>
    <p:sldId id="303" r:id="rId28"/>
    <p:sldId id="366" r:id="rId29"/>
    <p:sldId id="367" r:id="rId30"/>
    <p:sldId id="370" r:id="rId31"/>
    <p:sldId id="302" r:id="rId32"/>
    <p:sldId id="282" r:id="rId33"/>
    <p:sldId id="283" r:id="rId34"/>
    <p:sldId id="306" r:id="rId35"/>
    <p:sldId id="371" r:id="rId36"/>
    <p:sldId id="361" r:id="rId37"/>
    <p:sldId id="339" r:id="rId38"/>
    <p:sldId id="357" r:id="rId39"/>
    <p:sldId id="358" r:id="rId40"/>
    <p:sldId id="375" r:id="rId41"/>
  </p:sldIdLst>
  <p:sldSz cx="9144000" cy="6858000" type="screen4x3"/>
  <p:notesSz cx="6858000" cy="9144000"/>
  <p:custShowLst>
    <p:custShow name="自定义放映 1" id="0">
      <p:sldLst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21"/>
      </p:sldLst>
    </p:custShow>
  </p:custShow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66"/>
    <a:srgbClr val="FFFF00"/>
    <a:srgbClr val="00FFCC"/>
    <a:srgbClr val="3333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85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5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C760CE-65C5-47DD-BEE0-0DA5D29B7E3D}" type="datetimeFigureOut">
              <a:rPr lang="zh-CN" altLang="en-US" smtClean="0"/>
              <a:t>2019/2/16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6F62A-2D86-4D98-8AD1-C2A001F77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167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6F62A-2D86-4D98-8AD1-C2A001F779B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422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465388"/>
            <a:ext cx="7772400" cy="1252537"/>
          </a:xfrm>
        </p:spPr>
        <p:txBody>
          <a:bodyPr/>
          <a:lstStyle>
            <a:lvl1pPr algn="ctr">
              <a:defRPr sz="390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98425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 sz="30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96538214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996370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811728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46076E-370A-4A3C-9DC9-D61DAC15A950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4563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878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1964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544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7005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377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0103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566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80025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0611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21747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2765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6599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42108505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641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641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20928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368801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141282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458756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48835133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>
                <a:sym typeface="Arial" pitchFamily="34" charset="0"/>
              </a:rPr>
              <a:t>单击图标添加图片</a:t>
            </a:r>
            <a:endParaRPr lang="zh-CN" altLang="en-US" noProof="0" smtClean="0">
              <a:sym typeface="Arial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54990726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46"/>
          <p:cNvSpPr>
            <a:spLocks/>
          </p:cNvSpPr>
          <p:nvPr/>
        </p:nvSpPr>
        <p:spPr bwMode="auto">
          <a:xfrm>
            <a:off x="0" y="1108075"/>
            <a:ext cx="9174163" cy="5749925"/>
          </a:xfrm>
          <a:custGeom>
            <a:avLst/>
            <a:gdLst>
              <a:gd name="T0" fmla="*/ 0 w 5780"/>
              <a:gd name="T1" fmla="*/ 0 h 3622"/>
              <a:gd name="T2" fmla="*/ 5780 w 5780"/>
              <a:gd name="T3" fmla="*/ 3622 h 3622"/>
            </a:gdLst>
            <a:ahLst/>
            <a:cxnLst/>
            <a:rect l="T0" t="T1" r="T2" b="T3"/>
            <a:pathLst/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2051" name="Freeform 73"/>
          <p:cNvSpPr>
            <a:spLocks/>
          </p:cNvSpPr>
          <p:nvPr/>
        </p:nvSpPr>
        <p:spPr bwMode="auto">
          <a:xfrm>
            <a:off x="3175" y="685800"/>
            <a:ext cx="9131300" cy="685800"/>
          </a:xfrm>
          <a:custGeom>
            <a:avLst/>
            <a:gdLst>
              <a:gd name="T0" fmla="*/ 0 w 5752"/>
              <a:gd name="T1" fmla="*/ 0 h 444"/>
              <a:gd name="T2" fmla="*/ 5752 w 5752"/>
              <a:gd name="T3" fmla="*/ 444 h 444"/>
            </a:gdLst>
            <a:ahLst/>
            <a:cxnLst/>
            <a:rect l="T0" t="T1" r="T2" b="T3"/>
            <a:pathLst/>
          </a:custGeom>
          <a:solidFill>
            <a:srgbClr val="FFFFFF">
              <a:alpha val="50000"/>
            </a:srgb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06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96" tIns="50398" rIns="100796" bIns="5039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单击此处编辑母版标题样式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29600" cy="464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796" tIns="50398" rIns="100796" bIns="5039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Arial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Arial" pitchFamily="34" charset="0"/>
              </a:rPr>
              <a:t>第二级</a:t>
            </a:r>
          </a:p>
          <a:p>
            <a:pPr lvl="2"/>
            <a:r>
              <a:rPr lang="zh-CN" smtClean="0">
                <a:sym typeface="Arial" pitchFamily="34" charset="0"/>
              </a:rPr>
              <a:t>第三级</a:t>
            </a:r>
          </a:p>
          <a:p>
            <a:pPr lvl="3"/>
            <a:r>
              <a:rPr lang="zh-CN" smtClean="0">
                <a:sym typeface="Arial" pitchFamily="34" charset="0"/>
              </a:rPr>
              <a:t>第四级</a:t>
            </a:r>
          </a:p>
          <a:p>
            <a:pPr lvl="4"/>
            <a:r>
              <a:rPr lang="zh-CN" smtClean="0">
                <a:sym typeface="Arial" pitchFamily="34" charset="0"/>
              </a:rP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23" r:id="rId12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 animBg="1"/>
    </p:bldLst>
  </p:timing>
  <p:txStyles>
    <p:titleStyle>
      <a:lvl1pPr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+mj-lt"/>
          <a:ea typeface="+mj-ea"/>
          <a:cs typeface="+mj-cs"/>
          <a:sym typeface="Arial" pitchFamily="34" charset="0"/>
        </a:defRPr>
      </a:lvl1pPr>
      <a:lvl2pPr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2pPr>
      <a:lvl3pPr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3pPr>
      <a:lvl4pPr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4pPr>
      <a:lvl5pPr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5pPr>
      <a:lvl6pPr marL="457200"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6pPr>
      <a:lvl7pPr marL="914400"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7pPr>
      <a:lvl8pPr marL="1371600"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8pPr>
      <a:lvl9pPr marL="1828800" algn="l" defTabSz="1008063" rtl="0" eaLnBrk="1" fontAlgn="base" hangingPunct="1">
        <a:spcBef>
          <a:spcPct val="0"/>
        </a:spcBef>
        <a:spcAft>
          <a:spcPct val="0"/>
        </a:spcAft>
        <a:defRPr sz="3500" b="1">
          <a:solidFill>
            <a:schemeClr val="tx2"/>
          </a:solidFill>
          <a:latin typeface="Arial" pitchFamily="34" charset="0"/>
          <a:ea typeface="微软雅黑" pitchFamily="34" charset="-122"/>
          <a:sym typeface="Arial" pitchFamily="34" charset="0"/>
        </a:defRPr>
      </a:lvl9pPr>
    </p:titleStyle>
    <p:bodyStyle>
      <a:lvl1pPr marL="377825" indent="-377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6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819150" indent="-3143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200">
          <a:solidFill>
            <a:schemeClr val="tx1"/>
          </a:solidFill>
          <a:latin typeface="+mn-lt"/>
          <a:ea typeface="+mn-ea"/>
          <a:sym typeface="Arial" pitchFamily="34" charset="0"/>
        </a:defRPr>
      </a:lvl2pPr>
      <a:lvl3pPr marL="1260475" indent="-252413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900">
          <a:solidFill>
            <a:schemeClr val="tx1"/>
          </a:solidFill>
          <a:latin typeface="+mn-lt"/>
          <a:ea typeface="+mn-ea"/>
          <a:sym typeface="Arial" pitchFamily="34" charset="0"/>
        </a:defRPr>
      </a:lvl3pPr>
      <a:lvl4pPr marL="1763713" indent="-252413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4pPr>
      <a:lvl5pPr marL="2266950" indent="-250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5pPr>
      <a:lvl6pPr marL="2724150" indent="-250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6pPr>
      <a:lvl7pPr marL="3181350" indent="-250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7pPr>
      <a:lvl8pPr marL="3638550" indent="-250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8pPr>
      <a:lvl9pPr marL="4095750" indent="-250825" algn="l" defTabSz="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700">
          <a:solidFill>
            <a:schemeClr val="tx1"/>
          </a:solidFill>
          <a:latin typeface="+mn-lt"/>
          <a:ea typeface="+mn-ea"/>
          <a:sym typeface="Arial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2019/2/16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005662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44894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600" b="1" kern="10" dirty="0" smtClean="0">
                <a:ln w="44450">
                  <a:noFill/>
                  <a:round/>
                  <a:headEnd/>
                  <a:tailEnd/>
                </a:ln>
                <a:solidFill>
                  <a:srgbClr val="660066">
                    <a:alpha val="81960"/>
                  </a:srgbClr>
                </a:solidFill>
                <a:effectLst>
                  <a:prstShdw prst="shdw13" dist="53882" dir="13500000">
                    <a:srgbClr val="868686">
                      <a:alpha val="50000"/>
                    </a:srgbClr>
                  </a:prstShdw>
                </a:effectLst>
                <a:latin typeface="微软雅黑" pitchFamily="34" charset="-122"/>
                <a:ea typeface="微软雅黑" pitchFamily="34" charset="-122"/>
              </a:rPr>
              <a:t>向不文明行为宣战</a:t>
            </a:r>
            <a:r>
              <a:rPr lang="en-US" altLang="zh-CN" sz="6600" b="1" kern="10" dirty="0" smtClean="0">
                <a:ln w="44450">
                  <a:noFill/>
                  <a:round/>
                  <a:headEnd/>
                  <a:tailEnd/>
                </a:ln>
                <a:solidFill>
                  <a:srgbClr val="660066">
                    <a:alpha val="81960"/>
                  </a:srgbClr>
                </a:solidFill>
                <a:effectLst>
                  <a:prstShdw prst="shdw13" dist="53882" dir="13500000">
                    <a:srgbClr val="868686">
                      <a:alpha val="50000"/>
                    </a:srgbClr>
                  </a:prstShdw>
                </a:effectLst>
                <a:latin typeface="微软雅黑" pitchFamily="34" charset="-122"/>
                <a:ea typeface="微软雅黑" pitchFamily="34" charset="-122"/>
              </a:rPr>
              <a:t>!</a:t>
            </a:r>
            <a:endParaRPr lang="zh-CN" altLang="en-US" sz="6600" b="1" kern="10" dirty="0">
              <a:ln w="44450">
                <a:noFill/>
                <a:round/>
                <a:headEnd/>
                <a:tailEnd/>
              </a:ln>
              <a:solidFill>
                <a:srgbClr val="660066">
                  <a:alpha val="81960"/>
                </a:srgbClr>
              </a:solidFill>
              <a:effectLst>
                <a:prstShdw prst="shdw13" dist="53882" dir="13500000">
                  <a:srgbClr val="868686">
                    <a:alpha val="50000"/>
                  </a:srgbClr>
                </a:prst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78982" y="537321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28613" y="1054100"/>
            <a:ext cx="1281112" cy="466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ea typeface="黑体" pitchFamily="49" charset="-122"/>
              </a:rPr>
              <a:t>光肚组合！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81200" y="188913"/>
            <a:ext cx="7054850" cy="658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NewsMedia_155776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1052735"/>
            <a:ext cx="6696744" cy="5345899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  <p:sp>
        <p:nvSpPr>
          <p:cNvPr id="13315" name="WordArt 3"/>
          <p:cNvSpPr>
            <a:spLocks noChangeArrowheads="1" noChangeShapeType="1"/>
          </p:cNvSpPr>
          <p:nvPr/>
        </p:nvSpPr>
        <p:spPr bwMode="auto">
          <a:xfrm rot="5400000">
            <a:off x="-837406" y="3221832"/>
            <a:ext cx="3527425" cy="6302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3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NewsMedia_15577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616" y="1052736"/>
            <a:ext cx="6840760" cy="547840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  <p:sp>
        <p:nvSpPr>
          <p:cNvPr id="14339" name="WordArt 3"/>
          <p:cNvSpPr>
            <a:spLocks noChangeArrowheads="1" noChangeShapeType="1"/>
          </p:cNvSpPr>
          <p:nvPr/>
        </p:nvSpPr>
        <p:spPr bwMode="auto">
          <a:xfrm rot="5400000">
            <a:off x="-1269206" y="3582194"/>
            <a:ext cx="3527425" cy="6302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38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北京人宽容点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622300"/>
            <a:ext cx="7602538" cy="619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 rot="5400000">
            <a:off x="-1124744" y="2717007"/>
            <a:ext cx="3527425" cy="6302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请您善待宣传牌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765175"/>
            <a:ext cx="6481763" cy="504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WordArt 3"/>
          <p:cNvSpPr>
            <a:spLocks noChangeArrowheads="1" noChangeShapeType="1"/>
          </p:cNvSpPr>
          <p:nvPr/>
        </p:nvSpPr>
        <p:spPr bwMode="auto">
          <a:xfrm rot="5400000">
            <a:off x="-692944" y="2645569"/>
            <a:ext cx="3527425" cy="630238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84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NewsMedia_140713献爱心不是走形式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9672" y="1268760"/>
            <a:ext cx="5662389" cy="491495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 rot="5400000">
            <a:off x="-837406" y="3077369"/>
            <a:ext cx="3527425" cy="6302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9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8436" name="Picture 13" descr="442060_500x500_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620713"/>
            <a:ext cx="7777163" cy="5904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60" name="Picture 4" descr="442073_500x500_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620713"/>
            <a:ext cx="7848600" cy="494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0484" name="Picture 11" descr="442077_500x500_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8888" y="333375"/>
            <a:ext cx="2847975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2" descr="200542421542079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6100" y="404813"/>
            <a:ext cx="3455988" cy="225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3" descr="200505241605348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250" y="3284538"/>
            <a:ext cx="285750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14" descr="2010121518243249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363" y="3213100"/>
            <a:ext cx="2447925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116013" y="1125538"/>
            <a:ext cx="38560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、乱抛垃圾倒污水</a:t>
            </a:r>
            <a:r>
              <a:rPr lang="zh-CN" altLang="en-US" sz="3200" dirty="0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 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23850" y="1700213"/>
            <a:ext cx="8042275" cy="393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Arial" pitchFamily="34" charset="0"/>
              </a:rPr>
              <a:t>　　有的人将生活垃圾和污水不按照规定的地点、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时间进行处理，随便乱扔乱倒；有的人从自家的阳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台或窗户直接将垃圾抛到楼下；有的人从汽车内将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果皮、纸屑、烟头等扔到车外；还有的人外出游玩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时，用过的东西随手乱扔。这些现象</a:t>
            </a:r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增加了环卫工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人的劳动量，给路人带来了危险，同时也会破坏周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围的环境，对河流、土壤等都造成严重污染；长期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堆积的垃圾和存留的污水还会腐烂变臭，使其中的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致病菌孳生。</a:t>
            </a:r>
          </a:p>
        </p:txBody>
      </p:sp>
      <p:sp>
        <p:nvSpPr>
          <p:cNvPr id="21508" name="WordArt 4"/>
          <p:cNvSpPr>
            <a:spLocks noChangeArrowheads="1" noChangeShapeType="1"/>
          </p:cNvSpPr>
          <p:nvPr/>
        </p:nvSpPr>
        <p:spPr bwMode="auto">
          <a:xfrm>
            <a:off x="1044575" y="260350"/>
            <a:ext cx="5121275" cy="9461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38100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最令人深恶痛绝的生活陋习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48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48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utoUpdateAnimBg="0"/>
      <p:bldP spid="20483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idx="1"/>
          </p:nvPr>
        </p:nvSpPr>
        <p:spPr>
          <a:xfrm>
            <a:off x="-34925" y="1844675"/>
            <a:ext cx="9144000" cy="40322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dirty="0" smtClean="0"/>
              <a:t>           </a:t>
            </a:r>
            <a:r>
              <a:rPr lang="zh-CN" altLang="en-US" sz="4000" b="1" dirty="0" smtClean="0">
                <a:ea typeface="楷体_GB2312" pitchFamily="49" charset="-122"/>
              </a:rPr>
              <a:t>或许我们认为某些事情已是司空见惯的，已是熟视无睹了，甚至麻木了。可是只要仔细想想，就会发现这些事里有着许多与文明不合拍的东西。文明，就差这一点！</a:t>
            </a:r>
          </a:p>
        </p:txBody>
      </p:sp>
      <p:sp>
        <p:nvSpPr>
          <p:cNvPr id="4099" name="WordArt 3"/>
          <p:cNvSpPr>
            <a:spLocks noChangeArrowheads="1" noChangeShapeType="1" noTextEdit="1"/>
          </p:cNvSpPr>
          <p:nvPr/>
        </p:nvSpPr>
        <p:spPr bwMode="auto">
          <a:xfrm>
            <a:off x="1331913" y="476250"/>
            <a:ext cx="5387975" cy="11049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4000" b="1" kern="10" spc="-400" dirty="0">
                <a:ln w="38100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/>
                <a:ea typeface="华文行楷"/>
              </a:rPr>
              <a:t>文明，就这么简单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688975" y="1168400"/>
            <a:ext cx="36528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、随地吐痰擤鼻涕</a:t>
            </a:r>
          </a:p>
        </p:txBody>
      </p:sp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68313" y="1773238"/>
            <a:ext cx="8399462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Arial" pitchFamily="34" charset="0"/>
              </a:rPr>
              <a:t>　　生活中经常可以看到一些人走在大街上或在屋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里，一声咳嗽后一口浓痰飞射而出，随后用鞋一搓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了事；一些人在公共场所毫无顾忌地用手指挖鼻孔、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擤鼻涕，甚至将污物到处乱抹，用刚挖过鼻孔的手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与他人接触或直接拿东西。痰和鼻涕是呼吸道的分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泌物，研究表明，一口痰中会“驻扎”着成千上万的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病菌。</a:t>
            </a:r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</a:rPr>
              <a:t>患传染性非典型肺炎、肺结核、流行性感冒、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</a:rPr>
              <a:t>霍乱、麻疹等疾病的患者，其痰中的致病微生物蒸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</a:rPr>
              <a:t>发到空气中，可使健康人通过呼吸这些带有病菌的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</a:rPr>
              <a:t>空气而受到传染。</a:t>
            </a:r>
          </a:p>
        </p:txBody>
      </p:sp>
      <p:sp>
        <p:nvSpPr>
          <p:cNvPr id="22532" name="WordArt 4"/>
          <p:cNvSpPr>
            <a:spLocks noChangeArrowheads="1" noChangeShapeType="1"/>
          </p:cNvSpPr>
          <p:nvPr/>
        </p:nvSpPr>
        <p:spPr bwMode="auto">
          <a:xfrm>
            <a:off x="1044575" y="260350"/>
            <a:ext cx="5121275" cy="9461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最令人深恶痛绝的生活陋习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150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150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539750" y="2076450"/>
            <a:ext cx="8042275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dirty="0">
                <a:latin typeface="Arial" pitchFamily="34" charset="0"/>
              </a:rPr>
              <a:t>　　　</a:t>
            </a:r>
            <a:r>
              <a:rPr lang="zh-CN" altLang="en-US" sz="2800" b="1" dirty="0">
                <a:latin typeface="Arial" pitchFamily="34" charset="0"/>
              </a:rPr>
              <a:t>日常生活中，有些人吃东西和饮水前后、大小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便后、接触不洁物品、打扫卫生、接触钱币、户外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运动、购物后不爱洗手。尽管“饭前便后要洗手”、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“病从口入”的道理人人皆知，但并不是每个人都认</a:t>
            </a:r>
          </a:p>
          <a:p>
            <a:pPr eaLnBrk="1" hangingPunct="1"/>
            <a:r>
              <a:rPr lang="zh-CN" altLang="en-US" sz="2800" b="1" dirty="0">
                <a:latin typeface="Arial" pitchFamily="34" charset="0"/>
              </a:rPr>
              <a:t>真遵守。</a:t>
            </a:r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洗手是预防呼吸道传染病和食源性传染病</a:t>
            </a:r>
          </a:p>
          <a:p>
            <a:pPr eaLnBrk="1" hangingPunct="1"/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  <a:ea typeface="黑体" pitchFamily="49" charset="-122"/>
              </a:rPr>
              <a:t>的重要措施。</a:t>
            </a:r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同时，不勤洗澡和不常换衣，也容易</a:t>
            </a:r>
          </a:p>
          <a:p>
            <a:pPr eaLnBrk="1" hangingPunct="1"/>
            <a:r>
              <a:rPr lang="zh-CN" altLang="en-US" sz="28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引起皮肤的炎症，降低机体的抵抗力。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658813" y="1260475"/>
            <a:ext cx="38560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３、饭前便后懒洗手</a:t>
            </a:r>
          </a:p>
        </p:txBody>
      </p:sp>
      <p:sp>
        <p:nvSpPr>
          <p:cNvPr id="23556" name="WordArt 4"/>
          <p:cNvSpPr>
            <a:spLocks noChangeArrowheads="1" noChangeShapeType="1"/>
          </p:cNvSpPr>
          <p:nvPr/>
        </p:nvSpPr>
        <p:spPr bwMode="auto">
          <a:xfrm>
            <a:off x="1260475" y="260350"/>
            <a:ext cx="5121275" cy="9461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最令人深恶痛绝的生活陋习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253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25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684213" y="1700213"/>
            <a:ext cx="42656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3200" b="1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大声喧哗、干扰他人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84213" y="2349500"/>
            <a:ext cx="80645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Arial" pitchFamily="34" charset="0"/>
              </a:rPr>
              <a:t>　　许多人在公共汽车、火车、飞机以及车站、机场、医院、餐厅等公共场所，高谈阔论、口若悬河，或者大声叫喊他人，与他人争论，根本无视他人的反应。这些行为</a:t>
            </a:r>
            <a:r>
              <a:rPr lang="zh-CN" altLang="en-US" sz="2800" b="1">
                <a:solidFill>
                  <a:srgbClr val="3333CC"/>
                </a:solidFill>
                <a:latin typeface="Arial" pitchFamily="34" charset="0"/>
                <a:ea typeface="黑体" pitchFamily="49" charset="-122"/>
              </a:rPr>
              <a:t>严重地破坏了他人和谐的工作和生活环境，是一种不尊重他人和不礼貌的行为，也是个人素质修养不高的表现。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itchFamily="34" charset="0"/>
              </a:rPr>
              <a:t> </a:t>
            </a:r>
          </a:p>
        </p:txBody>
      </p:sp>
      <p:sp>
        <p:nvSpPr>
          <p:cNvPr id="24580" name="WordArt 4"/>
          <p:cNvSpPr>
            <a:spLocks noChangeArrowheads="1" noChangeShapeType="1"/>
          </p:cNvSpPr>
          <p:nvPr/>
        </p:nvSpPr>
        <p:spPr bwMode="auto">
          <a:xfrm>
            <a:off x="1476375" y="260350"/>
            <a:ext cx="5121275" cy="9461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华文行楷"/>
                <a:ea typeface="华文行楷"/>
              </a:rPr>
              <a:t>最令人深恶痛绝的生活陋习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388" y="444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5400" b="1" dirty="0" smtClean="0">
                <a:solidFill>
                  <a:srgbClr val="FF3300"/>
                </a:solidFill>
                <a:ea typeface="黑体" pitchFamily="49" charset="-122"/>
              </a:rPr>
              <a:t>反面例子：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1270000"/>
            <a:ext cx="8435975" cy="51403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dirty="0" smtClean="0">
                <a:solidFill>
                  <a:srgbClr val="3333CC"/>
                </a:solidFill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2800" b="1" dirty="0" smtClean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日本有一家食品公司要招聘一位卫生检测员，一位衣冠楚楚、气度不凡的年轻人自信地走进了总经理办公室，他优雅的谈吐，扎实的专业知识赢得了总经理的好感，没想到就在年轻人转身离开的时候，他下意识抠了一下鼻孔，这个不起眼的小动作并没有逃过总经理的眼睛，结果他落聘了，一个没有良好卫生习惯的人怎么能够做卫生检测员呢？当然，这个年轻人到死也不会知道是他“抠鼻孔”的坏习惯毁了他的工作，使到手的饭碗落入了他人之手。</a:t>
            </a:r>
          </a:p>
          <a:p>
            <a:pPr eaLnBrk="1" hangingPunct="1"/>
            <a:endParaRPr lang="zh-CN" altLang="en-US" sz="2800" b="1" dirty="0" smtClean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idx="1"/>
          </p:nvPr>
        </p:nvSpPr>
        <p:spPr>
          <a:xfrm>
            <a:off x="395288" y="2565400"/>
            <a:ext cx="8229600" cy="1828800"/>
          </a:xfrm>
        </p:spPr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 smtClean="0"/>
              <a:t>    </a:t>
            </a:r>
            <a:r>
              <a:rPr lang="zh-CN" altLang="en-US" sz="4400" b="1" dirty="0" smtClean="0">
                <a:ea typeface="黑体" pitchFamily="49" charset="-122"/>
              </a:rPr>
              <a:t>说一说，你曾因哪些不好的习惯受过老师或同学的批评、给他人也给自己带来过烦恼？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/>
        </p:nvSpPr>
        <p:spPr bwMode="auto">
          <a:xfrm>
            <a:off x="2555875" y="620713"/>
            <a:ext cx="35290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zh-CN" altLang="en-US" sz="60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活动（一）</a:t>
            </a:r>
            <a:r>
              <a:rPr lang="zh-CN" altLang="en-US" sz="4800" b="1" dirty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6600" b="1" dirty="0">
                <a:solidFill>
                  <a:schemeClr val="tx2"/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 rot="320034">
            <a:off x="1044575" y="1196975"/>
            <a:ext cx="7346950" cy="4608513"/>
          </a:xfrm>
          <a:prstGeom prst="rect">
            <a:avLst/>
          </a:prstGeom>
          <a:solidFill>
            <a:srgbClr val="99CC00">
              <a:alpha val="20000"/>
            </a:srgbClr>
          </a:solidFill>
          <a:ln w="9525">
            <a:solidFill>
              <a:srgbClr val="99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 b="1">
              <a:latin typeface=".number one." pitchFamily="2" charset="0"/>
            </a:endParaRP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2124075" y="1773238"/>
            <a:ext cx="5743575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习惯是一个人的资本，</a:t>
            </a: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你有了好习惯，你一辈子</a:t>
            </a: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都有用不完的利息，</a:t>
            </a: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你有了坏习惯，你一辈子有</a:t>
            </a:r>
            <a:b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偿还不了的债务。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nimBg="1" autoUpdateAnimBg="0"/>
      <p:bldP spid="2662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idx="1"/>
          </p:nvPr>
        </p:nvSpPr>
        <p:spPr>
          <a:xfrm>
            <a:off x="-104775" y="1628775"/>
            <a:ext cx="9102725" cy="40338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5400" b="1" dirty="0" smtClean="0">
                <a:solidFill>
                  <a:srgbClr val="3333CC"/>
                </a:solidFill>
              </a:rPr>
              <a:t>活动（二）</a:t>
            </a:r>
          </a:p>
          <a:p>
            <a:pPr algn="ctr" eaLnBrk="1" hangingPunct="1">
              <a:buFontTx/>
              <a:buNone/>
            </a:pPr>
            <a:r>
              <a:rPr lang="zh-CN" altLang="en-US" sz="5400" b="1" dirty="0" smtClean="0">
                <a:solidFill>
                  <a:srgbClr val="FF3300"/>
                </a:solidFill>
              </a:rPr>
              <a:t>诚实面对  反思自己</a:t>
            </a:r>
          </a:p>
          <a:p>
            <a:pPr algn="ctr" eaLnBrk="1" hangingPunct="1">
              <a:buFontTx/>
              <a:buNone/>
            </a:pPr>
            <a:r>
              <a:rPr lang="zh-CN" altLang="en-US" sz="4000" b="1" dirty="0" smtClean="0">
                <a:solidFill>
                  <a:srgbClr val="FF3300"/>
                </a:solidFill>
              </a:rPr>
              <a:t>   </a:t>
            </a:r>
            <a:r>
              <a:rPr lang="zh-CN" altLang="en-US" sz="3600" b="1" dirty="0" smtClean="0">
                <a:solidFill>
                  <a:srgbClr val="3333CC"/>
                </a:solidFill>
                <a:ea typeface="黑体" pitchFamily="49" charset="-122"/>
              </a:rPr>
              <a:t>想一想，自己身上有哪些不好的习惯，这些陋习对你有过什么影响？</a:t>
            </a:r>
            <a:r>
              <a:rPr lang="zh-CN" altLang="en-US" sz="5400" b="1" dirty="0" smtClean="0">
                <a:solidFill>
                  <a:srgbClr val="3333CC"/>
                </a:solidFill>
              </a:rPr>
              <a:t>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468313" y="1341438"/>
            <a:ext cx="8208962" cy="4357687"/>
          </a:xfrm>
          <a:prstGeom prst="rect">
            <a:avLst/>
          </a:prstGeom>
          <a:gradFill rotWithShape="0">
            <a:gsLst>
              <a:gs pos="0">
                <a:schemeClr val="accent1">
                  <a:alpha val="57999"/>
                </a:schemeClr>
              </a:gs>
              <a:gs pos="100000">
                <a:schemeClr val="accent1">
                  <a:gamma/>
                  <a:shade val="45882"/>
                  <a:invGamma/>
                  <a:alpha val="35999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2800" b="1">
                <a:latin typeface="黑体" pitchFamily="49" charset="-122"/>
                <a:ea typeface="黑体" pitchFamily="49" charset="-122"/>
              </a:rPr>
              <a:t>  20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sz="2800" b="1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，苏联发射了第一艘载人宇宙飞船，宇航员我们大家都知道叫加加林。当时挑选第一个上太空的人选时，有这么一个插曲，几十个宇航员去参观他们要乘坐的飞船，进舱门的时候，只有加加林一个人把鞋脱下来了。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　他觉得：“这么贵重的一个舱，怎么能穿着鞋进去呢</a:t>
            </a:r>
            <a:r>
              <a:rPr lang="en-US" sz="2800" b="1">
                <a:latin typeface="黑体" pitchFamily="49" charset="-122"/>
                <a:ea typeface="黑体" pitchFamily="49" charset="-122"/>
              </a:rPr>
              <a:t>?”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就加加林的这一个动作，让主设计师非常感动。他想：只有把这飞船交给一个如此爱惜它的人，我才放心。在他的推荐下，加加林就成了人类第一个飞上太空的宇航员。</a:t>
            </a:r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29699" name="TextBox 2"/>
          <p:cNvSpPr txBox="1">
            <a:spLocks noChangeArrowheads="1"/>
          </p:cNvSpPr>
          <p:nvPr/>
        </p:nvSpPr>
        <p:spPr bwMode="auto">
          <a:xfrm>
            <a:off x="2628900" y="404813"/>
            <a:ext cx="1943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案例一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34925" y="765175"/>
            <a:ext cx="9145588" cy="6003925"/>
          </a:xfrm>
          <a:prstGeom prst="rect">
            <a:avLst/>
          </a:prstGeom>
          <a:solidFill>
            <a:schemeClr val="accent1">
              <a:alpha val="5607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北京有一家外资企业招工，对学历、外语、身高、相貌的要求都很高，但薪酬挺高，所以有很多高素质人才都来应聘。这一些年轻人，过五关斩六将，到了最后一关：总经理面试。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　　这些年轻人想，这很简单，只不过是走走过场罢了，准十拿九稳了。没想到，这一面试出问题了。一见面，总经理说：“很抱歉，年轻人，我有点急事，要出去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分钟，你们能不能等我？”年轻人说：“没问题，您去吧，我们等您。”老板走了，年轻人一个个踌躇满志，得意非凡，闲不着，围着老板的大写字台看，只见上面文件一摞，信一摞，资料一摞。年轻人你看这一摞，我看这一摞，看完了还交换：哎哟，这个好看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分钟后，总经理回来了，说：“面试已经结束。”“没有啊？我们还在等您啊。”老板说：“我不在的这一段时间，你们的表现就是面试。很遗憾，你们没有一个人被录取。因为，本公司从来不录取那些乱翻别人东西的人。”</a:t>
            </a:r>
            <a:br>
              <a:rPr lang="zh-CN" altLang="en-US" sz="2400" b="1">
                <a:latin typeface="楷体_GB2312" pitchFamily="49" charset="-122"/>
                <a:ea typeface="楷体_GB2312" pitchFamily="49" charset="-122"/>
              </a:rPr>
            </a:br>
            <a:r>
              <a:rPr lang="en-US" sz="24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哎呀，这些年轻人一听啊，捶胸顿足。他们为什么这么感慨万千呢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他们说：“我们长这么大，就从来没听说过不能乱翻别人的东西。”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3060700" y="0"/>
            <a:ext cx="2160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案例二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-33338" y="692150"/>
            <a:ext cx="9285288" cy="5456238"/>
          </a:xfrm>
          <a:prstGeom prst="rect">
            <a:avLst/>
          </a:prstGeom>
          <a:gradFill rotWithShape="0">
            <a:gsLst>
              <a:gs pos="0">
                <a:schemeClr val="accent1">
                  <a:alpha val="53000"/>
                </a:schemeClr>
              </a:gs>
              <a:gs pos="100000">
                <a:schemeClr val="accent1">
                  <a:gamma/>
                  <a:shade val="45882"/>
                  <a:invGamma/>
                  <a:alpha val="5000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德国人的礼貌习惯</a:t>
            </a:r>
            <a:r>
              <a:rPr lang="zh-CN" altLang="en-US" sz="2400">
                <a:latin typeface="Arial" pitchFamily="34" charset="0"/>
              </a:rPr>
              <a:t>   </a:t>
            </a:r>
            <a:r>
              <a:rPr lang="zh-CN" altLang="en-US" sz="3200">
                <a:latin typeface="Arial" pitchFamily="34" charset="0"/>
              </a:rPr>
              <a:t> </a:t>
            </a:r>
          </a:p>
          <a:p>
            <a:pPr>
              <a:defRPr/>
            </a:pPr>
            <a:r>
              <a:rPr lang="zh-CN" altLang="en-US" sz="3200">
                <a:latin typeface="Arial" pitchFamily="34" charset="0"/>
              </a:rPr>
              <a:t>    </a:t>
            </a:r>
            <a:r>
              <a:rPr lang="zh-CN" altLang="en-US" sz="2400" b="1">
                <a:latin typeface="Arial" pitchFamily="34" charset="0"/>
                <a:ea typeface="楷体_GB2312" pitchFamily="49" charset="-122"/>
              </a:rPr>
              <a:t>在德国的公共场合，凡是有门的地方，总会有这样的现象，走在前面的人，进去后总要回头看后面有没有人进门。如果有，他就扶着门让后面的人进去，后面的人进去后，也总是要向扶门的人说声谢谢，没有人进门后一甩门扬长而去的举动。令人感动的是，所有的人都这样做。德国的公共场所都有电梯或扶手梯，每一次在扶手梯上都惊奇地发现，无论人多、人少，无论结伴而行的人还是情侣，没有并排站在扶手梯上的。不可思议，德国人，说，上楼、下楼时站在右侧，空出左边的位置，以便让有急事的人从左侧先行。这是多么为别人着想啊。虽然它不是一项法律，只是人们的生活习惯，非常钦佩这一行为。这一左右现象到处可见：男的走在左侧，同行的女的走在右侧，怕的是车辆撞上女的；也有小辈走在左侧，长辈走在右侧，主人在左、客人在右。所有这些习惯，都是为了方便照顾对方。</a:t>
            </a:r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3060700" y="0"/>
            <a:ext cx="21605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案例三</a:t>
            </a:r>
            <a:endParaRPr lang="zh-CN" altLang="en-US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idx="1"/>
          </p:nvPr>
        </p:nvSpPr>
        <p:spPr>
          <a:xfrm>
            <a:off x="467544" y="1340768"/>
            <a:ext cx="7867650" cy="2763838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5400" dirty="0" smtClean="0"/>
              <a:t>  </a:t>
            </a:r>
            <a:r>
              <a:rPr lang="zh-CN" altLang="en-US" sz="5400" b="1" dirty="0" smtClean="0">
                <a:solidFill>
                  <a:srgbClr val="FF3300"/>
                </a:solidFill>
              </a:rPr>
              <a:t>陋习大搜索</a:t>
            </a:r>
          </a:p>
          <a:p>
            <a:pPr algn="ctr" eaLnBrk="1" hangingPunct="1">
              <a:buFontTx/>
              <a:buNone/>
            </a:pPr>
            <a:r>
              <a:rPr lang="zh-CN" altLang="en-US" sz="3600" dirty="0" smtClean="0">
                <a:solidFill>
                  <a:srgbClr val="3333CC"/>
                </a:solidFill>
              </a:rPr>
              <a:t>  </a:t>
            </a:r>
            <a:r>
              <a:rPr lang="zh-CN" altLang="en-US" sz="3600" b="1" dirty="0" smtClean="0">
                <a:solidFill>
                  <a:srgbClr val="3333CC"/>
                </a:solidFill>
              </a:rPr>
              <a:t>仔细看下面的图片，说说你发现这些图片中有哪些不文明的行为？</a:t>
            </a:r>
            <a:endParaRPr lang="en-US" sz="5400" b="1" dirty="0" smtClean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idx="1"/>
          </p:nvPr>
        </p:nvSpPr>
        <p:spPr>
          <a:xfrm>
            <a:off x="-34925" y="1701800"/>
            <a:ext cx="9217025" cy="28352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zh-CN" altLang="en-US" sz="5400" smtClean="0"/>
              <a:t> </a:t>
            </a:r>
            <a:r>
              <a:rPr lang="zh-CN" altLang="en-US" sz="6000" b="1" smtClean="0">
                <a:solidFill>
                  <a:srgbClr val="3333CC"/>
                </a:solidFill>
                <a:ea typeface="黑体" pitchFamily="49" charset="-122"/>
              </a:rPr>
              <a:t>活动（三）</a:t>
            </a:r>
          </a:p>
          <a:p>
            <a:pPr algn="ctr" eaLnBrk="1" hangingPunct="1">
              <a:buFontTx/>
              <a:buNone/>
            </a:pPr>
            <a:endParaRPr lang="zh-CN" altLang="en-US" sz="3600" b="1" smtClean="0">
              <a:solidFill>
                <a:srgbClr val="FF3300"/>
              </a:solidFill>
              <a:latin typeface="黑体" pitchFamily="49" charset="-122"/>
              <a:ea typeface="黑体" pitchFamily="49" charset="-122"/>
            </a:endParaRPr>
          </a:p>
          <a:p>
            <a:pPr algn="ctr" eaLnBrk="1" hangingPunct="1">
              <a:buFontTx/>
              <a:buNone/>
            </a:pPr>
            <a:r>
              <a:rPr lang="zh-CN" altLang="en-US" sz="3600" b="1" smtClean="0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四人一组讨论，每组列举10种文明规范。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/>
          </p:cNvSpPr>
          <p:nvPr/>
        </p:nvSpPr>
        <p:spPr bwMode="auto">
          <a:xfrm>
            <a:off x="714375" y="260350"/>
            <a:ext cx="3786188" cy="11223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kern="10" dirty="0">
                <a:ln w="254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effectLst>
                  <a:outerShdw sy="50000" kx="2453608" rotWithShape="0">
                    <a:srgbClr val="C0C0C0">
                      <a:alpha val="50000"/>
                    </a:srgbClr>
                  </a:outerShdw>
                </a:effectLst>
                <a:latin typeface="华文彩云"/>
                <a:ea typeface="华文彩云"/>
              </a:rPr>
              <a:t>中学生校园礼仪规范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39750" y="3414713"/>
            <a:ext cx="51847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itchFamily="34" charset="0"/>
              </a:rPr>
              <a:t>２、衣着应端庄，仪态要规范。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61975" y="4076700"/>
            <a:ext cx="8042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itchFamily="34" charset="0"/>
              </a:rPr>
              <a:t>３、领物取物，主动排队，相互礼让，井然有序。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561975" y="4781550"/>
            <a:ext cx="80057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itchFamily="34" charset="0"/>
              </a:rPr>
              <a:t>４、他人房间，非请莫进；他人财物，未准莫取。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561975" y="5573713"/>
            <a:ext cx="80422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itchFamily="34" charset="0"/>
              </a:rPr>
              <a:t>５、走道楼梯，人来人往，你谦我让，主动留道。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611188" y="1527175"/>
            <a:ext cx="89535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 dirty="0">
                <a:latin typeface="Arial" pitchFamily="34" charset="0"/>
              </a:rPr>
              <a:t>1</a:t>
            </a:r>
            <a:r>
              <a:rPr lang="zh-CN" altLang="en-US" sz="2800" b="1" dirty="0">
                <a:latin typeface="Arial" pitchFamily="34" charset="0"/>
              </a:rPr>
              <a:t>、言语要文明，见面问声好。友善共相处热情礼相待。 “请”、“你好”、“对不起”、“谢谢”等文明用语</a:t>
            </a:r>
          </a:p>
          <a:p>
            <a:r>
              <a:rPr lang="zh-CN" altLang="en-US" sz="2800" b="1" dirty="0">
                <a:latin typeface="Arial" pitchFamily="34" charset="0"/>
              </a:rPr>
              <a:t>应常挂嘴边，不说污言秽语，不给别人起不文明的</a:t>
            </a:r>
          </a:p>
          <a:p>
            <a:r>
              <a:rPr lang="zh-CN" altLang="en-US" sz="2800" b="1" dirty="0">
                <a:latin typeface="Arial" pitchFamily="34" charset="0"/>
              </a:rPr>
              <a:t>绰号。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27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27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277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277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  <p:bldP spid="32772" grpId="0" autoUpdateAnimBg="0"/>
      <p:bldP spid="32773" grpId="0" autoUpdateAnimBg="0"/>
      <p:bldP spid="32774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WordArt 2"/>
          <p:cNvSpPr>
            <a:spLocks noChangeArrowheads="1" noChangeShapeType="1"/>
          </p:cNvSpPr>
          <p:nvPr/>
        </p:nvSpPr>
        <p:spPr bwMode="auto">
          <a:xfrm>
            <a:off x="714375" y="260350"/>
            <a:ext cx="3786188" cy="11223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effectLst>
                  <a:outerShdw sy="50000" kx="2453608" rotWithShape="0">
                    <a:srgbClr val="C0C0C0">
                      <a:alpha val="50000"/>
                    </a:srgbClr>
                  </a:outerShdw>
                </a:effectLst>
                <a:latin typeface="华文彩云"/>
                <a:ea typeface="华文彩云"/>
              </a:rPr>
              <a:t>中学生校园礼仪规范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468313" y="1758950"/>
            <a:ext cx="8042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Arial" pitchFamily="34" charset="0"/>
              </a:rPr>
              <a:t>６、弱小贫困，帮扶资助；残疾病患，文明相待。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468313" y="2492375"/>
            <a:ext cx="8042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７、桌面墙面，莫乱涂画；垃圾杂物，弃置有道。</a:t>
            </a: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468313" y="3860800"/>
            <a:ext cx="80422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９、上课考试，休息时间，尊重他人，保持安静。</a:t>
            </a:r>
          </a:p>
        </p:txBody>
      </p:sp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476250" y="3141663"/>
            <a:ext cx="62563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８、进出校门，主动下车，微笑致意。</a:t>
            </a: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395288" y="4565650"/>
            <a:ext cx="8399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Arial" pitchFamily="34" charset="0"/>
              </a:rPr>
              <a:t>１０、升旗仪式，庄严肃穆，着装整齐，端正严谨。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7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37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37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37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379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796" grpId="0" autoUpdateAnimBg="0"/>
      <p:bldP spid="33798" grpId="0" autoUpdateAnimBg="0"/>
      <p:bldP spid="33799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539750" y="22050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真诚待人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554288" y="2171700"/>
            <a:ext cx="20208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zh-CN" altLang="en-US" sz="32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诚实守信 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4498975" y="2171700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认真负责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443663" y="2205038"/>
            <a:ext cx="181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自信自强</a:t>
            </a:r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539750" y="349726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遵守规则</a:t>
            </a: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2627313" y="35004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讲究效率</a:t>
            </a: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4645025" y="35004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友善合作</a:t>
            </a: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6516688" y="3500438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合理消费</a:t>
            </a:r>
          </a:p>
        </p:txBody>
      </p:sp>
      <p:sp>
        <p:nvSpPr>
          <p:cNvPr id="34826" name="Rectangle 10"/>
          <p:cNvSpPr>
            <a:spLocks noChangeArrowheads="1"/>
          </p:cNvSpPr>
          <p:nvPr/>
        </p:nvSpPr>
        <p:spPr bwMode="auto">
          <a:xfrm>
            <a:off x="512763" y="4873625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主动学习</a:t>
            </a:r>
          </a:p>
        </p:txBody>
      </p:sp>
      <p:sp>
        <p:nvSpPr>
          <p:cNvPr id="34827" name="Rectangle 11"/>
          <p:cNvSpPr>
            <a:spLocks noChangeArrowheads="1"/>
          </p:cNvSpPr>
          <p:nvPr/>
        </p:nvSpPr>
        <p:spPr bwMode="auto">
          <a:xfrm>
            <a:off x="2484438" y="4868863"/>
            <a:ext cx="20208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独立思考</a:t>
            </a:r>
            <a:r>
              <a:rPr lang="zh-CN" altLang="en-US" sz="32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34828" name="Rectangle 12"/>
          <p:cNvSpPr>
            <a:spLocks noChangeArrowheads="1"/>
          </p:cNvSpPr>
          <p:nvPr/>
        </p:nvSpPr>
        <p:spPr bwMode="auto">
          <a:xfrm>
            <a:off x="4587875" y="4868863"/>
            <a:ext cx="20208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勇于实践</a:t>
            </a:r>
            <a:r>
              <a:rPr lang="zh-CN" altLang="en-US" sz="32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34829" name="Rectangle 13"/>
          <p:cNvSpPr>
            <a:spLocks noChangeArrowheads="1"/>
          </p:cNvSpPr>
          <p:nvPr/>
        </p:nvSpPr>
        <p:spPr bwMode="auto">
          <a:xfrm>
            <a:off x="6618288" y="4873625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lang="zh-CN" altLang="en-US" sz="3200" b="1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总结反思</a:t>
            </a:r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684213" y="404813"/>
            <a:ext cx="579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 dirty="0">
                <a:solidFill>
                  <a:srgbClr val="33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人格化好习惯的12指标：</a:t>
            </a:r>
          </a:p>
        </p:txBody>
      </p:sp>
      <p:sp>
        <p:nvSpPr>
          <p:cNvPr id="35855" name="Rectangle 15"/>
          <p:cNvSpPr>
            <a:spLocks noChangeArrowheads="1"/>
          </p:cNvSpPr>
          <p:nvPr/>
        </p:nvSpPr>
        <p:spPr bwMode="auto">
          <a:xfrm>
            <a:off x="3203575" y="1484313"/>
            <a:ext cx="2732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（</a:t>
            </a:r>
            <a:r>
              <a:rPr lang="en-US" altLang="zh-CN" sz="3600" b="1" dirty="0">
                <a:solidFill>
                  <a:srgbClr val="0000FF"/>
                </a:solidFill>
                <a:latin typeface="Arial" pitchFamily="34" charset="0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Arial" pitchFamily="34" charset="0"/>
              </a:rPr>
              <a:t>）做人：</a:t>
            </a:r>
          </a:p>
        </p:txBody>
      </p:sp>
      <p:sp>
        <p:nvSpPr>
          <p:cNvPr id="35856" name="Rectangle 16"/>
          <p:cNvSpPr>
            <a:spLocks noChangeArrowheads="1"/>
          </p:cNvSpPr>
          <p:nvPr/>
        </p:nvSpPr>
        <p:spPr bwMode="auto">
          <a:xfrm>
            <a:off x="3132138" y="2852738"/>
            <a:ext cx="2732087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itchFamily="34" charset="0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2</a:t>
            </a:r>
            <a:r>
              <a:rPr lang="zh-CN" altLang="en-US" sz="3600" b="1">
                <a:solidFill>
                  <a:srgbClr val="0000FF"/>
                </a:solidFill>
                <a:latin typeface="Arial" pitchFamily="34" charset="0"/>
              </a:rPr>
              <a:t>）做事：</a:t>
            </a:r>
          </a:p>
        </p:txBody>
      </p:sp>
      <p:sp>
        <p:nvSpPr>
          <p:cNvPr id="35857" name="Rectangle 17"/>
          <p:cNvSpPr>
            <a:spLocks noChangeArrowheads="1"/>
          </p:cNvSpPr>
          <p:nvPr/>
        </p:nvSpPr>
        <p:spPr bwMode="auto">
          <a:xfrm>
            <a:off x="3203575" y="4292600"/>
            <a:ext cx="2732088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FF"/>
                </a:solidFill>
                <a:latin typeface="Arial" pitchFamily="34" charset="0"/>
              </a:rPr>
              <a:t>（</a:t>
            </a:r>
            <a:r>
              <a:rPr lang="en-US" altLang="zh-CN" sz="3600" b="1">
                <a:solidFill>
                  <a:srgbClr val="0000FF"/>
                </a:solidFill>
                <a:latin typeface="Arial" pitchFamily="34" charset="0"/>
              </a:rPr>
              <a:t>3</a:t>
            </a:r>
            <a:r>
              <a:rPr lang="zh-CN" altLang="en-US" sz="3600" b="1">
                <a:solidFill>
                  <a:srgbClr val="0000FF"/>
                </a:solidFill>
                <a:latin typeface="Arial" pitchFamily="34" charset="0"/>
              </a:rPr>
              <a:t>）学习：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755650" y="1701800"/>
            <a:ext cx="75596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zh-CN" altLang="en-US" b="1"/>
              <a:t>　</a:t>
            </a:r>
            <a:r>
              <a:rPr lang="zh-CN" altLang="en-US" b="1">
                <a:ea typeface="楷体_GB2312" pitchFamily="49" charset="-122"/>
              </a:rPr>
              <a:t>　</a:t>
            </a:r>
            <a:r>
              <a:rPr lang="zh-CN" altLang="en-US" sz="4800" b="1">
                <a:ea typeface="楷体_GB2312" pitchFamily="49" charset="-122"/>
              </a:rPr>
              <a:t>一个人的行为好似一面镜子，反映出他的文化蕴涵，知识水准和道德修养</a:t>
            </a:r>
            <a:r>
              <a:rPr lang="zh-CN" altLang="en-US" sz="4800" b="1">
                <a:latin typeface="Arial" pitchFamily="34" charset="0"/>
                <a:ea typeface="楷体_GB2312" pitchFamily="49" charset="-122"/>
              </a:rPr>
              <a:t>。</a:t>
            </a:r>
          </a:p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endParaRPr lang="en-US" sz="4800">
              <a:latin typeface="Arial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466725" y="117475"/>
            <a:ext cx="7772400" cy="1143000"/>
          </a:xfrm>
        </p:spPr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660066"/>
                </a:solidFill>
              </a:rPr>
              <a:t>坏习惯治疗卡</a:t>
            </a:r>
            <a:br>
              <a:rPr lang="zh-CN" altLang="en-US" b="1" dirty="0" smtClean="0">
                <a:solidFill>
                  <a:srgbClr val="660066"/>
                </a:solidFill>
              </a:rPr>
            </a:br>
            <a:r>
              <a:rPr lang="en-US" altLang="zh-CN" b="1" dirty="0" smtClean="0">
                <a:solidFill>
                  <a:srgbClr val="660066"/>
                </a:solidFill>
              </a:rPr>
              <a:t>(</a:t>
            </a:r>
            <a:r>
              <a:rPr lang="zh-CN" altLang="en-US" sz="2800" b="1" dirty="0" smtClean="0">
                <a:solidFill>
                  <a:srgbClr val="660066"/>
                </a:solidFill>
              </a:rPr>
              <a:t>填写此卡，尽量详细，针对具体的问题来解决</a:t>
            </a:r>
            <a:r>
              <a:rPr lang="en-US" altLang="zh-CN" sz="2800" b="1" dirty="0" smtClean="0">
                <a:solidFill>
                  <a:srgbClr val="660066"/>
                </a:solidFill>
              </a:rPr>
              <a:t>)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23850" y="1412875"/>
            <a:ext cx="8497888" cy="556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  <p:txBody>
          <a:bodyPr/>
          <a:lstStyle/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                      </a:t>
            </a:r>
            <a:r>
              <a:rPr lang="en-US" altLang="zh-CN" sz="2800" b="1" smtClean="0">
                <a:solidFill>
                  <a:srgbClr val="3333CC"/>
                </a:solidFill>
              </a:rPr>
              <a:t>——</a:t>
            </a:r>
            <a:r>
              <a:rPr lang="zh-CN" altLang="en-US" sz="2800" b="1" smtClean="0">
                <a:solidFill>
                  <a:srgbClr val="3333CC"/>
                </a:solidFill>
              </a:rPr>
              <a:t>年</a:t>
            </a:r>
            <a:r>
              <a:rPr lang="en-US" altLang="zh-CN" sz="2800" b="1" smtClean="0">
                <a:solidFill>
                  <a:srgbClr val="3333CC"/>
                </a:solidFill>
              </a:rPr>
              <a:t>——</a:t>
            </a:r>
            <a:r>
              <a:rPr lang="zh-CN" altLang="en-US" sz="2800" b="1" smtClean="0">
                <a:solidFill>
                  <a:srgbClr val="3333CC"/>
                </a:solidFill>
              </a:rPr>
              <a:t>月</a:t>
            </a:r>
            <a:r>
              <a:rPr lang="en-US" altLang="zh-CN" sz="2800" b="1" smtClean="0">
                <a:solidFill>
                  <a:srgbClr val="3333CC"/>
                </a:solidFill>
              </a:rPr>
              <a:t>——</a:t>
            </a:r>
            <a:r>
              <a:rPr lang="zh-CN" altLang="en-US" sz="2800" b="1" smtClean="0">
                <a:solidFill>
                  <a:srgbClr val="3333CC"/>
                </a:solidFill>
              </a:rPr>
              <a:t>日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不良习惯：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————————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怎样改进：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——————————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我邀请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</a:t>
            </a:r>
            <a:r>
              <a:rPr lang="zh-CN" altLang="en-US" sz="2800" b="1" smtClean="0">
                <a:solidFill>
                  <a:srgbClr val="3333CC"/>
                </a:solidFill>
              </a:rPr>
              <a:t>做我的评判人，提醒我要和坏习惯绝交。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一个星期后，我的表现怎样？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评判人给分：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————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是不是表扬：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————</a:t>
            </a:r>
          </a:p>
          <a:p>
            <a:pPr algn="l" eaLnBrk="1" hangingPunct="1"/>
            <a:r>
              <a:rPr lang="zh-CN" altLang="en-US" sz="2800" b="1" smtClean="0">
                <a:solidFill>
                  <a:srgbClr val="3333CC"/>
                </a:solidFill>
              </a:rPr>
              <a:t>评判人签名：</a:t>
            </a:r>
            <a:r>
              <a:rPr lang="en-US" altLang="zh-CN" sz="2800" b="1" smtClean="0">
                <a:solidFill>
                  <a:srgbClr val="3333CC"/>
                </a:solidFill>
              </a:rPr>
              <a:t>————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idx="1"/>
          </p:nvPr>
        </p:nvSpPr>
        <p:spPr>
          <a:xfrm>
            <a:off x="107950" y="1341438"/>
            <a:ext cx="8856663" cy="51117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3600" b="1" dirty="0" smtClean="0"/>
              <a:t>       </a:t>
            </a:r>
            <a:r>
              <a:rPr lang="zh-CN" altLang="en-US" sz="3600" b="1" dirty="0" smtClean="0">
                <a:solidFill>
                  <a:srgbClr val="3333CC"/>
                </a:solidFill>
                <a:latin typeface="黑体" pitchFamily="49" charset="-122"/>
                <a:ea typeface="黑体" pitchFamily="49" charset="-122"/>
              </a:rPr>
              <a:t>习惯的养成是一个终身的过程，改掉坏习惯，养成好习惯，让良好的习惯伴我们成长。让我们齐心协力，从改变细小的不良习惯做起，从一点一滴的言行举止做起，从遵守日常行为规范做起，播种好习惯，收获好性格，享受好人生，成就大未来。孩子们，祝你们成功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ChangeArrowheads="1"/>
          </p:cNvSpPr>
          <p:nvPr/>
        </p:nvSpPr>
        <p:spPr bwMode="auto">
          <a:xfrm>
            <a:off x="468313" y="1341438"/>
            <a:ext cx="8208962" cy="43576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  20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世纪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60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年代，苏联发射了第一艘载人宇宙飞船，宇航员我们大家都知道叫加加林。当时挑选第一个上太空的人选时，有这么一个插曲，几十个宇航员去参观他们要乘坐的飞船，进舱门的时候，只有加加林一个人把鞋脱下来了。</a:t>
            </a:r>
            <a:br>
              <a:rPr lang="zh-CN" altLang="en-US" sz="2800" b="1">
                <a:latin typeface="黑体" pitchFamily="49" charset="-122"/>
                <a:ea typeface="黑体" pitchFamily="49" charset="-122"/>
              </a:rPr>
            </a:b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　他觉得：“这么贵重的一个舱，怎么能穿着鞋进去呢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?”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就加加林的这一个动作，让主设计师非常感动。他想：只有把这飞船交给一个如此爱惜它的人，我才放心。在他的推荐下，加加林就成了人类第一个飞上太空的宇航员。</a:t>
            </a:r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39939" name="TextBox 2"/>
          <p:cNvSpPr txBox="1">
            <a:spLocks noChangeArrowheads="1"/>
          </p:cNvSpPr>
          <p:nvPr/>
        </p:nvSpPr>
        <p:spPr bwMode="auto">
          <a:xfrm>
            <a:off x="466725" y="476250"/>
            <a:ext cx="37877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案例一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ext Box 2"/>
          <p:cNvSpPr txBox="1">
            <a:spLocks noChangeArrowheads="1"/>
          </p:cNvSpPr>
          <p:nvPr/>
        </p:nvSpPr>
        <p:spPr bwMode="auto">
          <a:xfrm>
            <a:off x="179512" y="116632"/>
            <a:ext cx="8748712" cy="6494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latin typeface="Arial" pitchFamily="34" charset="0"/>
              </a:rPr>
              <a:t>         </a:t>
            </a:r>
            <a:r>
              <a:rPr lang="zh-CN" altLang="en-US" sz="4000" b="1" dirty="0">
                <a:solidFill>
                  <a:srgbClr val="FF3300"/>
                </a:solidFill>
                <a:latin typeface="Arial" pitchFamily="34" charset="0"/>
                <a:ea typeface="隶书" pitchFamily="49" charset="-122"/>
              </a:rPr>
              <a:t>我用青春的名义庄严宣誓，从今天起，我要努力做到：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itchFamily="34" charset="0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遵规守纪；注重仪表；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礼貌待人；勤俭节约；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遵守公德</a:t>
            </a:r>
            <a:r>
              <a:rPr lang="zh-CN" altLang="en-US" sz="2800" b="1" dirty="0">
                <a:solidFill>
                  <a:srgbClr val="FF3300"/>
                </a:solidFill>
                <a:latin typeface="Arial" pitchFamily="34" charset="0"/>
              </a:rPr>
              <a:t>；</a:t>
            </a:r>
            <a:r>
              <a:rPr lang="zh-CN" altLang="en-US" sz="2800" dirty="0">
                <a:latin typeface="Arial" pitchFamily="34" charset="0"/>
              </a:rPr>
              <a:t> </a:t>
            </a: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严于律己；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从我做起！ 从现在做起！从内心做起！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我要告别陋习！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用文明打开知识之窗！用文明鼓起上进之帆！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我文明，我光荣！我文明，我成功</a:t>
            </a:r>
            <a:r>
              <a:rPr lang="zh-CN" altLang="en-US" sz="3200" b="1" dirty="0" smtClean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！ </a:t>
            </a:r>
            <a:endParaRPr lang="zh-CN" altLang="en-US" sz="3200" b="1" dirty="0">
              <a:solidFill>
                <a:srgbClr val="FF33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223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292080" y="263691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6146" name="WordArt 2"/>
          <p:cNvSpPr>
            <a:spLocks noChangeArrowheads="1" noChangeShapeType="1"/>
          </p:cNvSpPr>
          <p:nvPr/>
        </p:nvSpPr>
        <p:spPr bwMode="auto">
          <a:xfrm rot="5400000">
            <a:off x="-1125537" y="1709738"/>
            <a:ext cx="3240087" cy="6302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accent1"/>
                </a:solidFill>
                <a:latin typeface="华文行楷"/>
                <a:ea typeface="华文行楷"/>
              </a:rPr>
              <a:t>陋习集中营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6013" y="693738"/>
            <a:ext cx="66960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 advTm="4000">
    <p:newsflash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2625" y="1054100"/>
            <a:ext cx="7493000" cy="511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2138" y="117475"/>
            <a:ext cx="5832475" cy="672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042988" y="693738"/>
            <a:ext cx="1401762" cy="4805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>
                <a:ea typeface="黑体" pitchFamily="49" charset="-122"/>
              </a:rPr>
              <a:t>钻功了得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2638" y="261938"/>
            <a:ext cx="6934200" cy="633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09575" y="1270000"/>
            <a:ext cx="1004888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ea typeface="黑体" pitchFamily="49" charset="-122"/>
              </a:rPr>
              <a:t>太欺负人了！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373688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ea typeface="黑体" pitchFamily="49" charset="-122"/>
              </a:rPr>
              <a:t>坐没坐像，还把脚臭给亮相！</a:t>
            </a:r>
          </a:p>
        </p:txBody>
      </p:sp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" y="190500"/>
            <a:ext cx="7632700" cy="5111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87675" y="260350"/>
            <a:ext cx="5626100" cy="6408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C0C0C0">
                    <a:alpha val="43137"/>
                  </a:srgbClr>
                </a:solidFill>
              </a14:hiddenFill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73088" y="693738"/>
            <a:ext cx="1828800" cy="4891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ea typeface="黑体" pitchFamily="49" charset="-122"/>
              </a:rPr>
              <a:t>本想流芳百世，</a:t>
            </a:r>
          </a:p>
          <a:p>
            <a:pPr eaLnBrk="1" hangingPunct="1"/>
            <a:r>
              <a:rPr lang="zh-CN" altLang="en-US" sz="5400" b="1">
                <a:ea typeface="黑体" pitchFamily="49" charset="-122"/>
              </a:rPr>
              <a:t>结果遗臭万年。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 ">
  <a:themeElements>
    <a:clrScheme name="">
      <a:dk1>
        <a:srgbClr val="000000"/>
      </a:dk1>
      <a:lt1>
        <a:srgbClr val="CAD4CF"/>
      </a:lt1>
      <a:dk2>
        <a:srgbClr val="425462"/>
      </a:dk2>
      <a:lt2>
        <a:srgbClr val="768A7B"/>
      </a:lt2>
      <a:accent1>
        <a:srgbClr val="DE608D"/>
      </a:accent1>
      <a:accent2>
        <a:srgbClr val="35ADE3"/>
      </a:accent2>
      <a:accent3>
        <a:srgbClr val="E1E6E4"/>
      </a:accent3>
      <a:accent4>
        <a:srgbClr val="000000"/>
      </a:accent4>
      <a:accent5>
        <a:srgbClr val="ECB6C5"/>
      </a:accent5>
      <a:accent6>
        <a:srgbClr val="2F9CCE"/>
      </a:accent6>
      <a:hlink>
        <a:srgbClr val="F6AE44"/>
      </a:hlink>
      <a:folHlink>
        <a:srgbClr val="99CC00"/>
      </a:folHlink>
    </a:clrScheme>
    <a:fontScheme name="开题报告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outerShdw dist="17961" dir="13500000" algn="ctr" rotWithShape="0">
            <a:schemeClr val="tx1">
              <a:gamma/>
              <a:shade val="60000"/>
              <a:invGamma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主题51</Template>
  <TotalTime>47</TotalTime>
  <Pages>0</Pages>
  <Words>2090</Words>
  <Characters>0</Characters>
  <Application>Microsoft Office PowerPoint</Application>
  <DocSecurity>0</DocSecurity>
  <PresentationFormat>全屏显示(4:3)</PresentationFormat>
  <Lines>0</Lines>
  <Paragraphs>161</Paragraphs>
  <Slides>39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39</vt:i4>
      </vt:variant>
      <vt:variant>
        <vt:lpstr>自定义放映</vt:lpstr>
      </vt:variant>
      <vt:variant>
        <vt:i4>1</vt:i4>
      </vt:variant>
    </vt:vector>
  </HeadingPairs>
  <TitlesOfParts>
    <vt:vector size="52" baseType="lpstr">
      <vt:lpstr>Arial Black</vt:lpstr>
      <vt:lpstr>宋体</vt:lpstr>
      <vt:lpstr>Arial</vt:lpstr>
      <vt:lpstr>Calibri</vt:lpstr>
      <vt:lpstr>楷体_GB2312</vt:lpstr>
      <vt:lpstr>黑体</vt:lpstr>
      <vt:lpstr>华文新魏</vt:lpstr>
      <vt:lpstr>.number one.</vt:lpstr>
      <vt:lpstr>Times New Roman</vt:lpstr>
      <vt:lpstr>隶书</vt:lpstr>
      <vt:lpstr>第一PPT模板网-WWW.1PPT.COM 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坐没坐像，还把脚臭给亮相！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反面例子：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坏习惯治疗卡 (填写此卡，尽量详细，针对具体的问题来解决)</vt:lpstr>
      <vt:lpstr>PowerPoint 演示文稿</vt:lpstr>
      <vt:lpstr>PowerPoint 演示文稿</vt:lpstr>
      <vt:lpstr>PowerPoint 演示文稿</vt:lpstr>
      <vt:lpstr>PowerPoint 演示文稿</vt:lpstr>
      <vt:lpstr>自定义放映 1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2003-10-24T00:00:48Z</dcterms:created>
  <dcterms:modified xsi:type="dcterms:W3CDTF">2019-02-16T05:32:29Z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2052-8.1.0.3281</vt:lpwstr>
  </property>
</Properties>
</file>