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4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&#19977;&#26376;&#19977;.mp3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6149;&#22825;&#33457;&#20250;&#24320;.mp3" TargetMode="External"/><Relationship Id="rId2" Type="http://schemas.openxmlformats.org/officeDocument/2006/relationships/hyperlink" Target="&#26149;&#22825;&#22312;&#21738;&#37324;.mp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000" dirty="0" smtClean="0"/>
              <a:t>春</a:t>
            </a:r>
            <a:endParaRPr lang="zh-CN" altLang="en-US" sz="8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               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</a:t>
            </a:r>
            <a:r>
              <a:rPr lang="zh-CN" altLang="en-US" dirty="0" smtClean="0"/>
              <a:t>朱自清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92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春草图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Clr>
                <a:srgbClr val="F0A22E"/>
              </a:buClr>
              <a:buSzPct val="70000"/>
              <a:buNone/>
              <a:defRPr/>
            </a:pP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“小草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偷偷地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从土里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钻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出来，嫩嫩的，绿绿的。</a:t>
            </a:r>
            <a:r>
              <a:rPr lang="zh-CN" altLang="en-US" sz="2200" dirty="0" smtClean="0">
                <a:solidFill>
                  <a:schemeClr val="tx1"/>
                </a:solidFill>
                <a:latin typeface="Franklin Gothic Book"/>
                <a:ea typeface="华文楷体"/>
              </a:rPr>
              <a:t>”</a:t>
            </a:r>
            <a:endParaRPr lang="en-US" altLang="zh-CN" sz="2200" dirty="0" smtClean="0">
              <a:solidFill>
                <a:schemeClr val="tx1"/>
              </a:solidFill>
              <a:latin typeface="Franklin Gothic Book"/>
              <a:ea typeface="华文楷体"/>
            </a:endParaRPr>
          </a:p>
          <a:p>
            <a:pPr marL="457200" indent="-457200">
              <a:buClr>
                <a:srgbClr val="F0A22E"/>
              </a:buClr>
              <a:buSzPct val="70000"/>
              <a:defRPr/>
            </a:pPr>
            <a:r>
              <a:rPr lang="zh-CN" altLang="en-US" sz="2200" dirty="0" smtClean="0">
                <a:solidFill>
                  <a:srgbClr val="C00000"/>
                </a:solidFill>
                <a:latin typeface="Franklin Gothic Book"/>
                <a:ea typeface="华文楷体"/>
              </a:rPr>
              <a:t> </a:t>
            </a:r>
            <a:r>
              <a:rPr lang="zh-CN" altLang="en-US" sz="2200" dirty="0" smtClean="0">
                <a:solidFill>
                  <a:schemeClr val="tx1"/>
                </a:solidFill>
                <a:latin typeface="Franklin Gothic Book"/>
                <a:ea typeface="华文楷体"/>
              </a:rPr>
              <a:t>拟人</a:t>
            </a:r>
            <a:endParaRPr lang="en-US" altLang="zh-CN" sz="2200" dirty="0" smtClean="0">
              <a:solidFill>
                <a:schemeClr val="tx1"/>
              </a:solidFill>
              <a:latin typeface="Franklin Gothic Book"/>
              <a:ea typeface="华文楷体"/>
            </a:endParaRPr>
          </a:p>
          <a:p>
            <a:pPr marL="457200" indent="-457200">
              <a:buClr>
                <a:srgbClr val="F0A22E"/>
              </a:buClr>
              <a:buSzPct val="70000"/>
              <a:defRPr/>
            </a:pPr>
            <a:r>
              <a:rPr lang="zh-CN" altLang="en-US" sz="2200" dirty="0" smtClean="0">
                <a:solidFill>
                  <a:schemeClr val="tx1"/>
                </a:solidFill>
                <a:latin typeface="Franklin Gothic Book"/>
                <a:ea typeface="华文楷体"/>
              </a:rPr>
              <a:t>“偷偷地”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“钻”写出了小草破土而出的挤劲，写出不经意之间，春草已悄然而出的情景和作者的惊喜之感</a:t>
            </a:r>
            <a:r>
              <a:rPr lang="zh-CN" altLang="en-US" sz="2200" dirty="0" smtClean="0">
                <a:solidFill>
                  <a:schemeClr val="tx1"/>
                </a:solidFill>
                <a:latin typeface="Franklin Gothic Book"/>
                <a:ea typeface="华文楷体"/>
              </a:rPr>
              <a:t>。小草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也似乎有了意识、有了感情。</a:t>
            </a:r>
            <a:endParaRPr lang="en-US" altLang="zh-CN" sz="2200" dirty="0">
              <a:solidFill>
                <a:schemeClr val="tx1"/>
              </a:solidFill>
              <a:latin typeface="Franklin Gothic Book"/>
              <a:ea typeface="华文楷体"/>
            </a:endParaRPr>
          </a:p>
          <a:p>
            <a:pPr marL="0" lvl="0" indent="0">
              <a:buClr>
                <a:srgbClr val="F0A22E"/>
              </a:buClr>
              <a:buSzPct val="70000"/>
              <a:buNone/>
              <a:defRPr/>
            </a:pPr>
            <a:r>
              <a:rPr lang="zh-CN" altLang="en-US" sz="2200" dirty="0" smtClean="0">
                <a:solidFill>
                  <a:schemeClr val="tx1"/>
                </a:solidFill>
                <a:latin typeface="Franklin Gothic Book"/>
                <a:ea typeface="华文楷体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坐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着，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躺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着，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打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两个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滚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，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踢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几脚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球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，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赛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几趟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跑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，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捉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几回</a:t>
            </a:r>
            <a:r>
              <a:rPr lang="zh-CN" altLang="en-US" sz="2200" dirty="0">
                <a:solidFill>
                  <a:srgbClr val="FF0000"/>
                </a:solidFill>
                <a:latin typeface="Franklin Gothic Book"/>
                <a:ea typeface="华文楷体"/>
              </a:rPr>
              <a:t>迷藏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。</a:t>
            </a:r>
            <a:r>
              <a:rPr lang="zh-CN" altLang="en-US" sz="2200" dirty="0">
                <a:solidFill>
                  <a:prstClr val="black"/>
                </a:solidFill>
                <a:latin typeface="Franklin Gothic Book"/>
                <a:ea typeface="华文楷体"/>
              </a:rPr>
              <a:t>”</a:t>
            </a:r>
            <a:endParaRPr lang="en-US" altLang="zh-CN" sz="2200" dirty="0">
              <a:solidFill>
                <a:prstClr val="black"/>
              </a:solidFill>
              <a:latin typeface="Franklin Gothic Book"/>
              <a:ea typeface="华文楷体"/>
            </a:endParaRPr>
          </a:p>
          <a:p>
            <a:pPr marL="457200" indent="-457200">
              <a:buClr>
                <a:srgbClr val="F0A22E"/>
              </a:buClr>
              <a:buSzPct val="70000"/>
              <a:defRPr/>
            </a:pP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侧面描写，通过小孩在草上兴致勃勃地嬉戏</a:t>
            </a:r>
            <a:r>
              <a:rPr lang="zh-CN" altLang="en-US" sz="2200" dirty="0" smtClean="0">
                <a:solidFill>
                  <a:schemeClr val="tx1"/>
                </a:solidFill>
                <a:latin typeface="Franklin Gothic Book"/>
                <a:ea typeface="华文楷体"/>
              </a:rPr>
              <a:t>，烘托</a:t>
            </a:r>
            <a:r>
              <a:rPr lang="zh-CN" altLang="en-US" sz="2200" dirty="0">
                <a:solidFill>
                  <a:schemeClr val="tx1"/>
                </a:solidFill>
                <a:latin typeface="Franklin Gothic Book"/>
                <a:ea typeface="华文楷体"/>
              </a:rPr>
              <a:t>春草勃发给人的乐趣。</a:t>
            </a:r>
          </a:p>
          <a:p>
            <a:pPr marL="6858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205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顺序</a:t>
            </a:r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由物到人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黑体" pitchFamily="49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写法</a:t>
            </a:r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正面和侧面相结合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黑体" pitchFamily="49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修辞</a:t>
            </a:r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拟人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黑体" pitchFamily="49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1"/>
            <a:ext cx="4248472" cy="30588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861048"/>
            <a:ext cx="417810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8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春花图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“ 你不让我，我不让你，都开满了花赶趟儿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en-US" altLang="zh-CN" sz="3200" b="1" dirty="0" smtClean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拟人。写出了春花争春比美、竟相开放、互不相让的动态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en-US" altLang="zh-CN" sz="3200" b="1" dirty="0" smtClean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“ 红的像火，粉的像霞，白的像雪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en-US" altLang="zh-CN" sz="3200" b="1" dirty="0" smtClean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比喻、排比。写出了春花争艳，万紫千红的景象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“花里带着甜味儿</a:t>
            </a:r>
            <a:r>
              <a:rPr lang="en-US" altLang="zh-CN" sz="32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;</a:t>
            </a:r>
            <a:r>
              <a:rPr lang="zh-CN" altLang="en-US" sz="32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闭了眼，树上仿佛已经满是      桃儿、杏儿、梨儿</a:t>
            </a:r>
            <a:r>
              <a:rPr lang="zh-CN" altLang="en-US" sz="3200" b="1" dirty="0" smtClean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en-US" altLang="zh-CN" sz="3200" b="1" dirty="0" smtClean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“甜”从味觉上写出了花的香味儿。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想象，由实写到虚写，由眼前的春花想到秋实。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en-US" sz="3200" b="1" dirty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en-US" sz="3200" b="1" dirty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3744416" cy="224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63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600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“花下成千成百的蜜蜂嗡嗡地闹着，大小的蝴蝶飞来飞去。</a:t>
            </a:r>
            <a:r>
              <a:rPr lang="zh-CN" altLang="en-US" sz="2600" dirty="0" smtClean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en-US" altLang="zh-CN" sz="2600" dirty="0" smtClean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“闹”字不仅有嗡嗡的声响，而且呈现出一派喧腾的景象。</a:t>
            </a:r>
            <a:endParaRPr lang="en-US" altLang="zh-CN" sz="2600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侧面衬托出春花的竟相开放，万紫千红，</a:t>
            </a:r>
            <a:r>
              <a:rPr lang="zh-CN" altLang="en-US" sz="26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香味浓郁。</a:t>
            </a:r>
            <a:endParaRPr lang="zh-CN" altLang="en-US" sz="2600" dirty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600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“野花遍地是：</a:t>
            </a:r>
            <a:r>
              <a:rPr lang="en-US" altLang="zh-CN" sz="2600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……</a:t>
            </a:r>
            <a:r>
              <a:rPr lang="zh-CN" altLang="en-US" sz="2600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还眨呀眨的。</a:t>
            </a:r>
            <a:r>
              <a:rPr lang="zh-CN" altLang="en-US" sz="2600" dirty="0" smtClean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en-US" altLang="zh-CN" sz="2600" dirty="0" smtClean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6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比喻、拟人。不但 写出了野花之多，还描绘出野花闪闪发光、轻轻摆动的明丽色彩。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en-US" sz="2800" dirty="0">
              <a:solidFill>
                <a:prstClr val="black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67" y="-16228"/>
            <a:ext cx="2605268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0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春风图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隶书" pitchFamily="49" charset="-122"/>
              </a:rPr>
              <a:t>“‘吹面不寒杨柳风’，不错的，像母亲的手抚摸着你。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隶书" pitchFamily="49" charset="-122"/>
              </a:rPr>
              <a:t>”</a:t>
            </a:r>
            <a:endParaRPr lang="en-US" altLang="zh-CN" sz="2800" dirty="0">
              <a:solidFill>
                <a:prstClr val="black"/>
              </a:solidFill>
              <a:latin typeface="Arial" pitchFamily="34" charset="0"/>
              <a:ea typeface="隶书" pitchFamily="49" charset="-122"/>
            </a:endParaRPr>
          </a:p>
          <a:p>
            <a:pPr marL="68580" indent="0">
              <a:buNone/>
            </a:pPr>
            <a:r>
              <a:rPr lang="zh-CN" altLang="en-US" sz="2800" dirty="0" smtClean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引用</a:t>
            </a:r>
            <a:r>
              <a:rPr lang="zh-CN" altLang="en-US" sz="2800" dirty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、比喻和拟人的修辞手法，突出春风和煦的特点。</a:t>
            </a:r>
            <a:endParaRPr lang="en-US" altLang="zh-CN" sz="2800" dirty="0">
              <a:solidFill>
                <a:srgbClr val="C00000"/>
              </a:solidFill>
              <a:latin typeface="Arial" pitchFamily="34" charset="0"/>
              <a:ea typeface="隶书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dirty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“抚摸”一</a:t>
            </a:r>
            <a:r>
              <a:rPr lang="zh-CN" altLang="en-US" sz="2800" dirty="0" smtClean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词从</a:t>
            </a:r>
            <a:r>
              <a:rPr lang="zh-CN" altLang="en-US" sz="2800" dirty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触觉的角度写春风的柔和</a:t>
            </a:r>
            <a:r>
              <a:rPr lang="zh-CN" altLang="en-US" sz="2800" dirty="0" smtClean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Arial" pitchFamily="34" charset="0"/>
              <a:ea typeface="隶书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  <a:ea typeface="隶书" pitchFamily="49" charset="-122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隶书" pitchFamily="49" charset="-122"/>
              </a:rPr>
              <a:t>风里带来些新翻的泥土的气息，混着青草味儿，还有各种花的香，都在微微润湿的空气里酝酿。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隶书" pitchFamily="49" charset="-122"/>
              </a:rPr>
              <a:t>”</a:t>
            </a:r>
            <a:endParaRPr lang="en-US" altLang="zh-CN" sz="2800" dirty="0" smtClean="0">
              <a:solidFill>
                <a:prstClr val="black"/>
              </a:solidFill>
              <a:latin typeface="Arial" pitchFamily="34" charset="0"/>
              <a:ea typeface="隶书" pitchFamily="49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dirty="0">
                <a:solidFill>
                  <a:srgbClr val="C00000"/>
                </a:solidFill>
                <a:latin typeface="Arial" pitchFamily="34" charset="0"/>
                <a:ea typeface="隶书" pitchFamily="49" charset="-122"/>
              </a:rPr>
              <a:t>嗅觉</a:t>
            </a:r>
            <a:endParaRPr lang="en-US" altLang="zh-CN" sz="2800" dirty="0">
              <a:solidFill>
                <a:srgbClr val="C00000"/>
              </a:solidFill>
              <a:latin typeface="Arial" pitchFamily="34" charset="0"/>
              <a:ea typeface="隶书" pitchFamily="49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10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ea typeface="隶书" pitchFamily="1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endParaRPr lang="en-US" altLang="zh-CN" sz="2800" dirty="0">
              <a:solidFill>
                <a:prstClr val="black"/>
              </a:solidFill>
              <a:latin typeface="Arial" pitchFamily="34" charset="0"/>
              <a:ea typeface="隶书" pitchFamily="1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鸟儿将巢安在</a:t>
            </a:r>
            <a:r>
              <a:rPr lang="en-US" altLang="zh-CN" sz="2800" dirty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······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跟轻风流水应和着。牛背上牧童的短笛，这时候也成天嘹亮地响着。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”</a:t>
            </a:r>
            <a:endParaRPr lang="en-US" altLang="zh-CN" sz="2800" dirty="0" smtClean="0">
              <a:solidFill>
                <a:prstClr val="black"/>
              </a:solidFill>
              <a:latin typeface="Arial" pitchFamily="34" charset="0"/>
              <a:ea typeface="隶书" pitchFamily="1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  <a:latin typeface="隶书"/>
                <a:ea typeface="隶书"/>
              </a:rPr>
              <a:t>拟人</a:t>
            </a:r>
            <a:r>
              <a:rPr lang="zh-CN" altLang="en-US" sz="2800" dirty="0">
                <a:solidFill>
                  <a:srgbClr val="C00000"/>
                </a:solidFill>
                <a:latin typeface="隶书"/>
                <a:ea typeface="隶书"/>
              </a:rPr>
              <a:t>，形象生动地写出鸟儿迎春的欢乐。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dirty="0">
                <a:solidFill>
                  <a:srgbClr val="C00000"/>
                </a:solidFill>
                <a:latin typeface="Arial" pitchFamily="34" charset="0"/>
                <a:ea typeface="隶书" pitchFamily="1" charset="-122"/>
              </a:rPr>
              <a:t>这是从听觉的角度写春风的悦耳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隶书" pitchFamily="1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-1"/>
            <a:ext cx="4860032" cy="313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春雨图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endParaRPr lang="en-US" altLang="zh-CN" sz="2800" dirty="0" smtClean="0">
              <a:solidFill>
                <a:srgbClr val="4E3B30"/>
              </a:solidFill>
              <a:latin typeface="Franklin Gothic Book"/>
              <a:ea typeface="华文楷体"/>
            </a:endParaRPr>
          </a:p>
          <a:p>
            <a:pPr marL="0" lvl="0" indent="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 smtClean="0">
                <a:solidFill>
                  <a:srgbClr val="4E3B30"/>
                </a:solidFill>
                <a:latin typeface="Franklin Gothic Book"/>
                <a:ea typeface="华文楷体"/>
              </a:rPr>
              <a:t>“</a:t>
            </a:r>
            <a:r>
              <a:rPr lang="zh-CN" altLang="en-US" sz="2800" dirty="0">
                <a:solidFill>
                  <a:srgbClr val="4E3B30"/>
                </a:solidFill>
                <a:latin typeface="Franklin Gothic Book"/>
                <a:ea typeface="华文楷体"/>
              </a:rPr>
              <a:t>雨是最寻常的</a:t>
            </a:r>
            <a:r>
              <a:rPr lang="en-US" altLang="zh-CN" sz="2800" dirty="0">
                <a:solidFill>
                  <a:srgbClr val="4E3B30"/>
                </a:solidFill>
                <a:latin typeface="Franklin Gothic Book"/>
                <a:ea typeface="华文楷体"/>
              </a:rPr>
              <a:t>······</a:t>
            </a:r>
            <a:r>
              <a:rPr lang="zh-CN" altLang="en-US" sz="2800" dirty="0">
                <a:solidFill>
                  <a:srgbClr val="4E3B30"/>
                </a:solidFill>
                <a:latin typeface="Franklin Gothic Book"/>
                <a:ea typeface="华文楷体"/>
              </a:rPr>
              <a:t>可别恼。”</a:t>
            </a:r>
            <a:endParaRPr lang="en-US" altLang="zh-CN" sz="2800" dirty="0">
              <a:solidFill>
                <a:srgbClr val="4E3B30"/>
              </a:solidFill>
              <a:latin typeface="Franklin Gothic Book"/>
              <a:ea typeface="华文楷体"/>
            </a:endParaRP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Franklin Gothic Book"/>
                <a:ea typeface="华文楷体"/>
              </a:rPr>
              <a:t>“可别恼”口语化，让人倍感亲切</a:t>
            </a:r>
            <a:r>
              <a:rPr lang="zh-CN" altLang="en-US" sz="2800" dirty="0" smtClean="0">
                <a:solidFill>
                  <a:srgbClr val="C00000"/>
                </a:solidFill>
                <a:latin typeface="Franklin Gothic Book"/>
                <a:ea typeface="华文楷体"/>
              </a:rPr>
              <a:t>。</a:t>
            </a:r>
            <a:endParaRPr lang="en-US" altLang="zh-CN" sz="2800" dirty="0" smtClean="0">
              <a:solidFill>
                <a:srgbClr val="C00000"/>
              </a:solidFill>
              <a:latin typeface="Franklin Gothic Book"/>
              <a:ea typeface="华文楷体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dirty="0">
                <a:solidFill>
                  <a:prstClr val="black"/>
                </a:solidFill>
                <a:latin typeface="华文楷体"/>
                <a:ea typeface="华文楷体"/>
              </a:rPr>
              <a:t>“看，像牛毛，像花针，像细丝，密密地斜织着，人家屋顶上全笼着一层薄烟。”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 smtClean="0">
                <a:solidFill>
                  <a:srgbClr val="C00000"/>
                </a:solidFill>
                <a:latin typeface="Franklin Gothic Book"/>
                <a:ea typeface="华文楷体"/>
              </a:rPr>
              <a:t>比喻、拟人</a:t>
            </a:r>
            <a:endParaRPr lang="en-US" altLang="zh-CN" sz="2800" dirty="0" smtClean="0">
              <a:solidFill>
                <a:srgbClr val="C00000"/>
              </a:solidFill>
              <a:latin typeface="Franklin Gothic Book"/>
              <a:ea typeface="华文楷体"/>
            </a:endParaRP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 smtClean="0">
                <a:solidFill>
                  <a:srgbClr val="C00000"/>
                </a:solidFill>
                <a:latin typeface="Franklin Gothic Book"/>
                <a:ea typeface="华文楷体"/>
              </a:rPr>
              <a:t>春雨细、密、多</a:t>
            </a:r>
            <a:endParaRPr lang="en-US" altLang="zh-CN" sz="2800" dirty="0">
              <a:solidFill>
                <a:srgbClr val="C00000"/>
              </a:solidFill>
              <a:latin typeface="Franklin Gothic Book"/>
              <a:ea typeface="华文楷体"/>
            </a:endParaRPr>
          </a:p>
          <a:p>
            <a:pPr marL="68580" indent="0">
              <a:buNone/>
            </a:pPr>
            <a:r>
              <a:rPr lang="zh-CN" altLang="en-US" sz="2800" dirty="0">
                <a:solidFill>
                  <a:srgbClr val="C00000"/>
                </a:solidFill>
                <a:latin typeface="Franklin Gothic Book"/>
                <a:ea typeface="华文楷体"/>
              </a:rPr>
              <a:t>轻盈、迷蒙</a:t>
            </a:r>
            <a:endParaRPr lang="zh-CN" altLang="en-US" sz="2800" dirty="0">
              <a:solidFill>
                <a:srgbClr val="C00000"/>
              </a:solidFill>
              <a:latin typeface="Franklin Gothic Book"/>
              <a:ea typeface="华文楷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"/>
            <a:ext cx="3790046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5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zh-CN" sz="2800" dirty="0">
                <a:solidFill>
                  <a:srgbClr val="4E3B30"/>
                </a:solidFill>
                <a:latin typeface="Arial" pitchFamily="34" charset="0"/>
                <a:ea typeface="华文楷体"/>
              </a:rPr>
              <a:t>“</a:t>
            </a:r>
            <a:r>
              <a:rPr lang="zh-CN" altLang="en-US" sz="2800" dirty="0">
                <a:solidFill>
                  <a:srgbClr val="4E3B30"/>
                </a:solidFill>
                <a:latin typeface="Arial" pitchFamily="34" charset="0"/>
                <a:ea typeface="华文楷体"/>
              </a:rPr>
              <a:t>树叶儿却绿得发亮，小草儿也青得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华文楷体"/>
              </a:rPr>
              <a:t>逼</a:t>
            </a:r>
            <a:r>
              <a:rPr lang="zh-CN" altLang="en-US" sz="2800" dirty="0">
                <a:solidFill>
                  <a:srgbClr val="4E3B30"/>
                </a:solidFill>
                <a:latin typeface="Arial" pitchFamily="34" charset="0"/>
                <a:ea typeface="华文楷体"/>
              </a:rPr>
              <a:t>你的眼。</a:t>
            </a:r>
            <a:r>
              <a:rPr lang="zh-CN" altLang="zh-CN" sz="2800" dirty="0">
                <a:solidFill>
                  <a:srgbClr val="4E3B30"/>
                </a:solidFill>
                <a:latin typeface="Arial" pitchFamily="34" charset="0"/>
                <a:ea typeface="华文楷体"/>
              </a:rPr>
              <a:t>”</a:t>
            </a:r>
            <a:endParaRPr lang="en-US" altLang="zh-CN" sz="2800" dirty="0">
              <a:solidFill>
                <a:srgbClr val="4E3B30"/>
              </a:solidFill>
              <a:latin typeface="Arial" pitchFamily="34" charset="0"/>
              <a:ea typeface="华文楷体"/>
            </a:endParaRPr>
          </a:p>
          <a:p>
            <a:pPr lvl="0" indent="-342900" fontAlgn="base">
              <a:spcBef>
                <a:spcPct val="5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华文楷体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华文楷体"/>
              </a:rPr>
              <a:t>雨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华文楷体"/>
              </a:rPr>
              <a:t>中植物新而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华文楷体"/>
              </a:rPr>
              <a:t>亮</a:t>
            </a:r>
            <a:endParaRPr lang="en-US" altLang="zh-CN" sz="2800" dirty="0" smtClean="0">
              <a:solidFill>
                <a:srgbClr val="FF0000"/>
              </a:solidFill>
              <a:latin typeface="Arial" pitchFamily="34" charset="0"/>
              <a:ea typeface="华文楷体"/>
            </a:endParaRPr>
          </a:p>
          <a:p>
            <a:pPr lvl="0" indent="-342900" fontAlgn="base">
              <a:spcBef>
                <a:spcPct val="5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华文楷体"/>
              </a:rPr>
              <a:t> “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华文楷体"/>
              </a:rPr>
              <a:t>逼你的眼”突出草之青，激发读者的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华文楷体"/>
              </a:rPr>
              <a:t>想象</a:t>
            </a:r>
            <a:endParaRPr lang="en-US" altLang="zh-CN" sz="2800" dirty="0">
              <a:solidFill>
                <a:srgbClr val="FF0000"/>
              </a:solidFill>
              <a:latin typeface="Arial" pitchFamily="34" charset="0"/>
              <a:ea typeface="华文楷体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华文楷体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华文楷体"/>
              </a:rPr>
              <a:t>傍晚的时候</a:t>
            </a:r>
            <a:r>
              <a:rPr lang="en-US" altLang="zh-CN" sz="2800" dirty="0">
                <a:solidFill>
                  <a:prstClr val="black"/>
                </a:solidFill>
                <a:latin typeface="Arial" pitchFamily="34" charset="0"/>
                <a:ea typeface="华文楷体"/>
              </a:rPr>
              <a:t>······</a:t>
            </a:r>
            <a:r>
              <a:rPr lang="zh-CN" altLang="en-US" sz="2800" dirty="0">
                <a:solidFill>
                  <a:prstClr val="black"/>
                </a:solidFill>
                <a:latin typeface="Arial" pitchFamily="34" charset="0"/>
                <a:ea typeface="华文楷体"/>
              </a:rPr>
              <a:t>在雨里静默着。”</a:t>
            </a:r>
            <a:endParaRPr lang="en-US" altLang="zh-CN" sz="2800" dirty="0">
              <a:solidFill>
                <a:prstClr val="black"/>
              </a:solidFill>
              <a:latin typeface="Arial" pitchFamily="34" charset="0"/>
              <a:ea typeface="华文楷体"/>
            </a:endParaRPr>
          </a:p>
          <a:p>
            <a:pPr lvl="0" indent="-342900" fontAlgn="base">
              <a:spcBef>
                <a:spcPct val="5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  <a:ea typeface="华文楷体"/>
              </a:rPr>
              <a:t>   “静默”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华文楷体"/>
              </a:rPr>
              <a:t>一词最妙，运用拟人修辞，烘托出春雨中安静和平的气氛，营造了一种妙不可言的意境。</a:t>
            </a:r>
            <a:endParaRPr lang="zh-CN" altLang="zh-CN" sz="2800" dirty="0">
              <a:solidFill>
                <a:srgbClr val="FF0000"/>
              </a:solidFill>
              <a:latin typeface="Arial" pitchFamily="34" charset="0"/>
              <a:ea typeface="华文楷体"/>
            </a:endParaRPr>
          </a:p>
          <a:p>
            <a:pPr marL="6858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20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迎春图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endParaRPr lang="en-US" altLang="zh-CN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zh-CN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天上</a:t>
            </a:r>
            <a:r>
              <a:rPr lang="zh-CN" altLang="zh-CN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风筝渐渐多了，地上孩子也多了。</a:t>
            </a:r>
            <a:endParaRPr lang="en-US" altLang="zh-CN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“风筝”既是儿童的玩具，又是春天的信号</a:t>
            </a:r>
            <a:r>
              <a:rPr lang="zh-CN" altLang="en-US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2" action="ppaction://hlinkfile"/>
              </a:rPr>
              <a:t>三月三</a:t>
            </a:r>
            <a:r>
              <a:rPr lang="en-US" altLang="zh-CN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2" action="ppaction://hlinkfile"/>
              </a:rPr>
              <a:t>.mp3</a:t>
            </a:r>
            <a:endParaRPr lang="en-US" altLang="zh-CN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zh-CN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城里</a:t>
            </a:r>
            <a:r>
              <a:rPr lang="zh-CN" altLang="zh-CN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乡下，家家户户，老老小小，也赶趟儿似的，一个个都出来了。</a:t>
            </a:r>
            <a:endParaRPr lang="en-US" altLang="zh-CN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“一年之计在于春”</a:t>
            </a:r>
            <a:endParaRPr lang="en-US" altLang="zh-CN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-342900" algn="ctr" fontAlgn="base">
              <a:spcAft>
                <a:spcPct val="0"/>
              </a:spcAft>
              <a:buClr>
                <a:srgbClr val="F0A22E"/>
              </a:buClr>
              <a:buSzPct val="70000"/>
              <a:buFont typeface="Wingdings 2" pitchFamily="18" charset="2"/>
              <a:buChar char=""/>
            </a:pPr>
            <a:endParaRPr lang="zh-CN" altLang="en-US" sz="2800" b="1" dirty="0">
              <a:solidFill>
                <a:prstClr val="black"/>
              </a:solidFill>
              <a:latin typeface="Franklin Gothic Book"/>
              <a:ea typeface="华文楷体"/>
            </a:endParaRP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3996452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7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赞 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“春天像刚落地的娃娃”</a:t>
            </a:r>
            <a:endParaRPr lang="en-US" altLang="zh-CN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春天比作“刚落地的娃娃”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，突出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它的生机勃勃的特点。  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新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“春天像小姑娘”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春天比作“小姑娘”，因为它娇美，突出它的容颜美。 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美</a:t>
            </a:r>
            <a:endParaRPr lang="en-US" altLang="zh-CN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“春天像健壮的青年”</a:t>
            </a:r>
            <a:endParaRPr lang="en-US" altLang="zh-CN" sz="28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春天比作“健壮的青年”，因为它有无穷的活力，突出它的力量美。   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</a:t>
            </a:r>
            <a:endParaRPr lang="en-US" altLang="zh-CN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564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 smtClean="0"/>
              <a:t>咏柳</a:t>
            </a:r>
            <a:r>
              <a:rPr lang="zh-CN" altLang="en-US" dirty="0" smtClean="0"/>
              <a:t>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en-US" altLang="zh-CN" dirty="0" smtClean="0"/>
              <a:t>                           </a:t>
            </a:r>
          </a:p>
          <a:p>
            <a:pPr marL="6858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</a:t>
            </a:r>
            <a:r>
              <a:rPr lang="zh-CN" altLang="en-US" dirty="0" smtClean="0"/>
              <a:t>贺知章</a:t>
            </a:r>
            <a:endParaRPr lang="en-US" altLang="zh-CN" dirty="0" smtClean="0"/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44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碧玉</a:t>
            </a:r>
            <a:r>
              <a:rPr lang="zh-CN" altLang="en-US" sz="4400" dirty="0">
                <a:solidFill>
                  <a:srgbClr val="008000"/>
                </a:solidFill>
                <a:latin typeface="Franklin Gothic Book"/>
                <a:ea typeface="华文楷体"/>
              </a:rPr>
              <a:t>妆成一树高，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44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万</a:t>
            </a:r>
            <a:r>
              <a:rPr lang="zh-CN" altLang="en-US" sz="4400" dirty="0">
                <a:solidFill>
                  <a:srgbClr val="008000"/>
                </a:solidFill>
                <a:latin typeface="Franklin Gothic Book"/>
                <a:ea typeface="华文楷体"/>
              </a:rPr>
              <a:t>条垂下绿丝绦。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44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不知</a:t>
            </a:r>
            <a:r>
              <a:rPr lang="zh-CN" altLang="en-US" sz="4400" dirty="0">
                <a:solidFill>
                  <a:srgbClr val="008000"/>
                </a:solidFill>
                <a:latin typeface="Franklin Gothic Book"/>
                <a:ea typeface="华文楷体"/>
              </a:rPr>
              <a:t>细叶谁裁出，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44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二月</a:t>
            </a:r>
            <a:r>
              <a:rPr lang="zh-CN" altLang="en-US" sz="4400" dirty="0">
                <a:solidFill>
                  <a:srgbClr val="008000"/>
                </a:solidFill>
                <a:latin typeface="Franklin Gothic Book"/>
                <a:ea typeface="华文楷体"/>
              </a:rPr>
              <a:t>春风似剪刀</a:t>
            </a:r>
            <a:r>
              <a:rPr lang="zh-CN" altLang="en-US" sz="4400" dirty="0">
                <a:solidFill>
                  <a:srgbClr val="4E3B30"/>
                </a:solidFill>
                <a:latin typeface="Franklin Gothic Book"/>
                <a:ea typeface="华文楷体"/>
              </a:rPr>
              <a:t>。</a:t>
            </a: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20082"/>
            <a:ext cx="4572000" cy="302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9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lnSpc>
                <a:spcPct val="90000"/>
              </a:lnSpc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endParaRPr lang="en-US" altLang="zh-CN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lnSpc>
                <a:spcPct val="90000"/>
              </a:lnSpc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是一篇优美的写景抒情散文 ，描绘了大地春回、生机勃发的动人景象。通过春草图、春花图、春风图、春雨图和迎春图五幅主要图画，赞美春的活力带给人以希望和力量表达了作者热爱生活、积极进取、奋发向上的精神风貌。</a:t>
            </a:r>
            <a:endParaRPr lang="en-US" altLang="zh-CN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-16431"/>
            <a:ext cx="5832648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1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5400" dirty="0">
                <a:ln w="9525"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把握人生的春天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endParaRPr lang="zh-CN" altLang="en-US" sz="5400" dirty="0">
              <a:ln w="9525">
                <a:round/>
                <a:headEnd/>
                <a:tailEnd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/>
              <a:ea typeface="宋体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5400" dirty="0">
                <a:ln w="9525"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创造美好的明天</a:t>
            </a:r>
          </a:p>
          <a:p>
            <a:pPr marL="6858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574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cap="all" dirty="0" smtClean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/>
            </a:r>
            <a:br>
              <a:rPr lang="en-US" altLang="zh-CN" b="1" cap="all" dirty="0" smtClean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</a:br>
            <a:r>
              <a:rPr lang="en-US" altLang="zh-CN" b="1" cap="all" dirty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/>
            </a:r>
            <a:br>
              <a:rPr lang="en-US" altLang="zh-CN" b="1" cap="all" dirty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</a:br>
            <a:r>
              <a:rPr lang="en-US" altLang="zh-CN" b="1" cap="all" dirty="0" smtClean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/>
            </a:r>
            <a:br>
              <a:rPr lang="en-US" altLang="zh-CN" b="1" cap="all" dirty="0" smtClean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</a:br>
            <a:r>
              <a:rPr lang="en-US" altLang="zh-CN" b="1" cap="all" dirty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/>
            </a:r>
            <a:br>
              <a:rPr lang="en-US" altLang="zh-CN" b="1" cap="all" dirty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</a:br>
            <a:r>
              <a:rPr lang="zh-CN" altLang="en-US" b="1" cap="all" dirty="0" smtClean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>江南</a:t>
            </a:r>
            <a:r>
              <a:rPr lang="zh-CN" altLang="en-US" b="1" cap="all" dirty="0">
                <a:solidFill>
                  <a:srgbClr val="008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>春绝句</a:t>
            </a:r>
            <a:r>
              <a:rPr lang="zh-CN" altLang="en-US" sz="25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/>
            </a:r>
            <a:br>
              <a:rPr lang="zh-CN" altLang="en-US" sz="25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</a:br>
            <a:r>
              <a:rPr lang="zh-CN" altLang="en-US" sz="2500" b="1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华文楷体"/>
                <a:ea typeface="华文楷体"/>
              </a:rPr>
              <a:t>                              杜牧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3600" dirty="0">
                <a:solidFill>
                  <a:srgbClr val="008000"/>
                </a:solidFill>
                <a:latin typeface="Franklin Gothic Book"/>
                <a:ea typeface="华文楷体"/>
              </a:rPr>
              <a:t>千里莺啼绿映红，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36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水</a:t>
            </a:r>
            <a:r>
              <a:rPr lang="zh-CN" altLang="en-US" sz="3600" dirty="0">
                <a:solidFill>
                  <a:srgbClr val="008000"/>
                </a:solidFill>
                <a:latin typeface="Franklin Gothic Book"/>
                <a:ea typeface="华文楷体"/>
              </a:rPr>
              <a:t>村山郭酒旗风。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3600" dirty="0">
                <a:solidFill>
                  <a:srgbClr val="008000"/>
                </a:solidFill>
                <a:latin typeface="Franklin Gothic Book"/>
                <a:ea typeface="华文楷体"/>
              </a:rPr>
              <a:t> </a:t>
            </a:r>
            <a:r>
              <a:rPr lang="zh-CN" altLang="en-US" sz="36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南朝</a:t>
            </a:r>
            <a:r>
              <a:rPr lang="zh-CN" altLang="en-US" sz="3600" dirty="0">
                <a:solidFill>
                  <a:srgbClr val="008000"/>
                </a:solidFill>
                <a:latin typeface="Franklin Gothic Book"/>
                <a:ea typeface="华文楷体"/>
              </a:rPr>
              <a:t>四百八十寺，</a:t>
            </a:r>
          </a:p>
          <a:p>
            <a:pPr lvl="0" indent="-342900" fontAlgn="base">
              <a:spcAft>
                <a:spcPct val="0"/>
              </a:spcAft>
              <a:buClr>
                <a:srgbClr val="F0A22E"/>
              </a:buClr>
              <a:buSzPct val="70000"/>
              <a:buNone/>
            </a:pPr>
            <a:r>
              <a:rPr lang="zh-CN" altLang="en-US" sz="3600" dirty="0" smtClean="0">
                <a:solidFill>
                  <a:srgbClr val="008000"/>
                </a:solidFill>
                <a:latin typeface="Franklin Gothic Book"/>
                <a:ea typeface="华文楷体"/>
              </a:rPr>
              <a:t>多少</a:t>
            </a:r>
            <a:r>
              <a:rPr lang="zh-CN" altLang="en-US" sz="3600" dirty="0">
                <a:solidFill>
                  <a:srgbClr val="008000"/>
                </a:solidFill>
                <a:latin typeface="Franklin Gothic Book"/>
                <a:ea typeface="华文楷体"/>
              </a:rPr>
              <a:t>楼台烟雨中。</a:t>
            </a:r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47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8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zz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7" y="0"/>
            <a:ext cx="28575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朱自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" y="3350464"/>
            <a:ext cx="2786063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707904" y="620282"/>
            <a:ext cx="4572000" cy="5816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4000" b="1" dirty="0" smtClean="0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文琥珀" pitchFamily="2" charset="-122"/>
              </a:rPr>
              <a:t>  爱国</a:t>
            </a:r>
            <a:r>
              <a:rPr lang="zh-CN" altLang="en-US" sz="4000" b="1" dirty="0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文琥珀" pitchFamily="2" charset="-122"/>
              </a:rPr>
              <a:t>学者朱自清</a:t>
            </a:r>
            <a:r>
              <a:rPr lang="zh-CN" altLang="en-US" dirty="0">
                <a:solidFill>
                  <a:srgbClr val="111111"/>
                </a:solidFill>
                <a:latin typeface="Arial" pitchFamily="34" charset="0"/>
                <a:ea typeface="宋体" pitchFamily="2" charset="-122"/>
              </a:rPr>
              <a:t>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   朱自清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(1898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1948),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字佩弦，江苏省扬州市人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现代散文家、诗人、学者、民主战士。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    有诗文集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踪迹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、散文集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欧游杂记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》,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以及一些文艺论著，收在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朱自清文集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里 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散文主要以描写个人、家庭生活和自然景物为主。代表作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背影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绿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春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桨声灯影里的秦淮河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荷塘月色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等。以文笔清丽著称，极富有真情实感。 </a:t>
            </a:r>
          </a:p>
        </p:txBody>
      </p:sp>
    </p:spTree>
    <p:extLst>
      <p:ext uri="{BB962C8B-B14F-4D97-AF65-F5344CB8AC3E}">
        <p14:creationId xmlns:p14="http://schemas.microsoft.com/office/powerpoint/2010/main" val="172151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生字：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zh-CN" altLang="en-US" dirty="0" smtClean="0"/>
              <a:t>水涨（</a:t>
            </a:r>
            <a:r>
              <a:rPr lang="en-US" altLang="zh-CN" dirty="0" err="1" smtClean="0"/>
              <a:t>zh</a:t>
            </a:r>
            <a:r>
              <a:rPr lang="vi-VN" altLang="zh-CN" dirty="0" smtClean="0"/>
              <a:t>ă</a:t>
            </a:r>
            <a:r>
              <a:rPr lang="en-US" altLang="zh-CN" dirty="0" smtClean="0"/>
              <a:t>ng</a:t>
            </a:r>
            <a:r>
              <a:rPr lang="zh-CN" altLang="en-US" dirty="0" smtClean="0"/>
              <a:t>）捉迷藏（</a:t>
            </a:r>
            <a:r>
              <a:rPr lang="en-US" altLang="zh-CN" dirty="0" err="1" smtClean="0"/>
              <a:t>cáng</a:t>
            </a:r>
            <a:r>
              <a:rPr lang="zh-CN" altLang="en-US" dirty="0" smtClean="0"/>
              <a:t>） </a:t>
            </a:r>
            <a:endParaRPr lang="en-US" altLang="zh-CN" dirty="0" smtClean="0"/>
          </a:p>
          <a:p>
            <a:pPr marL="68580" indent="0">
              <a:buNone/>
            </a:pPr>
            <a:r>
              <a:rPr lang="zh-CN" altLang="en-US" dirty="0" smtClean="0"/>
              <a:t>酝酿（</a:t>
            </a:r>
            <a:r>
              <a:rPr lang="en-US" altLang="zh-CN" dirty="0" err="1" smtClean="0"/>
              <a:t>yÙn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niàng</a:t>
            </a:r>
            <a:r>
              <a:rPr lang="zh-CN" altLang="en-US" dirty="0" smtClean="0"/>
              <a:t>） 黄晕（</a:t>
            </a:r>
            <a:r>
              <a:rPr lang="en-US" altLang="zh-CN" dirty="0" err="1" smtClean="0"/>
              <a:t>yùn</a:t>
            </a:r>
            <a:r>
              <a:rPr lang="zh-CN" altLang="en-US" dirty="0" smtClean="0"/>
              <a:t>） 窠（</a:t>
            </a:r>
            <a:r>
              <a:rPr lang="en-US" altLang="zh-CN" dirty="0" err="1" smtClean="0"/>
              <a:t>kē</a:t>
            </a:r>
            <a:r>
              <a:rPr lang="zh-CN" altLang="en-US" dirty="0" smtClean="0"/>
              <a:t>）巢</a:t>
            </a:r>
            <a:endParaRPr lang="en-US" altLang="zh-CN" dirty="0" smtClean="0"/>
          </a:p>
          <a:p>
            <a:pPr marL="68580" indent="0">
              <a:buNone/>
            </a:pPr>
            <a:r>
              <a:rPr lang="zh-CN" altLang="en-US" sz="3200" dirty="0" smtClean="0">
                <a:solidFill>
                  <a:schemeClr val="bg2">
                    <a:lumMod val="75000"/>
                  </a:schemeClr>
                </a:solidFill>
              </a:rPr>
              <a:t>生词：</a:t>
            </a:r>
            <a:endParaRPr lang="en-US" altLang="zh-CN" sz="3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68580" indent="0">
              <a:buNone/>
            </a:pPr>
            <a:r>
              <a:rPr lang="zh-CN" altLang="en-US" dirty="0" smtClean="0">
                <a:solidFill>
                  <a:schemeClr val="tx1"/>
                </a:solidFill>
              </a:rPr>
              <a:t>欣欣然   朗润  赶趟儿  酝酿  宛转  黄晕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68580" indent="0">
              <a:buNone/>
            </a:pPr>
            <a:r>
              <a:rPr lang="zh-CN" altLang="en-US" dirty="0" smtClean="0">
                <a:solidFill>
                  <a:schemeClr val="tx1"/>
                </a:solidFill>
              </a:rPr>
              <a:t>花枝招展   呼朋引伴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11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盼春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zh-CN" altLang="en-US" dirty="0" smtClean="0"/>
              <a:t>“盼望着，盼望着，东方来了，春天的脚步近了</a:t>
            </a:r>
            <a:r>
              <a:rPr lang="en-US" altLang="zh-CN" dirty="0" smtClean="0"/>
              <a:t>…..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marL="68580" indent="0">
              <a:buNone/>
            </a:pPr>
            <a:r>
              <a:rPr lang="en-US" altLang="zh-CN" dirty="0" smtClean="0"/>
              <a:t>——</a:t>
            </a:r>
            <a:r>
              <a:rPr lang="zh-CN" altLang="en-US" dirty="0" smtClean="0"/>
              <a:t>两个“盼望着”，表达了期盼的心理和欣喜的情感。</a:t>
            </a:r>
            <a:endParaRPr lang="en-US" altLang="zh-CN" dirty="0" smtClean="0"/>
          </a:p>
          <a:p>
            <a:pPr marL="68580" indent="0">
              <a:buNone/>
            </a:pPr>
            <a:r>
              <a:rPr lang="zh-CN" altLang="en-US" dirty="0" smtClean="0">
                <a:hlinkClick r:id="rId2" action="ppaction://hlinkfile"/>
              </a:rPr>
              <a:t>春天在哪里</a:t>
            </a:r>
            <a:r>
              <a:rPr lang="en-US" altLang="zh-CN" dirty="0" smtClean="0">
                <a:hlinkClick r:id="rId2" action="ppaction://hlinkfile"/>
              </a:rPr>
              <a:t>.mp3</a:t>
            </a:r>
            <a:endParaRPr lang="en-US" altLang="zh-CN" dirty="0" smtClean="0"/>
          </a:p>
          <a:p>
            <a:pPr marL="68580" indent="0">
              <a:buNone/>
            </a:pPr>
            <a:r>
              <a:rPr lang="zh-CN" altLang="en-US" dirty="0" smtClean="0">
                <a:hlinkClick r:id="rId3" action="ppaction://hlinkfile"/>
              </a:rPr>
              <a:t>春天花会开</a:t>
            </a:r>
            <a:r>
              <a:rPr lang="en-US" altLang="zh-CN" dirty="0" smtClean="0">
                <a:hlinkClick r:id="rId3" action="ppaction://hlinkfile"/>
              </a:rPr>
              <a:t>.mp3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957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绘春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zh-CN" altLang="en-US" dirty="0" smtClean="0"/>
              <a:t>春天在哪里？</a:t>
            </a:r>
            <a:endParaRPr lang="en-US" altLang="zh-CN" dirty="0" smtClean="0"/>
          </a:p>
          <a:p>
            <a:pPr marL="68580" indent="0">
              <a:buNone/>
            </a:pPr>
            <a:r>
              <a:rPr lang="zh-CN" altLang="en-US" dirty="0" smtClean="0"/>
              <a:t>你眼中的春天是什么样的？</a:t>
            </a:r>
            <a:endParaRPr lang="en-US" altLang="zh-CN" dirty="0" smtClean="0"/>
          </a:p>
          <a:p>
            <a:pPr marL="68580" indent="0">
              <a:buNone/>
            </a:pPr>
            <a:r>
              <a:rPr lang="en-US" altLang="zh-CN" dirty="0" smtClean="0"/>
              <a:t> </a:t>
            </a:r>
          </a:p>
          <a:p>
            <a:pPr marL="6858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咏柳</a:t>
            </a:r>
            <a:r>
              <a:rPr lang="en-US" altLang="zh-CN" dirty="0" smtClean="0"/>
              <a:t>》</a:t>
            </a:r>
          </a:p>
          <a:p>
            <a:pPr marL="6858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江南春</a:t>
            </a:r>
            <a:r>
              <a:rPr lang="en-US" altLang="zh-CN" dirty="0" smtClean="0"/>
              <a:t>》</a:t>
            </a:r>
          </a:p>
          <a:p>
            <a:pPr marL="6858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初春</a:t>
            </a:r>
            <a:r>
              <a:rPr lang="zh-CN" altLang="en-US" dirty="0"/>
              <a:t>小雨</a:t>
            </a:r>
            <a:r>
              <a:rPr lang="en-US" altLang="zh-CN" dirty="0" smtClean="0"/>
              <a:t>》</a:t>
            </a:r>
          </a:p>
          <a:p>
            <a:pPr marL="6858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春夜喜雨</a:t>
            </a:r>
            <a:r>
              <a:rPr lang="en-US" altLang="zh-CN" dirty="0" smtClean="0"/>
              <a:t>》</a:t>
            </a:r>
            <a:endParaRPr lang="en-US" altLang="zh-CN" dirty="0"/>
          </a:p>
          <a:p>
            <a:pPr marL="6858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3744416" cy="2340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340259"/>
            <a:ext cx="4139951" cy="31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rPr>
              <a:t>整体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rPr>
              <a:t>轮廓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rPr>
              <a:t>—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rPr>
              <a:t>春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rPr>
              <a:t>回大地，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rPr>
              <a:t>万物复苏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“山朗润</a:t>
            </a:r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起来了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，水涨</a:t>
            </a:r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起来了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太阳的脸红</a:t>
            </a:r>
            <a:r>
              <a:rPr lang="zh-CN" altLang="en-US" sz="32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起来了</a:t>
            </a: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en-US" altLang="zh-CN" sz="32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了什么修辞手法</a:t>
            </a: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3200" b="1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拟人</a:t>
            </a:r>
            <a:endParaRPr lang="en-US" altLang="zh-CN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排比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8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绘春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068492"/>
            <a:ext cx="6777037" cy="20195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0735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131</TotalTime>
  <Words>1127</Words>
  <Application>Microsoft Office PowerPoint</Application>
  <PresentationFormat>全屏显示(4:3)</PresentationFormat>
  <Paragraphs>111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奥斯汀</vt:lpstr>
      <vt:lpstr>春</vt:lpstr>
      <vt:lpstr>咏柳   </vt:lpstr>
      <vt:lpstr>    江南春绝句                               杜牧</vt:lpstr>
      <vt:lpstr>PowerPoint 演示文稿</vt:lpstr>
      <vt:lpstr>生字：</vt:lpstr>
      <vt:lpstr>盼春</vt:lpstr>
      <vt:lpstr>绘春</vt:lpstr>
      <vt:lpstr>整体轮廓—春回大地，万物复苏</vt:lpstr>
      <vt:lpstr>绘春</vt:lpstr>
      <vt:lpstr>春草图</vt:lpstr>
      <vt:lpstr>PowerPoint 演示文稿</vt:lpstr>
      <vt:lpstr>春花图</vt:lpstr>
      <vt:lpstr>PowerPoint 演示文稿</vt:lpstr>
      <vt:lpstr>春风图</vt:lpstr>
      <vt:lpstr>PowerPoint 演示文稿</vt:lpstr>
      <vt:lpstr>春雨图</vt:lpstr>
      <vt:lpstr>PowerPoint 演示文稿</vt:lpstr>
      <vt:lpstr>迎春图</vt:lpstr>
      <vt:lpstr>赞 春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语文与舞蹈</dc:title>
  <dc:creator>Administrator</dc:creator>
  <cp:lastModifiedBy>微软用户</cp:lastModifiedBy>
  <cp:revision>54</cp:revision>
  <dcterms:created xsi:type="dcterms:W3CDTF">2016-09-19T05:54:03Z</dcterms:created>
  <dcterms:modified xsi:type="dcterms:W3CDTF">2016-09-19T08:29:32Z</dcterms:modified>
</cp:coreProperties>
</file>