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57" r:id="rId5"/>
    <p:sldId id="258" r:id="rId6"/>
    <p:sldId id="256" r:id="rId7"/>
    <p:sldId id="261" r:id="rId8"/>
    <p:sldId id="273" r:id="rId9"/>
    <p:sldId id="272" r:id="rId10"/>
    <p:sldId id="274" r:id="rId11"/>
    <p:sldId id="275" r:id="rId12"/>
    <p:sldId id="271" r:id="rId13"/>
    <p:sldId id="270" r:id="rId14"/>
    <p:sldId id="269" r:id="rId15"/>
    <p:sldId id="268" r:id="rId16"/>
    <p:sldId id="276" r:id="rId17"/>
    <p:sldId id="267" r:id="rId18"/>
    <p:sldId id="266" r:id="rId19"/>
    <p:sldId id="264" r:id="rId20"/>
    <p:sldId id="285" r:id="rId21"/>
    <p:sldId id="283" r:id="rId22"/>
    <p:sldId id="301" r:id="rId23"/>
    <p:sldId id="302" r:id="rId24"/>
    <p:sldId id="282" r:id="rId25"/>
    <p:sldId id="281" r:id="rId26"/>
    <p:sldId id="280" r:id="rId27"/>
    <p:sldId id="300" r:id="rId28"/>
    <p:sldId id="286" r:id="rId29"/>
    <p:sldId id="279" r:id="rId30"/>
    <p:sldId id="278" r:id="rId31"/>
    <p:sldId id="277" r:id="rId32"/>
    <p:sldId id="265" r:id="rId33"/>
    <p:sldId id="289" r:id="rId34"/>
    <p:sldId id="290" r:id="rId35"/>
    <p:sldId id="291" r:id="rId36"/>
    <p:sldId id="288" r:id="rId37"/>
    <p:sldId id="287" r:id="rId38"/>
    <p:sldId id="292" r:id="rId39"/>
    <p:sldId id="295" r:id="rId40"/>
    <p:sldId id="296" r:id="rId41"/>
    <p:sldId id="294" r:id="rId42"/>
    <p:sldId id="297" r:id="rId43"/>
    <p:sldId id="298" r:id="rId44"/>
    <p:sldId id="293" r:id="rId45"/>
    <p:sldId id="299" r:id="rId46"/>
    <p:sldId id="284" r:id="rId47"/>
    <p:sldId id="303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321" autoAdjust="0"/>
  </p:normalViewPr>
  <p:slideViewPr>
    <p:cSldViewPr>
      <p:cViewPr varScale="1">
        <p:scale>
          <a:sx n="63" d="100"/>
          <a:sy n="63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D976B-6E77-4131-AED1-7B3582A82F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C8AB0-6092-43D9-8D65-72AD9F1183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D3164-2245-4008-B20C-F1A7852C64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1067C-C246-439B-B57C-0DF353B1AA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36E3F-FB38-43C0-8451-4A07671CF0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9BF35-57E8-4D5D-B8B2-953889278F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1DBE-56B9-43A4-9141-B484A6133ED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CDA93-9804-4CA1-B4E6-47019FBB03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744CB-906B-4EB5-8AB5-759106AC5C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D3AF-B9E5-412A-B979-899853837E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DCDE1-29D9-4207-8DA5-24F8D7E077C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B3E41-12FA-4A2C-BC98-D59401B83E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08FEA-6B9E-4D6A-87AE-E5A3330D147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1F2A0-9F83-4983-A073-A374D4435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70BFD-A716-4072-A608-A5988B441F9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A1E5-671F-433D-BD98-13B48DEF49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3DBB9-982F-4A4D-B82D-C9ABF894714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89B90-8D6A-4AD8-9680-5C5F7D1DC3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3F6D4-B3EF-442C-94BC-CD9637D111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3BD7-B52B-4254-BC84-1EED514C17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3384A-0BCD-44D8-AB88-5F83E6DE99F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2FC36-95E1-4814-975A-C39D288639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B7D560-B50B-4D72-8984-8158516E8E5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3E53E1B-415B-476F-91DC-B107920A56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image" Target="../media/image1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28728" y="2143116"/>
            <a:ext cx="71417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</a:rPr>
              <a:t>作文怎样才能得高分？</a:t>
            </a:r>
            <a:endParaRPr lang="zh-CN" altLang="en-US" sz="5400" b="1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571500" y="912813"/>
            <a:ext cx="8072438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文面工整，就等于是给作文拍摄了一张艺术照。用文面将作文包装，使相同的作文内容受到青睐，尤其是考场作文更是这样。事实上，得高分的作文，多半文面优美</a:t>
            </a:r>
            <a:r>
              <a:rPr lang="en-US" altLang="zh-CN" sz="3200">
                <a:latin typeface="Calibri" panose="020F0502020204030204" pitchFamily="34" charset="0"/>
              </a:rPr>
              <a:t>——</a:t>
            </a:r>
            <a:r>
              <a:rPr lang="zh-CN" altLang="en-US" sz="3200">
                <a:latin typeface="Calibri" panose="020F0502020204030204" pitchFamily="34" charset="0"/>
              </a:rPr>
              <a:t>书写工整、卷面清洁。正如那个艺术照片上的爷爷，虽然身份上骨子里还是一个普通的农民，却感觉舒服给人遐想，成了一种艺术享受。一个作家说，没有人有义务透过你邋遢的外表去发现你优秀的内在。你必须干净、整洁，甚至精致，这是做人的基本与尊严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571500" y="1190625"/>
            <a:ext cx="7929563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在作文方面，如果说高远立意取高分，素材新颖提档次，语言鲜美定输赢，段落精妙决胜负，那么文面工整就能为作文添彩！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Calibri" panose="020F0502020204030204" pitchFamily="34" charset="0"/>
              </a:rPr>
              <a:t>文面，就是作文的卷面，除了书写、字数，还有题目、题记，观点、扣题，内容、结构，都要做到醒目靓丽，不要与阅卷人捉迷藏</a:t>
            </a:r>
            <a:r>
              <a:rPr lang="en-US" altLang="zh-CN" sz="3200">
                <a:latin typeface="Calibri" panose="020F0502020204030204" pitchFamily="34" charset="0"/>
              </a:rPr>
              <a:t>……</a:t>
            </a:r>
            <a:r>
              <a:rPr lang="zh-CN" altLang="en-US" sz="3200">
                <a:latin typeface="Calibri" panose="020F0502020204030204" pitchFamily="34" charset="0"/>
              </a:rPr>
              <a:t>因为考场作文阅卷就几十秒，就如男女相亲，靠的是第一感觉，最好一见钟情。一见钟情的结果是情有独钟。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785813" y="1143000"/>
            <a:ext cx="7643812" cy="403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“字如其人”“卷如其人”，文面是给评卷者的“见面礼”。一篇字迹潦草、标点错误、卷面模糊的考场作文，虽然内容不错，但是难以得到语文阅卷老师的好感甚至青睐。“乱花渐欲迷人眼”，老师的眼睛迷糊了就只能给一个基本分甚至低分“秒杀”。所以考生在写作中必须注重文面质量，与人方便自己方便。</a:t>
            </a:r>
            <a:endParaRPr lang="en-US" altLang="zh-CN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785813" y="1571625"/>
            <a:ext cx="7643812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 窥一斑而见全豹，从优美的卷面上也可以窥见作者在书写上所下的工夫，阅卷者也会手下留情的。写高考作文，尤其是写容易千篇一律的议论文时，最好给作文“拍摄一张艺术照”，让作文升格，让阅卷者眼前一亮而一见钟情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8794" y="1285860"/>
            <a:ext cx="2967479" cy="4247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  “</a:t>
            </a:r>
            <a:r>
              <a:rPr lang="zh-CN" altLang="en-US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三清”</a:t>
            </a:r>
            <a:endParaRPr lang="en-US" altLang="zh-CN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“三适”</a:t>
            </a:r>
            <a:endParaRPr lang="en-US" altLang="zh-CN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“三要”</a:t>
            </a:r>
            <a:endParaRPr lang="zh-CN" altLang="en-US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6380" y="785794"/>
            <a:ext cx="2031325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卷面清洁</a:t>
            </a:r>
            <a:endParaRPr lang="en-US" altLang="zh-CN" sz="36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字迹清楚</a:t>
            </a:r>
            <a:endParaRPr lang="en-US" altLang="zh-CN" sz="36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笔画清晰</a:t>
            </a:r>
            <a:endParaRPr lang="zh-CN" altLang="en-US" sz="36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6380" y="2714620"/>
            <a:ext cx="3416320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书写认真，快慢适可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方格中间，大小适中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均匀落笔，轻重适度</a:t>
            </a:r>
            <a:endParaRPr lang="zh-CN" altLang="en-US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6380" y="4357694"/>
            <a:ext cx="3775393" cy="224676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文章每小节前要空两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格，标点符号要灵活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运用，不要一逗到底，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字数要达到并适当超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出规定要求</a:t>
            </a:r>
            <a:endParaRPr lang="en-US" altLang="zh-CN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785813" y="1000125"/>
            <a:ext cx="7500937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工整，在书写上要做到“三清”“三适”“三要”。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“</a:t>
            </a:r>
            <a:r>
              <a:rPr lang="zh-CN" altLang="en-US" sz="3200">
                <a:latin typeface="Calibri" panose="020F0502020204030204" pitchFamily="34" charset="0"/>
              </a:rPr>
              <a:t>三清”就是卷面清洁，字迹清楚，笔画清晰。请用</a:t>
            </a:r>
            <a:r>
              <a:rPr lang="en-US" altLang="zh-CN" sz="3200">
                <a:latin typeface="Calibri" panose="020F0502020204030204" pitchFamily="34" charset="0"/>
              </a:rPr>
              <a:t>0.5mm</a:t>
            </a:r>
            <a:r>
              <a:rPr lang="zh-CN" altLang="en-US" sz="3200">
                <a:latin typeface="Calibri" panose="020F0502020204030204" pitchFamily="34" charset="0"/>
              </a:rPr>
              <a:t>黑色中性笔书写。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“</a:t>
            </a:r>
            <a:r>
              <a:rPr lang="zh-CN" altLang="en-US" sz="3200">
                <a:latin typeface="Calibri" panose="020F0502020204030204" pitchFamily="34" charset="0"/>
              </a:rPr>
              <a:t>三适”，就是书写认真，快慢适可；字写在方格中间，大小适中；均匀落笔，轻重适度。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“</a:t>
            </a:r>
            <a:r>
              <a:rPr lang="zh-CN" altLang="en-US" sz="3200">
                <a:latin typeface="Calibri" panose="020F0502020204030204" pitchFamily="34" charset="0"/>
              </a:rPr>
              <a:t>三要”，文章每小节前要空两格，标点符号要灵活运用，不要一逗到底，字数要达到并适当超出规定要求。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785813" y="712788"/>
            <a:ext cx="7643812" cy="551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 字数不少于</a:t>
            </a:r>
            <a:r>
              <a:rPr lang="en-US" altLang="zh-CN" sz="3200">
                <a:latin typeface="Calibri" panose="020F0502020204030204" pitchFamily="34" charset="0"/>
              </a:rPr>
              <a:t>800</a:t>
            </a:r>
            <a:r>
              <a:rPr lang="zh-CN" altLang="en-US" sz="3200">
                <a:latin typeface="Calibri" panose="020F0502020204030204" pitchFamily="34" charset="0"/>
              </a:rPr>
              <a:t>字，意味着少了就扣分，还意味着“容量”，还考虑“节奏”和“速度”。字数忌讳刚好写到</a:t>
            </a:r>
            <a:r>
              <a:rPr lang="en-US" altLang="zh-CN" sz="3200">
                <a:latin typeface="Calibri" panose="020F0502020204030204" pitchFamily="34" charset="0"/>
              </a:rPr>
              <a:t>800</a:t>
            </a:r>
            <a:r>
              <a:rPr lang="zh-CN" altLang="en-US" sz="3200">
                <a:latin typeface="Calibri" panose="020F0502020204030204" pitchFamily="34" charset="0"/>
              </a:rPr>
              <a:t>字一栏处。</a:t>
            </a:r>
            <a:r>
              <a:rPr lang="en-US" altLang="zh-CN" sz="3200">
                <a:latin typeface="Calibri" panose="020F0502020204030204" pitchFamily="34" charset="0"/>
              </a:rPr>
              <a:t>800</a:t>
            </a:r>
            <a:r>
              <a:rPr lang="zh-CN" altLang="en-US" sz="3200">
                <a:latin typeface="Calibri" panose="020F0502020204030204" pitchFamily="34" charset="0"/>
              </a:rPr>
              <a:t>字，笔者想应该是不计空格吧！请不要钻牛角尖。因此明智的考生都会适当多写几行，保证</a:t>
            </a:r>
            <a:r>
              <a:rPr lang="en-US" altLang="zh-CN" sz="3200">
                <a:latin typeface="Calibri" panose="020F0502020204030204" pitchFamily="34" charset="0"/>
              </a:rPr>
              <a:t>800</a:t>
            </a:r>
            <a:r>
              <a:rPr lang="zh-CN" altLang="en-US" sz="3200">
                <a:latin typeface="Calibri" panose="020F0502020204030204" pitchFamily="34" charset="0"/>
              </a:rPr>
              <a:t>多字，超额完成任务，也留给老师“很有才”的感觉！事实上，高分满分的作文大多为</a:t>
            </a:r>
            <a:r>
              <a:rPr lang="en-US" altLang="zh-CN" sz="3200">
                <a:latin typeface="Calibri" panose="020F0502020204030204" pitchFamily="34" charset="0"/>
              </a:rPr>
              <a:t>900</a:t>
            </a:r>
            <a:r>
              <a:rPr lang="zh-CN" altLang="en-US" sz="3200">
                <a:latin typeface="Calibri" panose="020F0502020204030204" pitchFamily="34" charset="0"/>
              </a:rPr>
              <a:t>字左右。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</a:t>
            </a:r>
            <a:r>
              <a:rPr lang="zh-CN" altLang="en-US" sz="3200">
                <a:latin typeface="Calibri" panose="020F0502020204030204" pitchFamily="34" charset="0"/>
              </a:rPr>
              <a:t>    段落，最好有七八个自然段。文章可用小标题，段落用首括句，这样给人结构紧凑完美的感觉。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785813" y="1714500"/>
            <a:ext cx="7572375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文面工整，就等于给乡下爷爷穿上时髦的西装，带上领结，让爷爷更自信，时尚起来，赢得尊严。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Calibri" panose="020F0502020204030204" pitchFamily="34" charset="0"/>
              </a:rPr>
              <a:t>八年十年之间还是会手写作文，不会用键盘打字答卷，书写非常重要。书写应该从小学抓起，坚持不懈，受用终身</a:t>
            </a:r>
            <a:r>
              <a:rPr lang="zh-CN" altLang="en-US">
                <a:latin typeface="Calibri" panose="020F0502020204030204" pitchFamily="34" charset="0"/>
              </a:rPr>
              <a:t>。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143000"/>
            <a:ext cx="59293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14612" y="2071678"/>
            <a:ext cx="516679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其次，拟靓标题</a:t>
            </a:r>
            <a:endParaRPr lang="en-US" altLang="zh-CN" sz="54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              </a:t>
            </a:r>
            <a:r>
              <a:rPr lang="zh-CN" altLang="en-US" sz="5400" b="1" dirty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紧扣论题</a:t>
            </a:r>
            <a:endParaRPr lang="zh-CN" altLang="en-US" sz="54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 descr="农民 洒水的爷爷 勤劳 贫穷 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90725" y="0"/>
            <a:ext cx="5162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>
          <a:xfrm>
            <a:off x="250825" y="333375"/>
            <a:ext cx="8435975" cy="57927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“让”字题</a:t>
            </a:r>
            <a:r>
              <a:rPr lang="en-US" altLang="zh-CN" b="1" smtClean="0"/>
              <a:t>——</a:t>
            </a:r>
            <a:r>
              <a:rPr lang="zh-CN" altLang="en-US" b="1" smtClean="0"/>
              <a:t>评论文最常用的标题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．让理智战胜贪欲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．让城市更有“温度”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．让道德建设生活化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4. </a:t>
            </a:r>
            <a:r>
              <a:rPr lang="zh-CN" altLang="en-US" smtClean="0"/>
              <a:t>让榜样之光照亮前路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5. </a:t>
            </a:r>
            <a:r>
              <a:rPr lang="zh-CN" altLang="en-US" smtClean="0"/>
              <a:t>让脚印在时间深处闪光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6. </a:t>
            </a:r>
            <a:r>
              <a:rPr lang="zh-CN" altLang="en-US" smtClean="0"/>
              <a:t>让青春梦想飞得更高远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7. </a:t>
            </a:r>
            <a:r>
              <a:rPr lang="zh-CN" altLang="en-US" smtClean="0"/>
              <a:t>让历史照亮人类的明天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8. </a:t>
            </a:r>
            <a:r>
              <a:rPr lang="zh-CN" altLang="en-US" smtClean="0"/>
              <a:t>让法制为生态中国护航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9. </a:t>
            </a:r>
            <a:r>
              <a:rPr lang="zh-CN" altLang="en-US" smtClean="0"/>
              <a:t>让校训之光照亮人生之路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/>
          </p:cNvSpPr>
          <p:nvPr>
            <p:ph type="body" idx="1"/>
          </p:nvPr>
        </p:nvSpPr>
        <p:spPr>
          <a:xfrm>
            <a:off x="395288" y="404813"/>
            <a:ext cx="8291512" cy="6264275"/>
          </a:xfrm>
        </p:spPr>
        <p:txBody>
          <a:bodyPr/>
          <a:lstStyle/>
          <a:p>
            <a:pPr eaLnBrk="1" hangingPunct="1"/>
            <a:r>
              <a:rPr lang="en-US" altLang="zh-CN" smtClean="0"/>
              <a:t>10.</a:t>
            </a:r>
            <a:r>
              <a:rPr lang="zh-CN" altLang="en-US" smtClean="0"/>
              <a:t>让潜规则失去生存的幸福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11.</a:t>
            </a:r>
            <a:r>
              <a:rPr lang="zh-CN" altLang="en-US" smtClean="0"/>
              <a:t>让生态损害者“无路可逃”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12.</a:t>
            </a:r>
            <a:r>
              <a:rPr lang="zh-CN" altLang="en-US" smtClean="0"/>
              <a:t>让忠诚成为时代旋律主音符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13.</a:t>
            </a:r>
            <a:r>
              <a:rPr lang="zh-CN" altLang="en-US" smtClean="0"/>
              <a:t>让“互联互通”点亮每颗心灵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14.</a:t>
            </a:r>
            <a:r>
              <a:rPr lang="zh-CN" altLang="en-US" smtClean="0"/>
              <a:t>让“诚信”充盈生活的每个空间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15.</a:t>
            </a:r>
            <a:r>
              <a:rPr lang="zh-CN" altLang="en-US" smtClean="0"/>
              <a:t>别让权力成为亲情之痛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16.</a:t>
            </a:r>
            <a:r>
              <a:rPr lang="zh-CN" altLang="en-US" smtClean="0"/>
              <a:t>别让谣言污染了“朋友圈”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17.</a:t>
            </a:r>
            <a:r>
              <a:rPr lang="zh-CN" altLang="en-US" smtClean="0"/>
              <a:t>别让“斗富心态”消解了幸福</a:t>
            </a: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714375" y="1200150"/>
            <a:ext cx="7572375" cy="4586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古人云：“题者，额也；目者，眼也。”题目是文章的眼睛。阅卷者可以从作文的眼睛里看到你的才气、灵气。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zh-CN" altLang="en-US" sz="3200">
                <a:latin typeface="Calibri" panose="020F0502020204030204" pitchFamily="34" charset="0"/>
              </a:rPr>
              <a:t>        材料作文的题目，最好从材料中抠取出一两个关键词，这就避免了偏题的嫌疑，再在关键词前后添加词语构成作文的标题，或者点明作文的话题，或者点明作文的观点。</a:t>
            </a:r>
            <a:endParaRPr lang="en-US" altLang="zh-CN" sz="3200">
              <a:latin typeface="Calibri" panose="020F0502020204030204" pitchFamily="34" charset="0"/>
            </a:endParaRPr>
          </a:p>
          <a:p>
            <a:endParaRPr lang="en-US" altLang="zh-CN">
              <a:latin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714375" y="1214438"/>
            <a:ext cx="7858125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一次训练材料作文，材料中的成功人士说：“虽然自己在诸多领域都有建树，但其实自己做事也没把握。”一个学生的作文题目是</a:t>
            </a:r>
            <a:r>
              <a:rPr lang="en-US" altLang="zh-CN" sz="3200">
                <a:latin typeface="Calibri" panose="020F0502020204030204" pitchFamily="34" charset="0"/>
              </a:rPr>
              <a:t>《</a:t>
            </a:r>
            <a:r>
              <a:rPr lang="zh-CN" altLang="en-US" sz="3200">
                <a:latin typeface="Calibri" panose="020F0502020204030204" pitchFamily="34" charset="0"/>
              </a:rPr>
              <a:t>做没把握的事</a:t>
            </a:r>
            <a:r>
              <a:rPr lang="en-US" altLang="zh-CN" sz="3200">
                <a:latin typeface="Calibri" panose="020F0502020204030204" pitchFamily="34" charset="0"/>
              </a:rPr>
              <a:t>》</a:t>
            </a:r>
            <a:r>
              <a:rPr lang="zh-CN" altLang="en-US" sz="3200">
                <a:latin typeface="Calibri" panose="020F0502020204030204" pitchFamily="34" charset="0"/>
              </a:rPr>
              <a:t>，一个的题目是</a:t>
            </a:r>
            <a:r>
              <a:rPr lang="en-US" altLang="zh-CN" sz="3200">
                <a:latin typeface="Calibri" panose="020F0502020204030204" pitchFamily="34" charset="0"/>
              </a:rPr>
              <a:t>《</a:t>
            </a:r>
            <a:r>
              <a:rPr lang="zh-CN" altLang="en-US" sz="3200">
                <a:latin typeface="Calibri" panose="020F0502020204030204" pitchFamily="34" charset="0"/>
              </a:rPr>
              <a:t>敢做没把握的事</a:t>
            </a:r>
            <a:r>
              <a:rPr lang="en-US" altLang="zh-CN" sz="3200">
                <a:latin typeface="Calibri" panose="020F0502020204030204" pitchFamily="34" charset="0"/>
              </a:rPr>
              <a:t>》</a:t>
            </a:r>
            <a:r>
              <a:rPr lang="zh-CN" altLang="en-US" sz="3200">
                <a:latin typeface="Calibri" panose="020F0502020204030204" pitchFamily="34" charset="0"/>
              </a:rPr>
              <a:t>。孰优孰劣一看便知。说得不客气些，前者有点无知近乎“白痴”；后者是明智的敢为天下先的勇士、创新者。一个“敢”字就化腐朽为神奇。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857250" y="1071563"/>
            <a:ext cx="7643813" cy="440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anose="020F0502020204030204" pitchFamily="34" charset="0"/>
              </a:rPr>
              <a:t>        好的标题能使作文光彩照人。“文题善，佳篇成一半”，让阅卷老师慧眼为之一亮。因此，考生一定要在文题上多下工夫。</a:t>
            </a:r>
            <a:endParaRPr lang="zh-CN" altLang="en-US" sz="2800">
              <a:latin typeface="Calibri" panose="020F0502020204030204" pitchFamily="34" charset="0"/>
            </a:endParaRPr>
          </a:p>
          <a:p>
            <a:r>
              <a:rPr lang="en-US" altLang="zh-CN" sz="2800">
                <a:latin typeface="Calibri" panose="020F0502020204030204" pitchFamily="34" charset="0"/>
              </a:rPr>
              <a:t>        </a:t>
            </a:r>
            <a:r>
              <a:rPr lang="zh-CN" altLang="en-US" sz="2800">
                <a:latin typeface="Calibri" panose="020F0502020204030204" pitchFamily="34" charset="0"/>
              </a:rPr>
              <a:t>写一个好标题，一定不要舍弃“先声夺人”的机会。好的标题应该是准确、简洁、新颖、别致，耀眼夺目，富有文采。比如：</a:t>
            </a:r>
            <a:r>
              <a:rPr lang="en-US" altLang="zh-CN" sz="2800">
                <a:latin typeface="Calibri" panose="020F0502020204030204" pitchFamily="34" charset="0"/>
              </a:rPr>
              <a:t>《</a:t>
            </a:r>
            <a:r>
              <a:rPr lang="zh-CN" altLang="en-US" sz="2800">
                <a:latin typeface="Calibri" panose="020F0502020204030204" pitchFamily="34" charset="0"/>
              </a:rPr>
              <a:t>吃力也要讨好</a:t>
            </a:r>
            <a:r>
              <a:rPr lang="en-US" altLang="zh-CN" sz="2800">
                <a:latin typeface="Calibri" panose="020F0502020204030204" pitchFamily="34" charset="0"/>
              </a:rPr>
              <a:t>》《</a:t>
            </a:r>
            <a:r>
              <a:rPr lang="zh-CN" altLang="en-US" sz="2800">
                <a:latin typeface="Calibri" panose="020F0502020204030204" pitchFamily="34" charset="0"/>
              </a:rPr>
              <a:t>计划赶不上变化</a:t>
            </a:r>
            <a:r>
              <a:rPr lang="en-US" altLang="zh-CN" sz="2800">
                <a:latin typeface="Calibri" panose="020F0502020204030204" pitchFamily="34" charset="0"/>
              </a:rPr>
              <a:t>》《</a:t>
            </a:r>
            <a:r>
              <a:rPr lang="zh-CN" altLang="en-US" sz="2800">
                <a:latin typeface="Calibri" panose="020F0502020204030204" pitchFamily="34" charset="0"/>
              </a:rPr>
              <a:t>角色不同，努力相当</a:t>
            </a:r>
            <a:r>
              <a:rPr lang="en-US" altLang="zh-CN" sz="2800">
                <a:latin typeface="Calibri" panose="020F0502020204030204" pitchFamily="34" charset="0"/>
              </a:rPr>
              <a:t>》</a:t>
            </a:r>
            <a:r>
              <a:rPr lang="zh-CN" altLang="en-US" sz="2800">
                <a:latin typeface="Calibri" panose="020F0502020204030204" pitchFamily="34" charset="0"/>
              </a:rPr>
              <a:t>等。</a:t>
            </a:r>
            <a:endParaRPr lang="zh-CN" altLang="en-US" sz="2800">
              <a:latin typeface="Calibri" panose="020F0502020204030204" pitchFamily="34" charset="0"/>
            </a:endParaRPr>
          </a:p>
          <a:p>
            <a:r>
              <a:rPr lang="en-US" altLang="zh-CN" sz="2800">
                <a:latin typeface="Calibri" panose="020F0502020204030204" pitchFamily="34" charset="0"/>
              </a:rPr>
              <a:t>        </a:t>
            </a:r>
            <a:r>
              <a:rPr lang="zh-CN" altLang="en-US" sz="2800">
                <a:latin typeface="Calibri" panose="020F0502020204030204" pitchFamily="34" charset="0"/>
              </a:rPr>
              <a:t>拟靓作文标题，就相当于给乡下爷爷戴一顶博士帽和一副眼镜，让爷爷高雅时尚智慧起来。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143000"/>
            <a:ext cx="59293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7131" y="1500174"/>
            <a:ext cx="5323893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第三，写好开头 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</a:t>
            </a: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用题记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</a:t>
            </a: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引故 事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</a:t>
            </a: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提观点</a:t>
            </a:r>
            <a:endParaRPr lang="zh-CN" altLang="en-US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2"/>
          <p:cNvSpPr>
            <a:spLocks noChangeArrowheads="1"/>
          </p:cNvSpPr>
          <p:nvPr/>
        </p:nvSpPr>
        <p:spPr bwMode="auto">
          <a:xfrm>
            <a:off x="642938" y="928688"/>
            <a:ext cx="8072437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   具体而言：一是写使用了修辞手法或文雅的词句的题记，而且题记要与论题相关。</a:t>
            </a:r>
            <a:endParaRPr lang="zh-CN" altLang="en-US" sz="4000">
              <a:latin typeface="Calibri" panose="020F0502020204030204" pitchFamily="34" charset="0"/>
            </a:endParaRPr>
          </a:p>
          <a:p>
            <a:r>
              <a:rPr lang="en-US" altLang="zh-CN" sz="4000">
                <a:latin typeface="Calibri" panose="020F0502020204030204" pitchFamily="34" charset="0"/>
              </a:rPr>
              <a:t>         </a:t>
            </a:r>
            <a:r>
              <a:rPr lang="zh-CN" altLang="en-US" sz="4000">
                <a:latin typeface="Calibri" panose="020F0502020204030204" pitchFamily="34" charset="0"/>
              </a:rPr>
              <a:t>题记的作用，或引出下文或点明观点或表明主旨。例如</a:t>
            </a:r>
            <a:r>
              <a:rPr lang="en-US" altLang="zh-CN" sz="4000">
                <a:latin typeface="Calibri" panose="020F0502020204030204" pitchFamily="34" charset="0"/>
              </a:rPr>
              <a:t>《</a:t>
            </a:r>
            <a:r>
              <a:rPr lang="zh-CN" altLang="en-US" sz="4000">
                <a:latin typeface="Calibri" panose="020F0502020204030204" pitchFamily="34" charset="0"/>
              </a:rPr>
              <a:t>懂得分享</a:t>
            </a:r>
            <a:r>
              <a:rPr lang="en-US" altLang="zh-CN" sz="4000">
                <a:latin typeface="Calibri" panose="020F0502020204030204" pitchFamily="34" charset="0"/>
              </a:rPr>
              <a:t>》</a:t>
            </a:r>
            <a:r>
              <a:rPr lang="zh-CN" altLang="en-US" sz="4000">
                <a:latin typeface="Calibri" panose="020F0502020204030204" pitchFamily="34" charset="0"/>
              </a:rPr>
              <a:t>的题记</a:t>
            </a:r>
            <a:r>
              <a:rPr lang="en-US" altLang="zh-CN" sz="4000">
                <a:latin typeface="Calibri" panose="020F0502020204030204" pitchFamily="34" charset="0"/>
              </a:rPr>
              <a:t>——“</a:t>
            </a:r>
            <a:r>
              <a:rPr lang="zh-CN" altLang="en-US" sz="4000">
                <a:latin typeface="Calibri" panose="020F0502020204030204" pitchFamily="34" charset="0"/>
              </a:rPr>
              <a:t>太阳的高尚，是把光明与月亮分享；月亮的睿智，是把余晖与星星共享”。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571500" y="1071563"/>
            <a:ext cx="7929563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 二是开头写一个故事引出下文，并准确地提出自己的观点。我们做阅读题或分析课文的时候，经常会遇见有文章一上来讲个故事引出下文，吸引读者兴趣。我们可以学习这个优点，在议论文开头讲一个有类比作用的小故事，或者是将最新颖最好的论据放在开头。这比起一上来第一句话直接说出论点“我们要如何如何”强得多，有文采得多，那更像是上级对下级发通知，不像是议论文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642938" y="1857375"/>
            <a:ext cx="8072437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   大家要把最新颖贴切的论据放在开头，如果是爱迪生之类的老套故事，就不要拿来当开头了，以免丢人现眼。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143000"/>
            <a:ext cx="59293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857250" y="1285875"/>
            <a:ext cx="7786688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anose="020F0502020204030204" pitchFamily="34" charset="0"/>
              </a:rPr>
              <a:t>        开头讲个故事的好处很多，结尾还可以再次提一下开头或者提供材料的故事（内容、关键词），起到扣题和前后呼应的作用。甚至题目也可以再次提一下开头的事物。这样一方面题目可以产生悬念，另一方面还相当于使用了象征的手法。</a:t>
            </a:r>
            <a:endParaRPr lang="zh-CN" altLang="en-US" sz="36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1000125" y="1643063"/>
            <a:ext cx="7643813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   用题记、引故事、提观点，就等于给乡下爷爷一些道具，或者带上耳机，或者揣着电脑，增加爷爷的精神风貌、气质风度。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81163" y="1143000"/>
            <a:ext cx="5710237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7131" y="1500174"/>
            <a:ext cx="5054589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第四，写好中间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</a:t>
            </a: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摆事实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讲道理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巧论证</a:t>
            </a:r>
            <a:endParaRPr lang="zh-CN" altLang="en-US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642938" y="1428750"/>
            <a:ext cx="7858125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   有三至五个小标题充当分论点，或者是用能做小标题的句子作首括句，每个小标题或首括句各用一个论据，这样内容充实，结构分明井然，论证严密。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1"/>
          <p:cNvSpPr>
            <a:spLocks noChangeArrowheads="1"/>
          </p:cNvSpPr>
          <p:nvPr/>
        </p:nvSpPr>
        <p:spPr bwMode="auto">
          <a:xfrm>
            <a:off x="642938" y="714375"/>
            <a:ext cx="7929562" cy="550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anose="020F0502020204030204" pitchFamily="34" charset="0"/>
              </a:rPr>
              <a:t>        如“清空”为题的作文，中间的作文分论点、论据、结构提纲可以是这样的。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Calibri" panose="020F0502020204030204" pitchFamily="34" charset="0"/>
              </a:rPr>
              <a:t>（一）清空欲望。论据材料：周老虎、徐老虎，贪得无厌。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Calibri" panose="020F0502020204030204" pitchFamily="34" charset="0"/>
              </a:rPr>
              <a:t>（二）清空名利。论据材料：钱钟书拒绝采访、宴请；杨绛拒绝开作品研讨会。</a:t>
            </a:r>
            <a:endParaRPr lang="zh-CN" altLang="en-US" sz="3200">
              <a:latin typeface="Calibri" panose="020F0502020204030204" pitchFamily="34" charset="0"/>
            </a:endParaRPr>
          </a:p>
          <a:p>
            <a:r>
              <a:rPr lang="en-US" altLang="zh-CN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Calibri" panose="020F0502020204030204" pitchFamily="34" charset="0"/>
              </a:rPr>
              <a:t>（三）清空杂念，专心一致。论据材料：</a:t>
            </a:r>
            <a:r>
              <a:rPr lang="en-US" altLang="zh-CN" sz="3200">
                <a:latin typeface="Calibri" panose="020F0502020204030204" pitchFamily="34" charset="0"/>
              </a:rPr>
              <a:t>《</a:t>
            </a:r>
            <a:r>
              <a:rPr lang="zh-CN" altLang="en-US" sz="3200">
                <a:latin typeface="Calibri" panose="020F0502020204030204" pitchFamily="34" charset="0"/>
              </a:rPr>
              <a:t>奕秋</a:t>
            </a:r>
            <a:r>
              <a:rPr lang="en-US" altLang="zh-CN" sz="3200">
                <a:latin typeface="Calibri" panose="020F0502020204030204" pitchFamily="34" charset="0"/>
              </a:rPr>
              <a:t>》</a:t>
            </a:r>
            <a:r>
              <a:rPr lang="zh-CN" altLang="en-US" sz="3200">
                <a:latin typeface="Calibri" panose="020F0502020204030204" pitchFamily="34" charset="0"/>
              </a:rPr>
              <a:t>中的一个学棋者，莫言面对指责专心创作。</a:t>
            </a:r>
            <a:endParaRPr lang="en-US" altLang="zh-CN" sz="3200">
              <a:latin typeface="Calibri" panose="020F0502020204030204" pitchFamily="34" charset="0"/>
            </a:endParaRPr>
          </a:p>
          <a:p>
            <a:r>
              <a:rPr lang="zh-CN" altLang="en-US" sz="3200">
                <a:latin typeface="Calibri" panose="020F0502020204030204" pitchFamily="34" charset="0"/>
              </a:rPr>
              <a:t>        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当然，还要对论据做出思辨性的分析，作文才具体，才言之有物。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>
            <a:spLocks noChangeArrowheads="1"/>
          </p:cNvSpPr>
          <p:nvPr/>
        </p:nvSpPr>
        <p:spPr bwMode="auto">
          <a:xfrm>
            <a:off x="785813" y="1357313"/>
            <a:ext cx="7929562" cy="378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alibri" panose="020F0502020204030204" pitchFamily="34" charset="0"/>
              </a:rPr>
              <a:t>    作文中摆事实、讲道理、巧论证，就相当于是让乡下爷爷行走在路上，老当益壮，赋有文化内涵，充满生命活力。</a:t>
            </a:r>
            <a:endParaRPr lang="zh-CN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143000"/>
            <a:ext cx="59293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7131" y="1500174"/>
            <a:ext cx="5054589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最后，写好结尾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接地气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再扣题</a:t>
            </a:r>
            <a:endParaRPr lang="en-US" altLang="zh-CN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+mn-lt"/>
                <a:ea typeface="+mn-ea"/>
              </a:rPr>
              <a:t>              提希望</a:t>
            </a:r>
            <a:endParaRPr lang="zh-CN" altLang="en-US" sz="54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"/>
          <p:cNvSpPr>
            <a:spLocks noChangeArrowheads="1"/>
          </p:cNvSpPr>
          <p:nvPr/>
        </p:nvSpPr>
        <p:spPr bwMode="auto">
          <a:xfrm>
            <a:off x="785813" y="1441450"/>
            <a:ext cx="7572375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anose="020F0502020204030204" pitchFamily="34" charset="0"/>
              </a:rPr>
              <a:t>        文章结尾时解决问题，要对人对己要有启迪性，因此，作文不能只写古人、他人，结尾要接地气，要联系生活或自己写几句；再次扣住题目或话题，重申论点；提希望发号召，可以使用排比句式，有文采有气势。</a:t>
            </a:r>
            <a:endParaRPr lang="zh-CN" altLang="en-US" sz="36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099" y="1714488"/>
            <a:ext cx="9228809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给自己的作文拍摄一张艺术照</a:t>
            </a:r>
            <a:endParaRPr lang="zh-CN" altLang="en-US" sz="4800" dirty="0">
              <a:ln w="18415" cmpd="sng">
                <a:solidFill>
                  <a:srgbClr val="FFFF00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884" y="2714620"/>
            <a:ext cx="81339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——</a:t>
            </a:r>
            <a:r>
              <a:rPr lang="zh-CN" alt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读</a:t>
            </a:r>
            <a:r>
              <a:rPr lang="en-US" altLang="zh-CN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《</a:t>
            </a:r>
            <a:r>
              <a:rPr lang="zh-CN" alt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他把种了六十年地的农民爷爷变成了时尚老炮儿</a:t>
            </a:r>
            <a:r>
              <a:rPr lang="en-US" altLang="zh-CN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》</a:t>
            </a:r>
            <a:r>
              <a:rPr lang="zh-CN" alt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谈作文升格</a:t>
            </a:r>
            <a:endParaRPr lang="zh-CN" altLang="en-US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928688" y="1643063"/>
            <a:ext cx="7929562" cy="280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Calibri" panose="020F0502020204030204" pitchFamily="34" charset="0"/>
              </a:rPr>
              <a:t>        接地气、再扣题、提希望，就等于是让乡下爷爷忙碌着，显得安详、成熟，给人启迪遐想</a:t>
            </a:r>
            <a:r>
              <a:rPr lang="en-US" altLang="zh-CN" sz="4400">
                <a:latin typeface="Calibri" panose="020F0502020204030204" pitchFamily="34" charset="0"/>
              </a:rPr>
              <a:t>……</a:t>
            </a:r>
            <a:endParaRPr lang="en-US" altLang="zh-CN" sz="4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内容占位符 3" descr="上班路上的爷爷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143000"/>
            <a:ext cx="59293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1"/>
          <p:cNvSpPr>
            <a:spLocks noChangeArrowheads="1"/>
          </p:cNvSpPr>
          <p:nvPr/>
        </p:nvSpPr>
        <p:spPr bwMode="auto">
          <a:xfrm>
            <a:off x="785813" y="1428750"/>
            <a:ext cx="7643812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anose="020F0502020204030204" pitchFamily="34" charset="0"/>
              </a:rPr>
              <a:t>        文无定法，但是以上经验是眼下应试作文的最有效方法，可谓应试作文秘诀！</a:t>
            </a:r>
            <a:endParaRPr lang="zh-CN" altLang="en-US" sz="3600">
              <a:latin typeface="Calibri" panose="020F0502020204030204" pitchFamily="34" charset="0"/>
            </a:endParaRPr>
          </a:p>
          <a:p>
            <a:r>
              <a:rPr lang="en-US" altLang="zh-CN" sz="3600">
                <a:latin typeface="Calibri" panose="020F0502020204030204" pitchFamily="34" charset="0"/>
              </a:rPr>
              <a:t>        </a:t>
            </a:r>
            <a:r>
              <a:rPr lang="zh-CN" altLang="en-US" sz="3600">
                <a:latin typeface="Calibri" panose="020F0502020204030204" pitchFamily="34" charset="0"/>
              </a:rPr>
              <a:t>师傅引进门，修行在个人。老师讲了几大篇，还得靠自己去琢磨和钻研；谁钻研得深，谁就得高分。</a:t>
            </a:r>
            <a:endParaRPr lang="zh-CN" altLang="en-US" sz="36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1"/>
          <p:cNvSpPr>
            <a:spLocks noChangeArrowheads="1"/>
          </p:cNvSpPr>
          <p:nvPr/>
        </p:nvSpPr>
        <p:spPr bwMode="auto">
          <a:xfrm>
            <a:off x="928688" y="1214438"/>
            <a:ext cx="7358062" cy="378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  给自己的作文“拍摄一张艺术照”吧！让作文升格。正如给乡下爷爷拍摄一张艺术照一样，让平凡的乡下爷爷也帅气一回；让朴实的爷爷也洋气起来！成为一个传奇时尚的老炮儿。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旅行的爷爷 老当益壮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3929063"/>
            <a:ext cx="3071812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农民 烧火煮饭的爷爷 穷酸 老态龙钟 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071563"/>
            <a:ext cx="307181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吸烟的爷爷 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000500"/>
            <a:ext cx="30718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拄雨伞的爷爷 在大都市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1071563"/>
            <a:ext cx="31781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285728"/>
            <a:ext cx="8043890" cy="5840435"/>
          </a:xfrm>
        </p:spPr>
        <p:txBody>
          <a:bodyPr/>
          <a:lstStyle/>
          <a:p>
            <a:r>
              <a:rPr lang="zh-CN" altLang="en-US" sz="2800" dirty="0" smtClean="0"/>
              <a:t>近日，某校学生在网上吐槽：奖学金才一元钱，还不如不去拼搏了。就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元钱，我看还不如不发呢。每年才几个人得，早该取消了啊。记者了解到，该校今年奖学金的金额改成了象征性的一元钱，外加一个荣誉证书；该校把取消的奖学金总额转到了扶贫助学基金的账户上；校方解释，希望同学们好好学习，不应以获得奖金多少作为学习的目标。此事引发了一些网友的关注，经媒体报道后，激起了更大范围、更多角度的讨论。</a:t>
            </a:r>
            <a:r>
              <a:rPr lang="en-US" sz="2800" dirty="0" smtClean="0"/>
              <a:t> </a:t>
            </a:r>
            <a:endParaRPr lang="zh-CN" altLang="en-US" sz="2800" dirty="0" smtClean="0"/>
          </a:p>
          <a:p>
            <a:r>
              <a:rPr lang="zh-CN" altLang="en-US" sz="2800" dirty="0" smtClean="0"/>
              <a:t>该校校报的“学生心声”和“向校长建言”两个栏目就此事开展专题讨论。请你选择一个栏目投稿，表明你的态度，阐述你的看法。</a:t>
            </a:r>
            <a:endParaRPr lang="zh-CN" altLang="en-US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4357688" y="809625"/>
            <a:ext cx="4214812" cy="5262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anose="020F0502020204030204" pitchFamily="34" charset="0"/>
              </a:rPr>
              <a:t>        乡下的爷爷穿着皱巴巴的中山装、廉价的解放鞋，手提撒水桶，看上去老态龙钟、目光呆滞，一脸的憔悴，让人一眼就洞穿了他勤苦人生和苦难命运的全部，甚至让人感到有几分悲凉。立刻想到几句</a:t>
            </a:r>
            <a:r>
              <a:rPr lang="en-US" altLang="zh-CN" sz="2800">
                <a:latin typeface="Calibri" panose="020F0502020204030204" pitchFamily="34" charset="0"/>
              </a:rPr>
              <a:t>《</a:t>
            </a:r>
            <a:r>
              <a:rPr lang="zh-CN" altLang="en-US" sz="2800">
                <a:latin typeface="Calibri" panose="020F0502020204030204" pitchFamily="34" charset="0"/>
              </a:rPr>
              <a:t>题老农民</a:t>
            </a:r>
            <a:r>
              <a:rPr lang="en-US" altLang="zh-CN" sz="2800">
                <a:latin typeface="Calibri" panose="020F0502020204030204" pitchFamily="34" charset="0"/>
              </a:rPr>
              <a:t>》</a:t>
            </a:r>
            <a:r>
              <a:rPr lang="zh-CN" altLang="en-US" sz="2800">
                <a:latin typeface="Calibri" panose="020F0502020204030204" pitchFamily="34" charset="0"/>
              </a:rPr>
              <a:t>的顺口溜：面朝黄土背朝天，吃不象吃穿不象穿，苦难日子有尽头，幸福日子没一天。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pic>
        <p:nvPicPr>
          <p:cNvPr id="17411" name="图片 4" descr="农民 洒水的爷爷 勤劳 贫穷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785813"/>
            <a:ext cx="39243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上班路上的爷爷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857250"/>
            <a:ext cx="5429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785813" y="3465513"/>
            <a:ext cx="7929562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anose="020F0502020204030204" pitchFamily="34" charset="0"/>
              </a:rPr>
              <a:t>         再看艺术照里的爷爷，西装革履，头戴博士帽，鼻梁架着眼镜，或者手拄着拐杖，或手拿公文包，显得干净整洁、精神矍铄、老当益壮、时髦帅气、儒雅风流，让人想到的是一个饱经风霜的成功者（企业家、学者、教授），一位有传奇故事的老人，一个时尚的老炮儿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785813" y="1071563"/>
            <a:ext cx="7572375" cy="212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Calibri" panose="020F0502020204030204" pitchFamily="34" charset="0"/>
              </a:rPr>
              <a:t>        真是“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>三分人才七分打扮</a:t>
            </a:r>
            <a:r>
              <a:rPr lang="zh-CN" altLang="en-US" sz="4400">
                <a:latin typeface="Calibri" panose="020F0502020204030204" pitchFamily="34" charset="0"/>
              </a:rPr>
              <a:t>”啊！难怪有人说，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>个人形象要走在个人能力的前面</a:t>
            </a:r>
            <a:r>
              <a:rPr lang="zh-CN" altLang="en-US" sz="4400">
                <a:latin typeface="Calibri" panose="020F0502020204030204" pitchFamily="34" charset="0"/>
              </a:rPr>
              <a:t>。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85813" y="3590925"/>
            <a:ext cx="7786687" cy="212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Calibri" panose="020F0502020204030204" pitchFamily="34" charset="0"/>
              </a:rPr>
              <a:t>        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>写作文何尝不是这个道理？何不给自己的作文也拍摄一张艺术照呢，让作文升格。</a:t>
            </a: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1727192"/>
            <a:ext cx="8555547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</a:rPr>
              <a:t>         给自己的作文尤其是考</a:t>
            </a:r>
            <a:endParaRPr lang="en-US" altLang="zh-CN" sz="5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</a:rPr>
              <a:t>场作文拍摄一张艺术照，具</a:t>
            </a:r>
            <a:endParaRPr lang="en-US" altLang="zh-CN" sz="5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</a:rPr>
              <a:t>体该怎么“打扮”怎么“拍</a:t>
            </a:r>
            <a:endParaRPr lang="en-US" altLang="zh-CN" sz="5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</a:rPr>
              <a:t>摄“使其升格呢？</a:t>
            </a:r>
            <a:endParaRPr lang="zh-CN" altLang="en-US" sz="5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5852" y="2786058"/>
            <a:ext cx="7215206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7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首先：文面工整</a:t>
            </a:r>
            <a:br>
              <a:rPr lang="en-US" altLang="zh-CN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增加自信</a:t>
            </a:r>
            <a:br>
              <a:rPr lang="en-US" altLang="zh-CN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67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赢得尊严</a:t>
            </a:r>
            <a:br>
              <a:rPr lang="zh-CN" altLang="en-US" dirty="0" smtClean="0">
                <a:ln>
                  <a:solidFill>
                    <a:srgbClr val="002060"/>
                  </a:solidFill>
                </a:ln>
              </a:rPr>
            </a:br>
            <a:endParaRPr lang="zh-CN" altLang="en-US" dirty="0">
              <a:ln>
                <a:solidFill>
                  <a:srgbClr val="00206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4090</Words>
  <PresentationFormat>全屏显示(4:3)</PresentationFormat>
  <Paragraphs>145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首先：文面工整           增加自信           赢得尊严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2016-03-01T13:18:00Z</dcterms:created>
  <dcterms:modified xsi:type="dcterms:W3CDTF">2018-07-24T06:49:25Z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