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gif" ContentType="image/gif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2" r:id="rId3"/>
    <p:sldMasterId id="2147483674" r:id="rId4"/>
    <p:sldMasterId id="2147483687" r:id="rId5"/>
  </p:sldMasterIdLst>
  <p:notesMasterIdLst>
    <p:notesMasterId r:id="rId6"/>
  </p:notesMasterIdLst>
  <p:sldIdLst>
    <p:sldId id="315" r:id="rId7"/>
    <p:sldId id="682" r:id="rId8"/>
    <p:sldId id="257" r:id="rId9"/>
    <p:sldId id="462" r:id="rId10"/>
    <p:sldId id="259" r:id="rId11"/>
    <p:sldId id="683" r:id="rId12"/>
    <p:sldId id="685" r:id="rId13"/>
    <p:sldId id="686" r:id="rId14"/>
    <p:sldId id="687" r:id="rId15"/>
    <p:sldId id="740" r:id="rId16"/>
    <p:sldId id="695" r:id="rId17"/>
    <p:sldId id="696" r:id="rId18"/>
    <p:sldId id="689" r:id="rId19"/>
    <p:sldId id="690" r:id="rId20"/>
    <p:sldId id="742" r:id="rId21"/>
    <p:sldId id="746" r:id="rId22"/>
    <p:sldId id="751" r:id="rId23"/>
    <p:sldId id="691" r:id="rId24"/>
    <p:sldId id="693" r:id="rId25"/>
    <p:sldId id="699" r:id="rId26"/>
    <p:sldId id="752" r:id="rId27"/>
    <p:sldId id="753" r:id="rId28"/>
    <p:sldId id="754" r:id="rId29"/>
    <p:sldId id="703" r:id="rId30"/>
    <p:sldId id="704" r:id="rId31"/>
    <p:sldId id="397" r:id="rId32"/>
    <p:sldId id="705" r:id="rId33"/>
    <p:sldId id="403" r:id="rId34"/>
    <p:sldId id="405" r:id="rId35"/>
    <p:sldId id="407" r:id="rId36"/>
    <p:sldId id="701" r:id="rId37"/>
    <p:sldId id="714" r:id="rId38"/>
    <p:sldId id="706" r:id="rId39"/>
    <p:sldId id="716" r:id="rId40"/>
    <p:sldId id="717" r:id="rId41"/>
    <p:sldId id="718" r:id="rId42"/>
    <p:sldId id="409" r:id="rId43"/>
    <p:sldId id="755" r:id="rId44"/>
    <p:sldId id="719" r:id="rId45"/>
    <p:sldId id="720" r:id="rId46"/>
    <p:sldId id="721" r:id="rId47"/>
    <p:sldId id="722" r:id="rId48"/>
    <p:sldId id="723" r:id="rId49"/>
    <p:sldId id="724" r:id="rId50"/>
    <p:sldId id="725" r:id="rId51"/>
    <p:sldId id="726" r:id="rId52"/>
    <p:sldId id="727" r:id="rId53"/>
    <p:sldId id="728" r:id="rId54"/>
    <p:sldId id="729" r:id="rId55"/>
    <p:sldId id="730" r:id="rId56"/>
    <p:sldId id="731" r:id="rId57"/>
    <p:sldId id="732" r:id="rId58"/>
    <p:sldId id="733" r:id="rId59"/>
    <p:sldId id="734" r:id="rId60"/>
    <p:sldId id="735" r:id="rId61"/>
    <p:sldId id="736" r:id="rId62"/>
    <p:sldId id="737" r:id="rId63"/>
    <p:sldId id="738" r:id="rId64"/>
  </p:sldIdLst>
  <p:sldSz cx="12192000" cy="6858000"/>
  <p:notesSz cx="6858000" cy="9144000"/>
  <p:custDataLst>
    <p:tags r:id="rId65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7000" autoAdjust="0"/>
  </p:normalViewPr>
  <p:slideViewPr>
    <p:cSldViewPr>
      <p:cViewPr varScale="1">
        <p:scale>
          <a:sx n="68" d="100"/>
          <a:sy n="68" d="100"/>
        </p:scale>
        <p:origin x="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4.xml" /><Relationship Id="rId11" Type="http://schemas.openxmlformats.org/officeDocument/2006/relationships/slide" Target="slides/slide5.xml" /><Relationship Id="rId12" Type="http://schemas.openxmlformats.org/officeDocument/2006/relationships/slide" Target="slides/slide6.xml" /><Relationship Id="rId13" Type="http://schemas.openxmlformats.org/officeDocument/2006/relationships/slide" Target="slides/slide7.xml" /><Relationship Id="rId14" Type="http://schemas.openxmlformats.org/officeDocument/2006/relationships/slide" Target="slides/slide8.xml" /><Relationship Id="rId15" Type="http://schemas.openxmlformats.org/officeDocument/2006/relationships/slide" Target="slides/slide9.xml" /><Relationship Id="rId16" Type="http://schemas.openxmlformats.org/officeDocument/2006/relationships/slide" Target="slides/slide10.xml" /><Relationship Id="rId17" Type="http://schemas.openxmlformats.org/officeDocument/2006/relationships/slide" Target="slides/slide11.xml" /><Relationship Id="rId18" Type="http://schemas.openxmlformats.org/officeDocument/2006/relationships/slide" Target="slides/slide12.xml" /><Relationship Id="rId19" Type="http://schemas.openxmlformats.org/officeDocument/2006/relationships/slide" Target="slides/slide13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4.xml" /><Relationship Id="rId21" Type="http://schemas.openxmlformats.org/officeDocument/2006/relationships/slide" Target="slides/slide15.xml" /><Relationship Id="rId22" Type="http://schemas.openxmlformats.org/officeDocument/2006/relationships/slide" Target="slides/slide16.xml" /><Relationship Id="rId23" Type="http://schemas.openxmlformats.org/officeDocument/2006/relationships/slide" Target="slides/slide17.xml" /><Relationship Id="rId24" Type="http://schemas.openxmlformats.org/officeDocument/2006/relationships/slide" Target="slides/slide18.xml" /><Relationship Id="rId25" Type="http://schemas.openxmlformats.org/officeDocument/2006/relationships/slide" Target="slides/slide19.xml" /><Relationship Id="rId26" Type="http://schemas.openxmlformats.org/officeDocument/2006/relationships/slide" Target="slides/slide20.xml" /><Relationship Id="rId27" Type="http://schemas.openxmlformats.org/officeDocument/2006/relationships/slide" Target="slides/slide21.xml" /><Relationship Id="rId28" Type="http://schemas.openxmlformats.org/officeDocument/2006/relationships/slide" Target="slides/slide22.xml" /><Relationship Id="rId29" Type="http://schemas.openxmlformats.org/officeDocument/2006/relationships/slide" Target="slides/slide23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4.xml" /><Relationship Id="rId31" Type="http://schemas.openxmlformats.org/officeDocument/2006/relationships/slide" Target="slides/slide25.xml" /><Relationship Id="rId32" Type="http://schemas.openxmlformats.org/officeDocument/2006/relationships/slide" Target="slides/slide26.xml" /><Relationship Id="rId33" Type="http://schemas.openxmlformats.org/officeDocument/2006/relationships/slide" Target="slides/slide27.xml" /><Relationship Id="rId34" Type="http://schemas.openxmlformats.org/officeDocument/2006/relationships/slide" Target="slides/slide28.xml" /><Relationship Id="rId35" Type="http://schemas.openxmlformats.org/officeDocument/2006/relationships/slide" Target="slides/slide29.xml" /><Relationship Id="rId36" Type="http://schemas.openxmlformats.org/officeDocument/2006/relationships/slide" Target="slides/slide30.xml" /><Relationship Id="rId37" Type="http://schemas.openxmlformats.org/officeDocument/2006/relationships/slide" Target="slides/slide31.xml" /><Relationship Id="rId38" Type="http://schemas.openxmlformats.org/officeDocument/2006/relationships/slide" Target="slides/slide32.xml" /><Relationship Id="rId39" Type="http://schemas.openxmlformats.org/officeDocument/2006/relationships/slide" Target="slides/slide33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34.xml" /><Relationship Id="rId41" Type="http://schemas.openxmlformats.org/officeDocument/2006/relationships/slide" Target="slides/slide35.xml" /><Relationship Id="rId42" Type="http://schemas.openxmlformats.org/officeDocument/2006/relationships/slide" Target="slides/slide36.xml" /><Relationship Id="rId43" Type="http://schemas.openxmlformats.org/officeDocument/2006/relationships/slide" Target="slides/slide37.xml" /><Relationship Id="rId44" Type="http://schemas.openxmlformats.org/officeDocument/2006/relationships/slide" Target="slides/slide38.xml" /><Relationship Id="rId45" Type="http://schemas.openxmlformats.org/officeDocument/2006/relationships/slide" Target="slides/slide39.xml" /><Relationship Id="rId46" Type="http://schemas.openxmlformats.org/officeDocument/2006/relationships/slide" Target="slides/slide40.xml" /><Relationship Id="rId47" Type="http://schemas.openxmlformats.org/officeDocument/2006/relationships/slide" Target="slides/slide41.xml" /><Relationship Id="rId48" Type="http://schemas.openxmlformats.org/officeDocument/2006/relationships/slide" Target="slides/slide42.xml" /><Relationship Id="rId49" Type="http://schemas.openxmlformats.org/officeDocument/2006/relationships/slide" Target="slides/slide43.xml" /><Relationship Id="rId5" Type="http://schemas.openxmlformats.org/officeDocument/2006/relationships/slideMaster" Target="slideMasters/slideMaster4.xml" /><Relationship Id="rId50" Type="http://schemas.openxmlformats.org/officeDocument/2006/relationships/slide" Target="slides/slide44.xml" /><Relationship Id="rId51" Type="http://schemas.openxmlformats.org/officeDocument/2006/relationships/slide" Target="slides/slide45.xml" /><Relationship Id="rId52" Type="http://schemas.openxmlformats.org/officeDocument/2006/relationships/slide" Target="slides/slide46.xml" /><Relationship Id="rId53" Type="http://schemas.openxmlformats.org/officeDocument/2006/relationships/slide" Target="slides/slide47.xml" /><Relationship Id="rId54" Type="http://schemas.openxmlformats.org/officeDocument/2006/relationships/slide" Target="slides/slide48.xml" /><Relationship Id="rId55" Type="http://schemas.openxmlformats.org/officeDocument/2006/relationships/slide" Target="slides/slide49.xml" /><Relationship Id="rId56" Type="http://schemas.openxmlformats.org/officeDocument/2006/relationships/slide" Target="slides/slide50.xml" /><Relationship Id="rId57" Type="http://schemas.openxmlformats.org/officeDocument/2006/relationships/slide" Target="slides/slide51.xml" /><Relationship Id="rId58" Type="http://schemas.openxmlformats.org/officeDocument/2006/relationships/slide" Target="slides/slide52.xml" /><Relationship Id="rId59" Type="http://schemas.openxmlformats.org/officeDocument/2006/relationships/slide" Target="slides/slide53.xml" /><Relationship Id="rId6" Type="http://schemas.openxmlformats.org/officeDocument/2006/relationships/notesMaster" Target="notesMasters/notesMaster1.xml" /><Relationship Id="rId60" Type="http://schemas.openxmlformats.org/officeDocument/2006/relationships/slide" Target="slides/slide54.xml" /><Relationship Id="rId61" Type="http://schemas.openxmlformats.org/officeDocument/2006/relationships/slide" Target="slides/slide55.xml" /><Relationship Id="rId62" Type="http://schemas.openxmlformats.org/officeDocument/2006/relationships/slide" Target="slides/slide56.xml" /><Relationship Id="rId63" Type="http://schemas.openxmlformats.org/officeDocument/2006/relationships/slide" Target="slides/slide57.xml" /><Relationship Id="rId64" Type="http://schemas.openxmlformats.org/officeDocument/2006/relationships/slide" Target="slides/slide58.xml" /><Relationship Id="rId65" Type="http://schemas.openxmlformats.org/officeDocument/2006/relationships/tags" Target="tags/tag15.xml" /><Relationship Id="rId66" Type="http://schemas.openxmlformats.org/officeDocument/2006/relationships/presProps" Target="presProps.xml" /><Relationship Id="rId67" Type="http://schemas.openxmlformats.org/officeDocument/2006/relationships/viewProps" Target="viewProps.xml" /><Relationship Id="rId68" Type="http://schemas.openxmlformats.org/officeDocument/2006/relationships/theme" Target="theme/theme1.xml" /><Relationship Id="rId69" Type="http://schemas.openxmlformats.org/officeDocument/2006/relationships/tableStyles" Target="tableStyles.xml" /><Relationship Id="rId7" Type="http://schemas.openxmlformats.org/officeDocument/2006/relationships/slide" Target="slides/slide1.xml" /><Relationship Id="rId8" Type="http://schemas.openxmlformats.org/officeDocument/2006/relationships/slide" Target="slides/slide2.xml" /><Relationship Id="rId9" Type="http://schemas.openxmlformats.org/officeDocument/2006/relationships/slide" Target="slides/slide3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5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页眉占位符 6144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zh-CN" sz="1200"/>
          </a:p>
        </p:txBody>
      </p:sp>
      <p:sp>
        <p:nvSpPr>
          <p:cNvPr id="8195" name="日期占位符 6144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endParaRPr lang="zh-CN" altLang="en-US" sz="1200"/>
          </a:p>
        </p:txBody>
      </p:sp>
      <p:sp>
        <p:nvSpPr>
          <p:cNvPr id="8196" name="幻灯片图像占位符 61443"/>
          <p:cNvSpPr>
            <a:spLocks noGrp="1" noRot="1" noChangeAspect="1" noTextEdi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>
            <a:solidFill>
              <a:prstClr val="black"/>
            </a:solidFill>
            <a:miter lim="800000"/>
          </a:ln>
        </p:spPr>
      </p:sp>
      <p:sp>
        <p:nvSpPr>
          <p:cNvPr id="8197" name="文本占位符 6144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t>单击此处编辑母版文本样式</a:t>
            </a:r>
          </a:p>
          <a:p>
            <a:pPr marL="457200" lvl="1" indent="0"/>
            <a:r>
              <a:t>第二级</a:t>
            </a:r>
          </a:p>
          <a:p>
            <a:pPr marL="914400" lvl="2" indent="0"/>
            <a:r>
              <a:t>第三级</a:t>
            </a:r>
          </a:p>
          <a:p>
            <a:pPr marL="1371600" lvl="3" indent="0"/>
            <a:r>
              <a:t>第四级</a:t>
            </a:r>
          </a:p>
          <a:p>
            <a:pPr marL="1828800" lvl="4" indent="0"/>
            <a:r>
              <a:t>第五级</a:t>
            </a:r>
          </a:p>
        </p:txBody>
      </p:sp>
      <p:sp>
        <p:nvSpPr>
          <p:cNvPr id="8198" name="页脚占位符 6144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zh-CN" sz="1200"/>
          </a:p>
        </p:txBody>
      </p:sp>
      <p:sp>
        <p:nvSpPr>
          <p:cNvPr id="8199" name="灯片编号占位符 6144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F1DAE3EC-06D8-4F73-A737-6EAE2E648FF9}" type="slidenum">
              <a:rPr lang="zh-CN" altLang="zh-CN" sz="1200"/>
              <a:t>‹#›</a:t>
            </a:fld>
            <a:endParaRPr lang="zh-CN" altLang="zh-CN" sz="1200"/>
          </a:p>
        </p:txBody>
      </p:sp>
    </p:spTree>
    <p:extLst>
      <p:ext uri="{BB962C8B-B14F-4D97-AF65-F5344CB8AC3E}">
        <p14:creationId xmlns:p14="http://schemas.microsoft.com/office/powerpoint/2010/main" val="1075969247"/>
      </p:ext>
    </p:extLst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8053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43872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标题 47105"/>
          <p:cNvSpPr>
            <a:spLocks noGrp="1" noRot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47107" name="副标题 47106"/>
          <p:cNvSpPr>
            <a:spLocks noGrp="1" noRot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5124" name="日期占位符 47107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5125" name="页脚占位符 4710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/>
          </a:p>
        </p:txBody>
      </p:sp>
      <p:sp>
        <p:nvSpPr>
          <p:cNvPr id="5126" name="灯片编号占位符 4710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938AB4D5-29F7-4686-93C5-D193C59C1C7D}" type="slidenum">
              <a:rPr lang="zh-CN" altLang="zh-CN" sz="1400"/>
              <a:t>‹#›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5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/>
          </a:p>
        </p:txBody>
      </p:sp>
      <p:sp>
        <p:nvSpPr>
          <p:cNvPr id="6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91C342A-92EB-4F81-8658-097066D69CBF}" type="slidenum">
              <a:rPr lang="zh-CN" altLang="zh-CN" sz="1400"/>
              <a:t>‹#›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2917" y="609600"/>
            <a:ext cx="2846917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09600"/>
            <a:ext cx="8375712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5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/>
          </a:p>
        </p:txBody>
      </p:sp>
      <p:sp>
        <p:nvSpPr>
          <p:cNvPr id="6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91C342A-92EB-4F81-8658-097066D69CBF}" type="slidenum">
              <a:rPr lang="zh-CN" altLang="zh-CN" sz="1400"/>
              <a:t>‹#›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6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/>
          </a:p>
        </p:txBody>
      </p:sp>
      <p:sp>
        <p:nvSpPr>
          <p:cNvPr id="7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91C342A-92EB-4F81-8658-097066D69CBF}" type="slidenum">
              <a:rPr lang="zh-CN" altLang="zh-CN" sz="1400"/>
              <a:t>‹#›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图片7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0640060" y="5566410"/>
            <a:ext cx="1595755" cy="13284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553451" y="6349833"/>
            <a:ext cx="2700000" cy="316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BC43B960-F298-47FB-B101-BF9C98CCB85B}" type="datetime1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2021/7/24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532CF97-BCD7-4DF7-AA58-D3B73FB9863E}" type="slidenum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BC43B960-F298-47FB-B101-BF9C98CCB85B}" type="datetime1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2021/7/24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532CF97-BCD7-4DF7-AA58-D3B73FB9863E}" type="slidenum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BC43B960-F298-47FB-B101-BF9C98CCB85B}" type="datetime1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2021/7/24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532CF97-BCD7-4DF7-AA58-D3B73FB9863E}" type="slidenum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BC43B960-F298-47FB-B101-BF9C98CCB85B}" type="datetime1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2021/7/24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532CF97-BCD7-4DF7-AA58-D3B73FB9863E}" type="slidenum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BC43B960-F298-47FB-B101-BF9C98CCB85B}" type="datetime1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2021/7/24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532CF97-BCD7-4DF7-AA58-D3B73FB9863E}" type="slidenum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BC43B960-F298-47FB-B101-BF9C98CCB85B}" type="datetime1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2021/7/24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532CF97-BCD7-4DF7-AA58-D3B73FB9863E}" type="slidenum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5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/>
          </a:p>
        </p:txBody>
      </p:sp>
      <p:sp>
        <p:nvSpPr>
          <p:cNvPr id="6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91C342A-92EB-4F81-8658-097066D69CBF}" type="slidenum">
              <a:rPr lang="zh-CN" altLang="zh-CN" sz="1400"/>
              <a:t>‹#›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BC43B960-F298-47FB-B101-BF9C98CCB85B}" type="datetime1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2021/7/24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532CF97-BCD7-4DF7-AA58-D3B73FB9863E}" type="slidenum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BC43B960-F298-47FB-B101-BF9C98CCB85B}" type="datetime1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2021/7/24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532CF97-BCD7-4DF7-AA58-D3B73FB9863E}" type="slidenum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BC43B960-F298-47FB-B101-BF9C98CCB85B}" type="datetime1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2021/7/24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532CF97-BCD7-4DF7-AA58-D3B73FB9863E}" type="slidenum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BC43B960-F298-47FB-B101-BF9C98CCB85B}" type="datetime1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2021/7/24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532CF97-BCD7-4DF7-AA58-D3B73FB9863E}" type="slidenum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BC43B960-F298-47FB-B101-BF9C98CCB85B}" type="datetime1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2021/7/24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532CF97-BCD7-4DF7-AA58-D3B73FB9863E}" type="slidenum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标题 47105"/>
          <p:cNvSpPr>
            <a:spLocks noGrp="1" noRot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47107" name="副标题 47106"/>
          <p:cNvSpPr>
            <a:spLocks noGrp="1" noRot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6148" name="日期占位符 47107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页脚占位符 4710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灯片编号占位符 4710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0983660-E8C8-4E1C-8110-2D46848A20C8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A710F41-A55C-48C1-8E12-D011F2A472BB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A710F41-A55C-48C1-8E12-D011F2A472BB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905000"/>
            <a:ext cx="5579957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9877" y="1905000"/>
            <a:ext cx="5579957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A710F41-A55C-48C1-8E12-D011F2A472BB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A710F41-A55C-48C1-8E12-D011F2A472BB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5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/>
          </a:p>
        </p:txBody>
      </p:sp>
      <p:sp>
        <p:nvSpPr>
          <p:cNvPr id="6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91C342A-92EB-4F81-8658-097066D69CBF}" type="slidenum">
              <a:rPr lang="zh-CN" altLang="zh-CN" sz="1400"/>
              <a:t>‹#›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A710F41-A55C-48C1-8E12-D011F2A472BB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A710F41-A55C-48C1-8E12-D011F2A472BB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A710F41-A55C-48C1-8E12-D011F2A472BB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A710F41-A55C-48C1-8E12-D011F2A472BB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A710F41-A55C-48C1-8E12-D011F2A472BB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2917" y="609600"/>
            <a:ext cx="2846917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09600"/>
            <a:ext cx="8375712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A710F41-A55C-48C1-8E12-D011F2A472BB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A710F41-A55C-48C1-8E12-D011F2A472BB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标题 47105"/>
          <p:cNvSpPr>
            <a:spLocks noGrp="1" noRot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47107" name="副标题 47106"/>
          <p:cNvSpPr>
            <a:spLocks noGrp="1" noRot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7172" name="日期占位符 47107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页脚占位符 47108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灯片编号占位符 47109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8A28117F-973E-4591-AA03-CFE2B8D40EF1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943CFA2-B45C-4EBD-8A7A-17A07D7882CE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943CFA2-B45C-4EBD-8A7A-17A07D7882CE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905000"/>
            <a:ext cx="5579957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9877" y="1905000"/>
            <a:ext cx="5579957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6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/>
          </a:p>
        </p:txBody>
      </p:sp>
      <p:sp>
        <p:nvSpPr>
          <p:cNvPr id="7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91C342A-92EB-4F81-8658-097066D69CBF}" type="slidenum">
              <a:rPr lang="zh-CN" altLang="zh-CN" sz="1400"/>
              <a:t>‹#›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905000"/>
            <a:ext cx="5579957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9877" y="1905000"/>
            <a:ext cx="5579957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943CFA2-B45C-4EBD-8A7A-17A07D7882CE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943CFA2-B45C-4EBD-8A7A-17A07D7882CE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943CFA2-B45C-4EBD-8A7A-17A07D7882CE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943CFA2-B45C-4EBD-8A7A-17A07D7882CE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943CFA2-B45C-4EBD-8A7A-17A07D7882CE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943CFA2-B45C-4EBD-8A7A-17A07D7882CE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943CFA2-B45C-4EBD-8A7A-17A07D7882CE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2917" y="609600"/>
            <a:ext cx="2846917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09600"/>
            <a:ext cx="8375712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943CFA2-B45C-4EBD-8A7A-17A07D7882CE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943CFA2-B45C-4EBD-8A7A-17A07D7882CE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8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/>
          </a:p>
        </p:txBody>
      </p:sp>
      <p:sp>
        <p:nvSpPr>
          <p:cNvPr id="9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91C342A-92EB-4F81-8658-097066D69CBF}" type="slidenum">
              <a:rPr lang="zh-CN" altLang="zh-CN" sz="1400"/>
              <a:t>‹#›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4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/>
          </a:p>
        </p:txBody>
      </p:sp>
      <p:sp>
        <p:nvSpPr>
          <p:cNvPr id="5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91C342A-92EB-4F81-8658-097066D69CBF}" type="slidenum">
              <a:rPr lang="zh-CN" altLang="zh-CN" sz="1400"/>
              <a:t>‹#›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3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/>
          </a:p>
        </p:txBody>
      </p:sp>
      <p:sp>
        <p:nvSpPr>
          <p:cNvPr id="4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91C342A-92EB-4F81-8658-097066D69CBF}" type="slidenum">
              <a:rPr lang="zh-CN" altLang="zh-CN" sz="1400"/>
              <a:t>‹#›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6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/>
          </a:p>
        </p:txBody>
      </p:sp>
      <p:sp>
        <p:nvSpPr>
          <p:cNvPr id="7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91C342A-92EB-4F81-8658-097066D69CBF}" type="slidenum">
              <a:rPr lang="zh-CN" altLang="zh-CN" sz="1400"/>
              <a:t>‹#›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6083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6" name="页脚占位符 4608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/>
          </a:p>
        </p:txBody>
      </p:sp>
      <p:sp>
        <p:nvSpPr>
          <p:cNvPr id="7" name="灯片编号占位符 4608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91C342A-92EB-4F81-8658-097066D69CBF}" type="slidenum">
              <a:rPr lang="zh-CN" altLang="zh-CN" sz="1400"/>
              <a:t>‹#›</a:t>
            </a:fld>
            <a:endParaRPr lang="zh-CN" altLang="zh-CN" sz="140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image" Target="../media/image3.jpe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slideLayout" Target="../slideLayouts/slideLayout23.xml" /><Relationship Id="rId11" Type="http://schemas.openxmlformats.org/officeDocument/2006/relationships/slideLayout" Target="../slideLayouts/slideLayout24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5.xml" /><Relationship Id="rId3" Type="http://schemas.openxmlformats.org/officeDocument/2006/relationships/slideLayout" Target="../slideLayouts/slideLayout16.xml" /><Relationship Id="rId4" Type="http://schemas.openxmlformats.org/officeDocument/2006/relationships/slideLayout" Target="../slideLayouts/slideLayout17.xml" /><Relationship Id="rId5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19.xml" /><Relationship Id="rId7" Type="http://schemas.openxmlformats.org/officeDocument/2006/relationships/slideLayout" Target="../slideLayouts/slideLayout20.xml" /><Relationship Id="rId8" Type="http://schemas.openxmlformats.org/officeDocument/2006/relationships/slideLayout" Target="../slideLayouts/slideLayout21.xml" /><Relationship Id="rId9" Type="http://schemas.openxmlformats.org/officeDocument/2006/relationships/slideLayout" Target="../slideLayouts/slideLayout2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slideLayout" Target="../slideLayouts/slideLayout34.xml" /><Relationship Id="rId11" Type="http://schemas.openxmlformats.org/officeDocument/2006/relationships/slideLayout" Target="../slideLayouts/slideLayout35.xml" /><Relationship Id="rId12" Type="http://schemas.openxmlformats.org/officeDocument/2006/relationships/slideLayout" Target="../slideLayouts/slideLayout36.xml" /><Relationship Id="rId13" Type="http://schemas.openxmlformats.org/officeDocument/2006/relationships/image" Target="../media/image3.jpeg" /><Relationship Id="rId14" Type="http://schemas.openxmlformats.org/officeDocument/2006/relationships/theme" Target="../theme/theme3.xml" /><Relationship Id="rId2" Type="http://schemas.openxmlformats.org/officeDocument/2006/relationships/slideLayout" Target="../slideLayouts/slideLayout26.xml" /><Relationship Id="rId3" Type="http://schemas.openxmlformats.org/officeDocument/2006/relationships/slideLayout" Target="../slideLayouts/slideLayout27.xml" /><Relationship Id="rId4" Type="http://schemas.openxmlformats.org/officeDocument/2006/relationships/slideLayout" Target="../slideLayouts/slideLayout28.xml" /><Relationship Id="rId5" Type="http://schemas.openxmlformats.org/officeDocument/2006/relationships/slideLayout" Target="../slideLayouts/slideLayout29.xml" /><Relationship Id="rId6" Type="http://schemas.openxmlformats.org/officeDocument/2006/relationships/slideLayout" Target="../slideLayouts/slideLayout30.xml" /><Relationship Id="rId7" Type="http://schemas.openxmlformats.org/officeDocument/2006/relationships/slideLayout" Target="../slideLayouts/slideLayout31.xml" /><Relationship Id="rId8" Type="http://schemas.openxmlformats.org/officeDocument/2006/relationships/slideLayout" Target="../slideLayouts/slideLayout32.xml" /><Relationship Id="rId9" Type="http://schemas.openxmlformats.org/officeDocument/2006/relationships/slideLayout" Target="../slideLayouts/slideLayout3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Relationship Id="rId10" Type="http://schemas.openxmlformats.org/officeDocument/2006/relationships/slideLayout" Target="../slideLayouts/slideLayout46.xml" /><Relationship Id="rId11" Type="http://schemas.openxmlformats.org/officeDocument/2006/relationships/slideLayout" Target="../slideLayouts/slideLayout47.xml" /><Relationship Id="rId12" Type="http://schemas.openxmlformats.org/officeDocument/2006/relationships/slideLayout" Target="../slideLayouts/slideLayout48.xml" /><Relationship Id="rId13" Type="http://schemas.openxmlformats.org/officeDocument/2006/relationships/image" Target="../media/image3.jpeg" /><Relationship Id="rId14" Type="http://schemas.openxmlformats.org/officeDocument/2006/relationships/theme" Target="../theme/theme4.xml" /><Relationship Id="rId2" Type="http://schemas.openxmlformats.org/officeDocument/2006/relationships/slideLayout" Target="../slideLayouts/slideLayout38.xml" /><Relationship Id="rId3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0.xml" /><Relationship Id="rId5" Type="http://schemas.openxmlformats.org/officeDocument/2006/relationships/slideLayout" Target="../slideLayouts/slideLayout41.xml" /><Relationship Id="rId6" Type="http://schemas.openxmlformats.org/officeDocument/2006/relationships/slideLayout" Target="../slideLayouts/slideLayout42.xml" /><Relationship Id="rId7" Type="http://schemas.openxmlformats.org/officeDocument/2006/relationships/slideLayout" Target="../slideLayouts/slideLayout43.xml" /><Relationship Id="rId8" Type="http://schemas.openxmlformats.org/officeDocument/2006/relationships/slideLayout" Target="../slideLayouts/slideLayout44.xml" /><Relationship Id="rId9" Type="http://schemas.openxmlformats.org/officeDocument/2006/relationships/slideLayout" Target="../slideLayouts/slideLayout45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46081"/>
          <p:cNvSpPr>
            <a:spLocks noGrp="1" noRot="1"/>
          </p:cNvSpPr>
          <p:nvPr>
            <p:ph type="title" idx="4294967295"/>
          </p:nvPr>
        </p:nvSpPr>
        <p:spPr>
          <a:xfrm>
            <a:off x="402167" y="609600"/>
            <a:ext cx="11387667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46082"/>
          <p:cNvSpPr>
            <a:spLocks noGrp="1" noRot="1"/>
          </p:cNvSpPr>
          <p:nvPr>
            <p:ph type="body" idx="9"/>
          </p:nvPr>
        </p:nvSpPr>
        <p:spPr>
          <a:xfrm>
            <a:off x="402167" y="1905000"/>
            <a:ext cx="11387667" cy="4194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1028" name="日期占位符 46083"/>
          <p:cNvSpPr>
            <a:spLocks noGrp="1"/>
          </p:cNvSpPr>
          <p:nvPr>
            <p:ph type="dt" sz="half" idx="19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1029" name="页脚占位符 46084"/>
          <p:cNvSpPr>
            <a:spLocks noGrp="1"/>
          </p:cNvSpPr>
          <p:nvPr>
            <p:ph type="ftr" sz="quarter" idx="29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/>
          </a:p>
        </p:txBody>
      </p:sp>
      <p:sp>
        <p:nvSpPr>
          <p:cNvPr id="1030" name="灯片编号占位符 46085"/>
          <p:cNvSpPr>
            <a:spLocks noGrp="1"/>
          </p:cNvSpPr>
          <p:nvPr>
            <p:ph type="sldNum" sz="quarter" idx="39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91C342A-92EB-4F81-8658-097066D69CBF}" type="slidenum">
              <a:rPr lang="zh-CN" altLang="zh-CN" sz="1400"/>
              <a:t>‹#›</a:t>
            </a:fld>
            <a:endParaRPr lang="zh-CN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Tx/>
        <a:buFontTx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/>
          </p:cNvSpPr>
          <p:nvPr>
            <p:ph type="title" idx="4294967295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9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2052" name="Rectangle 4"/>
          <p:cNvSpPr>
            <a:spLocks noGrp="1"/>
          </p:cNvSpPr>
          <p:nvPr>
            <p:ph type="dt" sz="half" idx="19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fld id="{BC43B960-F298-47FB-B101-BF9C98CCB85B}" type="datetime1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2021/7/24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ftr" sz="quarter" idx="29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sldNum" sz="quarter" idx="39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532CF97-BCD7-4DF7-AA58-D3B73FB9863E}" type="slidenum">
              <a:rPr lang="zh-CN" altLang="en-US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Tx/>
        <a:buFontTx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标题 46081"/>
          <p:cNvSpPr>
            <a:spLocks noGrp="1" noRot="1"/>
          </p:cNvSpPr>
          <p:nvPr>
            <p:ph type="title" idx="4294967295"/>
          </p:nvPr>
        </p:nvSpPr>
        <p:spPr>
          <a:xfrm>
            <a:off x="402167" y="609600"/>
            <a:ext cx="11387667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文本占位符 46082"/>
          <p:cNvSpPr>
            <a:spLocks noGrp="1" noRot="1"/>
          </p:cNvSpPr>
          <p:nvPr>
            <p:ph type="body" idx="9"/>
          </p:nvPr>
        </p:nvSpPr>
        <p:spPr>
          <a:xfrm>
            <a:off x="402167" y="1905000"/>
            <a:ext cx="11387667" cy="4194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3076" name="日期占位符 46083"/>
          <p:cNvSpPr>
            <a:spLocks noGrp="1"/>
          </p:cNvSpPr>
          <p:nvPr>
            <p:ph type="dt" sz="half" idx="19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7" name="页脚占位符 46084"/>
          <p:cNvSpPr>
            <a:spLocks noGrp="1"/>
          </p:cNvSpPr>
          <p:nvPr>
            <p:ph type="ftr" sz="quarter" idx="29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8" name="灯片编号占位符 46085"/>
          <p:cNvSpPr>
            <a:spLocks noGrp="1"/>
          </p:cNvSpPr>
          <p:nvPr>
            <p:ph type="sldNum" sz="quarter" idx="39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A710F41-A55C-48C1-8E12-D011F2A472BB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Tx/>
        <a:buFontTx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标题 46081"/>
          <p:cNvSpPr>
            <a:spLocks noGrp="1" noRot="1"/>
          </p:cNvSpPr>
          <p:nvPr>
            <p:ph type="title" idx="4294967295"/>
          </p:nvPr>
        </p:nvSpPr>
        <p:spPr>
          <a:xfrm>
            <a:off x="402167" y="609600"/>
            <a:ext cx="11387667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4099" name="文本占位符 46082"/>
          <p:cNvSpPr>
            <a:spLocks noGrp="1" noRot="1"/>
          </p:cNvSpPr>
          <p:nvPr>
            <p:ph type="body" idx="9"/>
          </p:nvPr>
        </p:nvSpPr>
        <p:spPr>
          <a:xfrm>
            <a:off x="402167" y="1905000"/>
            <a:ext cx="11387667" cy="4194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4100" name="日期占位符 46083"/>
          <p:cNvSpPr>
            <a:spLocks noGrp="1"/>
          </p:cNvSpPr>
          <p:nvPr>
            <p:ph type="dt" sz="half" idx="19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1" name="页脚占位符 46084"/>
          <p:cNvSpPr>
            <a:spLocks noGrp="1"/>
          </p:cNvSpPr>
          <p:nvPr>
            <p:ph type="ftr" sz="quarter" idx="29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2" name="灯片编号占位符 46085"/>
          <p:cNvSpPr>
            <a:spLocks noGrp="1"/>
          </p:cNvSpPr>
          <p:nvPr>
            <p:ph type="sldNum" sz="quarter" idx="39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943CFA2-B45C-4EBD-8A7A-17A07D7882CE}" type="slidenum">
              <a:rPr lang="zh-CN" altLang="zh-CN" sz="1400">
                <a:latin typeface="Arial" panose="020b0604020202020204" pitchFamily="34" charset="0"/>
                <a:ea typeface="宋体" panose="02010600030101010101" pitchFamily="2" charset="-122"/>
              </a:rPr>
              <a:t>‹#›</a:t>
            </a:fld>
            <a:endParaRPr lang="zh-CN" altLang="zh-CN" sz="1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Tx/>
        <a:buFontTx/>
        <a:buNone/>
        <a:defRPr sz="4400" b="0" i="0" u="none" kern="1200" baseline="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4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.wav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png" /><Relationship Id="rId3" Type="http://schemas.openxmlformats.org/officeDocument/2006/relationships/tags" Target="../tags/tag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png" /><Relationship Id="rId3" Type="http://schemas.openxmlformats.org/officeDocument/2006/relationships/tags" Target="../tags/tag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png" /><Relationship Id="rId3" Type="http://schemas.openxmlformats.org/officeDocument/2006/relationships/tags" Target="../tags/tag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1.png" /><Relationship Id="rId4" Type="http://schemas.openxmlformats.org/officeDocument/2006/relationships/tags" Target="../tags/tag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1.png" /><Relationship Id="rId4" Type="http://schemas.openxmlformats.org/officeDocument/2006/relationships/tags" Target="../tags/tag1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1.xml" TargetMode="Internal" /><Relationship Id="rId3" Type="http://schemas.openxmlformats.org/officeDocument/2006/relationships/tags" Target="../tags/tag1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Relationship Id="rId3" Type="http://schemas.openxmlformats.org/officeDocument/2006/relationships/image" Target="../media/image14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png" /><Relationship Id="rId3" Type="http://schemas.openxmlformats.org/officeDocument/2006/relationships/image" Target="../media/image16.gif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gif" /><Relationship Id="rId3" Type="http://schemas.openxmlformats.org/officeDocument/2006/relationships/image" Target="../media/image17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Relationship Id="rId3" Type="http://schemas.openxmlformats.org/officeDocument/2006/relationships/image" Target="../media/image16.gif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jpeg" /><Relationship Id="rId3" Type="http://schemas.openxmlformats.org/officeDocument/2006/relationships/audio" Target="../media/chimes2.wav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Relationship Id="rId3" Type="http://schemas.openxmlformats.org/officeDocument/2006/relationships/image" Target="../media/image21.wmf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jpe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jpe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4.jpeg" /><Relationship Id="rId3" Type="http://schemas.openxmlformats.org/officeDocument/2006/relationships/image" Target="../media/image21.wmf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5.jpeg" /><Relationship Id="rId3" Type="http://schemas.openxmlformats.org/officeDocument/2006/relationships/image" Target="../media/image21.wmf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image" Target="../media/image26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7.jpe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jpeg" /><Relationship Id="rId3" Type="http://schemas.openxmlformats.org/officeDocument/2006/relationships/image" Target="../media/image21.wmf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jpe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3.xml" /><Relationship Id="rId2" Type="http://schemas.openxmlformats.org/officeDocument/2006/relationships/image" Target="../media/image29.jpeg" /><Relationship Id="rId3" Type="http://schemas.openxmlformats.org/officeDocument/2006/relationships/tags" Target="../tags/tag14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wmf" /><Relationship Id="rId3" Type="http://schemas.openxmlformats.org/officeDocument/2006/relationships/image" Target="../media/image30.jpe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1.jpe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0.jpe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2.jpeg" /><Relationship Id="rId3" Type="http://schemas.openxmlformats.org/officeDocument/2006/relationships/image" Target="../media/image33.jpeg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4.jpeg" /><Relationship Id="rId3" Type="http://schemas.openxmlformats.org/officeDocument/2006/relationships/image" Target="../media/image21.wm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hyperlink" Target="&#12298;&#23380;&#38592;&#19996;&#21335;&#39134;&#12299;&#26391;&#35829;.mp4" TargetMode="Ex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Relationship Id="rId3" Type="http://schemas.openxmlformats.org/officeDocument/2006/relationships/image" Target="../media/image10.gif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8" name="图片 39940" descr="孔雀东南飞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4475"/>
            <a:ext cx="12192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9217" name="标题 39937"/>
          <p:cNvSpPr>
            <a:spLocks noGrp="1"/>
          </p:cNvSpPr>
          <p:nvPr>
            <p:ph type="ctrTitle"/>
          </p:nvPr>
        </p:nvSpPr>
        <p:spPr>
          <a:xfrm>
            <a:off x="4151948" y="4940935"/>
            <a:ext cx="7772400" cy="1470025"/>
          </a:xfrm>
          <a:prstGeom prst="rect">
            <a:avLst/>
          </a:prstGeom>
          <a:ln>
            <a:miter/>
          </a:ln>
        </p:spPr>
        <p:txBody>
          <a:bodyPr anchor="ctr" anchorCtr="0"/>
          <a:lstStyle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 lang="zh-CN" altLang="en-US" sz="4400" b="0" i="0" u="none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rtl="0">
              <a:lnSpc>
                <a:spcPct val="100000"/>
              </a:lnSpc>
              <a:buClrTx/>
            </a:pPr>
            <a:r>
              <a:rPr lang="zh-CN" altLang="en-US" sz="7200" b="1" spc="0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" panose="02010609060101010101" pitchFamily="49" charset="-122"/>
              </a:rPr>
              <a:t>孔 雀 东 南 飞</a:t>
            </a:r>
            <a:endParaRPr lang="zh-CN" altLang="en-US" sz="7200" b="1">
              <a:solidFill>
                <a:schemeClr val="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74753" name="表格 51201"/>
          <p:cNvGraphicFramePr>
            <a:graphicFrameLocks noGrp="1"/>
          </p:cNvGraphicFramePr>
          <p:nvPr/>
        </p:nvGraphicFramePr>
        <p:xfrm>
          <a:off x="3048000" y="1371600"/>
          <a:ext cx="6096000" cy="4089400"/>
        </p:xfrm>
        <a:graphic>
          <a:graphicData uri="http://schemas.openxmlformats.org/drawingml/2006/table">
            <a:tbl>
              <a:tblPr/>
              <a:tblGrid>
                <a:gridCol w="2032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82625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zh-CN" altLang="en-US" sz="2800" b="1"/>
                        <a:t>夜间时辰</a:t>
                      </a:r>
                    </a:p>
                  </a:txBody>
                  <a:tcPr>
                    <a:lnL w="28575">
                      <a:solidFill>
                        <a:srgbClr val="007A77"/>
                      </a:solidFill>
                      <a:miter lim="800000"/>
                    </a:lnL>
                    <a:lnR w="12700">
                      <a:solidFill>
                        <a:srgbClr val="007A77"/>
                      </a:solidFill>
                      <a:miter lim="800000"/>
                    </a:lnR>
                    <a:lnT w="28575">
                      <a:solidFill>
                        <a:srgbClr val="007A77"/>
                      </a:solidFill>
                      <a:miter lim="800000"/>
                    </a:lnT>
                    <a:lnB w="12700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zh-CN" altLang="en-US" sz="2800" b="1"/>
                        <a:t>更　　名</a:t>
                      </a:r>
                    </a:p>
                  </a:txBody>
                  <a:tcPr>
                    <a:lnL w="12700">
                      <a:solidFill>
                        <a:srgbClr val="007A77"/>
                      </a:solidFill>
                      <a:miter lim="800000"/>
                    </a:lnL>
                    <a:lnR w="12700">
                      <a:solidFill>
                        <a:srgbClr val="007A77"/>
                      </a:solidFill>
                      <a:miter lim="800000"/>
                    </a:lnR>
                    <a:lnT w="28575">
                      <a:solidFill>
                        <a:srgbClr val="007A77"/>
                      </a:solidFill>
                      <a:miter lim="800000"/>
                    </a:lnT>
                    <a:lnB w="12700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zh-CN" altLang="en-US" sz="2800" b="1"/>
                        <a:t>现代时间</a:t>
                      </a:r>
                    </a:p>
                  </a:txBody>
                  <a:tcPr>
                    <a:lnL w="12700">
                      <a:solidFill>
                        <a:srgbClr val="007A77"/>
                      </a:solidFill>
                      <a:miter lim="800000"/>
                    </a:lnL>
                    <a:lnR w="28575">
                      <a:solidFill>
                        <a:srgbClr val="007A77"/>
                      </a:solidFill>
                      <a:miter lim="800000"/>
                    </a:lnR>
                    <a:lnT w="28575">
                      <a:solidFill>
                        <a:srgbClr val="007A77"/>
                      </a:solidFill>
                      <a:miter lim="800000"/>
                    </a:lnT>
                    <a:lnB w="12700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79450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zh-CN" altLang="en-US" sz="2800" b="1"/>
                        <a:t>黄昏（戌）</a:t>
                      </a:r>
                    </a:p>
                  </a:txBody>
                  <a:tcPr>
                    <a:lnL w="28575">
                      <a:solidFill>
                        <a:srgbClr val="007A77"/>
                      </a:solidFill>
                      <a:miter lim="800000"/>
                    </a:lnL>
                    <a:lnR w="12700">
                      <a:solidFill>
                        <a:srgbClr val="007A77"/>
                      </a:solidFill>
                      <a:miter lim="800000"/>
                    </a:lnR>
                    <a:lnT w="12700">
                      <a:solidFill>
                        <a:srgbClr val="007A77"/>
                      </a:solidFill>
                      <a:miter lim="800000"/>
                    </a:lnT>
                    <a:lnB w="12700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zh-CN" altLang="en-US" sz="2800" b="1"/>
                        <a:t>一　更</a:t>
                      </a:r>
                    </a:p>
                  </a:txBody>
                  <a:tcPr>
                    <a:lnL w="12700">
                      <a:solidFill>
                        <a:srgbClr val="007A77"/>
                      </a:solidFill>
                      <a:miter lim="800000"/>
                    </a:lnL>
                    <a:lnR w="12700">
                      <a:solidFill>
                        <a:srgbClr val="007A77"/>
                      </a:solidFill>
                      <a:miter lim="800000"/>
                    </a:lnR>
                    <a:lnT w="12700">
                      <a:solidFill>
                        <a:srgbClr val="007A77"/>
                      </a:solidFill>
                      <a:miter lim="800000"/>
                    </a:lnT>
                    <a:lnB w="12700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en-US" altLang="zh-CN" sz="2800" b="1"/>
                        <a:t>19</a:t>
                      </a:r>
                      <a:r>
                        <a:rPr lang="zh-CN" altLang="en-US" sz="2800" b="1"/>
                        <a:t>－</a:t>
                      </a:r>
                      <a:r>
                        <a:rPr lang="en-US" altLang="zh-CN" sz="2800" b="1"/>
                        <a:t>21</a:t>
                      </a:r>
                    </a:p>
                  </a:txBody>
                  <a:tcPr>
                    <a:lnL w="12700">
                      <a:solidFill>
                        <a:srgbClr val="007A77"/>
                      </a:solidFill>
                      <a:miter lim="800000"/>
                    </a:lnL>
                    <a:lnR w="28575">
                      <a:solidFill>
                        <a:srgbClr val="007A77"/>
                      </a:solidFill>
                      <a:miter lim="800000"/>
                    </a:lnR>
                    <a:lnT w="12700">
                      <a:solidFill>
                        <a:srgbClr val="007A77"/>
                      </a:solidFill>
                      <a:miter lim="800000"/>
                    </a:lnT>
                    <a:lnB w="12700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82625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zh-CN" altLang="en-US" sz="2800" b="1"/>
                        <a:t>人定（亥）</a:t>
                      </a:r>
                    </a:p>
                  </a:txBody>
                  <a:tcPr>
                    <a:lnL w="28575">
                      <a:solidFill>
                        <a:srgbClr val="007A77"/>
                      </a:solidFill>
                      <a:miter lim="800000"/>
                    </a:lnL>
                    <a:lnR w="12700">
                      <a:solidFill>
                        <a:srgbClr val="007A77"/>
                      </a:solidFill>
                      <a:miter lim="800000"/>
                    </a:lnR>
                    <a:lnT w="12700">
                      <a:solidFill>
                        <a:srgbClr val="007A77"/>
                      </a:solidFill>
                      <a:miter lim="800000"/>
                    </a:lnT>
                    <a:lnB w="12700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zh-CN" altLang="en-US" sz="2800" b="1"/>
                        <a:t>二　更</a:t>
                      </a:r>
                    </a:p>
                  </a:txBody>
                  <a:tcPr>
                    <a:lnL w="12700">
                      <a:solidFill>
                        <a:srgbClr val="007A77"/>
                      </a:solidFill>
                      <a:miter lim="800000"/>
                    </a:lnL>
                    <a:lnR w="12700">
                      <a:solidFill>
                        <a:srgbClr val="007A77"/>
                      </a:solidFill>
                      <a:miter lim="800000"/>
                    </a:lnR>
                    <a:lnT w="12700">
                      <a:solidFill>
                        <a:srgbClr val="007A77"/>
                      </a:solidFill>
                      <a:miter lim="800000"/>
                    </a:lnT>
                    <a:lnB w="12700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en-US" altLang="zh-CN" sz="2800" b="1"/>
                        <a:t>21</a:t>
                      </a:r>
                      <a:r>
                        <a:rPr lang="zh-CN" altLang="en-US" sz="2800" b="1"/>
                        <a:t>－</a:t>
                      </a:r>
                      <a:r>
                        <a:rPr lang="en-US" altLang="zh-CN" sz="2800" b="1"/>
                        <a:t>23</a:t>
                      </a:r>
                    </a:p>
                  </a:txBody>
                  <a:tcPr>
                    <a:lnL w="12700">
                      <a:solidFill>
                        <a:srgbClr val="007A77"/>
                      </a:solidFill>
                      <a:miter lim="800000"/>
                    </a:lnL>
                    <a:lnR w="28575">
                      <a:solidFill>
                        <a:srgbClr val="007A77"/>
                      </a:solidFill>
                      <a:miter lim="800000"/>
                    </a:lnR>
                    <a:lnT w="12700">
                      <a:solidFill>
                        <a:srgbClr val="007A77"/>
                      </a:solidFill>
                      <a:miter lim="800000"/>
                    </a:lnT>
                    <a:lnB w="12700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82625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zh-CN" altLang="en-US" sz="2800" b="1"/>
                        <a:t>夜半（子）</a:t>
                      </a:r>
                    </a:p>
                  </a:txBody>
                  <a:tcPr>
                    <a:lnL w="28575">
                      <a:solidFill>
                        <a:srgbClr val="007A77"/>
                      </a:solidFill>
                      <a:miter lim="800000"/>
                    </a:lnL>
                    <a:lnR w="12700">
                      <a:solidFill>
                        <a:srgbClr val="007A77"/>
                      </a:solidFill>
                      <a:miter lim="800000"/>
                    </a:lnR>
                    <a:lnT w="12700">
                      <a:solidFill>
                        <a:srgbClr val="007A77"/>
                      </a:solidFill>
                      <a:miter lim="800000"/>
                    </a:lnT>
                    <a:lnB w="12700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zh-CN" altLang="en-US" sz="2800" b="1"/>
                        <a:t>三　更</a:t>
                      </a:r>
                    </a:p>
                  </a:txBody>
                  <a:tcPr>
                    <a:lnL w="12700">
                      <a:solidFill>
                        <a:srgbClr val="007A77"/>
                      </a:solidFill>
                      <a:miter lim="800000"/>
                    </a:lnL>
                    <a:lnR w="12700">
                      <a:solidFill>
                        <a:srgbClr val="007A77"/>
                      </a:solidFill>
                      <a:miter lim="800000"/>
                    </a:lnR>
                    <a:lnT w="12700">
                      <a:solidFill>
                        <a:srgbClr val="007A77"/>
                      </a:solidFill>
                      <a:miter lim="800000"/>
                    </a:lnT>
                    <a:lnB w="12700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en-US" altLang="zh-CN" sz="2800" b="1"/>
                        <a:t>23</a:t>
                      </a:r>
                      <a:r>
                        <a:rPr lang="zh-CN" altLang="en-US" sz="2800" b="1"/>
                        <a:t>－</a:t>
                      </a:r>
                      <a:r>
                        <a:rPr lang="en-US" altLang="zh-CN" sz="2800" b="1"/>
                        <a:t>1</a:t>
                      </a:r>
                    </a:p>
                  </a:txBody>
                  <a:tcPr>
                    <a:lnL w="12700">
                      <a:solidFill>
                        <a:srgbClr val="007A77"/>
                      </a:solidFill>
                      <a:miter lim="800000"/>
                    </a:lnL>
                    <a:lnR w="28575">
                      <a:solidFill>
                        <a:srgbClr val="007A77"/>
                      </a:solidFill>
                      <a:miter lim="800000"/>
                    </a:lnR>
                    <a:lnT w="12700">
                      <a:solidFill>
                        <a:srgbClr val="007A77"/>
                      </a:solidFill>
                      <a:miter lim="800000"/>
                    </a:lnT>
                    <a:lnB w="12700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79450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zh-CN" altLang="en-US" sz="2800" b="1"/>
                        <a:t>鸡鸣（丑）</a:t>
                      </a:r>
                    </a:p>
                  </a:txBody>
                  <a:tcPr>
                    <a:lnL w="28575">
                      <a:solidFill>
                        <a:srgbClr val="007A77"/>
                      </a:solidFill>
                      <a:miter lim="800000"/>
                    </a:lnL>
                    <a:lnR w="12700">
                      <a:solidFill>
                        <a:srgbClr val="007A77"/>
                      </a:solidFill>
                      <a:miter lim="800000"/>
                    </a:lnR>
                    <a:lnT w="12700">
                      <a:solidFill>
                        <a:srgbClr val="007A77"/>
                      </a:solidFill>
                      <a:miter lim="800000"/>
                    </a:lnT>
                    <a:lnB w="12700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zh-CN" altLang="en-US" sz="2800" b="1"/>
                        <a:t>四　更</a:t>
                      </a:r>
                    </a:p>
                  </a:txBody>
                  <a:tcPr>
                    <a:lnL w="12700">
                      <a:solidFill>
                        <a:srgbClr val="007A77"/>
                      </a:solidFill>
                      <a:miter lim="800000"/>
                    </a:lnL>
                    <a:lnR w="12700">
                      <a:solidFill>
                        <a:srgbClr val="007A77"/>
                      </a:solidFill>
                      <a:miter lim="800000"/>
                    </a:lnR>
                    <a:lnT w="12700">
                      <a:solidFill>
                        <a:srgbClr val="007A77"/>
                      </a:solidFill>
                      <a:miter lim="800000"/>
                    </a:lnT>
                    <a:lnB w="12700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en-US" altLang="zh-CN" sz="2800" b="1"/>
                        <a:t>1</a:t>
                      </a:r>
                      <a:r>
                        <a:rPr lang="zh-CN" altLang="en-US" sz="2800" b="1"/>
                        <a:t>－</a:t>
                      </a:r>
                      <a:r>
                        <a:rPr lang="en-US" altLang="zh-CN" sz="2800" b="1"/>
                        <a:t>3</a:t>
                      </a:r>
                    </a:p>
                  </a:txBody>
                  <a:tcPr>
                    <a:lnL w="12700">
                      <a:solidFill>
                        <a:srgbClr val="007A77"/>
                      </a:solidFill>
                      <a:miter lim="800000"/>
                    </a:lnL>
                    <a:lnR w="28575">
                      <a:solidFill>
                        <a:srgbClr val="007A77"/>
                      </a:solidFill>
                      <a:miter lim="800000"/>
                    </a:lnR>
                    <a:lnT w="12700">
                      <a:solidFill>
                        <a:srgbClr val="007A77"/>
                      </a:solidFill>
                      <a:miter lim="800000"/>
                    </a:lnT>
                    <a:lnB w="12700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82625"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zh-CN" altLang="en-US" sz="2800" b="1"/>
                        <a:t>平旦（寅）</a:t>
                      </a:r>
                    </a:p>
                  </a:txBody>
                  <a:tcPr>
                    <a:lnL w="28575">
                      <a:solidFill>
                        <a:srgbClr val="007A77"/>
                      </a:solidFill>
                      <a:miter lim="800000"/>
                    </a:lnL>
                    <a:lnR w="12700">
                      <a:solidFill>
                        <a:srgbClr val="007A77"/>
                      </a:solidFill>
                      <a:miter lim="800000"/>
                    </a:lnR>
                    <a:lnT w="12700">
                      <a:solidFill>
                        <a:srgbClr val="007A77"/>
                      </a:solidFill>
                      <a:miter lim="800000"/>
                    </a:lnT>
                    <a:lnB w="28575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zh-CN" altLang="en-US" sz="2800" b="1"/>
                        <a:t>五　更</a:t>
                      </a:r>
                    </a:p>
                  </a:txBody>
                  <a:tcPr>
                    <a:lnL w="12700">
                      <a:solidFill>
                        <a:srgbClr val="007A77"/>
                      </a:solidFill>
                      <a:miter lim="800000"/>
                    </a:lnL>
                    <a:lnR w="12700">
                      <a:solidFill>
                        <a:srgbClr val="007A77"/>
                      </a:solidFill>
                      <a:miter lim="800000"/>
                    </a:lnR>
                    <a:lnT w="12700">
                      <a:solidFill>
                        <a:srgbClr val="007A77"/>
                      </a:solidFill>
                      <a:miter lim="800000"/>
                    </a:lnT>
                    <a:lnB w="28575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</a:pPr>
                      <a:r>
                        <a:rPr lang="en-US" altLang="zh-CN" sz="2800" b="1"/>
                        <a:t>3</a:t>
                      </a:r>
                      <a:r>
                        <a:rPr lang="zh-CN" altLang="en-US" sz="2800" b="1"/>
                        <a:t>－</a:t>
                      </a:r>
                      <a:r>
                        <a:rPr lang="en-US" altLang="zh-CN" sz="2800" b="1"/>
                        <a:t>5</a:t>
                      </a:r>
                    </a:p>
                  </a:txBody>
                  <a:tcPr>
                    <a:lnL w="12700">
                      <a:solidFill>
                        <a:srgbClr val="007A77"/>
                      </a:solidFill>
                      <a:miter lim="800000"/>
                    </a:lnL>
                    <a:lnR w="28575">
                      <a:solidFill>
                        <a:srgbClr val="007A77"/>
                      </a:solidFill>
                      <a:miter lim="800000"/>
                    </a:lnR>
                    <a:lnT w="12700">
                      <a:solidFill>
                        <a:srgbClr val="007A77"/>
                      </a:solidFill>
                      <a:miter lim="800000"/>
                    </a:lnT>
                    <a:lnB w="28575">
                      <a:solidFill>
                        <a:srgbClr val="007A77"/>
                      </a:solidFill>
                      <a:miter lim="8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74783" name="文本框 51231"/>
          <p:cNvSpPr/>
          <p:nvPr/>
        </p:nvSpPr>
        <p:spPr>
          <a:xfrm>
            <a:off x="2667000" y="373063"/>
            <a:ext cx="26670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 i="1">
                <a:solidFill>
                  <a:schemeClr val="hlink"/>
                </a:solidFill>
                <a:latin typeface="Times New Roman" panose="02020603050405020304" pitchFamily="18" charset="0"/>
              </a:rPr>
              <a:t>古代纪时法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文本框 5"/>
          <p:cNvSpPr txBox="1"/>
          <p:nvPr/>
        </p:nvSpPr>
        <p:spPr>
          <a:xfrm>
            <a:off x="695325" y="1198245"/>
            <a:ext cx="48336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【谢】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谢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家来贵门：辞别</a:t>
            </a: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②阿母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谢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媒人：谢绝</a:t>
            </a: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谢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后世人：告诉</a:t>
            </a:r>
          </a:p>
          <a:p>
            <a:pPr marL="0" marR="0" lvl="0" indent="0" rtl="0">
              <a:lnSpc>
                <a:spcPct val="100000"/>
              </a:lnSpc>
              <a:buNone/>
            </a:pPr>
            <a:r>
              <a:rPr lang="zh-CN" altLang="en-US" sz="3200" b="1">
                <a:sym typeface="+mn-ea"/>
              </a:rPr>
              <a:t>④感谢</a:t>
            </a:r>
            <a:endParaRPr lang="zh-CN" altLang="en-US" sz="3200" b="1"/>
          </a:p>
          <a:p>
            <a:pPr marL="0" marR="0" lvl="0" indent="0" rtl="0">
              <a:lnSpc>
                <a:spcPct val="100000"/>
              </a:lnSpc>
              <a:buNone/>
            </a:pPr>
            <a:r>
              <a:rPr lang="zh-CN" altLang="en-US" sz="3200" b="1">
                <a:sym typeface="+mn-ea"/>
              </a:rPr>
              <a:t>⑤衰亡，凋落   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ym typeface="+mn-ea"/>
              </a:rPr>
              <a:t>花谢</a:t>
            </a:r>
            <a:r>
              <a:rPr lang="en-US" altLang="zh-CN" sz="3200" b="1">
                <a:sym typeface="+mn-ea"/>
              </a:rPr>
              <a:t>” 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rtl="0">
              <a:lnSpc>
                <a:spcPct val="100000"/>
              </a:lnSpc>
              <a:buNone/>
            </a:pPr>
            <a:r>
              <a:rPr lang="zh-CN" altLang="en-US" sz="3200" b="1">
                <a:sym typeface="+mn-ea"/>
              </a:rPr>
              <a:t>⑥</a:t>
            </a:r>
            <a:r>
              <a:rPr lang="zh-CN" altLang="zh-CN" sz="3200" b="1">
                <a:sym typeface="+mn-ea"/>
              </a:rPr>
              <a:t>道歉，谢罪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4185920" y="205423"/>
            <a:ext cx="3819525" cy="829945"/>
          </a:xfrm>
          <a:prstGeom prst="rect">
            <a:avLst/>
          </a:prstGeom>
          <a:solidFill>
            <a:srgbClr val="FFFF99">
              <a:alpha val="50000"/>
            </a:srgbClr>
          </a:solidFill>
          <a:ln w="19050">
            <a:noFill/>
            <a:miter/>
          </a:ln>
        </p:spPr>
        <p:txBody>
          <a:bodyPr vert="horz"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一词多义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407035" y="116205"/>
            <a:ext cx="2592070" cy="10083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/>
              <a:t>实</a:t>
            </a:r>
            <a:r>
              <a:rPr lang="en-US" altLang="zh-CN" sz="4800" b="1"/>
              <a:t> </a:t>
            </a:r>
            <a:r>
              <a:rPr lang="zh-CN" altLang="en-US" sz="4800" b="1"/>
              <a:t>词</a:t>
            </a:r>
          </a:p>
        </p:txBody>
      </p:sp>
      <p:sp>
        <p:nvSpPr>
          <p:cNvPr id="4" name="文本框 5"/>
          <p:cNvSpPr txBox="1"/>
          <p:nvPr/>
        </p:nvSpPr>
        <p:spPr>
          <a:xfrm>
            <a:off x="6311900" y="1124585"/>
            <a:ext cx="55213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【举】</a:t>
            </a: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①莫令事不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举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：成功</a:t>
            </a: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举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言谓阿妹：发</a:t>
            </a: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举</a:t>
            </a:r>
            <a:r>
              <a:rPr lang="zh-CN" altLang="en-US" sz="32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身赴清池：耸、纵</a:t>
            </a: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5" name="文本框 18434"/>
          <p:cNvSpPr txBox="1"/>
          <p:nvPr/>
        </p:nvSpPr>
        <p:spPr>
          <a:xfrm>
            <a:off x="4223385" y="260668"/>
            <a:ext cx="3819525" cy="829945"/>
          </a:xfrm>
          <a:prstGeom prst="rect">
            <a:avLst/>
          </a:prstGeom>
          <a:solidFill>
            <a:srgbClr val="FFFF99">
              <a:alpha val="50000"/>
            </a:srgbClr>
          </a:solidFill>
          <a:ln w="19050">
            <a:noFill/>
            <a:miter/>
          </a:ln>
        </p:spPr>
        <p:txBody>
          <a:bodyPr vert="horz"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一词多义</a:t>
            </a:r>
          </a:p>
        </p:txBody>
      </p:sp>
      <p:sp>
        <p:nvSpPr>
          <p:cNvPr id="11" name="Rectangle 3"/>
          <p:cNvSpPr>
            <a:spLocks noGrp="1"/>
          </p:cNvSpPr>
          <p:nvPr/>
        </p:nvSpPr>
        <p:spPr>
          <a:xfrm>
            <a:off x="1561465" y="1484630"/>
            <a:ext cx="9144000" cy="4526280"/>
          </a:xfrm>
          <a:prstGeom prst="rect">
            <a:avLst/>
          </a:prstGeom>
          <a:noFill/>
          <a:ln>
            <a:noFill/>
          </a:ln>
        </p:spPr>
        <p:txBody>
          <a:bodyPr vert="horz" lIns="101600" tIns="0" rIns="82550" bIns="0" rtlCol="0">
            <a:normAutofit/>
          </a:bodyPr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206500"/>
              </a:tabLst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None/>
            </a:pP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【自】</a:t>
            </a:r>
          </a:p>
          <a:p>
            <a:pPr>
              <a:buNone/>
            </a:pP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①我自不驱卿（ ）    ②本自无教训（    ）</a:t>
            </a:r>
          </a:p>
          <a:p>
            <a:pPr>
              <a:buNone/>
            </a:pP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③自可断来信（  ）   ④葳蕤自生光（           ）</a:t>
            </a:r>
          </a:p>
          <a:p>
            <a:pPr>
              <a:buNone/>
            </a:pP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⑤自名秦罗敷（  ）    ⑥自名为鸳鸯（ ）</a:t>
            </a:r>
          </a:p>
          <a:p>
            <a:pPr>
              <a:buNone/>
            </a:pPr>
            <a:r>
              <a:rPr lang="zh-CN" altLang="en-US" sz="28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⑦好自相扶将（    ） ⑧物物各自异（           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140200" y="215328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161020" y="215328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本来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274820" y="289877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即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068945" y="2960370"/>
            <a:ext cx="292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连词，相当于“而”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203065" y="354901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其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338820" y="3549015"/>
            <a:ext cx="538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其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204970" y="424878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助词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336280" y="4240530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助词，无义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911437" y="908685"/>
            <a:ext cx="11387667" cy="1143000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pPr algn="l"/>
            <a:r>
              <a:rPr lang="zh-CN" altLang="en-US" sz="3200" b="1"/>
              <a:t>【相】</a:t>
            </a:r>
            <a:br>
              <a:rPr lang="zh-CN" altLang="en-US" sz="3200" b="1"/>
            </a:br>
            <a:r>
              <a:rPr lang="en-US" altLang="zh-CN" sz="266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(1)</a:t>
            </a:r>
            <a:r>
              <a:rPr sz="266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表示一方对另一方有所动作之词，偏指一方，有称代作用，可称代“你”“我”“他” 等等</a:t>
            </a:r>
            <a:endParaRPr lang="zh-CN" altLang="en-US" sz="266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idx="4294967295"/>
          </p:nvPr>
        </p:nvSpPr>
        <p:spPr>
          <a:xfrm>
            <a:off x="982980" y="1986915"/>
            <a:ext cx="8964295" cy="4525645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311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①吾已失恩义，会不相从许。（       ）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311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②及时相遣归（       ） ③还必相迎取（       ）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311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④好自相扶将（     ）   ⑤嬉戏莫相忘（      ）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311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⑥誓天不相负（      ） ⑦不得便相许（       ）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311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⑧登即相许和（      ） ⑨蹑履相逢迎（       ）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311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⑩怅然遥相望（      ） </a:t>
            </a:r>
            <a:r>
              <a:rPr lang="en-US" altLang="zh-CN" sz="311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</a:t>
            </a:r>
            <a:r>
              <a:rPr lang="zh-CN" altLang="en-US" sz="311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誓不相隔卿（          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96000" y="213296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代“你”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569335" y="284797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代“我”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639685" y="284797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代“你”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75550" y="4248150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代“你”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575550" y="5746750"/>
            <a:ext cx="4094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代“你”，与“卿”复指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68370" y="4248150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代“你”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06495" y="359854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助词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679690" y="3598545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代“我”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468370" y="5068570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代“它”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512050" y="5068570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代“他”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468370" y="5746750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代“他”</a:t>
            </a:r>
          </a:p>
        </p:txBody>
      </p:sp>
      <p:sp>
        <p:nvSpPr>
          <p:cNvPr id="18435" name="文本框 18434"/>
          <p:cNvSpPr txBox="1"/>
          <p:nvPr/>
        </p:nvSpPr>
        <p:spPr>
          <a:xfrm>
            <a:off x="4223385" y="260668"/>
            <a:ext cx="3819525" cy="829945"/>
          </a:xfrm>
          <a:prstGeom prst="rect">
            <a:avLst/>
          </a:prstGeom>
          <a:solidFill>
            <a:srgbClr val="FFFF99">
              <a:alpha val="50000"/>
            </a:srgbClr>
          </a:solidFill>
          <a:ln w="19050">
            <a:noFill/>
            <a:miter/>
          </a:ln>
        </p:spPr>
        <p:txBody>
          <a:bodyPr vert="horz"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一词多义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9" name="Rectangle 3"/>
          <p:cNvSpPr>
            <a:spLocks noGrp="1"/>
          </p:cNvSpPr>
          <p:nvPr>
            <p:ph idx="4294967295"/>
          </p:nvPr>
        </p:nvSpPr>
        <p:spPr>
          <a:xfrm>
            <a:off x="1558925" y="1236980"/>
            <a:ext cx="8139430" cy="5388610"/>
          </a:xfrm>
          <a:noFill/>
          <a:ln>
            <a:noFill/>
          </a:ln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①相见常日稀 ②久久莫相忘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③六合正相应 ④叶叶相交通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⑤枝枝相覆盖 ⑥仰头相向鸣</a:t>
            </a:r>
          </a:p>
          <a:p>
            <a:pPr>
              <a:lnSpc>
                <a:spcPct val="150000"/>
              </a:lnSpc>
              <a:buNone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⑦黄泉下相见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）儿已婚薄禄相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67305" y="1410970"/>
            <a:ext cx="4094480" cy="4781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副词，表示互相，彼此。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35955" y="5443220"/>
            <a:ext cx="3383280" cy="4781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90000"/>
              </a:lnSpc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名词，命相，相貌。</a:t>
            </a:r>
          </a:p>
        </p:txBody>
      </p:sp>
      <p:sp>
        <p:nvSpPr>
          <p:cNvPr id="18435" name="文本框 18434"/>
          <p:cNvSpPr txBox="1"/>
          <p:nvPr/>
        </p:nvSpPr>
        <p:spPr>
          <a:xfrm>
            <a:off x="4223385" y="260668"/>
            <a:ext cx="3819525" cy="829945"/>
          </a:xfrm>
          <a:prstGeom prst="rect">
            <a:avLst/>
          </a:prstGeom>
          <a:solidFill>
            <a:srgbClr val="FFFF99">
              <a:alpha val="50000"/>
            </a:srgbClr>
          </a:solidFill>
          <a:ln w="19050">
            <a:noFill/>
            <a:miter/>
          </a:ln>
        </p:spPr>
        <p:txBody>
          <a:bodyPr vert="horz"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一词多义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3" name="文本框 22529"/>
          <p:cNvSpPr/>
          <p:nvPr/>
        </p:nvSpPr>
        <p:spPr>
          <a:xfrm>
            <a:off x="3810000" y="234474"/>
            <a:ext cx="4495800" cy="891540"/>
          </a:xfrm>
          <a:prstGeom prst="rect">
            <a:avLst/>
          </a:prstGeom>
          <a:solidFill>
            <a:srgbClr val="FFFF99">
              <a:alpha val="50000"/>
            </a:srgbClr>
          </a:solidFill>
          <a:ln w="19050">
            <a:solidFill>
              <a:srgbClr val="FF0000"/>
            </a:solidFill>
            <a:miter lim="800000"/>
          </a:ln>
        </p:spPr>
        <p:txBody>
          <a:bodyPr anchor="ctr" anchorCtr="1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3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一词多义</a:t>
            </a:r>
          </a:p>
        </p:txBody>
      </p:sp>
      <p:sp>
        <p:nvSpPr>
          <p:cNvPr id="64514" name="文本框 22530"/>
          <p:cNvSpPr/>
          <p:nvPr/>
        </p:nvSpPr>
        <p:spPr>
          <a:xfrm>
            <a:off x="2286000" y="1295400"/>
            <a:ext cx="8493760" cy="5295265"/>
          </a:xfrm>
          <a:prstGeom prst="rect">
            <a:avLst/>
          </a:prstGeom>
          <a:solidFill>
            <a:srgbClr val="FFFFFF"/>
          </a:solidFill>
          <a:ln w="28575">
            <a:solidFill>
              <a:srgbClr val="FFCC99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</a:rPr>
              <a:t>            </a:t>
            </a:r>
            <a:r>
              <a:rPr lang="zh-CN" altLang="en-US" sz="2800" b="1">
                <a:solidFill>
                  <a:srgbClr val="990033"/>
                </a:solidFill>
                <a:latin typeface="Times New Roman" panose="02020603050405020304" pitchFamily="18" charset="0"/>
                <a:ea typeface="华文中宋" pitchFamily="2" charset="-122"/>
              </a:rPr>
              <a:t>区区小事，何足挂齿</a:t>
            </a:r>
            <a:r>
              <a:rPr lang="zh-CN" altLang="en-US" sz="2800">
                <a:latin typeface="Times New Roman" panose="02020603050405020304" pitchFamily="18" charset="0"/>
              </a:rPr>
              <a:t>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不重要</a:t>
            </a: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区区</a:t>
            </a:r>
            <a:r>
              <a:rPr lang="zh-CN" altLang="en-US" sz="2800">
                <a:latin typeface="Times New Roman" panose="02020603050405020304" pitchFamily="18" charset="0"/>
              </a:rPr>
              <a:t>  </a:t>
            </a:r>
            <a:r>
              <a:rPr lang="zh-CN" altLang="en-US" sz="2800" b="1">
                <a:solidFill>
                  <a:srgbClr val="990033"/>
                </a:solidFill>
                <a:latin typeface="Times New Roman" panose="02020603050405020304" pitchFamily="18" charset="0"/>
                <a:ea typeface="华文中宋" pitchFamily="2" charset="-122"/>
              </a:rPr>
              <a:t>何乃太区区</a:t>
            </a:r>
            <a:r>
              <a:rPr lang="zh-CN" altLang="en-US" sz="2800">
                <a:latin typeface="Times New Roman" panose="02020603050405020304" pitchFamily="18" charset="0"/>
              </a:rPr>
              <a:t>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愚拙、凡庸</a:t>
            </a: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          </a:t>
            </a:r>
            <a:r>
              <a:rPr lang="zh-CN" altLang="en-US" sz="2800" b="1">
                <a:solidFill>
                  <a:srgbClr val="990033"/>
                </a:solidFill>
                <a:latin typeface="Times New Roman" panose="02020603050405020304" pitchFamily="18" charset="0"/>
                <a:ea typeface="华文中宋" pitchFamily="2" charset="-122"/>
              </a:rPr>
              <a:t>感君区区怀</a:t>
            </a:r>
            <a:r>
              <a:rPr lang="zh-CN" altLang="en-US" sz="2800">
                <a:latin typeface="Times New Roman" panose="02020603050405020304" pitchFamily="18" charset="0"/>
              </a:rPr>
              <a:t>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真情挚意</a:t>
            </a: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          </a:t>
            </a:r>
            <a:r>
              <a:rPr lang="zh-CN" altLang="en-US" sz="2800" b="1">
                <a:solidFill>
                  <a:srgbClr val="990033"/>
                </a:solidFill>
                <a:latin typeface="Times New Roman" panose="02020603050405020304" pitchFamily="18" charset="0"/>
                <a:ea typeface="华文中宋" pitchFamily="2" charset="-122"/>
              </a:rPr>
              <a:t>幸复得此妇</a:t>
            </a:r>
            <a:r>
              <a:rPr lang="zh-CN" altLang="en-US" sz="2800">
                <a:latin typeface="Times New Roman" panose="02020603050405020304" pitchFamily="18" charset="0"/>
              </a:rPr>
              <a:t>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副词，再，又</a:t>
            </a: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复</a:t>
            </a:r>
            <a:r>
              <a:rPr lang="zh-CN" altLang="en-US" sz="2800">
                <a:latin typeface="Times New Roman" panose="02020603050405020304" pitchFamily="18" charset="0"/>
              </a:rPr>
              <a:t>    </a:t>
            </a:r>
            <a:r>
              <a:rPr lang="zh-CN" altLang="en-US" sz="2800" b="1">
                <a:solidFill>
                  <a:srgbClr val="990033"/>
                </a:solidFill>
                <a:latin typeface="Times New Roman" panose="02020603050405020304" pitchFamily="18" charset="0"/>
                <a:ea typeface="华文中宋" pitchFamily="2" charset="-122"/>
              </a:rPr>
              <a:t>红罗复斗帐</a:t>
            </a:r>
            <a:r>
              <a:rPr lang="zh-CN" altLang="en-US" sz="2800">
                <a:latin typeface="Times New Roman" panose="02020603050405020304" pitchFamily="18" charset="0"/>
              </a:rPr>
              <a:t>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双层的，夹层的</a:t>
            </a: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          </a:t>
            </a:r>
            <a:r>
              <a:rPr lang="zh-CN" altLang="en-US" sz="2800" b="1">
                <a:solidFill>
                  <a:srgbClr val="990033"/>
                </a:solidFill>
                <a:latin typeface="Times New Roman" panose="02020603050405020304" pitchFamily="18" charset="0"/>
                <a:ea typeface="华文中宋" pitchFamily="2" charset="-122"/>
              </a:rPr>
              <a:t>便复在旦夕</a:t>
            </a:r>
            <a:r>
              <a:rPr lang="zh-CN" altLang="en-US" sz="2800">
                <a:latin typeface="Times New Roman" panose="02020603050405020304" pitchFamily="18" charset="0"/>
              </a:rPr>
              <a:t>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回答，答复</a:t>
            </a: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           </a:t>
            </a:r>
            <a:r>
              <a:rPr lang="zh-CN" altLang="en-US" sz="2800" b="1">
                <a:solidFill>
                  <a:srgbClr val="990033"/>
                </a:solidFill>
                <a:latin typeface="Times New Roman" panose="02020603050405020304" pitchFamily="18" charset="0"/>
                <a:ea typeface="华文中宋" pitchFamily="2" charset="-122"/>
              </a:rPr>
              <a:t>为仲卿母所遣</a:t>
            </a:r>
            <a:r>
              <a:rPr lang="zh-CN" altLang="en-US" sz="2800">
                <a:latin typeface="Times New Roman" panose="02020603050405020304" pitchFamily="18" charset="0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休，女子被夫家赶回娘家</a:t>
            </a: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遣</a:t>
            </a:r>
            <a:r>
              <a:rPr lang="zh-CN" altLang="en-US" sz="2800">
                <a:latin typeface="Times New Roman" panose="02020603050405020304" pitchFamily="18" charset="0"/>
              </a:rPr>
              <a:t>     </a:t>
            </a:r>
            <a:r>
              <a:rPr lang="zh-CN" altLang="en-US" sz="2800" b="1">
                <a:solidFill>
                  <a:srgbClr val="990033"/>
                </a:solidFill>
                <a:latin typeface="Times New Roman" panose="02020603050405020304" pitchFamily="18" charset="0"/>
                <a:ea typeface="华文中宋" pitchFamily="2" charset="-122"/>
              </a:rPr>
              <a:t>县令遣媒来</a:t>
            </a:r>
            <a:r>
              <a:rPr lang="zh-CN" altLang="en-US" sz="2800">
                <a:latin typeface="Times New Roman" panose="02020603050405020304" pitchFamily="18" charset="0"/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派</a:t>
            </a: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           </a:t>
            </a:r>
            <a:r>
              <a:rPr lang="zh-CN" altLang="en-US" sz="2800" b="1">
                <a:solidFill>
                  <a:srgbClr val="990033"/>
                </a:solidFill>
                <a:latin typeface="Times New Roman" panose="02020603050405020304" pitchFamily="18" charset="0"/>
                <a:ea typeface="华文中宋" pitchFamily="2" charset="-122"/>
              </a:rPr>
              <a:t>十七遣汝嫁</a:t>
            </a:r>
            <a:r>
              <a:rPr lang="zh-CN" altLang="en-US" sz="2800">
                <a:latin typeface="Times New Roman" panose="02020603050405020304" pitchFamily="18" charset="0"/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送</a:t>
            </a:r>
          </a:p>
        </p:txBody>
      </p:sp>
      <p:sp>
        <p:nvSpPr>
          <p:cNvPr id="64515" name="左大括号 22531"/>
          <p:cNvSpPr/>
          <p:nvPr/>
        </p:nvSpPr>
        <p:spPr>
          <a:xfrm>
            <a:off x="3124200" y="1524000"/>
            <a:ext cx="152400" cy="1295400"/>
          </a:xfrm>
          <a:prstGeom prst="leftBrace">
            <a:avLst>
              <a:gd name="adj1" fmla="val 70440"/>
              <a:gd name="adj2" fmla="val 50000"/>
            </a:avLst>
          </a:prstGeom>
          <a:noFill/>
          <a:ln w="31750">
            <a:solidFill>
              <a:srgbClr val="FF6600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64516" name="左大括号 22532"/>
          <p:cNvSpPr/>
          <p:nvPr/>
        </p:nvSpPr>
        <p:spPr>
          <a:xfrm>
            <a:off x="3048000" y="3276600"/>
            <a:ext cx="152400" cy="1295400"/>
          </a:xfrm>
          <a:prstGeom prst="leftBrace">
            <a:avLst>
              <a:gd name="adj1" fmla="val 70440"/>
              <a:gd name="adj2" fmla="val 50000"/>
            </a:avLst>
          </a:prstGeom>
          <a:noFill/>
          <a:ln w="31750">
            <a:solidFill>
              <a:srgbClr val="FF6600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64517" name="左大括号 22533"/>
          <p:cNvSpPr/>
          <p:nvPr/>
        </p:nvSpPr>
        <p:spPr>
          <a:xfrm>
            <a:off x="3124200" y="5029200"/>
            <a:ext cx="152400" cy="1295400"/>
          </a:xfrm>
          <a:prstGeom prst="leftBrace">
            <a:avLst>
              <a:gd name="adj1" fmla="val 70440"/>
              <a:gd name="adj2" fmla="val 50000"/>
            </a:avLst>
          </a:prstGeom>
          <a:noFill/>
          <a:ln w="31750">
            <a:solidFill>
              <a:srgbClr val="FF6600"/>
            </a:solidFill>
            <a:round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09" name="内容占位符 2"/>
          <p:cNvSpPr>
            <a:spLocks noGrp="1"/>
          </p:cNvSpPr>
          <p:nvPr>
            <p:ph idx="1"/>
          </p:nvPr>
        </p:nvSpPr>
        <p:spPr>
          <a:xfrm>
            <a:off x="1846263" y="781050"/>
            <a:ext cx="8540750" cy="4194175"/>
          </a:xfrm>
          <a:prstGeom prst="rect">
            <a:avLst/>
          </a:prstGeom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rtl="0">
              <a:lnSpc>
                <a:spcPct val="100000"/>
              </a:lnSpc>
            </a:pPr>
            <a:r>
              <a:rPr lang="zh-CN" altLang="zh-CN" sz="3600" b="1" spc="0"/>
              <a:t>适：①到</a:t>
            </a:r>
            <a:r>
              <a:rPr lang="en-US" altLang="zh-CN" sz="3600" b="1" spc="0"/>
              <a:t>......</a:t>
            </a:r>
            <a:r>
              <a:rPr lang="zh-CN" altLang="en-US" sz="3600" b="1" spc="0"/>
              <a:t>去</a:t>
            </a:r>
            <a:endParaRPr lang="zh-CN" altLang="en-US" sz="3600" b="1"/>
          </a:p>
          <a:p>
            <a:pPr marL="0" marR="0" lvl="0" indent="0" rtl="0">
              <a:lnSpc>
                <a:spcPct val="100000"/>
              </a:lnSpc>
              <a:buNone/>
            </a:pPr>
            <a:r>
              <a:rPr lang="zh-CN" altLang="en-US" sz="3600" b="1" spc="0"/>
              <a:t>          ②女子出嫁     </a:t>
            </a:r>
            <a:r>
              <a:rPr lang="en-US" altLang="zh-CN" sz="3600" b="1" spc="0"/>
              <a:t>“</a:t>
            </a:r>
            <a:r>
              <a:rPr lang="zh-CN" altLang="en-US" sz="3600" b="1" spc="0"/>
              <a:t>始适还家门</a:t>
            </a:r>
            <a:r>
              <a:rPr lang="en-US" altLang="zh-CN" sz="3600" b="1" spc="0"/>
              <a:t>”</a:t>
            </a:r>
            <a:endParaRPr lang="en-US" altLang="zh-CN" sz="3600" b="1"/>
          </a:p>
          <a:p>
            <a:pPr marL="0" marR="0" lvl="0" indent="0" rtl="0">
              <a:lnSpc>
                <a:spcPct val="100000"/>
              </a:lnSpc>
              <a:buNone/>
            </a:pPr>
            <a:r>
              <a:rPr lang="zh-CN" altLang="en-US" sz="3600" b="1" spc="0"/>
              <a:t>          ③适合，适宜    </a:t>
            </a:r>
            <a:r>
              <a:rPr lang="en-US" altLang="zh-CN" sz="3600" b="1" spc="0"/>
              <a:t>“</a:t>
            </a:r>
            <a:r>
              <a:rPr lang="zh-CN" altLang="en-US" sz="3600" b="1" spc="0"/>
              <a:t>处分适兄义</a:t>
            </a:r>
            <a:r>
              <a:rPr lang="en-US" altLang="zh-CN" sz="3600" b="1" spc="0"/>
              <a:t>”</a:t>
            </a:r>
            <a:endParaRPr lang="en-US" altLang="zh-CN" sz="3600" b="1"/>
          </a:p>
          <a:p>
            <a:pPr marL="0" marR="0" lvl="0" indent="0" rtl="0">
              <a:lnSpc>
                <a:spcPct val="100000"/>
              </a:lnSpc>
              <a:buNone/>
            </a:pPr>
            <a:r>
              <a:rPr lang="zh-CN" altLang="en-US" sz="3600" b="1" spc="0"/>
              <a:t>          ④恰好</a:t>
            </a:r>
            <a:endParaRPr lang="zh-CN" altLang="en-US" sz="3600" b="1"/>
          </a:p>
          <a:p>
            <a:pPr marL="0" marR="0" lvl="0" indent="0" rtl="0">
              <a:lnSpc>
                <a:spcPct val="100000"/>
              </a:lnSpc>
              <a:buNone/>
            </a:pPr>
            <a:r>
              <a:rPr lang="zh-CN" altLang="en-US" sz="3600" b="1" spc="0"/>
              <a:t>          ⑤刚才，刚刚    </a:t>
            </a:r>
            <a:r>
              <a:rPr lang="en-US" altLang="zh-CN" sz="3600" b="1" spc="0"/>
              <a:t>“</a:t>
            </a:r>
            <a:r>
              <a:rPr lang="zh-CN" altLang="en-US" sz="3600" b="1" spc="0"/>
              <a:t>适得府君书</a:t>
            </a:r>
            <a:r>
              <a:rPr lang="en-US" altLang="zh-CN" sz="3600" b="1" spc="0"/>
              <a:t>”</a:t>
            </a:r>
            <a:endParaRPr lang="zh-CN" altLang="en-US" sz="3600" b="1"/>
          </a:p>
          <a:p>
            <a:pPr marL="0" marR="0" lvl="0" indent="0" rtl="0">
              <a:lnSpc>
                <a:spcPct val="100000"/>
              </a:lnSpc>
              <a:buNone/>
            </a:pPr>
            <a:r>
              <a:rPr lang="zh-CN" altLang="en-US" sz="3600" b="1" spc="0"/>
              <a:t>          ⑥通</a:t>
            </a:r>
            <a:r>
              <a:rPr lang="en-US" altLang="zh-CN" sz="3600" b="1" spc="0"/>
              <a:t>“</a:t>
            </a:r>
            <a:r>
              <a:rPr lang="zh-CN" altLang="en-US" sz="3600" b="1" spc="0"/>
              <a:t>嫡</a:t>
            </a:r>
            <a:r>
              <a:rPr lang="en-US" altLang="zh-CN" sz="3600" b="1" spc="0"/>
              <a:t>”</a:t>
            </a:r>
            <a:r>
              <a:rPr lang="zh-CN" altLang="en-US" sz="3600" b="1" spc="0"/>
              <a:t>、</a:t>
            </a:r>
            <a:r>
              <a:rPr lang="en-US" altLang="zh-CN" sz="3600" b="1" spc="0"/>
              <a:t>“</a:t>
            </a:r>
            <a:r>
              <a:rPr lang="zh-CN" altLang="en-US" sz="3600" b="1" spc="0"/>
              <a:t>谪</a:t>
            </a:r>
            <a:r>
              <a:rPr lang="en-US" altLang="zh-CN" sz="3600" b="1" spc="0"/>
              <a:t>”    </a:t>
            </a:r>
            <a:endParaRPr lang="en-US" altLang="zh-CN" sz="3600" b="1"/>
          </a:p>
          <a:p>
            <a:pPr marL="0" marR="0" lvl="0" indent="0" rtl="0">
              <a:lnSpc>
                <a:spcPct val="100000"/>
              </a:lnSpc>
              <a:buNone/>
            </a:pPr>
            <a:r>
              <a:rPr lang="en-US" altLang="zh-CN" sz="3600" b="1" spc="0"/>
              <a:t>          </a:t>
            </a:r>
            <a:r>
              <a:rPr lang="zh-CN" altLang="en-US" sz="3600" b="1" spc="0"/>
              <a:t>⑦责备，惩罚</a:t>
            </a:r>
            <a:endParaRPr lang="zh-CN" altLang="en-US" sz="3600" b="1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70" name="文本框 7170"/>
          <p:cNvSpPr/>
          <p:nvPr/>
        </p:nvSpPr>
        <p:spPr>
          <a:xfrm>
            <a:off x="2127250" y="2276475"/>
            <a:ext cx="3105150" cy="3975100"/>
          </a:xfrm>
          <a:prstGeom prst="rect">
            <a:avLst/>
          </a:prstGeom>
          <a:noFill/>
          <a:ln>
            <a:solidFill>
              <a:srgbClr val="FFCC99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终 老 不 复 </a:t>
            </a: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18" charset="0"/>
              </a:rPr>
              <a:t>取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府 吏 见 </a:t>
            </a: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18" charset="0"/>
              </a:rPr>
              <a:t>丁 宁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摧 </a:t>
            </a: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18" charset="0"/>
              </a:rPr>
              <a:t>藏 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马 悲 哀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蒲 苇 </a:t>
            </a: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18" charset="0"/>
              </a:rPr>
              <a:t>纫 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如 丝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箱 </a:t>
            </a: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18" charset="0"/>
              </a:rPr>
              <a:t>帘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 六 七 十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>
                <a:solidFill>
                  <a:srgbClr val="CC0000"/>
                </a:solidFill>
                <a:latin typeface="Times New Roman" panose="02020603050405020304" pitchFamily="18" charset="0"/>
              </a:rPr>
              <a:t>槌 </a:t>
            </a: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</a:rPr>
              <a:t>床 便 大 怒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</a:rPr>
              <a:t>虽 与 府 吏 </a:t>
            </a:r>
            <a:r>
              <a:rPr lang="zh-CN" altLang="en-US" sz="3200">
                <a:solidFill>
                  <a:srgbClr val="CC0000"/>
                </a:solidFill>
                <a:latin typeface="Times New Roman" panose="02020603050405020304" pitchFamily="18" charset="0"/>
              </a:rPr>
              <a:t>要</a:t>
            </a:r>
          </a:p>
        </p:txBody>
      </p:sp>
      <p:sp>
        <p:nvSpPr>
          <p:cNvPr id="58371" name="文本框 7171"/>
          <p:cNvSpPr/>
          <p:nvPr/>
        </p:nvSpPr>
        <p:spPr>
          <a:xfrm>
            <a:off x="5232400" y="2276475"/>
            <a:ext cx="5256213" cy="3978910"/>
          </a:xfrm>
          <a:prstGeom prst="rect">
            <a:avLst/>
          </a:prstGeom>
          <a:noFill/>
          <a:ln>
            <a:solidFill>
              <a:srgbClr val="FFCC99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6600FF"/>
                </a:solidFill>
                <a:latin typeface="Times New Roman" panose="02020603050405020304" pitchFamily="18" charset="0"/>
              </a:rPr>
              <a:t>通“娶”。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6600FF"/>
                </a:solidFill>
                <a:latin typeface="Times New Roman" panose="02020603050405020304" pitchFamily="18" charset="0"/>
              </a:rPr>
              <a:t>也写做“叮咛”，嘱咐。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6600FF"/>
                </a:solidFill>
                <a:latin typeface="Times New Roman" panose="02020603050405020304" pitchFamily="18" charset="0"/>
              </a:rPr>
              <a:t>同“脏”，脏腑。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6600FF"/>
                </a:solidFill>
                <a:latin typeface="Times New Roman" panose="02020603050405020304" pitchFamily="18" charset="0"/>
              </a:rPr>
              <a:t>通“韧”，柔软而结实。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6600FF"/>
                </a:solidFill>
                <a:latin typeface="Times New Roman" panose="02020603050405020304" pitchFamily="18" charset="0"/>
              </a:rPr>
              <a:t>通“奁”</a:t>
            </a:r>
            <a:r>
              <a:rPr lang="en-US" altLang="zh-CN" sz="3200" b="1">
                <a:solidFill>
                  <a:srgbClr val="6600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solidFill>
                  <a:srgbClr val="6600FF"/>
                </a:solidFill>
                <a:latin typeface="Times New Roman" panose="02020603050405020304" pitchFamily="18" charset="0"/>
              </a:rPr>
              <a:t>盛物之器。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6600FF"/>
                </a:solidFill>
                <a:latin typeface="Times New Roman" panose="02020603050405020304" pitchFamily="18" charset="0"/>
              </a:rPr>
              <a:t>通“捶”，敲打。</a:t>
            </a:r>
          </a:p>
          <a:p>
            <a:pPr lvl="0">
              <a:lnSpc>
                <a:spcPct val="7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6600FF"/>
                </a:solidFill>
                <a:latin typeface="Times New Roman" panose="02020603050405020304" pitchFamily="18" charset="0"/>
              </a:rPr>
              <a:t>通“邀”。 </a:t>
            </a:r>
          </a:p>
        </p:txBody>
      </p:sp>
      <p:sp>
        <p:nvSpPr>
          <p:cNvPr id="58372" name="文本框 7172"/>
          <p:cNvSpPr/>
          <p:nvPr/>
        </p:nvSpPr>
        <p:spPr>
          <a:xfrm>
            <a:off x="3575050" y="836613"/>
            <a:ext cx="5029200" cy="891540"/>
          </a:xfrm>
          <a:prstGeom prst="rect">
            <a:avLst/>
          </a:prstGeom>
          <a:solidFill>
            <a:srgbClr val="FFFF99">
              <a:alpha val="50000"/>
            </a:srgbClr>
          </a:solidFill>
          <a:ln w="19050">
            <a:solidFill>
              <a:srgbClr val="FF0000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3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通假字</a:t>
            </a:r>
          </a:p>
        </p:txBody>
      </p:sp>
      <p:sp>
        <p:nvSpPr>
          <p:cNvPr id="58373" name="文本框 7173"/>
          <p:cNvSpPr/>
          <p:nvPr/>
        </p:nvSpPr>
        <p:spPr>
          <a:xfrm>
            <a:off x="2566988" y="5589588"/>
            <a:ext cx="5113337" cy="922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　　　　　　　　　  　　　　　　　　 </a:t>
            </a:r>
          </a:p>
          <a:p>
            <a:pPr lvl="0"/>
            <a:r>
              <a:rPr lang="zh-CN" altLang="en-US"/>
              <a:t>　　　　　　　　</a:t>
            </a:r>
          </a:p>
          <a:p>
            <a:pPr lvl="0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2"/>
          <p:cNvSpPr txBox="1">
            <a:spLocks noGrp="1"/>
          </p:cNvSpPr>
          <p:nvPr>
            <p:ph type="title"/>
          </p:nvPr>
        </p:nvSpPr>
        <p:spPr>
          <a:xfrm>
            <a:off x="3578860" y="260350"/>
            <a:ext cx="5034915" cy="989965"/>
          </a:xfrm>
          <a:solidFill>
            <a:srgbClr val="FFFF99">
              <a:alpha val="50000"/>
            </a:srgbClr>
          </a:solidFill>
          <a:ln w="19050">
            <a:noFill/>
            <a:miter/>
          </a:ln>
        </p:spPr>
        <p:txBody>
          <a:bodyPr vert="horz"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偏义复词</a:t>
            </a:r>
          </a:p>
        </p:txBody>
      </p:sp>
      <p:sp>
        <p:nvSpPr>
          <p:cNvPr id="10243" name="Rectangle 3"/>
          <p:cNvSpPr>
            <a:spLocks noGrp="1"/>
          </p:cNvSpPr>
          <p:nvPr>
            <p:ph idx="4294967295"/>
          </p:nvPr>
        </p:nvSpPr>
        <p:spPr>
          <a:xfrm>
            <a:off x="1981200" y="1769110"/>
            <a:ext cx="2976880" cy="4526280"/>
          </a:xfr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便可白</a:t>
            </a:r>
            <a:r>
              <a:rPr lang="zh-CN" altLang="en-US" sz="27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公姥</a:t>
            </a:r>
            <a:r>
              <a:rPr lang="zh-CN" alt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</a:p>
          <a:p>
            <a:pPr>
              <a:lnSpc>
                <a:spcPct val="150000"/>
              </a:lnSpc>
            </a:pPr>
            <a:r>
              <a:rPr lang="zh-CN" alt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昼夜勤</a:t>
            </a:r>
            <a:r>
              <a:rPr lang="zh-CN" altLang="en-US" sz="27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作息</a:t>
            </a:r>
            <a:r>
              <a:rPr lang="zh-CN" alt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</a:p>
          <a:p>
            <a:pPr>
              <a:lnSpc>
                <a:spcPct val="150000"/>
              </a:lnSpc>
            </a:pPr>
            <a:r>
              <a:rPr lang="zh-CN" alt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我有亲</a:t>
            </a:r>
            <a:r>
              <a:rPr lang="zh-CN" altLang="en-US" sz="27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父兄</a:t>
            </a:r>
            <a:r>
              <a:rPr lang="zh-CN" alt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</a:p>
          <a:p>
            <a:pPr>
              <a:lnSpc>
                <a:spcPct val="150000"/>
              </a:lnSpc>
            </a:pPr>
            <a:r>
              <a:rPr lang="zh-CN" alt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我有亲</a:t>
            </a:r>
            <a:r>
              <a:rPr lang="zh-CN" altLang="en-US" sz="27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父母</a:t>
            </a:r>
            <a:r>
              <a:rPr lang="zh-CN" alt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 </a:t>
            </a:r>
            <a:br>
              <a:rPr lang="zh-CN" alt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逼迫兼</a:t>
            </a:r>
            <a:r>
              <a:rPr lang="zh-CN" altLang="en-US" sz="27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弟兄</a:t>
            </a:r>
            <a:r>
              <a:rPr lang="zh-CN" alt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　　　　　　</a:t>
            </a:r>
          </a:p>
          <a:p>
            <a:pPr>
              <a:lnSpc>
                <a:spcPct val="150000"/>
              </a:lnSpc>
            </a:pPr>
            <a:r>
              <a:rPr lang="zh-CN" alt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其日</a:t>
            </a:r>
            <a:r>
              <a:rPr lang="zh-CN" altLang="en-US" sz="27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牛马</a:t>
            </a:r>
            <a:r>
              <a:rPr lang="zh-CN" alt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嘶  </a:t>
            </a:r>
            <a:br>
              <a:rPr lang="zh-CN" alt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br>
              <a:rPr lang="zh-CN" altLang="en-US" sz="27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en-US" sz="27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60390" y="1896745"/>
            <a:ext cx="4922520" cy="5695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11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公公婆婆，这里专指婆婆。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60390" y="2562225"/>
            <a:ext cx="6699885" cy="5695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11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原意是工作和休息，这里专指劳作。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660390" y="3367405"/>
            <a:ext cx="4922520" cy="5695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11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即同胞兄，亲哥哥。　　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660390" y="4107180"/>
            <a:ext cx="2157730" cy="5695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11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这里指母。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60390" y="4700270"/>
            <a:ext cx="2157730" cy="5695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11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这里指兄。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660390" y="5293360"/>
            <a:ext cx="2355215" cy="5695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11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这里指马。 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Rectangle 3"/>
          <p:cNvSpPr>
            <a:spLocks noGrp="1"/>
          </p:cNvSpPr>
          <p:nvPr>
            <p:ph idx="4294967295"/>
          </p:nvPr>
        </p:nvSpPr>
        <p:spPr>
          <a:xfrm>
            <a:off x="982980" y="1141095"/>
            <a:ext cx="9666605" cy="6370320"/>
          </a:xfrm>
          <a:noFill/>
          <a:ln>
            <a:noFill/>
          </a:ln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               古义          今义</a:t>
            </a:r>
          </a:p>
          <a:p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共事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二三年　　　　 </a:t>
            </a:r>
          </a:p>
          <a:p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可怜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体无比　　　　　　　　　　　</a:t>
            </a:r>
          </a:p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汝岂得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　　　　　 </a:t>
            </a:r>
          </a:p>
          <a:p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供养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卒大恩　　</a:t>
            </a:r>
          </a:p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本自无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教训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</a:p>
          <a:p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处分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适兄意　　</a:t>
            </a:r>
          </a:p>
          <a:p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渠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会永无缘　　</a:t>
            </a:r>
          </a:p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蹑履相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逢迎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</a:p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叶叶相</a:t>
            </a:r>
            <a:r>
              <a:rPr lang="zh-CN" altLang="en-US" sz="28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交通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b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75180" y="1458595"/>
            <a:ext cx="924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17290" y="1643380"/>
            <a:ext cx="41668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一起生活        一起工作　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76675" y="2148205"/>
            <a:ext cx="56997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可爱            值得怜悯或不值得一提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17290" y="2581275"/>
            <a:ext cx="53911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自作主张        不受拘束；不受限制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17620" y="3100705"/>
            <a:ext cx="43205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侍奉公婆        赡养或抚养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17620" y="3537585"/>
            <a:ext cx="38633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教养            教育训诫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717290" y="4004310"/>
            <a:ext cx="83019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处理            对违法乱纪的人按情节轻重做出处罚决定 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817620" y="4489450"/>
            <a:ext cx="646684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              常指人工开凿的河道　　　 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817620" y="5049520"/>
            <a:ext cx="75361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迎接            说话和做事故意迎合别人的心意　　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817620" y="5630545"/>
            <a:ext cx="41090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交错相通        运输事业</a:t>
            </a:r>
          </a:p>
        </p:txBody>
      </p:sp>
      <p:sp>
        <p:nvSpPr>
          <p:cNvPr id="10242" name="Rectangle 2"/>
          <p:cNvSpPr txBox="1">
            <a:spLocks noGrp="1"/>
          </p:cNvSpPr>
          <p:nvPr>
            <p:ph type="title"/>
          </p:nvPr>
        </p:nvSpPr>
        <p:spPr>
          <a:xfrm>
            <a:off x="3647440" y="116205"/>
            <a:ext cx="5034915" cy="989965"/>
          </a:xfrm>
          <a:solidFill>
            <a:srgbClr val="FFFF99">
              <a:alpha val="50000"/>
            </a:srgbClr>
          </a:solidFill>
          <a:ln w="19050">
            <a:noFill/>
            <a:miter/>
          </a:ln>
        </p:spPr>
        <p:txBody>
          <a:bodyPr vert="horz"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古今异义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Rectangle 3"/>
          <p:cNvSpPr>
            <a:spLocks noGrp="1" noChangeArrowheads="1"/>
          </p:cNvSpPr>
          <p:nvPr/>
        </p:nvSpPr>
        <p:spPr bwMode="auto">
          <a:xfrm>
            <a:off x="1562100" y="1047750"/>
            <a:ext cx="9070975" cy="5038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0170" tIns="46990" rIns="90170" bIns="46990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4000" b="1">
                <a:solidFill>
                  <a:srgbClr val="CC3300"/>
                </a:solidFill>
                <a:latin typeface="华文新魏" pitchFamily="2" charset="-122"/>
                <a:ea typeface="华文新魏" pitchFamily="2" charset="-122"/>
              </a:rPr>
              <a:t>评价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4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“长诗之圣”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4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“百代之下，当无继者”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4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“一篇让你每读必哭的爱情绝唱”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zh-CN" altLang="en-US" sz="4000" b="1">
              <a:solidFill>
                <a:srgbClr val="CC3300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zh-CN" altLang="en-US" sz="4000" b="1">
              <a:solidFill>
                <a:srgbClr val="CC33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2"/>
          <p:cNvSpPr txBox="1">
            <a:spLocks noGrp="1"/>
          </p:cNvSpPr>
          <p:nvPr>
            <p:ph type="title"/>
          </p:nvPr>
        </p:nvSpPr>
        <p:spPr>
          <a:xfrm>
            <a:off x="3676650" y="-99060"/>
            <a:ext cx="5034915" cy="838835"/>
          </a:xfrm>
          <a:solidFill>
            <a:srgbClr val="FFFF99">
              <a:alpha val="50000"/>
            </a:srgbClr>
          </a:solidFill>
          <a:ln w="19050">
            <a:noFill/>
            <a:miter/>
          </a:ln>
        </p:spPr>
        <p:txBody>
          <a:bodyPr vert="horz"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词类活用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6990" y="603885"/>
            <a:ext cx="1229423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(1)孔雀</a:t>
            </a:r>
            <a:r>
              <a:rPr lang="zh-CN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东南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飞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名词作状语，向东南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)(2)</a:t>
            </a:r>
            <a:r>
              <a:rPr lang="zh-CN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手巾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掩口啼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名词作状语，用手巾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(3)</a:t>
            </a:r>
            <a:r>
              <a:rPr lang="zh-CN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晚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成单罗衫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名词作状语，在晚上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)(4)卿当</a:t>
            </a:r>
            <a:r>
              <a:rPr lang="zh-CN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日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胜贵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名词作状语，一天比一天地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(5)</a:t>
            </a:r>
            <a:r>
              <a:rPr lang="zh-CN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槌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床便大怒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名词作动词，拍击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)(6)</a:t>
            </a:r>
            <a:r>
              <a:rPr lang="zh-CN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理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实如兄言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名词作状语，按道理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(7)以此</a:t>
            </a:r>
            <a:r>
              <a:rPr lang="zh-CN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心意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名词的使动用法，使...受委屈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(8)</a:t>
            </a:r>
            <a:r>
              <a:rPr lang="zh-CN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仕宦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于台阁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名词作动词，任官职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(9)留待作</a:t>
            </a:r>
            <a:r>
              <a:rPr lang="zh-CN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遗施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动词作名词，赠送之物，纪念品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(10)逆以</a:t>
            </a:r>
            <a:r>
              <a:rPr lang="zh-CN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煎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我怀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动词使动用法，使...受煎熬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(11)足以</a:t>
            </a:r>
            <a:r>
              <a:rPr lang="zh-CN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荣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汝身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形容词使动用法，使...荣耀</a:t>
            </a: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(12)千万不复</a:t>
            </a:r>
            <a:r>
              <a:rPr lang="zh-CN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全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形容词作动词，保全</a:t>
            </a:r>
            <a:r>
              <a:rPr 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657" name="文本框 23553"/>
          <p:cNvSpPr/>
          <p:nvPr/>
        </p:nvSpPr>
        <p:spPr>
          <a:xfrm>
            <a:off x="3810000" y="310674"/>
            <a:ext cx="4495800" cy="891540"/>
          </a:xfrm>
          <a:prstGeom prst="rect">
            <a:avLst/>
          </a:prstGeom>
          <a:solidFill>
            <a:srgbClr val="FFFF99">
              <a:alpha val="50000"/>
            </a:srgbClr>
          </a:solidFill>
          <a:ln w="19050">
            <a:solidFill>
              <a:srgbClr val="FF0000"/>
            </a:solidFill>
            <a:miter lim="800000"/>
          </a:ln>
        </p:spPr>
        <p:txBody>
          <a:bodyPr anchor="ctr" anchorCtr="1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3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句式辨析</a:t>
            </a:r>
          </a:p>
        </p:txBody>
      </p:sp>
      <p:sp>
        <p:nvSpPr>
          <p:cNvPr id="70658" name="文本框 23554"/>
          <p:cNvSpPr/>
          <p:nvPr/>
        </p:nvSpPr>
        <p:spPr>
          <a:xfrm>
            <a:off x="1919605" y="1700530"/>
            <a:ext cx="9690735" cy="3782695"/>
          </a:xfrm>
          <a:prstGeom prst="rect">
            <a:avLst/>
          </a:prstGeom>
          <a:solidFill>
            <a:schemeClr val="bg1"/>
          </a:solidFill>
          <a:ln w="19050">
            <a:solidFill>
              <a:srgbClr val="FFCC99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>
                <a:solidFill>
                  <a:srgbClr val="990033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3200">
                <a:solidFill>
                  <a:srgbClr val="990033"/>
                </a:solidFill>
                <a:latin typeface="华文中宋" pitchFamily="2" charset="-122"/>
                <a:ea typeface="华文中宋" pitchFamily="2" charset="-122"/>
              </a:rPr>
              <a:t>、为仲卿母所遣    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2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为</a:t>
            </a: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……</a:t>
            </a:r>
            <a:r>
              <a:rPr lang="zh-CN" altLang="en-US" sz="32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所</a:t>
            </a:r>
            <a:r>
              <a:rPr lang="en-US" altLang="zh-CN" sz="320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……</a:t>
            </a:r>
            <a:r>
              <a:rPr lang="en-US" altLang="zh-CN" sz="32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表被动</a:t>
            </a: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>
                <a:solidFill>
                  <a:srgbClr val="990033"/>
                </a:solidFill>
                <a:latin typeface="华文中宋" pitchFamily="2" charset="-122"/>
                <a:ea typeface="华文中宋" pitchFamily="2" charset="-122"/>
              </a:rPr>
              <a:t>2 </a:t>
            </a:r>
            <a:r>
              <a:rPr lang="zh-CN" altLang="en-US" sz="3200">
                <a:solidFill>
                  <a:srgbClr val="990033"/>
                </a:solidFill>
                <a:latin typeface="华文中宋" pitchFamily="2" charset="-122"/>
                <a:ea typeface="华文中宋" pitchFamily="2" charset="-122"/>
              </a:rPr>
              <a:t>、出置南窗下     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2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南窗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前省略介词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2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于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endParaRPr lang="zh-CN" altLang="en-US" sz="320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>
                <a:solidFill>
                  <a:srgbClr val="990033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en-US" altLang="zh-CN" sz="32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3200">
                <a:solidFill>
                  <a:srgbClr val="990033"/>
                </a:solidFill>
                <a:latin typeface="华文中宋" pitchFamily="2" charset="-122"/>
                <a:ea typeface="华文中宋" pitchFamily="2" charset="-122"/>
              </a:rPr>
              <a:t>、誓天不相负    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2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相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代指刘兰芝，宾语前置</a:t>
            </a: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>
                <a:solidFill>
                  <a:srgbClr val="990033"/>
                </a:solidFill>
                <a:latin typeface="华文中宋" pitchFamily="2" charset="-122"/>
                <a:ea typeface="华文中宋" pitchFamily="2" charset="-122"/>
              </a:rPr>
              <a:t>4 </a:t>
            </a:r>
            <a:r>
              <a:rPr lang="zh-CN" altLang="en-US" sz="3200">
                <a:solidFill>
                  <a:srgbClr val="990033"/>
                </a:solidFill>
                <a:latin typeface="华文中宋" pitchFamily="2" charset="-122"/>
                <a:ea typeface="华文中宋" pitchFamily="2" charset="-122"/>
              </a:rPr>
              <a:t>、君既若见录    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“</a:t>
            </a:r>
            <a:r>
              <a:rPr lang="zh-CN" altLang="en-US" sz="32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见</a:t>
            </a:r>
            <a:r>
              <a:rPr lang="zh-CN" altLang="en-US" sz="320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代指刘兰芝，宾语前置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81" name="内容占位符 26627"/>
          <p:cNvSpPr>
            <a:spLocks noGrp="1" noRot="1"/>
          </p:cNvSpPr>
          <p:nvPr>
            <p:ph idx="1"/>
          </p:nvPr>
        </p:nvSpPr>
        <p:spPr>
          <a:xfrm>
            <a:off x="1524000" y="1773238"/>
            <a:ext cx="9467850" cy="3671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None/>
            </a:pPr>
            <a:r>
              <a:rPr lang="en-US" altLang="zh-CN" b="1">
                <a:solidFill>
                  <a:srgbClr val="800000"/>
                </a:solidFill>
              </a:rPr>
              <a:t>5</a:t>
            </a:r>
            <a:r>
              <a:rPr lang="zh-CN" altLang="en-US" b="1">
                <a:solidFill>
                  <a:srgbClr val="800000"/>
                </a:solidFill>
              </a:rPr>
              <a:t>、络绎如浮云  </a:t>
            </a:r>
            <a:r>
              <a:rPr lang="zh-CN" altLang="en-US" b="1">
                <a:solidFill>
                  <a:schemeClr val="accent2"/>
                </a:solidFill>
              </a:rPr>
              <a:t>介词结构后置句</a:t>
            </a:r>
          </a:p>
          <a:p>
            <a:pPr lvl="0">
              <a:buNone/>
            </a:pPr>
            <a:endParaRPr lang="zh-CN" altLang="en-US" sz="1800" b="1">
              <a:solidFill>
                <a:schemeClr val="accent2"/>
              </a:solidFill>
            </a:endParaRPr>
          </a:p>
          <a:p>
            <a:pPr lvl="0">
              <a:buNone/>
            </a:pPr>
            <a:r>
              <a:rPr lang="en-US" altLang="zh-CN" b="1">
                <a:solidFill>
                  <a:srgbClr val="800000"/>
                </a:solidFill>
              </a:rPr>
              <a:t>6</a:t>
            </a:r>
            <a:r>
              <a:rPr lang="zh-CN" altLang="en-US" b="1">
                <a:solidFill>
                  <a:srgbClr val="800000"/>
                </a:solidFill>
              </a:rPr>
              <a:t>、踯躅青骢马  </a:t>
            </a:r>
            <a:r>
              <a:rPr lang="zh-CN" altLang="en-US" b="1">
                <a:solidFill>
                  <a:schemeClr val="accent2"/>
                </a:solidFill>
              </a:rPr>
              <a:t>主谓倒装，应为“青骢马踯躅”</a:t>
            </a:r>
          </a:p>
          <a:p>
            <a:pPr lvl="0">
              <a:buNone/>
            </a:pPr>
            <a:endParaRPr lang="zh-CN" altLang="en-US" sz="1800" b="1">
              <a:solidFill>
                <a:schemeClr val="accent2"/>
              </a:solidFill>
            </a:endParaRPr>
          </a:p>
          <a:p>
            <a:pPr lvl="0">
              <a:buNone/>
            </a:pPr>
            <a:r>
              <a:rPr lang="en-US" altLang="zh-CN" b="1">
                <a:solidFill>
                  <a:srgbClr val="800000"/>
                </a:solidFill>
              </a:rPr>
              <a:t>7</a:t>
            </a:r>
            <a:r>
              <a:rPr lang="zh-CN" altLang="en-US" b="1">
                <a:solidFill>
                  <a:srgbClr val="800000"/>
                </a:solidFill>
              </a:rPr>
              <a:t>、仕宦于台阁  </a:t>
            </a:r>
            <a:r>
              <a:rPr lang="zh-CN" altLang="en-US" b="1">
                <a:solidFill>
                  <a:schemeClr val="accent2"/>
                </a:solidFill>
              </a:rPr>
              <a:t>介词结构后置，应为“于台阁仕宦”</a:t>
            </a:r>
          </a:p>
          <a:p>
            <a:pPr lvl="0">
              <a:buNone/>
            </a:pPr>
            <a:endParaRPr lang="zh-CN" altLang="en-US" sz="1800" b="1">
              <a:solidFill>
                <a:schemeClr val="accent2"/>
              </a:solidFill>
            </a:endParaRPr>
          </a:p>
          <a:p>
            <a:pPr lvl="0">
              <a:buNone/>
            </a:pPr>
            <a:r>
              <a:rPr lang="en-US" altLang="zh-CN" b="1">
                <a:solidFill>
                  <a:srgbClr val="800000"/>
                </a:solidFill>
              </a:rPr>
              <a:t>8</a:t>
            </a:r>
            <a:r>
              <a:rPr lang="zh-CN" altLang="en-US" b="1">
                <a:solidFill>
                  <a:srgbClr val="800000"/>
                </a:solidFill>
              </a:rPr>
              <a:t>、便复在旦夕  </a:t>
            </a:r>
            <a:r>
              <a:rPr lang="zh-CN" altLang="en-US" b="1">
                <a:solidFill>
                  <a:schemeClr val="accent2"/>
                </a:solidFill>
              </a:rPr>
              <a:t>介词结构后置，应为“便在旦夕复”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705" name="文本占位符 25602"/>
          <p:cNvSpPr>
            <a:spLocks noGrp="1" noRot="1"/>
          </p:cNvSpPr>
          <p:nvPr>
            <p:ph idx="1"/>
          </p:nvPr>
        </p:nvSpPr>
        <p:spPr>
          <a:xfrm>
            <a:off x="1981200" y="188913"/>
            <a:ext cx="8229600" cy="6264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None/>
            </a:pPr>
            <a:r>
              <a:rPr lang="zh-CN" altLang="en-US" b="1">
                <a:solidFill>
                  <a:srgbClr val="CC0000"/>
                </a:solidFill>
              </a:rPr>
              <a:t>重点虚词</a:t>
            </a:r>
          </a:p>
          <a:p>
            <a:pPr lvl="0">
              <a:buNone/>
            </a:pPr>
            <a:r>
              <a:rPr lang="zh-CN" altLang="en-US" b="1">
                <a:solidFill>
                  <a:srgbClr val="CC0000"/>
                </a:solidFill>
              </a:rPr>
              <a:t>始尔未为久</a:t>
            </a:r>
            <a:r>
              <a:rPr lang="zh-CN" altLang="en-US" b="1">
                <a:solidFill>
                  <a:schemeClr val="accent2"/>
                </a:solidFill>
              </a:rPr>
              <a:t>（尔：助词）</a:t>
            </a:r>
            <a:r>
              <a:rPr lang="zh-CN" altLang="en-US" b="1"/>
              <a:t>         </a:t>
            </a:r>
          </a:p>
          <a:p>
            <a:pPr lvl="0">
              <a:buNone/>
            </a:pPr>
            <a:r>
              <a:rPr lang="zh-CN" altLang="en-US" b="1">
                <a:solidFill>
                  <a:srgbClr val="CC0000"/>
                </a:solidFill>
              </a:rPr>
              <a:t>卿但暂还家</a:t>
            </a:r>
            <a:r>
              <a:rPr lang="zh-CN" altLang="en-US" b="1">
                <a:solidFill>
                  <a:schemeClr val="accent2"/>
                </a:solidFill>
              </a:rPr>
              <a:t>（但：姑且）</a:t>
            </a:r>
          </a:p>
          <a:p>
            <a:pPr lvl="0">
              <a:buNone/>
            </a:pPr>
            <a:r>
              <a:rPr lang="zh-CN" altLang="en-US" b="1">
                <a:solidFill>
                  <a:schemeClr val="accent2"/>
                </a:solidFill>
              </a:rPr>
              <a:t>以</a:t>
            </a:r>
            <a:r>
              <a:rPr lang="zh-CN" altLang="en-US" b="1">
                <a:solidFill>
                  <a:srgbClr val="CC0000"/>
                </a:solidFill>
              </a:rPr>
              <a:t>此下心愿</a:t>
            </a:r>
            <a:r>
              <a:rPr lang="zh-CN" altLang="en-US" b="1">
                <a:solidFill>
                  <a:schemeClr val="accent2"/>
                </a:solidFill>
              </a:rPr>
              <a:t>（以：为了）</a:t>
            </a:r>
            <a:r>
              <a:rPr lang="zh-CN" altLang="en-US" b="1"/>
              <a:t>          </a:t>
            </a:r>
          </a:p>
          <a:p>
            <a:pPr lvl="0">
              <a:buNone/>
            </a:pPr>
            <a:r>
              <a:rPr lang="zh-CN" altLang="en-US" b="1">
                <a:solidFill>
                  <a:srgbClr val="CC0000"/>
                </a:solidFill>
              </a:rPr>
              <a:t>于今无会因</a:t>
            </a:r>
            <a:r>
              <a:rPr lang="zh-CN" altLang="en-US" b="1">
                <a:solidFill>
                  <a:schemeClr val="accent2"/>
                </a:solidFill>
              </a:rPr>
              <a:t>（于：从；因：机会）</a:t>
            </a:r>
          </a:p>
          <a:p>
            <a:pPr lvl="0">
              <a:buNone/>
            </a:pPr>
            <a:r>
              <a:rPr lang="zh-CN" altLang="en-US" b="1">
                <a:solidFill>
                  <a:srgbClr val="CC0000"/>
                </a:solidFill>
              </a:rPr>
              <a:t>因求假暂归</a:t>
            </a:r>
            <a:r>
              <a:rPr lang="zh-CN" altLang="en-US" b="1">
                <a:solidFill>
                  <a:schemeClr val="accent2"/>
                </a:solidFill>
              </a:rPr>
              <a:t>（因：于是、就）</a:t>
            </a:r>
            <a:r>
              <a:rPr lang="zh-CN" altLang="en-US" b="1"/>
              <a:t>  </a:t>
            </a:r>
          </a:p>
          <a:p>
            <a:pPr lvl="0">
              <a:buNone/>
            </a:pPr>
            <a:r>
              <a:rPr lang="zh-CN" altLang="en-US" b="1">
                <a:solidFill>
                  <a:srgbClr val="CC0000"/>
                </a:solidFill>
              </a:rPr>
              <a:t>以我应他人</a:t>
            </a:r>
            <a:r>
              <a:rPr lang="zh-CN" altLang="en-US" b="1">
                <a:solidFill>
                  <a:schemeClr val="accent2"/>
                </a:solidFill>
              </a:rPr>
              <a:t>（以：把）</a:t>
            </a:r>
          </a:p>
          <a:p>
            <a:pPr lvl="0">
              <a:buNone/>
            </a:pPr>
            <a:r>
              <a:rPr lang="zh-CN" altLang="en-US" b="1">
                <a:solidFill>
                  <a:srgbClr val="CC0000"/>
                </a:solidFill>
              </a:rPr>
              <a:t>磐石方且厚</a:t>
            </a:r>
            <a:r>
              <a:rPr lang="zh-CN" altLang="en-US" b="1">
                <a:solidFill>
                  <a:schemeClr val="accent2"/>
                </a:solidFill>
              </a:rPr>
              <a:t>（且：并且）</a:t>
            </a:r>
            <a:r>
              <a:rPr lang="zh-CN" altLang="en-US" b="1"/>
              <a:t>        </a:t>
            </a:r>
          </a:p>
          <a:p>
            <a:pPr lvl="0">
              <a:buNone/>
            </a:pPr>
            <a:r>
              <a:rPr lang="zh-CN" altLang="en-US" b="1">
                <a:solidFill>
                  <a:srgbClr val="CC0000"/>
                </a:solidFill>
              </a:rPr>
              <a:t>君尔妾亦然</a:t>
            </a:r>
            <a:r>
              <a:rPr lang="zh-CN" altLang="en-US" b="1">
                <a:solidFill>
                  <a:schemeClr val="accent2"/>
                </a:solidFill>
              </a:rPr>
              <a:t>（尔：这样；然：这样）</a:t>
            </a:r>
          </a:p>
          <a:p>
            <a:pPr lvl="0">
              <a:buNone/>
            </a:pPr>
            <a:r>
              <a:rPr lang="zh-CN" altLang="en-US" b="1">
                <a:solidFill>
                  <a:srgbClr val="CC0000"/>
                </a:solidFill>
              </a:rPr>
              <a:t>其日牛马嘶</a:t>
            </a:r>
            <a:r>
              <a:rPr lang="zh-CN" altLang="en-US" b="1">
                <a:solidFill>
                  <a:schemeClr val="accent2"/>
                </a:solidFill>
              </a:rPr>
              <a:t>（其：这）</a:t>
            </a:r>
          </a:p>
          <a:p>
            <a:pPr lvl="0"/>
            <a:endParaRPr lang="zh-CN" altLang="en-US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5" name="标题 3075"/>
          <p:cNvSpPr txBox="1">
            <a:spLocks noRot="1"/>
          </p:cNvSpPr>
          <p:nvPr/>
        </p:nvSpPr>
        <p:spPr>
          <a:xfrm>
            <a:off x="1698625" y="501650"/>
            <a:ext cx="8769350" cy="917575"/>
          </a:xfrm>
          <a:prstGeom prst="rect">
            <a:avLst/>
          </a:prstGeom>
          <a:solidFill>
            <a:srgbClr val="FFFF99">
              <a:alpha val="50000"/>
            </a:srgbClr>
          </a:solidFill>
          <a:ln w="19050">
            <a:noFill/>
            <a:miter/>
          </a:ln>
        </p:spPr>
        <p:txBody>
          <a:bodyPr vert="horz" wrap="square" lIns="91440" tIns="45720" rIns="91440" bIns="45720" anchor="ctr" anchorCtr="0"/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spcBef>
                <a:spcPct val="50000"/>
              </a:spcBef>
            </a:pPr>
            <a:r>
              <a:rPr lang="zh-CN" altLang="zh-CN" sz="4400" b="1" spc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梳理情节</a:t>
            </a:r>
            <a:endParaRPr lang="zh-CN" altLang="zh-CN" sz="44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95325" y="1628775"/>
            <a:ext cx="108794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1">
                <a:solidFill>
                  <a:schemeClr val="accent1">
                    <a:lumMod val="10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  <a:t>【学习任务一】</a:t>
            </a:r>
            <a:r>
              <a:rPr lang="zh-CN" sz="2800" b="1">
                <a:solidFill>
                  <a:schemeClr val="accent1">
                    <a:lumMod val="10000"/>
                  </a:schemeClr>
                </a:solidFill>
                <a:ea typeface="宋体" panose="02010600030101010101" pitchFamily="2" charset="-122"/>
              </a:rPr>
              <a:t>熟读全诗，依照情节的发展，把全诗分成五部分，给每一部分拟一个简短的标题（如“兰芝被遣”）。</a:t>
            </a:r>
            <a:endParaRPr lang="zh-CN" altLang="en-US" sz="2800" b="1">
              <a:solidFill>
                <a:schemeClr val="accent1">
                  <a:lumMod val="10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1331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62890" y="2996565"/>
            <a:ext cx="11627485" cy="3209925"/>
          </a:xfrm>
          <a:prstGeom prst="rect">
            <a:avLst/>
          </a:prstGeom>
          <a:solidFill>
            <a:srgbClr val="F4F4AA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kumimoji="1" lang="en-US" altLang="zh-CN" sz="3310" b="1">
                <a:solidFill>
                  <a:srgbClr val="EE0C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sz="3310" b="1">
                <a:solidFill>
                  <a:srgbClr val="EE0C3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焦、刘殉情”故事的传说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kumimoji="1" lang="zh-CN" altLang="en-US" sz="3310" b="1">
                <a:latin typeface="楷体" panose="02010609060101010101" pitchFamily="49" charset="-122"/>
                <a:ea typeface="楷体" panose="02010609060101010101" pitchFamily="49" charset="-122"/>
              </a:rPr>
              <a:t>     汉末建安年间，才貌双全的刘兰芝和庐江小吏焦仲卿真诚相爱。但刘兰芝却为婆母不容，婆母百般刁难她，没有办法，刘兰芝只好自请回娘家。夫妻二人双双“誓死不相负”。兰芝回到娘家后，不久，县令、太守替他的儿子求婚，焦仲卿闻听此事，二人生人作死别，在兰芝成婚那天，兰芝投井而死，仲卿也自缢身亡。两人变成了一对鸳鸯相对而鸣。</a:t>
            </a:r>
            <a:endParaRPr lang="en-US" altLang="zh-CN" sz="331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3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18843" name="Group 5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2450" y="579120"/>
          <a:ext cx="11243310" cy="5829935"/>
        </p:xfrm>
        <a:graphic>
          <a:graphicData uri="http://schemas.openxmlformats.org/drawingml/2006/table">
            <a:tbl>
              <a:tblPr/>
              <a:tblGrid>
                <a:gridCol w="34582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018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469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363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21995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情节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大意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手法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作用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1125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起始（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孔雀东南飞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比兴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暗示文中离别情节；奠定全文悲剧基调；引起下文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3121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开端（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～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兰芝被遣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铺排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塑造人物；铺垫下文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4780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发展（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～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12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再发展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13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～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21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夫妻誓别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兰芝抗婚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铺排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反衬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加重悲剧色彩；反衬焦母专断；侧面表现兰芝对爱情的忠贞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9502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高潮（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22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～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31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双双殉情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比喻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突出双方对爱情的忠贞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2265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尾声（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32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告诫后人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浪漫主义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反衬现实的残酷；寄托人们美好的愿望；呼应开头 </a:t>
                      </a: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WordArt 2">
            <a:hlinkClick r:id="rId2" action="ppaction://hlinksldjump"/>
          </p:cNvPr>
          <p:cNvSpPr txBox="1">
            <a:spLocks noTextEdit="1"/>
          </p:cNvSpPr>
          <p:nvPr/>
        </p:nvSpPr>
        <p:spPr>
          <a:xfrm>
            <a:off x="2135505" y="260350"/>
            <a:ext cx="7669530" cy="838200"/>
          </a:xfrm>
          <a:solidFill>
            <a:srgbClr val="FFFF99">
              <a:alpha val="50000"/>
            </a:srgbClr>
          </a:solidFill>
          <a:ln w="19050">
            <a:noFill/>
            <a:miter lim="800000"/>
          </a:ln>
        </p:spPr>
        <p:txBody>
          <a:bodyPr vert="horz" wrap="square" lIns="91440" tIns="45720" rIns="91440" bIns="45720" rtlCol="0" fromWordArt="0" anchor="ctr" anchorCtr="0">
            <a:no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活动二：人物形象分析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62890" y="2780665"/>
          <a:ext cx="11786235" cy="34671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736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721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683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57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9342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人物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性格特征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形象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93420">
                <a:tc row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受迫害者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刘兰芝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342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焦仲卿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3420">
                <a:tc row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迫害者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焦母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342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刘兄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endParaRPr lang="en-US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695325" y="1124585"/>
            <a:ext cx="1106551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1">
                <a:solidFill>
                  <a:schemeClr val="accent1">
                    <a:lumMod val="10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  <a:t>【学习任务二】</a:t>
            </a:r>
            <a:r>
              <a:rPr lang="zh-CN" sz="2800" b="1">
                <a:solidFill>
                  <a:schemeClr val="accent1">
                    <a:lumMod val="10000"/>
                  </a:schemeClr>
                </a:solidFill>
                <a:ea typeface="宋体" panose="02010600030101010101" pitchFamily="2" charset="-122"/>
              </a:rPr>
              <a:t>本文成功地塑造了刘兰芝、焦仲卿的艺术形象，除了他们的悲剧行为外，对话在表现典型性格方面起了决定性的作用，品味个性化的人物语言，分析人物形象，完成表格。</a:t>
            </a:r>
            <a:endParaRPr lang="zh-CN" altLang="en-US" sz="2800" b="1">
              <a:solidFill>
                <a:schemeClr val="accent1">
                  <a:lumMod val="10000"/>
                </a:schemeClr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355" name="文本占位符 100354"/>
          <p:cNvSpPr>
            <a:spLocks noGrp="1"/>
          </p:cNvSpPr>
          <p:nvPr>
            <p:ph type="body" idx="1"/>
          </p:nvPr>
        </p:nvSpPr>
        <p:spPr>
          <a:xfrm>
            <a:off x="1127125" y="476885"/>
            <a:ext cx="10708640" cy="6604635"/>
          </a:xfrm>
          <a:noFill/>
          <a:ln>
            <a:noFill/>
          </a:ln>
        </p:spPr>
        <p:txBody>
          <a:bodyPr/>
          <a:lstStyle/>
          <a:p>
            <a:pPr algn="ctr">
              <a:buNone/>
            </a:pPr>
            <a:r>
              <a:rPr lang="zh-CN" altLang="en-US" sz="3600" b="1">
                <a:solidFill>
                  <a:schemeClr val="accent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通过对话展示出兰芝的性格特点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800" b="1">
                <a:solidFill>
                  <a:schemeClr val="accent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与焦仲卿的三次对话：</a:t>
            </a:r>
          </a:p>
          <a:p>
            <a:pPr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、被遣归前</a:t>
            </a:r>
          </a:p>
          <a:p>
            <a:pPr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、夫妇誓别</a:t>
            </a:r>
          </a:p>
          <a:p>
            <a:pPr>
              <a:buNone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、夫妇诀别</a:t>
            </a:r>
          </a:p>
          <a:p>
            <a:pPr>
              <a:buNone/>
            </a:pPr>
            <a:r>
              <a:rPr lang="en-US" altLang="zh-CN" sz="2800" b="1">
                <a:solidFill>
                  <a:schemeClr val="accent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与婆婆小姑的对话：</a:t>
            </a:r>
          </a:p>
          <a:p>
            <a:pPr marL="0" lvl="0" indent="0">
              <a:spcBef>
                <a:spcPct val="50000"/>
              </a:spcBef>
              <a:buNone/>
            </a:pP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对婆婆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突出其倔强 ，貌似谦卑，实含激愤不平之意，有修养，识大体，并没出口伤人</a:t>
            </a:r>
            <a:endParaRPr lang="zh-CN" altLang="en-US" sz="2800" b="1">
              <a:solidFill>
                <a:schemeClr val="accent2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对小姑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有礼有节、重情重义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800" b="1">
                <a:solidFill>
                  <a:schemeClr val="accent1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与母亲兄长的对话：</a:t>
            </a:r>
          </a:p>
          <a:p>
            <a:pPr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品质：不慕容华、不屈淫威</a:t>
            </a:r>
          </a:p>
          <a:p>
            <a:pPr>
              <a:buNone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0357" name="右大括号 100356"/>
          <p:cNvSpPr/>
          <p:nvPr/>
        </p:nvSpPr>
        <p:spPr>
          <a:xfrm>
            <a:off x="7024688" y="1882775"/>
            <a:ext cx="265112" cy="1555750"/>
          </a:xfrm>
          <a:prstGeom prst="rightBrace">
            <a:avLst>
              <a:gd name="adj1" fmla="val 48902"/>
              <a:gd name="adj2" fmla="val 50713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0360" name="文本框 100359"/>
          <p:cNvSpPr txBox="1"/>
          <p:nvPr/>
        </p:nvSpPr>
        <p:spPr>
          <a:xfrm>
            <a:off x="7269163" y="2192338"/>
            <a:ext cx="3383280" cy="6724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35000"/>
              </a:lnSpc>
              <a:spcBef>
                <a:spcPct val="0"/>
              </a:spcBef>
            </a:pP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冷静坚定、忠贞不渝</a:t>
            </a:r>
          </a:p>
        </p:txBody>
      </p:sp>
      <p:pic>
        <p:nvPicPr>
          <p:cNvPr id="99333" name="图片 99332" descr="桃花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503540">
            <a:off x="8875078" y="4271645"/>
            <a:ext cx="2781300" cy="292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287395" y="6309360"/>
            <a:ext cx="72104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1">
                    <a:lumMod val="10000"/>
                  </a:schemeClr>
                </a:solidFill>
                <a:sym typeface="+mn-ea"/>
              </a:rPr>
              <a:t>语言描写：第2、8、10、12、16、26段</a:t>
            </a:r>
          </a:p>
        </p:txBody>
      </p:sp>
    </p:spTree>
  </p:cSld>
  <p:clrMapOvr>
    <a:masterClrMapping/>
  </p:clrMapOvr>
  <p:transition advTm="10000">
    <p:cover dir="d"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3009" name="Picture 2"/>
          <p:cNvPicPr>
            <a:picLocks noChangeAspect="1"/>
          </p:cNvPicPr>
          <p:nvPr/>
        </p:nvPicPr>
        <p:blipFill>
          <a:blip r:embed="rId2">
            <a:lum contrast="18000"/>
          </a:blip>
          <a:stretch>
            <a:fillRect/>
          </a:stretch>
        </p:blipFill>
        <p:spPr>
          <a:xfrm>
            <a:off x="1524000" y="0"/>
            <a:ext cx="31242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3011" name="Text Box 4"/>
          <p:cNvSpPr/>
          <p:nvPr/>
        </p:nvSpPr>
        <p:spPr>
          <a:xfrm>
            <a:off x="5105400" y="1281113"/>
            <a:ext cx="12954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形体美</a:t>
            </a:r>
          </a:p>
        </p:txBody>
      </p:sp>
      <p:sp>
        <p:nvSpPr>
          <p:cNvPr id="43012" name="AutoShape 5"/>
          <p:cNvSpPr/>
          <p:nvPr/>
        </p:nvSpPr>
        <p:spPr>
          <a:xfrm>
            <a:off x="6324600" y="1295400"/>
            <a:ext cx="381000" cy="609600"/>
          </a:xfrm>
          <a:prstGeom prst="leftBrace">
            <a:avLst>
              <a:gd name="adj1" fmla="val 13281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3013" name="Text Box 6"/>
          <p:cNvSpPr/>
          <p:nvPr/>
        </p:nvSpPr>
        <p:spPr>
          <a:xfrm>
            <a:off x="6629400" y="1066800"/>
            <a:ext cx="335280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</a:rPr>
              <a:t>足 头 腰 耳 指 口 步</a:t>
            </a:r>
          </a:p>
        </p:txBody>
      </p:sp>
      <p:sp>
        <p:nvSpPr>
          <p:cNvPr id="43014" name="Text Box 7"/>
          <p:cNvSpPr/>
          <p:nvPr/>
        </p:nvSpPr>
        <p:spPr>
          <a:xfrm>
            <a:off x="6629400" y="1524000"/>
            <a:ext cx="21336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CC3300"/>
                </a:solidFill>
                <a:latin typeface="Times New Roman" panose="02020603050405020304" pitchFamily="18" charset="0"/>
              </a:rPr>
              <a:t>精妙世无双</a:t>
            </a:r>
          </a:p>
        </p:txBody>
      </p:sp>
      <p:sp>
        <p:nvSpPr>
          <p:cNvPr id="43015" name="Text Box 8"/>
          <p:cNvSpPr/>
          <p:nvPr/>
        </p:nvSpPr>
        <p:spPr>
          <a:xfrm>
            <a:off x="5257800" y="2728913"/>
            <a:ext cx="12954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品质美</a:t>
            </a:r>
          </a:p>
        </p:txBody>
      </p:sp>
      <p:sp>
        <p:nvSpPr>
          <p:cNvPr id="43016" name="AutoShape 9"/>
          <p:cNvSpPr/>
          <p:nvPr/>
        </p:nvSpPr>
        <p:spPr>
          <a:xfrm>
            <a:off x="6477000" y="2500313"/>
            <a:ext cx="152400" cy="990600"/>
          </a:xfrm>
          <a:prstGeom prst="leftBrace">
            <a:avLst>
              <a:gd name="adj1" fmla="val 53956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3017" name="Text Box 10"/>
          <p:cNvSpPr/>
          <p:nvPr/>
        </p:nvSpPr>
        <p:spPr>
          <a:xfrm>
            <a:off x="6553200" y="2195513"/>
            <a:ext cx="29718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CC3300"/>
                </a:solidFill>
                <a:latin typeface="Times New Roman" panose="02020603050405020304" pitchFamily="18" charset="0"/>
              </a:rPr>
              <a:t>勤劳：</a:t>
            </a:r>
            <a:r>
              <a:rPr lang="zh-CN" altLang="en-US" sz="2800" b="1">
                <a:latin typeface="Times New Roman" panose="02020603050405020304" pitchFamily="18" charset="0"/>
              </a:rPr>
              <a:t>兰芝自诉</a:t>
            </a:r>
          </a:p>
        </p:txBody>
      </p:sp>
      <p:sp>
        <p:nvSpPr>
          <p:cNvPr id="43018" name="Text Box 11"/>
          <p:cNvSpPr/>
          <p:nvPr/>
        </p:nvSpPr>
        <p:spPr>
          <a:xfrm>
            <a:off x="6553200" y="2652713"/>
            <a:ext cx="28194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CC3300"/>
                </a:solidFill>
                <a:latin typeface="Times New Roman" panose="02020603050405020304" pitchFamily="18" charset="0"/>
              </a:rPr>
              <a:t>善良：</a:t>
            </a:r>
            <a:r>
              <a:rPr lang="zh-CN" altLang="en-US" sz="2800" b="1">
                <a:latin typeface="Times New Roman" panose="02020603050405020304" pitchFamily="18" charset="0"/>
              </a:rPr>
              <a:t>与小姑别</a:t>
            </a:r>
          </a:p>
        </p:txBody>
      </p:sp>
      <p:sp>
        <p:nvSpPr>
          <p:cNvPr id="43019" name="Text Box 12"/>
          <p:cNvSpPr/>
          <p:nvPr/>
        </p:nvSpPr>
        <p:spPr>
          <a:xfrm>
            <a:off x="6553200" y="3109913"/>
            <a:ext cx="34290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CC3300"/>
                </a:solidFill>
                <a:latin typeface="Times New Roman" panose="02020603050405020304" pitchFamily="18" charset="0"/>
              </a:rPr>
              <a:t>知书达礼：</a:t>
            </a:r>
            <a:r>
              <a:rPr lang="zh-CN" altLang="en-US" sz="2800" b="1">
                <a:latin typeface="Times New Roman" panose="02020603050405020304" pitchFamily="18" charset="0"/>
              </a:rPr>
              <a:t>与婆婆别</a:t>
            </a:r>
          </a:p>
        </p:txBody>
      </p:sp>
      <p:sp>
        <p:nvSpPr>
          <p:cNvPr id="43020" name="Text Box 13"/>
          <p:cNvSpPr/>
          <p:nvPr/>
        </p:nvSpPr>
        <p:spPr>
          <a:xfrm>
            <a:off x="5257800" y="4024313"/>
            <a:ext cx="12954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精神美</a:t>
            </a:r>
          </a:p>
        </p:txBody>
      </p:sp>
      <p:cxnSp>
        <p:nvCxnSpPr>
          <p:cNvPr id="43021" name="Line 14"/>
          <p:cNvCxnSpPr/>
          <p:nvPr/>
        </p:nvCxnSpPr>
        <p:spPr>
          <a:xfrm>
            <a:off x="6477000" y="4329113"/>
            <a:ext cx="381000" cy="0"/>
          </a:xfrm>
          <a:prstGeom prst="line">
            <a:avLst/>
          </a:prstGeom>
          <a:noFill/>
          <a:ln>
            <a:solidFill>
              <a:schemeClr val="tx1"/>
            </a:solidFill>
            <a:round/>
          </a:ln>
        </p:spPr>
      </p:cxnSp>
      <p:sp>
        <p:nvSpPr>
          <p:cNvPr id="43022" name="Text Box 15"/>
          <p:cNvSpPr/>
          <p:nvPr/>
        </p:nvSpPr>
        <p:spPr>
          <a:xfrm>
            <a:off x="6781800" y="4024313"/>
            <a:ext cx="12954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CC3300"/>
                </a:solidFill>
                <a:latin typeface="Times New Roman" panose="02020603050405020304" pitchFamily="18" charset="0"/>
              </a:rPr>
              <a:t>反抗性</a:t>
            </a:r>
          </a:p>
        </p:txBody>
      </p:sp>
      <p:sp>
        <p:nvSpPr>
          <p:cNvPr id="43023" name="AutoShape 16"/>
          <p:cNvSpPr/>
          <p:nvPr/>
        </p:nvSpPr>
        <p:spPr>
          <a:xfrm>
            <a:off x="8077200" y="3948113"/>
            <a:ext cx="152400" cy="609600"/>
          </a:xfrm>
          <a:prstGeom prst="leftBrace">
            <a:avLst>
              <a:gd name="adj1" fmla="val 33204"/>
              <a:gd name="adj2" fmla="val 50000"/>
            </a:avLst>
          </a:prstGeom>
          <a:noFill/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3024" name="Text Box 17"/>
          <p:cNvSpPr/>
          <p:nvPr/>
        </p:nvSpPr>
        <p:spPr>
          <a:xfrm>
            <a:off x="8153400" y="3719513"/>
            <a:ext cx="9144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焦母</a:t>
            </a:r>
          </a:p>
        </p:txBody>
      </p:sp>
      <p:sp>
        <p:nvSpPr>
          <p:cNvPr id="43025" name="Text Box 18"/>
          <p:cNvSpPr/>
          <p:nvPr/>
        </p:nvSpPr>
        <p:spPr>
          <a:xfrm>
            <a:off x="8153400" y="4252913"/>
            <a:ext cx="91440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兄长</a:t>
            </a:r>
          </a:p>
        </p:txBody>
      </p:sp>
      <p:cxnSp>
        <p:nvCxnSpPr>
          <p:cNvPr id="43026" name="Line 19"/>
          <p:cNvCxnSpPr/>
          <p:nvPr/>
        </p:nvCxnSpPr>
        <p:spPr>
          <a:xfrm flipH="1">
            <a:off x="5791200" y="1828800"/>
            <a:ext cx="0" cy="823913"/>
          </a:xfrm>
          <a:prstGeom prst="line">
            <a:avLst/>
          </a:prstGeom>
          <a:noFill/>
          <a:ln>
            <a:solidFill>
              <a:schemeClr val="tx1"/>
            </a:solidFill>
            <a:round/>
          </a:ln>
        </p:spPr>
      </p:cxnSp>
      <p:cxnSp>
        <p:nvCxnSpPr>
          <p:cNvPr id="43027" name="Line 20"/>
          <p:cNvCxnSpPr/>
          <p:nvPr/>
        </p:nvCxnSpPr>
        <p:spPr>
          <a:xfrm flipH="1">
            <a:off x="5791200" y="3338513"/>
            <a:ext cx="0" cy="609600"/>
          </a:xfrm>
          <a:prstGeom prst="line">
            <a:avLst/>
          </a:prstGeom>
          <a:noFill/>
          <a:ln>
            <a:solidFill>
              <a:schemeClr val="tx1"/>
            </a:solidFill>
            <a:round/>
          </a:ln>
        </p:spPr>
      </p:cxnSp>
      <p:pic>
        <p:nvPicPr>
          <p:cNvPr id="43028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31242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3029" name="Text Box 22"/>
          <p:cNvSpPr/>
          <p:nvPr/>
        </p:nvSpPr>
        <p:spPr>
          <a:xfrm>
            <a:off x="5105400" y="4953000"/>
            <a:ext cx="5029200" cy="12528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ct val="50000"/>
              </a:spcBef>
              <a:buChar char="•"/>
            </a:pPr>
            <a:r>
              <a:rPr lang="zh-CN" altLang="en-US" sz="2800" b="1">
                <a:solidFill>
                  <a:srgbClr val="990099"/>
                </a:solidFill>
                <a:latin typeface="Times New Roman" panose="02020603050405020304" pitchFamily="18" charset="0"/>
              </a:rPr>
              <a:t>一个聪明美丽、勤劳能干善良、知书识礼、坚强忠贞、富有反抗精神的妇女形象。</a:t>
            </a:r>
          </a:p>
        </p:txBody>
      </p:sp>
      <p:sp>
        <p:nvSpPr>
          <p:cNvPr id="47105" name="WordArt 2"/>
          <p:cNvSpPr txBox="1">
            <a:spLocks noTextEdit="1"/>
          </p:cNvSpPr>
          <p:nvPr/>
        </p:nvSpPr>
        <p:spPr>
          <a:xfrm>
            <a:off x="4114800" y="116205"/>
            <a:ext cx="8382000" cy="1066800"/>
          </a:xfrm>
          <a:solidFill>
            <a:srgbClr val="FFFF99">
              <a:alpha val="50000"/>
            </a:srgbClr>
          </a:solidFill>
          <a:ln w="19050">
            <a:noFill/>
            <a:miter lim="800000"/>
          </a:ln>
        </p:spPr>
        <p:txBody>
          <a:bodyPr vert="horz" wrap="square" lIns="91440" tIns="45720" rIns="91440" bIns="45720" rtlCol="0" fromWordArt="0" anchor="ctr" anchorCtr="0">
            <a:no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人物形象分析——刘兰芝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5057" name="Picture 2"/>
          <p:cNvPicPr>
            <a:picLocks noChangeAspect="1"/>
          </p:cNvPicPr>
          <p:nvPr/>
        </p:nvPicPr>
        <p:blipFill>
          <a:blip r:embed="rId2">
            <a:lum contrast="12000"/>
          </a:blip>
          <a:stretch>
            <a:fillRect/>
          </a:stretch>
        </p:blipFill>
        <p:spPr>
          <a:xfrm>
            <a:off x="1524000" y="0"/>
            <a:ext cx="28194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5059" name="Text Box 4"/>
          <p:cNvSpPr/>
          <p:nvPr/>
        </p:nvSpPr>
        <p:spPr>
          <a:xfrm>
            <a:off x="4648200" y="1295400"/>
            <a:ext cx="6671945" cy="12528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</a:rPr>
              <a:t>仲卿对兰芝的感情始终如一，而对母亲的感情却有所变化。试指出这种变化，并体会其对表现人物性格的作用。</a:t>
            </a:r>
          </a:p>
        </p:txBody>
      </p:sp>
      <p:sp>
        <p:nvSpPr>
          <p:cNvPr id="45060" name="Text Box 5"/>
          <p:cNvSpPr/>
          <p:nvPr/>
        </p:nvSpPr>
        <p:spPr>
          <a:xfrm>
            <a:off x="4572000" y="2971800"/>
            <a:ext cx="5943600" cy="22428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</a:rPr>
              <a:t>开始</a:t>
            </a:r>
            <a:r>
              <a:rPr lang="en-US" altLang="zh-CN" sz="2800" b="1">
                <a:solidFill>
                  <a:srgbClr val="0000CC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CC3300"/>
                </a:solidFill>
                <a:latin typeface="Times New Roman" panose="02020603050405020304" pitchFamily="18" charset="0"/>
              </a:rPr>
              <a:t>既孝又怨，不敢违抗。</a:t>
            </a:r>
          </a:p>
          <a:p>
            <a:pPr lvl="0"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</a:rPr>
              <a:t>后来</a:t>
            </a:r>
            <a:r>
              <a:rPr lang="en-US" altLang="zh-CN" sz="2800" b="1">
                <a:solidFill>
                  <a:srgbClr val="0000CC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CC3300"/>
                </a:solidFill>
                <a:latin typeface="Times New Roman" panose="02020603050405020304" pitchFamily="18" charset="0"/>
              </a:rPr>
              <a:t>对爱情的忠贞战胜了对母亲的孝顺、屈从，不顾“不孝有三，无后为大”的封建礼教，自缢于庭树，作了最强有力的反抗。</a:t>
            </a:r>
          </a:p>
        </p:txBody>
      </p:sp>
      <p:sp>
        <p:nvSpPr>
          <p:cNvPr id="45061" name="Text Box 6"/>
          <p:cNvSpPr/>
          <p:nvPr/>
        </p:nvSpPr>
        <p:spPr>
          <a:xfrm>
            <a:off x="4572000" y="5334000"/>
            <a:ext cx="5867400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  <a:buChar char="•"/>
            </a:pPr>
            <a:r>
              <a:rPr lang="zh-CN" altLang="en-US" sz="3200" b="1">
                <a:latin typeface="Westminster" pitchFamily="82" charset="0"/>
              </a:rPr>
              <a:t>一个忠厚善良，忠于爱情，由顺从到抗争的叛逆形象。</a:t>
            </a:r>
          </a:p>
        </p:txBody>
      </p:sp>
      <p:pic>
        <p:nvPicPr>
          <p:cNvPr id="45062" name="Picture 7" descr="W_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8288" y="6583363"/>
            <a:ext cx="239712" cy="27463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7105" name="WordArt 2"/>
          <p:cNvSpPr txBox="1">
            <a:spLocks noTextEdit="1"/>
          </p:cNvSpPr>
          <p:nvPr/>
        </p:nvSpPr>
        <p:spPr>
          <a:xfrm>
            <a:off x="3793490" y="260985"/>
            <a:ext cx="8382000" cy="1066800"/>
          </a:xfrm>
          <a:solidFill>
            <a:srgbClr val="FFFF99">
              <a:alpha val="50000"/>
            </a:srgbClr>
          </a:solidFill>
          <a:ln w="19050">
            <a:noFill/>
            <a:miter lim="800000"/>
          </a:ln>
        </p:spPr>
        <p:txBody>
          <a:bodyPr vert="horz" wrap="square" lIns="91440" tIns="45720" rIns="91440" bIns="45720" rtlCol="0" fromWordArt="0" anchor="ctr" anchorCtr="0">
            <a:no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人物形象分析——焦仲卿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11675" y="6597015"/>
            <a:ext cx="67716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1">
                    <a:lumMod val="10000"/>
                  </a:schemeClr>
                </a:solidFill>
                <a:sym typeface="+mn-ea"/>
              </a:rPr>
              <a:t>语言描写：第</a:t>
            </a:r>
            <a:r>
              <a:rPr lang="en-US" altLang="zh-CN" sz="2800" b="1">
                <a:solidFill>
                  <a:schemeClr val="accent1">
                    <a:lumMod val="10000"/>
                  </a:schemeClr>
                </a:solidFill>
                <a:sym typeface="+mn-ea"/>
              </a:rPr>
              <a:t>3</a:t>
            </a:r>
            <a:r>
              <a:rPr lang="zh-CN" altLang="en-US" sz="2800" b="1">
                <a:solidFill>
                  <a:schemeClr val="accent1">
                    <a:lumMod val="10000"/>
                  </a:schemeClr>
                </a:solidFill>
                <a:sym typeface="+mn-ea"/>
              </a:rPr>
              <a:t>、5、</a:t>
            </a:r>
            <a:r>
              <a:rPr lang="en-US" altLang="zh-CN" sz="2800" b="1">
                <a:solidFill>
                  <a:schemeClr val="accent1">
                    <a:lumMod val="10000"/>
                  </a:schemeClr>
                </a:solidFill>
                <a:sym typeface="+mn-ea"/>
              </a:rPr>
              <a:t>7</a:t>
            </a:r>
            <a:r>
              <a:rPr lang="zh-CN" altLang="en-US" sz="2800" b="1">
                <a:solidFill>
                  <a:schemeClr val="accent1">
                    <a:lumMod val="10000"/>
                  </a:schemeClr>
                </a:solidFill>
                <a:sym typeface="+mn-ea"/>
              </a:rPr>
              <a:t>、11、25、27段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 fill="hold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uiExpand="1" build="p"/>
      <p:bldP spid="450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标题 3075"/>
          <p:cNvSpPr txBox="1">
            <a:spLocks noGrp="1" noRot="1"/>
          </p:cNvSpPr>
          <p:nvPr>
            <p:ph type="title"/>
          </p:nvPr>
        </p:nvSpPr>
        <p:spPr>
          <a:xfrm>
            <a:off x="1825625" y="609600"/>
            <a:ext cx="8540750" cy="1143000"/>
          </a:xfrm>
          <a:prstGeom prst="rect">
            <a:avLst/>
          </a:prstGeom>
          <a:solidFill>
            <a:srgbClr val="FFFF99">
              <a:alpha val="50000"/>
            </a:srgbClr>
          </a:solidFill>
          <a:ln w="19050">
            <a:miter/>
          </a:ln>
        </p:spPr>
        <p:txBody>
          <a:bodyPr vert="horz" wrap="square" lIns="91440" tIns="45720" rIns="91440" bIns="45720"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marL="0" marR="0" lvl="0" indent="0" rtl="0">
              <a:lnSpc>
                <a:spcPct val="100000"/>
              </a:lnSpc>
              <a:spcBef>
                <a:spcPct val="50000"/>
              </a:spcBef>
            </a:pPr>
            <a:r>
              <a:rPr lang="zh-CN" altLang="en-US" sz="4400" b="1" spc="0">
                <a:effectLst>
                  <a:outerShdw blurRad="38100" dist="38100" dir="2700000" algn="tl">
                    <a:srgbClr val="FFFFFF"/>
                  </a:outerShdw>
                </a:effectLst>
              </a:rPr>
              <a:t>题解</a:t>
            </a:r>
            <a:r>
              <a:rPr lang="en-US" altLang="zh-CN" sz="4400" b="1" spc="0">
                <a:effectLst>
                  <a:outerShdw blurRad="38100" dist="38100" dir="2700000" algn="tl">
                    <a:srgbClr val="FFFFFF"/>
                  </a:outerShdw>
                </a:effectLst>
              </a:rPr>
              <a:t>《</a:t>
            </a:r>
            <a:r>
              <a:rPr lang="zh-CN" altLang="en-US" sz="4400" b="1" spc="0">
                <a:effectLst>
                  <a:outerShdw blurRad="38100" dist="38100" dir="2700000" algn="tl">
                    <a:srgbClr val="FFFFFF"/>
                  </a:outerShdw>
                </a:effectLst>
              </a:rPr>
              <a:t>孔雀东南飞</a:t>
            </a:r>
            <a:r>
              <a:rPr lang="en-US" altLang="zh-CN" sz="4400" b="1" spc="0">
                <a:effectLst>
                  <a:outerShdw blurRad="38100" dist="38100" dir="2700000" algn="tl">
                    <a:srgbClr val="FFFFFF"/>
                  </a:outerShdw>
                </a:effectLst>
              </a:rPr>
              <a:t>》</a:t>
            </a:r>
            <a:endParaRPr lang="en-US" altLang="zh-CN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0242" name="内容占位符 3076"/>
          <p:cNvSpPr>
            <a:spLocks noGrp="1" noRot="1"/>
          </p:cNvSpPr>
          <p:nvPr>
            <p:ph idx="1"/>
          </p:nvPr>
        </p:nvSpPr>
        <p:spPr>
          <a:xfrm>
            <a:off x="1825625" y="1978025"/>
            <a:ext cx="8540750" cy="4194175"/>
          </a:xfrm>
          <a:prstGeom prst="rect">
            <a:avLst/>
          </a:prstGeom>
          <a:solidFill>
            <a:schemeClr val="bg1">
              <a:alpha val="50000"/>
            </a:schemeClr>
          </a:solidFill>
          <a:ln w="28575"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孔雀东南飞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是保存下来的我国古代最早的一首长篇叙事诗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357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句，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1785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字，小序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句，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字），也是古</a:t>
            </a:r>
            <a:r>
              <a:rPr lang="zh-CN" altLang="en-US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乐府民歌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的代表作之一，与北朝的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木兰诗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并称“乐府双璧”。</a:t>
            </a:r>
          </a:p>
          <a:p>
            <a:pPr lvl="0"/>
            <a:endParaRPr lang="zh-CN" altLang="en-US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选自南朝陈代徐陵编的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玉台新咏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卷一，原题为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古诗为焦仲卿妻作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WordArt 2"/>
          <p:cNvSpPr txBox="1">
            <a:spLocks noTextEdit="1"/>
          </p:cNvSpPr>
          <p:nvPr/>
        </p:nvSpPr>
        <p:spPr>
          <a:xfrm>
            <a:off x="1828800" y="381000"/>
            <a:ext cx="8382000" cy="1066800"/>
          </a:xfrm>
          <a:solidFill>
            <a:srgbClr val="FFFF99">
              <a:alpha val="50000"/>
            </a:srgbClr>
          </a:solidFill>
          <a:ln w="19050">
            <a:noFill/>
            <a:miter lim="800000"/>
          </a:ln>
        </p:spPr>
        <p:txBody>
          <a:bodyPr vert="horz" wrap="square" lIns="91440" tIns="45720" rIns="91440" bIns="45720" rtlCol="0" fromWordArt="0" anchor="ctr" anchorCtr="0">
            <a:no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人物形象分析——焦母、刘兄</a:t>
            </a:r>
          </a:p>
        </p:txBody>
      </p:sp>
      <p:sp>
        <p:nvSpPr>
          <p:cNvPr id="47106" name="Text Box 3"/>
          <p:cNvSpPr/>
          <p:nvPr/>
        </p:nvSpPr>
        <p:spPr>
          <a:xfrm>
            <a:off x="6167755" y="1341120"/>
            <a:ext cx="5181600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CC3300"/>
                </a:solidFill>
                <a:latin typeface="Times New Roman" panose="02020603050405020304" pitchFamily="18" charset="0"/>
              </a:rPr>
              <a:t>封建宗法势力的</a:t>
            </a: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</a:rPr>
              <a:t>代表</a:t>
            </a:r>
          </a:p>
        </p:txBody>
      </p:sp>
      <p:sp>
        <p:nvSpPr>
          <p:cNvPr id="47107" name="Text Box 4"/>
          <p:cNvSpPr/>
          <p:nvPr/>
        </p:nvSpPr>
        <p:spPr>
          <a:xfrm>
            <a:off x="1905000" y="2209800"/>
            <a:ext cx="8763000" cy="39344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、焦母</a:t>
            </a:r>
            <a:r>
              <a:rPr lang="en-US" altLang="zh-CN" sz="2800" b="1">
                <a:latin typeface="Times New Roman" panose="02020603050405020304" pitchFamily="18" charset="0"/>
              </a:rPr>
              <a:t>         </a:t>
            </a:r>
            <a:r>
              <a:rPr sz="2800">
                <a:solidFill>
                  <a:srgbClr val="FF0000"/>
                </a:solidFill>
                <a:sym typeface="+mn-ea"/>
              </a:rPr>
              <a:t>语言描写</a:t>
            </a:r>
            <a:r>
              <a:rPr sz="2800">
                <a:sym typeface="+mn-ea"/>
              </a:rPr>
              <a:t>：第</a:t>
            </a:r>
            <a:r>
              <a:rPr lang="en-US" sz="2800">
                <a:sym typeface="+mn-ea"/>
              </a:rPr>
              <a:t>4</a:t>
            </a:r>
            <a:r>
              <a:rPr sz="2800">
                <a:sym typeface="+mn-ea"/>
              </a:rPr>
              <a:t>、</a:t>
            </a:r>
            <a:r>
              <a:rPr lang="en-US" altLang="zh-CN" sz="2800">
                <a:sym typeface="+mn-ea"/>
              </a:rPr>
              <a:t>6</a:t>
            </a:r>
            <a:r>
              <a:rPr sz="2800">
                <a:sym typeface="+mn-ea"/>
              </a:rPr>
              <a:t>、</a:t>
            </a:r>
            <a:r>
              <a:rPr lang="en-US" altLang="zh-CN" sz="2800">
                <a:sym typeface="+mn-ea"/>
              </a:rPr>
              <a:t>28</a:t>
            </a:r>
            <a:r>
              <a:rPr sz="2800">
                <a:sym typeface="+mn-ea"/>
              </a:rPr>
              <a:t>段</a:t>
            </a:r>
            <a:endParaRPr lang="zh-CN" altLang="en-US" sz="2800"/>
          </a:p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CC3300"/>
                </a:solidFill>
                <a:latin typeface="Times New Roman" panose="02020603050405020304" pitchFamily="18" charset="0"/>
              </a:rPr>
              <a:t>专横暴戾，心胸狭窄。</a:t>
            </a:r>
          </a:p>
          <a:p>
            <a:pPr lvl="0"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塑造该人物的方法：</a:t>
            </a:r>
            <a:r>
              <a:rPr lang="zh-CN" altLang="en-US" sz="2400" b="1">
                <a:solidFill>
                  <a:srgbClr val="660066"/>
                </a:solidFill>
                <a:latin typeface="Times New Roman" panose="02020603050405020304" pitchFamily="18" charset="0"/>
              </a:rPr>
              <a:t>正面描写（个性化的语言和行动刻划）</a:t>
            </a:r>
          </a:p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rgbClr val="CC3300"/>
                </a:solidFill>
                <a:latin typeface="Times New Roman" panose="02020603050405020304" pitchFamily="18" charset="0"/>
              </a:rPr>
              <a:t>                                    </a:t>
            </a:r>
            <a:r>
              <a:rPr lang="en-US" altLang="zh-CN" sz="2400" b="1">
                <a:solidFill>
                  <a:srgbClr val="CC3300"/>
                </a:solidFill>
                <a:latin typeface="Times New Roman" panose="02020603050405020304" pitchFamily="18" charset="0"/>
              </a:rPr>
              <a:t>⑴</a:t>
            </a:r>
            <a:r>
              <a:rPr lang="zh-CN" altLang="en-US" sz="2400" b="1">
                <a:solidFill>
                  <a:srgbClr val="CC3300"/>
                </a:solidFill>
                <a:latin typeface="Times New Roman" panose="02020603050405020304" pitchFamily="18" charset="0"/>
              </a:rPr>
              <a:t>斥责兰芝“无礼节”和“槌床”骂子。</a:t>
            </a:r>
          </a:p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rgbClr val="CC3300"/>
                </a:solidFill>
                <a:latin typeface="Times New Roman" panose="02020603050405020304" pitchFamily="18" charset="0"/>
              </a:rPr>
              <a:t>                                    </a:t>
            </a:r>
            <a:r>
              <a:rPr lang="en-US" altLang="zh-CN" sz="2400" b="1">
                <a:solidFill>
                  <a:srgbClr val="CC3300"/>
                </a:solidFill>
                <a:latin typeface="Times New Roman" panose="02020603050405020304" pitchFamily="18" charset="0"/>
              </a:rPr>
              <a:t>⑵</a:t>
            </a:r>
            <a:r>
              <a:rPr lang="zh-CN" altLang="en-US" sz="2400" b="1">
                <a:solidFill>
                  <a:srgbClr val="CC3300"/>
                </a:solidFill>
                <a:latin typeface="Times New Roman" panose="02020603050405020304" pitchFamily="18" charset="0"/>
              </a:rPr>
              <a:t>兰芝道别时“怒不止”。</a:t>
            </a:r>
          </a:p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rgbClr val="CC3300"/>
                </a:solidFill>
                <a:latin typeface="Times New Roman" panose="02020603050405020304" pitchFamily="18" charset="0"/>
              </a:rPr>
              <a:t>                                     </a:t>
            </a:r>
            <a:r>
              <a:rPr lang="en-US" altLang="zh-CN" sz="2400" b="1">
                <a:solidFill>
                  <a:srgbClr val="CC3300"/>
                </a:solidFill>
                <a:latin typeface="Times New Roman" panose="02020603050405020304" pitchFamily="18" charset="0"/>
              </a:rPr>
              <a:t>⑶</a:t>
            </a:r>
            <a:r>
              <a:rPr lang="zh-CN" altLang="en-US" sz="2400" b="1">
                <a:solidFill>
                  <a:srgbClr val="CC3300"/>
                </a:solidFill>
                <a:latin typeface="Times New Roman" panose="02020603050405020304" pitchFamily="18" charset="0"/>
              </a:rPr>
              <a:t>得知儿子要殉情仍骂兰芝下贱。</a:t>
            </a:r>
          </a:p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rgbClr val="CC3300"/>
                </a:solidFill>
                <a:latin typeface="Times New Roman" panose="02020603050405020304" pitchFamily="18" charset="0"/>
              </a:rPr>
              <a:t>                                     </a:t>
            </a:r>
            <a:r>
              <a:rPr lang="zh-CN" altLang="en-US" sz="2400" b="1">
                <a:solidFill>
                  <a:srgbClr val="660066"/>
                </a:solidFill>
                <a:latin typeface="Times New Roman" panose="02020603050405020304" pitchFamily="18" charset="0"/>
              </a:rPr>
              <a:t>侧面描写（通过兰芝之口说出）</a:t>
            </a:r>
          </a:p>
        </p:txBody>
      </p:sp>
      <p:sp>
        <p:nvSpPr>
          <p:cNvPr id="47108" name="AutoShape 5"/>
          <p:cNvSpPr/>
          <p:nvPr/>
        </p:nvSpPr>
        <p:spPr>
          <a:xfrm>
            <a:off x="1654810" y="1774825"/>
            <a:ext cx="8153400" cy="5105400"/>
          </a:xfrm>
          <a:prstGeom prst="horizontalScroll">
            <a:avLst>
              <a:gd name="adj" fmla="val 12500"/>
            </a:avLst>
          </a:prstGeom>
          <a:solidFill>
            <a:srgbClr val="CCFFCC"/>
          </a:solidFill>
          <a:ln>
            <a:solidFill>
              <a:schemeClr val="tx1"/>
            </a:solidFill>
            <a:round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7109" name="Text Box 6"/>
          <p:cNvSpPr/>
          <p:nvPr/>
        </p:nvSpPr>
        <p:spPr>
          <a:xfrm>
            <a:off x="2308860" y="3241358"/>
            <a:ext cx="7162800" cy="1720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</a:rPr>
              <a:t>、刘兄：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sz="2800">
                <a:solidFill>
                  <a:srgbClr val="FF0000"/>
                </a:solidFill>
                <a:sym typeface="+mn-ea"/>
              </a:rPr>
              <a:t>语言描写</a:t>
            </a:r>
            <a:r>
              <a:rPr lang="en-US" altLang="zh-CN" sz="2800">
                <a:sym typeface="+mn-ea"/>
              </a:rPr>
              <a:t>:</a:t>
            </a:r>
            <a:r>
              <a:rPr sz="2800">
                <a:sym typeface="+mn-ea"/>
              </a:rPr>
              <a:t>第19段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CC33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400" b="1">
                <a:solidFill>
                  <a:srgbClr val="CC3300"/>
                </a:solidFill>
                <a:latin typeface="Times New Roman" panose="02020603050405020304" pitchFamily="18" charset="0"/>
              </a:rPr>
              <a:t>尖酸刻薄，冷酷无情，贪财慕势（趋炎附势）。</a:t>
            </a:r>
          </a:p>
          <a:p>
            <a:pPr lvl="0"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塑造该人物的方法：</a:t>
            </a:r>
            <a:r>
              <a:rPr lang="zh-CN" altLang="en-US" sz="2400" b="1">
                <a:solidFill>
                  <a:srgbClr val="990099"/>
                </a:solidFill>
                <a:latin typeface="Times New Roman" panose="02020603050405020304" pitchFamily="18" charset="0"/>
              </a:rPr>
              <a:t>个性化的语言。</a:t>
            </a:r>
          </a:p>
        </p:txBody>
      </p:sp>
      <p:pic>
        <p:nvPicPr>
          <p:cNvPr id="47110" name="Picture 7" descr="W_0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8288" y="6583363"/>
            <a:ext cx="239712" cy="274637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711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493500" y="117094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 fill="hold"/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 fill="hold"/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 fill="hold"/>
                                        <p:tgtEl>
                                          <p:spTgt spid="47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 fill="hold"/>
                                        <p:tgtEl>
                                          <p:spTgt spid="47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uiExpand="1" build="p"/>
      <p:bldP spid="47108" grpId="0"/>
      <p:bldP spid="47109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WordArt 2">
            <a:hlinkClick/>
          </p:cNvPr>
          <p:cNvSpPr txBox="1">
            <a:spLocks noTextEdit="1"/>
          </p:cNvSpPr>
          <p:nvPr/>
        </p:nvSpPr>
        <p:spPr>
          <a:xfrm>
            <a:off x="2135505" y="260350"/>
            <a:ext cx="7669530" cy="838200"/>
          </a:xfrm>
          <a:solidFill>
            <a:srgbClr val="FFFF99">
              <a:alpha val="50000"/>
            </a:srgbClr>
          </a:solidFill>
          <a:ln w="19050">
            <a:noFill/>
            <a:miter lim="800000"/>
          </a:ln>
        </p:spPr>
        <p:txBody>
          <a:bodyPr vert="horz" wrap="square" lIns="91440" tIns="45720" rIns="91440" bIns="45720" rtlCol="0" fromWordArt="0" anchor="ctr" anchorCtr="0">
            <a:no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活动二：人物形象分析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-9525" y="1579880"/>
          <a:ext cx="12174855" cy="48393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504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478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493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0271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0007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en-US" altLang="en-US" sz="28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人物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性格特征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形象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78610">
                <a:tc row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受迫害者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刘兰芝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sz="28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聪明美丽、勤劳能干善良、知书识礼、坚强忠贞、富有反抗精神</a:t>
                      </a:r>
                      <a:endParaRPr lang="en-US" sz="28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sz="28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对爱情的忠贞不渝，对封建家长制、封建礼教充满抗争精神。</a:t>
                      </a:r>
                      <a:endParaRPr lang="en-US" altLang="en-US" sz="28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195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焦仲卿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sz="28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忠于爱情，忍辱负重，但胆小怕事</a:t>
                      </a:r>
                      <a:endParaRPr lang="en-US" sz="28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5015">
                <a:tc rowSpan="2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迫害者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焦母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sz="28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专横无理</a:t>
                      </a:r>
                      <a:endParaRPr lang="en-US" altLang="en-US" sz="28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sz="28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封建家长制的代表，封建礼教的化身。</a:t>
                      </a:r>
                      <a:endParaRPr lang="en-US" altLang="en-US" sz="28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9595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刘兄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en-US" sz="280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尖酸刻薄，冷酷无情，贪财慕势（趋炎附势）</a:t>
                      </a:r>
                      <a:endParaRPr lang="en-US" sz="280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2903538" y="2368550"/>
            <a:ext cx="18192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焦仲卿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3136900" y="3787775"/>
            <a:ext cx="1441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焦家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046413" y="5229225"/>
            <a:ext cx="13160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焦母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4486275" y="2319338"/>
            <a:ext cx="25241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爱情理想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6862763" y="2295525"/>
            <a:ext cx="19653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刘兰芝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7097713" y="3716338"/>
            <a:ext cx="1225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刘家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7007225" y="5156200"/>
            <a:ext cx="1225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刘兄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4362450" y="5151438"/>
            <a:ext cx="197040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封建家长制</a:t>
            </a:r>
          </a:p>
        </p:txBody>
      </p:sp>
      <p:sp>
        <p:nvSpPr>
          <p:cNvPr id="29707" name="Line 11"/>
          <p:cNvSpPr/>
          <p:nvPr/>
        </p:nvSpPr>
        <p:spPr>
          <a:xfrm flipH="1" flipV="1">
            <a:off x="3427413" y="2924175"/>
            <a:ext cx="0" cy="936625"/>
          </a:xfrm>
          <a:prstGeom prst="line">
            <a:avLst/>
          </a:prstGeom>
          <a:ln w="22225" cap="flat" cmpd="sng">
            <a:solidFill>
              <a:srgbClr val="80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9708" name="Line 12"/>
          <p:cNvSpPr/>
          <p:nvPr/>
        </p:nvSpPr>
        <p:spPr>
          <a:xfrm flipH="1">
            <a:off x="3427413" y="4292600"/>
            <a:ext cx="0" cy="863600"/>
          </a:xfrm>
          <a:prstGeom prst="line">
            <a:avLst/>
          </a:prstGeom>
          <a:ln w="22225" cap="flat" cmpd="sng">
            <a:solidFill>
              <a:srgbClr val="99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9709" name="Line 13"/>
          <p:cNvSpPr/>
          <p:nvPr/>
        </p:nvSpPr>
        <p:spPr>
          <a:xfrm flipH="1" flipV="1">
            <a:off x="5416550" y="2827338"/>
            <a:ext cx="0" cy="216058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9710" name="Line 14"/>
          <p:cNvSpPr/>
          <p:nvPr/>
        </p:nvSpPr>
        <p:spPr>
          <a:xfrm flipH="1">
            <a:off x="4984750" y="2827338"/>
            <a:ext cx="0" cy="216058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4432935" y="3429000"/>
            <a:ext cx="551815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矛盾</a:t>
            </a: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5440998" y="3403600"/>
            <a:ext cx="55181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冲突</a:t>
            </a:r>
          </a:p>
        </p:txBody>
      </p:sp>
      <p:sp>
        <p:nvSpPr>
          <p:cNvPr id="29713" name="Line 17"/>
          <p:cNvSpPr/>
          <p:nvPr/>
        </p:nvSpPr>
        <p:spPr>
          <a:xfrm flipH="1" flipV="1">
            <a:off x="7459663" y="2708275"/>
            <a:ext cx="0" cy="1081088"/>
          </a:xfrm>
          <a:prstGeom prst="line">
            <a:avLst/>
          </a:prstGeom>
          <a:ln w="22225" cap="flat" cmpd="sng">
            <a:solidFill>
              <a:srgbClr val="99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9714" name="Line 18"/>
          <p:cNvSpPr/>
          <p:nvPr/>
        </p:nvSpPr>
        <p:spPr>
          <a:xfrm flipH="1">
            <a:off x="7459663" y="4221163"/>
            <a:ext cx="0" cy="1008062"/>
          </a:xfrm>
          <a:prstGeom prst="line">
            <a:avLst/>
          </a:prstGeom>
          <a:ln w="22225" cap="flat" cmpd="sng">
            <a:solidFill>
              <a:srgbClr val="9933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9715" name="Line 19"/>
          <p:cNvSpPr/>
          <p:nvPr/>
        </p:nvSpPr>
        <p:spPr>
          <a:xfrm>
            <a:off x="4003675" y="2636838"/>
            <a:ext cx="574675" cy="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9716" name="Line 20"/>
          <p:cNvSpPr/>
          <p:nvPr/>
        </p:nvSpPr>
        <p:spPr>
          <a:xfrm flipH="1">
            <a:off x="5946775" y="2563813"/>
            <a:ext cx="1008063" cy="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9717" name="Line 21"/>
          <p:cNvSpPr/>
          <p:nvPr/>
        </p:nvSpPr>
        <p:spPr>
          <a:xfrm>
            <a:off x="3787775" y="5445125"/>
            <a:ext cx="790575" cy="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9718" name="Line 22"/>
          <p:cNvSpPr/>
          <p:nvPr/>
        </p:nvSpPr>
        <p:spPr>
          <a:xfrm flipH="1">
            <a:off x="6162675" y="5445125"/>
            <a:ext cx="865188" cy="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9719" name="Line 23"/>
          <p:cNvSpPr/>
          <p:nvPr/>
        </p:nvSpPr>
        <p:spPr>
          <a:xfrm flipV="1">
            <a:off x="7962900" y="1412875"/>
            <a:ext cx="865188" cy="1150938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9720" name="Line 24"/>
          <p:cNvSpPr/>
          <p:nvPr/>
        </p:nvSpPr>
        <p:spPr>
          <a:xfrm>
            <a:off x="7962900" y="2563813"/>
            <a:ext cx="792163" cy="122555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9721" name="Line 25"/>
          <p:cNvSpPr/>
          <p:nvPr/>
        </p:nvSpPr>
        <p:spPr>
          <a:xfrm flipH="1" flipV="1">
            <a:off x="2778125" y="2205038"/>
            <a:ext cx="288925" cy="43180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9722" name="Line 26"/>
          <p:cNvSpPr/>
          <p:nvPr/>
        </p:nvSpPr>
        <p:spPr>
          <a:xfrm flipH="1">
            <a:off x="2778125" y="2708275"/>
            <a:ext cx="288925" cy="576263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9723" name="Line 27"/>
          <p:cNvSpPr/>
          <p:nvPr/>
        </p:nvSpPr>
        <p:spPr>
          <a:xfrm flipH="1" flipV="1">
            <a:off x="2851150" y="4797425"/>
            <a:ext cx="287338" cy="574675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9724" name="Line 28"/>
          <p:cNvSpPr/>
          <p:nvPr/>
        </p:nvSpPr>
        <p:spPr>
          <a:xfrm flipH="1">
            <a:off x="2922588" y="5372100"/>
            <a:ext cx="215900" cy="649288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9725" name="Line 29"/>
          <p:cNvSpPr/>
          <p:nvPr/>
        </p:nvSpPr>
        <p:spPr>
          <a:xfrm flipV="1">
            <a:off x="7747000" y="4940300"/>
            <a:ext cx="649288" cy="504825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9726" name="Line 30"/>
          <p:cNvSpPr/>
          <p:nvPr/>
        </p:nvSpPr>
        <p:spPr>
          <a:xfrm>
            <a:off x="7747000" y="5445125"/>
            <a:ext cx="649288" cy="360363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9727" name="Text Box 31"/>
          <p:cNvSpPr txBox="1">
            <a:spLocks noChangeArrowheads="1"/>
          </p:cNvSpPr>
          <p:nvPr/>
        </p:nvSpPr>
        <p:spPr bwMode="auto">
          <a:xfrm>
            <a:off x="8612188" y="836613"/>
            <a:ext cx="2524125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年轻美貌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多才多艺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勤劳能干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坚强自重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忠于爱情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外柔内刚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识礼仪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有教养</a:t>
            </a:r>
          </a:p>
        </p:txBody>
      </p:sp>
      <p:sp>
        <p:nvSpPr>
          <p:cNvPr id="29728" name="Text Box 32"/>
          <p:cNvSpPr txBox="1">
            <a:spLocks noChangeArrowheads="1"/>
          </p:cNvSpPr>
          <p:nvPr/>
        </p:nvSpPr>
        <p:spPr bwMode="auto">
          <a:xfrm>
            <a:off x="1592263" y="2035175"/>
            <a:ext cx="2195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忠于爱情</a:t>
            </a:r>
          </a:p>
        </p:txBody>
      </p:sp>
      <p:sp>
        <p:nvSpPr>
          <p:cNvPr id="29729" name="Text Box 33"/>
          <p:cNvSpPr txBox="1">
            <a:spLocks noChangeArrowheads="1"/>
          </p:cNvSpPr>
          <p:nvPr/>
        </p:nvSpPr>
        <p:spPr bwMode="auto">
          <a:xfrm>
            <a:off x="1554163" y="2492375"/>
            <a:ext cx="2195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善良孝顺</a:t>
            </a:r>
          </a:p>
        </p:txBody>
      </p:sp>
      <p:sp>
        <p:nvSpPr>
          <p:cNvPr id="29730" name="Text Box 34"/>
          <p:cNvSpPr txBox="1">
            <a:spLocks noChangeArrowheads="1"/>
          </p:cNvSpPr>
          <p:nvPr/>
        </p:nvSpPr>
        <p:spPr bwMode="auto">
          <a:xfrm>
            <a:off x="1524000" y="2924175"/>
            <a:ext cx="2190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懦弱拘谨</a:t>
            </a:r>
          </a:p>
        </p:txBody>
      </p:sp>
      <p:sp>
        <p:nvSpPr>
          <p:cNvPr id="29731" name="Text Box 35"/>
          <p:cNvSpPr txBox="1">
            <a:spLocks noChangeArrowheads="1"/>
          </p:cNvSpPr>
          <p:nvPr/>
        </p:nvSpPr>
        <p:spPr bwMode="auto">
          <a:xfrm>
            <a:off x="1592263" y="4652963"/>
            <a:ext cx="2327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蛮横无理</a:t>
            </a:r>
          </a:p>
        </p:txBody>
      </p:sp>
      <p:sp>
        <p:nvSpPr>
          <p:cNvPr id="29732" name="Text Box 36"/>
          <p:cNvSpPr txBox="1">
            <a:spLocks noChangeArrowheads="1"/>
          </p:cNvSpPr>
          <p:nvPr/>
        </p:nvSpPr>
        <p:spPr bwMode="auto">
          <a:xfrm>
            <a:off x="1627188" y="5661025"/>
            <a:ext cx="2327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独断专行</a:t>
            </a:r>
          </a:p>
        </p:txBody>
      </p:sp>
      <p:sp>
        <p:nvSpPr>
          <p:cNvPr id="29733" name="Text Box 37"/>
          <p:cNvSpPr txBox="1">
            <a:spLocks noChangeArrowheads="1"/>
          </p:cNvSpPr>
          <p:nvPr/>
        </p:nvSpPr>
        <p:spPr bwMode="auto">
          <a:xfrm>
            <a:off x="8467725" y="4699000"/>
            <a:ext cx="21955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见利忘义</a:t>
            </a:r>
          </a:p>
        </p:txBody>
      </p:sp>
      <p:sp>
        <p:nvSpPr>
          <p:cNvPr id="29734" name="Text Box 38"/>
          <p:cNvSpPr txBox="1">
            <a:spLocks noChangeArrowheads="1"/>
          </p:cNvSpPr>
          <p:nvPr/>
        </p:nvSpPr>
        <p:spPr bwMode="auto">
          <a:xfrm>
            <a:off x="8539163" y="5491163"/>
            <a:ext cx="1990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尖酸刻薄</a:t>
            </a:r>
          </a:p>
        </p:txBody>
      </p:sp>
      <p:sp>
        <p:nvSpPr>
          <p:cNvPr id="12326" name="Rectangle 39"/>
          <p:cNvSpPr/>
          <p:nvPr/>
        </p:nvSpPr>
        <p:spPr>
          <a:xfrm>
            <a:off x="9481186" y="6211888"/>
            <a:ext cx="690880" cy="39878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  <a:hlinkClick/>
              </a:rPr>
              <a:t>返回</a:t>
            </a:r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5" name="WordArt 2">
            <a:hlinkClick/>
          </p:cNvPr>
          <p:cNvSpPr txBox="1">
            <a:spLocks noTextEdit="1"/>
          </p:cNvSpPr>
          <p:nvPr/>
        </p:nvSpPr>
        <p:spPr>
          <a:xfrm>
            <a:off x="563245" y="260985"/>
            <a:ext cx="7669530" cy="838200"/>
          </a:xfrm>
          <a:solidFill>
            <a:srgbClr val="FFFF99">
              <a:alpha val="50000"/>
            </a:srgbClr>
          </a:solidFill>
          <a:ln w="19050">
            <a:noFill/>
            <a:miter lim="800000"/>
          </a:ln>
        </p:spPr>
        <p:txBody>
          <a:bodyPr vert="horz" wrap="square" lIns="91440" tIns="45720" rIns="91440" bIns="45720" rtlCol="0" fromWordArt="0" anchor="ctr" anchorCtr="0">
            <a:no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活动二：人物形象分析</a:t>
            </a: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85" decel="100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85" decel="100000"/>
                                        <p:tgtEl>
                                          <p:spTgt spid="2969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385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385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85" decel="100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385" decel="100000"/>
                                        <p:tgtEl>
                                          <p:spTgt spid="2970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6" dur="385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8" dur="385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5" dur="5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 nodeType="clickPar">
                      <p:stCondLst>
                        <p:cond delay="indefinite"/>
                      </p:stCondLst>
                      <p:childTnLst>
                        <p:par>
                          <p:cTn id="2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 nodeType="clickPar">
                      <p:stCondLst>
                        <p:cond delay="indefinite"/>
                      </p:stCondLst>
                      <p:childTnLst>
                        <p:par>
                          <p:cTn id="2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9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9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 nodeType="clickPar">
                      <p:stCondLst>
                        <p:cond delay="indefinite"/>
                      </p:stCondLst>
                      <p:childTnLst>
                        <p:par>
                          <p:cTn id="2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 nodeType="clickPar">
                      <p:stCondLst>
                        <p:cond delay="indefinite"/>
                      </p:stCondLst>
                      <p:childTnLst>
                        <p:par>
                          <p:cTn id="2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 nodeType="clickPar">
                      <p:stCondLst>
                        <p:cond delay="indefinite"/>
                      </p:stCondLst>
                      <p:childTnLst>
                        <p:par>
                          <p:cTn id="2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 nodeType="clickPar">
                      <p:stCondLst>
                        <p:cond delay="indefinite"/>
                      </p:stCondLst>
                      <p:childTnLst>
                        <p:par>
                          <p:cTn id="3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  <p:bldP spid="29701" grpId="0"/>
      <p:bldP spid="29702" grpId="0"/>
      <p:bldP spid="29703" grpId="0"/>
      <p:bldP spid="29704" grpId="0"/>
      <p:bldP spid="29705" grpId="0"/>
      <p:bldP spid="29706" grpId="0"/>
      <p:bldP spid="29711" grpId="0"/>
      <p:bldP spid="29712" grpId="0"/>
      <p:bldP spid="29727" grpId="0"/>
      <p:bldP spid="29729" grpId="0"/>
      <p:bldP spid="29731" grpId="0"/>
      <p:bldP spid="29732" grpId="0"/>
      <p:bldP spid="29733" grpId="0"/>
      <p:bldP spid="2973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WordArt 2">
            <a:hlinkClick/>
          </p:cNvPr>
          <p:cNvSpPr txBox="1">
            <a:spLocks noTextEdit="1"/>
          </p:cNvSpPr>
          <p:nvPr/>
        </p:nvSpPr>
        <p:spPr>
          <a:xfrm>
            <a:off x="2135505" y="260350"/>
            <a:ext cx="7669530" cy="838200"/>
          </a:xfrm>
          <a:solidFill>
            <a:srgbClr val="FFFF99">
              <a:alpha val="50000"/>
            </a:srgbClr>
          </a:solidFill>
          <a:ln w="19050">
            <a:noFill/>
            <a:miter lim="800000"/>
          </a:ln>
        </p:spPr>
        <p:txBody>
          <a:bodyPr vert="horz" wrap="square" lIns="91440" tIns="45720" rIns="91440" bIns="45720" rtlCol="0" fromWordArt="0" anchor="ctr" anchorCtr="0">
            <a:no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活动二：表现手法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55370" y="1340485"/>
            <a:ext cx="99834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1">
                <a:solidFill>
                  <a:schemeClr val="accent1">
                    <a:lumMod val="10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  <a:t>【学习任务三】</a:t>
            </a:r>
            <a:r>
              <a:rPr lang="zh-CN" sz="2800" b="1">
                <a:solidFill>
                  <a:schemeClr val="accent1">
                    <a:lumMod val="10000"/>
                  </a:schemeClr>
                </a:solidFill>
                <a:ea typeface="宋体" panose="02010600030101010101" pitchFamily="2" charset="-122"/>
              </a:rPr>
              <a:t> 体会文章的表现手法，并找出诗中运用铺陈排比手法的部分，体会其表达作用。</a:t>
            </a:r>
            <a:endParaRPr lang="zh-CN" altLang="en-US" sz="2800" b="1">
              <a:solidFill>
                <a:schemeClr val="accent1">
                  <a:lumMod val="10000"/>
                </a:schemeClr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7282" name="AutoShape 2"/>
          <p:cNvSpPr>
            <a:spLocks noChangeArrowheads="1"/>
          </p:cNvSpPr>
          <p:nvPr/>
        </p:nvSpPr>
        <p:spPr bwMode="auto">
          <a:xfrm>
            <a:off x="1600200" y="692150"/>
            <a:ext cx="990600" cy="4032250"/>
          </a:xfrm>
          <a:prstGeom prst="verticalScroll">
            <a:avLst>
              <a:gd name="adj" fmla="val 125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 vert="eaVert" wrap="none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ea typeface="楷体_GB2312" pitchFamily="49" charset="-122"/>
              </a:rPr>
              <a:t>赋：铺排手法</a:t>
            </a:r>
          </a:p>
        </p:txBody>
      </p:sp>
      <p:sp>
        <p:nvSpPr>
          <p:cNvPr id="97283" name="AutoShape 3"/>
          <p:cNvSpPr/>
          <p:nvPr/>
        </p:nvSpPr>
        <p:spPr bwMode="auto">
          <a:xfrm>
            <a:off x="2667000" y="1143000"/>
            <a:ext cx="152400" cy="4267200"/>
          </a:xfrm>
          <a:prstGeom prst="leftBrace">
            <a:avLst>
              <a:gd name="adj1" fmla="val 233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2743200" y="838200"/>
            <a:ext cx="16764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ea typeface="楷体_GB2312" pitchFamily="49" charset="-122"/>
              </a:rPr>
              <a:t>自诉</a:t>
            </a:r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2743200" y="2971800"/>
            <a:ext cx="16764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ea typeface="楷体_GB2312" pitchFamily="49" charset="-122"/>
              </a:rPr>
              <a:t>告别</a:t>
            </a:r>
          </a:p>
        </p:txBody>
      </p:sp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2743200" y="5181600"/>
            <a:ext cx="16764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ea typeface="楷体_GB2312" pitchFamily="49" charset="-122"/>
              </a:rPr>
              <a:t>迎亲</a:t>
            </a:r>
          </a:p>
        </p:txBody>
      </p:sp>
      <p:sp>
        <p:nvSpPr>
          <p:cNvPr id="97287" name="Text Box 7"/>
          <p:cNvSpPr txBox="1">
            <a:spLocks noChangeArrowheads="1"/>
          </p:cNvSpPr>
          <p:nvPr/>
        </p:nvSpPr>
        <p:spPr bwMode="auto">
          <a:xfrm>
            <a:off x="5410200" y="228600"/>
            <a:ext cx="38100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97288" name="Text Box 8"/>
          <p:cNvSpPr txBox="1">
            <a:spLocks noChangeArrowheads="1"/>
          </p:cNvSpPr>
          <p:nvPr/>
        </p:nvSpPr>
        <p:spPr bwMode="auto">
          <a:xfrm>
            <a:off x="3581400" y="261938"/>
            <a:ext cx="190500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ea typeface="楷体_GB2312" pitchFamily="49" charset="-122"/>
              </a:rPr>
              <a:t>十三能织素，十四学裁衣，十五弹</a:t>
            </a:r>
            <a:r>
              <a:rPr lang="zh-CN" altLang="en-US" sz="2400" b="1">
                <a:solidFill>
                  <a:schemeClr val="tx1"/>
                </a:solidFill>
                <a:ea typeface="楷体_GB2312" pitchFamily="49" charset="-122"/>
              </a:rPr>
              <a:t>箜篌，</a:t>
            </a:r>
            <a:r>
              <a:rPr lang="zh-CN" altLang="en-US" sz="2400" b="1">
                <a:solidFill>
                  <a:schemeClr val="tx2"/>
                </a:solidFill>
                <a:ea typeface="楷体_GB2312" pitchFamily="49" charset="-122"/>
              </a:rPr>
              <a:t>十六诵诗书。</a:t>
            </a:r>
          </a:p>
        </p:txBody>
      </p:sp>
      <p:sp>
        <p:nvSpPr>
          <p:cNvPr id="97289" name="Text Box 9"/>
          <p:cNvSpPr txBox="1">
            <a:spLocks noChangeArrowheads="1"/>
          </p:cNvSpPr>
          <p:nvPr/>
        </p:nvSpPr>
        <p:spPr bwMode="auto">
          <a:xfrm>
            <a:off x="3581400" y="2209800"/>
            <a:ext cx="4114800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ea typeface="楷体_GB2312" pitchFamily="49" charset="-122"/>
              </a:rPr>
              <a:t>著我绣夹裙，事事四五通。足下蹑丝履，头上玳瑁光。腰若流纨素，耳著明月珰。指如削葱根，口如含朱丹。纤纤作细步，精妙世无双。</a:t>
            </a:r>
          </a:p>
        </p:txBody>
      </p:sp>
      <p:sp>
        <p:nvSpPr>
          <p:cNvPr id="97290" name="Text Box 10"/>
          <p:cNvSpPr txBox="1">
            <a:spLocks noChangeArrowheads="1"/>
          </p:cNvSpPr>
          <p:nvPr/>
        </p:nvSpPr>
        <p:spPr bwMode="auto">
          <a:xfrm>
            <a:off x="3581400" y="4572000"/>
            <a:ext cx="5610225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tx1"/>
                </a:solidFill>
                <a:ea typeface="楷体_GB2312" pitchFamily="49" charset="-122"/>
              </a:rPr>
              <a:t>青雀白鹄舫，四角龙子幡，婀娜随风转。金车玉作轮，踯躅青骢马，流苏金镂鞍。赍钱三百万，皆用青丝穿。杂彩三百匹，交广市鲑珍。从人四五百，郁郁登郡门。</a:t>
            </a:r>
          </a:p>
        </p:txBody>
      </p:sp>
      <p:sp>
        <p:nvSpPr>
          <p:cNvPr id="97291" name="AutoShape 11"/>
          <p:cNvSpPr>
            <a:spLocks noChangeArrowheads="1"/>
          </p:cNvSpPr>
          <p:nvPr/>
        </p:nvSpPr>
        <p:spPr bwMode="auto">
          <a:xfrm>
            <a:off x="6400800" y="152400"/>
            <a:ext cx="2133600" cy="1600200"/>
          </a:xfrm>
          <a:prstGeom prst="wedgeEllipseCallout">
            <a:avLst>
              <a:gd name="adj1" fmla="val -87574"/>
              <a:gd name="adj2" fmla="val 1120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a typeface="楷体_GB2312" pitchFamily="49" charset="-122"/>
              </a:rPr>
              <a:t>聪明能干多才多艺很有教养</a:t>
            </a:r>
          </a:p>
        </p:txBody>
      </p:sp>
      <p:sp>
        <p:nvSpPr>
          <p:cNvPr id="97292" name="AutoShape 12"/>
          <p:cNvSpPr>
            <a:spLocks noChangeArrowheads="1"/>
          </p:cNvSpPr>
          <p:nvPr/>
        </p:nvSpPr>
        <p:spPr bwMode="auto">
          <a:xfrm>
            <a:off x="7239000" y="2514600"/>
            <a:ext cx="2312988" cy="1371600"/>
          </a:xfrm>
          <a:prstGeom prst="leftArrowCallout">
            <a:avLst>
              <a:gd name="adj1" fmla="val 25000"/>
              <a:gd name="adj2" fmla="val 25000"/>
              <a:gd name="adj3" fmla="val 28106"/>
              <a:gd name="adj4" fmla="val 6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a typeface="楷体_GB2312" pitchFamily="49" charset="-122"/>
              </a:rPr>
              <a:t>沉着冷静</a:t>
            </a:r>
          </a:p>
          <a:p>
            <a:pPr algn="ctr"/>
            <a:r>
              <a:rPr lang="zh-CN" altLang="en-US" sz="2400" b="1">
                <a:solidFill>
                  <a:schemeClr val="tx1"/>
                </a:solidFill>
                <a:ea typeface="楷体_GB2312" pitchFamily="49" charset="-122"/>
              </a:rPr>
              <a:t>镇定自若</a:t>
            </a:r>
          </a:p>
          <a:p>
            <a:pPr algn="ctr"/>
            <a:r>
              <a:rPr lang="zh-CN" altLang="en-US" sz="2400" b="1">
                <a:solidFill>
                  <a:schemeClr val="tx1"/>
                </a:solidFill>
                <a:ea typeface="楷体_GB2312" pitchFamily="49" charset="-122"/>
              </a:rPr>
              <a:t>自尊自爱</a:t>
            </a:r>
          </a:p>
        </p:txBody>
      </p:sp>
      <p:sp>
        <p:nvSpPr>
          <p:cNvPr id="97293" name="AutoShape 13"/>
          <p:cNvSpPr>
            <a:spLocks noChangeArrowheads="1"/>
          </p:cNvSpPr>
          <p:nvPr/>
        </p:nvSpPr>
        <p:spPr bwMode="auto">
          <a:xfrm>
            <a:off x="1752600" y="5638800"/>
            <a:ext cx="1895475" cy="1143000"/>
          </a:xfrm>
          <a:prstGeom prst="cloudCallout">
            <a:avLst>
              <a:gd name="adj1" fmla="val 90704"/>
              <a:gd name="adj2" fmla="val 1527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ea typeface="楷体_GB2312" pitchFamily="49" charset="-122"/>
              </a:rPr>
              <a:t>不慕荣利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7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7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7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7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7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97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7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7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 build="p"/>
      <p:bldP spid="97285" grpId="0" build="p"/>
      <p:bldP spid="97286" grpId="0" build="p"/>
      <p:bldP spid="97288" grpId="0" build="p"/>
      <p:bldP spid="97289" grpId="0" build="p"/>
      <p:bldP spid="97290" grpId="0" build="p"/>
      <p:bldP spid="97291" grpId="0"/>
      <p:bldP spid="97292" grpId="0"/>
      <p:bldP spid="9729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8306" name="Rectangle 2"/>
          <p:cNvSpPr>
            <a:spLocks noGrp="1" noChangeArrowheads="1"/>
          </p:cNvSpPr>
          <p:nvPr/>
        </p:nvSpPr>
        <p:spPr bwMode="auto">
          <a:xfrm>
            <a:off x="1919288" y="2420938"/>
            <a:ext cx="7956550" cy="3671887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miter lim="800000"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zh-CN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sz="2800" b="1">
                <a:solidFill>
                  <a:schemeClr val="tx1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君当作磐石，妾当作蒲苇，蒲苇纫如丝，磐石无转移</a:t>
            </a:r>
            <a:r>
              <a:rPr lang="zh-CN" sz="2800" b="1" u="sng">
                <a:solidFill>
                  <a:schemeClr val="tx1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把焦仲卿比作磐石，把自己比作柔韧的蒲苇，第一次出自刘兰芝之口，表示刘兰芝对爱情坚贞不渝，永不变心。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None/>
            </a:pPr>
            <a:r>
              <a:rPr 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第二次是焦仲卿说的，责问刘兰芝为什么改变初衷。表明人物之间产生了误会，出现了分歧。</a:t>
            </a:r>
          </a:p>
        </p:txBody>
      </p:sp>
      <p:sp>
        <p:nvSpPr>
          <p:cNvPr id="98307" name="WordArt 3"/>
          <p:cNvSpPr>
            <a:spLocks noChangeArrowheads="1" noChangeShapeType="1"/>
          </p:cNvSpPr>
          <p:nvPr/>
        </p:nvSpPr>
        <p:spPr bwMode="auto">
          <a:xfrm>
            <a:off x="1198880" y="548640"/>
            <a:ext cx="1036320" cy="119253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3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8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83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 uiExpand="1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9330" name="Rectangle 2"/>
          <p:cNvSpPr>
            <a:spLocks noGrp="1" noChangeArrowheads="1"/>
          </p:cNvSpPr>
          <p:nvPr/>
        </p:nvSpPr>
        <p:spPr bwMode="auto">
          <a:xfrm>
            <a:off x="1919288" y="2708275"/>
            <a:ext cx="7740650" cy="273685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sz="3200" b="1">
                <a:solidFill>
                  <a:schemeClr val="tx1"/>
                </a:solidFill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sz="32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孔雀东南飞，五里一徘徊</a:t>
            </a:r>
            <a:r>
              <a:rPr lang="zh-CN" sz="3200" b="1">
                <a:solidFill>
                  <a:schemeClr val="tx1"/>
                </a:solidFill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诗的序曲以孔雀失偶托物起兴，</a:t>
            </a:r>
            <a:r>
              <a:rPr lang="zh-CN" sz="3600" b="1">
                <a:solidFill>
                  <a:srgbClr val="EE0C3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引出故事</a:t>
            </a:r>
            <a:r>
              <a:rPr 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；又为全诗定下了</a:t>
            </a:r>
            <a:r>
              <a:rPr lang="zh-CN" sz="3600" b="1">
                <a:solidFill>
                  <a:srgbClr val="EE0C3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悲剧的基调</a:t>
            </a:r>
            <a:r>
              <a:rPr 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，形成了缠绵凄楚的气氛。</a:t>
            </a:r>
          </a:p>
        </p:txBody>
      </p:sp>
      <p:sp>
        <p:nvSpPr>
          <p:cNvPr id="99331" name="WordArt 3"/>
          <p:cNvSpPr>
            <a:spLocks noChangeArrowheads="1" noChangeShapeType="1"/>
          </p:cNvSpPr>
          <p:nvPr/>
        </p:nvSpPr>
        <p:spPr bwMode="auto">
          <a:xfrm>
            <a:off x="1991360" y="548640"/>
            <a:ext cx="1165860" cy="134175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 uiExpand="1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9153" name="Picture 2" descr="XJ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" y="69215"/>
            <a:ext cx="11723370" cy="6622415"/>
          </a:xfrm>
          <a:prstGeom prst="rect">
            <a:avLst/>
          </a:prstGeom>
          <a:solidFill>
            <a:srgbClr val="CCECFF"/>
          </a:solidFill>
          <a:ln>
            <a:noFill/>
            <a:miter lim="800000"/>
          </a:ln>
        </p:spPr>
      </p:pic>
      <p:sp>
        <p:nvSpPr>
          <p:cNvPr id="49154" name="Text Box 3"/>
          <p:cNvSpPr/>
          <p:nvPr/>
        </p:nvSpPr>
        <p:spPr>
          <a:xfrm>
            <a:off x="4267200" y="228600"/>
            <a:ext cx="6019800" cy="43078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CC3300"/>
                </a:solidFill>
                <a:latin typeface="Times New Roman" panose="02020603050405020304" pitchFamily="18" charset="0"/>
              </a:rPr>
              <a:t>艺术特色：</a:t>
            </a:r>
          </a:p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008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、结构完整，情节曲折。</a:t>
            </a:r>
          </a:p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008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、运用各种手法来塑造鲜明而有个性的人物形象。</a:t>
            </a: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800" b="1">
                <a:solidFill>
                  <a:srgbClr val="008000"/>
                </a:solidFill>
                <a:latin typeface="Times New Roman" panose="02020603050405020304" pitchFamily="18" charset="0"/>
              </a:rPr>
              <a:t>⑴</a:t>
            </a:r>
            <a:r>
              <a: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个性化的语言描写；     </a:t>
            </a: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800" b="1">
                <a:solidFill>
                  <a:srgbClr val="008000"/>
                </a:solidFill>
                <a:latin typeface="Times New Roman" panose="02020603050405020304" pitchFamily="18" charset="0"/>
              </a:rPr>
              <a:t>⑵ </a:t>
            </a:r>
            <a:r>
              <a: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人物行动的刻划；        </a:t>
            </a: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800" b="1">
                <a:solidFill>
                  <a:srgbClr val="008000"/>
                </a:solidFill>
                <a:latin typeface="Times New Roman" panose="02020603050405020304" pitchFamily="18" charset="0"/>
              </a:rPr>
              <a:t>⑶</a:t>
            </a:r>
            <a:r>
              <a: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环境景物描写作衬托、渲染。</a:t>
            </a:r>
          </a:p>
        </p:txBody>
      </p:sp>
      <p:sp>
        <p:nvSpPr>
          <p:cNvPr id="49155" name="Text Box 4"/>
          <p:cNvSpPr/>
          <p:nvPr/>
        </p:nvSpPr>
        <p:spPr>
          <a:xfrm>
            <a:off x="2590800" y="4495800"/>
            <a:ext cx="8077200" cy="19380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CC3300"/>
                </a:solidFill>
                <a:latin typeface="Times New Roman" panose="02020603050405020304" pitchFamily="18" charset="0"/>
              </a:rPr>
              <a:t>全文线索：</a:t>
            </a:r>
          </a:p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008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、封建家长压迫与青年男女的反抗为主要矛盾。</a:t>
            </a:r>
          </a:p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008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、刘兰芝、焦仲卿生死不渝的爱情。</a:t>
            </a:r>
          </a:p>
        </p:txBody>
      </p:sp>
      <p:pic>
        <p:nvPicPr>
          <p:cNvPr id="49156" name="Picture 5" descr="W_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8288" y="6583363"/>
            <a:ext cx="239712" cy="274637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>
    <p:cover dir="r"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Rectangle 4"/>
          <p:cNvSpPr/>
          <p:nvPr/>
        </p:nvSpPr>
        <p:spPr>
          <a:xfrm>
            <a:off x="838835" y="1075055"/>
            <a:ext cx="11053445" cy="47078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50000"/>
              </a:lnSpc>
            </a:pPr>
            <a:r>
              <a:rPr lang="en-US" altLang="zh-CN" sz="2400" b="1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主题</a:t>
            </a:r>
          </a:p>
          <a:p>
            <a:pPr lvl="0">
              <a:lnSpc>
                <a:spcPct val="150000"/>
              </a:lnSpc>
            </a:pPr>
            <a:r>
              <a:rPr lang="en-US" altLang="zh-CN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故事以时间为顺序，以刘兰芝、焦仲卿的爱情和封建家长制的为矛盾冲突的线索，揭露了封建礼教破坏青年男女幸福生活的罪恶，歌颂了刘兰芝和焦仲卿的忠贞爱情和反抗精神。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Text Box 3"/>
          <p:cNvSpPr/>
          <p:nvPr/>
        </p:nvSpPr>
        <p:spPr>
          <a:xfrm>
            <a:off x="2003425" y="1058863"/>
            <a:ext cx="1841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16386" name="Text Box 4"/>
          <p:cNvSpPr/>
          <p:nvPr/>
        </p:nvSpPr>
        <p:spPr>
          <a:xfrm>
            <a:off x="1993265" y="1714500"/>
            <a:ext cx="7661910" cy="4662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spcBef>
                <a:spcPct val="50000"/>
              </a:spcBef>
            </a:pPr>
            <a:r>
              <a:rPr lang="zh-CN" altLang="en-US" sz="5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孔雀东南飞</a:t>
            </a:r>
          </a:p>
          <a:p>
            <a:pPr lvl="0" algn="just">
              <a:spcBef>
                <a:spcPct val="50000"/>
              </a:spcBef>
            </a:pPr>
            <a:r>
              <a:rPr lang="zh-CN" altLang="en-US" sz="5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         （并序）</a:t>
            </a:r>
          </a:p>
          <a:p>
            <a:pPr lvl="0">
              <a:spcBef>
                <a:spcPct val="50000"/>
              </a:spcBef>
            </a:pPr>
            <a:r>
              <a:rPr lang="zh-CN" altLang="en-US" sz="5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汉末建安中，庐江府小吏焦仲卿妻刘氏，为仲卿母所遣，自逝不嫁。其家逼之，乃投水而死。仲卿闻之，亦自缢于庭树。</a:t>
            </a:r>
            <a:r>
              <a:rPr lang="zh-CN" altLang="en-US" sz="3600" u="sng">
                <a:latin typeface="华文新魏" pitchFamily="2" charset="-122"/>
                <a:ea typeface="华文新魏" pitchFamily="2" charset="-122"/>
              </a:rPr>
              <a:t>时人伤之，为诗云尔。 </a:t>
            </a:r>
          </a:p>
        </p:txBody>
      </p:sp>
      <p:sp>
        <p:nvSpPr>
          <p:cNvPr id="16387" name="标题 3075"/>
          <p:cNvSpPr txBox="1">
            <a:spLocks noRot="1"/>
          </p:cNvSpPr>
          <p:nvPr/>
        </p:nvSpPr>
        <p:spPr>
          <a:xfrm>
            <a:off x="1698625" y="501650"/>
            <a:ext cx="8769350" cy="917575"/>
          </a:xfrm>
          <a:prstGeom prst="rect">
            <a:avLst/>
          </a:prstGeom>
          <a:solidFill>
            <a:srgbClr val="FFFF99">
              <a:alpha val="50000"/>
            </a:srgbClr>
          </a:solidFill>
          <a:ln w="19050">
            <a:noFill/>
            <a:miter/>
          </a:ln>
        </p:spPr>
        <p:txBody>
          <a:bodyPr vert="horz" wrap="square" lIns="91440" tIns="45720" rIns="91440" bIns="45720" anchor="ctr" anchorCtr="0"/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spcBef>
                <a:spcPct val="50000"/>
              </a:spcBef>
            </a:pPr>
            <a:r>
              <a:rPr lang="zh-CN" altLang="zh-CN" sz="4400" b="1" spc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详解文本</a:t>
            </a:r>
            <a:endParaRPr lang="zh-CN" altLang="zh-CN" sz="44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5" name="图片 3" descr="thum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8" y="596900"/>
            <a:ext cx="3987800" cy="56642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1266" name="图片 4" descr="t01ef5d1abbd89997fd"/>
          <p:cNvPicPr>
            <a:picLocks noChangeAspect="1"/>
          </p:cNvPicPr>
          <p:nvPr/>
        </p:nvPicPr>
        <p:blipFill>
          <a:blip r:embed="rId3"/>
          <a:srcRect l="3192" t="2608" r="8377" b="6001"/>
          <a:stretch>
            <a:fillRect/>
          </a:stretch>
        </p:blipFill>
        <p:spPr>
          <a:xfrm>
            <a:off x="6035675" y="596900"/>
            <a:ext cx="4313238" cy="56642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6556375" y="719138"/>
            <a:ext cx="3525838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rPr lang="zh-CN" altLang="en-US" sz="4000" b="1"/>
              <a:t>孔雀东南飞（并序）</a:t>
            </a:r>
          </a:p>
        </p:txBody>
      </p:sp>
      <p:sp>
        <p:nvSpPr>
          <p:cNvPr id="17410" name="Rectangle 3"/>
          <p:cNvSpPr>
            <a:spLocks noGrp="1" noRot="1"/>
          </p:cNvSpPr>
          <p:nvPr>
            <p:ph type="body" idx="4294967295"/>
          </p:nvPr>
        </p:nvSpPr>
        <p:spPr>
          <a:xfrm>
            <a:off x="6556375" y="2266950"/>
            <a:ext cx="3781425" cy="286702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b="1">
                <a:solidFill>
                  <a:srgbClr val="000000"/>
                </a:solidFill>
              </a:rPr>
              <a:t>交代了故事发生的时间、地点、人物，故事梗概及作诗缘由</a:t>
            </a:r>
            <a:r>
              <a:rPr lang="zh-CN" altLang="en-US">
                <a:solidFill>
                  <a:srgbClr val="000000"/>
                </a:solidFill>
              </a:rPr>
              <a:t>。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  <p:pic>
        <p:nvPicPr>
          <p:cNvPr id="17411" name="Picture 4" descr="孔雀松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478790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800">
        <p:diamond/>
        <p:sndAc>
          <p:stSnd>
            <p:snd r:embed="rId3" name="chimes.wav"/>
          </p:stSnd>
        </p:sndAc>
      </p:transition>
    </mc:Choice>
    <mc:Fallback>
      <p:transition spd="slow">
        <p:diamond/>
        <p:sndAc>
          <p:stSnd>
            <p:snd r:embed="rId3" name="chimes.wav"/>
          </p:stSnd>
        </p:sndAc>
      </p:transition>
    </mc:Fallback>
  </mc:AlternateContent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Text Box 3"/>
          <p:cNvSpPr/>
          <p:nvPr/>
        </p:nvSpPr>
        <p:spPr>
          <a:xfrm>
            <a:off x="2019300" y="2057400"/>
            <a:ext cx="8153400" cy="369252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托物起兴，引出全篇故事。</a:t>
            </a:r>
          </a:p>
          <a:p>
            <a:pPr lvl="0"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    首先借鸟起兴，这是我国古代民歌传统手法；其次，以孔雀失偶，徘徊反顾为全文奠定深沉悲哀的基调，形成一种笼罩全篇的悲剧气氛，起着提纲挈领，暗示全篇的作用。</a:t>
            </a:r>
          </a:p>
        </p:txBody>
      </p:sp>
      <p:sp>
        <p:nvSpPr>
          <p:cNvPr id="18434" name="Rectangle 2"/>
          <p:cNvSpPr>
            <a:spLocks noGrp="1" noRot="1"/>
          </p:cNvSpPr>
          <p:nvPr/>
        </p:nvSpPr>
        <p:spPr>
          <a:xfrm>
            <a:off x="2587625" y="719138"/>
            <a:ext cx="742315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4000" b="1">
                <a:solidFill>
                  <a:schemeClr val="tx2"/>
                </a:solidFill>
              </a:rPr>
              <a:t>“</a:t>
            </a:r>
            <a:r>
              <a:rPr lang="zh-CN" altLang="en-US" sz="4000" b="1">
                <a:solidFill>
                  <a:schemeClr val="tx2"/>
                </a:solidFill>
              </a:rPr>
              <a:t>孔雀东南飞，五里一徘徊</a:t>
            </a:r>
            <a:r>
              <a:rPr lang="en-US" altLang="zh-CN" sz="4000" b="1">
                <a:solidFill>
                  <a:schemeClr val="tx2"/>
                </a:solidFill>
              </a:rPr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 fill="hold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7" name="Picture 2" descr="200311716569"/>
          <p:cNvPicPr>
            <a:picLocks noChangeAspect="1"/>
          </p:cNvPicPr>
          <p:nvPr/>
        </p:nvPicPr>
        <p:blipFill>
          <a:blip r:embed="rId2"/>
          <a:srcRect r="4756" b="3226"/>
          <a:stretch>
            <a:fillRect/>
          </a:stretch>
        </p:blipFill>
        <p:spPr>
          <a:xfrm>
            <a:off x="1524000" y="0"/>
            <a:ext cx="4618038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9460" name="Text Box 5"/>
          <p:cNvSpPr/>
          <p:nvPr/>
        </p:nvSpPr>
        <p:spPr>
          <a:xfrm>
            <a:off x="6599555" y="692785"/>
            <a:ext cx="5012055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4000">
                <a:solidFill>
                  <a:srgbClr val="800080"/>
                </a:solidFill>
                <a:latin typeface="Times New Roman" panose="02020603050405020304" pitchFamily="18" charset="0"/>
                <a:ea typeface="华文行楷" pitchFamily="2" charset="-122"/>
              </a:rPr>
              <a:t>２节：兰芝自述请遣</a:t>
            </a:r>
          </a:p>
        </p:txBody>
      </p:sp>
      <p:sp>
        <p:nvSpPr>
          <p:cNvPr id="19461" name="Text Box 6"/>
          <p:cNvSpPr/>
          <p:nvPr/>
        </p:nvSpPr>
        <p:spPr>
          <a:xfrm>
            <a:off x="6957060" y="2029460"/>
            <a:ext cx="3889375" cy="5835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华文新魏" pitchFamily="2" charset="-122"/>
              </a:rPr>
              <a:t>兰芝自述了哪些内容？</a:t>
            </a:r>
          </a:p>
        </p:txBody>
      </p:sp>
      <p:sp>
        <p:nvSpPr>
          <p:cNvPr id="19462" name="Text Box 3"/>
          <p:cNvSpPr/>
          <p:nvPr/>
        </p:nvSpPr>
        <p:spPr>
          <a:xfrm>
            <a:off x="6739573" y="2737485"/>
            <a:ext cx="4292600" cy="288988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①自述身世：聪慧能干、多才多艺、知书懂礼</a:t>
            </a: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②婚后感受：常苦悲</a:t>
            </a: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悲苦从何来：孤独＋刁难</a:t>
            </a: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③认清事态：决然请遣</a:t>
            </a:r>
          </a:p>
        </p:txBody>
      </p:sp>
      <p:pic>
        <p:nvPicPr>
          <p:cNvPr id="23555" name="Picture 4" descr="BD05846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8750" y="332105"/>
            <a:ext cx="5618339" cy="1284978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Text Box 2"/>
          <p:cNvSpPr/>
          <p:nvPr/>
        </p:nvSpPr>
        <p:spPr>
          <a:xfrm>
            <a:off x="2343150" y="731838"/>
            <a:ext cx="7010400" cy="147637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</a:rPr>
              <a:t>十三能织素  十四学裁衣</a:t>
            </a:r>
          </a:p>
          <a:p>
            <a:pPr lvl="0" algn="ctr">
              <a:spcBef>
                <a:spcPct val="50000"/>
              </a:spcBef>
            </a:pPr>
            <a: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</a:rPr>
              <a:t>十五弹箜篌  十六诵诗书</a:t>
            </a:r>
          </a:p>
        </p:txBody>
      </p:sp>
      <p:sp>
        <p:nvSpPr>
          <p:cNvPr id="20482" name="Text Box 3"/>
          <p:cNvSpPr/>
          <p:nvPr/>
        </p:nvSpPr>
        <p:spPr>
          <a:xfrm>
            <a:off x="2095500" y="2635250"/>
            <a:ext cx="8001000" cy="3415030"/>
          </a:xfrm>
          <a:prstGeom prst="rect">
            <a:avLst/>
          </a:prstGeom>
          <a:solidFill>
            <a:schemeClr val="bg1">
              <a:alpha val="50194"/>
            </a:schemeClr>
          </a:solidFill>
          <a:ln w="28575">
            <a:solidFill>
              <a:srgbClr val="FFCC99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r>
              <a:rPr lang="en-US" altLang="zh-CN" sz="36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>
                <a:solidFill>
                  <a:srgbClr val="800000"/>
                </a:solidFill>
                <a:latin typeface="Times New Roman" panose="02020603050405020304" pitchFamily="18" charset="0"/>
              </a:rPr>
              <a:t>这是一种铺陈手法，称为“赋”</a:t>
            </a:r>
            <a:r>
              <a:rPr lang="zh-CN" altLang="en-US" sz="360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 。</a:t>
            </a:r>
            <a:r>
              <a:rPr lang="zh-CN" altLang="en-US" sz="3600">
                <a:solidFill>
                  <a:srgbClr val="800000"/>
                </a:solidFill>
                <a:latin typeface="Times New Roman" panose="02020603050405020304" pitchFamily="18" charset="0"/>
              </a:rPr>
              <a:t>这里写得简练而有层次，意在强调兰芝从小聪明能干，多才多艺，很有教养，为下文兰芝被逐作铺垫，以激起读者的同情。另一方面证明“女行无偏斜”，婆婆对她的责难毫无道理。</a:t>
            </a:r>
            <a:endParaRPr lang="zh-CN" altLang="en-US" sz="3600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5" name="Picture 2" descr="2003117165728"/>
          <p:cNvPicPr>
            <a:picLocks noChangeAspect="1"/>
          </p:cNvPicPr>
          <p:nvPr/>
        </p:nvPicPr>
        <p:blipFill>
          <a:blip r:embed="rId2"/>
          <a:srcRect r="4189" b="2783"/>
          <a:stretch>
            <a:fillRect/>
          </a:stretch>
        </p:blipFill>
        <p:spPr>
          <a:xfrm>
            <a:off x="1524000" y="0"/>
            <a:ext cx="4348163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1506" name="Text Box 3"/>
          <p:cNvSpPr/>
          <p:nvPr/>
        </p:nvSpPr>
        <p:spPr>
          <a:xfrm>
            <a:off x="6096000" y="692785"/>
            <a:ext cx="5801360" cy="5045710"/>
          </a:xfrm>
          <a:prstGeom prst="rect">
            <a:avLst/>
          </a:prstGeom>
          <a:solidFill>
            <a:schemeClr val="bg1">
              <a:alpha val="50194"/>
            </a:schemeClr>
          </a:solidFill>
          <a:ln w="28575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>
                <a:solidFill>
                  <a:srgbClr val="FF3399"/>
                </a:solidFill>
              </a:rPr>
              <a:t>       </a:t>
            </a:r>
            <a:r>
              <a:rPr lang="zh-CN" altLang="en-US" sz="2800">
                <a:solidFill>
                  <a:srgbClr val="990033"/>
                </a:solidFill>
              </a:rPr>
              <a:t>第一个</a:t>
            </a:r>
            <a:r>
              <a:rPr lang="zh-CN" altLang="en-US" sz="2800">
                <a:solidFill>
                  <a:srgbClr val="990033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b="1">
                <a:solidFill>
                  <a:srgbClr val="FF0000"/>
                </a:solidFill>
              </a:rPr>
              <a:t>常</a:t>
            </a:r>
            <a:r>
              <a:rPr lang="zh-CN" altLang="en-US" sz="2800">
                <a:solidFill>
                  <a:srgbClr val="990033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>
                <a:solidFill>
                  <a:srgbClr val="990033"/>
                </a:solidFill>
              </a:rPr>
              <a:t>道出了她内心的多少辛酸，反映了她与焦母之间的矛盾日久，深刻而难以调和。第二个</a:t>
            </a:r>
            <a:r>
              <a:rPr lang="zh-CN" altLang="en-US" sz="2800">
                <a:solidFill>
                  <a:srgbClr val="990033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cs typeface="+mn-ea"/>
              </a:rPr>
              <a:t>常</a:t>
            </a:r>
            <a:r>
              <a:rPr lang="zh-CN" altLang="en-US" sz="2800">
                <a:solidFill>
                  <a:srgbClr val="990033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>
                <a:solidFill>
                  <a:srgbClr val="990033"/>
                </a:solidFill>
              </a:rPr>
              <a:t> 表达了丈夫因公务不常在家，兰芝时时有</a:t>
            </a:r>
            <a:r>
              <a:rPr lang="zh-CN" altLang="en-US" sz="2800">
                <a:solidFill>
                  <a:srgbClr val="990033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>
                <a:solidFill>
                  <a:srgbClr val="990033"/>
                </a:solidFill>
              </a:rPr>
              <a:t>空房</a:t>
            </a:r>
            <a:r>
              <a:rPr lang="zh-CN" altLang="en-US" sz="2800">
                <a:solidFill>
                  <a:srgbClr val="990033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en-US" sz="2800">
                <a:solidFill>
                  <a:srgbClr val="990033"/>
                </a:solidFill>
              </a:rPr>
              <a:t>日稀</a:t>
            </a:r>
            <a:r>
              <a:rPr lang="zh-CN" altLang="en-US" sz="2800">
                <a:solidFill>
                  <a:srgbClr val="990033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>
                <a:solidFill>
                  <a:srgbClr val="990033"/>
                </a:solidFill>
              </a:rPr>
              <a:t>之感。但</a:t>
            </a:r>
            <a:r>
              <a:rPr lang="zh-CN" altLang="en-US" sz="2800">
                <a:solidFill>
                  <a:srgbClr val="990033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>
                <a:solidFill>
                  <a:srgbClr val="990033"/>
                </a:solidFill>
              </a:rPr>
              <a:t>空</a:t>
            </a:r>
            <a:r>
              <a:rPr lang="zh-CN" altLang="en-US" sz="2800">
                <a:solidFill>
                  <a:srgbClr val="990033"/>
                </a:solidFill>
                <a:latin typeface="Times New Roman" panose="02020603050405020304" pitchFamily="18" charset="0"/>
              </a:rPr>
              <a:t>”“</a:t>
            </a:r>
            <a:r>
              <a:rPr lang="zh-CN" altLang="en-US" sz="2800">
                <a:solidFill>
                  <a:srgbClr val="990033"/>
                </a:solidFill>
              </a:rPr>
              <a:t>稀</a:t>
            </a:r>
            <a:r>
              <a:rPr lang="zh-CN" altLang="en-US" sz="2800">
                <a:solidFill>
                  <a:srgbClr val="990033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>
                <a:solidFill>
                  <a:srgbClr val="990033"/>
                </a:solidFill>
              </a:rPr>
              <a:t>却未影响她对丈夫的感情，这就为表现两人爱情的纯洁与坚贞，也为悲剧性情节发展作了伏笔。</a:t>
            </a:r>
          </a:p>
          <a:p>
            <a:pPr lvl="0">
              <a:spcBef>
                <a:spcPct val="50000"/>
              </a:spcBef>
            </a:pPr>
            <a:r>
              <a:rPr lang="zh-CN" altLang="en-US" sz="2800">
                <a:solidFill>
                  <a:srgbClr val="990033"/>
                </a:solidFill>
              </a:rPr>
              <a:t>      </a:t>
            </a:r>
            <a:r>
              <a:rPr lang="zh-CN" altLang="en-US" sz="2800">
                <a:solidFill>
                  <a:srgbClr val="990033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cs typeface="+mn-ea"/>
              </a:rPr>
              <a:t>故</a:t>
            </a:r>
            <a:r>
              <a:rPr lang="zh-CN" altLang="en-US" sz="2800">
                <a:solidFill>
                  <a:srgbClr val="990033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>
                <a:solidFill>
                  <a:srgbClr val="990033"/>
                </a:solidFill>
              </a:rPr>
              <a:t>字写出焦母挑剔刁难，也表现了刘兰芝洞察世情的聪颖。</a:t>
            </a: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Text Box 3"/>
          <p:cNvSpPr/>
          <p:nvPr/>
        </p:nvSpPr>
        <p:spPr>
          <a:xfrm>
            <a:off x="471805" y="923925"/>
            <a:ext cx="6186805" cy="3969385"/>
          </a:xfrm>
          <a:prstGeom prst="rect">
            <a:avLst/>
          </a:prstGeom>
          <a:solidFill>
            <a:srgbClr val="FFFFFF"/>
          </a:solidFill>
          <a:ln w="38100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>
                <a:solidFill>
                  <a:srgbClr val="993300"/>
                </a:solidFill>
                <a:latin typeface="幼圆" pitchFamily="49" charset="-122"/>
                <a:ea typeface="幼圆" pitchFamily="49" charset="-122"/>
              </a:rPr>
              <a:t>  </a:t>
            </a:r>
            <a:r>
              <a:rPr lang="en-US" altLang="zh-CN" sz="2800">
                <a:solidFill>
                  <a:srgbClr val="9933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9933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</a:rPr>
              <a:t>君家妇难为”和“徒留无所施</a:t>
            </a:r>
            <a:r>
              <a:rPr lang="zh-CN" altLang="en-US" sz="2800" b="1">
                <a:solidFill>
                  <a:srgbClr val="993300"/>
                </a:solidFill>
                <a:latin typeface="宋体" panose="02010600030101010101" pitchFamily="2" charset="-122"/>
              </a:rPr>
              <a:t>”：刘兰芝对造成事端的原委和事态的发展有着清醒的认识，准确的判断。表现出她：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、决不忍辱苟且刚强倔强的性格 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>
                <a:solidFill>
                  <a:srgbClr val="993300"/>
                </a:solidFill>
                <a:latin typeface="宋体" panose="02010600030101010101" pitchFamily="2" charset="-122"/>
              </a:rPr>
              <a:t>  </a:t>
            </a:r>
            <a:r>
              <a:rPr lang="en-US" altLang="zh-CN" sz="2800" b="1">
                <a:solidFill>
                  <a:schemeClr val="accent2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</a:rPr>
              <a:t>、头脑清醒又具有强烈反抗精神</a:t>
            </a:r>
          </a:p>
        </p:txBody>
      </p:sp>
      <p:pic>
        <p:nvPicPr>
          <p:cNvPr id="22530" name="Picture 5" descr="200311717130"/>
          <p:cNvPicPr>
            <a:picLocks noChangeAspect="1"/>
          </p:cNvPicPr>
          <p:nvPr/>
        </p:nvPicPr>
        <p:blipFill>
          <a:blip r:embed="rId2"/>
          <a:srcRect l="1526" t="1120" r="6177" b="5025"/>
          <a:stretch>
            <a:fillRect/>
          </a:stretch>
        </p:blipFill>
        <p:spPr>
          <a:xfrm>
            <a:off x="7247573" y="404495"/>
            <a:ext cx="4170362" cy="6119813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3" name="Picture 2" descr="200311717015"/>
          <p:cNvPicPr>
            <a:picLocks noChangeAspect="1"/>
          </p:cNvPicPr>
          <p:nvPr/>
        </p:nvPicPr>
        <p:blipFill>
          <a:blip r:embed="rId2"/>
          <a:srcRect r="5150" b="3247"/>
          <a:stretch>
            <a:fillRect/>
          </a:stretch>
        </p:blipFill>
        <p:spPr>
          <a:xfrm>
            <a:off x="1524000" y="0"/>
            <a:ext cx="4835525" cy="6858000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23554" name="Group 3"/>
          <p:cNvGrpSpPr/>
          <p:nvPr/>
        </p:nvGrpSpPr>
        <p:grpSpPr>
          <a:xfrm>
            <a:off x="6508750" y="260350"/>
            <a:ext cx="5618339" cy="1284978"/>
            <a:chOff x="3017" y="1616"/>
            <a:chExt cx="3542" cy="873"/>
          </a:xfrm>
        </p:grpSpPr>
        <p:pic>
          <p:nvPicPr>
            <p:cNvPr id="23555" name="Picture 4" descr="BD05846_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17" y="1616"/>
              <a:ext cx="3542" cy="873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23556" name="Text Box 5"/>
            <p:cNvSpPr/>
            <p:nvPr/>
          </p:nvSpPr>
          <p:spPr>
            <a:xfrm>
              <a:off x="3198" y="1842"/>
              <a:ext cx="3114" cy="48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en-US" altLang="zh-CN" sz="4000">
                  <a:solidFill>
                    <a:srgbClr val="80008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3-6</a:t>
              </a:r>
              <a:r>
                <a:rPr lang="zh-CN" altLang="en-US" sz="4000">
                  <a:solidFill>
                    <a:srgbClr val="80008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节：仲卿求情未果</a:t>
              </a:r>
            </a:p>
          </p:txBody>
        </p:sp>
      </p:grpSp>
      <p:sp>
        <p:nvSpPr>
          <p:cNvPr id="23557" name="Text Box 3"/>
          <p:cNvSpPr/>
          <p:nvPr/>
        </p:nvSpPr>
        <p:spPr>
          <a:xfrm>
            <a:off x="7031990" y="2420620"/>
            <a:ext cx="4159250" cy="2459990"/>
          </a:xfrm>
          <a:prstGeom prst="rect">
            <a:avLst/>
          </a:prstGeom>
          <a:solidFill>
            <a:schemeClr val="bg1">
              <a:alpha val="50194"/>
            </a:schemeClr>
          </a:solidFill>
          <a:ln w="28575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990033"/>
                </a:solidFill>
              </a:rPr>
              <a:t>①夫妻情深，妻本无错</a:t>
            </a: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990033"/>
                </a:solidFill>
              </a:rPr>
              <a:t>②焦母固执，决意休妻</a:t>
            </a: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990033"/>
                </a:solidFill>
              </a:rPr>
              <a:t>③仲卿抗争，暂得妥协</a:t>
            </a: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Text Box 3"/>
          <p:cNvSpPr/>
          <p:nvPr/>
        </p:nvSpPr>
        <p:spPr>
          <a:xfrm>
            <a:off x="551180" y="1268730"/>
            <a:ext cx="10960100" cy="4184015"/>
          </a:xfrm>
          <a:prstGeom prst="rect">
            <a:avLst/>
          </a:prstGeom>
          <a:solidFill>
            <a:schemeClr val="bg1">
              <a:alpha val="50194"/>
            </a:schemeClr>
          </a:solidFill>
          <a:ln w="28575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这段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描写作用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有三：其一，通过他之口，证实兰芝是无辜被遣，并表现了兰卿二人的深厚感情；其二，处次展示了他懦弱的性格。他虽然很爱兰芝，对爱情忠贞不二，但在他母亲的逼迫下，只好休了兰芝，对未来还抱有一丝幻想；其三，塑造了一个专断蛮狠、顽固而有心计的封建家长形象。</a:t>
            </a: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兰芝和焦母势不两立，仲卿消极抵抗，人物矛盾突现，十分尖锐。</a:t>
            </a: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1" name="Picture 2" descr="200311717047"/>
          <p:cNvPicPr>
            <a:picLocks noChangeAspect="1"/>
          </p:cNvPicPr>
          <p:nvPr/>
        </p:nvPicPr>
        <p:blipFill>
          <a:blip r:embed="rId2"/>
          <a:srcRect r="5150" b="3247"/>
          <a:stretch>
            <a:fillRect/>
          </a:stretch>
        </p:blipFill>
        <p:spPr>
          <a:xfrm>
            <a:off x="1524000" y="0"/>
            <a:ext cx="4859338" cy="6858000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25602" name="Group 3"/>
          <p:cNvGrpSpPr/>
          <p:nvPr/>
        </p:nvGrpSpPr>
        <p:grpSpPr>
          <a:xfrm>
            <a:off x="6508750" y="260350"/>
            <a:ext cx="5783304" cy="1326191"/>
            <a:chOff x="3017" y="1616"/>
            <a:chExt cx="3646" cy="901"/>
          </a:xfrm>
        </p:grpSpPr>
        <p:pic>
          <p:nvPicPr>
            <p:cNvPr id="25603" name="Picture 4" descr="BD05846_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17" y="1616"/>
              <a:ext cx="3646" cy="901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25604" name="Text Box 5"/>
            <p:cNvSpPr/>
            <p:nvPr/>
          </p:nvSpPr>
          <p:spPr>
            <a:xfrm>
              <a:off x="3198" y="1842"/>
              <a:ext cx="3414" cy="48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en-US" altLang="zh-CN" sz="4000">
                  <a:solidFill>
                    <a:srgbClr val="80008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7-12</a:t>
              </a:r>
              <a:r>
                <a:rPr lang="zh-CN" altLang="en-US" sz="4000">
                  <a:solidFill>
                    <a:srgbClr val="80008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节：兰芝作别夫家</a:t>
              </a:r>
            </a:p>
          </p:txBody>
        </p:sp>
      </p:grpSp>
      <p:sp>
        <p:nvSpPr>
          <p:cNvPr id="25605" name="Text Box 3"/>
          <p:cNvSpPr/>
          <p:nvPr/>
        </p:nvSpPr>
        <p:spPr>
          <a:xfrm>
            <a:off x="6887845" y="1701165"/>
            <a:ext cx="4743450" cy="4705350"/>
          </a:xfrm>
          <a:prstGeom prst="rect">
            <a:avLst/>
          </a:prstGeom>
          <a:solidFill>
            <a:schemeClr val="bg1">
              <a:alpha val="50194"/>
            </a:schemeClr>
          </a:solidFill>
          <a:ln w="28575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990033"/>
                </a:solidFill>
              </a:rPr>
              <a:t>①夫妻夜话：仲卿妥协，安抚承诺，兰芝控诉，心忧未来。</a:t>
            </a: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990033"/>
                </a:solidFill>
              </a:rPr>
              <a:t>②严妆辞别：</a:t>
            </a: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990033"/>
                </a:solidFill>
              </a:rPr>
              <a:t>辞阿母：不卑不亢，有礼有节，暗含怨愤与委屈。</a:t>
            </a: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990033"/>
                </a:solidFill>
              </a:rPr>
              <a:t>辞小姑：相伴情深，礼貌叮嘱。</a:t>
            </a: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990033"/>
                </a:solidFill>
              </a:rPr>
              <a:t>辞府吏：临别叮咛，彼此盟誓。</a:t>
            </a: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Text Box 3"/>
          <p:cNvSpPr/>
          <p:nvPr/>
        </p:nvSpPr>
        <p:spPr>
          <a:xfrm>
            <a:off x="6000750" y="190500"/>
            <a:ext cx="4583113" cy="6400800"/>
          </a:xfrm>
          <a:prstGeom prst="rect">
            <a:avLst/>
          </a:prstGeom>
          <a:solidFill>
            <a:schemeClr val="bg1">
              <a:alpha val="50194"/>
            </a:schemeClr>
          </a:solidFill>
          <a:ln w="28575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为何严妆辞别夫家？</a:t>
            </a:r>
          </a:p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打扮自己实是用行动告诉所有人，我本无过，何须俯首低眉，低声下气，任人摆布？实际上是对婆婆发起的抗议与示威，但兰芝的反抗依然是无声的。</a:t>
            </a:r>
          </a:p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风光而来，风光而去，面对无端的挑剔与苛责，兰芝不卑不亢，从容镇定，表现出她的坚强与沉着，外柔内刚。</a:t>
            </a:r>
          </a:p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心情复杂：既有决绝，又有对丈夫的无限留恋。</a:t>
            </a:r>
          </a:p>
        </p:txBody>
      </p:sp>
      <p:pic>
        <p:nvPicPr>
          <p:cNvPr id="26626" name="Picture 2" descr="200311717336"/>
          <p:cNvPicPr>
            <a:picLocks noChangeAspect="1"/>
          </p:cNvPicPr>
          <p:nvPr/>
        </p:nvPicPr>
        <p:blipFill>
          <a:blip r:embed="rId2"/>
          <a:srcRect r="4108" b="3247"/>
          <a:stretch>
            <a:fillRect/>
          </a:stretch>
        </p:blipFill>
        <p:spPr>
          <a:xfrm>
            <a:off x="1452563" y="117475"/>
            <a:ext cx="4548187" cy="662305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标题 3075"/>
          <p:cNvSpPr txBox="1">
            <a:spLocks noRot="1"/>
          </p:cNvSpPr>
          <p:nvPr/>
        </p:nvSpPr>
        <p:spPr>
          <a:xfrm>
            <a:off x="1811338" y="188595"/>
            <a:ext cx="8767763" cy="915988"/>
          </a:xfrm>
          <a:prstGeom prst="rect">
            <a:avLst/>
          </a:prstGeom>
          <a:solidFill>
            <a:srgbClr val="FFFF99">
              <a:alpha val="50000"/>
            </a:srgbClr>
          </a:solidFill>
          <a:ln w="19050">
            <a:noFill/>
            <a:miter/>
          </a:ln>
        </p:spPr>
        <p:txBody>
          <a:bodyPr vert="horz" wrap="square" lIns="91440" tIns="45720" rIns="91440" bIns="45720" anchor="ctr" anchorCtr="0"/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spcBef>
                <a:spcPct val="50000"/>
              </a:spcBef>
            </a:pPr>
            <a:r>
              <a:rPr lang="zh-CN" altLang="zh-CN" sz="4400" b="1" spc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何谓乐府</a:t>
            </a:r>
            <a:endParaRPr lang="zh-CN" altLang="zh-CN" sz="44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0073958" y="2277745"/>
            <a:ext cx="161290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C3300"/>
                </a:solidFill>
              </a:rPr>
              <a:t>机关名称</a:t>
            </a:r>
          </a:p>
          <a:p>
            <a:endParaRPr lang="zh-CN" altLang="en-US" sz="2800" b="1">
              <a:solidFill>
                <a:srgbClr val="CC3300"/>
              </a:solidFill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10073958" y="3430270"/>
            <a:ext cx="1970405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C3300"/>
                </a:solidFill>
              </a:rPr>
              <a:t>新体诗名称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10128250" y="4579303"/>
            <a:ext cx="1970405" cy="95313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C3300"/>
                </a:solidFill>
              </a:rPr>
              <a:t>批判现实的</a:t>
            </a:r>
          </a:p>
          <a:p>
            <a:r>
              <a:rPr lang="zh-CN" altLang="en-US" sz="2800" b="1">
                <a:solidFill>
                  <a:srgbClr val="CC3300"/>
                </a:solidFill>
              </a:rPr>
              <a:t>讽刺诗</a:t>
            </a:r>
          </a:p>
        </p:txBody>
      </p:sp>
      <p:sp>
        <p:nvSpPr>
          <p:cNvPr id="14347" name="AutoShape 11"/>
          <p:cNvSpPr>
            <a:spLocks noChangeArrowheads="1"/>
          </p:cNvSpPr>
          <p:nvPr/>
        </p:nvSpPr>
        <p:spPr bwMode="auto">
          <a:xfrm>
            <a:off x="10579735" y="2925445"/>
            <a:ext cx="485775" cy="504825"/>
          </a:xfrm>
          <a:prstGeom prst="downArrow">
            <a:avLst>
              <a:gd name="adj1" fmla="val 50000"/>
              <a:gd name="adj2" fmla="val 2598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 vert="eaVert" anchor="ctr"/>
          <a:lstStyle/>
          <a:p>
            <a:endParaRPr lang="zh-CN" altLang="en-US"/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>
            <a:off x="10560050" y="4004945"/>
            <a:ext cx="485775" cy="574675"/>
          </a:xfrm>
          <a:prstGeom prst="downArrow">
            <a:avLst>
              <a:gd name="adj1" fmla="val 50000"/>
              <a:gd name="adj2" fmla="val 2957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 vert="eaVert" anchor="ctr"/>
          <a:lstStyle/>
          <a:p>
            <a:endParaRPr lang="zh-CN" altLang="en-US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91770" y="981710"/>
            <a:ext cx="9290685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本是汉代的音乐机关，后来指古代的一种诗体，可以配乐歌唱的民间歌谣和文人诗.</a:t>
            </a:r>
            <a:r>
              <a:rPr lang="en-US" sz="2800" b="1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敕勒歌</a:t>
            </a:r>
            <a:r>
              <a:rPr lang="en-US" sz="2800" b="1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木兰诗</a:t>
            </a:r>
            <a:r>
              <a:rPr lang="en-US" sz="2800" b="1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梦游天姥吟留别</a:t>
            </a:r>
            <a:r>
              <a:rPr lang="en-US" sz="2800" b="1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8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等都是乐府诗。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22580" y="2350135"/>
            <a:ext cx="9258935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①西汉时：音乐机关。乐指音乐，府指官府。负责创作以及收集民歌。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60020" y="3361690"/>
            <a:ext cx="9608820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②魏晋六朝：将乐府所唱的诗（汉人原称“歌谣”）也叫“乐府”。是继</a:t>
            </a:r>
            <a:r>
              <a:rPr 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诗经</a:t>
            </a:r>
            <a:r>
              <a:rPr 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楚辞</a:t>
            </a:r>
            <a:r>
              <a:rPr 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之后的新诗体。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60020" y="4438650"/>
            <a:ext cx="9809480" cy="1383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③唐代：撇开音乐，注重诗的社会内容，成为一种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新乐府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。如白居易的</a:t>
            </a:r>
            <a:r>
              <a:rPr 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新乐府</a:t>
            </a:r>
            <a:r>
              <a:rPr 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，未入乐，但自名为乐府。这里的“乐府”实际成为一种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批判现实的讽刺诗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9224" name="Text Box 8"/>
          <p:cNvSpPr txBox="1"/>
          <p:nvPr/>
        </p:nvSpPr>
        <p:spPr bwMode="auto">
          <a:xfrm>
            <a:off x="191770" y="5822315"/>
            <a:ext cx="6421120" cy="52197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buClrTx/>
              <a:buFontTx/>
              <a:buNone/>
            </a:pPr>
            <a:r>
              <a:rPr lang="zh-CN" altLang="en-US" sz="2800" b="1" ker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④宋元后：有称词、曲为乐府的。 </a:t>
            </a:r>
          </a:p>
        </p:txBody>
      </p:sp>
      <p:sp>
        <p:nvSpPr>
          <p:cNvPr id="9231" name="Text Box 15"/>
          <p:cNvSpPr txBox="1"/>
          <p:nvPr/>
        </p:nvSpPr>
        <p:spPr bwMode="auto">
          <a:xfrm>
            <a:off x="10272395" y="6092825"/>
            <a:ext cx="996950" cy="52197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buClrTx/>
              <a:buFontTx/>
              <a:buNone/>
            </a:pPr>
            <a:r>
              <a:rPr lang="zh-CN" altLang="en-US" sz="2800" b="1" kern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 词曲</a:t>
            </a: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10560050" y="5532755"/>
            <a:ext cx="485775" cy="574675"/>
          </a:xfrm>
          <a:prstGeom prst="downArrow">
            <a:avLst>
              <a:gd name="adj1" fmla="val 50000"/>
              <a:gd name="adj2" fmla="val 2957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 vert="eaVert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649" name="Picture 2" descr="200311717547"/>
          <p:cNvPicPr>
            <a:picLocks noChangeAspect="1"/>
          </p:cNvPicPr>
          <p:nvPr/>
        </p:nvPicPr>
        <p:blipFill>
          <a:blip r:embed="rId2"/>
          <a:srcRect r="4108" b="3247"/>
          <a:stretch>
            <a:fillRect/>
          </a:stretch>
        </p:blipFill>
        <p:spPr>
          <a:xfrm>
            <a:off x="1441450" y="0"/>
            <a:ext cx="4557713" cy="67945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7650" name="Text Box 3"/>
          <p:cNvSpPr/>
          <p:nvPr/>
        </p:nvSpPr>
        <p:spPr>
          <a:xfrm>
            <a:off x="6000750" y="190500"/>
            <a:ext cx="4583113" cy="6216015"/>
          </a:xfrm>
          <a:prstGeom prst="rect">
            <a:avLst/>
          </a:prstGeom>
          <a:solidFill>
            <a:schemeClr val="bg1">
              <a:alpha val="50194"/>
            </a:schemeClr>
          </a:solidFill>
          <a:ln w="28575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夫妻道口盟誓这一情节，饱含了两人怎样的情感？</a:t>
            </a:r>
          </a:p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</a:rPr>
              <a:t>一、再次强调了这对夫妇感情上的互相理解，互相眷念，他们的分别是逼迫，这就为后面写他俩的殉情奠下了基石；</a:t>
            </a:r>
          </a:p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</a:rPr>
              <a:t>二、在分别之时，兰芝既表白了对爱情的忠贞，也表露了对前途的忧虑，担心自己那个性情暴烈的兄长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400" b="1">
                <a:solidFill>
                  <a:srgbClr val="000000"/>
                </a:solidFill>
              </a:rPr>
              <a:t>恐不如我意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400" b="1">
                <a:solidFill>
                  <a:srgbClr val="000000"/>
                </a:solidFill>
              </a:rPr>
              <a:t>，这为下文的兄长逼嫁，以死践盟等情节埋下了伏笔。</a:t>
            </a:r>
            <a:endParaRPr lang="zh-CN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3" name="Picture 2" descr="20031181322"/>
          <p:cNvPicPr>
            <a:picLocks noChangeAspect="1"/>
          </p:cNvPicPr>
          <p:nvPr/>
        </p:nvPicPr>
        <p:blipFill>
          <a:blip r:embed="rId2"/>
          <a:srcRect r="5150" b="3247"/>
          <a:stretch>
            <a:fillRect/>
          </a:stretch>
        </p:blipFill>
        <p:spPr>
          <a:xfrm>
            <a:off x="1524000" y="0"/>
            <a:ext cx="5076825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8674" name="Text Box 4"/>
          <p:cNvSpPr/>
          <p:nvPr/>
        </p:nvSpPr>
        <p:spPr>
          <a:xfrm>
            <a:off x="7319328" y="2132648"/>
            <a:ext cx="3779837" cy="3750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①母亲悲催，兰芝诉苦</a:t>
            </a:r>
          </a:p>
          <a:p>
            <a:pPr lvl="0"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②坚守誓言，拒绝求亲</a:t>
            </a:r>
          </a:p>
          <a:p>
            <a:pPr lvl="0"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③兄长逼迫，无奈答应</a:t>
            </a:r>
          </a:p>
          <a:p>
            <a:pPr lvl="0" algn="just">
              <a:spcBef>
                <a:spcPct val="50000"/>
              </a:spcBef>
            </a:pPr>
            <a:endParaRPr lang="zh-CN" altLang="en-US" sz="2800" b="1">
              <a:latin typeface="华文新魏" pitchFamily="2" charset="-122"/>
              <a:ea typeface="华文新魏" pitchFamily="2" charset="-122"/>
            </a:endParaRPr>
          </a:p>
          <a:p>
            <a:pPr lvl="0" algn="just">
              <a:spcBef>
                <a:spcPct val="50000"/>
              </a:spcBef>
            </a:pPr>
            <a:endParaRPr lang="zh-CN" altLang="en-US" sz="2800" b="1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28675" name="Group 3"/>
          <p:cNvGrpSpPr/>
          <p:nvPr/>
        </p:nvGrpSpPr>
        <p:grpSpPr>
          <a:xfrm>
            <a:off x="6669405" y="250825"/>
            <a:ext cx="5763567" cy="1254068"/>
            <a:chOff x="2972" y="1616"/>
            <a:chExt cx="2622" cy="852"/>
          </a:xfrm>
        </p:grpSpPr>
        <p:pic>
          <p:nvPicPr>
            <p:cNvPr id="28676" name="Picture 4" descr="BD05846_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72" y="1616"/>
              <a:ext cx="2622" cy="852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28677" name="Text Box 5"/>
            <p:cNvSpPr/>
            <p:nvPr/>
          </p:nvSpPr>
          <p:spPr>
            <a:xfrm>
              <a:off x="3023" y="1842"/>
              <a:ext cx="2571" cy="48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en-US" altLang="zh-CN" sz="4000">
                  <a:solidFill>
                    <a:srgbClr val="80008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13-20</a:t>
              </a:r>
              <a:r>
                <a:rPr lang="zh-CN" altLang="en-US" sz="4000">
                  <a:solidFill>
                    <a:srgbClr val="80008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节：兰芝含恨还家</a:t>
              </a:r>
            </a:p>
          </p:txBody>
        </p:sp>
      </p:grpSp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Text Box 1027"/>
          <p:cNvSpPr/>
          <p:nvPr/>
        </p:nvSpPr>
        <p:spPr>
          <a:xfrm>
            <a:off x="6743700" y="1052830"/>
            <a:ext cx="5308600" cy="4399915"/>
          </a:xfrm>
          <a:prstGeom prst="rect">
            <a:avLst/>
          </a:prstGeom>
          <a:solidFill>
            <a:schemeClr val="bg1">
              <a:alpha val="50194"/>
            </a:schemeClr>
          </a:solidFill>
          <a:ln w="38100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母亲重复兰芝开头的话“十三教汝织”一段有没有必要？为什么？</a:t>
            </a:r>
          </a:p>
          <a:p>
            <a:pPr lvl="0">
              <a:lnSpc>
                <a:spcPct val="150000"/>
              </a:lnSpc>
            </a:pPr>
            <a:r>
              <a:rPr lang="zh-CN" altLang="en-US" sz="2800">
                <a:solidFill>
                  <a:srgbClr val="993300"/>
                </a:solidFill>
                <a:latin typeface="宋体" panose="02010600030101010101" pitchFamily="2" charset="-122"/>
              </a:rPr>
              <a:t>    不是简单的重复，而是强调和加深。它再次反映了焦母的专横无理，也表现了母亲的关心和爱护。</a:t>
            </a:r>
          </a:p>
          <a:p>
            <a:pPr lvl="0"/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29698" name="Picture 2" descr="20031181322"/>
          <p:cNvPicPr>
            <a:picLocks noChangeAspect="1"/>
          </p:cNvPicPr>
          <p:nvPr/>
        </p:nvPicPr>
        <p:blipFill>
          <a:blip r:embed="rId2"/>
          <a:srcRect r="5150" b="3247"/>
          <a:stretch>
            <a:fillRect/>
          </a:stretch>
        </p:blipFill>
        <p:spPr>
          <a:xfrm>
            <a:off x="1524000" y="0"/>
            <a:ext cx="5076825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Text Box 1027"/>
          <p:cNvSpPr/>
          <p:nvPr/>
        </p:nvSpPr>
        <p:spPr>
          <a:xfrm>
            <a:off x="6456045" y="475615"/>
            <a:ext cx="5380990" cy="5846445"/>
          </a:xfrm>
          <a:prstGeom prst="rect">
            <a:avLst/>
          </a:prstGeom>
          <a:solidFill>
            <a:schemeClr val="bg1">
              <a:alpha val="50194"/>
            </a:schemeClr>
          </a:solidFill>
          <a:ln w="38100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面对兄长的威逼利诱，兰芝一口应婚，这与她对母亲的态度形成鲜明的对比，为什么？</a:t>
            </a:r>
          </a:p>
          <a:p>
            <a:pPr lvl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兰芝这样做，符合她的性格特征，也是兰芝忠于爱情、反抗封建礼教的思想行为合乎逻辑的发展。因为她深知阿兄的性格为人，她知道哀求不会有效，而且她也不屑去哀求，她的突然允诺，是对前途完全绝望的表现，不动声色拿定了主意，决心以死来反抗家里的安排。所以表面上是突然，实际上却是深思熟虑的结果，也暗示了悲剧结局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22" name="Picture 2" descr="20031171764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 r="4108" b="3247"/>
          <a:stretch>
            <a:fillRect/>
          </a:stretch>
        </p:blipFill>
        <p:spPr>
          <a:xfrm>
            <a:off x="1524000" y="133350"/>
            <a:ext cx="4764088" cy="6529388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5" name="Text Box 3"/>
          <p:cNvSpPr/>
          <p:nvPr/>
        </p:nvSpPr>
        <p:spPr>
          <a:xfrm>
            <a:off x="7392035" y="2276158"/>
            <a:ext cx="3960813" cy="27997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①太守大办婚事庆贺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②兰芝痛苦煎熬无措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③夫妻相见误解加深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④二人相约共赴黄泉</a:t>
            </a:r>
          </a:p>
        </p:txBody>
      </p:sp>
      <p:grpSp>
        <p:nvGrpSpPr>
          <p:cNvPr id="31746" name="Group 3"/>
          <p:cNvGrpSpPr/>
          <p:nvPr/>
        </p:nvGrpSpPr>
        <p:grpSpPr>
          <a:xfrm>
            <a:off x="6669405" y="250825"/>
            <a:ext cx="5676900" cy="1295400"/>
            <a:chOff x="2972" y="1616"/>
            <a:chExt cx="3579" cy="1497"/>
          </a:xfrm>
        </p:grpSpPr>
        <p:pic>
          <p:nvPicPr>
            <p:cNvPr id="31747" name="Picture 4" descr="BD05846_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72" y="1616"/>
              <a:ext cx="3519" cy="1497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sp>
          <p:nvSpPr>
            <p:cNvPr id="31748" name="Text Box 5"/>
            <p:cNvSpPr/>
            <p:nvPr/>
          </p:nvSpPr>
          <p:spPr>
            <a:xfrm>
              <a:off x="3054" y="1842"/>
              <a:ext cx="3497" cy="81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spcBef>
                  <a:spcPct val="50000"/>
                </a:spcBef>
              </a:pPr>
              <a:r>
                <a:rPr lang="en-US" altLang="zh-CN" sz="4000">
                  <a:solidFill>
                    <a:srgbClr val="80008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21-31</a:t>
              </a:r>
              <a:r>
                <a:rPr lang="zh-CN" altLang="en-US" sz="4000">
                  <a:solidFill>
                    <a:srgbClr val="800080"/>
                  </a:solidFill>
                  <a:latin typeface="Times New Roman" panose="02020603050405020304" pitchFamily="18" charset="0"/>
                  <a:ea typeface="华文行楷" pitchFamily="2" charset="-122"/>
                </a:rPr>
                <a:t>节：兰芝再嫁生变</a:t>
              </a:r>
            </a:p>
          </p:txBody>
        </p:sp>
      </p:grpSp>
      <p:pic>
        <p:nvPicPr>
          <p:cNvPr id="31749" name="Picture 2" descr="200311813616"/>
          <p:cNvPicPr>
            <a:picLocks noChangeAspect="1"/>
          </p:cNvPicPr>
          <p:nvPr/>
        </p:nvPicPr>
        <p:blipFill>
          <a:blip r:embed="rId3"/>
          <a:srcRect r="4108" b="3247"/>
          <a:stretch>
            <a:fillRect/>
          </a:stretch>
        </p:blipFill>
        <p:spPr>
          <a:xfrm>
            <a:off x="1524000" y="0"/>
            <a:ext cx="5002213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Text Box 3"/>
          <p:cNvSpPr/>
          <p:nvPr/>
        </p:nvSpPr>
        <p:spPr>
          <a:xfrm>
            <a:off x="6864350" y="546100"/>
            <a:ext cx="4913630" cy="13836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993300"/>
                </a:solidFill>
                <a:latin typeface="幼圆" pitchFamily="49" charset="-122"/>
                <a:ea typeface="幼圆" pitchFamily="49" charset="-122"/>
              </a:rPr>
              <a:t>  </a:t>
            </a:r>
            <a:r>
              <a:rPr lang="zh-CN" altLang="en-US" sz="2800" b="1">
                <a:solidFill>
                  <a:srgbClr val="993300"/>
                </a:solidFill>
                <a:latin typeface="宋体" panose="02010600030101010101" pitchFamily="2" charset="-122"/>
              </a:rPr>
              <a:t>作者运用铺陈和排比大肆渲染太守家对婚事的排场，其用意是什么？</a:t>
            </a:r>
          </a:p>
        </p:txBody>
      </p:sp>
      <p:sp>
        <p:nvSpPr>
          <p:cNvPr id="32770" name="Rectangle 4"/>
          <p:cNvSpPr/>
          <p:nvPr/>
        </p:nvSpPr>
        <p:spPr>
          <a:xfrm>
            <a:off x="6913880" y="2092325"/>
            <a:ext cx="4851400" cy="46151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反衬焦母的没有眼光；反衬刘兰芝鄙视权贵的品德；反衬刘兰芝不贪图富贵、忠贞于爱情高尚情操；热闹场面与兰芝同焦仲卿的绝望痛苦形成鲜明的对照，增强悲剧效果。</a:t>
            </a:r>
          </a:p>
          <a:p>
            <a:pPr lvl="0" algn="ctr">
              <a:spcBef>
                <a:spcPct val="50000"/>
              </a:spcBef>
            </a:pP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_x000B__x000C_"/>
            </a:endParaRPr>
          </a:p>
        </p:txBody>
      </p:sp>
      <p:pic>
        <p:nvPicPr>
          <p:cNvPr id="32771" name="Picture 2" descr="200311813444"/>
          <p:cNvPicPr>
            <a:picLocks noChangeAspect="1"/>
          </p:cNvPicPr>
          <p:nvPr/>
        </p:nvPicPr>
        <p:blipFill>
          <a:blip r:embed="rId2"/>
          <a:srcRect r="5151" b="3247"/>
          <a:stretch>
            <a:fillRect/>
          </a:stretch>
        </p:blipFill>
        <p:spPr>
          <a:xfrm>
            <a:off x="1524000" y="0"/>
            <a:ext cx="5076825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 fill="hold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Text Box 4"/>
          <p:cNvSpPr/>
          <p:nvPr/>
        </p:nvSpPr>
        <p:spPr>
          <a:xfrm>
            <a:off x="6456045" y="476250"/>
            <a:ext cx="5561330" cy="6030595"/>
          </a:xfrm>
          <a:prstGeom prst="rect">
            <a:avLst/>
          </a:prstGeom>
          <a:solidFill>
            <a:schemeClr val="bg1">
              <a:alpha val="50194"/>
            </a:schemeClr>
          </a:solidFill>
          <a:ln w="28575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        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二人最后相见并不如预期，一个气急而怨，一个别无他法，一个冲动率直，一个深情体贴，这一情节更见得二人性格差异。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    </a:t>
            </a:r>
          </a:p>
          <a:p>
            <a:pPr lvl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华文中宋" pitchFamily="2" charset="-122"/>
              </a:rPr>
              <a:t>        人物细腻的思想感情：仲卿先贺，继怨，后誓“吾独向黄泉”。兰芝先体谅同情，后誓“黄泉下相见”。仲卿的“磐石方且厚，可以卒千年；蒲苇一时纫，便作旦夕间”，兰芝的“同是被逼迫，君尔妾亦然”，作者的叙述语“生人作死别，恨恨那可论”，都是极精妙诗句，艺术表现力极强。</a:t>
            </a:r>
          </a:p>
        </p:txBody>
      </p:sp>
      <p:pic>
        <p:nvPicPr>
          <p:cNvPr id="33794" name="Picture 2" descr="200311813616"/>
          <p:cNvPicPr>
            <a:picLocks noChangeAspect="1"/>
          </p:cNvPicPr>
          <p:nvPr/>
        </p:nvPicPr>
        <p:blipFill>
          <a:blip r:embed="rId2"/>
          <a:srcRect r="4108" b="3247"/>
          <a:stretch>
            <a:fillRect/>
          </a:stretch>
        </p:blipFill>
        <p:spPr>
          <a:xfrm>
            <a:off x="1524000" y="0"/>
            <a:ext cx="4756150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Rectangle 4"/>
          <p:cNvSpPr/>
          <p:nvPr/>
        </p:nvSpPr>
        <p:spPr>
          <a:xfrm>
            <a:off x="6530975" y="444500"/>
            <a:ext cx="5582920" cy="6369050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兰芝举身赴清池，仲卿却渐见愁煎迫，兰芝决然离世，仲卿最后徘徊而挂东南枝，表现出两人怎样的性格特点？</a:t>
            </a: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        一个刚强，一个懦弱，一个理智，一个冲动，一个有预见性，一个只想暂缓矛盾，所以，兰芝看透事情的本质，也看到自身无力反抗，无法追求自己的幸福，便坚决选择以死相争。而仲卿作为孝为先的大家子，自小顺从寡母，自然颇多羁绊，只有到最后，他彻底失去了生活的希望，才选择死来了断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ea typeface="_x000B__x000C_"/>
            </a:endParaRPr>
          </a:p>
        </p:txBody>
      </p:sp>
      <p:pic>
        <p:nvPicPr>
          <p:cNvPr id="34818" name="Picture 2" descr="200311813725"/>
          <p:cNvPicPr>
            <a:picLocks noChangeAspect="1"/>
          </p:cNvPicPr>
          <p:nvPr/>
        </p:nvPicPr>
        <p:blipFill>
          <a:blip r:embed="rId2"/>
          <a:srcRect r="4108" b="58973"/>
          <a:stretch>
            <a:fillRect/>
          </a:stretch>
        </p:blipFill>
        <p:spPr>
          <a:xfrm>
            <a:off x="1638300" y="355600"/>
            <a:ext cx="4833938" cy="29051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4819" name="Picture 2" descr="200311813835"/>
          <p:cNvPicPr>
            <a:picLocks noChangeAspect="1"/>
          </p:cNvPicPr>
          <p:nvPr/>
        </p:nvPicPr>
        <p:blipFill>
          <a:blip r:embed="rId3"/>
          <a:srcRect t="35683" r="4108" b="18727"/>
          <a:stretch>
            <a:fillRect/>
          </a:stretch>
        </p:blipFill>
        <p:spPr>
          <a:xfrm>
            <a:off x="1638300" y="3376613"/>
            <a:ext cx="4838700" cy="3230562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5841" name="Picture 2" descr="200311813957"/>
          <p:cNvPicPr>
            <a:picLocks noChangeAspect="1"/>
          </p:cNvPicPr>
          <p:nvPr/>
        </p:nvPicPr>
        <p:blipFill>
          <a:blip r:embed="rId2"/>
          <a:srcRect r="4108" b="3247"/>
          <a:stretch>
            <a:fillRect/>
          </a:stretch>
        </p:blipFill>
        <p:spPr>
          <a:xfrm>
            <a:off x="1524000" y="0"/>
            <a:ext cx="47879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5842" name="Picture 4" descr="BD05846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6530" y="250825"/>
            <a:ext cx="5438775" cy="134175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5843" name="Text Box 5"/>
          <p:cNvSpPr/>
          <p:nvPr/>
        </p:nvSpPr>
        <p:spPr>
          <a:xfrm>
            <a:off x="6812280" y="584200"/>
            <a:ext cx="5137150" cy="7067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4000">
                <a:solidFill>
                  <a:srgbClr val="800080"/>
                </a:solidFill>
                <a:latin typeface="Times New Roman" panose="02020603050405020304" pitchFamily="18" charset="0"/>
                <a:ea typeface="华文行楷" pitchFamily="2" charset="-122"/>
              </a:rPr>
              <a:t>32</a:t>
            </a:r>
            <a:r>
              <a:rPr lang="zh-CN" altLang="en-US" sz="4000">
                <a:solidFill>
                  <a:srgbClr val="800080"/>
                </a:solidFill>
                <a:latin typeface="Times New Roman" panose="02020603050405020304" pitchFamily="18" charset="0"/>
                <a:ea typeface="华文行楷" pitchFamily="2" charset="-122"/>
              </a:rPr>
              <a:t>节：双双殉情合葬</a:t>
            </a:r>
          </a:p>
        </p:txBody>
      </p:sp>
      <p:sp>
        <p:nvSpPr>
          <p:cNvPr id="35844" name="Text Box 3"/>
          <p:cNvSpPr/>
          <p:nvPr/>
        </p:nvSpPr>
        <p:spPr>
          <a:xfrm>
            <a:off x="6743700" y="2204720"/>
            <a:ext cx="5423535" cy="3322955"/>
          </a:xfrm>
          <a:prstGeom prst="rect">
            <a:avLst/>
          </a:prstGeom>
          <a:solidFill>
            <a:srgbClr val="FFFFFF">
              <a:alpha val="65999"/>
            </a:srgbClr>
          </a:soli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/>
              <a:t>     </a:t>
            </a:r>
            <a:r>
              <a:rPr lang="zh-CN" altLang="en-US" sz="2800" b="1"/>
              <a:t>具有浪漫主义色彩，呼应开头，寄托了人们追求恋爱自由、生活幸福的强烈愿望。也向封建社会提出质疑，引起人们思考：该如何避免封建家长制造成的悲剧。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文本框 5121"/>
          <p:cNvSpPr/>
          <p:nvPr/>
        </p:nvSpPr>
        <p:spPr>
          <a:xfrm>
            <a:off x="191135" y="1124585"/>
            <a:ext cx="11735435" cy="2155825"/>
          </a:xfrm>
          <a:prstGeom prst="rect">
            <a:avLst/>
          </a:prstGeom>
          <a:solidFill>
            <a:schemeClr val="bg1">
              <a:alpha val="50000"/>
            </a:schemeClr>
          </a:solidFill>
          <a:ln w="28575"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 </a:t>
            </a:r>
            <a:r>
              <a:rPr lang="en-US" altLang="zh-CN" sz="3200" b="1">
                <a:latin typeface="Times New Roman" panose="02020603050405020304" pitchFamily="18" charset="0"/>
              </a:rPr>
              <a:t>  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汉乐府民歌：内容上“感于哀乐，缘事而发”，注重写实；表现形式是杂言体和五言体，取代</a:t>
            </a:r>
            <a:r>
              <a:rPr lang="en-US" altLang="zh-CN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诗经</a:t>
            </a:r>
            <a:r>
              <a:rPr lang="en-US" altLang="zh-CN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的四言体和</a:t>
            </a:r>
            <a:r>
              <a:rPr lang="en-US" altLang="zh-CN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楚辞</a:t>
            </a:r>
            <a:r>
              <a:rPr lang="en-US" altLang="zh-CN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的骚体；写作技巧上注重人物对话、人物心理和细节描写，语言朴素生动，诗末揭示写作目的。</a:t>
            </a:r>
          </a:p>
        </p:txBody>
      </p:sp>
      <p:sp>
        <p:nvSpPr>
          <p:cNvPr id="12290" name="标题 3075"/>
          <p:cNvSpPr txBox="1">
            <a:spLocks noRot="1"/>
          </p:cNvSpPr>
          <p:nvPr/>
        </p:nvSpPr>
        <p:spPr>
          <a:xfrm>
            <a:off x="1775143" y="188595"/>
            <a:ext cx="8767763" cy="915988"/>
          </a:xfrm>
          <a:prstGeom prst="rect">
            <a:avLst/>
          </a:prstGeom>
          <a:solidFill>
            <a:srgbClr val="FFFF99">
              <a:alpha val="50000"/>
            </a:srgbClr>
          </a:solidFill>
          <a:ln w="19050">
            <a:noFill/>
            <a:miter/>
          </a:ln>
        </p:spPr>
        <p:txBody>
          <a:bodyPr vert="horz" wrap="square" lIns="91440" tIns="45720" rIns="91440" bIns="45720" anchor="ctr" anchorCtr="0"/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spcBef>
                <a:spcPct val="50000"/>
              </a:spcBef>
            </a:pPr>
            <a:r>
              <a:rPr lang="zh-CN" altLang="zh-CN" sz="4400" b="1" spc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何谓汉乐府</a:t>
            </a:r>
            <a:endParaRPr lang="zh-CN" altLang="zh-CN" sz="4400" b="1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407035" y="3069660"/>
            <a:ext cx="10801350" cy="34867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汉乐府特点</a:t>
            </a:r>
          </a:p>
          <a:p>
            <a:pPr>
              <a:lnSpc>
                <a:spcPct val="115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1.反映社会现实的广阔和深刻。</a:t>
            </a:r>
          </a:p>
          <a:p>
            <a:pPr>
              <a:lnSpc>
                <a:spcPct val="115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2.叙事成分占很大的比重。</a:t>
            </a:r>
          </a:p>
          <a:p>
            <a:pPr>
              <a:lnSpc>
                <a:spcPct val="115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（1）塑造出性格鲜明的人物形象，标志着中国文学史上叙事诗歌的一大发展。</a:t>
            </a:r>
          </a:p>
          <a:p>
            <a:pPr>
              <a:lnSpc>
                <a:spcPct val="115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（2）往往通过人物的对话表现人物的性格特征，要求口吻毕肖。</a:t>
            </a:r>
          </a:p>
          <a:p>
            <a:pPr>
              <a:lnSpc>
                <a:spcPct val="115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（3）常用铺陈的描写手法。</a:t>
            </a:r>
          </a:p>
          <a:p>
            <a:pPr>
              <a:lnSpc>
                <a:spcPct val="115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（4）形式多样，有四言诗，有五言诗，有杂言诗。</a:t>
            </a:r>
          </a:p>
          <a:p>
            <a:pPr>
              <a:lnSpc>
                <a:spcPct val="115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3.比兴的运用在汉乐府民歌里也有特色。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矩形 18433"/>
          <p:cNvSpPr/>
          <p:nvPr/>
        </p:nvSpPr>
        <p:spPr>
          <a:xfrm>
            <a:off x="-54610" y="1405890"/>
            <a:ext cx="12171680" cy="50571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18435" name="文本框 18434"/>
          <p:cNvSpPr txBox="1"/>
          <p:nvPr/>
        </p:nvSpPr>
        <p:spPr>
          <a:xfrm>
            <a:off x="3863340" y="260033"/>
            <a:ext cx="3819525" cy="829945"/>
          </a:xfrm>
          <a:prstGeom prst="rect">
            <a:avLst/>
          </a:prstGeom>
          <a:solidFill>
            <a:srgbClr val="FFFF99">
              <a:alpha val="50000"/>
            </a:srgbClr>
          </a:solidFill>
          <a:ln w="19050">
            <a:noFill/>
            <a:miter/>
          </a:ln>
        </p:spPr>
        <p:txBody>
          <a:bodyPr vert="horz"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注</a:t>
            </a:r>
            <a:r>
              <a:rPr lang="en-US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</a:t>
            </a:r>
            <a:r>
              <a:rPr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音</a:t>
            </a:r>
          </a:p>
        </p:txBody>
      </p:sp>
      <p:sp>
        <p:nvSpPr>
          <p:cNvPr id="18436" name="矩形 18435"/>
          <p:cNvSpPr/>
          <p:nvPr/>
        </p:nvSpPr>
        <p:spPr>
          <a:xfrm>
            <a:off x="695325" y="1816100"/>
            <a:ext cx="10801350" cy="42094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400" b="1">
                <a:solidFill>
                  <a:srgbClr val="CC3300"/>
                </a:solidFill>
                <a:ea typeface="黑体" panose="02010609060101010101" pitchFamily="49" charset="-122"/>
              </a:rPr>
              <a:t>徘徊</a:t>
            </a:r>
            <a:r>
              <a:rPr lang="zh-CN" altLang="en-US" sz="3400" b="1">
                <a:ea typeface="黑体" panose="02010609060101010101" pitchFamily="49" charset="-122"/>
              </a:rPr>
              <a:t>（　　　　　）	</a:t>
            </a:r>
            <a:r>
              <a:rPr lang="zh-CN" altLang="en-US" sz="3400" b="1">
                <a:solidFill>
                  <a:srgbClr val="CC3300"/>
                </a:solidFill>
                <a:ea typeface="黑体" panose="02010609060101010101" pitchFamily="49" charset="-122"/>
              </a:rPr>
              <a:t>箜篌</a:t>
            </a:r>
            <a:r>
              <a:rPr lang="zh-CN" altLang="en-US" sz="3400" b="1">
                <a:ea typeface="黑体" panose="02010609060101010101" pitchFamily="49" charset="-122"/>
              </a:rPr>
              <a:t>（　　　　　）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3400" b="1">
                <a:ea typeface="黑体" panose="02010609060101010101" pitchFamily="49" charset="-122"/>
              </a:rPr>
              <a:t>公</a:t>
            </a:r>
            <a:r>
              <a:rPr lang="zh-CN" altLang="en-US" sz="3400" b="1">
                <a:solidFill>
                  <a:srgbClr val="CC3300"/>
                </a:solidFill>
                <a:ea typeface="黑体" panose="02010609060101010101" pitchFamily="49" charset="-122"/>
              </a:rPr>
              <a:t>姥</a:t>
            </a:r>
            <a:r>
              <a:rPr lang="zh-CN" altLang="en-US" sz="3400" b="1">
                <a:ea typeface="黑体" panose="02010609060101010101" pitchFamily="49" charset="-122"/>
              </a:rPr>
              <a:t>（　　　　　）	姥</a:t>
            </a:r>
            <a:r>
              <a:rPr lang="zh-CN" altLang="en-US" sz="3400" b="1">
                <a:solidFill>
                  <a:srgbClr val="CC3300"/>
                </a:solidFill>
                <a:ea typeface="黑体" panose="02010609060101010101" pitchFamily="49" charset="-122"/>
              </a:rPr>
              <a:t>姥</a:t>
            </a:r>
            <a:r>
              <a:rPr lang="zh-CN" altLang="en-US" sz="3400" b="1">
                <a:ea typeface="黑体" panose="02010609060101010101" pitchFamily="49" charset="-122"/>
              </a:rPr>
              <a:t>（　　　　　）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3400" b="1">
                <a:solidFill>
                  <a:srgbClr val="CC3300"/>
                </a:solidFill>
                <a:ea typeface="黑体" panose="02010609060101010101" pitchFamily="49" charset="-122"/>
              </a:rPr>
              <a:t>槌</a:t>
            </a:r>
            <a:r>
              <a:rPr lang="zh-CN" altLang="en-US" sz="3400" b="1">
                <a:ea typeface="黑体" panose="02010609060101010101" pitchFamily="49" charset="-122"/>
              </a:rPr>
              <a:t>（　　　　　）　	</a:t>
            </a:r>
            <a:r>
              <a:rPr lang="zh-CN" altLang="en-US" sz="3400" b="1">
                <a:solidFill>
                  <a:srgbClr val="CC3300"/>
                </a:solidFill>
                <a:ea typeface="黑体" panose="02010609060101010101" pitchFamily="49" charset="-122"/>
              </a:rPr>
              <a:t>伶俜</a:t>
            </a:r>
            <a:r>
              <a:rPr lang="zh-CN" altLang="en-US" sz="3400" b="1">
                <a:ea typeface="黑体" panose="02010609060101010101" pitchFamily="49" charset="-122"/>
              </a:rPr>
              <a:t>（　　　　　）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3400" b="1">
                <a:ea typeface="黑体" panose="02010609060101010101" pitchFamily="49" charset="-122"/>
              </a:rPr>
              <a:t>腰</a:t>
            </a:r>
            <a:r>
              <a:rPr lang="zh-CN" altLang="en-US" sz="3400" b="1">
                <a:solidFill>
                  <a:srgbClr val="CC3300"/>
                </a:solidFill>
                <a:ea typeface="黑体" panose="02010609060101010101" pitchFamily="49" charset="-122"/>
              </a:rPr>
              <a:t>襦</a:t>
            </a:r>
            <a:r>
              <a:rPr lang="zh-CN" altLang="en-US" sz="3400" b="1">
                <a:ea typeface="黑体" panose="02010609060101010101" pitchFamily="49" charset="-122"/>
              </a:rPr>
              <a:t>（　　　　　）	</a:t>
            </a:r>
            <a:r>
              <a:rPr lang="zh-CN" altLang="en-US" sz="3400" b="1">
                <a:solidFill>
                  <a:srgbClr val="CC3300"/>
                </a:solidFill>
                <a:ea typeface="黑体" panose="02010609060101010101" pitchFamily="49" charset="-122"/>
              </a:rPr>
              <a:t>葳蕤</a:t>
            </a:r>
            <a:r>
              <a:rPr lang="zh-CN" altLang="en-US" sz="3400" b="1">
                <a:ea typeface="黑体" panose="02010609060101010101" pitchFamily="49" charset="-122"/>
              </a:rPr>
              <a:t>（　　　　　）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3400" b="1">
                <a:solidFill>
                  <a:srgbClr val="CC3300"/>
                </a:solidFill>
                <a:ea typeface="黑体" panose="02010609060101010101" pitchFamily="49" charset="-122"/>
              </a:rPr>
              <a:t>奁</a:t>
            </a:r>
            <a:r>
              <a:rPr lang="zh-CN" altLang="en-US" sz="3400" b="1">
                <a:ea typeface="黑体" panose="02010609060101010101" pitchFamily="49" charset="-122"/>
              </a:rPr>
              <a:t>（　　　　　）　	</a:t>
            </a:r>
            <a:r>
              <a:rPr lang="zh-CN" altLang="en-US" sz="3400" b="1">
                <a:solidFill>
                  <a:srgbClr val="CC3300"/>
                </a:solidFill>
                <a:ea typeface="黑体" panose="02010609060101010101" pitchFamily="49" charset="-122"/>
              </a:rPr>
              <a:t>玳瑁</a:t>
            </a:r>
            <a:r>
              <a:rPr lang="zh-CN" altLang="en-US" sz="3400" b="1">
                <a:ea typeface="黑体" panose="02010609060101010101" pitchFamily="49" charset="-122"/>
              </a:rPr>
              <a:t>（　　　　　）</a:t>
            </a:r>
          </a:p>
          <a:p>
            <a:pPr lvl="0" eaLnBrk="1" hangingPunct="1">
              <a:lnSpc>
                <a:spcPct val="130000"/>
              </a:lnSpc>
            </a:pPr>
            <a:r>
              <a:rPr kumimoji="1" lang="zh-CN" altLang="en-US" sz="3600" b="1">
                <a:ea typeface="黑体" panose="02010609060101010101" pitchFamily="49" charset="-122"/>
              </a:rPr>
              <a:t>自</a:t>
            </a:r>
            <a:r>
              <a:rPr lang="zh-CN" altLang="en-US" sz="3400" b="1">
                <a:solidFill>
                  <a:srgbClr val="CC3300"/>
                </a:solidFill>
                <a:ea typeface="黑体" panose="02010609060101010101" pitchFamily="49" charset="-122"/>
              </a:rPr>
              <a:t>缢</a:t>
            </a:r>
            <a:r>
              <a:rPr lang="zh-CN" altLang="en-US" sz="3600" b="1">
                <a:ea typeface="黑体" panose="02010609060101010101" pitchFamily="49" charset="-122"/>
              </a:rPr>
              <a:t>（　　　　　）   </a:t>
            </a:r>
            <a:r>
              <a:rPr kumimoji="1" lang="zh-CN" altLang="en-US" sz="3600" b="1">
                <a:solidFill>
                  <a:srgbClr val="CC3300"/>
                </a:solidFill>
                <a:ea typeface="黑体" panose="02010609060101010101" pitchFamily="49" charset="-122"/>
              </a:rPr>
              <a:t>纨</a:t>
            </a:r>
            <a:r>
              <a:rPr kumimoji="1" lang="zh-CN" altLang="en-US" sz="3600" b="1">
                <a:ea typeface="黑体" panose="02010609060101010101" pitchFamily="49" charset="-122"/>
              </a:rPr>
              <a:t>素</a:t>
            </a:r>
            <a:r>
              <a:rPr lang="zh-CN" altLang="en-US" sz="3600" b="1">
                <a:ea typeface="黑体" panose="02010609060101010101" pitchFamily="49" charset="-122"/>
              </a:rPr>
              <a:t>（　　　　　）</a:t>
            </a:r>
          </a:p>
        </p:txBody>
      </p:sp>
      <p:sp>
        <p:nvSpPr>
          <p:cNvPr id="18437" name="矩形 18436"/>
          <p:cNvSpPr/>
          <p:nvPr/>
        </p:nvSpPr>
        <p:spPr>
          <a:xfrm>
            <a:off x="2279650" y="1916112"/>
            <a:ext cx="3011488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en-US" altLang="zh-CN" sz="3400" b="1">
                <a:ea typeface="黑体" panose="02010609060101010101" pitchFamily="49" charset="-122"/>
              </a:rPr>
              <a:t>pái  huái</a:t>
            </a:r>
          </a:p>
        </p:txBody>
      </p:sp>
      <p:sp>
        <p:nvSpPr>
          <p:cNvPr id="18438" name="矩形 18437"/>
          <p:cNvSpPr/>
          <p:nvPr/>
        </p:nvSpPr>
        <p:spPr>
          <a:xfrm>
            <a:off x="3025775" y="2557462"/>
            <a:ext cx="782320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kumimoji="1" lang="en-US" altLang="zh-CN" sz="3400" b="1">
                <a:latin typeface="Times New Roman" panose="02020603050405020304" pitchFamily="18" charset="0"/>
                <a:ea typeface="黑体" panose="02010609060101010101" pitchFamily="49" charset="-122"/>
              </a:rPr>
              <a:t>mŭ</a:t>
            </a:r>
          </a:p>
        </p:txBody>
      </p:sp>
      <p:sp>
        <p:nvSpPr>
          <p:cNvPr id="18439" name="矩形 18438"/>
          <p:cNvSpPr/>
          <p:nvPr/>
        </p:nvSpPr>
        <p:spPr>
          <a:xfrm>
            <a:off x="6527800" y="1916112"/>
            <a:ext cx="3011488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en-US" altLang="zh-CN" sz="3400" b="1">
                <a:ea typeface="黑体" panose="02010609060101010101" pitchFamily="49" charset="-122"/>
              </a:rPr>
              <a:t>kōng hóu</a:t>
            </a:r>
          </a:p>
        </p:txBody>
      </p:sp>
      <p:sp>
        <p:nvSpPr>
          <p:cNvPr id="18440" name="矩形 18439"/>
          <p:cNvSpPr/>
          <p:nvPr/>
        </p:nvSpPr>
        <p:spPr>
          <a:xfrm>
            <a:off x="6816725" y="2636838"/>
            <a:ext cx="3011488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en-US" altLang="zh-CN" sz="3400" b="1">
                <a:ea typeface="黑体" panose="02010609060101010101" pitchFamily="49" charset="-122"/>
              </a:rPr>
              <a:t>lǎo</a:t>
            </a:r>
          </a:p>
        </p:txBody>
      </p:sp>
      <p:sp>
        <p:nvSpPr>
          <p:cNvPr id="18441" name="矩形 18440"/>
          <p:cNvSpPr/>
          <p:nvPr/>
        </p:nvSpPr>
        <p:spPr>
          <a:xfrm>
            <a:off x="2508250" y="3225800"/>
            <a:ext cx="3011488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en-US" altLang="zh-CN" sz="3400" b="1">
                <a:ea typeface="黑体" panose="02010609060101010101" pitchFamily="49" charset="-122"/>
              </a:rPr>
              <a:t>chuí</a:t>
            </a:r>
          </a:p>
        </p:txBody>
      </p:sp>
      <p:sp>
        <p:nvSpPr>
          <p:cNvPr id="18442" name="矩形 18441"/>
          <p:cNvSpPr/>
          <p:nvPr/>
        </p:nvSpPr>
        <p:spPr>
          <a:xfrm>
            <a:off x="6672263" y="3284538"/>
            <a:ext cx="3011488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en-US" altLang="zh-CN" sz="3400" b="1">
                <a:ea typeface="黑体" panose="02010609060101010101" pitchFamily="49" charset="-122"/>
              </a:rPr>
              <a:t>líng pīng</a:t>
            </a:r>
          </a:p>
        </p:txBody>
      </p:sp>
      <p:sp>
        <p:nvSpPr>
          <p:cNvPr id="18443" name="矩形 18442"/>
          <p:cNvSpPr/>
          <p:nvPr/>
        </p:nvSpPr>
        <p:spPr>
          <a:xfrm>
            <a:off x="2833687" y="3925888"/>
            <a:ext cx="2244725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en-US" altLang="zh-CN" sz="3400" b="1">
                <a:ea typeface="黑体" panose="02010609060101010101" pitchFamily="49" charset="-122"/>
              </a:rPr>
              <a:t>rú</a:t>
            </a:r>
          </a:p>
        </p:txBody>
      </p:sp>
      <p:sp>
        <p:nvSpPr>
          <p:cNvPr id="18444" name="矩形 18443"/>
          <p:cNvSpPr/>
          <p:nvPr/>
        </p:nvSpPr>
        <p:spPr>
          <a:xfrm>
            <a:off x="6816725" y="4005262"/>
            <a:ext cx="3011488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en-US" altLang="zh-CN" sz="3400" b="1">
                <a:ea typeface="黑体" panose="02010609060101010101" pitchFamily="49" charset="-122"/>
              </a:rPr>
              <a:t>wēi ruí</a:t>
            </a:r>
          </a:p>
        </p:txBody>
      </p:sp>
      <p:sp>
        <p:nvSpPr>
          <p:cNvPr id="18445" name="矩形 18444"/>
          <p:cNvSpPr/>
          <p:nvPr/>
        </p:nvSpPr>
        <p:spPr>
          <a:xfrm>
            <a:off x="2627313" y="4581525"/>
            <a:ext cx="3011488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en-US" altLang="zh-CN" sz="3400" b="1">
                <a:ea typeface="黑体" panose="02010609060101010101" pitchFamily="49" charset="-122"/>
              </a:rPr>
              <a:t>lián</a:t>
            </a:r>
          </a:p>
        </p:txBody>
      </p:sp>
      <p:sp>
        <p:nvSpPr>
          <p:cNvPr id="18446" name="矩形 18445"/>
          <p:cNvSpPr/>
          <p:nvPr/>
        </p:nvSpPr>
        <p:spPr>
          <a:xfrm>
            <a:off x="6743700" y="4652962"/>
            <a:ext cx="3013075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en-US" altLang="zh-CN" sz="3400" b="1">
                <a:ea typeface="黑体" panose="02010609060101010101" pitchFamily="49" charset="-122"/>
              </a:rPr>
              <a:t>dài mào</a:t>
            </a:r>
          </a:p>
        </p:txBody>
      </p:sp>
      <p:sp>
        <p:nvSpPr>
          <p:cNvPr id="18447" name="矩形 18446"/>
          <p:cNvSpPr/>
          <p:nvPr/>
        </p:nvSpPr>
        <p:spPr>
          <a:xfrm>
            <a:off x="3143250" y="5300662"/>
            <a:ext cx="542925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kumimoji="1" lang="en-US" altLang="en-US" sz="3400" b="1">
                <a:ea typeface="黑体" panose="02010609060101010101" pitchFamily="49" charset="-122"/>
              </a:rPr>
              <a:t>yì</a:t>
            </a:r>
            <a:endParaRPr kumimoji="1" lang="en-US" altLang="zh-CN" sz="3400" b="1">
              <a:ea typeface="黑体" panose="02010609060101010101" pitchFamily="49" charset="-122"/>
            </a:endParaRPr>
          </a:p>
        </p:txBody>
      </p:sp>
      <p:sp>
        <p:nvSpPr>
          <p:cNvPr id="18448" name="矩形 18447"/>
          <p:cNvSpPr/>
          <p:nvPr/>
        </p:nvSpPr>
        <p:spPr>
          <a:xfrm>
            <a:off x="6959600" y="5373688"/>
            <a:ext cx="1022350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kumimoji="1" lang="en-US" altLang="en-US" sz="3400" b="1">
                <a:ea typeface="黑体" panose="02010609060101010101" pitchFamily="49" charset="-122"/>
              </a:rPr>
              <a:t>wán</a:t>
            </a:r>
            <a:endParaRPr kumimoji="1" lang="en-US" altLang="zh-CN" sz="3400" b="1">
              <a:ea typeface="黑体" panose="02010609060101010101" pitchFamily="49" charset="-122"/>
            </a:endParaRPr>
          </a:p>
        </p:txBody>
      </p:sp>
      <p:pic>
        <p:nvPicPr>
          <p:cNvPr id="15362" name="标题 15361">
            <a:hlinkClick r:id="rId3" action="ppaction://hlinkfile"/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0285" y="3898900"/>
            <a:ext cx="2213610" cy="25571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矩形 19457"/>
          <p:cNvSpPr/>
          <p:nvPr/>
        </p:nvSpPr>
        <p:spPr>
          <a:xfrm>
            <a:off x="-15875" y="45720"/>
            <a:ext cx="12009120" cy="67170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/>
          <a:lstStyle/>
          <a:p>
            <a:endParaRPr/>
          </a:p>
        </p:txBody>
      </p:sp>
      <p:sp>
        <p:nvSpPr>
          <p:cNvPr id="19459" name="矩形 19458"/>
          <p:cNvSpPr/>
          <p:nvPr/>
        </p:nvSpPr>
        <p:spPr>
          <a:xfrm>
            <a:off x="714375" y="398462"/>
            <a:ext cx="10782300" cy="8115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endParaRPr lang="zh-CN" altLang="en-US" sz="3600" b="1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9460" name="矩形 19459"/>
          <p:cNvSpPr/>
          <p:nvPr/>
        </p:nvSpPr>
        <p:spPr>
          <a:xfrm>
            <a:off x="998537" y="384175"/>
            <a:ext cx="10380662" cy="58508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拊</a:t>
            </a:r>
            <a:r>
              <a:rPr lang="zh-CN" altLang="en-US" sz="3200" b="1">
                <a:ea typeface="黑体" panose="02010609060101010101" pitchFamily="49" charset="-122"/>
              </a:rPr>
              <a:t>掌（　　　　　）   </a:t>
            </a: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否</a:t>
            </a:r>
            <a:r>
              <a:rPr lang="zh-CN" altLang="en-US" sz="3200" b="1">
                <a:ea typeface="黑体" panose="02010609060101010101" pitchFamily="49" charset="-122"/>
              </a:rPr>
              <a:t>极泰来（　　　　）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ea typeface="黑体" panose="02010609060101010101" pitchFamily="49" charset="-122"/>
              </a:rPr>
              <a:t>与府吏</a:t>
            </a: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要</a:t>
            </a:r>
            <a:r>
              <a:rPr lang="zh-CN" altLang="en-US" sz="3200" b="1">
                <a:ea typeface="黑体" panose="02010609060101010101" pitchFamily="49" charset="-122"/>
              </a:rPr>
              <a:t>（　　　　）</a:t>
            </a: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鹄舫</a:t>
            </a:r>
            <a:r>
              <a:rPr lang="zh-CN" altLang="en-US" sz="3200" b="1">
                <a:ea typeface="黑体" panose="02010609060101010101" pitchFamily="49" charset="-122"/>
              </a:rPr>
              <a:t>（　　　　　）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踯躅</a:t>
            </a:r>
            <a:r>
              <a:rPr lang="zh-CN" altLang="en-US" sz="3200" b="1">
                <a:ea typeface="黑体" panose="02010609060101010101" pitchFamily="49" charset="-122"/>
              </a:rPr>
              <a:t>（　　　　　）　</a:t>
            </a: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踟蹰</a:t>
            </a:r>
            <a:r>
              <a:rPr lang="zh-CN" altLang="en-US" sz="3200" b="1">
                <a:ea typeface="黑体" panose="02010609060101010101" pitchFamily="49" charset="-122"/>
              </a:rPr>
              <a:t>（　　　　　）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赍</a:t>
            </a:r>
            <a:r>
              <a:rPr lang="zh-CN" altLang="en-US" sz="3200" b="1">
                <a:ea typeface="黑体" panose="02010609060101010101" pitchFamily="49" charset="-122"/>
              </a:rPr>
              <a:t>（　　　　　）　　</a:t>
            </a: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鲑</a:t>
            </a:r>
            <a:r>
              <a:rPr lang="zh-CN" altLang="en-US" sz="3200" b="1">
                <a:ea typeface="黑体" panose="02010609060101010101" pitchFamily="49" charset="-122"/>
              </a:rPr>
              <a:t>（　　　　　）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聘</a:t>
            </a:r>
            <a:r>
              <a:rPr lang="zh-CN" altLang="en-US" sz="3200" b="1">
                <a:ea typeface="黑体" panose="02010609060101010101" pitchFamily="49" charset="-122"/>
              </a:rPr>
              <a:t>礼（　　　　　）   </a:t>
            </a: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磐</a:t>
            </a:r>
            <a:r>
              <a:rPr lang="zh-CN" altLang="en-US" sz="3200" b="1">
                <a:ea typeface="黑体" panose="02010609060101010101" pitchFamily="49" charset="-122"/>
              </a:rPr>
              <a:t>石（　　　　　）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冥</a:t>
            </a:r>
            <a:r>
              <a:rPr lang="zh-CN" altLang="en-US" sz="3200" b="1">
                <a:ea typeface="黑体" panose="02010609060101010101" pitchFamily="49" charset="-122"/>
              </a:rPr>
              <a:t>冥（　　　　　）   摧</a:t>
            </a: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藏</a:t>
            </a:r>
            <a:r>
              <a:rPr lang="zh-CN" altLang="en-US" sz="3200" b="1">
                <a:ea typeface="黑体" panose="02010609060101010101" pitchFamily="49" charset="-122"/>
              </a:rPr>
              <a:t>（　　　　　） 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奄</a:t>
            </a:r>
            <a:r>
              <a:rPr kumimoji="1" lang="zh-CN" altLang="en-US" sz="3200" b="1">
                <a:ea typeface="黑体" panose="02010609060101010101" pitchFamily="49" charset="-122"/>
              </a:rPr>
              <a:t>奄</a:t>
            </a:r>
            <a:r>
              <a:rPr lang="zh-CN" altLang="en-US" sz="3200" b="1">
                <a:ea typeface="黑体" panose="02010609060101010101" pitchFamily="49" charset="-122"/>
              </a:rPr>
              <a:t>（　　　　　）</a:t>
            </a:r>
            <a:r>
              <a:rPr kumimoji="1" lang="zh-CN" altLang="en-US" sz="3200" b="1">
                <a:ea typeface="黑体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仕宦</a:t>
            </a:r>
            <a:r>
              <a:rPr lang="zh-CN" altLang="en-US" sz="3200" b="1">
                <a:ea typeface="黑体" panose="02010609060101010101" pitchFamily="49" charset="-122"/>
              </a:rPr>
              <a:t>（　　　　　）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哽咽</a:t>
            </a:r>
            <a:r>
              <a:rPr lang="zh-CN" altLang="en-US" sz="3200" b="1">
                <a:ea typeface="黑体" panose="02010609060101010101" pitchFamily="49" charset="-122"/>
              </a:rPr>
              <a:t>（　　　　　）  </a:t>
            </a: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窈窕</a:t>
            </a:r>
            <a:r>
              <a:rPr lang="zh-CN" altLang="en-US" sz="3200" b="1">
                <a:ea typeface="黑体" panose="02010609060101010101" pitchFamily="49" charset="-122"/>
              </a:rPr>
              <a:t>（　　　　　）</a:t>
            </a: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便</a:t>
            </a:r>
            <a:r>
              <a:rPr kumimoji="1" lang="zh-CN" altLang="en-US" sz="3200" b="1">
                <a:ea typeface="黑体" panose="02010609060101010101" pitchFamily="49" charset="-122"/>
              </a:rPr>
              <a:t>言</a:t>
            </a:r>
            <a:r>
              <a:rPr lang="zh-CN" altLang="en-US" sz="3200" b="1">
                <a:ea typeface="黑体" panose="02010609060101010101" pitchFamily="49" charset="-122"/>
              </a:rPr>
              <a:t>（　　　　）      </a:t>
            </a:r>
            <a:r>
              <a:rPr lang="zh-CN" altLang="en-US" sz="3200" b="1">
                <a:solidFill>
                  <a:srgbClr val="CC3300"/>
                </a:solidFill>
                <a:ea typeface="黑体" panose="02010609060101010101" pitchFamily="49" charset="-122"/>
              </a:rPr>
              <a:t>络绎</a:t>
            </a:r>
            <a:r>
              <a:rPr kumimoji="1" lang="zh-CN" altLang="en-US" sz="3200" b="1">
                <a:ea typeface="黑体" panose="02010609060101010101" pitchFamily="49" charset="-122"/>
              </a:rPr>
              <a:t>不绝</a:t>
            </a:r>
            <a:r>
              <a:rPr lang="zh-CN" altLang="en-US" sz="3200" b="1">
                <a:ea typeface="黑体" panose="02010609060101010101" pitchFamily="49" charset="-122"/>
              </a:rPr>
              <a:t>（　　　   　）</a:t>
            </a:r>
          </a:p>
        </p:txBody>
      </p:sp>
      <p:sp>
        <p:nvSpPr>
          <p:cNvPr id="19461" name="矩形 19460"/>
          <p:cNvSpPr/>
          <p:nvPr/>
        </p:nvSpPr>
        <p:spPr>
          <a:xfrm>
            <a:off x="2781300" y="492125"/>
            <a:ext cx="3011488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3400" b="1">
                <a:ea typeface="黑体" panose="02010609060101010101" pitchFamily="49" charset="-122"/>
              </a:rPr>
              <a:t>　</a:t>
            </a:r>
            <a:r>
              <a:rPr lang="en-US" altLang="zh-CN" sz="3400" b="1">
                <a:ea typeface="黑体" panose="02010609060101010101" pitchFamily="49" charset="-122"/>
              </a:rPr>
              <a:t>fǔ</a:t>
            </a:r>
          </a:p>
        </p:txBody>
      </p:sp>
      <p:sp>
        <p:nvSpPr>
          <p:cNvPr id="19462" name="矩形 19461"/>
          <p:cNvSpPr/>
          <p:nvPr/>
        </p:nvSpPr>
        <p:spPr>
          <a:xfrm>
            <a:off x="7104063" y="476250"/>
            <a:ext cx="2452688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3400" b="1">
                <a:ea typeface="黑体" panose="02010609060101010101" pitchFamily="49" charset="-122"/>
              </a:rPr>
              <a:t>　</a:t>
            </a:r>
            <a:r>
              <a:rPr lang="en-US" altLang="zh-CN" sz="3400" b="1">
                <a:ea typeface="黑体" panose="02010609060101010101" pitchFamily="49" charset="-122"/>
              </a:rPr>
              <a:t>pǐ</a:t>
            </a:r>
          </a:p>
        </p:txBody>
      </p:sp>
      <p:sp>
        <p:nvSpPr>
          <p:cNvPr id="19463" name="矩形 19462"/>
          <p:cNvSpPr/>
          <p:nvPr/>
        </p:nvSpPr>
        <p:spPr>
          <a:xfrm>
            <a:off x="3357563" y="1108075"/>
            <a:ext cx="3011488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3400" b="1">
                <a:ea typeface="黑体" panose="02010609060101010101" pitchFamily="49" charset="-122"/>
              </a:rPr>
              <a:t>　</a:t>
            </a:r>
            <a:r>
              <a:rPr lang="en-US" altLang="zh-CN" sz="3400" b="1">
                <a:ea typeface="黑体" panose="02010609060101010101" pitchFamily="49" charset="-122"/>
              </a:rPr>
              <a:t>yāo</a:t>
            </a:r>
          </a:p>
        </p:txBody>
      </p:sp>
      <p:sp>
        <p:nvSpPr>
          <p:cNvPr id="19464" name="矩形 19463"/>
          <p:cNvSpPr/>
          <p:nvPr/>
        </p:nvSpPr>
        <p:spPr>
          <a:xfrm>
            <a:off x="6167437" y="1125538"/>
            <a:ext cx="3011488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3400" b="1">
                <a:ea typeface="黑体" panose="02010609060101010101" pitchFamily="49" charset="-122"/>
              </a:rPr>
              <a:t>　</a:t>
            </a:r>
            <a:r>
              <a:rPr lang="en-US" altLang="zh-CN" sz="3400" b="1">
                <a:ea typeface="黑体" panose="02010609060101010101" pitchFamily="49" charset="-122"/>
              </a:rPr>
              <a:t>hú fǎng</a:t>
            </a:r>
          </a:p>
        </p:txBody>
      </p:sp>
      <p:sp>
        <p:nvSpPr>
          <p:cNvPr id="19465" name="矩形 19464"/>
          <p:cNvSpPr/>
          <p:nvPr/>
        </p:nvSpPr>
        <p:spPr>
          <a:xfrm>
            <a:off x="2298700" y="1790700"/>
            <a:ext cx="3011488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3400" b="1">
                <a:ea typeface="黑体" panose="02010609060101010101" pitchFamily="49" charset="-122"/>
              </a:rPr>
              <a:t>　</a:t>
            </a:r>
            <a:r>
              <a:rPr lang="en-US" altLang="zh-CN" sz="3400" b="1">
                <a:ea typeface="黑体" panose="02010609060101010101" pitchFamily="49" charset="-122"/>
              </a:rPr>
              <a:t>zhí zhú </a:t>
            </a:r>
          </a:p>
        </p:txBody>
      </p:sp>
      <p:sp>
        <p:nvSpPr>
          <p:cNvPr id="19466" name="矩形 19465"/>
          <p:cNvSpPr/>
          <p:nvPr/>
        </p:nvSpPr>
        <p:spPr>
          <a:xfrm>
            <a:off x="6024563" y="1844675"/>
            <a:ext cx="3011488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3400" b="1">
                <a:ea typeface="黑体" panose="02010609060101010101" pitchFamily="49" charset="-122"/>
              </a:rPr>
              <a:t>　</a:t>
            </a:r>
            <a:r>
              <a:rPr lang="en-US" altLang="zh-CN" sz="3400" b="1">
                <a:ea typeface="黑体" panose="02010609060101010101" pitchFamily="49" charset="-122"/>
              </a:rPr>
              <a:t>chí chú </a:t>
            </a:r>
          </a:p>
        </p:txBody>
      </p:sp>
      <p:sp>
        <p:nvSpPr>
          <p:cNvPr id="19467" name="矩形 19466"/>
          <p:cNvSpPr/>
          <p:nvPr/>
        </p:nvSpPr>
        <p:spPr>
          <a:xfrm>
            <a:off x="2114550" y="2474912"/>
            <a:ext cx="3011488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3400" b="1">
                <a:ea typeface="黑体" panose="02010609060101010101" pitchFamily="49" charset="-122"/>
              </a:rPr>
              <a:t>　</a:t>
            </a:r>
            <a:r>
              <a:rPr lang="en-US" altLang="zh-CN" sz="3400" b="1">
                <a:ea typeface="黑体" panose="02010609060101010101" pitchFamily="49" charset="-122"/>
              </a:rPr>
              <a:t>jī</a:t>
            </a:r>
          </a:p>
        </p:txBody>
      </p:sp>
      <p:sp>
        <p:nvSpPr>
          <p:cNvPr id="19468" name="矩形 19467"/>
          <p:cNvSpPr/>
          <p:nvPr/>
        </p:nvSpPr>
        <p:spPr>
          <a:xfrm>
            <a:off x="6024563" y="2420938"/>
            <a:ext cx="3011488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50000"/>
              </a:spcBef>
            </a:pPr>
            <a:r>
              <a:rPr lang="zh-CN" altLang="en-US" sz="3400" b="1">
                <a:ea typeface="黑体" panose="02010609060101010101" pitchFamily="49" charset="-122"/>
              </a:rPr>
              <a:t>　</a:t>
            </a:r>
            <a:r>
              <a:rPr lang="en-US" altLang="zh-CN" sz="3400" b="1">
                <a:ea typeface="黑体" panose="02010609060101010101" pitchFamily="49" charset="-122"/>
              </a:rPr>
              <a:t>xié</a:t>
            </a:r>
          </a:p>
        </p:txBody>
      </p:sp>
      <p:sp>
        <p:nvSpPr>
          <p:cNvPr id="19469" name="矩形 19468"/>
          <p:cNvSpPr/>
          <p:nvPr/>
        </p:nvSpPr>
        <p:spPr>
          <a:xfrm>
            <a:off x="2930525" y="2944812"/>
            <a:ext cx="782955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kumimoji="1" lang="en-US" altLang="en-US" sz="3400" b="1">
                <a:latin typeface="Times New Roman" panose="02020603050405020304" pitchFamily="18" charset="0"/>
                <a:ea typeface="黑体" panose="02010609060101010101" pitchFamily="49" charset="-122"/>
              </a:rPr>
              <a:t>pìn</a:t>
            </a:r>
            <a:endParaRPr kumimoji="1" lang="en-US" altLang="zh-CN" sz="3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70" name="矩形 19469"/>
          <p:cNvSpPr/>
          <p:nvPr/>
        </p:nvSpPr>
        <p:spPr>
          <a:xfrm>
            <a:off x="6672263" y="2997200"/>
            <a:ext cx="949960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kumimoji="1" lang="en-US" altLang="en-US" sz="3400" b="1">
                <a:ea typeface="黑体" panose="02010609060101010101" pitchFamily="49" charset="-122"/>
              </a:rPr>
              <a:t>pán</a:t>
            </a:r>
            <a:endParaRPr kumimoji="1" lang="en-US" altLang="zh-CN" sz="3400" b="1">
              <a:ea typeface="黑体" panose="02010609060101010101" pitchFamily="49" charset="-122"/>
            </a:endParaRPr>
          </a:p>
        </p:txBody>
      </p:sp>
      <p:sp>
        <p:nvSpPr>
          <p:cNvPr id="19471" name="矩形 19470"/>
          <p:cNvSpPr/>
          <p:nvPr/>
        </p:nvSpPr>
        <p:spPr>
          <a:xfrm>
            <a:off x="2900363" y="3609975"/>
            <a:ext cx="1214120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kumimoji="1" lang="en-US" altLang="en-US" sz="3400" b="1">
                <a:ea typeface="黑体" panose="02010609060101010101" pitchFamily="49" charset="-122"/>
              </a:rPr>
              <a:t>míng</a:t>
            </a:r>
            <a:endParaRPr kumimoji="1" lang="en-US" altLang="zh-CN" sz="3400" b="1">
              <a:ea typeface="黑体" panose="02010609060101010101" pitchFamily="49" charset="-122"/>
            </a:endParaRPr>
          </a:p>
        </p:txBody>
      </p:sp>
      <p:sp>
        <p:nvSpPr>
          <p:cNvPr id="19472" name="矩形 19471"/>
          <p:cNvSpPr/>
          <p:nvPr/>
        </p:nvSpPr>
        <p:spPr>
          <a:xfrm>
            <a:off x="6600825" y="3644900"/>
            <a:ext cx="1165860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kumimoji="1" lang="en-US" altLang="en-US" sz="3400" b="1">
                <a:ea typeface="黑体" panose="02010609060101010101" pitchFamily="49" charset="-122"/>
              </a:rPr>
              <a:t>zàng</a:t>
            </a:r>
            <a:endParaRPr kumimoji="1" lang="en-US" altLang="zh-CN" sz="3400" b="1">
              <a:ea typeface="黑体" panose="02010609060101010101" pitchFamily="49" charset="-122"/>
            </a:endParaRPr>
          </a:p>
        </p:txBody>
      </p:sp>
      <p:sp>
        <p:nvSpPr>
          <p:cNvPr id="19473" name="矩形 19472"/>
          <p:cNvSpPr/>
          <p:nvPr/>
        </p:nvSpPr>
        <p:spPr>
          <a:xfrm>
            <a:off x="2981325" y="4210050"/>
            <a:ext cx="926465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kumimoji="1" lang="en-US" altLang="en-US" sz="3400" b="1">
                <a:ea typeface="黑体" panose="02010609060101010101" pitchFamily="49" charset="-122"/>
              </a:rPr>
              <a:t>yăn</a:t>
            </a:r>
            <a:endParaRPr kumimoji="1" lang="en-US" altLang="zh-CN" sz="3400" b="1">
              <a:ea typeface="黑体" panose="02010609060101010101" pitchFamily="49" charset="-122"/>
            </a:endParaRPr>
          </a:p>
        </p:txBody>
      </p:sp>
      <p:sp>
        <p:nvSpPr>
          <p:cNvPr id="19474" name="矩形 19473"/>
          <p:cNvSpPr/>
          <p:nvPr/>
        </p:nvSpPr>
        <p:spPr>
          <a:xfrm>
            <a:off x="6672263" y="4292600"/>
            <a:ext cx="1213485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kumimoji="1" lang="en-US" altLang="en-US" sz="3400" b="1">
                <a:ea typeface="黑体" panose="02010609060101010101" pitchFamily="49" charset="-122"/>
              </a:rPr>
              <a:t>huàn</a:t>
            </a:r>
            <a:endParaRPr kumimoji="1" lang="en-US" altLang="zh-CN" sz="3400" b="1">
              <a:ea typeface="黑体" panose="02010609060101010101" pitchFamily="49" charset="-122"/>
            </a:endParaRPr>
          </a:p>
        </p:txBody>
      </p:sp>
      <p:sp>
        <p:nvSpPr>
          <p:cNvPr id="19475" name="矩形 19474"/>
          <p:cNvSpPr/>
          <p:nvPr/>
        </p:nvSpPr>
        <p:spPr>
          <a:xfrm>
            <a:off x="2571750" y="4899025"/>
            <a:ext cx="1693545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kumimoji="1" lang="en-US" altLang="en-US" sz="3400" b="1">
                <a:ea typeface="黑体" panose="02010609060101010101" pitchFamily="49" charset="-122"/>
              </a:rPr>
              <a:t>gěngyè</a:t>
            </a:r>
            <a:endParaRPr kumimoji="1" lang="en-US" altLang="zh-CN" sz="3400" b="1">
              <a:ea typeface="黑体" panose="02010609060101010101" pitchFamily="49" charset="-122"/>
            </a:endParaRPr>
          </a:p>
        </p:txBody>
      </p:sp>
      <p:sp>
        <p:nvSpPr>
          <p:cNvPr id="19476" name="矩形 19475"/>
          <p:cNvSpPr/>
          <p:nvPr/>
        </p:nvSpPr>
        <p:spPr>
          <a:xfrm>
            <a:off x="6240463" y="4941888"/>
            <a:ext cx="1693545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kumimoji="1" lang="en-US" altLang="en-US" sz="3400" b="1">
                <a:ea typeface="黑体" panose="02010609060101010101" pitchFamily="49" charset="-122"/>
              </a:rPr>
              <a:t>yǎotiǎo</a:t>
            </a:r>
            <a:endParaRPr kumimoji="1" lang="en-US" altLang="zh-CN" sz="3400" b="1">
              <a:ea typeface="黑体" panose="02010609060101010101" pitchFamily="49" charset="-122"/>
            </a:endParaRPr>
          </a:p>
        </p:txBody>
      </p:sp>
      <p:sp>
        <p:nvSpPr>
          <p:cNvPr id="19477" name="矩形 19476"/>
          <p:cNvSpPr/>
          <p:nvPr/>
        </p:nvSpPr>
        <p:spPr>
          <a:xfrm>
            <a:off x="3046413" y="5548312"/>
            <a:ext cx="1069975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kumimoji="1" lang="en-US" altLang="zh-CN" sz="3400" b="1">
                <a:ea typeface="黑体" panose="02010609060101010101" pitchFamily="49" charset="-122"/>
              </a:rPr>
              <a:t>b</a:t>
            </a:r>
            <a:r>
              <a:rPr kumimoji="1" lang="en-US" altLang="en-US" sz="3400" b="1">
                <a:ea typeface="黑体" panose="02010609060101010101" pitchFamily="49" charset="-122"/>
              </a:rPr>
              <a:t>i</a:t>
            </a:r>
            <a:r>
              <a:rPr kumimoji="1" lang="en-US" altLang="zh-CN" sz="3400" b="1">
                <a:ea typeface="黑体" panose="02010609060101010101" pitchFamily="49" charset="-122"/>
              </a:rPr>
              <a:t>à</a:t>
            </a:r>
            <a:r>
              <a:rPr kumimoji="1" lang="en-US" altLang="en-US" sz="3400" b="1">
                <a:ea typeface="黑体" panose="02010609060101010101" pitchFamily="49" charset="-122"/>
              </a:rPr>
              <a:t>n</a:t>
            </a:r>
            <a:endParaRPr kumimoji="1" lang="en-US" altLang="zh-CN" sz="3400" b="1">
              <a:ea typeface="黑体" panose="02010609060101010101" pitchFamily="49" charset="-122"/>
            </a:endParaRPr>
          </a:p>
        </p:txBody>
      </p:sp>
      <p:sp>
        <p:nvSpPr>
          <p:cNvPr id="19478" name="矩形 19477"/>
          <p:cNvSpPr/>
          <p:nvPr/>
        </p:nvSpPr>
        <p:spPr>
          <a:xfrm>
            <a:off x="7175500" y="5589588"/>
            <a:ext cx="1189990" cy="6140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kumimoji="1" lang="en-US" altLang="en-US" sz="3400" b="1">
                <a:ea typeface="黑体" panose="02010609060101010101" pitchFamily="49" charset="-122"/>
              </a:rPr>
              <a:t>luòyì</a:t>
            </a:r>
            <a:endParaRPr kumimoji="1" lang="en-US" altLang="zh-CN" sz="3400" b="1">
              <a:ea typeface="黑体" panose="02010609060101010101" pitchFamily="49" charset="-122"/>
            </a:endParaRPr>
          </a:p>
        </p:txBody>
      </p:sp>
      <p:pic>
        <p:nvPicPr>
          <p:cNvPr id="15362" name="标题 1536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7625" y="4150995"/>
            <a:ext cx="1750060" cy="25692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6" name="Picture 2" descr="gongci"/>
          <p:cNvPicPr>
            <a:picLocks noChangeAspect="1"/>
          </p:cNvPicPr>
          <p:nvPr/>
        </p:nvPicPr>
        <p:blipFill>
          <a:blip r:embed="rId2"/>
          <a:srcRect l="12578" b="13829"/>
          <a:stretch>
            <a:fillRect/>
          </a:stretch>
        </p:blipFill>
        <p:spPr>
          <a:xfrm>
            <a:off x="1487488" y="423672"/>
            <a:ext cx="4895850" cy="345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3"/>
          <p:cNvSpPr txBox="1"/>
          <p:nvPr/>
        </p:nvSpPr>
        <p:spPr>
          <a:xfrm>
            <a:off x="1487424" y="4327398"/>
            <a:ext cx="9332214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有用席子来铺垫的习惯，就是所谓的席地而坐，即以席为坐具。秦汉时，床榻开始成为坐具。汉时的床榻比较低。床，一般较笨重，多是室内固定家具；榻，较轻便，多是待客的临时用具，过后收藏。</a:t>
            </a:r>
            <a:endParaRPr lang="zh-CN" altLang="en-US" b="1">
              <a:latin typeface="楷体_GB2312"/>
              <a:ea typeface="楷体_GB2312" pitchFamily="49" charset="-122"/>
            </a:endParaRPr>
          </a:p>
        </p:txBody>
      </p:sp>
      <p:sp>
        <p:nvSpPr>
          <p:cNvPr id="21508" name="WordArt 4"/>
          <p:cNvSpPr>
            <a:spLocks noTextEdit="1"/>
          </p:cNvSpPr>
          <p:nvPr/>
        </p:nvSpPr>
        <p:spPr>
          <a:xfrm>
            <a:off x="7680325" y="423863"/>
            <a:ext cx="1871663" cy="701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CC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8000"/>
                </a:solidFill>
                <a:latin typeface="华文行楷" charset="0"/>
                <a:ea typeface="华文行楷" charset="0"/>
              </a:rPr>
              <a:t>坐具</a:t>
            </a:r>
            <a:endParaRPr lang="zh-CN" altLang="en-US" sz="3600">
              <a:ln w="9525" cap="flat" cmpd="sng">
                <a:solidFill>
                  <a:srgbClr val="FFCC99"/>
                </a:solidFill>
                <a:prstDash val="solid"/>
                <a:headEnd type="none" w="med" len="med"/>
                <a:tailEnd type="none" w="med" len="med"/>
              </a:ln>
              <a:solidFill>
                <a:srgbClr val="808000"/>
              </a:solidFill>
              <a:latin typeface="华文行楷" charset="0"/>
              <a:ea typeface="华文行楷" pitchFamily="2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6383338" y="1531938"/>
            <a:ext cx="3889375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诗中</a:t>
            </a:r>
            <a:r>
              <a:rPr lang="zh-CN" altLang="en-US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床</a:t>
            </a:r>
            <a:r>
              <a:rPr lang="zh-CN" altLang="en-US" b="1">
                <a:latin typeface="Arial" panose="020b0604020202020204" pitchFamily="34" charset="0"/>
                <a:ea typeface="楷体_GB2312" pitchFamily="49" charset="-122"/>
              </a:rPr>
              <a:t>”“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榻</a:t>
            </a:r>
            <a:r>
              <a:rPr lang="zh-CN" altLang="en-US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都是坐具。先秦时，人们在日常生活中普遍采用跪坐形，很早就</a:t>
            </a:r>
          </a:p>
        </p:txBody>
      </p:sp>
      <p:pic>
        <p:nvPicPr>
          <p:cNvPr id="21510" name="Picture 6" descr="grenbal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6550" y="1700213"/>
            <a:ext cx="273050" cy="273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.xml><?xml version="1.0" encoding="utf-8"?>
<p:tagLst xmlns:p="http://schemas.openxmlformats.org/presentationml/2006/main">
  <p:tag name="KSO_WM_TEMPLATE_CATEGORY" val="custom"/>
  <p:tag name="KSO_WM_TEMPLATE_INDEX" val="20203744"/>
</p:tagLst>
</file>

<file path=ppt/tags/tag11.xml><?xml version="1.0" encoding="utf-8"?>
<p:tagLst xmlns:p="http://schemas.openxmlformats.org/presentationml/2006/main">
  <p:tag name="KSO_WM_UNIT_TABLE_BEAUTIFY" val="smartTable{100adc8a-d21c-471b-842d-0b0c5dc037cd}"/>
  <p:tag name="TABLE_ENDDRAG_ORIGIN_RECT" val="707*437"/>
  <p:tag name="TABLE_ENDDRAG_RECT" val="12*33*707*437"/>
</p:tagLst>
</file>

<file path=ppt/tags/tag12.xml><?xml version="1.0" encoding="utf-8"?>
<p:tagLst xmlns:p="http://schemas.openxmlformats.org/presentationml/2006/main">
  <p:tag name="KSO_WM_UNIT_TABLE_BEAUTIFY" val="smartTable{e9f54124-b26f-45f6-9e39-60edcbf69eb8}"/>
</p:tagLst>
</file>

<file path=ppt/tags/tag13.xml><?xml version="1.0" encoding="utf-8"?>
<p:tagLst xmlns:p="http://schemas.openxmlformats.org/presentationml/2006/main">
  <p:tag name="KSO_WM_UNIT_TABLE_BEAUTIFY" val="smartTable{d441d558-6d5a-4791-966f-89a1e799a118}"/>
</p:tagLst>
</file>

<file path=ppt/tags/tag14.xml><?xml version="1.0" encoding="utf-8"?>
<p:tagLst xmlns:p="http://schemas.openxmlformats.org/presentationml/2006/main">
  <p:tag name="KSO_WM_UNIT_PLACING_PICTURE_USER_VIEWPORT" val="{&quot;height&quot;:10800,&quot;width&quot;:7880}"/>
</p:tagLst>
</file>

<file path=ppt/tags/tag1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.xml><?xml version="1.0" encoding="utf-8"?>
<p:tagLst xmlns:p="http://schemas.openxmlformats.org/presentationml/2006/main">
  <p:tag name="KSO_WM_TEMPLATE_CATEGORY" val="custom"/>
  <p:tag name="KSO_WM_TEMPLATE_INDEX" val="20203744"/>
</p:tagLst>
</file>

<file path=ppt/tags/tag7.xml><?xml version="1.0" encoding="utf-8"?>
<p:tagLst xmlns:p="http://schemas.openxmlformats.org/presentationml/2006/main">
  <p:tag name="KSO_WM_TEMPLATE_CATEGORY" val="custom"/>
  <p:tag name="KSO_WM_TEMPLATE_INDEX" val="20203744"/>
</p:tagLst>
</file>

<file path=ppt/tags/tag8.xml><?xml version="1.0" encoding="utf-8"?>
<p:tagLst xmlns:p="http://schemas.openxmlformats.org/presentationml/2006/main">
  <p:tag name="KSO_WM_TEMPLATE_CATEGORY" val="custom"/>
  <p:tag name="KSO_WM_TEMPLATE_INDEX" val="20203744"/>
</p:tagLst>
</file>

<file path=ppt/tags/tag9.xml><?xml version="1.0" encoding="utf-8"?>
<p:tagLst xmlns:p="http://schemas.openxmlformats.org/presentationml/2006/main">
  <p:tag name="KSO_WM_TEMPLATE_CATEGORY" val="custom"/>
  <p:tag name="KSO_WM_TEMPLATE_INDEX" val="20203744"/>
</p:tagLst>
</file>

<file path=ppt/theme/theme1.xml><?xml version="1.0" encoding="utf-8"?>
<a:theme xmlns:r="http://schemas.openxmlformats.org/officeDocument/2006/relationships"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1_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 charset="0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401</Paragraphs>
  <Slides>58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baseType="lpstr" size="76">
      <vt:lpstr>Arial</vt:lpstr>
      <vt:lpstr>宋体</vt:lpstr>
      <vt:lpstr>Wingdings</vt:lpstr>
      <vt:lpstr>隶书</vt:lpstr>
      <vt:lpstr>Calibri</vt:lpstr>
      <vt:lpstr>Cambria</vt:lpstr>
      <vt:lpstr>楷体</vt:lpstr>
      <vt:lpstr>华文新魏</vt:lpstr>
      <vt:lpstr>楷体_GB2312</vt:lpstr>
      <vt:lpstr>Wingdings 2</vt:lpstr>
      <vt:lpstr>Times New Roman</vt:lpstr>
      <vt:lpstr>黑体</vt:lpstr>
      <vt:lpstr>华文行楷</vt:lpstr>
      <vt:lpstr>华文中宋</vt:lpstr>
      <vt:lpstr>Westminster</vt:lpstr>
      <vt:lpstr>幼圆</vt:lpstr>
      <vt:lpstr>_x000B__x000C_</vt:lpstr>
      <vt:lpstr>诗情画意</vt:lpstr>
      <vt:lpstr>孔 雀 东 南 飞</vt:lpstr>
      <vt:lpstr>PowerPoint Presentation</vt:lpstr>
      <vt:lpstr>题解《孔雀东南飞》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【相】(1)表示一方对另一方有所动作之词，偏指一方，有称代作用，可称代“你”“我”“他” 等等</vt:lpstr>
      <vt:lpstr>PowerPoint Presentation</vt:lpstr>
      <vt:lpstr>PowerPoint Presentation</vt:lpstr>
      <vt:lpstr>PowerPoint Presentation</vt:lpstr>
      <vt:lpstr>PowerPoint Presentation</vt:lpstr>
      <vt:lpstr>偏义复词</vt:lpstr>
      <vt:lpstr>古今异义</vt:lpstr>
      <vt:lpstr>词类活用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孔雀东南飞（并序）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2021-07-24T16:51:28.729</cp:lastPrinted>
  <dcterms:created xsi:type="dcterms:W3CDTF">2021-07-24T16:51:28Z</dcterms:created>
  <dcterms:modified xsi:type="dcterms:W3CDTF">2021-07-24T08:51:32Z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