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46" r:id="rId3"/>
    <p:sldId id="437" r:id="rId4"/>
    <p:sldId id="415" r:id="rId5"/>
    <p:sldId id="444" r:id="rId6"/>
    <p:sldId id="450" r:id="rId7"/>
    <p:sldId id="469" r:id="rId8"/>
    <p:sldId id="470" r:id="rId9"/>
    <p:sldId id="451" r:id="rId10"/>
    <p:sldId id="471" r:id="rId11"/>
    <p:sldId id="438" r:id="rId12"/>
    <p:sldId id="473" r:id="rId13"/>
    <p:sldId id="472" r:id="rId14"/>
    <p:sldId id="476" r:id="rId15"/>
    <p:sldId id="477" r:id="rId16"/>
    <p:sldId id="478" r:id="rId17"/>
    <p:sldId id="479" r:id="rId18"/>
    <p:sldId id="480" r:id="rId19"/>
    <p:sldId id="481" r:id="rId20"/>
    <p:sldId id="482" r:id="rId21"/>
    <p:sldId id="483" r:id="rId22"/>
    <p:sldId id="484" r:id="rId23"/>
    <p:sldId id="485" r:id="rId24"/>
    <p:sldId id="459" r:id="rId25"/>
    <p:sldId id="475" r:id="rId26"/>
    <p:sldId id="408" r:id="rId27"/>
    <p:sldId id="453" r:id="rId28"/>
    <p:sldId id="486" r:id="rId29"/>
    <p:sldId id="298" r:id="rId30"/>
  </p:sldIdLst>
  <p:sldSz cx="9144000" cy="5143500" type="screen16x9"/>
  <p:notesSz cx="6814820" cy="9942195"/>
  <p:custShowLst>
    <p:custShow name="自定义放映 1" id="0">
      <p:sldLst>
        <p:sld r:id="rId3"/>
        <p:sld r:id="rId27"/>
        <p:sld r:id="rId5"/>
        <p:sld r:id="rId30"/>
      </p:sldLst>
    </p:custShow>
  </p:custShowLst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88" autoAdjust="0"/>
    <p:restoredTop sz="94660"/>
  </p:normalViewPr>
  <p:slideViewPr>
    <p:cSldViewPr snapToObjects="1">
      <p:cViewPr varScale="1">
        <p:scale>
          <a:sx n="80" d="100"/>
          <a:sy n="80" d="100"/>
        </p:scale>
        <p:origin x="712" y="52"/>
      </p:cViewPr>
      <p:guideLst>
        <p:guide orient="horz" pos="1348"/>
        <p:guide pos="29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tags" Target="tags/tag14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Rectangle 2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33350" y="819150"/>
            <a:ext cx="6365875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4770438"/>
            <a:ext cx="5745163" cy="429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noProof="0"/>
              <a:t>单击此处编辑母版文本样式</a:t>
            </a:r>
            <a:endParaRPr lang="zh-CN" noProof="0"/>
          </a:p>
          <a:p>
            <a:pPr lvl="1"/>
            <a:r>
              <a:rPr lang="zh-CN" noProof="0"/>
              <a:t>第二级</a:t>
            </a:r>
            <a:endParaRPr lang="zh-CN" noProof="0"/>
          </a:p>
          <a:p>
            <a:pPr lvl="2"/>
            <a:r>
              <a:rPr lang="zh-CN" noProof="0"/>
              <a:t>第三级</a:t>
            </a:r>
            <a:endParaRPr lang="zh-CN" noProof="0"/>
          </a:p>
          <a:p>
            <a:pPr lvl="3"/>
            <a:r>
              <a:rPr lang="zh-CN" noProof="0"/>
              <a:t>第四级</a:t>
            </a:r>
            <a:endParaRPr lang="zh-CN" noProof="0"/>
          </a:p>
          <a:p>
            <a:pPr lvl="4"/>
            <a:r>
              <a:rPr lang="zh-CN" noProof="0"/>
              <a:t>第五级</a:t>
            </a:r>
            <a:endParaRPr lang="zh-CN" noProof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59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i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59213" y="0"/>
            <a:ext cx="29559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i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5625"/>
            <a:ext cx="29559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i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9213" y="9445625"/>
            <a:ext cx="29559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i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A816FC9-FBD7-4DFF-A1F6-EE8EB7C973E7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3350" y="819150"/>
            <a:ext cx="6365875" cy="3581400"/>
          </a:xfrm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E839D25E-4383-439D-9DAC-0573E3D31B5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3350" y="819150"/>
            <a:ext cx="6365875" cy="35814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915C12F7-F546-42D4-840A-CD5DA88E89C6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3350" y="819150"/>
            <a:ext cx="6365875" cy="3581400"/>
          </a:xfrm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04DCC0FC-8CD3-4991-8440-ACA90C1C8B9B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3350" y="819150"/>
            <a:ext cx="6365875" cy="3581400"/>
          </a:xfrm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0B792209-2E51-4CC3-8A2C-3FB6775806CA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43"/>
            <a:ext cx="7772400" cy="110299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71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740"/>
            <a:ext cx="2057400" cy="438912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740"/>
            <a:ext cx="6019800" cy="438912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71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699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273"/>
            <a:ext cx="7772400" cy="112442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71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71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573"/>
            <a:ext cx="4040188" cy="48006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33"/>
            <a:ext cx="4040188" cy="296322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573"/>
            <a:ext cx="4041775" cy="48006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633"/>
            <a:ext cx="4041775" cy="296322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 advTm="4000">
    <p:comb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312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312"/>
            <a:ext cx="5111750" cy="439054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5849"/>
            <a:ext cx="3008313" cy="351901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76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058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218"/>
            <a:ext cx="5486400" cy="6029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image" Target="../media/image2.jpe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学科网LOGO（新）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001000" y="78740"/>
            <a:ext cx="1066800" cy="3854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4000">
    <p:comb/>
  </p:transition>
  <p:timing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.xml" /><Relationship Id="rId11" Type="http://schemas.openxmlformats.org/officeDocument/2006/relationships/image" Target="../media/image6.png" /><Relationship Id="rId12" Type="http://schemas.openxmlformats.org/officeDocument/2006/relationships/tags" Target="../tags/tag6.xml" /><Relationship Id="rId13" Type="http://schemas.openxmlformats.org/officeDocument/2006/relationships/image" Target="../media/image7.png" /><Relationship Id="rId14" Type="http://schemas.openxmlformats.org/officeDocument/2006/relationships/tags" Target="../tags/tag7.xml" /><Relationship Id="rId15" Type="http://schemas.openxmlformats.org/officeDocument/2006/relationships/tags" Target="../tags/tag8.xml" /><Relationship Id="rId16" Type="http://schemas.openxmlformats.org/officeDocument/2006/relationships/image" Target="../media/image8.png" /><Relationship Id="rId17" Type="http://schemas.openxmlformats.org/officeDocument/2006/relationships/tags" Target="../tags/tag9.xml" /><Relationship Id="rId18" Type="http://schemas.openxmlformats.org/officeDocument/2006/relationships/image" Target="../media/image9.png" /><Relationship Id="rId19" Type="http://schemas.openxmlformats.org/officeDocument/2006/relationships/tags" Target="../tags/tag10.xml" /><Relationship Id="rId2" Type="http://schemas.openxmlformats.org/officeDocument/2006/relationships/notesSlide" Target="../notesSlides/notesSlide1.xml" /><Relationship Id="rId20" Type="http://schemas.openxmlformats.org/officeDocument/2006/relationships/tags" Target="../tags/tag11.xml" /><Relationship Id="rId21" Type="http://schemas.openxmlformats.org/officeDocument/2006/relationships/tags" Target="../tags/tag12.xml" /><Relationship Id="rId22" Type="http://schemas.openxmlformats.org/officeDocument/2006/relationships/image" Target="../media/image10.png" /><Relationship Id="rId23" Type="http://schemas.openxmlformats.org/officeDocument/2006/relationships/tags" Target="../tags/tag13.xml" /><Relationship Id="rId24" Type="http://schemas.microsoft.com/office/2007/relationships/media" Target="../media/media1.mp3" /><Relationship Id="rId25" Type="http://schemas.microsoft.com/office/2007/relationships/media" Target="../media/media1.mp3" TargetMode="Internal" /><Relationship Id="rId26" Type="http://schemas.openxmlformats.org/officeDocument/2006/relationships/image" Target="../media/image11.jpeg" /><Relationship Id="rId3" Type="http://schemas.openxmlformats.org/officeDocument/2006/relationships/image" Target="../media/image3.png" /><Relationship Id="rId4" Type="http://schemas.openxmlformats.org/officeDocument/2006/relationships/tags" Target="../tags/tag1.xml" /><Relationship Id="rId5" Type="http://schemas.openxmlformats.org/officeDocument/2006/relationships/tags" Target="../tags/tag2.xml" /><Relationship Id="rId6" Type="http://schemas.openxmlformats.org/officeDocument/2006/relationships/tags" Target="../tags/tag3.xml" /><Relationship Id="rId7" Type="http://schemas.openxmlformats.org/officeDocument/2006/relationships/image" Target="../media/image4.png" /><Relationship Id="rId8" Type="http://schemas.openxmlformats.org/officeDocument/2006/relationships/tags" Target="../tags/tag4.xml" /><Relationship Id="rId9" Type="http://schemas.openxmlformats.org/officeDocument/2006/relationships/image" Target="../media/image5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27.png" /><Relationship Id="rId4" Type="http://schemas.openxmlformats.org/officeDocument/2006/relationships/image" Target="../media/image28.png" /><Relationship Id="rId5" Type="http://schemas.openxmlformats.org/officeDocument/2006/relationships/image" Target="../media/image29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30.png" /><Relationship Id="rId4" Type="http://schemas.openxmlformats.org/officeDocument/2006/relationships/image" Target="../media/image3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32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33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Relationship Id="rId5" Type="http://schemas.openxmlformats.org/officeDocument/2006/relationships/image" Target="../media/image1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34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35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18.png" /><Relationship Id="rId4" Type="http://schemas.microsoft.com/office/2007/relationships/hdphoto" Target="../media/image19.wdp" /><Relationship Id="rId5" Type="http://schemas.openxmlformats.org/officeDocument/2006/relationships/image" Target="../media/image13.png" /><Relationship Id="rId6" Type="http://schemas.openxmlformats.org/officeDocument/2006/relationships/image" Target="../media/image20.png" /><Relationship Id="rId7" Type="http://schemas.openxmlformats.org/officeDocument/2006/relationships/image" Target="../media/image21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36.png" /><Relationship Id="rId4" Type="http://schemas.openxmlformats.org/officeDocument/2006/relationships/image" Target="../media/image37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38.png" /><Relationship Id="rId4" Type="http://schemas.openxmlformats.org/officeDocument/2006/relationships/image" Target="../media/image39.png" /><Relationship Id="rId5" Type="http://schemas.openxmlformats.org/officeDocument/2006/relationships/image" Target="../media/image26.png" /><Relationship Id="rId6" Type="http://schemas.openxmlformats.org/officeDocument/2006/relationships/image" Target="../media/image40.png" /><Relationship Id="rId7" Type="http://schemas.openxmlformats.org/officeDocument/2006/relationships/image" Target="../media/image41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42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43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8.xml" /><Relationship Id="rId3" Type="http://schemas.openxmlformats.org/officeDocument/2006/relationships/image" Target="../media/image44.png" /><Relationship Id="rId4" Type="http://schemas.openxmlformats.org/officeDocument/2006/relationships/image" Target="../media/image45.png" /><Relationship Id="rId5" Type="http://schemas.openxmlformats.org/officeDocument/2006/relationships/image" Target="../media/image11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5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8.png" /><Relationship Id="rId4" Type="http://schemas.microsoft.com/office/2007/relationships/hdphoto" Target="../media/image19.wdp" /><Relationship Id="rId5" Type="http://schemas.openxmlformats.org/officeDocument/2006/relationships/image" Target="../media/image13.png" /><Relationship Id="rId6" Type="http://schemas.openxmlformats.org/officeDocument/2006/relationships/image" Target="../media/image20.png" /><Relationship Id="rId7" Type="http://schemas.openxmlformats.org/officeDocument/2006/relationships/image" Target="../media/image21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2.png" /><Relationship Id="rId4" Type="http://schemas.openxmlformats.org/officeDocument/2006/relationships/image" Target="../media/image23.png" /><Relationship Id="rId5" Type="http://schemas.openxmlformats.org/officeDocument/2006/relationships/image" Target="../media/image24.png" /><Relationship Id="rId6" Type="http://schemas.openxmlformats.org/officeDocument/2006/relationships/image" Target="../media/image2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26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8.png" /><Relationship Id="rId4" Type="http://schemas.microsoft.com/office/2007/relationships/hdphoto" Target="../media/image19.wdp" /><Relationship Id="rId5" Type="http://schemas.openxmlformats.org/officeDocument/2006/relationships/image" Target="../media/image13.png" /><Relationship Id="rId6" Type="http://schemas.openxmlformats.org/officeDocument/2006/relationships/image" Target="../media/image20.png" /><Relationship Id="rId7" Type="http://schemas.openxmlformats.org/officeDocument/2006/relationships/image" Target="../media/image21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bg>
      <p:bgPr>
        <a:blipFill dpi="0" rotWithShape="0">
          <a:blip r:embed="rId2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230" y="1351280"/>
            <a:ext cx="6153785" cy="3589020"/>
          </a:xfrm>
          <a:prstGeom prst="rect">
            <a:avLst/>
          </a:prstGeom>
        </p:spPr>
      </p:pic>
      <p:sp>
        <p:nvSpPr>
          <p:cNvPr id="20" name="PA_矩形 1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419872" y="1315508"/>
            <a:ext cx="5623825" cy="5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19" tIns="45709" rIns="91419" bIns="45709" anchor="ctr"/>
          <a:lstStyle>
            <a:lvl1pPr marL="342900" indent="-3429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4200"/>
              </a:lnSpc>
              <a:spcBef>
                <a:spcPct val="20000"/>
              </a:spcBef>
            </a:pPr>
            <a:r>
              <a:rPr lang="zh-CN" altLang="en-US" sz="4000" i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答司马谏议书</a:t>
            </a:r>
            <a:endParaRPr lang="zh-CN" altLang="en-US" sz="4000" i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23" name="PA_矩形 1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247070" y="1995686"/>
            <a:ext cx="2527906" cy="43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19" tIns="45709" rIns="91419" bIns="45709" anchor="ctr"/>
          <a:lstStyle>
            <a:lvl1pPr marL="342900" indent="-3429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ctr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zh-CN" sz="2000" i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——</a:t>
            </a:r>
            <a:r>
              <a:rPr lang="zh-CN" altLang="en-US" sz="2000" i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宋</a:t>
            </a:r>
            <a:r>
              <a:rPr lang="en-US" altLang="zh-CN" sz="2000" i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•</a:t>
            </a:r>
            <a:r>
              <a:rPr lang="zh-CN" altLang="en-US" sz="2000" i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王安石</a:t>
            </a:r>
            <a:r>
              <a:rPr lang="en-US" altLang="zh-CN" sz="2000" i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——</a:t>
            </a:r>
            <a:endParaRPr lang="zh-CN" altLang="en-US" sz="2000" i="0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pic>
        <p:nvPicPr>
          <p:cNvPr id="7" name="PA_图片 3" descr="I:\我的模板\中国风模板\中国风模板05\宽版\树叶\树叶01.pn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4180" y="-163413"/>
            <a:ext cx="142875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A_图片 4" descr="I:\我的模板\中国风模板\中国风模板05\宽版\树叶\树叶02.pn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88" y="-296758"/>
            <a:ext cx="241300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A_图片 5" descr="I:\我的模板\中国风模板\中国风模板05\宽版\树叶\树叶03.png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19284" y="59516"/>
            <a:ext cx="17145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A_图片 6" descr="I:\我的模板\中国风模板\中国风模板05\宽版\树叶\树叶04.png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39934" y="-163413"/>
            <a:ext cx="292100" cy="15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A_图片 6" descr="I:\我的模板\中国风模板\中国风模板05\宽版\树叶\树叶04.png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4413850">
            <a:off x="-308695" y="475740"/>
            <a:ext cx="292100" cy="15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A_图片 6" descr="I:\我的模板\中国风模板\中国风模板05\宽版\树叶\树叶04.png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5828100" flipV="1">
            <a:off x="7740901" y="-295049"/>
            <a:ext cx="255295" cy="14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A_图片 6" descr="I:\我的模板\中国风模板\中国风模板05\宽版\树叶\树叶04.png"/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064902">
            <a:off x="5278390" y="-225443"/>
            <a:ext cx="232928" cy="12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A_图片 4" descr="I:\我的模板\中国风模板\中国风模板05\宽版\树叶\树叶02.png"/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15422" y="-318988"/>
            <a:ext cx="241300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A_图片 5" descr="I:\我的模板\中国风模板\中国风模板05\宽版\树叶\树叶03.png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779266" y="-380578"/>
            <a:ext cx="17145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A_渔舟唱晚.mp3">
            <a:hlinkClick action="ppaction://media"/>
          </p:cNvPr>
          <p:cNvPicPr>
            <a:picLocks noChangeAspect="1"/>
          </p:cNvPicPr>
          <p:nvPr>
            <a:audioFile r:link="rId24"/>
            <p:custDataLst>
              <p:tags r:id="rId23"/>
            </p:custDataLst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-1116632" y="1443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20000" p14:dur="4000">
        <p14:vortex dir="r"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3" presetID="52" presetClass="entr" presetSubtype="0" fill="hold" grpId="5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1"/>
                            </p:stCondLst>
                            <p:childTnLst>
                              <p:par>
                                <p:cTn id="19" presetID="47" presetClass="entr" presetSubtype="0" fill="hold" grpId="4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1" presetClass="path" presetSubtype="0" repeatCount="3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7802 -0.00706 C -0.07802 -0.00676 -0.00611 0.14588 0.01696 0.27765 C 0.04003 0.40882 -0.06174 0.54324 -0.05767 0.67294 C -0.0536 0.80235 -0.02239 0.88706 -0.11059 0.94588" pathEditMode="relative" rAng="0" ptsTypes="fssf">
                                      <p:cBhvr>
                                        <p:cTn id="2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4" y="4764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8" presetClass="path" presetSubtype="0" repeatCount="300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034 1.17647E-06 C 0.00085 0.05088 -0.01391 0.19441 -0.00204 0.29 C 0.01051 0.38529 0.07479 0.48794 0.07293 0.5747 C 0.07123 0.66147 -0.03155 0.685 -0.01255 0.81 C 0.00644 0.935 0.1518 1.02029 0.19505 1.07588" pathEditMode="relative" rAng="0" ptsTypes="fsasf">
                                      <p:cBhvr>
                                        <p:cTn id="2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9" y="53794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51" presetClass="path" presetSubtype="0" repeatCount="300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1323 -0.14177 C 0.06106 -0.11589 0.22965 0.03382 0.2271 0.14294 C 0.22456 0.23911 -0.00509 0.34147 -0.0017 0.43529 C 0.0017 0.52882 0.22676 0.62411 0.24796 0.70353 C 0.26917 0.78294 0.15078 0.86882 0.12517 0.91235" pathEditMode="relative" rAng="0" ptsTypes="faaaf">
                                      <p:cBhvr>
                                        <p:cTn id="2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2" y="5270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58" presetClass="path" presetSubtype="0" repeatCount="300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3951 -0.03705 C 0.058 0.00589 0.1272 0.02883 0.12584 0.19589 C 0.12449 0.36295 0.03103 0.35177 0.02951 0.43589 C 0.03578 0.51471 0.13704 0.61971 0.11652 0.7 C 0.09599 0.7803 -0.05004 0.87324 -0.0938 0.91883" pathEditMode="relative" rAng="0" ptsTypes="fsfaf">
                                      <p:cBhvr>
                                        <p:cTn id="3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8" y="4779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51" presetClass="path" presetSubtype="0" repeatCount="300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.00017 2.35294E-06 C 0.02442 0.03 0.15366 0.11147 0.14552 0.18235 C 0.13738 0.25323 -0.05445 0.35147 -0.04851 0.4247 C -0.04257 0.49764 0.17792 0.55059 0.1808 0.62235 C 0.18368 0.69353 0.01323 0.8047 -0.03087 0.85264" pathEditMode="relative" rAng="0" ptsTypes="faaaF">
                                      <p:cBhvr>
                                        <p:cTn id="3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45" y="42618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58" presetClass="path" presetSubtype="0" repeatCount="300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15739E-06 4.11765E-06 C -0.02714 0.06264 -0.15333 0.18 -0.15706 0.25176 C -0.1479 0.33764 0.04851 0.42441 0.05393 0.51529 C 0.04901 0.58794 -0.1635 0.71294 -0.12568 0.79764 C -0.08769 0.87323 0.21235 0.93176 0.28036 0.96941 C 0.34871 1.00705 0.28205 1.01235 0.28273 1.02353" pathEditMode="relative" rAng="0" ptsTypes="fafaaf">
                                      <p:cBhvr>
                                        <p:cTn id="3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61" y="5117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1" presetClass="path" presetSubtype="0" repeatCount="300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71777E-06 1.76471E-06 C -0.01475 0.04588 -0.08497 0.19117 -0.08853 0.275 C -0.08582 0.37206 0.03172 0.48588 0.01646 0.58147 C 0.00119 0.67706 -0.17622 0.70912 -0.18029 0.84794 C -0.18436 0.98676 0.01595 0.98912 0.07616 1.03382" pathEditMode="relative" rAng="0" ptsTypes="faasf">
                                      <p:cBhvr>
                                        <p:cTn id="3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0" y="5167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58" presetClass="path" presetSubtype="0" repeatCount="300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5677 0.03238 C -0.04201 0.08264 0.01528 0.23775 0.00295 0.31237 C -0.0092 0.3873 -0.12812 0.41474 -0.13003 0.48196 C -0.13177 0.54888 -0.00833 0.6346 -0.00781 0.71477 C -0.00729 0.79525 -0.10225 0.91212 -0.12725 0.96423" pathEditMode="relative" rAng="0" ptsTypes="faaaf">
                                      <p:cBhvr>
                                        <p:cTn id="3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46593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51" presetClass="path" presetSubtype="0" repeatCount="300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01628E-06 4.11765E-06 C 0.02459 0.04205 0.1523 0.18 0.14721 0.25323 C 0.14213 0.32647 -0.02799 0.36235 -0.03053 0.43911 C -0.03308 0.51588 0.12059 0.63941 0.13229 0.71441 C 0.14399 0.78941 0.05919 0.85235 0.04002 0.88853" pathEditMode="relative" rAng="0" ptsTypes="faaaf">
                                      <p:cBhvr>
                                        <p:cTn id="4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3" y="44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20" grpId="5"/>
      <p:bldP spid="23" grpId="4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文本框 19"/>
          <p:cNvSpPr txBox="1"/>
          <p:nvPr/>
        </p:nvSpPr>
        <p:spPr>
          <a:xfrm>
            <a:off x="1187624" y="987574"/>
            <a:ext cx="7092788" cy="327134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1. 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某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启      某，书信上代替自己的名字 启：陈述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2.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蒙教     承蒙赐教。指接到司马光的来信。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3.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与君实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游处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     同游共处，交往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4. 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而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议事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每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不合  而：表转折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   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每：常常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5.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所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操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之术多异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故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也。    操：持   故：缘故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6.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虽欲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强聒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    强作解说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7.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终必不蒙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见察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   谅解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21" name="Text Box 34"/>
          <p:cNvSpPr txBox="1">
            <a:spLocks noChangeArrowheads="1"/>
          </p:cNvSpPr>
          <p:nvPr/>
        </p:nvSpPr>
        <p:spPr bwMode="auto">
          <a:xfrm>
            <a:off x="323528" y="195486"/>
            <a:ext cx="24666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i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&gt;&gt; </a:t>
            </a:r>
            <a:r>
              <a:rPr lang="zh-CN" altLang="en-US" sz="2800" b="1" i="0">
                <a:latin typeface="+mj-ea"/>
                <a:ea typeface="+mj-ea"/>
              </a:rPr>
              <a:t>文段</a:t>
            </a:r>
            <a:r>
              <a:rPr lang="en-US" altLang="zh-CN" sz="2800" b="1" i="0">
                <a:latin typeface="+mj-ea"/>
                <a:ea typeface="+mj-ea"/>
              </a:rPr>
              <a:t>1</a:t>
            </a:r>
            <a:endParaRPr lang="zh-CN" altLang="en-US" sz="2800" b="1" i="0">
              <a:latin typeface="+mj-ea"/>
              <a:ea typeface="+mj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000" p14:dur="1200">
        <p14:flip dir="r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文本框 19"/>
          <p:cNvSpPr txBox="1"/>
          <p:nvPr/>
        </p:nvSpPr>
        <p:spPr>
          <a:xfrm>
            <a:off x="1574627" y="915566"/>
            <a:ext cx="6408712" cy="373301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8.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故略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上报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     古今异义：指回信。上，表尊称。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9. 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重念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蒙君实视遇厚     重：又    遇：对待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10. 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于反覆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不宜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卤莽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        于：在     反覆：指书信往来  </a:t>
            </a:r>
            <a:endParaRPr lang="en-US" altLang="zh-CN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卤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: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同“鲁”，鲁莽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11.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故今具道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所以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     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……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的原因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12. 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冀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君实或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见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恕也。  冀：希望  见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: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放在动词前，表示对自己怎么样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21" name="Text Box 34"/>
          <p:cNvSpPr txBox="1">
            <a:spLocks noChangeArrowheads="1"/>
          </p:cNvSpPr>
          <p:nvPr/>
        </p:nvSpPr>
        <p:spPr bwMode="auto">
          <a:xfrm>
            <a:off x="323528" y="195486"/>
            <a:ext cx="24666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i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&gt;&gt; </a:t>
            </a:r>
            <a:r>
              <a:rPr lang="zh-CN" altLang="en-US" sz="2800" b="1" i="0">
                <a:latin typeface="+mj-ea"/>
                <a:ea typeface="+mj-ea"/>
              </a:rPr>
              <a:t>文段</a:t>
            </a:r>
            <a:r>
              <a:rPr lang="en-US" altLang="zh-CN" sz="2800" b="1" i="0">
                <a:latin typeface="+mj-ea"/>
                <a:ea typeface="+mj-ea"/>
              </a:rPr>
              <a:t>1</a:t>
            </a:r>
            <a:endParaRPr lang="zh-CN" altLang="en-US" sz="2800" b="1" i="0">
              <a:latin typeface="+mj-ea"/>
              <a:ea typeface="+mj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000" p14:dur="1200">
        <p14:flip dir="r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971600" y="2315519"/>
            <a:ext cx="1568531" cy="1512168"/>
            <a:chOff x="1133646" y="1856676"/>
            <a:chExt cx="1568531" cy="1512168"/>
          </a:xfrm>
        </p:grpSpPr>
        <p:pic>
          <p:nvPicPr>
            <p:cNvPr id="8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133646" y="1856676"/>
              <a:ext cx="1568531" cy="1512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259632" y="2347015"/>
              <a:ext cx="13681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i="0">
                  <a:latin typeface="方正柳公权楷书 简" panose="02000500000000000000" pitchFamily="2" charset="-122"/>
                  <a:ea typeface="方正柳公权楷书 简" panose="02000500000000000000" pitchFamily="2" charset="-122"/>
                </a:rPr>
                <a:t>先说</a:t>
              </a:r>
              <a:r>
                <a:rPr lang="zh-CN" altLang="en-US" sz="1600" i="0">
                  <a:solidFill>
                    <a:srgbClr val="FF0000"/>
                  </a:solidFill>
                  <a:latin typeface="方正柳公权楷书 简" panose="02000500000000000000" pitchFamily="2" charset="-122"/>
                  <a:ea typeface="方正柳公权楷书 简" panose="02000500000000000000" pitchFamily="2" charset="-122"/>
                </a:rPr>
                <a:t>蒙教</a:t>
              </a:r>
              <a:endParaRPr lang="zh-CN" altLang="en-US" sz="16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endParaRPr>
            </a:p>
          </p:txBody>
        </p:sp>
      </p:grpSp>
      <p:pic>
        <p:nvPicPr>
          <p:cNvPr id="11" name="Picture 2" descr="C:\Users\zjd\Desktop\Nipic_3702205_20091124134507402850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213560" y="2009624"/>
            <a:ext cx="2104711" cy="202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zjd\Desktop\Nipic_3702205_20091124134507402850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634090" y="1822034"/>
            <a:ext cx="2592288" cy="249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zjd\Desktop\Nipic_2979770_20091213080916990658.png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 rot="15325098" flipV="1">
            <a:off x="2428097" y="2481826"/>
            <a:ext cx="1037454" cy="99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zjd\Desktop\Nipic_2979770_20091213080916990658.png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 rot="15325098" flipV="1">
            <a:off x="4985774" y="2486469"/>
            <a:ext cx="1037454" cy="99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642796" y="1115124"/>
            <a:ext cx="5517192" cy="4001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zh-CN" altLang="en-US" sz="2000" b="1" i="0">
                <a:solidFill>
                  <a:schemeClr val="bg1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书信的第一句话很有水平，试分析它好在哪里？</a:t>
            </a:r>
            <a:endParaRPr lang="zh-CN" altLang="en-US" sz="2000" i="0">
              <a:solidFill>
                <a:schemeClr val="bg1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20" name="Text Box 34"/>
          <p:cNvSpPr txBox="1">
            <a:spLocks noChangeArrowheads="1"/>
          </p:cNvSpPr>
          <p:nvPr/>
        </p:nvSpPr>
        <p:spPr bwMode="auto">
          <a:xfrm>
            <a:off x="323528" y="195486"/>
            <a:ext cx="24666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i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&gt;&gt; </a:t>
            </a:r>
            <a:r>
              <a:rPr lang="zh-CN" altLang="en-US" sz="2800" b="1" i="0">
                <a:latin typeface="+mj-ea"/>
                <a:ea typeface="+mj-ea"/>
              </a:rPr>
              <a:t>讨论交流</a:t>
            </a:r>
            <a:r>
              <a:rPr lang="en-US" altLang="zh-CN" sz="2800" b="1" i="0">
                <a:latin typeface="+mj-ea"/>
                <a:ea typeface="+mj-ea"/>
              </a:rPr>
              <a:t>1</a:t>
            </a:r>
            <a:endParaRPr lang="zh-CN" altLang="en-US" sz="2800" b="1" i="0">
              <a:latin typeface="+mj-ea"/>
              <a:ea typeface="+mj-ea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3573807" y="2788981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再谈</a:t>
            </a:r>
            <a:r>
              <a:rPr lang="zh-CN" altLang="en-US" sz="16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交情</a:t>
            </a:r>
            <a:endParaRPr lang="zh-CN" altLang="en-US" sz="1600" i="0">
              <a:solidFill>
                <a:srgbClr val="FF0000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6252163" y="2812464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最后说</a:t>
            </a:r>
            <a:r>
              <a:rPr lang="zh-CN" altLang="en-US" sz="16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分歧</a:t>
            </a:r>
            <a:endParaRPr lang="zh-CN" altLang="en-US" sz="1600" i="0">
              <a:solidFill>
                <a:srgbClr val="FF0000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000" p14:dur="1200">
        <p14:flip dir="r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706688" y="2197426"/>
            <a:ext cx="2227290" cy="16704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 r="56870"/>
          <a:stretch>
            <a:fillRect/>
          </a:stretch>
        </p:blipFill>
        <p:spPr>
          <a:xfrm>
            <a:off x="2483768" y="2389456"/>
            <a:ext cx="1066961" cy="128640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6" name="Text Box 34"/>
          <p:cNvSpPr txBox="1">
            <a:spLocks noChangeArrowheads="1"/>
          </p:cNvSpPr>
          <p:nvPr/>
        </p:nvSpPr>
        <p:spPr bwMode="auto">
          <a:xfrm>
            <a:off x="323528" y="195486"/>
            <a:ext cx="24666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i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&gt;&gt; </a:t>
            </a:r>
            <a:r>
              <a:rPr lang="zh-CN" altLang="en-US" sz="2800" b="1" i="0">
                <a:latin typeface="+mj-ea"/>
                <a:ea typeface="+mj-ea"/>
              </a:rPr>
              <a:t>讨论交流</a:t>
            </a:r>
            <a:r>
              <a:rPr lang="en-US" altLang="zh-CN" sz="2800" b="1" i="0">
                <a:latin typeface="+mj-ea"/>
                <a:ea typeface="+mj-ea"/>
              </a:rPr>
              <a:t>2</a:t>
            </a:r>
            <a:endParaRPr lang="zh-CN" altLang="en-US" sz="2800" b="1" i="0">
              <a:latin typeface="+mj-ea"/>
              <a:ea typeface="+mj-ea"/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1642796" y="1115124"/>
            <a:ext cx="6025548" cy="4001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zh-CN" altLang="en-US" sz="2000" b="1" i="0">
                <a:solidFill>
                  <a:schemeClr val="bg1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信的第一段，作者要表明什么态度，达到什么目的？</a:t>
            </a:r>
            <a:endParaRPr lang="zh-CN" altLang="en-US" sz="2000" i="0">
              <a:solidFill>
                <a:schemeClr val="bg1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000" p14:dur="900">
        <p14:warp dir="in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文本框 19"/>
          <p:cNvSpPr txBox="1"/>
          <p:nvPr/>
        </p:nvSpPr>
        <p:spPr>
          <a:xfrm>
            <a:off x="1574627" y="915566"/>
            <a:ext cx="6408712" cy="419467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1.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尤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在于名实  尤：尤其，这里是“主要”的意思  名实：名义和实际。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2.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今君实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所以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见教者   用来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3.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侵官：侵犯官员职权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4.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生事：滋生事端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5.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征利：搜刮钱财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6.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拒谏：拒绝进谏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7. 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以致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天下怨谤也。     以：因此   致：导致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21" name="Text Box 34"/>
          <p:cNvSpPr txBox="1">
            <a:spLocks noChangeArrowheads="1"/>
          </p:cNvSpPr>
          <p:nvPr/>
        </p:nvSpPr>
        <p:spPr bwMode="auto">
          <a:xfrm>
            <a:off x="323528" y="195486"/>
            <a:ext cx="24666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i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&gt;&gt; </a:t>
            </a:r>
            <a:r>
              <a:rPr lang="zh-CN" altLang="en-US" sz="2800" b="1" i="0">
                <a:latin typeface="+mj-ea"/>
                <a:ea typeface="+mj-ea"/>
              </a:rPr>
              <a:t>文段</a:t>
            </a:r>
            <a:r>
              <a:rPr lang="en-US" altLang="zh-CN" sz="2800" b="1" i="0">
                <a:latin typeface="+mj-ea"/>
                <a:ea typeface="+mj-ea"/>
              </a:rPr>
              <a:t>2</a:t>
            </a:r>
            <a:endParaRPr lang="zh-CN" altLang="en-US" sz="2800" b="1" i="0">
              <a:latin typeface="+mj-ea"/>
              <a:ea typeface="+mj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000" p14:dur="1200">
        <p14:flip dir="r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  <p:cond evt="onBegin" delay="0">
                          <p:tn val="64"/>
                        </p:cond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文本框 19"/>
          <p:cNvSpPr txBox="1"/>
          <p:nvPr/>
        </p:nvSpPr>
        <p:spPr>
          <a:xfrm>
            <a:off x="1574627" y="915566"/>
            <a:ext cx="6408712" cy="327134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8.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受命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于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人主   介词，从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9. 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举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先王之政  推行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10. 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以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兴利除弊     以：连词，来；利弊：形容词作名词，有利的事业、有害的事情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11. 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为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天下理财    替、给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12. 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辟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邪说    排除，驳斥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13. 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难壬人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  难：批驳  壬人：指巧言谄媚、不行正道的人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21" name="Text Box 34"/>
          <p:cNvSpPr txBox="1">
            <a:spLocks noChangeArrowheads="1"/>
          </p:cNvSpPr>
          <p:nvPr/>
        </p:nvSpPr>
        <p:spPr bwMode="auto">
          <a:xfrm>
            <a:off x="323528" y="195486"/>
            <a:ext cx="24666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i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&gt;&gt; </a:t>
            </a:r>
            <a:r>
              <a:rPr lang="zh-CN" altLang="en-US" sz="2800" b="1" i="0">
                <a:latin typeface="+mj-ea"/>
                <a:ea typeface="+mj-ea"/>
              </a:rPr>
              <a:t>文段</a:t>
            </a:r>
            <a:r>
              <a:rPr lang="en-US" altLang="zh-CN" sz="2800" b="1" i="0">
                <a:latin typeface="+mj-ea"/>
                <a:ea typeface="+mj-ea"/>
              </a:rPr>
              <a:t>2</a:t>
            </a:r>
            <a:endParaRPr lang="zh-CN" altLang="en-US" sz="2800" b="1" i="0">
              <a:latin typeface="+mj-ea"/>
              <a:ea typeface="+mj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000" p14:dur="1200">
        <p14:flip dir="r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Text Box 34"/>
          <p:cNvSpPr txBox="1">
            <a:spLocks noChangeArrowheads="1"/>
          </p:cNvSpPr>
          <p:nvPr/>
        </p:nvSpPr>
        <p:spPr bwMode="auto">
          <a:xfrm>
            <a:off x="323528" y="195486"/>
            <a:ext cx="24666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i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&gt;&gt; </a:t>
            </a:r>
            <a:r>
              <a:rPr lang="zh-CN" altLang="en-US" sz="2800" b="1" i="0">
                <a:latin typeface="+mj-ea"/>
                <a:ea typeface="+mj-ea"/>
              </a:rPr>
              <a:t>讨论交流</a:t>
            </a:r>
            <a:r>
              <a:rPr lang="en-US" altLang="zh-CN" sz="2800" b="1" i="0">
                <a:latin typeface="+mj-ea"/>
                <a:ea typeface="+mj-ea"/>
              </a:rPr>
              <a:t>1</a:t>
            </a:r>
            <a:endParaRPr lang="zh-CN" altLang="en-US" sz="2800" b="1" i="0">
              <a:latin typeface="+mj-ea"/>
              <a:ea typeface="+mj-ea"/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1642796" y="1115124"/>
            <a:ext cx="6025548" cy="4001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zh-CN" altLang="en-US" sz="2000" b="1" i="0">
                <a:solidFill>
                  <a:schemeClr val="bg1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第二段一开始为什么写“名实”之争？有什么作用？</a:t>
            </a:r>
            <a:endParaRPr lang="zh-CN" altLang="en-US" sz="2000" i="0">
              <a:solidFill>
                <a:schemeClr val="bg1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19872" y="2211710"/>
            <a:ext cx="4572000" cy="1291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名</a:t>
            </a: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不正则言不顺，言不顺则</a:t>
            </a:r>
            <a:r>
              <a:rPr lang="zh-CN" altLang="en-US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事不成</a:t>
            </a: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。事不成则礼乐不兴，礼乐不兴则刑罚不中。</a:t>
            </a:r>
            <a:r>
              <a:rPr lang="en-US" altLang="zh-CN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《</a:t>
            </a: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论语</a:t>
            </a:r>
            <a:r>
              <a:rPr lang="en-US" altLang="zh-CN" i="0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子路</a:t>
            </a:r>
            <a:r>
              <a:rPr lang="en-US" altLang="zh-CN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》</a:t>
            </a:r>
            <a:endParaRPr lang="zh-CN" altLang="en-US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2408" y="2139702"/>
            <a:ext cx="1616367" cy="161134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8000" p14:dur="900">
        <p14:warp dir="in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Text Box 34"/>
          <p:cNvSpPr txBox="1">
            <a:spLocks noChangeArrowheads="1"/>
          </p:cNvSpPr>
          <p:nvPr/>
        </p:nvSpPr>
        <p:spPr bwMode="auto">
          <a:xfrm>
            <a:off x="323528" y="195486"/>
            <a:ext cx="24666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i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&gt;&gt; </a:t>
            </a:r>
            <a:r>
              <a:rPr lang="zh-CN" altLang="en-US" sz="2800" b="1" i="0">
                <a:latin typeface="+mj-ea"/>
                <a:ea typeface="+mj-ea"/>
              </a:rPr>
              <a:t>讨论交流</a:t>
            </a:r>
            <a:r>
              <a:rPr lang="en-US" altLang="zh-CN" sz="2800" b="1" i="0">
                <a:latin typeface="+mj-ea"/>
                <a:ea typeface="+mj-ea"/>
              </a:rPr>
              <a:t>2</a:t>
            </a:r>
            <a:endParaRPr lang="zh-CN" altLang="en-US" sz="2800" b="1" i="0">
              <a:latin typeface="+mj-ea"/>
              <a:ea typeface="+mj-ea"/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1403648" y="1229149"/>
            <a:ext cx="6601612" cy="4001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zh-CN" altLang="en-US" sz="2000" b="1" i="0">
                <a:solidFill>
                  <a:schemeClr val="bg1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作者逐一批驳了司马光的哪些观点？这样写有什么好处？</a:t>
            </a:r>
            <a:endParaRPr lang="zh-CN" altLang="en-US" sz="2000" i="0">
              <a:solidFill>
                <a:schemeClr val="bg1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24160" y="2010981"/>
            <a:ext cx="4090320" cy="1706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逐一批驳了对方“</a:t>
            </a:r>
            <a:r>
              <a:rPr lang="zh-CN" altLang="en-US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侵官</a:t>
            </a: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”“</a:t>
            </a:r>
            <a:r>
              <a:rPr lang="zh-CN" altLang="en-US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生事</a:t>
            </a: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”“</a:t>
            </a:r>
            <a:r>
              <a:rPr lang="zh-CN" altLang="en-US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争利</a:t>
            </a: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”“</a:t>
            </a:r>
            <a:r>
              <a:rPr lang="zh-CN" altLang="en-US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拒谏</a:t>
            </a: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”以及因改革招致“天下怨谤”的观点。这样写，条理清晰，针对性强，极富说服力。</a:t>
            </a:r>
            <a:endParaRPr lang="zh-CN" altLang="en-US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b="12412"/>
          <a:stretch>
            <a:fillRect/>
          </a:stretch>
        </p:blipFill>
        <p:spPr>
          <a:xfrm>
            <a:off x="1407827" y="2177182"/>
            <a:ext cx="2092429" cy="13745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8000" p14:dur="900">
        <p14:warp dir="in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文本框 19"/>
          <p:cNvSpPr txBox="1"/>
          <p:nvPr/>
        </p:nvSpPr>
        <p:spPr>
          <a:xfrm>
            <a:off x="1619885" y="753110"/>
            <a:ext cx="7198995" cy="424624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人习于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苟且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    得过且过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2. 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同俗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自媚于众      同俗 ：附和世俗     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自媚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：讨好众人  </a:t>
            </a:r>
            <a:endParaRPr lang="en-US" altLang="zh-CN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媚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: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形容词用作动词，谄媚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3.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上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乃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欲变此  乃：才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4.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则众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何为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而不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汹汹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然？  何为：为什么   汹汹：指反对新法的吵闹之声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5.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盘庚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之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迁     主谓之间，取独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6. 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胥怨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者民也   相怨。多指百姓对皇上的怨恨。胥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: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互相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21" name="Text Box 34"/>
          <p:cNvSpPr txBox="1">
            <a:spLocks noChangeArrowheads="1"/>
          </p:cNvSpPr>
          <p:nvPr/>
        </p:nvSpPr>
        <p:spPr bwMode="auto">
          <a:xfrm>
            <a:off x="323528" y="195486"/>
            <a:ext cx="24666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i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&gt;&gt; </a:t>
            </a:r>
            <a:r>
              <a:rPr lang="zh-CN" altLang="en-US" sz="2800" b="1" i="0">
                <a:latin typeface="+mj-ea"/>
                <a:ea typeface="+mj-ea"/>
              </a:rPr>
              <a:t>文段</a:t>
            </a:r>
            <a:r>
              <a:rPr lang="en-US" altLang="zh-CN" sz="2800" b="1" i="0">
                <a:latin typeface="+mj-ea"/>
                <a:ea typeface="+mj-ea"/>
              </a:rPr>
              <a:t>3</a:t>
            </a:r>
            <a:r>
              <a:rPr lang="zh-CN" altLang="en-US" sz="2800" b="1" i="0">
                <a:latin typeface="+mj-ea"/>
                <a:ea typeface="+mj-ea"/>
              </a:rPr>
              <a:t>、</a:t>
            </a:r>
            <a:r>
              <a:rPr lang="en-US" altLang="zh-CN" sz="2800" b="1" i="0">
                <a:latin typeface="+mj-ea"/>
                <a:ea typeface="+mj-ea"/>
              </a:rPr>
              <a:t>4</a:t>
            </a:r>
            <a:endParaRPr lang="zh-CN" altLang="en-US" sz="2800" b="1" i="0">
              <a:latin typeface="+mj-ea"/>
              <a:ea typeface="+mj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000" p14:dur="1200">
        <p14:flip dir="r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  <p:cond evt="onBegin" delay="0">
                          <p:tn val="64"/>
                        </p:cond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文本框 19"/>
          <p:cNvSpPr txBox="1"/>
          <p:nvPr/>
        </p:nvSpPr>
        <p:spPr>
          <a:xfrm>
            <a:off x="1619672" y="936077"/>
            <a:ext cx="6408712" cy="327134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7.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盘庚不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为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怨者故改其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度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。  为：因为  度：计划，主张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8. 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度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义而后动     度：考虑  义：合乎情理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9. 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是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而不见可悔故也。 是：认为正确  可：值得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10. 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以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膏泽斯民    以：连词，来  膏泽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: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名词作动词，给予好处，这里指使百姓幸福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11.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如曰今日当一切不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事事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        事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：名词作动词，做   </a:t>
            </a:r>
            <a:endParaRPr lang="en-US" altLang="zh-CN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事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2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：名词，事情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21" name="Text Box 34"/>
          <p:cNvSpPr txBox="1">
            <a:spLocks noChangeArrowheads="1"/>
          </p:cNvSpPr>
          <p:nvPr/>
        </p:nvSpPr>
        <p:spPr bwMode="auto">
          <a:xfrm>
            <a:off x="323528" y="195486"/>
            <a:ext cx="24666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i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&gt;&gt; </a:t>
            </a:r>
            <a:r>
              <a:rPr lang="zh-CN" altLang="en-US" sz="2800" b="1" i="0">
                <a:latin typeface="+mj-ea"/>
                <a:ea typeface="+mj-ea"/>
              </a:rPr>
              <a:t>文段</a:t>
            </a:r>
            <a:r>
              <a:rPr lang="en-US" altLang="zh-CN" sz="2800" b="1" i="0">
                <a:latin typeface="+mj-ea"/>
                <a:ea typeface="+mj-ea"/>
              </a:rPr>
              <a:t>3</a:t>
            </a:r>
            <a:r>
              <a:rPr lang="zh-CN" altLang="en-US" sz="2800" b="1" i="0">
                <a:latin typeface="+mj-ea"/>
                <a:ea typeface="+mj-ea"/>
              </a:rPr>
              <a:t>、</a:t>
            </a:r>
            <a:r>
              <a:rPr lang="en-US" altLang="zh-CN" sz="2800" b="1" i="0">
                <a:latin typeface="+mj-ea"/>
                <a:ea typeface="+mj-ea"/>
              </a:rPr>
              <a:t>4</a:t>
            </a:r>
            <a:endParaRPr lang="zh-CN" altLang="en-US" sz="2800" b="1" i="0">
              <a:latin typeface="+mj-ea"/>
              <a:ea typeface="+mj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000" p14:dur="1200">
        <p14:flip dir="r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6" name="图片 13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67744" y="1483178"/>
            <a:ext cx="2241397" cy="22407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7" name="矩形 36"/>
          <p:cNvSpPr/>
          <p:nvPr/>
        </p:nvSpPr>
        <p:spPr>
          <a:xfrm>
            <a:off x="2693380" y="2187029"/>
            <a:ext cx="13901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105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spc="30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导入</a:t>
            </a:r>
            <a:endParaRPr lang="zh-CN" altLang="en-US" sz="4400" spc="30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860032" y="1334046"/>
            <a:ext cx="3384376" cy="2381056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81616" tIns="40808" rIns="81616" bIns="40808" anchor="ctr">
            <a:spAutoFit/>
          </a:bodyPr>
          <a:lstStyle/>
          <a:p>
            <a:pPr defTabSz="815975">
              <a:lnSpc>
                <a:spcPct val="120000"/>
              </a:lnSpc>
            </a:pP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王安石和司马光，这两个人是政治上的“死敌”、生活中的“诤友”。他们一个主持改革，一个反对改革，政见上寸步不让，生活中彼此欣赏，今天，就让我们来围观，这两位如何用笔打架，碰出激烈的火花。 </a:t>
            </a:r>
            <a:endParaRPr lang="zh-CN" altLang="en-US" b="1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pic>
        <p:nvPicPr>
          <p:cNvPr id="40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61945" y="3095728"/>
            <a:ext cx="807668" cy="503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138" y="-4919"/>
            <a:ext cx="3514726" cy="5140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10000" p14:dur="1100">
        <p14:switch dir="r"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1" dur="6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decel="4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文本框 19"/>
          <p:cNvSpPr txBox="1"/>
          <p:nvPr/>
        </p:nvSpPr>
        <p:spPr>
          <a:xfrm>
            <a:off x="1691680" y="1166910"/>
            <a:ext cx="6408712" cy="2809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12.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则非某之所敢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知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       领教，接受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13.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无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由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会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晤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     由：机缘， 机会   晤：会面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14.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不任区区     任：不胜  区区：古义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: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诚心，情意诚挚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: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今义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: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今常用作数量极少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15.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向往之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至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      仰慕到了极点  至：极点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21" name="Text Box 34"/>
          <p:cNvSpPr txBox="1">
            <a:spLocks noChangeArrowheads="1"/>
          </p:cNvSpPr>
          <p:nvPr/>
        </p:nvSpPr>
        <p:spPr bwMode="auto">
          <a:xfrm>
            <a:off x="323528" y="195486"/>
            <a:ext cx="24666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i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&gt;&gt; </a:t>
            </a:r>
            <a:r>
              <a:rPr lang="zh-CN" altLang="en-US" sz="2800" b="1" i="0">
                <a:latin typeface="+mj-ea"/>
                <a:ea typeface="+mj-ea"/>
              </a:rPr>
              <a:t>文段</a:t>
            </a:r>
            <a:r>
              <a:rPr lang="en-US" altLang="zh-CN" sz="2800" b="1" i="0">
                <a:latin typeface="+mj-ea"/>
                <a:ea typeface="+mj-ea"/>
              </a:rPr>
              <a:t>3</a:t>
            </a:r>
            <a:r>
              <a:rPr lang="zh-CN" altLang="en-US" sz="2800" b="1" i="0">
                <a:latin typeface="+mj-ea"/>
                <a:ea typeface="+mj-ea"/>
              </a:rPr>
              <a:t>、</a:t>
            </a:r>
            <a:r>
              <a:rPr lang="en-US" altLang="zh-CN" sz="2800" b="1" i="0">
                <a:latin typeface="+mj-ea"/>
                <a:ea typeface="+mj-ea"/>
              </a:rPr>
              <a:t>4</a:t>
            </a:r>
            <a:endParaRPr lang="zh-CN" altLang="en-US" sz="2800" b="1" i="0">
              <a:latin typeface="+mj-ea"/>
              <a:ea typeface="+mj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000" p14:dur="1200">
        <p14:flip dir="r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Text Box 34"/>
          <p:cNvSpPr txBox="1">
            <a:spLocks noChangeArrowheads="1"/>
          </p:cNvSpPr>
          <p:nvPr/>
        </p:nvSpPr>
        <p:spPr bwMode="auto">
          <a:xfrm>
            <a:off x="323528" y="195486"/>
            <a:ext cx="24666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i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&gt;&gt; </a:t>
            </a:r>
            <a:r>
              <a:rPr lang="zh-CN" altLang="en-US" sz="2800" b="1" i="0">
                <a:latin typeface="+mj-ea"/>
                <a:ea typeface="+mj-ea"/>
              </a:rPr>
              <a:t>讨论交流</a:t>
            </a:r>
            <a:r>
              <a:rPr lang="en-US" altLang="zh-CN" sz="2800" b="1" i="0">
                <a:latin typeface="+mj-ea"/>
                <a:ea typeface="+mj-ea"/>
              </a:rPr>
              <a:t>1</a:t>
            </a:r>
            <a:endParaRPr lang="zh-CN" altLang="en-US" sz="2800" b="1" i="0">
              <a:latin typeface="+mj-ea"/>
              <a:ea typeface="+mj-ea"/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1727684" y="1229149"/>
            <a:ext cx="5688632" cy="4001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zh-CN" altLang="en-US" sz="2000" b="1" i="0">
                <a:solidFill>
                  <a:schemeClr val="bg1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根据第三段内容，概括王安石为什么要变法？</a:t>
            </a:r>
            <a:endParaRPr lang="zh-CN" altLang="en-US" sz="2000" i="0">
              <a:solidFill>
                <a:schemeClr val="bg1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44140" y="2010981"/>
            <a:ext cx="4090320" cy="1706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①</a:t>
            </a:r>
            <a:r>
              <a:rPr lang="zh-CN" altLang="en-US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人</a:t>
            </a: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（一般人）习于苟且②</a:t>
            </a:r>
            <a:r>
              <a:rPr lang="zh-CN" altLang="en-US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士大夫</a:t>
            </a: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多以不恤国事、同俗自媚于众为善；③</a:t>
            </a:r>
            <a:r>
              <a:rPr lang="zh-CN" altLang="en-US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上</a:t>
            </a: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乃欲变此；④以上三点暗示了国家积弊已久，到了不得不变的时候了。</a:t>
            </a:r>
            <a:endParaRPr lang="zh-CN" altLang="en-US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3668" y="2078117"/>
            <a:ext cx="1624659" cy="1572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8000" p14:dur="900">
        <p14:warp dir="in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Text Box 34"/>
          <p:cNvSpPr txBox="1">
            <a:spLocks noChangeArrowheads="1"/>
          </p:cNvSpPr>
          <p:nvPr/>
        </p:nvSpPr>
        <p:spPr bwMode="auto">
          <a:xfrm>
            <a:off x="323528" y="195486"/>
            <a:ext cx="24666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i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&gt;&gt; </a:t>
            </a:r>
            <a:r>
              <a:rPr lang="zh-CN" altLang="en-US" sz="2800" b="1" i="0">
                <a:latin typeface="+mj-ea"/>
                <a:ea typeface="+mj-ea"/>
              </a:rPr>
              <a:t>讨论交流</a:t>
            </a:r>
            <a:r>
              <a:rPr lang="en-US" altLang="zh-CN" sz="2800" b="1" i="0">
                <a:latin typeface="+mj-ea"/>
                <a:ea typeface="+mj-ea"/>
              </a:rPr>
              <a:t>2</a:t>
            </a:r>
            <a:endParaRPr lang="zh-CN" altLang="en-US" sz="2800" b="1" i="0">
              <a:latin typeface="+mj-ea"/>
              <a:ea typeface="+mj-ea"/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2272808" y="1219702"/>
            <a:ext cx="4536504" cy="4001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zh-CN" altLang="en-US" sz="2000" b="1" i="0">
                <a:solidFill>
                  <a:schemeClr val="bg1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作者举“盘庚之迁”例子的用意是什么</a:t>
            </a:r>
            <a:endParaRPr lang="zh-CN" altLang="en-US" sz="2000" i="0">
              <a:solidFill>
                <a:schemeClr val="bg1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83352" y="1863360"/>
            <a:ext cx="4090320" cy="2122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①“怨诽之多”并不能说明不该改革；②恰恰是改革触动了少数人的利益，才招来怨诽，所以更要改革，不能因为别人的毁谤而放弃推行新法；③进一步表明自己力排众议，坚持变法的决心。</a:t>
            </a:r>
            <a:endParaRPr lang="zh-CN" altLang="en-US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852" y="2217164"/>
            <a:ext cx="1965043" cy="141483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8000" p14:dur="900">
        <p14:warp dir="in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Picture 2" descr="F:\360安全浏览器下载\水墨\1402\13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583" t="10737" r="14583" b="15705"/>
          <a:stretch>
            <a:fillRect/>
          </a:stretch>
        </p:blipFill>
        <p:spPr bwMode="auto">
          <a:xfrm>
            <a:off x="2051720" y="555526"/>
            <a:ext cx="4896544" cy="2861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 26"/>
          <p:cNvSpPr/>
          <p:nvPr/>
        </p:nvSpPr>
        <p:spPr>
          <a:xfrm>
            <a:off x="2771800" y="1347614"/>
            <a:ext cx="344262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spc="-300"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第三部分</a:t>
            </a:r>
            <a:endParaRPr lang="zh-CN" altLang="en-US" sz="6600" spc="-300"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258667" y="3564711"/>
            <a:ext cx="50021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i="0" spc="-300">
                <a:latin typeface="+mj-ea"/>
                <a:ea typeface="+mj-ea"/>
              </a:rPr>
              <a:t>突破难点</a:t>
            </a:r>
            <a:endParaRPr lang="zh-CN" altLang="en-US" sz="3600" i="0" spc="-300">
              <a:latin typeface="+mj-ea"/>
              <a:ea typeface="+mj-ea"/>
            </a:endParaRPr>
          </a:p>
        </p:txBody>
      </p:sp>
      <p:pic>
        <p:nvPicPr>
          <p:cNvPr id="29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5356" y="3643523"/>
            <a:ext cx="807668" cy="503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5" descr="毛笔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2533256" y="2427734"/>
            <a:ext cx="2254768" cy="157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图片 41" descr="C_108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21136" y="4121474"/>
            <a:ext cx="5345404" cy="16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10000" p14:dur="1200">
        <p14:prism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2292 -0.00401 C -0.02101 0.01449 -0.02292 0.02003 -0.01233 0.02651 C -0.00313 0.02219 0.00034 0.02096 0.00729 0.00986 C 0.01007 0.00555 0.01528 -0.00401 0.01528 -0.0037 C 0.01232 0.01079 0.01146 0.02096 0.00607 0.03576 C 0.00521 0.03822 0.00243 0.041 0.00347 0.04285 C 0.00382 0.04346 0.01545 0.03637 0.01666 0.03576 C 0.02048 0.02867 0.02413 0.02497 0.02708 0.01695 C 0.02552 0.0262 0.02378 0.02897 0.03368 0.02158 C 0.03958 0.01726 0.04496 0.00863 0.04948 0.00061 C 0.05 -0.00247 0.05087 -0.01172 0.05087 -0.00863 C 0.05087 -0.00124 0.04878 0.01233 0.04687 0.01942 C 0.04618 0.02188 0.04288 0.02497 0.04427 0.02651 C 0.04548 0.02774 0.05278 0.02281 0.05468 0.02158 C 0.05798 0.00585 0.05781 0.02466 0.05868 0.03113 C 0.06076 0.07675 0.05764 0.06257 0.06666 0.04747 C 0.06857 0.03637 0.07482 0.02897 0.08107 0.02651 C 0.08576 0.01788 0.08576 0.01202 0.09028 0.02404 C 0.09166 0.02312 0.09305 0.02003 0.09427 0.02158 C 0.09791 0.02589 0.10052 0.04839 0.10347 0.05672 C 0.12187 0.05425 0.12205 0.05949 0.12968 0.03576 C 0.12934 0.03021 0.12847 0.02497 0.12847 0.01942 C 0.12847 0.01479 0.12847 0.02897 0.12968 0.03329 C 0.13038 0.03576 0.13229 0.03637 0.13368 0.03791 C 0.13593 0.03637 0.13837 0.03576 0.14028 0.03329 C 0.1434 0.02928 0.14305 0.0225 0.14427 0.01695 C 0.14653 0.00647 0.14618 0.00863 0.15087 0.00308 C 0.15885 0.00647 0.16545 0.01449 0.17309 0.01942 C 0.17725 0.0299 0.17864 0.03791 0.17048 0.04285 C 0.16597 0.05456 0.16979 0.04932 0.16528 0.04285 C 0.16423 0.0413 0.16267 0.0413 0.16128 0.04038 C 0.15694 0.0413 0.15225 0.04038 0.14809 0.04285 C 0.14635 0.04377 0.15416 0.04192 0.15347 0.045 C 0.15191 0.05086 0.14635 0.04778 0.14288 0.04963 C 0.14201 0.05209 0.13923 0.05456 0.14028 0.05672 C 0.14218 0.06011 0.14548 0.05949 0.14809 0.05918 C 0.15434 0.05857 0.16041 0.0561 0.16666 0.05425 C 0.17066 0.05302 0.17847 0.04963 0.17847 0.04994 C 0.18403 0.0447 0.18819 0.04254 0.19427 0.04038 C 0.19982 0.05548 0.20555 0.05179 0.21528 0.04963 C 0.21805 0.04223 0.21962 0.03452 0.22187 0.02651 C 0.22222 0.02343 0.22239 0.02003 0.22309 0.01695 C 0.22378 0.01418 0.22534 0.00709 0.22587 0.00986 C 0.2335 0.04593 0.221 0.02867 0.23107 0.04038 C 0.23212 0.03915 0.23923 0.03052 0.24028 0.03113 C 0.24201 0.03237 0.24114 0.0373 0.24166 0.04038 C 0.24271 0.0598 0.2408 0.07213 0.25087 0.05425 C 0.2533 0.041 0.25017 0.05333 0.25607 0.04285 C 0.25712 0.041 0.25868 0.03576 0.25868 0.03606 C 0.25955 0.03329 0.26059 0.03113 0.26128 0.02867 C 0.26198 0.02651 0.26128 0.02158 0.26267 0.02158 C 0.26545 0.02158 0.26319 0.03237 0.26528 0.03576 C 0.26823 0.04069 0.27309 0.03915 0.27708 0.04038 C 0.28559 0.0373 0.28958 0.03267 0.29548 0.02158 C 0.296 0.01942 0.29548 0.01479 0.29687 0.01479 C 0.29843 0.01479 0.29861 0.01942 0.29948 0.02158 C 0.30243 0.02805 0.30243 0.02682 0.30729 0.03113 C 0.31215 0.03021 0.31753 0.02497 0.32187 0.02867 C 0.33559 0.04069 0.31458 0.04963 0.32708 0.04285 C 0.33871 0.02867 0.325 0.04192 0.33229 0.045 C 0.33576 0.04655 0.33941 0.04346 0.34288 0.04285 C 0.34843 0.03298 0.35312 0.02219 0.35868 0.01233 C 0.36319 0.02435 0.36267 0.0262 0.37048 0.01942 C 0.37361 0.0111 0.3743 0.00555 0.3783 -0.00154 C 0.38472 0.00955 0.38819 0.01788 0.39687 0.02158 C 0.40399 0.01911 0.40972 0.01973 0.41666 0.02404 C 0.42153 0.03113 0.42656 0.03298 0.42847 0.04285 C 0.42222 0.04716 0.41545 0.04716 0.41788 0.06134 C 0.42066 0.06103 0.44791 0.06812 0.44427 0.04747 C 0.44809 0.04038 0.45468 0.01942 0.44288 0.02651 C 0.43993 0.04346 0.44774 0.03021 0.45087 0.02651 C 0.45434 0.0447 0.45764 0.05209 0.46788 0.06134 C 0.46875 0.05888 0.46927 0.0561 0.47048 0.05425 C 0.47569 0.04655 0.47812 0.05333 0.47309 0.045 C 0.47448 0.04439 0.47604 0.0447 0.47708 0.04285 C 0.4842 0.03021 0.47968 0.02404 0.48368 0.03113 L 0.49166 0.01233" pathEditMode="relative" rAng="0" ptsTypes="fffffffffffffffffffffffffffffffffffffffffffffffffffffffffffffffffffffffffffAA">
                                      <p:cBhvr>
                                        <p:cTn id="33" dur="2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36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Rectangle 25"/>
          <p:cNvSpPr>
            <a:spLocks noChangeArrowheads="1"/>
          </p:cNvSpPr>
          <p:nvPr/>
        </p:nvSpPr>
        <p:spPr bwMode="auto">
          <a:xfrm>
            <a:off x="4386670" y="1717396"/>
            <a:ext cx="3737139" cy="328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81616" tIns="40808" rIns="81616" bIns="40808" anchor="ctr">
            <a:spAutoFit/>
          </a:bodyPr>
          <a:lstStyle/>
          <a:p>
            <a:pPr defTabSz="815975">
              <a:lnSpc>
                <a:spcPct val="80000"/>
              </a:lnSpc>
            </a:pPr>
            <a:r>
              <a:rPr lang="zh-CN" altLang="en-US" sz="2000" i="0" spc="-150">
                <a:solidFill>
                  <a:srgbClr val="00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非凡的</a:t>
            </a:r>
            <a:r>
              <a:rPr lang="zh-CN" altLang="en-US" sz="2000" i="0" spc="-15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胆略</a:t>
            </a:r>
            <a:r>
              <a:rPr lang="zh-CN" altLang="en-US" sz="2000" i="0" spc="-150">
                <a:solidFill>
                  <a:srgbClr val="00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：迎难而上 负重前行</a:t>
            </a:r>
            <a:endParaRPr lang="zh-CN" altLang="en-US" sz="2000" i="0" spc="-150">
              <a:solidFill>
                <a:srgbClr val="000000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16" name="Rectangle 26"/>
          <p:cNvSpPr>
            <a:spLocks noChangeArrowheads="1"/>
          </p:cNvSpPr>
          <p:nvPr/>
        </p:nvSpPr>
        <p:spPr bwMode="auto">
          <a:xfrm>
            <a:off x="3926920" y="2396424"/>
            <a:ext cx="3648105" cy="328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81616" tIns="40808" rIns="81616" bIns="40808" anchor="ctr">
            <a:spAutoFit/>
          </a:bodyPr>
          <a:lstStyle/>
          <a:p>
            <a:pPr defTabSz="815975">
              <a:lnSpc>
                <a:spcPct val="80000"/>
              </a:lnSpc>
            </a:pPr>
            <a:r>
              <a:rPr lang="zh-CN" altLang="en-US" sz="2000" i="0" spc="-150">
                <a:solidFill>
                  <a:srgbClr val="00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深刻的</a:t>
            </a:r>
            <a:r>
              <a:rPr lang="zh-CN" altLang="en-US" sz="2000" i="0" spc="-15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洞察</a:t>
            </a:r>
            <a:r>
              <a:rPr lang="zh-CN" altLang="en-US" sz="2000" i="0" spc="-150">
                <a:solidFill>
                  <a:srgbClr val="00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：习于苟且 不恤国事</a:t>
            </a:r>
            <a:endParaRPr lang="zh-CN" altLang="en-US" sz="2000" i="0" spc="-150">
              <a:solidFill>
                <a:srgbClr val="000000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17" name="Rectangle 27"/>
          <p:cNvSpPr>
            <a:spLocks noChangeArrowheads="1"/>
          </p:cNvSpPr>
          <p:nvPr/>
        </p:nvSpPr>
        <p:spPr bwMode="auto">
          <a:xfrm>
            <a:off x="4316982" y="3094486"/>
            <a:ext cx="4143450" cy="329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81616" tIns="40808" rIns="81616" bIns="40808" anchor="ctr">
            <a:spAutoFit/>
          </a:bodyPr>
          <a:lstStyle/>
          <a:p>
            <a:pPr defTabSz="815975">
              <a:lnSpc>
                <a:spcPct val="80000"/>
              </a:lnSpc>
            </a:pPr>
            <a:r>
              <a:rPr lang="zh-CN" altLang="en-US" sz="2000" i="0" spc="-150">
                <a:solidFill>
                  <a:srgbClr val="00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坚如磐石的</a:t>
            </a:r>
            <a:r>
              <a:rPr lang="zh-CN" altLang="en-US" sz="2000" i="0" spc="-15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决心</a:t>
            </a:r>
            <a:r>
              <a:rPr lang="zh-CN" altLang="en-US" sz="2000" i="0" spc="-150">
                <a:solidFill>
                  <a:srgbClr val="00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：寡不敌众  助上抗之</a:t>
            </a:r>
            <a:endParaRPr lang="zh-CN" altLang="en-US" sz="2000" i="0" spc="-150">
              <a:solidFill>
                <a:srgbClr val="000000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18" name="Rectangle 28"/>
          <p:cNvSpPr>
            <a:spLocks noChangeArrowheads="1"/>
          </p:cNvSpPr>
          <p:nvPr/>
        </p:nvSpPr>
        <p:spPr bwMode="auto">
          <a:xfrm>
            <a:off x="4416360" y="3853921"/>
            <a:ext cx="4143450" cy="329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81616" tIns="40808" rIns="81616" bIns="40808" anchor="ctr">
            <a:spAutoFit/>
          </a:bodyPr>
          <a:lstStyle/>
          <a:p>
            <a:pPr defTabSz="815975">
              <a:lnSpc>
                <a:spcPct val="80000"/>
              </a:lnSpc>
            </a:pPr>
            <a:r>
              <a:rPr lang="zh-CN" altLang="en-US" sz="2000" i="0" spc="-150">
                <a:solidFill>
                  <a:srgbClr val="00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兼容并包的</a:t>
            </a:r>
            <a:r>
              <a:rPr lang="zh-CN" altLang="en-US" sz="2000" i="0" spc="-15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气度</a:t>
            </a:r>
            <a:r>
              <a:rPr lang="zh-CN" altLang="en-US" sz="2000" i="0" spc="-150">
                <a:solidFill>
                  <a:srgbClr val="00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：直面质疑  一一解释</a:t>
            </a:r>
            <a:endParaRPr lang="zh-CN" altLang="en-US" sz="2000" i="0" spc="-150">
              <a:solidFill>
                <a:srgbClr val="000000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856354" y="1639142"/>
            <a:ext cx="540761" cy="487533"/>
            <a:chOff x="2854652" y="992964"/>
            <a:chExt cx="540761" cy="487533"/>
          </a:xfrm>
        </p:grpSpPr>
        <p:pic>
          <p:nvPicPr>
            <p:cNvPr id="21" name="Picture 2" descr="C:\Users\Thinkpad\Desktop\PNG\1_0004_图层-1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854652" y="992964"/>
              <a:ext cx="540761" cy="487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Rectangle 25"/>
            <p:cNvSpPr>
              <a:spLocks noChangeArrowheads="1"/>
            </p:cNvSpPr>
            <p:nvPr/>
          </p:nvSpPr>
          <p:spPr bwMode="auto">
            <a:xfrm>
              <a:off x="2895736" y="1040781"/>
              <a:ext cx="419544" cy="328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81616" tIns="40808" rIns="81616" bIns="40808" anchor="ctr">
              <a:spAutoFit/>
            </a:bodyPr>
            <a:lstStyle/>
            <a:p>
              <a:pPr algn="ctr" defTabSz="815975">
                <a:lnSpc>
                  <a:spcPct val="80000"/>
                </a:lnSpc>
              </a:pPr>
              <a:r>
                <a:rPr lang="zh-CN" altLang="en-US" sz="2000" b="1" spc="-150">
                  <a:solidFill>
                    <a:srgbClr val="000000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一</a:t>
              </a:r>
              <a:endParaRPr lang="zh-CN" altLang="en-US" sz="2000" b="1" spc="-15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404882" y="2325121"/>
            <a:ext cx="540761" cy="487533"/>
            <a:chOff x="2854652" y="992964"/>
            <a:chExt cx="540761" cy="487533"/>
          </a:xfrm>
        </p:grpSpPr>
        <p:pic>
          <p:nvPicPr>
            <p:cNvPr id="24" name="Picture 2" descr="C:\Users\Thinkpad\Desktop\PNG\1_0004_图层-1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854652" y="992964"/>
              <a:ext cx="540761" cy="487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Rectangle 25"/>
            <p:cNvSpPr>
              <a:spLocks noChangeArrowheads="1"/>
            </p:cNvSpPr>
            <p:nvPr/>
          </p:nvSpPr>
          <p:spPr bwMode="auto">
            <a:xfrm>
              <a:off x="2895736" y="1033087"/>
              <a:ext cx="419544" cy="3440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81616" tIns="40808" rIns="81616" bIns="40808" anchor="ctr">
              <a:spAutoFit/>
            </a:bodyPr>
            <a:lstStyle/>
            <a:p>
              <a:pPr algn="ctr" defTabSz="815975">
                <a:lnSpc>
                  <a:spcPct val="80000"/>
                </a:lnSpc>
              </a:pPr>
              <a:r>
                <a:rPr lang="zh-CN" altLang="en-US" sz="2000" b="1" spc="-150">
                  <a:solidFill>
                    <a:srgbClr val="000000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二</a:t>
              </a:r>
              <a:endParaRPr lang="zh-CN" altLang="en-US" sz="2000" b="1" spc="-15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740218" y="3015646"/>
            <a:ext cx="540761" cy="487533"/>
            <a:chOff x="2854652" y="992964"/>
            <a:chExt cx="540761" cy="487533"/>
          </a:xfrm>
        </p:grpSpPr>
        <p:pic>
          <p:nvPicPr>
            <p:cNvPr id="40" name="Picture 2" descr="C:\Users\Thinkpad\Desktop\PNG\1_0004_图层-1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854652" y="992964"/>
              <a:ext cx="540761" cy="487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Rectangle 25"/>
            <p:cNvSpPr>
              <a:spLocks noChangeArrowheads="1"/>
            </p:cNvSpPr>
            <p:nvPr/>
          </p:nvSpPr>
          <p:spPr bwMode="auto">
            <a:xfrm>
              <a:off x="2895736" y="1033087"/>
              <a:ext cx="419544" cy="3440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81616" tIns="40808" rIns="81616" bIns="40808" anchor="ctr">
              <a:spAutoFit/>
            </a:bodyPr>
            <a:lstStyle/>
            <a:p>
              <a:pPr algn="ctr" defTabSz="815975">
                <a:lnSpc>
                  <a:spcPct val="80000"/>
                </a:lnSpc>
              </a:pPr>
              <a:r>
                <a:rPr lang="zh-CN" altLang="en-US" sz="2000" b="1" spc="-150">
                  <a:solidFill>
                    <a:srgbClr val="000000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三</a:t>
              </a:r>
              <a:endParaRPr lang="zh-CN" altLang="en-US" sz="2000" b="1" spc="-15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876668" y="3775081"/>
            <a:ext cx="540761" cy="487533"/>
            <a:chOff x="2854652" y="992964"/>
            <a:chExt cx="540761" cy="487533"/>
          </a:xfrm>
        </p:grpSpPr>
        <p:pic>
          <p:nvPicPr>
            <p:cNvPr id="43" name="Picture 2" descr="C:\Users\Thinkpad\Desktop\PNG\1_0004_图层-1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854652" y="992964"/>
              <a:ext cx="540761" cy="487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Rectangle 25"/>
            <p:cNvSpPr>
              <a:spLocks noChangeArrowheads="1"/>
            </p:cNvSpPr>
            <p:nvPr/>
          </p:nvSpPr>
          <p:spPr bwMode="auto">
            <a:xfrm>
              <a:off x="2895736" y="1033087"/>
              <a:ext cx="419544" cy="3440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81616" tIns="40808" rIns="81616" bIns="40808" anchor="ctr">
              <a:spAutoFit/>
            </a:bodyPr>
            <a:lstStyle/>
            <a:p>
              <a:pPr algn="ctr" defTabSz="815975">
                <a:lnSpc>
                  <a:spcPct val="80000"/>
                </a:lnSpc>
              </a:pPr>
              <a:r>
                <a:rPr lang="zh-CN" altLang="en-US" sz="2000" b="1" spc="-150">
                  <a:solidFill>
                    <a:srgbClr val="000000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四</a:t>
              </a:r>
              <a:endParaRPr lang="zh-CN" altLang="en-US" sz="2000" b="1" spc="-15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4390" y="1914674"/>
            <a:ext cx="1709172" cy="19228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1553376" y="905899"/>
            <a:ext cx="5810875" cy="4001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zh-CN" altLang="en-US" sz="2000" b="1" i="0">
                <a:solidFill>
                  <a:schemeClr val="bg1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王安石有哪些非凡的政治胆略，试结合全文分析。</a:t>
            </a:r>
            <a:endParaRPr lang="zh-CN" altLang="en-US" sz="2000" i="0">
              <a:solidFill>
                <a:schemeClr val="bg1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28" name="Text Box 34"/>
          <p:cNvSpPr txBox="1">
            <a:spLocks noChangeArrowheads="1"/>
          </p:cNvSpPr>
          <p:nvPr/>
        </p:nvSpPr>
        <p:spPr bwMode="auto">
          <a:xfrm>
            <a:off x="323528" y="195486"/>
            <a:ext cx="24666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i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&gt;&gt; </a:t>
            </a:r>
            <a:r>
              <a:rPr lang="zh-CN" altLang="en-US" sz="2800" b="1" i="0">
                <a:latin typeface="+mj-ea"/>
                <a:ea typeface="+mj-ea"/>
              </a:rPr>
              <a:t>重点讨论</a:t>
            </a:r>
            <a:endParaRPr lang="zh-CN" altLang="en-US" sz="2800" b="1" i="0">
              <a:latin typeface="+mj-ea"/>
              <a:ea typeface="+mj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000" p14:dur="900">
        <p14:warp dir="in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  <p:cond evt="onBegin" delay="0">
                          <p:tn val="61"/>
                        </p:cond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7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" name="Picture 13" descr="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5026" y="2109666"/>
            <a:ext cx="838200" cy="550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4" descr="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01081" y="3179713"/>
            <a:ext cx="838200" cy="550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5" descr="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29318" y="1220089"/>
            <a:ext cx="838200" cy="551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8" descr="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2081" y="3914090"/>
            <a:ext cx="838200" cy="551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25"/>
          <p:cNvSpPr>
            <a:spLocks noChangeArrowheads="1"/>
          </p:cNvSpPr>
          <p:nvPr/>
        </p:nvSpPr>
        <p:spPr bwMode="auto">
          <a:xfrm>
            <a:off x="1897593" y="1166084"/>
            <a:ext cx="350838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solidFill>
                  <a:schemeClr val="bg1"/>
                </a:solidFill>
                <a:ea typeface="楷体" panose="02010609060101010101" pitchFamily="49" charset="-122"/>
              </a:rPr>
              <a:t>1</a:t>
            </a:r>
            <a:endParaRPr lang="zh-CN" altLang="en-US" sz="2800" b="1">
              <a:solidFill>
                <a:schemeClr val="bg1"/>
              </a:solidFill>
              <a:ea typeface="楷体" panose="02010609060101010101" pitchFamily="49" charset="-122"/>
            </a:endParaRPr>
          </a:p>
        </p:txBody>
      </p:sp>
      <p:sp>
        <p:nvSpPr>
          <p:cNvPr id="43" name="Rectangle 26"/>
          <p:cNvSpPr>
            <a:spLocks noChangeArrowheads="1"/>
          </p:cNvSpPr>
          <p:nvPr/>
        </p:nvSpPr>
        <p:spPr bwMode="auto">
          <a:xfrm>
            <a:off x="1929426" y="2104301"/>
            <a:ext cx="2138518" cy="422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i="0">
                <a:solidFill>
                  <a:srgbClr val="00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吹落黄花满地金</a:t>
            </a:r>
            <a:endParaRPr lang="zh-CN" altLang="en-US" sz="2000" b="1" i="0">
              <a:solidFill>
                <a:srgbClr val="000000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44" name="Rectangle 27"/>
          <p:cNvSpPr>
            <a:spLocks noChangeArrowheads="1"/>
          </p:cNvSpPr>
          <p:nvPr/>
        </p:nvSpPr>
        <p:spPr bwMode="auto">
          <a:xfrm>
            <a:off x="5239281" y="3225783"/>
            <a:ext cx="3048000" cy="422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i="0">
                <a:solidFill>
                  <a:srgbClr val="00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秋花不比春花落</a:t>
            </a:r>
            <a:endParaRPr lang="zh-CN" altLang="en-US" sz="2000" b="1" i="0">
              <a:solidFill>
                <a:srgbClr val="000000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45" name="Rectangle 28"/>
          <p:cNvSpPr>
            <a:spLocks noChangeArrowheads="1"/>
          </p:cNvSpPr>
          <p:nvPr/>
        </p:nvSpPr>
        <p:spPr bwMode="auto">
          <a:xfrm>
            <a:off x="5620281" y="3945873"/>
            <a:ext cx="3048000" cy="422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i="0">
                <a:solidFill>
                  <a:srgbClr val="00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说与诗人仔细听</a:t>
            </a:r>
            <a:endParaRPr lang="zh-CN" altLang="en-US" sz="2000" b="1" i="0">
              <a:solidFill>
                <a:srgbClr val="000000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48" name="Rectangle 26"/>
          <p:cNvSpPr>
            <a:spLocks noChangeArrowheads="1"/>
          </p:cNvSpPr>
          <p:nvPr/>
        </p:nvSpPr>
        <p:spPr bwMode="auto">
          <a:xfrm>
            <a:off x="2578631" y="1284734"/>
            <a:ext cx="3048000" cy="422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i="0">
                <a:solidFill>
                  <a:srgbClr val="00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西风昨夜过园林</a:t>
            </a:r>
            <a:endParaRPr lang="zh-CN" altLang="en-US" sz="2000" b="1" i="0">
              <a:solidFill>
                <a:srgbClr val="000000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49" name="Rectangle 25"/>
          <p:cNvSpPr>
            <a:spLocks noChangeArrowheads="1"/>
          </p:cNvSpPr>
          <p:nvPr/>
        </p:nvSpPr>
        <p:spPr bwMode="auto">
          <a:xfrm>
            <a:off x="1199176" y="2058517"/>
            <a:ext cx="350838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solidFill>
                  <a:schemeClr val="bg1"/>
                </a:solidFill>
                <a:ea typeface="楷体" panose="02010609060101010101" pitchFamily="49" charset="-122"/>
              </a:rPr>
              <a:t>2</a:t>
            </a:r>
            <a:endParaRPr lang="zh-CN" altLang="en-US" sz="2800" b="1">
              <a:solidFill>
                <a:schemeClr val="bg1"/>
              </a:solidFill>
              <a:ea typeface="楷体" panose="02010609060101010101" pitchFamily="49" charset="-122"/>
            </a:endParaRPr>
          </a:p>
        </p:txBody>
      </p:sp>
      <p:sp>
        <p:nvSpPr>
          <p:cNvPr id="50" name="Rectangle 25"/>
          <p:cNvSpPr>
            <a:spLocks noChangeArrowheads="1"/>
          </p:cNvSpPr>
          <p:nvPr/>
        </p:nvSpPr>
        <p:spPr bwMode="auto">
          <a:xfrm>
            <a:off x="4583645" y="3128564"/>
            <a:ext cx="350837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solidFill>
                  <a:schemeClr val="bg1"/>
                </a:solidFill>
                <a:ea typeface="楷体" panose="02010609060101010101" pitchFamily="49" charset="-122"/>
              </a:rPr>
              <a:t>3</a:t>
            </a:r>
            <a:endParaRPr lang="zh-CN" altLang="en-US" sz="2800" b="1">
              <a:solidFill>
                <a:schemeClr val="bg1"/>
              </a:solidFill>
              <a:ea typeface="楷体" panose="02010609060101010101" pitchFamily="49" charset="-122"/>
            </a:endParaRPr>
          </a:p>
        </p:txBody>
      </p:sp>
      <p:sp>
        <p:nvSpPr>
          <p:cNvPr id="51" name="Rectangle 25"/>
          <p:cNvSpPr>
            <a:spLocks noChangeArrowheads="1"/>
          </p:cNvSpPr>
          <p:nvPr/>
        </p:nvSpPr>
        <p:spPr bwMode="auto">
          <a:xfrm>
            <a:off x="4970995" y="3872943"/>
            <a:ext cx="350837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solidFill>
                  <a:schemeClr val="bg1"/>
                </a:solidFill>
                <a:ea typeface="楷体" panose="02010609060101010101" pitchFamily="49" charset="-122"/>
              </a:rPr>
              <a:t>4</a:t>
            </a:r>
            <a:endParaRPr lang="zh-CN" altLang="en-US" sz="2800" b="1">
              <a:solidFill>
                <a:schemeClr val="bg1"/>
              </a:solidFill>
              <a:ea typeface="楷体" panose="02010609060101010101" pitchFamily="49" charset="-122"/>
            </a:endParaRPr>
          </a:p>
        </p:txBody>
      </p:sp>
      <p:sp>
        <p:nvSpPr>
          <p:cNvPr id="19" name="Text Box 34"/>
          <p:cNvSpPr txBox="1">
            <a:spLocks noChangeArrowheads="1"/>
          </p:cNvSpPr>
          <p:nvPr/>
        </p:nvSpPr>
        <p:spPr bwMode="auto">
          <a:xfrm>
            <a:off x="323528" y="195486"/>
            <a:ext cx="244827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i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&gt;&gt; </a:t>
            </a:r>
            <a:r>
              <a:rPr lang="zh-CN" altLang="en-US" sz="2800" b="1" i="0">
                <a:latin typeface="+mj-ea"/>
                <a:ea typeface="+mj-ea"/>
              </a:rPr>
              <a:t>故事延伸</a:t>
            </a:r>
            <a:endParaRPr lang="zh-CN" altLang="en-US" sz="2800" b="1" i="0"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rcRect l="50000" t="807" r="2172" b="14739"/>
          <a:stretch>
            <a:fillRect/>
          </a:stretch>
        </p:blipFill>
        <p:spPr>
          <a:xfrm>
            <a:off x="5875166" y="563758"/>
            <a:ext cx="1587381" cy="17160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rcRect r="23935"/>
          <a:stretch>
            <a:fillRect/>
          </a:stretch>
        </p:blipFill>
        <p:spPr>
          <a:xfrm>
            <a:off x="1935243" y="3225783"/>
            <a:ext cx="1529895" cy="12466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5" name="直接连接符 4"/>
          <p:cNvCxnSpPr/>
          <p:nvPr/>
        </p:nvCxnSpPr>
        <p:spPr bwMode="auto">
          <a:xfrm flipV="1">
            <a:off x="1223628" y="2791613"/>
            <a:ext cx="6696744" cy="36466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rcRect l="2811" t="945" r="1249" b="6111"/>
          <a:stretch>
            <a:fillRect/>
          </a:stretch>
        </p:blipFill>
        <p:spPr>
          <a:xfrm>
            <a:off x="7756047" y="2437561"/>
            <a:ext cx="1141936" cy="7810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文本框 9"/>
          <p:cNvSpPr txBox="1"/>
          <p:nvPr/>
        </p:nvSpPr>
        <p:spPr>
          <a:xfrm>
            <a:off x="6294147" y="197251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i="0">
                <a:latin typeface="华文行楷" panose="02010800040101010101" pitchFamily="2" charset="-122"/>
                <a:ea typeface="华文行楷" panose="02010800040101010101" pitchFamily="2" charset="-122"/>
              </a:rPr>
              <a:t>王安石</a:t>
            </a:r>
            <a:endParaRPr lang="zh-CN" altLang="en-US" i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77024" y="415523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i="0">
                <a:latin typeface="华文行楷" panose="02010800040101010101" pitchFamily="2" charset="-122"/>
                <a:ea typeface="华文行楷" panose="02010800040101010101" pitchFamily="2" charset="-122"/>
              </a:rPr>
              <a:t>苏轼</a:t>
            </a:r>
            <a:endParaRPr lang="zh-CN" altLang="en-US" i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 advClick="0" advTm="8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  <p:cond evt="onBegin" delay="0">
                          <p:tn val="87"/>
                        </p:cond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  <p:cond evt="onBegin" delay="0">
                          <p:tn val="126"/>
                        </p:cond>
                      </p:stCondLst>
                      <p:childTnLst>
                        <p:par>
                          <p:cTn id="1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48" grpId="0"/>
      <p:bldP spid="49" grpId="0"/>
      <p:bldP spid="50" grpId="0"/>
      <p:bldP spid="51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8228" y="1275606"/>
            <a:ext cx="6780040" cy="2956612"/>
          </a:xfrm>
          <a:prstGeom prst="rect">
            <a:avLst/>
          </a:prstGeom>
        </p:spPr>
      </p:pic>
      <p:sp>
        <p:nvSpPr>
          <p:cNvPr id="19" name="Text Box 34"/>
          <p:cNvSpPr txBox="1">
            <a:spLocks noChangeArrowheads="1"/>
          </p:cNvSpPr>
          <p:nvPr/>
        </p:nvSpPr>
        <p:spPr bwMode="auto">
          <a:xfrm>
            <a:off x="323528" y="195486"/>
            <a:ext cx="244827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i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&gt;&gt; </a:t>
            </a:r>
            <a:r>
              <a:rPr lang="zh-CN" altLang="en-US" sz="2800" b="1" i="0">
                <a:latin typeface="+mj-ea"/>
                <a:ea typeface="+mj-ea"/>
              </a:rPr>
              <a:t>课堂回顾</a:t>
            </a:r>
            <a:endParaRPr lang="zh-CN" altLang="en-US" sz="2800" b="1" i="0"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Click="0" advTm="8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Text Box 34"/>
          <p:cNvSpPr txBox="1">
            <a:spLocks noChangeArrowheads="1"/>
          </p:cNvSpPr>
          <p:nvPr/>
        </p:nvSpPr>
        <p:spPr bwMode="auto">
          <a:xfrm>
            <a:off x="323528" y="195486"/>
            <a:ext cx="24666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i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&gt;&gt; </a:t>
            </a:r>
            <a:r>
              <a:rPr lang="zh-CN" altLang="en-US" sz="2800" b="1" i="0">
                <a:latin typeface="+mj-ea"/>
                <a:ea typeface="+mj-ea"/>
              </a:rPr>
              <a:t>课后作业</a:t>
            </a:r>
            <a:endParaRPr lang="zh-CN" altLang="en-US" sz="2800" b="1" i="0">
              <a:latin typeface="+mj-ea"/>
              <a:ea typeface="+mj-ea"/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1584445" y="1241748"/>
            <a:ext cx="6048672" cy="4001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zh-CN" altLang="en-US" sz="2000" b="1" i="0">
                <a:solidFill>
                  <a:schemeClr val="bg1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查资料后回答：北魏孝文帝拓跋宏迁都为何能成功？</a:t>
            </a:r>
            <a:endParaRPr lang="zh-CN" altLang="en-US" sz="2000" i="0">
              <a:solidFill>
                <a:schemeClr val="bg1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4637" y="2307967"/>
            <a:ext cx="2896002" cy="152421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184845" y="2216954"/>
            <a:ext cx="2448272" cy="1706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①富有弹性的</a:t>
            </a:r>
            <a:r>
              <a:rPr lang="zh-CN" altLang="en-US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坚定</a:t>
            </a:r>
            <a:endParaRPr lang="en-US" altLang="zh-CN" i="0">
              <a:solidFill>
                <a:srgbClr val="FF0000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②精心</a:t>
            </a:r>
            <a:r>
              <a:rPr lang="zh-CN" altLang="en-US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准备</a:t>
            </a:r>
            <a:endParaRPr lang="en-US" altLang="zh-CN" i="0">
              <a:solidFill>
                <a:srgbClr val="FF0000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③不以</a:t>
            </a:r>
            <a:r>
              <a:rPr lang="zh-CN" altLang="en-US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暴力</a:t>
            </a: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消灭对手</a:t>
            </a:r>
            <a:endParaRPr lang="en-US" altLang="zh-CN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④给对方</a:t>
            </a:r>
            <a:r>
              <a:rPr lang="zh-CN" altLang="en-US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选择</a:t>
            </a:r>
            <a:endParaRPr lang="zh-CN" altLang="en-US" i="0">
              <a:solidFill>
                <a:srgbClr val="FF0000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000" p14:dur="900">
        <p14:warp dir="in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627784" y="1131590"/>
            <a:ext cx="450391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6000" b="1" i="0">
                <a:latin typeface="★流丽行书" pitchFamily="66" charset="-128"/>
                <a:ea typeface="★流丽行书" pitchFamily="66" charset="-128"/>
              </a:rPr>
              <a:t>谢 谢 聆 听</a:t>
            </a:r>
            <a:endParaRPr lang="zh-CN" altLang="en-US" sz="6000" b="1" i="0">
              <a:latin typeface="★流丽行书" pitchFamily="66" charset="-128"/>
              <a:ea typeface="★流丽行书" pitchFamily="66" charset="-128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88" y="2427734"/>
            <a:ext cx="2477102" cy="2088232"/>
          </a:xfrm>
          <a:prstGeom prst="rect">
            <a:avLst/>
          </a:prstGeom>
        </p:spPr>
      </p:pic>
      <p:pic>
        <p:nvPicPr>
          <p:cNvPr id="6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684000" y="101727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6000" p14:dur="4000">
        <p14:vortex dir="r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" name="Picture 3" descr="C:\Users\Thinkpad\Desktop\PNG\1_0002_图层-5-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22755" y="2035327"/>
            <a:ext cx="2016491" cy="186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2337905" y="2636119"/>
            <a:ext cx="1226432" cy="457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b="1" i="0">
                <a:latin typeface="+mj-ea"/>
                <a:ea typeface="+mj-ea"/>
              </a:rPr>
              <a:t>观人知世</a:t>
            </a:r>
            <a:endParaRPr lang="zh-CN" altLang="en-US" sz="2000" b="1" i="0"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656869" y="2141451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i="0">
                <a:latin typeface="+mj-ea"/>
                <a:ea typeface="+mj-ea"/>
              </a:rPr>
              <a:t>壹</a:t>
            </a:r>
            <a:endParaRPr lang="zh-CN" altLang="en-US" sz="2400" b="1" i="0">
              <a:latin typeface="+mj-ea"/>
              <a:ea typeface="+mj-ea"/>
            </a:endParaRPr>
          </a:p>
        </p:txBody>
      </p:sp>
      <p:pic>
        <p:nvPicPr>
          <p:cNvPr id="32" name="Picture 3" descr="C:\Users\Thinkpad\Desktop\PNG\1_0002_图层-5-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81746" y="2066896"/>
            <a:ext cx="2016491" cy="186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4105552" y="2634684"/>
            <a:ext cx="1223094" cy="441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b="1" i="0">
                <a:latin typeface="+mj-ea"/>
                <a:ea typeface="+mj-ea"/>
              </a:rPr>
              <a:t>解读文本</a:t>
            </a:r>
            <a:endParaRPr lang="zh-CN" altLang="en-US" sz="2000" b="1" i="0">
              <a:latin typeface="+mj-ea"/>
              <a:ea typeface="+mj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415860" y="2173019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i="0">
                <a:latin typeface="+mj-ea"/>
                <a:ea typeface="+mj-ea"/>
              </a:rPr>
              <a:t>贰</a:t>
            </a:r>
            <a:endParaRPr lang="zh-CN" altLang="en-US" sz="2400" b="1" i="0">
              <a:latin typeface="+mj-ea"/>
              <a:ea typeface="+mj-ea"/>
            </a:endParaRPr>
          </a:p>
        </p:txBody>
      </p:sp>
      <p:pic>
        <p:nvPicPr>
          <p:cNvPr id="41" name="Picture 3" descr="C:\Users\Thinkpad\Desktop\PNG\1_0002_图层-5-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40736" y="2055107"/>
            <a:ext cx="2016491" cy="186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5886553" y="2622896"/>
            <a:ext cx="1223095" cy="441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b="1" i="0">
                <a:latin typeface="+mj-ea"/>
                <a:ea typeface="+mj-ea"/>
              </a:rPr>
              <a:t>突破重点</a:t>
            </a:r>
            <a:endParaRPr lang="zh-CN" altLang="en-US" sz="2000" b="1" i="0">
              <a:latin typeface="+mj-ea"/>
              <a:ea typeface="+mj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174851" y="2161231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i="0">
                <a:latin typeface="+mj-ea"/>
                <a:ea typeface="+mj-ea"/>
              </a:rPr>
              <a:t>叁</a:t>
            </a:r>
            <a:endParaRPr lang="zh-CN" altLang="en-US" sz="2400" b="1" i="0">
              <a:latin typeface="+mj-ea"/>
              <a:ea typeface="+mj-ea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945803" y="851018"/>
            <a:ext cx="3143657" cy="1180384"/>
            <a:chOff x="945803" y="915566"/>
            <a:chExt cx="3143657" cy="1180384"/>
          </a:xfrm>
        </p:grpSpPr>
        <p:pic>
          <p:nvPicPr>
            <p:cNvPr id="48" name="Picture 2" descr="C:\Users\Thinkpad\Desktop\PNG\1_0001_图层-6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45803" y="915566"/>
              <a:ext cx="3143657" cy="1180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矩形 48"/>
            <p:cNvSpPr/>
            <p:nvPr/>
          </p:nvSpPr>
          <p:spPr>
            <a:xfrm>
              <a:off x="1405084" y="1138982"/>
              <a:ext cx="1111202" cy="7848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3600" b="1">
                  <a:solidFill>
                    <a:schemeClr val="bg1"/>
                  </a:solidFill>
                  <a:latin typeface="方正古隶简体" pitchFamily="65" charset="-122"/>
                  <a:ea typeface="方正古隶简体" pitchFamily="65" charset="-122"/>
                </a:rPr>
                <a:t>目录</a:t>
              </a:r>
              <a:endParaRPr lang="zh-CN" altLang="en-US" sz="3600" b="1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endParaRPr>
            </a:p>
          </p:txBody>
        </p:sp>
      </p:grpSp>
      <p:pic>
        <p:nvPicPr>
          <p:cNvPr id="50" name="Picture 272" descr="2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8070" y="482665"/>
            <a:ext cx="1579746" cy="120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10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06 1.79685E-06 L 0.24688 1.79685E-06" pathEditMode="relative" rAng="0" ptsTypes="AA">
                                      <p:cBhvr>
                                        <p:cTn id="10" dur="2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44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5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9" grpId="0"/>
      <p:bldP spid="40" grpId="0"/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6" name="Picture 2" descr="F:\360安全浏览器下载\水墨\1402\13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583" t="10737" r="14583" b="15705"/>
          <a:stretch>
            <a:fillRect/>
          </a:stretch>
        </p:blipFill>
        <p:spPr bwMode="auto">
          <a:xfrm>
            <a:off x="2009508" y="642404"/>
            <a:ext cx="4896544" cy="2861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矩形 36"/>
          <p:cNvSpPr/>
          <p:nvPr/>
        </p:nvSpPr>
        <p:spPr>
          <a:xfrm>
            <a:off x="2699792" y="1419622"/>
            <a:ext cx="344262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spc="-300"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第一部分</a:t>
            </a:r>
            <a:endParaRPr lang="zh-CN" altLang="en-US" sz="6600" spc="-300"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216455" y="3651589"/>
            <a:ext cx="50021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i="0" spc="-300">
                <a:latin typeface="+mj-ea"/>
                <a:ea typeface="+mj-ea"/>
              </a:rPr>
              <a:t>观人知世</a:t>
            </a:r>
            <a:endParaRPr lang="zh-CN" altLang="en-US" sz="3600" b="1" i="0" spc="-300">
              <a:latin typeface="+mj-ea"/>
              <a:ea typeface="+mj-ea"/>
            </a:endParaRPr>
          </a:p>
        </p:txBody>
      </p:sp>
      <p:pic>
        <p:nvPicPr>
          <p:cNvPr id="39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73144" y="3730401"/>
            <a:ext cx="807668" cy="503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5" descr="毛笔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2491044" y="2514612"/>
            <a:ext cx="2254768" cy="157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图片 41" descr="C_108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78924" y="4208352"/>
            <a:ext cx="5345404" cy="16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1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2292 -0.00401 C -0.02101 0.01449 -0.02292 0.02003 -0.01233 0.02651 C -0.00313 0.02219 0.00034 0.02096 0.00729 0.00986 C 0.01007 0.00555 0.01528 -0.00401 0.01528 -0.0037 C 0.01232 0.01079 0.01146 0.02096 0.00607 0.03576 C 0.00521 0.03822 0.00243 0.041 0.00347 0.04285 C 0.00382 0.04346 0.01545 0.03637 0.01666 0.03576 C 0.02048 0.02867 0.02413 0.02497 0.02708 0.01695 C 0.02552 0.0262 0.02378 0.02897 0.03368 0.02158 C 0.03958 0.01726 0.04496 0.00863 0.04948 0.00061 C 0.05 -0.00247 0.05087 -0.01172 0.05087 -0.00863 C 0.05087 -0.00124 0.04878 0.01233 0.04687 0.01942 C 0.04618 0.02188 0.04288 0.02497 0.04427 0.02651 C 0.04548 0.02774 0.05278 0.02281 0.05468 0.02158 C 0.05798 0.00585 0.05781 0.02466 0.05868 0.03113 C 0.06076 0.07675 0.05764 0.06257 0.06666 0.04747 C 0.06857 0.03637 0.07482 0.02897 0.08107 0.02651 C 0.08576 0.01788 0.08576 0.01202 0.09028 0.02404 C 0.09166 0.02312 0.09305 0.02003 0.09427 0.02158 C 0.09791 0.02589 0.10052 0.04839 0.10347 0.05672 C 0.12187 0.05425 0.12205 0.05949 0.12968 0.03576 C 0.12934 0.03021 0.12847 0.02497 0.12847 0.01942 C 0.12847 0.01479 0.12847 0.02897 0.12968 0.03329 C 0.13038 0.03576 0.13229 0.03637 0.13368 0.03791 C 0.13593 0.03637 0.13837 0.03576 0.14028 0.03329 C 0.1434 0.02928 0.14305 0.0225 0.14427 0.01695 C 0.14653 0.00647 0.14618 0.00863 0.15087 0.00308 C 0.15885 0.00647 0.16545 0.01449 0.17309 0.01942 C 0.17725 0.0299 0.17864 0.03791 0.17048 0.04285 C 0.16597 0.05456 0.16979 0.04932 0.16528 0.04285 C 0.16423 0.0413 0.16267 0.0413 0.16128 0.04038 C 0.15694 0.0413 0.15225 0.04038 0.14809 0.04285 C 0.14635 0.04377 0.15416 0.04192 0.15347 0.045 C 0.15191 0.05086 0.14635 0.04778 0.14288 0.04963 C 0.14201 0.05209 0.13923 0.05456 0.14028 0.05672 C 0.14218 0.06011 0.14548 0.05949 0.14809 0.05918 C 0.15434 0.05857 0.16041 0.0561 0.16666 0.05425 C 0.17066 0.05302 0.17847 0.04963 0.17847 0.04994 C 0.18403 0.0447 0.18819 0.04254 0.19427 0.04038 C 0.19982 0.05548 0.20555 0.05179 0.21528 0.04963 C 0.21805 0.04223 0.21962 0.03452 0.22187 0.02651 C 0.22222 0.02343 0.22239 0.02003 0.22309 0.01695 C 0.22378 0.01418 0.22534 0.00709 0.22587 0.00986 C 0.2335 0.04593 0.221 0.02867 0.23107 0.04038 C 0.23212 0.03915 0.23923 0.03052 0.24028 0.03113 C 0.24201 0.03237 0.24114 0.0373 0.24166 0.04038 C 0.24271 0.0598 0.2408 0.07213 0.25087 0.05425 C 0.2533 0.041 0.25017 0.05333 0.25607 0.04285 C 0.25712 0.041 0.25868 0.03576 0.25868 0.03606 C 0.25955 0.03329 0.26059 0.03113 0.26128 0.02867 C 0.26198 0.02651 0.26128 0.02158 0.26267 0.02158 C 0.26545 0.02158 0.26319 0.03237 0.26528 0.03576 C 0.26823 0.04069 0.27309 0.03915 0.27708 0.04038 C 0.28559 0.0373 0.28958 0.03267 0.29548 0.02158 C 0.296 0.01942 0.29548 0.01479 0.29687 0.01479 C 0.29843 0.01479 0.29861 0.01942 0.29948 0.02158 C 0.30243 0.02805 0.30243 0.02682 0.30729 0.03113 C 0.31215 0.03021 0.31753 0.02497 0.32187 0.02867 C 0.33559 0.04069 0.31458 0.04963 0.32708 0.04285 C 0.33871 0.02867 0.325 0.04192 0.33229 0.045 C 0.33576 0.04655 0.33941 0.04346 0.34288 0.04285 C 0.34843 0.03298 0.35312 0.02219 0.35868 0.01233 C 0.36319 0.02435 0.36267 0.0262 0.37048 0.01942 C 0.37361 0.0111 0.3743 0.00555 0.3783 -0.00154 C 0.38472 0.00955 0.38819 0.01788 0.39687 0.02158 C 0.40399 0.01911 0.40972 0.01973 0.41666 0.02404 C 0.42153 0.03113 0.42656 0.03298 0.42847 0.04285 C 0.42222 0.04716 0.41545 0.04716 0.41788 0.06134 C 0.42066 0.06103 0.44791 0.06812 0.44427 0.04747 C 0.44809 0.04038 0.45468 0.01942 0.44288 0.02651 C 0.43993 0.04346 0.44774 0.03021 0.45087 0.02651 C 0.45434 0.0447 0.45764 0.05209 0.46788 0.06134 C 0.46875 0.05888 0.46927 0.0561 0.47048 0.05425 C 0.47569 0.04655 0.47812 0.05333 0.47309 0.045 C 0.47448 0.04439 0.47604 0.0447 0.47708 0.04285 C 0.4842 0.03021 0.47968 0.02404 0.48368 0.03113 L 0.49166 0.01233" pathEditMode="relative" rAng="0" ptsTypes="fffffffffffffffffffffffffffffffffffffffffffffffffffffffffffffffffffffffffffAA">
                                      <p:cBhvr>
                                        <p:cTn id="33" dur="2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36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Text Box 34"/>
          <p:cNvSpPr txBox="1">
            <a:spLocks noChangeArrowheads="1"/>
          </p:cNvSpPr>
          <p:nvPr/>
        </p:nvSpPr>
        <p:spPr bwMode="auto">
          <a:xfrm>
            <a:off x="323528" y="123478"/>
            <a:ext cx="24666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i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&gt;&gt; </a:t>
            </a:r>
            <a:r>
              <a:rPr lang="zh-CN" altLang="en-US" sz="2800" b="1" i="0">
                <a:latin typeface="+mj-ea"/>
                <a:ea typeface="+mj-ea"/>
              </a:rPr>
              <a:t>检查预习</a:t>
            </a:r>
            <a:r>
              <a:rPr lang="en-US" altLang="zh-CN" sz="2800" b="1" i="0">
                <a:latin typeface="+mj-ea"/>
                <a:ea typeface="+mj-ea"/>
              </a:rPr>
              <a:t>1</a:t>
            </a:r>
            <a:endParaRPr lang="zh-CN" altLang="en-US" sz="2800" b="1" i="0">
              <a:latin typeface="+mj-ea"/>
              <a:ea typeface="+mj-ea"/>
            </a:endParaRPr>
          </a:p>
        </p:txBody>
      </p:sp>
      <p:pic>
        <p:nvPicPr>
          <p:cNvPr id="37" name="Picture 2" descr="C:\Users\Thinkpad\Desktop\PNG\1_0000_图层-11-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95434" y="1429733"/>
            <a:ext cx="1907076" cy="155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" descr="C:\Users\Thinkpad\Desktop\PNG\1_0001_图层-1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54104" y="1429733"/>
            <a:ext cx="1907076" cy="155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 Box 53"/>
          <p:cNvSpPr txBox="1">
            <a:spLocks noChangeArrowheads="1"/>
          </p:cNvSpPr>
          <p:nvPr/>
        </p:nvSpPr>
        <p:spPr bwMode="auto">
          <a:xfrm>
            <a:off x="3163825" y="1429733"/>
            <a:ext cx="1031051" cy="124591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2800" b="1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defRPr>
            </a:lvl1pPr>
          </a:lstStyle>
          <a:p>
            <a:r>
              <a:rPr lang="zh-CN" altLang="en-US" sz="6600" i="0">
                <a:solidFill>
                  <a:schemeClr val="tx1"/>
                </a:solidFill>
              </a:rPr>
              <a:t>问</a:t>
            </a:r>
            <a:endParaRPr lang="en-US" altLang="zh-CN" sz="6600" i="0">
              <a:solidFill>
                <a:schemeClr val="tx1"/>
              </a:solidFill>
            </a:endParaRPr>
          </a:p>
        </p:txBody>
      </p:sp>
      <p:sp>
        <p:nvSpPr>
          <p:cNvPr id="40" name="Text Box 53"/>
          <p:cNvSpPr txBox="1">
            <a:spLocks noChangeArrowheads="1"/>
          </p:cNvSpPr>
          <p:nvPr/>
        </p:nvSpPr>
        <p:spPr bwMode="auto">
          <a:xfrm>
            <a:off x="5013985" y="1473409"/>
            <a:ext cx="1031051" cy="124591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2800" b="1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defRPr>
            </a:lvl1pPr>
          </a:lstStyle>
          <a:p>
            <a:r>
              <a:rPr lang="zh-CN" altLang="en-US" sz="6600" i="0">
                <a:solidFill>
                  <a:schemeClr val="tx1"/>
                </a:solidFill>
              </a:rPr>
              <a:t>答</a:t>
            </a:r>
            <a:endParaRPr lang="en-US" altLang="zh-CN" sz="6600" i="0">
              <a:solidFill>
                <a:schemeClr val="tx1"/>
              </a:solidFill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960098" y="1748352"/>
            <a:ext cx="1830091" cy="1067191"/>
          </a:xfrm>
          <a:prstGeom prst="roundRect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804626" y="1228998"/>
            <a:ext cx="686121" cy="710798"/>
            <a:chOff x="611560" y="1470114"/>
            <a:chExt cx="864096" cy="895175"/>
          </a:xfrm>
        </p:grpSpPr>
        <p:pic>
          <p:nvPicPr>
            <p:cNvPr id="43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11560" y="1599515"/>
              <a:ext cx="864096" cy="765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Text Box 53"/>
            <p:cNvSpPr txBox="1">
              <a:spLocks noChangeArrowheads="1"/>
            </p:cNvSpPr>
            <p:nvPr/>
          </p:nvSpPr>
          <p:spPr bwMode="auto">
            <a:xfrm>
              <a:off x="755577" y="1470114"/>
              <a:ext cx="486937" cy="850082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25000"/>
                </a:lnSpc>
                <a:defRPr sz="2800" b="1">
                  <a:solidFill>
                    <a:schemeClr val="bg1"/>
                  </a:solidFill>
                  <a:latin typeface="方正古隶简体" pitchFamily="65" charset="-122"/>
                  <a:ea typeface="方正古隶简体" pitchFamily="65" charset="-122"/>
                </a:defRPr>
              </a:lvl1pPr>
            </a:lstStyle>
            <a:p>
              <a:r>
                <a:rPr lang="en-US" altLang="zh-CN" sz="3200"/>
                <a:t>1</a:t>
              </a:r>
              <a:endParaRPr lang="en-US" altLang="zh-CN" sz="3200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152444" y="1773667"/>
            <a:ext cx="1704705" cy="1022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16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如果你是司马光，读完王安石的回信，会被他</a:t>
            </a:r>
            <a:r>
              <a:rPr lang="zh-CN" altLang="en-US" sz="16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说服</a:t>
            </a:r>
            <a:r>
              <a:rPr lang="zh-CN" altLang="en-US" sz="16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吗？</a:t>
            </a:r>
            <a:endParaRPr lang="zh-CN" altLang="en-US" sz="16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6414317" y="1748352"/>
            <a:ext cx="1830091" cy="1067191"/>
          </a:xfrm>
          <a:prstGeom prst="roundRect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6258845" y="1228998"/>
            <a:ext cx="686121" cy="710798"/>
            <a:chOff x="611560" y="1470114"/>
            <a:chExt cx="864096" cy="895175"/>
          </a:xfrm>
        </p:grpSpPr>
        <p:pic>
          <p:nvPicPr>
            <p:cNvPr id="48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11560" y="1599515"/>
              <a:ext cx="864096" cy="765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Text Box 53"/>
            <p:cNvSpPr txBox="1">
              <a:spLocks noChangeArrowheads="1"/>
            </p:cNvSpPr>
            <p:nvPr/>
          </p:nvSpPr>
          <p:spPr bwMode="auto">
            <a:xfrm>
              <a:off x="755577" y="1470114"/>
              <a:ext cx="486937" cy="850082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25000"/>
                </a:lnSpc>
                <a:defRPr sz="2800" b="1">
                  <a:solidFill>
                    <a:schemeClr val="bg1"/>
                  </a:solidFill>
                  <a:latin typeface="方正古隶简体" pitchFamily="65" charset="-122"/>
                  <a:ea typeface="方正古隶简体" pitchFamily="65" charset="-122"/>
                </a:defRPr>
              </a:lvl1pPr>
            </a:lstStyle>
            <a:p>
              <a:r>
                <a:rPr lang="en-US" altLang="zh-CN" sz="3200"/>
                <a:t>2</a:t>
              </a:r>
              <a:endParaRPr lang="en-US" altLang="zh-CN" sz="3200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6628439" y="1843179"/>
            <a:ext cx="1490583" cy="1022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16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不会</a:t>
            </a:r>
            <a:r>
              <a:rPr lang="zh-CN" altLang="en-US" sz="16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，但也许会被对方的诚恳和执著感动。</a:t>
            </a:r>
            <a:endParaRPr lang="zh-CN" altLang="en-US" sz="16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pic>
        <p:nvPicPr>
          <p:cNvPr id="51" name="Picture 4" descr="F:\360安全浏览器下载\水墨\1402\0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2" t="16589" r="17440" b="22437"/>
          <a:stretch>
            <a:fillRect/>
          </a:stretch>
        </p:blipFill>
        <p:spPr bwMode="auto">
          <a:xfrm>
            <a:off x="2987824" y="3247798"/>
            <a:ext cx="3031455" cy="153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8000" p14:dur="1400">
        <p14:doors dir="vert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accel="10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accel="10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00" decel="100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2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accel="10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accel="10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  <p:cond evt="onBegin" delay="0">
                          <p:tn val="63"/>
                        </p:cond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  <p:cond evt="onBegin" delay="0">
                          <p:tn val="72"/>
                        </p:cond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0" grpId="0"/>
      <p:bldP spid="41" grpId="0"/>
      <p:bldP spid="45" grpId="0"/>
      <p:bldP spid="46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文本框 19"/>
          <p:cNvSpPr txBox="1"/>
          <p:nvPr/>
        </p:nvSpPr>
        <p:spPr>
          <a:xfrm>
            <a:off x="1151620" y="1491630"/>
            <a:ext cx="6840760" cy="28613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扫清以下文字障碍：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强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聒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(guō)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　　   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重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念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(chóng)    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卤莽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(lǔ)(mǎng)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      怨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谤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(bàng)  </a:t>
            </a:r>
            <a:endParaRPr lang="en-US" altLang="zh-CN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利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弊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(bì)       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怨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诽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（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fěi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）     盘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庚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(gēng)            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难壬人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(nàn) </a:t>
            </a:r>
            <a:endParaRPr lang="en-US" altLang="zh-CN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会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晤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（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wù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）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21" name="Text Box 34"/>
          <p:cNvSpPr txBox="1">
            <a:spLocks noChangeArrowheads="1"/>
          </p:cNvSpPr>
          <p:nvPr/>
        </p:nvSpPr>
        <p:spPr bwMode="auto">
          <a:xfrm>
            <a:off x="323528" y="195486"/>
            <a:ext cx="24666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i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&gt;&gt; </a:t>
            </a:r>
            <a:r>
              <a:rPr lang="zh-CN" altLang="en-US" sz="2800" b="1" i="0">
                <a:latin typeface="+mj-ea"/>
                <a:ea typeface="+mj-ea"/>
              </a:rPr>
              <a:t>检查预习</a:t>
            </a:r>
            <a:r>
              <a:rPr lang="en-US" altLang="zh-CN" sz="2800" b="1" i="0">
                <a:latin typeface="+mj-ea"/>
                <a:ea typeface="+mj-ea"/>
              </a:rPr>
              <a:t>2</a:t>
            </a:r>
            <a:endParaRPr lang="zh-CN" altLang="en-US" sz="2800" b="1" i="0">
              <a:latin typeface="+mj-ea"/>
              <a:ea typeface="+mj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000" p14:dur="1200">
        <p14:flip dir="r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Text Box 34"/>
          <p:cNvSpPr txBox="1">
            <a:spLocks noChangeArrowheads="1"/>
          </p:cNvSpPr>
          <p:nvPr/>
        </p:nvSpPr>
        <p:spPr bwMode="auto">
          <a:xfrm>
            <a:off x="323528" y="195486"/>
            <a:ext cx="24666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i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&gt;&gt; </a:t>
            </a:r>
            <a:r>
              <a:rPr lang="zh-CN" altLang="en-US" sz="2800" b="1" i="0">
                <a:latin typeface="+mj-ea"/>
                <a:ea typeface="+mj-ea"/>
              </a:rPr>
              <a:t>知识储备</a:t>
            </a:r>
            <a:endParaRPr lang="zh-CN" altLang="en-US" sz="2800" b="1" i="0"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8398" y="1052703"/>
            <a:ext cx="7560840" cy="336893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【</a:t>
            </a:r>
            <a:r>
              <a:rPr lang="zh-CN" altLang="en-US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王安石</a:t>
            </a:r>
            <a:r>
              <a:rPr lang="en-US" altLang="zh-CN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】</a:t>
            </a: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字介甫，号半山，临川人（江西省）。北宋著名的政治家、文学家。在神宗的支持下，制定并推行新法，史称“王安石变法”。</a:t>
            </a:r>
            <a:endParaRPr lang="zh-CN" altLang="en-US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【</a:t>
            </a:r>
            <a:r>
              <a:rPr lang="zh-CN" altLang="en-US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背景</a:t>
            </a:r>
            <a:r>
              <a:rPr lang="en-US" altLang="zh-CN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】</a:t>
            </a: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北宋中期，社会矛盾尖锐。王安石变法，力图通过整军理财以求富国强兵。保守派代表人物司马光多次致书王安石，要求罢黜新法，恢复旧制。王安石就司马光的来信做了答复，这就是</a:t>
            </a:r>
            <a:r>
              <a:rPr lang="en-US" altLang="zh-CN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《</a:t>
            </a: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答司马谏议书</a:t>
            </a:r>
            <a:r>
              <a:rPr lang="en-US" altLang="zh-CN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》</a:t>
            </a: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。</a:t>
            </a:r>
            <a:endParaRPr lang="en-US" altLang="zh-CN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【</a:t>
            </a:r>
            <a:r>
              <a:rPr lang="zh-CN" altLang="en-US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评价</a:t>
            </a:r>
            <a:r>
              <a:rPr lang="en-US" altLang="zh-CN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】</a:t>
            </a: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王安石当政，皇帝询问他对司马光的看法，王安石称“国之栋梁”，神宗死后，司马光担任宰相。皇帝询问司马光对王安石的评价，司马光说</a:t>
            </a:r>
            <a:r>
              <a:rPr lang="en-US" altLang="zh-CN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:“</a:t>
            </a:r>
            <a:r>
              <a:rPr lang="zh-CN" altLang="en-US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嫉恶如仇胸怀坦荡，忠心耿耿。”皇帝说“卿等皆君子也</a:t>
            </a:r>
            <a:r>
              <a:rPr lang="en-US" altLang="zh-CN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!”</a:t>
            </a:r>
            <a:endParaRPr lang="en-US" altLang="zh-CN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50000" b="7160"/>
          <a:stretch>
            <a:fillRect/>
          </a:stretch>
        </p:blipFill>
        <p:spPr>
          <a:xfrm>
            <a:off x="8008308" y="458708"/>
            <a:ext cx="781860" cy="88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8000" p14:dur="1200">
        <p14:flip dir="r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6" name="Picture 2" descr="F:\360安全浏览器下载\水墨\1402\13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583" t="10737" r="14583" b="15705"/>
          <a:stretch>
            <a:fillRect/>
          </a:stretch>
        </p:blipFill>
        <p:spPr bwMode="auto">
          <a:xfrm>
            <a:off x="1984028" y="570396"/>
            <a:ext cx="4896544" cy="2861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矩形 36"/>
          <p:cNvSpPr/>
          <p:nvPr/>
        </p:nvSpPr>
        <p:spPr>
          <a:xfrm>
            <a:off x="2699792" y="1429404"/>
            <a:ext cx="344262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spc="-300"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第二部分</a:t>
            </a:r>
            <a:endParaRPr lang="zh-CN" altLang="en-US" sz="6600" spc="-300"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190975" y="3579581"/>
            <a:ext cx="50021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i="0" spc="-300">
                <a:latin typeface="+mj-ea"/>
                <a:ea typeface="+mj-ea"/>
              </a:rPr>
              <a:t>解读文本</a:t>
            </a:r>
            <a:endParaRPr lang="zh-CN" altLang="en-US" sz="3600" b="1" i="0" spc="-300">
              <a:latin typeface="+mj-ea"/>
              <a:ea typeface="+mj-ea"/>
            </a:endParaRPr>
          </a:p>
        </p:txBody>
      </p:sp>
      <p:pic>
        <p:nvPicPr>
          <p:cNvPr id="39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7664" y="3658393"/>
            <a:ext cx="807668" cy="503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5" descr="毛笔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2465564" y="2442604"/>
            <a:ext cx="2254768" cy="157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图片 41" descr="C_108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53444" y="4136344"/>
            <a:ext cx="5345404" cy="16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10000" p14:dur="14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2292 -0.00401 C -0.02101 0.01449 -0.02292 0.02003 -0.01233 0.02651 C -0.00313 0.02219 0.00034 0.02096 0.00729 0.00986 C 0.01007 0.00555 0.01528 -0.00401 0.01528 -0.0037 C 0.01232 0.01079 0.01146 0.02096 0.00607 0.03576 C 0.00521 0.03822 0.00243 0.041 0.00347 0.04285 C 0.00382 0.04346 0.01545 0.03637 0.01666 0.03576 C 0.02048 0.02867 0.02413 0.02497 0.02708 0.01695 C 0.02552 0.0262 0.02378 0.02897 0.03368 0.02158 C 0.03958 0.01726 0.04496 0.00863 0.04948 0.00061 C 0.05 -0.00247 0.05087 -0.01172 0.05087 -0.00863 C 0.05087 -0.00124 0.04878 0.01233 0.04687 0.01942 C 0.04618 0.02188 0.04288 0.02497 0.04427 0.02651 C 0.04548 0.02774 0.05278 0.02281 0.05468 0.02158 C 0.05798 0.00585 0.05781 0.02466 0.05868 0.03113 C 0.06076 0.07675 0.05764 0.06257 0.06666 0.04747 C 0.06857 0.03637 0.07482 0.02897 0.08107 0.02651 C 0.08576 0.01788 0.08576 0.01202 0.09028 0.02404 C 0.09166 0.02312 0.09305 0.02003 0.09427 0.02158 C 0.09791 0.02589 0.10052 0.04839 0.10347 0.05672 C 0.12187 0.05425 0.12205 0.05949 0.12968 0.03576 C 0.12934 0.03021 0.12847 0.02497 0.12847 0.01942 C 0.12847 0.01479 0.12847 0.02897 0.12968 0.03329 C 0.13038 0.03576 0.13229 0.03637 0.13368 0.03791 C 0.13593 0.03637 0.13837 0.03576 0.14028 0.03329 C 0.1434 0.02928 0.14305 0.0225 0.14427 0.01695 C 0.14653 0.00647 0.14618 0.00863 0.15087 0.00308 C 0.15885 0.00647 0.16545 0.01449 0.17309 0.01942 C 0.17725 0.0299 0.17864 0.03791 0.17048 0.04285 C 0.16597 0.05456 0.16979 0.04932 0.16528 0.04285 C 0.16423 0.0413 0.16267 0.0413 0.16128 0.04038 C 0.15694 0.0413 0.15225 0.04038 0.14809 0.04285 C 0.14635 0.04377 0.15416 0.04192 0.15347 0.045 C 0.15191 0.05086 0.14635 0.04778 0.14288 0.04963 C 0.14201 0.05209 0.13923 0.05456 0.14028 0.05672 C 0.14218 0.06011 0.14548 0.05949 0.14809 0.05918 C 0.15434 0.05857 0.16041 0.0561 0.16666 0.05425 C 0.17066 0.05302 0.17847 0.04963 0.17847 0.04994 C 0.18403 0.0447 0.18819 0.04254 0.19427 0.04038 C 0.19982 0.05548 0.20555 0.05179 0.21528 0.04963 C 0.21805 0.04223 0.21962 0.03452 0.22187 0.02651 C 0.22222 0.02343 0.22239 0.02003 0.22309 0.01695 C 0.22378 0.01418 0.22534 0.00709 0.22587 0.00986 C 0.2335 0.04593 0.221 0.02867 0.23107 0.04038 C 0.23212 0.03915 0.23923 0.03052 0.24028 0.03113 C 0.24201 0.03237 0.24114 0.0373 0.24166 0.04038 C 0.24271 0.0598 0.2408 0.07213 0.25087 0.05425 C 0.2533 0.041 0.25017 0.05333 0.25607 0.04285 C 0.25712 0.041 0.25868 0.03576 0.25868 0.03606 C 0.25955 0.03329 0.26059 0.03113 0.26128 0.02867 C 0.26198 0.02651 0.26128 0.02158 0.26267 0.02158 C 0.26545 0.02158 0.26319 0.03237 0.26528 0.03576 C 0.26823 0.04069 0.27309 0.03915 0.27708 0.04038 C 0.28559 0.0373 0.28958 0.03267 0.29548 0.02158 C 0.296 0.01942 0.29548 0.01479 0.29687 0.01479 C 0.29843 0.01479 0.29861 0.01942 0.29948 0.02158 C 0.30243 0.02805 0.30243 0.02682 0.30729 0.03113 C 0.31215 0.03021 0.31753 0.02497 0.32187 0.02867 C 0.33559 0.04069 0.31458 0.04963 0.32708 0.04285 C 0.33871 0.02867 0.325 0.04192 0.33229 0.045 C 0.33576 0.04655 0.33941 0.04346 0.34288 0.04285 C 0.34843 0.03298 0.35312 0.02219 0.35868 0.01233 C 0.36319 0.02435 0.36267 0.0262 0.37048 0.01942 C 0.37361 0.0111 0.3743 0.00555 0.3783 -0.00154 C 0.38472 0.00955 0.38819 0.01788 0.39687 0.02158 C 0.40399 0.01911 0.40972 0.01973 0.41666 0.02404 C 0.42153 0.03113 0.42656 0.03298 0.42847 0.04285 C 0.42222 0.04716 0.41545 0.04716 0.41788 0.06134 C 0.42066 0.06103 0.44791 0.06812 0.44427 0.04747 C 0.44809 0.04038 0.45468 0.01942 0.44288 0.02651 C 0.43993 0.04346 0.44774 0.03021 0.45087 0.02651 C 0.45434 0.0447 0.45764 0.05209 0.46788 0.06134 C 0.46875 0.05888 0.46927 0.0561 0.47048 0.05425 C 0.47569 0.04655 0.47812 0.05333 0.47309 0.045 C 0.47448 0.04439 0.47604 0.0447 0.47708 0.04285 C 0.4842 0.03021 0.47968 0.02404 0.48368 0.03113 L 0.49166 0.01233" pathEditMode="relative" rAng="0" ptsTypes="fffffffffffffffffffffffffffffffffffffffffffffffffffffffffffffffffffffffffffAA">
                                      <p:cBhvr>
                                        <p:cTn id="33" dur="2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36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椭圆 1"/>
          <p:cNvSpPr/>
          <p:nvPr/>
        </p:nvSpPr>
        <p:spPr bwMode="auto">
          <a:xfrm>
            <a:off x="539552" y="2102703"/>
            <a:ext cx="3096344" cy="1512168"/>
          </a:xfrm>
          <a:prstGeom prst="ellipse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</a:rPr>
              <a:t>答司马</a:t>
            </a:r>
            <a:r>
              <a:rPr lang="zh-CN" altLang="en-US" sz="2400" i="0">
                <a:solidFill>
                  <a:schemeClr val="tx1"/>
                </a:solidFill>
                <a:latin typeface="+mj-ea"/>
                <a:ea typeface="+mj-ea"/>
              </a:rPr>
              <a:t>谏议书</a:t>
            </a: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5" name="左大括号 24"/>
          <p:cNvSpPr/>
          <p:nvPr/>
        </p:nvSpPr>
        <p:spPr bwMode="auto">
          <a:xfrm>
            <a:off x="3125398" y="1635646"/>
            <a:ext cx="432048" cy="1872208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455876" y="1435591"/>
            <a:ext cx="33123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【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答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】“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答复、回复”之意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455876" y="2035756"/>
            <a:ext cx="41044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【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谏议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】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司马光当时任谏议大夫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455876" y="2649900"/>
            <a:ext cx="38754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【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书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】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古代的一种文体，即书信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455876" y="3278128"/>
            <a:ext cx="47949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【</a:t>
            </a:r>
            <a:r>
              <a:rPr lang="zh-CN" altLang="en-US" sz="2000" i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整体</a:t>
            </a:r>
            <a:r>
              <a:rPr lang="en-US" altLang="zh-CN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】</a:t>
            </a:r>
            <a:r>
              <a:rPr lang="zh-CN" altLang="en-US" sz="2000" i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即“给谏议大夫司马光的回信”</a:t>
            </a:r>
            <a:endParaRPr lang="zh-CN" altLang="en-US" sz="2000" i="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31" name="Text Box 34"/>
          <p:cNvSpPr txBox="1">
            <a:spLocks noChangeArrowheads="1"/>
          </p:cNvSpPr>
          <p:nvPr/>
        </p:nvSpPr>
        <p:spPr bwMode="auto">
          <a:xfrm>
            <a:off x="323528" y="195486"/>
            <a:ext cx="24666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i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&gt;&gt; </a:t>
            </a:r>
            <a:r>
              <a:rPr lang="zh-CN" altLang="en-US" sz="2800" b="1" i="0">
                <a:latin typeface="+mj-ea"/>
                <a:ea typeface="+mj-ea"/>
              </a:rPr>
              <a:t>解题</a:t>
            </a:r>
            <a:endParaRPr lang="zh-CN" altLang="en-US" sz="2800" b="1" i="0">
              <a:latin typeface="+mj-ea"/>
              <a:ea typeface="+mj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000" p14:dur="1200">
        <p14:flip dir="r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  <p:cond evt="onBegin" delay="0">
                          <p:tn val="45"/>
                        </p:cond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27" grpId="0"/>
      <p:bldP spid="28" grpId="0"/>
      <p:bldP spid="29" grpId="0"/>
      <p:bldP spid="30" grpId="0"/>
      <p:bldP spid="31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r="http://schemas.openxmlformats.org/officeDocument/2006/relationships" xmlns:a="http://schemas.openxmlformats.org/drawingml/2006/main" name="紫色科技演示模板">
  <a:themeElements>
    <a:clrScheme name="紫色科技演示模板 1">
      <a:dk1>
        <a:srgbClr val="000000"/>
      </a:dk1>
      <a:lt1>
        <a:srgbClr val="FFFFFF"/>
      </a:lt1>
      <a:dk2>
        <a:srgbClr val="000066"/>
      </a:dk2>
      <a:lt2>
        <a:srgbClr val="969696"/>
      </a:lt2>
      <a:accent1>
        <a:srgbClr val="33CCCC"/>
      </a:accent1>
      <a:accent2>
        <a:srgbClr val="5B94E1"/>
      </a:accent2>
      <a:accent3>
        <a:srgbClr val="FFFFFF"/>
      </a:accent3>
      <a:accent4>
        <a:srgbClr val="000000"/>
      </a:accent4>
      <a:accent5>
        <a:srgbClr val="ADE2E2"/>
      </a:accent5>
      <a:accent6>
        <a:srgbClr val="5286CC"/>
      </a:accent6>
      <a:hlink>
        <a:srgbClr val="CCCCFF"/>
      </a:hlink>
      <a:folHlink>
        <a:srgbClr val="CCECFF"/>
      </a:folHlink>
    </a:clrScheme>
    <a:fontScheme name="紫色科技演示模板">
      <a:majorFont>
        <a:latin typeface="Verdana"/>
        <a:ea typeface="微软雅黑"/>
        <a:cs typeface="Arial"/>
      </a:majorFont>
      <a:minorFont>
        <a:latin typeface="Verdana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紫色科技演示模板 1">
        <a:dk1>
          <a:srgbClr val="000000"/>
        </a:dk1>
        <a:lt1>
          <a:srgbClr val="FFFFFF"/>
        </a:lt1>
        <a:dk2>
          <a:srgbClr val="000066"/>
        </a:dk2>
        <a:lt2>
          <a:srgbClr val="969696"/>
        </a:lt2>
        <a:accent1>
          <a:srgbClr val="33CCCC"/>
        </a:accent1>
        <a:accent2>
          <a:srgbClr val="5B94E1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5286CC"/>
        </a:accent6>
        <a:hlink>
          <a:srgbClr val="CCCCFF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紫色科技演示模板 2">
        <a:dk1>
          <a:srgbClr val="000000"/>
        </a:dk1>
        <a:lt1>
          <a:srgbClr val="FFFFFF"/>
        </a:lt1>
        <a:dk2>
          <a:srgbClr val="004644"/>
        </a:dk2>
        <a:lt2>
          <a:srgbClr val="969696"/>
        </a:lt2>
        <a:accent1>
          <a:srgbClr val="CCCC00"/>
        </a:accent1>
        <a:accent2>
          <a:srgbClr val="4B9191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438383"/>
        </a:accent6>
        <a:hlink>
          <a:srgbClr val="B1C9C9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紫色科技演示模板 3">
        <a:dk1>
          <a:srgbClr val="000000"/>
        </a:dk1>
        <a:lt1>
          <a:srgbClr val="FFFFFF"/>
        </a:lt1>
        <a:dk2>
          <a:srgbClr val="32147E"/>
        </a:dk2>
        <a:lt2>
          <a:srgbClr val="969696"/>
        </a:lt2>
        <a:accent1>
          <a:srgbClr val="99CC00"/>
        </a:accent1>
        <a:accent2>
          <a:srgbClr val="836CF8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7661E1"/>
        </a:accent6>
        <a:hlink>
          <a:srgbClr val="99CCFF"/>
        </a:hlink>
        <a:folHlink>
          <a:srgbClr val="CC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66"/>
      </a:dk2>
      <a:lt2>
        <a:srgbClr val="969696"/>
      </a:lt2>
      <a:accent1>
        <a:srgbClr val="33CCCC"/>
      </a:accent1>
      <a:accent2>
        <a:srgbClr val="5B94E1"/>
      </a:accent2>
      <a:accent3>
        <a:srgbClr val="FFFFFF"/>
      </a:accent3>
      <a:accent4>
        <a:srgbClr val="000000"/>
      </a:accent4>
      <a:accent5>
        <a:srgbClr val="ADE2E2"/>
      </a:accent5>
      <a:accent6>
        <a:srgbClr val="5286CC"/>
      </a:accent6>
      <a:hlink>
        <a:srgbClr val="CCCCFF"/>
      </a:hlink>
      <a:folHlink>
        <a:srgbClr val="CCECFF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137</Paragraphs>
  <Slides>28</Slides>
  <Notes>28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45">
      <vt:lpstr>Arial</vt:lpstr>
      <vt:lpstr>Verdana</vt:lpstr>
      <vt:lpstr>微软雅黑</vt:lpstr>
      <vt:lpstr>Wingdings</vt:lpstr>
      <vt:lpstr>宋体</vt:lpstr>
      <vt:lpstr>Calibri</vt:lpstr>
      <vt:lpstr>方正兰亭粗黑简体</vt:lpstr>
      <vt:lpstr>方正兰亭黑简体</vt:lpstr>
      <vt:lpstr>方正柳公权楷书 简</vt:lpstr>
      <vt:lpstr>方正古隶简体</vt:lpstr>
      <vt:lpstr>方正字迹-吕建德字体</vt:lpstr>
      <vt:lpstr>方正大标宋简体</vt:lpstr>
      <vt:lpstr>楷体</vt:lpstr>
      <vt:lpstr>华文隶书</vt:lpstr>
      <vt:lpstr>华文行楷</vt:lpstr>
      <vt:lpstr>★流丽行书</vt:lpstr>
      <vt:lpstr>紫色科技演示模板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2021-03-18T16:41:30.943</cp:lastPrinted>
  <dcterms:created xsi:type="dcterms:W3CDTF">2021-03-18T16:41:30Z</dcterms:created>
  <dcterms:modified xsi:type="dcterms:W3CDTF">2021-03-18T08:41:40Z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